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0"/>
  </p:notesMasterIdLst>
  <p:handoutMasterIdLst>
    <p:handoutMasterId r:id="rId51"/>
  </p:handoutMasterIdLst>
  <p:sldIdLst>
    <p:sldId id="2146847739" r:id="rId2"/>
    <p:sldId id="2147376189" r:id="rId3"/>
    <p:sldId id="2146847701" r:id="rId4"/>
    <p:sldId id="2146847704" r:id="rId5"/>
    <p:sldId id="2146847702" r:id="rId6"/>
    <p:sldId id="2146847703" r:id="rId7"/>
    <p:sldId id="2146847705" r:id="rId8"/>
    <p:sldId id="2146847708" r:id="rId9"/>
    <p:sldId id="2146847709" r:id="rId10"/>
    <p:sldId id="2146847710" r:id="rId11"/>
    <p:sldId id="2147376191" r:id="rId12"/>
    <p:sldId id="2146847699" r:id="rId13"/>
    <p:sldId id="2146847700" r:id="rId14"/>
    <p:sldId id="2146847682" r:id="rId15"/>
    <p:sldId id="2146847683" r:id="rId16"/>
    <p:sldId id="2147376190" r:id="rId17"/>
    <p:sldId id="2147376184" r:id="rId18"/>
    <p:sldId id="2147376185" r:id="rId19"/>
    <p:sldId id="2146847681" r:id="rId20"/>
    <p:sldId id="2146847670" r:id="rId21"/>
    <p:sldId id="2146847711" r:id="rId22"/>
    <p:sldId id="2146847744" r:id="rId23"/>
    <p:sldId id="2147376200" r:id="rId24"/>
    <p:sldId id="2146847662" r:id="rId25"/>
    <p:sldId id="2146847663" r:id="rId26"/>
    <p:sldId id="2146847664" r:id="rId27"/>
    <p:sldId id="2146847665" r:id="rId28"/>
    <p:sldId id="2147376192" r:id="rId29"/>
    <p:sldId id="2147376187" r:id="rId30"/>
    <p:sldId id="2147376188" r:id="rId31"/>
    <p:sldId id="2147376201" r:id="rId32"/>
    <p:sldId id="2147376202" r:id="rId33"/>
    <p:sldId id="2147376186" r:id="rId34"/>
    <p:sldId id="2147376193" r:id="rId35"/>
    <p:sldId id="2146847712" r:id="rId36"/>
    <p:sldId id="2147376182" r:id="rId37"/>
    <p:sldId id="2147376183" r:id="rId38"/>
    <p:sldId id="2146847669" r:id="rId39"/>
    <p:sldId id="2146847667" r:id="rId40"/>
    <p:sldId id="2146847668" r:id="rId41"/>
    <p:sldId id="2147376195" r:id="rId42"/>
    <p:sldId id="2147376194" r:id="rId43"/>
    <p:sldId id="2145706530" r:id="rId44"/>
    <p:sldId id="2145706529" r:id="rId45"/>
    <p:sldId id="261" r:id="rId46"/>
    <p:sldId id="2146847680" r:id="rId47"/>
    <p:sldId id="2146847706" r:id="rId48"/>
    <p:sldId id="2146847707" r:id="rId4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2146847739"/>
            <p14:sldId id="2147376189"/>
            <p14:sldId id="2146847701"/>
            <p14:sldId id="2146847704"/>
            <p14:sldId id="2146847702"/>
            <p14:sldId id="2146847703"/>
            <p14:sldId id="2146847705"/>
            <p14:sldId id="2146847708"/>
            <p14:sldId id="2146847709"/>
            <p14:sldId id="2146847710"/>
            <p14:sldId id="2147376191"/>
            <p14:sldId id="2146847699"/>
            <p14:sldId id="2146847700"/>
            <p14:sldId id="2146847682"/>
            <p14:sldId id="2146847683"/>
            <p14:sldId id="2147376190"/>
            <p14:sldId id="2147376184"/>
            <p14:sldId id="2147376185"/>
            <p14:sldId id="2146847681"/>
            <p14:sldId id="2146847670"/>
            <p14:sldId id="2146847711"/>
            <p14:sldId id="2146847744"/>
            <p14:sldId id="2147376200"/>
            <p14:sldId id="2146847662"/>
            <p14:sldId id="2146847663"/>
            <p14:sldId id="2146847664"/>
            <p14:sldId id="2146847665"/>
            <p14:sldId id="2147376192"/>
            <p14:sldId id="2147376187"/>
            <p14:sldId id="2147376188"/>
            <p14:sldId id="2147376201"/>
            <p14:sldId id="2147376202"/>
            <p14:sldId id="2147376186"/>
            <p14:sldId id="2147376193"/>
            <p14:sldId id="2146847712"/>
            <p14:sldId id="2147376182"/>
            <p14:sldId id="2147376183"/>
            <p14:sldId id="2146847669"/>
            <p14:sldId id="2146847667"/>
            <p14:sldId id="2146847668"/>
            <p14:sldId id="2147376195"/>
            <p14:sldId id="2147376194"/>
            <p14:sldId id="2145706530"/>
            <p14:sldId id="2145706529"/>
            <p14:sldId id="261"/>
            <p14:sldId id="2146847680"/>
            <p14:sldId id="2146847706"/>
            <p14:sldId id="2146847707"/>
          </p14:sldIdLst>
        </p14:section>
        <p14:section name="Section sans titre" id="{254791B9-0333-EB48-8435-5CBCE9E793FF}">
          <p14:sldIdLst/>
        </p14:section>
      </p14:sectionLst>
    </p:ext>
    <p:ext uri="{EFAFB233-063F-42B5-8137-9DF3F51BA10A}">
      <p15:sldGuideLst xmlns:p15="http://schemas.microsoft.com/office/powerpoint/2012/main">
        <p15:guide id="5" pos="5731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06" clrIdx="0"/>
  <p:cmAuthor id="1" name="Yannick Darrats" initials="YD" lastIdx="1" clrIdx="1"/>
  <p:cmAuthor id="2" name="charles dufrene" initials="cd" lastIdx="1" clrIdx="2"/>
  <p:cmAuthor id="3" name="francois.raffi@wanadoo.fr" initials="f" lastIdx="6" clrIdx="3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50"/>
    <a:srgbClr val="FF6600"/>
    <a:srgbClr val="0070C0"/>
    <a:srgbClr val="FE6D04"/>
    <a:srgbClr val="DCDCDC"/>
    <a:srgbClr val="FFFFFF"/>
    <a:srgbClr val="F4F6FA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6" autoAdjust="0"/>
    <p:restoredTop sz="95666" autoAdjust="0"/>
  </p:normalViewPr>
  <p:slideViewPr>
    <p:cSldViewPr snapToGrid="0" snapToObjects="1">
      <p:cViewPr varScale="1">
        <p:scale>
          <a:sx n="78" d="100"/>
          <a:sy n="78" d="100"/>
        </p:scale>
        <p:origin x="1013" y="58"/>
      </p:cViewPr>
      <p:guideLst>
        <p:guide pos="5731"/>
        <p:guide orient="horz" pos="1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60" d="100"/>
          <a:sy n="60" d="100"/>
        </p:scale>
        <p:origin x="4344" y="7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62-EF49-AC74-C65EAAF0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62-EF49-AC74-C65EAAF0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11.8%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062-EF49-AC74-C65EAAF0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2">
                  <c:v> </c:v>
                </c:pt>
              </c:strCache>
            </c:strRef>
          </c:cat>
          <c:val>
            <c:numRef>
              <c:f>Feuil1!$B$2:$B$4</c:f>
              <c:numCache>
                <c:formatCode>0.00</c:formatCode>
                <c:ptCount val="3"/>
                <c:pt idx="0">
                  <c:v>8.8000000000000007</c:v>
                </c:pt>
                <c:pt idx="1">
                  <c:v>15.5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62-EF49-AC74-C65EAAF01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700367"/>
        <c:axId val="1851690799"/>
      </c:barChart>
      <c:catAx>
        <c:axId val="185170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1690799"/>
        <c:crossesAt val="0"/>
        <c:auto val="1"/>
        <c:lblAlgn val="ctr"/>
        <c:lblOffset val="100"/>
        <c:noMultiLvlLbl val="0"/>
      </c:catAx>
      <c:valAx>
        <c:axId val="1851690799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1700367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34.8%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18-3B4B-8AA5-E04BF8874A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18-3B4B-8AA5-E04BF8874A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A18-3B4B-8AA5-E04BF8874A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A18-3B4B-8AA5-E04BF8874A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15.0%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18-3B4B-8AA5-E04BF8874A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3"/>
                <c:pt idx="2">
                  <c:v> </c:v>
                </c:pt>
              </c:strCache>
            </c:strRef>
          </c:cat>
          <c:val>
            <c:numRef>
              <c:f>Feuil1!$B$2:$B$6</c:f>
              <c:numCache>
                <c:formatCode>0.00</c:formatCode>
                <c:ptCount val="5"/>
                <c:pt idx="0">
                  <c:v>34.799999999999997</c:v>
                </c:pt>
                <c:pt idx="1">
                  <c:v>15.5</c:v>
                </c:pt>
                <c:pt idx="2">
                  <c:v>8</c:v>
                </c:pt>
                <c:pt idx="3" formatCode="General">
                  <c:v>9.3000000000000007</c:v>
                </c:pt>
                <c:pt idx="4" formatCode="General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18-3B4B-8AA5-E04BF8874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700367"/>
        <c:axId val="1851690799"/>
      </c:barChart>
      <c:catAx>
        <c:axId val="185170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1690799"/>
        <c:crossesAt val="0"/>
        <c:auto val="1"/>
        <c:lblAlgn val="ctr"/>
        <c:lblOffset val="100"/>
        <c:noMultiLvlLbl val="0"/>
      </c:catAx>
      <c:valAx>
        <c:axId val="1851690799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170036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3553061485707"/>
          <c:y val="5.08839601964318E-2"/>
          <c:w val="0.61760480594983858"/>
          <c:h val="0.8963441208195851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B-4D55-8255-5F6994C3EA2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B-4D55-8255-5F6994C3EA2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4B-4D55-8255-5F6994C3EA29}"/>
              </c:ext>
            </c:extLst>
          </c:dPt>
          <c:cat>
            <c:strRef>
              <c:f>Feuil1!$A$2:$A$4</c:f>
              <c:strCache>
                <c:ptCount val="3"/>
                <c:pt idx="0">
                  <c:v>CAB + RPV LA</c:v>
                </c:pt>
                <c:pt idx="1">
                  <c:v>No preference</c:v>
                </c:pt>
                <c:pt idx="2">
                  <c:v>Daily oral ART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4B-4D55-8255-5F6994C3E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3553061485707"/>
          <c:y val="5.08839601964318E-2"/>
          <c:w val="0.61760480594983858"/>
          <c:h val="0.8963441208195851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9B-43B2-BE3F-719C59EDE87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9B-43B2-BE3F-719C59EDE87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9B-43B2-BE3F-719C59EDE87C}"/>
              </c:ext>
            </c:extLst>
          </c:dPt>
          <c:cat>
            <c:strRef>
              <c:f>Feuil1!$A$2:$A$4</c:f>
              <c:strCache>
                <c:ptCount val="3"/>
                <c:pt idx="0">
                  <c:v>CAB + RPV LA</c:v>
                </c:pt>
                <c:pt idx="1">
                  <c:v>No preference</c:v>
                </c:pt>
                <c:pt idx="2">
                  <c:v>Daily oral ART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88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9B-43B2-BE3F-719C59EDE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52165354330711E-2"/>
          <c:y val="2.975926659590954E-2"/>
          <c:w val="0.91144783464566925"/>
          <c:h val="0.91000615025482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47</c:v>
                </c:pt>
                <c:pt idx="1">
                  <c:v>35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1-45F4-8963-73DB6ECA782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37</c:v>
                </c:pt>
                <c:pt idx="1">
                  <c:v>50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1-45F4-8963-73DB6ECA7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1344840"/>
        <c:axId val="711353696"/>
      </c:barChart>
      <c:catAx>
        <c:axId val="71134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1353696"/>
        <c:crosses val="autoZero"/>
        <c:auto val="1"/>
        <c:lblAlgn val="ctr"/>
        <c:lblOffset val="100"/>
        <c:noMultiLvlLbl val="0"/>
      </c:catAx>
      <c:valAx>
        <c:axId val="711353696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13448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E0DBA4-0429-0BC6-6F63-830914A89A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7C3E2F-943A-FC35-E211-5229882676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4DC59-87F6-4682-9690-C1E0BD50FAEE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BF7D9-91DB-614C-A646-465D9F0F33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266E49-226D-9E53-D039-312E615D5C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39C69-F5F2-445F-A965-01F5B55C5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23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16/12/2022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90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10471"/>
            <a:ext cx="11301663" cy="148106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276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324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0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86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6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2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10" r:id="rId4"/>
    <p:sldLayoutId id="2147483711" r:id="rId5"/>
    <p:sldLayoutId id="2147483712" r:id="rId6"/>
    <p:sldLayoutId id="2147483728" r:id="rId7"/>
    <p:sldLayoutId id="2147483731" r:id="rId8"/>
    <p:sldLayoutId id="2147483732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89CED5E4-A08F-5916-5A68-83AC3209F0E3}"/>
              </a:ext>
            </a:extLst>
          </p:cNvPr>
          <p:cNvSpPr txBox="1"/>
          <p:nvPr/>
        </p:nvSpPr>
        <p:spPr>
          <a:xfrm>
            <a:off x="214709" y="5047340"/>
            <a:ext cx="18389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webinar is proposed to you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support of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institutional partner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0A84EE0-ED38-39D8-8A11-3FE117F789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81" t="10824" r="16962"/>
          <a:stretch/>
        </p:blipFill>
        <p:spPr>
          <a:xfrm>
            <a:off x="755517" y="5601338"/>
            <a:ext cx="853401" cy="801700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7319DCB0-0ED1-1FC2-8D98-487416AB8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188" y="192367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HIV Glasgow 2022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2B524AAB-4324-0146-018F-BDA018945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88" y="3001815"/>
            <a:ext cx="6400800" cy="69930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6600"/>
                </a:solidFill>
              </a:rPr>
              <a:t>Glasgow | 23-26 </a:t>
            </a:r>
            <a:r>
              <a:rPr lang="es-ES" sz="2800" b="1" dirty="0" err="1">
                <a:solidFill>
                  <a:srgbClr val="FF6600"/>
                </a:solidFill>
              </a:rPr>
              <a:t>October</a:t>
            </a:r>
            <a:r>
              <a:rPr lang="es-ES" sz="2800" b="1" dirty="0">
                <a:solidFill>
                  <a:srgbClr val="FF6600"/>
                </a:solidFill>
              </a:rPr>
              <a:t> 2022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06CC41E-10AB-6606-288D-61B5D9150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257" y="4049919"/>
            <a:ext cx="1513114" cy="151311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741216E-276C-DD0D-7AE8-2A9F56065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0378" y="4049919"/>
            <a:ext cx="1513114" cy="151311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0A08AFF-7E66-BDAD-3FF4-28392F2911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136" y="4049919"/>
            <a:ext cx="1513114" cy="151311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EAE25E4-DA52-88C1-B393-7780C2E0C116}"/>
              </a:ext>
            </a:extLst>
          </p:cNvPr>
          <p:cNvSpPr txBox="1"/>
          <p:nvPr/>
        </p:nvSpPr>
        <p:spPr>
          <a:xfrm>
            <a:off x="2980387" y="5601338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(Argentina)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0DE61B2-AF19-0566-6689-D143EAC92297}"/>
              </a:ext>
            </a:extLst>
          </p:cNvPr>
          <p:cNvSpPr txBox="1"/>
          <p:nvPr/>
        </p:nvSpPr>
        <p:spPr>
          <a:xfrm>
            <a:off x="5332053" y="5601338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(UK)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5F408CA-BFC4-1FE1-510D-D4A9C66FBF9F}"/>
              </a:ext>
            </a:extLst>
          </p:cNvPr>
          <p:cNvSpPr txBox="1"/>
          <p:nvPr/>
        </p:nvSpPr>
        <p:spPr>
          <a:xfrm>
            <a:off x="7678629" y="5601338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(France)</a:t>
            </a:r>
          </a:p>
        </p:txBody>
      </p:sp>
    </p:spTree>
    <p:extLst>
      <p:ext uri="{BB962C8B-B14F-4D97-AF65-F5344CB8AC3E}">
        <p14:creationId xmlns:p14="http://schemas.microsoft.com/office/powerpoint/2010/main" val="52890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ADB98-EA43-4C4F-A521-BBD52A4A23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7060" y="1998571"/>
            <a:ext cx="5296184" cy="4250778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England 2020-2021: 13 reported vertical transmissions</a:t>
            </a:r>
          </a:p>
          <a:p>
            <a:pPr lvl="1"/>
            <a:r>
              <a:rPr lang="en-GB" sz="1600" dirty="0"/>
              <a:t>Children’s age at diagnosis: birth to 7 years</a:t>
            </a:r>
          </a:p>
          <a:p>
            <a:pPr lvl="1"/>
            <a:r>
              <a:rPr lang="en-GB" sz="1600" dirty="0"/>
              <a:t>Mother diagnosed </a:t>
            </a:r>
          </a:p>
          <a:p>
            <a:pPr lvl="2"/>
            <a:r>
              <a:rPr lang="en-GB" sz="1600" dirty="0"/>
              <a:t>pre-pregnancy, n = 6</a:t>
            </a:r>
          </a:p>
          <a:p>
            <a:pPr lvl="3"/>
            <a:r>
              <a:rPr lang="en-GB" sz="1600" dirty="0"/>
              <a:t>3 had issues with adherence and engagement with healthcare services </a:t>
            </a:r>
          </a:p>
          <a:p>
            <a:pPr lvl="2"/>
            <a:r>
              <a:rPr lang="en-GB" sz="1600" dirty="0"/>
              <a:t>antenatally, n = 1 </a:t>
            </a:r>
          </a:p>
          <a:p>
            <a:pPr lvl="2"/>
            <a:r>
              <a:rPr lang="en-GB" sz="1600" dirty="0"/>
              <a:t>post-</a:t>
            </a:r>
            <a:r>
              <a:rPr lang="en-GB" sz="1600" dirty="0" err="1"/>
              <a:t>natally</a:t>
            </a:r>
            <a:r>
              <a:rPr lang="en-GB" sz="1600" dirty="0"/>
              <a:t>, n = 6</a:t>
            </a:r>
          </a:p>
          <a:p>
            <a:pPr lvl="3"/>
            <a:r>
              <a:rPr lang="en-GB" sz="1600" dirty="0"/>
              <a:t>5 women screened negative during pregnancy, contamination at some point during pregnancy or breastfeeding</a:t>
            </a:r>
          </a:p>
          <a:p>
            <a:pPr lvl="1"/>
            <a:r>
              <a:rPr lang="en-GB" sz="1600" dirty="0"/>
              <a:t>12/13 mother born outside UK (Sub-Saharan Africa, n = 9, Eastern Europe, n = 3)</a:t>
            </a:r>
          </a:p>
          <a:p>
            <a:pPr lvl="1"/>
            <a:r>
              <a:rPr lang="en-GB" sz="1600" dirty="0"/>
              <a:t>Social and/or psychological issues identified in 7/13 mothers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3C87FD-D249-1A41-ADEB-B0C7342162F3}"/>
              </a:ext>
            </a:extLst>
          </p:cNvPr>
          <p:cNvSpPr txBox="1"/>
          <p:nvPr/>
        </p:nvSpPr>
        <p:spPr>
          <a:xfrm>
            <a:off x="9564815" y="6505726"/>
            <a:ext cx="2639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Francis K. HIV Glasgow 2022, Abs. P002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68AD354-9D75-AD49-AB9D-E30ED4500BFA}"/>
              </a:ext>
            </a:extLst>
          </p:cNvPr>
          <p:cNvGrpSpPr/>
          <p:nvPr/>
        </p:nvGrpSpPr>
        <p:grpSpPr>
          <a:xfrm>
            <a:off x="563486" y="2043748"/>
            <a:ext cx="6307810" cy="3999706"/>
            <a:chOff x="1327992" y="2043748"/>
            <a:chExt cx="9632108" cy="3999706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6136708D-0337-8D41-AEBA-3EBA8A169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8913" y="5405438"/>
              <a:ext cx="484188" cy="1968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4934771-FE7D-5549-9FB8-2D8B2D5D4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8913" y="5602288"/>
              <a:ext cx="484188" cy="936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8CD45BD-1B04-6B4E-ADEB-AF8B28F3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3188" y="5607051"/>
              <a:ext cx="484188" cy="889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5881288-007C-7B4E-99AA-E73FBD5AF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3188" y="5540376"/>
              <a:ext cx="484188" cy="666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BF9BD773-0611-654D-AB5F-66096FA2B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3188" y="5462588"/>
              <a:ext cx="484188" cy="7778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2288D116-7026-2649-93BA-FD4574A6E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0" y="5341938"/>
              <a:ext cx="484188" cy="1666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835ABC70-3AD8-F84D-8E5E-A8BFB482E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0" y="5508626"/>
              <a:ext cx="484188" cy="1873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B7E3D35-D657-8F45-A751-F54B40DEE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0" y="5305426"/>
              <a:ext cx="484188" cy="3651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153B1BC9-AD69-F447-B5DB-E5627C584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75" y="5305426"/>
              <a:ext cx="484188" cy="1936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BA5148BD-982D-D24D-A335-C70E53459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75" y="5499101"/>
              <a:ext cx="484188" cy="50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0C81DB3B-527F-4D4A-A073-4CBB72499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75" y="5549901"/>
              <a:ext cx="484188" cy="14605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8FF1B0C4-B119-4942-BE52-F2C84F1AA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2403476"/>
              <a:ext cx="484188" cy="2714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8F752640-A159-8F4F-97BB-0252CB430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2674938"/>
              <a:ext cx="484188" cy="71755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4ADABDE6-B624-4349-8082-9F7125B0E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3392488"/>
              <a:ext cx="484188" cy="23034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A89459C6-A4A3-1143-AAF8-77281065B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4052888"/>
              <a:ext cx="484188" cy="1825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49356DB1-4518-2A41-83BF-B02AC6BC8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4235451"/>
              <a:ext cx="484188" cy="4048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7CD8DEA7-FB68-2C43-85AE-8E4F6DF14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4640263"/>
              <a:ext cx="484188" cy="105568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C50C8C65-D2C3-8B44-9A19-874B2CD3B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5280026"/>
              <a:ext cx="484188" cy="1190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B3CB8DFF-1BC6-3E4F-81C2-34921E798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5097463"/>
              <a:ext cx="484188" cy="1825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12B95263-5869-D542-ACDF-A9DCF57F7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5399088"/>
              <a:ext cx="484188" cy="2968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DDCCF4CF-41AD-2E42-B107-9EF146DD4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638" y="5103813"/>
              <a:ext cx="485775" cy="59213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69C90214-ED40-724D-BAB9-A0204E47D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638" y="4937126"/>
              <a:ext cx="485775" cy="1666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D2D87051-9624-394B-B93B-8D8403A5C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638" y="4754563"/>
              <a:ext cx="485775" cy="1825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F1EFCFCE-E60B-2649-A5A3-29834385C79E}"/>
                </a:ext>
              </a:extLst>
            </p:cNvPr>
            <p:cNvGrpSpPr/>
            <p:nvPr/>
          </p:nvGrpSpPr>
          <p:grpSpPr>
            <a:xfrm>
              <a:off x="1595438" y="2149476"/>
              <a:ext cx="9364662" cy="3546475"/>
              <a:chOff x="1595438" y="2149476"/>
              <a:chExt cx="9364662" cy="3546475"/>
            </a:xfrm>
          </p:grpSpPr>
          <p:sp>
            <p:nvSpPr>
              <p:cNvPr id="57" name="Line 28">
                <a:extLst>
                  <a:ext uri="{FF2B5EF4-FFF2-40B4-BE49-F238E27FC236}">
                    <a16:creationId xmlns:a16="http://schemas.microsoft.com/office/drawing/2014/main" id="{EC3C1C3C-90DF-684A-B40B-4631C42DA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2149476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29">
                <a:extLst>
                  <a:ext uri="{FF2B5EF4-FFF2-40B4-BE49-F238E27FC236}">
                    <a16:creationId xmlns:a16="http://schemas.microsoft.com/office/drawing/2014/main" id="{01719814-02FD-A24A-93F1-9A028EB3D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2655888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24870CD-5683-0745-A9E8-B9CC064CC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2149476"/>
                <a:ext cx="0" cy="3546475"/>
              </a:xfrm>
              <a:custGeom>
                <a:avLst/>
                <a:gdLst>
                  <a:gd name="T0" fmla="*/ 2234 h 2234"/>
                  <a:gd name="T1" fmla="*/ 2233 h 2234"/>
                  <a:gd name="T2" fmla="*/ 1913 h 2234"/>
                  <a:gd name="T3" fmla="*/ 1595 h 2234"/>
                  <a:gd name="T4" fmla="*/ 1276 h 2234"/>
                  <a:gd name="T5" fmla="*/ 957 h 2234"/>
                  <a:gd name="T6" fmla="*/ 638 h 2234"/>
                  <a:gd name="T7" fmla="*/ 319 h 2234"/>
                  <a:gd name="T8" fmla="*/ 0 h 223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234">
                    <a:moveTo>
                      <a:pt x="0" y="2234"/>
                    </a:moveTo>
                    <a:lnTo>
                      <a:pt x="0" y="2233"/>
                    </a:lnTo>
                    <a:lnTo>
                      <a:pt x="0" y="1913"/>
                    </a:lnTo>
                    <a:lnTo>
                      <a:pt x="0" y="1595"/>
                    </a:lnTo>
                    <a:lnTo>
                      <a:pt x="0" y="1276"/>
                    </a:lnTo>
                    <a:lnTo>
                      <a:pt x="0" y="957"/>
                    </a:lnTo>
                    <a:lnTo>
                      <a:pt x="0" y="638"/>
                    </a:lnTo>
                    <a:lnTo>
                      <a:pt x="0" y="3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31">
                <a:extLst>
                  <a:ext uri="{FF2B5EF4-FFF2-40B4-BE49-F238E27FC236}">
                    <a16:creationId xmlns:a16="http://schemas.microsoft.com/office/drawing/2014/main" id="{9087D79C-56E7-9647-9523-1BE18964C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3162301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32">
                <a:extLst>
                  <a:ext uri="{FF2B5EF4-FFF2-40B4-BE49-F238E27FC236}">
                    <a16:creationId xmlns:a16="http://schemas.microsoft.com/office/drawing/2014/main" id="{E61795BA-62F7-1040-930F-A6650DE91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366871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33">
                <a:extLst>
                  <a:ext uri="{FF2B5EF4-FFF2-40B4-BE49-F238E27FC236}">
                    <a16:creationId xmlns:a16="http://schemas.microsoft.com/office/drawing/2014/main" id="{9E654ABC-4A9A-7E49-9239-2AB19B672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4175126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34">
                <a:extLst>
                  <a:ext uri="{FF2B5EF4-FFF2-40B4-BE49-F238E27FC236}">
                    <a16:creationId xmlns:a16="http://schemas.microsoft.com/office/drawing/2014/main" id="{7CA29901-7021-9242-8C54-1D3CED38C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4681538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35">
                <a:extLst>
                  <a:ext uri="{FF2B5EF4-FFF2-40B4-BE49-F238E27FC236}">
                    <a16:creationId xmlns:a16="http://schemas.microsoft.com/office/drawing/2014/main" id="{AE184850-1F6B-114C-AFB8-AA67CC341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518636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36">
                <a:extLst>
                  <a:ext uri="{FF2B5EF4-FFF2-40B4-BE49-F238E27FC236}">
                    <a16:creationId xmlns:a16="http://schemas.microsoft.com/office/drawing/2014/main" id="{3D64EE84-CA9D-A948-88F0-9AFE940BD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569436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37">
                <a:extLst>
                  <a:ext uri="{FF2B5EF4-FFF2-40B4-BE49-F238E27FC236}">
                    <a16:creationId xmlns:a16="http://schemas.microsoft.com/office/drawing/2014/main" id="{4B0FAB44-AAE7-8E4A-935D-9B7354F8B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77988" y="5695951"/>
                <a:ext cx="928211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F8A5510A-FC09-634B-823C-BB522A33E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187" y="5588636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9">
              <a:extLst>
                <a:ext uri="{FF2B5EF4-FFF2-40B4-BE49-F238E27FC236}">
                  <a16:creationId xmlns:a16="http://schemas.microsoft.com/office/drawing/2014/main" id="{CDDB5EF4-FFFA-A94D-89AE-DEE325497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5082223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3567B378-4065-E046-8B53-26EF41F92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4575811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B5BCAA90-7235-CA4E-8026-03E2D02B3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4069398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EE73715C-A669-AB44-A2B3-E832AABD8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3562986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3">
              <a:extLst>
                <a:ext uri="{FF2B5EF4-FFF2-40B4-BE49-F238E27FC236}">
                  <a16:creationId xmlns:a16="http://schemas.microsoft.com/office/drawing/2014/main" id="{92FD668B-23B7-D448-97F2-346933274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3056573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4">
              <a:extLst>
                <a:ext uri="{FF2B5EF4-FFF2-40B4-BE49-F238E27FC236}">
                  <a16:creationId xmlns:a16="http://schemas.microsoft.com/office/drawing/2014/main" id="{8311067E-3C13-4749-80C1-D97B8970C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2550161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5">
              <a:extLst>
                <a:ext uri="{FF2B5EF4-FFF2-40B4-BE49-F238E27FC236}">
                  <a16:creationId xmlns:a16="http://schemas.microsoft.com/office/drawing/2014/main" id="{07BCBC15-800B-CC4F-9553-ED426192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2043748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6">
              <a:extLst>
                <a:ext uri="{FF2B5EF4-FFF2-40B4-BE49-F238E27FC236}">
                  <a16:creationId xmlns:a16="http://schemas.microsoft.com/office/drawing/2014/main" id="{3D2DF277-BC8F-BC41-BCEF-F7DFF2666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073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2008-09</a:t>
              </a:r>
              <a:endParaRPr kumimoji="0" lang="fr-FR" altLang="fr-FR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7">
              <a:extLst>
                <a:ext uri="{FF2B5EF4-FFF2-40B4-BE49-F238E27FC236}">
                  <a16:creationId xmlns:a16="http://schemas.microsoft.com/office/drawing/2014/main" id="{88C56362-D6C7-0D48-A7C5-7227E64DF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798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2006-07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48">
              <a:extLst>
                <a:ext uri="{FF2B5EF4-FFF2-40B4-BE49-F238E27FC236}">
                  <a16:creationId xmlns:a16="http://schemas.microsoft.com/office/drawing/2014/main" id="{39684FF8-CA40-294D-9B9A-C76A65B4C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348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2010-11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49">
              <a:extLst>
                <a:ext uri="{FF2B5EF4-FFF2-40B4-BE49-F238E27FC236}">
                  <a16:creationId xmlns:a16="http://schemas.microsoft.com/office/drawing/2014/main" id="{C724218C-0FCA-A242-ACDD-14186A794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211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2012-13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50">
              <a:extLst>
                <a:ext uri="{FF2B5EF4-FFF2-40B4-BE49-F238E27FC236}">
                  <a16:creationId xmlns:a16="http://schemas.microsoft.com/office/drawing/2014/main" id="{1DA0C92A-44B4-2E48-AD00-FDFA86AF9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4486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2014-15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51">
              <a:extLst>
                <a:ext uri="{FF2B5EF4-FFF2-40B4-BE49-F238E27FC236}">
                  <a16:creationId xmlns:a16="http://schemas.microsoft.com/office/drawing/2014/main" id="{8B8ED43D-7776-774A-9F4F-CC8E14B5A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8761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2016-17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Rectangle 52">
              <a:extLst>
                <a:ext uri="{FF2B5EF4-FFF2-40B4-BE49-F238E27FC236}">
                  <a16:creationId xmlns:a16="http://schemas.microsoft.com/office/drawing/2014/main" id="{9FA7D68F-0163-3240-BCC0-DE0E3F21D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036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2018-19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Rectangle 53">
              <a:extLst>
                <a:ext uri="{FF2B5EF4-FFF2-40B4-BE49-F238E27FC236}">
                  <a16:creationId xmlns:a16="http://schemas.microsoft.com/office/drawing/2014/main" id="{0F9A497E-7F60-FC4B-B0DD-EF70546FD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8898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2020-21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7A433B27-6386-A74F-A192-77C5CFA78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722" y="3721101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33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D34303E3-6F90-8C40-9A1D-785B23EF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447" y="2098041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65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9BAF9DB0-4998-C74A-861A-80FC7DD1E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997" y="4452621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19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F7C8C363-924E-9948-B3FA-6E175187C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860" y="4803141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A8F923F2-0E0F-054D-8C8C-ACCE05A16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6232" y="499364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1F97243F-EE51-9A4E-876D-F7AA315AE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0507" y="499364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8ACB606B-2518-F243-8E06-C5150043C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4782" y="508508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95C6C2EE-383C-D949-9239-5E72BADC0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0644" y="515366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67" name="Rectangle 49">
            <a:extLst>
              <a:ext uri="{FF2B5EF4-FFF2-40B4-BE49-F238E27FC236}">
                <a16:creationId xmlns:a16="http://schemas.microsoft.com/office/drawing/2014/main" id="{C7DCD002-EC81-5742-9474-4EEEF98D7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37" y="1511895"/>
            <a:ext cx="26665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Number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of transmissions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8" name="Rectangle 49">
            <a:extLst>
              <a:ext uri="{FF2B5EF4-FFF2-40B4-BE49-F238E27FC236}">
                <a16:creationId xmlns:a16="http://schemas.microsoft.com/office/drawing/2014/main" id="{86972068-A5A3-014A-9501-E42955BCE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185" y="6165867"/>
            <a:ext cx="24634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Year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birth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(2-year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interval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16">
            <a:extLst>
              <a:ext uri="{FF2B5EF4-FFF2-40B4-BE49-F238E27FC236}">
                <a16:creationId xmlns:a16="http://schemas.microsoft.com/office/drawing/2014/main" id="{579ACD38-4F97-EA40-A920-A262B100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598" y="3368907"/>
            <a:ext cx="180000" cy="180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17">
            <a:extLst>
              <a:ext uri="{FF2B5EF4-FFF2-40B4-BE49-F238E27FC236}">
                <a16:creationId xmlns:a16="http://schemas.microsoft.com/office/drawing/2014/main" id="{162609ED-8499-5C4E-A26D-6A3335EE3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598" y="3109829"/>
            <a:ext cx="180000" cy="180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Rectangle 18">
            <a:extLst>
              <a:ext uri="{FF2B5EF4-FFF2-40B4-BE49-F238E27FC236}">
                <a16:creationId xmlns:a16="http://schemas.microsoft.com/office/drawing/2014/main" id="{55D2D42C-E9EC-D14A-B4CC-11973961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598" y="2850749"/>
            <a:ext cx="180000" cy="18000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Rectangle 48">
            <a:extLst>
              <a:ext uri="{FF2B5EF4-FFF2-40B4-BE49-F238E27FC236}">
                <a16:creationId xmlns:a16="http://schemas.microsoft.com/office/drawing/2014/main" id="{A40FF6BB-2DD4-864C-88EB-909BB26A0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54" y="2817639"/>
            <a:ext cx="3768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Mother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diagnosed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after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pregnanc</a:t>
            </a:r>
            <a:r>
              <a:rPr lang="fr-FR" altLang="fr-FR" sz="1600" dirty="0" err="1">
                <a:solidFill>
                  <a:srgbClr val="333333"/>
                </a:solidFill>
                <a:latin typeface="Calibri" panose="020F0502020204030204" pitchFamily="34" charset="0"/>
              </a:rPr>
              <a:t>y</a:t>
            </a:r>
            <a:r>
              <a:rPr lang="fr-FR" altLang="fr-FR" sz="1600" dirty="0">
                <a:solidFill>
                  <a:srgbClr val="333333"/>
                </a:solidFill>
                <a:latin typeface="Calibri" panose="020F0502020204030204" pitchFamily="34" charset="0"/>
              </a:rPr>
              <a:t> (96 cases)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Rectangle 48">
            <a:extLst>
              <a:ext uri="{FF2B5EF4-FFF2-40B4-BE49-F238E27FC236}">
                <a16:creationId xmlns:a16="http://schemas.microsoft.com/office/drawing/2014/main" id="{765A60F4-0095-CB4B-84AD-294CC4CAA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54" y="3076719"/>
            <a:ext cx="39053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Mother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diagnosed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during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pregnanc</a:t>
            </a:r>
            <a:r>
              <a:rPr lang="fr-FR" altLang="fr-FR" sz="1600" dirty="0" err="1">
                <a:solidFill>
                  <a:srgbClr val="333333"/>
                </a:solidFill>
                <a:latin typeface="Calibri" panose="020F0502020204030204" pitchFamily="34" charset="0"/>
              </a:rPr>
              <a:t>y</a:t>
            </a:r>
            <a:r>
              <a:rPr lang="fr-FR" altLang="fr-FR" sz="1600" dirty="0">
                <a:solidFill>
                  <a:srgbClr val="333333"/>
                </a:solidFill>
                <a:latin typeface="Calibri" panose="020F0502020204030204" pitchFamily="34" charset="0"/>
              </a:rPr>
              <a:t> (32 cases)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ectangle 48">
            <a:extLst>
              <a:ext uri="{FF2B5EF4-FFF2-40B4-BE49-F238E27FC236}">
                <a16:creationId xmlns:a16="http://schemas.microsoft.com/office/drawing/2014/main" id="{5AA10CE8-17BB-0045-ACC8-C02345DC8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54" y="3335797"/>
            <a:ext cx="391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Mother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diagnosed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before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pregnanc</a:t>
            </a:r>
            <a:r>
              <a:rPr lang="fr-FR" altLang="fr-FR" sz="1600" dirty="0" err="1">
                <a:solidFill>
                  <a:srgbClr val="333333"/>
                </a:solidFill>
                <a:latin typeface="Calibri" panose="020F0502020204030204" pitchFamily="34" charset="0"/>
              </a:rPr>
              <a:t>y</a:t>
            </a:r>
            <a:r>
              <a:rPr lang="fr-FR" altLang="fr-FR" sz="1600" dirty="0">
                <a:solidFill>
                  <a:srgbClr val="333333"/>
                </a:solidFill>
                <a:latin typeface="Calibri" panose="020F0502020204030204" pitchFamily="34" charset="0"/>
              </a:rPr>
              <a:t> (28 cases)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D91F6185-69BE-D744-92BE-CAAE705AD3AB}"/>
              </a:ext>
            </a:extLst>
          </p:cNvPr>
          <p:cNvSpPr txBox="1">
            <a:spLocks/>
          </p:cNvSpPr>
          <p:nvPr/>
        </p:nvSpPr>
        <p:spPr>
          <a:xfrm>
            <a:off x="1728587" y="1976154"/>
            <a:ext cx="4422720" cy="6755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b="1" dirty="0" err="1"/>
              <a:t>Overall</a:t>
            </a:r>
            <a:r>
              <a:rPr lang="fr-FR" sz="2000" b="1" dirty="0"/>
              <a:t> 62% of </a:t>
            </a:r>
            <a:r>
              <a:rPr lang="fr-FR" sz="2000" b="1" dirty="0" err="1"/>
              <a:t>children</a:t>
            </a:r>
            <a:r>
              <a:rPr lang="fr-FR" sz="2000" b="1" dirty="0"/>
              <a:t> </a:t>
            </a:r>
            <a:r>
              <a:rPr lang="fr-FR" sz="2000" b="1" dirty="0" err="1"/>
              <a:t>born</a:t>
            </a:r>
            <a:r>
              <a:rPr lang="fr-FR" sz="2000" b="1" dirty="0"/>
              <a:t> to </a:t>
            </a:r>
            <a:r>
              <a:rPr lang="fr-FR" sz="2000" b="1" dirty="0" err="1"/>
              <a:t>women</a:t>
            </a:r>
            <a:r>
              <a:rPr lang="fr-FR" sz="2000" b="1" dirty="0"/>
              <a:t> not </a:t>
            </a:r>
            <a:r>
              <a:rPr lang="fr-FR" sz="2000" b="1" dirty="0" err="1"/>
              <a:t>diagnosed</a:t>
            </a:r>
            <a:r>
              <a:rPr lang="fr-FR" sz="2000" b="1" dirty="0"/>
              <a:t> </a:t>
            </a:r>
            <a:r>
              <a:rPr lang="fr-FR" sz="2000" b="1" dirty="0" err="1"/>
              <a:t>until</a:t>
            </a:r>
            <a:r>
              <a:rPr lang="fr-FR" sz="2000" b="1" dirty="0"/>
              <a:t> </a:t>
            </a:r>
            <a:r>
              <a:rPr lang="fr-FR" sz="2000" b="1" dirty="0" err="1"/>
              <a:t>after</a:t>
            </a:r>
            <a:r>
              <a:rPr lang="fr-FR" sz="2000" b="1" dirty="0"/>
              <a:t> </a:t>
            </a:r>
            <a:r>
              <a:rPr lang="fr-FR" sz="2000" b="1" dirty="0" err="1"/>
              <a:t>delivery</a:t>
            </a:r>
            <a:endParaRPr lang="fr-FR" sz="2000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B061E9-1D5F-9B57-9828-88EF3CCBAA64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HIV Vertical Transmission: </a:t>
            </a:r>
            <a:r>
              <a:rPr lang="fr-FR" dirty="0" err="1"/>
              <a:t>England</a:t>
            </a:r>
            <a:r>
              <a:rPr lang="fr-FR" dirty="0"/>
              <a:t> 2006-2021</a:t>
            </a:r>
          </a:p>
        </p:txBody>
      </p:sp>
    </p:spTree>
    <p:extLst>
      <p:ext uri="{BB962C8B-B14F-4D97-AF65-F5344CB8AC3E}">
        <p14:creationId xmlns:p14="http://schemas.microsoft.com/office/powerpoint/2010/main" val="346174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MORTALITY-MORBIDITY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30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2A5BC-949D-6B41-AD84-241DBE1D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Dat’AIDS Score to predict 5-year mortality in elderly PLWH : external validation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1A674-0617-4944-837F-80765B57E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500" y="1755849"/>
            <a:ext cx="2811694" cy="3687314"/>
          </a:xfrm>
        </p:spPr>
        <p:txBody>
          <a:bodyPr>
            <a:normAutofit/>
          </a:bodyPr>
          <a:lstStyle/>
          <a:p>
            <a:r>
              <a:rPr lang="en-GB" sz="1800" b="1"/>
              <a:t>Derivation cohort</a:t>
            </a:r>
            <a:endParaRPr lang="en-GB" sz="1800"/>
          </a:p>
          <a:p>
            <a:r>
              <a:rPr lang="en-GB" sz="1800"/>
              <a:t>French Dat’AIDS Cohort (1 415 PLWH ≥ 60 years)</a:t>
            </a:r>
          </a:p>
          <a:p>
            <a:r>
              <a:rPr lang="en-GB" sz="1800"/>
              <a:t>Prognostic index for 5-year all-cause mortality</a:t>
            </a:r>
          </a:p>
          <a:p>
            <a:r>
              <a:rPr lang="en-GB" sz="1800"/>
              <a:t>Good internal validity, discrimination and calibration</a:t>
            </a:r>
          </a:p>
          <a:p>
            <a:r>
              <a:rPr lang="en-GB" sz="1800"/>
              <a:t>Score categories defined 4 risk groups for mortality: low, moderate, high and very high risk</a:t>
            </a:r>
          </a:p>
          <a:p>
            <a:endParaRPr lang="en-GB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BE5752-3ADB-6B48-9852-420DB0C8D6B8}"/>
              </a:ext>
            </a:extLst>
          </p:cNvPr>
          <p:cNvSpPr txBox="1"/>
          <p:nvPr/>
        </p:nvSpPr>
        <p:spPr>
          <a:xfrm>
            <a:off x="441789" y="6415068"/>
            <a:ext cx="5072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Hentzien M. PLOS One 2018,</a:t>
            </a:r>
            <a:r>
              <a:rPr lang="en-GB" sz="120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1200">
                <a:solidFill>
                  <a:srgbClr val="2C5CFB"/>
                </a:solidFill>
                <a:effectLst/>
                <a:latin typeface="Helvetica" pitchFamily="2" charset="0"/>
              </a:rPr>
              <a:t>https://doi.org/10.1371/journal.pone.0195725</a:t>
            </a:r>
            <a:endParaRPr lang="en-GB" sz="1200" dirty="0">
              <a:solidFill>
                <a:srgbClr val="2C5CFB"/>
              </a:solidFill>
              <a:effectLst/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1CF52D-EB51-7741-A082-4AAD6EE91AFD}"/>
              </a:ext>
            </a:extLst>
          </p:cNvPr>
          <p:cNvSpPr txBox="1"/>
          <p:nvPr/>
        </p:nvSpPr>
        <p:spPr>
          <a:xfrm>
            <a:off x="7016030" y="5934571"/>
            <a:ext cx="584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Score</a:t>
            </a:r>
            <a:endParaRPr lang="en-GB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73BADC-DA75-2F43-B4C9-B56D7E6E7FCE}"/>
              </a:ext>
            </a:extLst>
          </p:cNvPr>
          <p:cNvSpPr txBox="1"/>
          <p:nvPr/>
        </p:nvSpPr>
        <p:spPr>
          <a:xfrm>
            <a:off x="8000180" y="593457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0-3</a:t>
            </a:r>
            <a:endParaRPr lang="en-GB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60DDADA-4E45-064C-82D0-0733DCBC3A63}"/>
              </a:ext>
            </a:extLst>
          </p:cNvPr>
          <p:cNvSpPr txBox="1"/>
          <p:nvPr/>
        </p:nvSpPr>
        <p:spPr>
          <a:xfrm>
            <a:off x="8779783" y="593457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4-13</a:t>
            </a:r>
            <a:endParaRPr lang="en-GB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D53DB9-4A55-3044-BBFA-3D011D192FE5}"/>
              </a:ext>
            </a:extLst>
          </p:cNvPr>
          <p:cNvSpPr txBox="1"/>
          <p:nvPr/>
        </p:nvSpPr>
        <p:spPr>
          <a:xfrm>
            <a:off x="9469621" y="5934571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14-20</a:t>
            </a:r>
            <a:endParaRPr lang="en-GB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264EAE8-9CD6-8847-A1EE-B295DA720562}"/>
              </a:ext>
            </a:extLst>
          </p:cNvPr>
          <p:cNvSpPr txBox="1"/>
          <p:nvPr/>
        </p:nvSpPr>
        <p:spPr>
          <a:xfrm>
            <a:off x="10334520" y="593457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≥ 20</a:t>
            </a:r>
            <a:endParaRPr lang="en-GB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7595C47-289A-4F40-8A9E-444F395F2EBC}"/>
              </a:ext>
            </a:extLst>
          </p:cNvPr>
          <p:cNvSpPr txBox="1"/>
          <p:nvPr/>
        </p:nvSpPr>
        <p:spPr>
          <a:xfrm>
            <a:off x="9390301" y="6459124"/>
            <a:ext cx="2755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Hentzien M. HIV Glasgow 2022, Abs. O32</a:t>
            </a:r>
            <a:endParaRPr lang="en-GB" sz="1200" dirty="0"/>
          </a:p>
        </p:txBody>
      </p:sp>
      <p:graphicFrame>
        <p:nvGraphicFramePr>
          <p:cNvPr id="17" name="Tableau 3">
            <a:extLst>
              <a:ext uri="{FF2B5EF4-FFF2-40B4-BE49-F238E27FC236}">
                <a16:creationId xmlns:a16="http://schemas.microsoft.com/office/drawing/2014/main" id="{7B7560AD-5C0E-F84A-926E-D3F4A58D643E}"/>
              </a:ext>
            </a:extLst>
          </p:cNvPr>
          <p:cNvGraphicFramePr>
            <a:graphicFrameLocks noGrp="1"/>
          </p:cNvGraphicFramePr>
          <p:nvPr/>
        </p:nvGraphicFramePr>
        <p:xfrm>
          <a:off x="3229113" y="1946410"/>
          <a:ext cx="2999000" cy="431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872">
                  <a:extLst>
                    <a:ext uri="{9D8B030D-6E8A-4147-A177-3AD203B41FA5}">
                      <a16:colId xmlns:a16="http://schemas.microsoft.com/office/drawing/2014/main" val="282130113"/>
                    </a:ext>
                  </a:extLst>
                </a:gridCol>
                <a:gridCol w="665128">
                  <a:extLst>
                    <a:ext uri="{9D8B030D-6E8A-4147-A177-3AD203B41FA5}">
                      <a16:colId xmlns:a16="http://schemas.microsoft.com/office/drawing/2014/main" val="1202872925"/>
                    </a:ext>
                  </a:extLst>
                </a:gridCol>
              </a:tblGrid>
              <a:tr h="293982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979264"/>
                  </a:ext>
                </a:extLst>
              </a:tr>
              <a:tr h="694090">
                <a:tc>
                  <a:txBody>
                    <a:bodyPr/>
                    <a:lstStyle/>
                    <a:p>
                      <a:r>
                        <a:rPr lang="fr-FR" sz="1200" b="1" dirty="0"/>
                        <a:t>Age</a:t>
                      </a:r>
                    </a:p>
                    <a:p>
                      <a:r>
                        <a:rPr lang="fr-FR" sz="1200" dirty="0"/>
                        <a:t>   60-64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old</a:t>
                      </a:r>
                      <a:endParaRPr lang="fr-FR" sz="1200" dirty="0"/>
                    </a:p>
                    <a:p>
                      <a:r>
                        <a:rPr lang="fr-FR" sz="1200" dirty="0"/>
                        <a:t>   65-74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old</a:t>
                      </a:r>
                      <a:endParaRPr lang="fr-FR" sz="1200" dirty="0"/>
                    </a:p>
                    <a:p>
                      <a:r>
                        <a:rPr lang="fr-FR" sz="1200" dirty="0"/>
                        <a:t>   </a:t>
                      </a:r>
                      <a:r>
                        <a:rPr lang="fr-FR" sz="1200" u="sng" dirty="0"/>
                        <a:t>&gt;</a:t>
                      </a:r>
                      <a:r>
                        <a:rPr lang="fr-FR" sz="1200" dirty="0"/>
                        <a:t> 75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old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0</a:t>
                      </a:r>
                    </a:p>
                    <a:p>
                      <a:pPr algn="ctr"/>
                      <a:r>
                        <a:rPr lang="fr-FR" sz="1200" dirty="0"/>
                        <a:t>1</a:t>
                      </a:r>
                    </a:p>
                    <a:p>
                      <a:pPr algn="ctr"/>
                      <a:r>
                        <a:rPr lang="fr-FR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01852"/>
                  </a:ext>
                </a:extLst>
              </a:tr>
              <a:tr h="848333">
                <a:tc>
                  <a:txBody>
                    <a:bodyPr/>
                    <a:lstStyle/>
                    <a:p>
                      <a:r>
                        <a:rPr lang="fr-FR" sz="1200" b="1" dirty="0"/>
                        <a:t>CD4 </a:t>
                      </a:r>
                      <a:r>
                        <a:rPr lang="fr-FR" sz="1200" b="1" dirty="0" err="1"/>
                        <a:t>cell</a:t>
                      </a:r>
                      <a:r>
                        <a:rPr lang="fr-FR" sz="1200" b="1" dirty="0"/>
                        <a:t> count</a:t>
                      </a:r>
                    </a:p>
                    <a:p>
                      <a:r>
                        <a:rPr lang="fr-FR" sz="1200" dirty="0"/>
                        <a:t>   &gt;550/mm</a:t>
                      </a:r>
                      <a:r>
                        <a:rPr lang="fr-FR" sz="1200" baseline="30000" dirty="0"/>
                        <a:t>3</a:t>
                      </a:r>
                      <a:r>
                        <a:rPr lang="fr-FR" sz="1200" dirty="0"/>
                        <a:t> </a:t>
                      </a:r>
                    </a:p>
                    <a:p>
                      <a:r>
                        <a:rPr lang="fr-FR" sz="1200" dirty="0"/>
                        <a:t>   350-500/mm</a:t>
                      </a:r>
                      <a:r>
                        <a:rPr lang="fr-FR" sz="1200" baseline="30000" dirty="0"/>
                        <a:t>3</a:t>
                      </a:r>
                    </a:p>
                    <a:p>
                      <a:r>
                        <a:rPr lang="fr-FR" sz="1200" baseline="0" dirty="0"/>
                        <a:t>   200-349/</a:t>
                      </a:r>
                      <a:r>
                        <a:rPr lang="fr-FR" sz="1200" dirty="0"/>
                        <a:t>mm</a:t>
                      </a:r>
                      <a:r>
                        <a:rPr lang="fr-FR" sz="1200" baseline="30000" dirty="0"/>
                        <a:t>3</a:t>
                      </a:r>
                    </a:p>
                    <a:p>
                      <a:r>
                        <a:rPr lang="fr-FR" sz="1200" baseline="0" dirty="0"/>
                        <a:t>   &lt;200/</a:t>
                      </a:r>
                      <a:r>
                        <a:rPr lang="fr-FR" sz="1200" dirty="0"/>
                        <a:t>mm</a:t>
                      </a:r>
                      <a:r>
                        <a:rPr lang="fr-FR" sz="1200" baseline="30000" dirty="0"/>
                        <a:t>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0</a:t>
                      </a:r>
                    </a:p>
                    <a:p>
                      <a:pPr algn="ctr"/>
                      <a:r>
                        <a:rPr lang="fr-FR" sz="1200" dirty="0"/>
                        <a:t>0</a:t>
                      </a:r>
                    </a:p>
                    <a:p>
                      <a:pPr algn="ctr"/>
                      <a:r>
                        <a:rPr lang="fr-FR" sz="1200" dirty="0"/>
                        <a:t>3</a:t>
                      </a:r>
                    </a:p>
                    <a:p>
                      <a:pPr algn="ctr"/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445527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r>
                        <a:rPr lang="fr-FR" sz="1200" b="1" dirty="0"/>
                        <a:t>Non-HIV </a:t>
                      </a:r>
                      <a:r>
                        <a:rPr lang="fr-FR" sz="1200" b="1" dirty="0" err="1"/>
                        <a:t>related</a:t>
                      </a:r>
                      <a:r>
                        <a:rPr lang="fr-FR" sz="1200" b="1" dirty="0"/>
                        <a:t>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634296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r>
                        <a:rPr lang="fr-FR" sz="1200" b="1" dirty="0" err="1"/>
                        <a:t>Cardiovascular</a:t>
                      </a:r>
                      <a:r>
                        <a:rPr lang="fr-FR" sz="1200" b="1" dirty="0"/>
                        <a:t> </a:t>
                      </a:r>
                      <a:r>
                        <a:rPr lang="fr-FR" sz="1200" b="1" dirty="0" err="1"/>
                        <a:t>disease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073042"/>
                  </a:ext>
                </a:extLst>
              </a:tr>
              <a:tr h="694090">
                <a:tc>
                  <a:txBody>
                    <a:bodyPr/>
                    <a:lstStyle/>
                    <a:p>
                      <a:r>
                        <a:rPr lang="fr-FR" sz="1200" b="1" dirty="0" err="1"/>
                        <a:t>Estimated</a:t>
                      </a:r>
                      <a:r>
                        <a:rPr lang="fr-FR" sz="1200" b="1" dirty="0"/>
                        <a:t> GFR </a:t>
                      </a:r>
                      <a:r>
                        <a:rPr lang="fr-FR" sz="1200" dirty="0"/>
                        <a:t>(CKD-EPI formula)</a:t>
                      </a:r>
                    </a:p>
                    <a:p>
                      <a:r>
                        <a:rPr lang="fr-FR" sz="1200" dirty="0"/>
                        <a:t>   </a:t>
                      </a:r>
                      <a:r>
                        <a:rPr lang="fr-FR" sz="1200" u="sng" dirty="0"/>
                        <a:t>&gt;</a:t>
                      </a:r>
                      <a:r>
                        <a:rPr lang="fr-FR" sz="1200" dirty="0"/>
                        <a:t>60 ml/mn/1.73m²</a:t>
                      </a:r>
                    </a:p>
                    <a:p>
                      <a:r>
                        <a:rPr lang="fr-FR" sz="1200" dirty="0"/>
                        <a:t>   </a:t>
                      </a:r>
                      <a:r>
                        <a:rPr lang="fr-FR" sz="1200" u="none" dirty="0"/>
                        <a:t>30-59</a:t>
                      </a:r>
                      <a:r>
                        <a:rPr lang="fr-FR" sz="1200" dirty="0"/>
                        <a:t> ml/mn/1.73m²</a:t>
                      </a:r>
                    </a:p>
                    <a:p>
                      <a:r>
                        <a:rPr lang="fr-FR" sz="1200" dirty="0"/>
                        <a:t> </a:t>
                      </a:r>
                      <a:r>
                        <a:rPr lang="fr-FR" sz="1200" u="none" dirty="0"/>
                        <a:t>  &lt;</a:t>
                      </a:r>
                      <a:r>
                        <a:rPr lang="fr-FR" sz="1200" u="sng" dirty="0"/>
                        <a:t>3</a:t>
                      </a:r>
                      <a:r>
                        <a:rPr lang="fr-FR" sz="1200" dirty="0"/>
                        <a:t>0 ml/mn/1.73m²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0</a:t>
                      </a:r>
                    </a:p>
                    <a:p>
                      <a:pPr algn="ctr"/>
                      <a:r>
                        <a:rPr lang="fr-FR" sz="1200" dirty="0"/>
                        <a:t>5</a:t>
                      </a:r>
                    </a:p>
                    <a:p>
                      <a:pPr algn="ctr"/>
                      <a:r>
                        <a:rPr lang="fr-FR" sz="12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1224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r>
                        <a:rPr lang="fr-FR" sz="1200" b="1" dirty="0" err="1"/>
                        <a:t>Cirrhosis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57095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r>
                        <a:rPr lang="fr-FR" sz="1200" b="1" dirty="0"/>
                        <a:t>Low 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17933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r>
                        <a:rPr lang="fr-FR" sz="1200" b="1" dirty="0" err="1"/>
                        <a:t>Anemia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277435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D4DA4139-2378-1744-A0ED-4278861963CD}"/>
              </a:ext>
            </a:extLst>
          </p:cNvPr>
          <p:cNvSpPr txBox="1"/>
          <p:nvPr/>
        </p:nvSpPr>
        <p:spPr>
          <a:xfrm>
            <a:off x="2994453" y="1335038"/>
            <a:ext cx="3554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value assigned to each factor </a:t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predictive of 5-year mortality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A25C6DC-1D1B-7B42-A889-23F24B03FFB4}"/>
              </a:ext>
            </a:extLst>
          </p:cNvPr>
          <p:cNvSpPr txBox="1"/>
          <p:nvPr/>
        </p:nvSpPr>
        <p:spPr>
          <a:xfrm>
            <a:off x="6375060" y="1865852"/>
            <a:ext cx="576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Product-limit survival estimates</a:t>
            </a:r>
            <a:r>
              <a:rPr lang="en-GB" b="1">
                <a:solidFill>
                  <a:srgbClr val="0070C0"/>
                </a:solidFill>
                <a:latin typeface="Calibri"/>
              </a:rPr>
              <a:t> w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ith 95% confidence limits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9AAE5D1-1E4C-E24C-AAA9-140794DE89FB}"/>
              </a:ext>
            </a:extLst>
          </p:cNvPr>
          <p:cNvGrpSpPr/>
          <p:nvPr/>
        </p:nvGrpSpPr>
        <p:grpSpPr>
          <a:xfrm>
            <a:off x="6475131" y="2170602"/>
            <a:ext cx="4651380" cy="3743146"/>
            <a:chOff x="6574970" y="2333162"/>
            <a:chExt cx="5460992" cy="3743146"/>
          </a:xfrm>
        </p:grpSpPr>
        <p:sp>
          <p:nvSpPr>
            <p:cNvPr id="21" name="Forme libre : forme 22">
              <a:extLst>
                <a:ext uri="{FF2B5EF4-FFF2-40B4-BE49-F238E27FC236}">
                  <a16:creationId xmlns:a16="http://schemas.microsoft.com/office/drawing/2014/main" id="{9F5FC189-349E-9146-9A64-88AED4A502C6}"/>
                </a:ext>
              </a:extLst>
            </p:cNvPr>
            <p:cNvSpPr/>
            <p:nvPr/>
          </p:nvSpPr>
          <p:spPr>
            <a:xfrm>
              <a:off x="7627367" y="2469709"/>
              <a:ext cx="4141044" cy="364655"/>
            </a:xfrm>
            <a:custGeom>
              <a:avLst/>
              <a:gdLst>
                <a:gd name="connsiteX0" fmla="*/ 4141044 w 4141044"/>
                <a:gd name="connsiteY0" fmla="*/ 223765 h 364655"/>
                <a:gd name="connsiteX1" fmla="*/ 4074743 w 4141044"/>
                <a:gd name="connsiteY1" fmla="*/ 223765 h 364655"/>
                <a:gd name="connsiteX2" fmla="*/ 4074743 w 4141044"/>
                <a:gd name="connsiteY2" fmla="*/ 198902 h 364655"/>
                <a:gd name="connsiteX3" fmla="*/ 3682463 w 4141044"/>
                <a:gd name="connsiteY3" fmla="*/ 198902 h 364655"/>
                <a:gd name="connsiteX4" fmla="*/ 3682463 w 4141044"/>
                <a:gd name="connsiteY4" fmla="*/ 168515 h 364655"/>
                <a:gd name="connsiteX5" fmla="*/ 3533286 w 4141044"/>
                <a:gd name="connsiteY5" fmla="*/ 168515 h 364655"/>
                <a:gd name="connsiteX6" fmla="*/ 3511185 w 4141044"/>
                <a:gd name="connsiteY6" fmla="*/ 146414 h 364655"/>
                <a:gd name="connsiteX7" fmla="*/ 3472510 w 4141044"/>
                <a:gd name="connsiteY7" fmla="*/ 143652 h 364655"/>
                <a:gd name="connsiteX8" fmla="*/ 3143768 w 4141044"/>
                <a:gd name="connsiteY8" fmla="*/ 143652 h 364655"/>
                <a:gd name="connsiteX9" fmla="*/ 3129955 w 4141044"/>
                <a:gd name="connsiteY9" fmla="*/ 129839 h 364655"/>
                <a:gd name="connsiteX10" fmla="*/ 3102330 w 4141044"/>
                <a:gd name="connsiteY10" fmla="*/ 121551 h 364655"/>
                <a:gd name="connsiteX11" fmla="*/ 2712812 w 4141044"/>
                <a:gd name="connsiteY11" fmla="*/ 121551 h 364655"/>
                <a:gd name="connsiteX12" fmla="*/ 2699000 w 4141044"/>
                <a:gd name="connsiteY12" fmla="*/ 107739 h 364655"/>
                <a:gd name="connsiteX13" fmla="*/ 2665849 w 4141044"/>
                <a:gd name="connsiteY13" fmla="*/ 107739 h 364655"/>
                <a:gd name="connsiteX14" fmla="*/ 2558110 w 4141044"/>
                <a:gd name="connsiteY14" fmla="*/ 107739 h 364655"/>
                <a:gd name="connsiteX15" fmla="*/ 2558110 w 4141044"/>
                <a:gd name="connsiteY15" fmla="*/ 88401 h 364655"/>
                <a:gd name="connsiteX16" fmla="*/ 2505622 w 4141044"/>
                <a:gd name="connsiteY16" fmla="*/ 88401 h 364655"/>
                <a:gd name="connsiteX17" fmla="*/ 2118866 w 4141044"/>
                <a:gd name="connsiteY17" fmla="*/ 88401 h 364655"/>
                <a:gd name="connsiteX18" fmla="*/ 2096766 w 4141044"/>
                <a:gd name="connsiteY18" fmla="*/ 66301 h 364655"/>
                <a:gd name="connsiteX19" fmla="*/ 1605034 w 4141044"/>
                <a:gd name="connsiteY19" fmla="*/ 66301 h 364655"/>
                <a:gd name="connsiteX20" fmla="*/ 1577409 w 4141044"/>
                <a:gd name="connsiteY20" fmla="*/ 66301 h 364655"/>
                <a:gd name="connsiteX21" fmla="*/ 1384031 w 4141044"/>
                <a:gd name="connsiteY21" fmla="*/ 66301 h 364655"/>
                <a:gd name="connsiteX22" fmla="*/ 1364693 w 4141044"/>
                <a:gd name="connsiteY22" fmla="*/ 46963 h 364655"/>
                <a:gd name="connsiteX23" fmla="*/ 1339831 w 4141044"/>
                <a:gd name="connsiteY23" fmla="*/ 44200 h 364655"/>
                <a:gd name="connsiteX24" fmla="*/ 1179603 w 4141044"/>
                <a:gd name="connsiteY24" fmla="*/ 44200 h 364655"/>
                <a:gd name="connsiteX25" fmla="*/ 1171316 w 4141044"/>
                <a:gd name="connsiteY25" fmla="*/ 35913 h 364655"/>
                <a:gd name="connsiteX26" fmla="*/ 792848 w 4141044"/>
                <a:gd name="connsiteY26" fmla="*/ 35913 h 364655"/>
                <a:gd name="connsiteX27" fmla="*/ 781798 w 4141044"/>
                <a:gd name="connsiteY27" fmla="*/ 24863 h 364655"/>
                <a:gd name="connsiteX28" fmla="*/ 464106 w 4141044"/>
                <a:gd name="connsiteY28" fmla="*/ 24863 h 364655"/>
                <a:gd name="connsiteX29" fmla="*/ 439243 w 4141044"/>
                <a:gd name="connsiteY29" fmla="*/ 0 h 364655"/>
                <a:gd name="connsiteX30" fmla="*/ 0 w 4141044"/>
                <a:gd name="connsiteY30" fmla="*/ 0 h 364655"/>
                <a:gd name="connsiteX31" fmla="*/ 0 w 4141044"/>
                <a:gd name="connsiteY31" fmla="*/ 30388 h 364655"/>
                <a:gd name="connsiteX32" fmla="*/ 359130 w 4141044"/>
                <a:gd name="connsiteY32" fmla="*/ 30388 h 364655"/>
                <a:gd name="connsiteX33" fmla="*/ 359130 w 4141044"/>
                <a:gd name="connsiteY33" fmla="*/ 60776 h 364655"/>
                <a:gd name="connsiteX34" fmla="*/ 585658 w 4141044"/>
                <a:gd name="connsiteY34" fmla="*/ 60776 h 364655"/>
                <a:gd name="connsiteX35" fmla="*/ 585658 w 4141044"/>
                <a:gd name="connsiteY35" fmla="*/ 60776 h 364655"/>
                <a:gd name="connsiteX36" fmla="*/ 721022 w 4141044"/>
                <a:gd name="connsiteY36" fmla="*/ 60776 h 364655"/>
                <a:gd name="connsiteX37" fmla="*/ 745885 w 4141044"/>
                <a:gd name="connsiteY37" fmla="*/ 85639 h 364655"/>
                <a:gd name="connsiteX38" fmla="*/ 853624 w 4141044"/>
                <a:gd name="connsiteY38" fmla="*/ 85639 h 364655"/>
                <a:gd name="connsiteX39" fmla="*/ 870199 w 4141044"/>
                <a:gd name="connsiteY39" fmla="*/ 102214 h 364655"/>
                <a:gd name="connsiteX40" fmla="*/ 897825 w 4141044"/>
                <a:gd name="connsiteY40" fmla="*/ 102214 h 364655"/>
                <a:gd name="connsiteX41" fmla="*/ 988988 w 4141044"/>
                <a:gd name="connsiteY41" fmla="*/ 102214 h 364655"/>
                <a:gd name="connsiteX42" fmla="*/ 1002801 w 4141044"/>
                <a:gd name="connsiteY42" fmla="*/ 116027 h 364655"/>
                <a:gd name="connsiteX43" fmla="*/ 1270767 w 4141044"/>
                <a:gd name="connsiteY43" fmla="*/ 116027 h 364655"/>
                <a:gd name="connsiteX44" fmla="*/ 1270767 w 4141044"/>
                <a:gd name="connsiteY44" fmla="*/ 149177 h 364655"/>
                <a:gd name="connsiteX45" fmla="*/ 1367456 w 4141044"/>
                <a:gd name="connsiteY45" fmla="*/ 149177 h 364655"/>
                <a:gd name="connsiteX46" fmla="*/ 1381268 w 4141044"/>
                <a:gd name="connsiteY46" fmla="*/ 162989 h 364655"/>
                <a:gd name="connsiteX47" fmla="*/ 1472432 w 4141044"/>
                <a:gd name="connsiteY47" fmla="*/ 162989 h 364655"/>
                <a:gd name="connsiteX48" fmla="*/ 1472432 w 4141044"/>
                <a:gd name="connsiteY48" fmla="*/ 193377 h 364655"/>
                <a:gd name="connsiteX49" fmla="*/ 1500058 w 4141044"/>
                <a:gd name="connsiteY49" fmla="*/ 187852 h 364655"/>
                <a:gd name="connsiteX50" fmla="*/ 1743161 w 4141044"/>
                <a:gd name="connsiteY50" fmla="*/ 187852 h 364655"/>
                <a:gd name="connsiteX51" fmla="*/ 1743161 w 4141044"/>
                <a:gd name="connsiteY51" fmla="*/ 187852 h 364655"/>
                <a:gd name="connsiteX52" fmla="*/ 1964164 w 4141044"/>
                <a:gd name="connsiteY52" fmla="*/ 187852 h 364655"/>
                <a:gd name="connsiteX53" fmla="*/ 1964164 w 4141044"/>
                <a:gd name="connsiteY53" fmla="*/ 204428 h 364655"/>
                <a:gd name="connsiteX54" fmla="*/ 2281856 w 4141044"/>
                <a:gd name="connsiteY54" fmla="*/ 204428 h 364655"/>
                <a:gd name="connsiteX55" fmla="*/ 2281856 w 4141044"/>
                <a:gd name="connsiteY55" fmla="*/ 204428 h 364655"/>
                <a:gd name="connsiteX56" fmla="*/ 2414458 w 4141044"/>
                <a:gd name="connsiteY56" fmla="*/ 204428 h 364655"/>
                <a:gd name="connsiteX57" fmla="*/ 2436558 w 4141044"/>
                <a:gd name="connsiteY57" fmla="*/ 226528 h 364655"/>
                <a:gd name="connsiteX58" fmla="*/ 2605073 w 4141044"/>
                <a:gd name="connsiteY58" fmla="*/ 226528 h 364655"/>
                <a:gd name="connsiteX59" fmla="*/ 2618886 w 4141044"/>
                <a:gd name="connsiteY59" fmla="*/ 240341 h 364655"/>
                <a:gd name="connsiteX60" fmla="*/ 2859226 w 4141044"/>
                <a:gd name="connsiteY60" fmla="*/ 240341 h 364655"/>
                <a:gd name="connsiteX61" fmla="*/ 2859226 w 4141044"/>
                <a:gd name="connsiteY61" fmla="*/ 270728 h 364655"/>
                <a:gd name="connsiteX62" fmla="*/ 3356483 w 4141044"/>
                <a:gd name="connsiteY62" fmla="*/ 270728 h 364655"/>
                <a:gd name="connsiteX63" fmla="*/ 3378583 w 4141044"/>
                <a:gd name="connsiteY63" fmla="*/ 292828 h 364655"/>
                <a:gd name="connsiteX64" fmla="*/ 3624449 w 4141044"/>
                <a:gd name="connsiteY64" fmla="*/ 292828 h 364655"/>
                <a:gd name="connsiteX65" fmla="*/ 3624449 w 4141044"/>
                <a:gd name="connsiteY65" fmla="*/ 292828 h 364655"/>
                <a:gd name="connsiteX66" fmla="*/ 3676938 w 4141044"/>
                <a:gd name="connsiteY66" fmla="*/ 292828 h 364655"/>
                <a:gd name="connsiteX67" fmla="*/ 3696275 w 4141044"/>
                <a:gd name="connsiteY67" fmla="*/ 312165 h 364655"/>
                <a:gd name="connsiteX68" fmla="*/ 3850977 w 4141044"/>
                <a:gd name="connsiteY68" fmla="*/ 312165 h 364655"/>
                <a:gd name="connsiteX69" fmla="*/ 3850977 w 4141044"/>
                <a:gd name="connsiteY69" fmla="*/ 348080 h 364655"/>
                <a:gd name="connsiteX70" fmla="*/ 3892415 w 4141044"/>
                <a:gd name="connsiteY70" fmla="*/ 348080 h 364655"/>
                <a:gd name="connsiteX71" fmla="*/ 4069218 w 4141044"/>
                <a:gd name="connsiteY71" fmla="*/ 348080 h 364655"/>
                <a:gd name="connsiteX72" fmla="*/ 4085793 w 4141044"/>
                <a:gd name="connsiteY72" fmla="*/ 364655 h 364655"/>
                <a:gd name="connsiteX73" fmla="*/ 4129994 w 4141044"/>
                <a:gd name="connsiteY73" fmla="*/ 364655 h 364655"/>
                <a:gd name="connsiteX74" fmla="*/ 4141044 w 4141044"/>
                <a:gd name="connsiteY74" fmla="*/ 223765 h 36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141044" h="364655">
                  <a:moveTo>
                    <a:pt x="4141044" y="223765"/>
                  </a:moveTo>
                  <a:lnTo>
                    <a:pt x="4074743" y="223765"/>
                  </a:lnTo>
                  <a:lnTo>
                    <a:pt x="4074743" y="198902"/>
                  </a:lnTo>
                  <a:lnTo>
                    <a:pt x="3682463" y="198902"/>
                  </a:lnTo>
                  <a:lnTo>
                    <a:pt x="3682463" y="168515"/>
                  </a:lnTo>
                  <a:lnTo>
                    <a:pt x="3533286" y="168515"/>
                  </a:lnTo>
                  <a:lnTo>
                    <a:pt x="3511185" y="146414"/>
                  </a:lnTo>
                  <a:cubicBezTo>
                    <a:pt x="3481746" y="143144"/>
                    <a:pt x="3494661" y="143652"/>
                    <a:pt x="3472510" y="143652"/>
                  </a:cubicBezTo>
                  <a:lnTo>
                    <a:pt x="3143768" y="143652"/>
                  </a:lnTo>
                  <a:lnTo>
                    <a:pt x="3129955" y="129839"/>
                  </a:lnTo>
                  <a:lnTo>
                    <a:pt x="3102330" y="121551"/>
                  </a:lnTo>
                  <a:lnTo>
                    <a:pt x="2712812" y="121551"/>
                  </a:lnTo>
                  <a:lnTo>
                    <a:pt x="2699000" y="107739"/>
                  </a:lnTo>
                  <a:lnTo>
                    <a:pt x="2665849" y="107739"/>
                  </a:lnTo>
                  <a:lnTo>
                    <a:pt x="2558110" y="107739"/>
                  </a:lnTo>
                  <a:lnTo>
                    <a:pt x="2558110" y="88401"/>
                  </a:lnTo>
                  <a:lnTo>
                    <a:pt x="2505622" y="88401"/>
                  </a:lnTo>
                  <a:lnTo>
                    <a:pt x="2118866" y="88401"/>
                  </a:lnTo>
                  <a:lnTo>
                    <a:pt x="2096766" y="66301"/>
                  </a:lnTo>
                  <a:lnTo>
                    <a:pt x="1605034" y="66301"/>
                  </a:lnTo>
                  <a:lnTo>
                    <a:pt x="1577409" y="66301"/>
                  </a:lnTo>
                  <a:lnTo>
                    <a:pt x="1384031" y="66301"/>
                  </a:lnTo>
                  <a:lnTo>
                    <a:pt x="1364693" y="46963"/>
                  </a:lnTo>
                  <a:lnTo>
                    <a:pt x="1339831" y="44200"/>
                  </a:lnTo>
                  <a:lnTo>
                    <a:pt x="1179603" y="44200"/>
                  </a:lnTo>
                  <a:lnTo>
                    <a:pt x="1171316" y="35913"/>
                  </a:lnTo>
                  <a:lnTo>
                    <a:pt x="792848" y="35913"/>
                  </a:lnTo>
                  <a:lnTo>
                    <a:pt x="781798" y="24863"/>
                  </a:lnTo>
                  <a:lnTo>
                    <a:pt x="464106" y="24863"/>
                  </a:lnTo>
                  <a:lnTo>
                    <a:pt x="439243" y="0"/>
                  </a:lnTo>
                  <a:lnTo>
                    <a:pt x="0" y="0"/>
                  </a:lnTo>
                  <a:lnTo>
                    <a:pt x="0" y="30388"/>
                  </a:lnTo>
                  <a:lnTo>
                    <a:pt x="359130" y="30388"/>
                  </a:lnTo>
                  <a:lnTo>
                    <a:pt x="359130" y="60776"/>
                  </a:lnTo>
                  <a:lnTo>
                    <a:pt x="585658" y="60776"/>
                  </a:lnTo>
                  <a:lnTo>
                    <a:pt x="585658" y="60776"/>
                  </a:lnTo>
                  <a:lnTo>
                    <a:pt x="721022" y="60776"/>
                  </a:lnTo>
                  <a:lnTo>
                    <a:pt x="745885" y="85639"/>
                  </a:lnTo>
                  <a:lnTo>
                    <a:pt x="853624" y="85639"/>
                  </a:lnTo>
                  <a:lnTo>
                    <a:pt x="870199" y="102214"/>
                  </a:lnTo>
                  <a:lnTo>
                    <a:pt x="897825" y="102214"/>
                  </a:lnTo>
                  <a:lnTo>
                    <a:pt x="988988" y="102214"/>
                  </a:lnTo>
                  <a:lnTo>
                    <a:pt x="1002801" y="116027"/>
                  </a:lnTo>
                  <a:lnTo>
                    <a:pt x="1270767" y="116027"/>
                  </a:lnTo>
                  <a:lnTo>
                    <a:pt x="1270767" y="149177"/>
                  </a:lnTo>
                  <a:lnTo>
                    <a:pt x="1367456" y="149177"/>
                  </a:lnTo>
                  <a:lnTo>
                    <a:pt x="1381268" y="162989"/>
                  </a:lnTo>
                  <a:lnTo>
                    <a:pt x="1472432" y="162989"/>
                  </a:lnTo>
                  <a:lnTo>
                    <a:pt x="1472432" y="193377"/>
                  </a:lnTo>
                  <a:lnTo>
                    <a:pt x="1500058" y="187852"/>
                  </a:lnTo>
                  <a:lnTo>
                    <a:pt x="1743161" y="187852"/>
                  </a:lnTo>
                  <a:lnTo>
                    <a:pt x="1743161" y="187852"/>
                  </a:lnTo>
                  <a:lnTo>
                    <a:pt x="1964164" y="187852"/>
                  </a:lnTo>
                  <a:lnTo>
                    <a:pt x="1964164" y="204428"/>
                  </a:lnTo>
                  <a:lnTo>
                    <a:pt x="2281856" y="204428"/>
                  </a:lnTo>
                  <a:lnTo>
                    <a:pt x="2281856" y="204428"/>
                  </a:lnTo>
                  <a:lnTo>
                    <a:pt x="2414458" y="204428"/>
                  </a:lnTo>
                  <a:lnTo>
                    <a:pt x="2436558" y="226528"/>
                  </a:lnTo>
                  <a:lnTo>
                    <a:pt x="2605073" y="226528"/>
                  </a:lnTo>
                  <a:lnTo>
                    <a:pt x="2618886" y="240341"/>
                  </a:lnTo>
                  <a:lnTo>
                    <a:pt x="2859226" y="240341"/>
                  </a:lnTo>
                  <a:lnTo>
                    <a:pt x="2859226" y="270728"/>
                  </a:lnTo>
                  <a:lnTo>
                    <a:pt x="3356483" y="270728"/>
                  </a:lnTo>
                  <a:lnTo>
                    <a:pt x="3378583" y="292828"/>
                  </a:lnTo>
                  <a:lnTo>
                    <a:pt x="3624449" y="292828"/>
                  </a:lnTo>
                  <a:lnTo>
                    <a:pt x="3624449" y="292828"/>
                  </a:lnTo>
                  <a:lnTo>
                    <a:pt x="3676938" y="292828"/>
                  </a:lnTo>
                  <a:lnTo>
                    <a:pt x="3696275" y="312165"/>
                  </a:lnTo>
                  <a:lnTo>
                    <a:pt x="3850977" y="312165"/>
                  </a:lnTo>
                  <a:lnTo>
                    <a:pt x="3850977" y="348080"/>
                  </a:lnTo>
                  <a:lnTo>
                    <a:pt x="3892415" y="348080"/>
                  </a:lnTo>
                  <a:lnTo>
                    <a:pt x="4069218" y="348080"/>
                  </a:lnTo>
                  <a:lnTo>
                    <a:pt x="4085793" y="364655"/>
                  </a:lnTo>
                  <a:lnTo>
                    <a:pt x="4129994" y="364655"/>
                  </a:lnTo>
                  <a:lnTo>
                    <a:pt x="4141044" y="22376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orme libre : forme 20">
              <a:extLst>
                <a:ext uri="{FF2B5EF4-FFF2-40B4-BE49-F238E27FC236}">
                  <a16:creationId xmlns:a16="http://schemas.microsoft.com/office/drawing/2014/main" id="{DC2663F2-2066-7C41-9C0B-143B2BAC4D54}"/>
                </a:ext>
              </a:extLst>
            </p:cNvPr>
            <p:cNvSpPr/>
            <p:nvPr/>
          </p:nvSpPr>
          <p:spPr>
            <a:xfrm>
              <a:off x="7436752" y="2477996"/>
              <a:ext cx="4323371" cy="911638"/>
            </a:xfrm>
            <a:custGeom>
              <a:avLst/>
              <a:gdLst>
                <a:gd name="connsiteX0" fmla="*/ 4323371 w 4323371"/>
                <a:gd name="connsiteY0" fmla="*/ 911638 h 911638"/>
                <a:gd name="connsiteX1" fmla="*/ 4193532 w 4323371"/>
                <a:gd name="connsiteY1" fmla="*/ 911638 h 911638"/>
                <a:gd name="connsiteX2" fmla="*/ 4193532 w 4323371"/>
                <a:gd name="connsiteY2" fmla="*/ 850862 h 911638"/>
                <a:gd name="connsiteX3" fmla="*/ 4096843 w 4323371"/>
                <a:gd name="connsiteY3" fmla="*/ 850862 h 911638"/>
                <a:gd name="connsiteX4" fmla="*/ 4096843 w 4323371"/>
                <a:gd name="connsiteY4" fmla="*/ 812186 h 911638"/>
                <a:gd name="connsiteX5" fmla="*/ 4066455 w 4323371"/>
                <a:gd name="connsiteY5" fmla="*/ 812186 h 911638"/>
                <a:gd name="connsiteX6" fmla="*/ 3900703 w 4323371"/>
                <a:gd name="connsiteY6" fmla="*/ 812186 h 911638"/>
                <a:gd name="connsiteX7" fmla="*/ 3897940 w 4323371"/>
                <a:gd name="connsiteY7" fmla="*/ 784561 h 911638"/>
                <a:gd name="connsiteX8" fmla="*/ 3900703 w 4323371"/>
                <a:gd name="connsiteY8" fmla="*/ 781798 h 911638"/>
                <a:gd name="connsiteX9" fmla="*/ 3632737 w 4323371"/>
                <a:gd name="connsiteY9" fmla="*/ 781798 h 911638"/>
                <a:gd name="connsiteX10" fmla="*/ 3632737 w 4323371"/>
                <a:gd name="connsiteY10" fmla="*/ 759698 h 911638"/>
                <a:gd name="connsiteX11" fmla="*/ 3580249 w 4323371"/>
                <a:gd name="connsiteY11" fmla="*/ 759698 h 911638"/>
                <a:gd name="connsiteX12" fmla="*/ 3580249 w 4323371"/>
                <a:gd name="connsiteY12" fmla="*/ 734835 h 911638"/>
                <a:gd name="connsiteX13" fmla="*/ 3149293 w 4323371"/>
                <a:gd name="connsiteY13" fmla="*/ 734835 h 911638"/>
                <a:gd name="connsiteX14" fmla="*/ 3149293 w 4323371"/>
                <a:gd name="connsiteY14" fmla="*/ 704448 h 911638"/>
                <a:gd name="connsiteX15" fmla="*/ 3058129 w 4323371"/>
                <a:gd name="connsiteY15" fmla="*/ 704448 h 911638"/>
                <a:gd name="connsiteX16" fmla="*/ 3058129 w 4323371"/>
                <a:gd name="connsiteY16" fmla="*/ 671297 h 911638"/>
                <a:gd name="connsiteX17" fmla="*/ 3030504 w 4323371"/>
                <a:gd name="connsiteY17" fmla="*/ 671297 h 911638"/>
                <a:gd name="connsiteX18" fmla="*/ 2698999 w 4323371"/>
                <a:gd name="connsiteY18" fmla="*/ 671297 h 911638"/>
                <a:gd name="connsiteX19" fmla="*/ 2682424 w 4323371"/>
                <a:gd name="connsiteY19" fmla="*/ 654722 h 911638"/>
                <a:gd name="connsiteX20" fmla="*/ 2654798 w 4323371"/>
                <a:gd name="connsiteY20" fmla="*/ 649197 h 911638"/>
                <a:gd name="connsiteX21" fmla="*/ 2616123 w 4323371"/>
                <a:gd name="connsiteY21" fmla="*/ 649197 h 911638"/>
                <a:gd name="connsiteX22" fmla="*/ 2616123 w 4323371"/>
                <a:gd name="connsiteY22" fmla="*/ 621571 h 911638"/>
                <a:gd name="connsiteX23" fmla="*/ 2527722 w 4323371"/>
                <a:gd name="connsiteY23" fmla="*/ 621571 h 911638"/>
                <a:gd name="connsiteX24" fmla="*/ 2527722 w 4323371"/>
                <a:gd name="connsiteY24" fmla="*/ 588421 h 911638"/>
                <a:gd name="connsiteX25" fmla="*/ 2486284 w 4323371"/>
                <a:gd name="connsiteY25" fmla="*/ 588421 h 911638"/>
                <a:gd name="connsiteX26" fmla="*/ 2486284 w 4323371"/>
                <a:gd name="connsiteY26" fmla="*/ 555270 h 911638"/>
                <a:gd name="connsiteX27" fmla="*/ 2364732 w 4323371"/>
                <a:gd name="connsiteY27" fmla="*/ 555270 h 911638"/>
                <a:gd name="connsiteX28" fmla="*/ 2364732 w 4323371"/>
                <a:gd name="connsiteY28" fmla="*/ 516595 h 911638"/>
                <a:gd name="connsiteX29" fmla="*/ 2129916 w 4323371"/>
                <a:gd name="connsiteY29" fmla="*/ 516595 h 911638"/>
                <a:gd name="connsiteX30" fmla="*/ 2129916 w 4323371"/>
                <a:gd name="connsiteY30" fmla="*/ 486207 h 911638"/>
                <a:gd name="connsiteX31" fmla="*/ 1682385 w 4323371"/>
                <a:gd name="connsiteY31" fmla="*/ 486207 h 911638"/>
                <a:gd name="connsiteX32" fmla="*/ 1682385 w 4323371"/>
                <a:gd name="connsiteY32" fmla="*/ 464107 h 911638"/>
                <a:gd name="connsiteX33" fmla="*/ 1682385 w 4323371"/>
                <a:gd name="connsiteY33" fmla="*/ 464107 h 911638"/>
                <a:gd name="connsiteX34" fmla="*/ 1663047 w 4323371"/>
                <a:gd name="connsiteY34" fmla="*/ 444769 h 911638"/>
                <a:gd name="connsiteX35" fmla="*/ 1511108 w 4323371"/>
                <a:gd name="connsiteY35" fmla="*/ 444769 h 911638"/>
                <a:gd name="connsiteX36" fmla="*/ 1511108 w 4323371"/>
                <a:gd name="connsiteY36" fmla="*/ 408856 h 911638"/>
                <a:gd name="connsiteX37" fmla="*/ 1290105 w 4323371"/>
                <a:gd name="connsiteY37" fmla="*/ 408856 h 911638"/>
                <a:gd name="connsiteX38" fmla="*/ 1290105 w 4323371"/>
                <a:gd name="connsiteY38" fmla="*/ 383993 h 911638"/>
                <a:gd name="connsiteX39" fmla="*/ 1256954 w 4323371"/>
                <a:gd name="connsiteY39" fmla="*/ 381231 h 911638"/>
                <a:gd name="connsiteX40" fmla="*/ 1157503 w 4323371"/>
                <a:gd name="connsiteY40" fmla="*/ 381231 h 911638"/>
                <a:gd name="connsiteX41" fmla="*/ 1157503 w 4323371"/>
                <a:gd name="connsiteY41" fmla="*/ 345318 h 911638"/>
                <a:gd name="connsiteX42" fmla="*/ 1085677 w 4323371"/>
                <a:gd name="connsiteY42" fmla="*/ 345318 h 911638"/>
                <a:gd name="connsiteX43" fmla="*/ 1066339 w 4323371"/>
                <a:gd name="connsiteY43" fmla="*/ 325980 h 911638"/>
                <a:gd name="connsiteX44" fmla="*/ 1024901 w 4323371"/>
                <a:gd name="connsiteY44" fmla="*/ 325980 h 911638"/>
                <a:gd name="connsiteX45" fmla="*/ 1024901 w 4323371"/>
                <a:gd name="connsiteY45" fmla="*/ 295592 h 911638"/>
                <a:gd name="connsiteX46" fmla="*/ 925450 w 4323371"/>
                <a:gd name="connsiteY46" fmla="*/ 295592 h 911638"/>
                <a:gd name="connsiteX47" fmla="*/ 925450 w 4323371"/>
                <a:gd name="connsiteY47" fmla="*/ 295592 h 911638"/>
                <a:gd name="connsiteX48" fmla="*/ 582895 w 4323371"/>
                <a:gd name="connsiteY48" fmla="*/ 295592 h 911638"/>
                <a:gd name="connsiteX49" fmla="*/ 582895 w 4323371"/>
                <a:gd name="connsiteY49" fmla="*/ 248629 h 911638"/>
                <a:gd name="connsiteX50" fmla="*/ 558032 w 4323371"/>
                <a:gd name="connsiteY50" fmla="*/ 248629 h 911638"/>
                <a:gd name="connsiteX51" fmla="*/ 558032 w 4323371"/>
                <a:gd name="connsiteY51" fmla="*/ 237579 h 911638"/>
                <a:gd name="connsiteX52" fmla="*/ 530407 w 4323371"/>
                <a:gd name="connsiteY52" fmla="*/ 234816 h 911638"/>
                <a:gd name="connsiteX53" fmla="*/ 364655 w 4323371"/>
                <a:gd name="connsiteY53" fmla="*/ 234816 h 911638"/>
                <a:gd name="connsiteX54" fmla="*/ 364655 w 4323371"/>
                <a:gd name="connsiteY54" fmla="*/ 198903 h 911638"/>
                <a:gd name="connsiteX55" fmla="*/ 337029 w 4323371"/>
                <a:gd name="connsiteY55" fmla="*/ 196141 h 911638"/>
                <a:gd name="connsiteX56" fmla="*/ 190615 w 4323371"/>
                <a:gd name="connsiteY56" fmla="*/ 196141 h 911638"/>
                <a:gd name="connsiteX57" fmla="*/ 190615 w 4323371"/>
                <a:gd name="connsiteY57" fmla="*/ 154702 h 911638"/>
                <a:gd name="connsiteX58" fmla="*/ 104976 w 4323371"/>
                <a:gd name="connsiteY58" fmla="*/ 154702 h 911638"/>
                <a:gd name="connsiteX59" fmla="*/ 104976 w 4323371"/>
                <a:gd name="connsiteY59" fmla="*/ 116027 h 911638"/>
                <a:gd name="connsiteX60" fmla="*/ 69063 w 4323371"/>
                <a:gd name="connsiteY60" fmla="*/ 116027 h 911638"/>
                <a:gd name="connsiteX61" fmla="*/ 69063 w 4323371"/>
                <a:gd name="connsiteY61" fmla="*/ 52489 h 911638"/>
                <a:gd name="connsiteX62" fmla="*/ 0 w 4323371"/>
                <a:gd name="connsiteY62" fmla="*/ 52489 h 911638"/>
                <a:gd name="connsiteX63" fmla="*/ 0 w 4323371"/>
                <a:gd name="connsiteY63" fmla="*/ 0 h 911638"/>
                <a:gd name="connsiteX64" fmla="*/ 356367 w 4323371"/>
                <a:gd name="connsiteY64" fmla="*/ 0 h 911638"/>
                <a:gd name="connsiteX65" fmla="*/ 356367 w 4323371"/>
                <a:gd name="connsiteY65" fmla="*/ 30388 h 911638"/>
                <a:gd name="connsiteX66" fmla="*/ 560795 w 4323371"/>
                <a:gd name="connsiteY66" fmla="*/ 30388 h 911638"/>
                <a:gd name="connsiteX67" fmla="*/ 560795 w 4323371"/>
                <a:gd name="connsiteY67" fmla="*/ 52489 h 911638"/>
                <a:gd name="connsiteX68" fmla="*/ 856386 w 4323371"/>
                <a:gd name="connsiteY68" fmla="*/ 52489 h 911638"/>
                <a:gd name="connsiteX69" fmla="*/ 856386 w 4323371"/>
                <a:gd name="connsiteY69" fmla="*/ 69064 h 911638"/>
                <a:gd name="connsiteX70" fmla="*/ 1049764 w 4323371"/>
                <a:gd name="connsiteY70" fmla="*/ 69064 h 911638"/>
                <a:gd name="connsiteX71" fmla="*/ 1049764 w 4323371"/>
                <a:gd name="connsiteY71" fmla="*/ 69064 h 911638"/>
                <a:gd name="connsiteX72" fmla="*/ 1232092 w 4323371"/>
                <a:gd name="connsiteY72" fmla="*/ 69064 h 911638"/>
                <a:gd name="connsiteX73" fmla="*/ 1232092 w 4323371"/>
                <a:gd name="connsiteY73" fmla="*/ 104977 h 911638"/>
                <a:gd name="connsiteX74" fmla="*/ 1320493 w 4323371"/>
                <a:gd name="connsiteY74" fmla="*/ 104977 h 911638"/>
                <a:gd name="connsiteX75" fmla="*/ 1320493 w 4323371"/>
                <a:gd name="connsiteY75" fmla="*/ 127077 h 911638"/>
                <a:gd name="connsiteX76" fmla="*/ 1547021 w 4323371"/>
                <a:gd name="connsiteY76" fmla="*/ 127077 h 911638"/>
                <a:gd name="connsiteX77" fmla="*/ 1547021 w 4323371"/>
                <a:gd name="connsiteY77" fmla="*/ 149177 h 911638"/>
                <a:gd name="connsiteX78" fmla="*/ 1674098 w 4323371"/>
                <a:gd name="connsiteY78" fmla="*/ 149177 h 911638"/>
                <a:gd name="connsiteX79" fmla="*/ 1674098 w 4323371"/>
                <a:gd name="connsiteY79" fmla="*/ 179565 h 911638"/>
                <a:gd name="connsiteX80" fmla="*/ 1701723 w 4323371"/>
                <a:gd name="connsiteY80" fmla="*/ 179565 h 911638"/>
                <a:gd name="connsiteX81" fmla="*/ 2171354 w 4323371"/>
                <a:gd name="connsiteY81" fmla="*/ 179565 h 911638"/>
                <a:gd name="connsiteX82" fmla="*/ 2171354 w 4323371"/>
                <a:gd name="connsiteY82" fmla="*/ 187853 h 911638"/>
                <a:gd name="connsiteX83" fmla="*/ 2444846 w 4323371"/>
                <a:gd name="connsiteY83" fmla="*/ 187853 h 911638"/>
                <a:gd name="connsiteX84" fmla="*/ 2444846 w 4323371"/>
                <a:gd name="connsiteY84" fmla="*/ 221003 h 911638"/>
                <a:gd name="connsiteX85" fmla="*/ 2489046 w 4323371"/>
                <a:gd name="connsiteY85" fmla="*/ 221003 h 911638"/>
                <a:gd name="connsiteX86" fmla="*/ 2489046 w 4323371"/>
                <a:gd name="connsiteY86" fmla="*/ 251391 h 911638"/>
                <a:gd name="connsiteX87" fmla="*/ 2591260 w 4323371"/>
                <a:gd name="connsiteY87" fmla="*/ 251391 h 911638"/>
                <a:gd name="connsiteX88" fmla="*/ 2591260 w 4323371"/>
                <a:gd name="connsiteY88" fmla="*/ 276254 h 911638"/>
                <a:gd name="connsiteX89" fmla="*/ 2687949 w 4323371"/>
                <a:gd name="connsiteY89" fmla="*/ 276254 h 911638"/>
                <a:gd name="connsiteX90" fmla="*/ 2687949 w 4323371"/>
                <a:gd name="connsiteY90" fmla="*/ 301117 h 911638"/>
                <a:gd name="connsiteX91" fmla="*/ 3013928 w 4323371"/>
                <a:gd name="connsiteY91" fmla="*/ 301117 h 911638"/>
                <a:gd name="connsiteX92" fmla="*/ 3013928 w 4323371"/>
                <a:gd name="connsiteY92" fmla="*/ 325980 h 911638"/>
                <a:gd name="connsiteX93" fmla="*/ 3157580 w 4323371"/>
                <a:gd name="connsiteY93" fmla="*/ 325980 h 911638"/>
                <a:gd name="connsiteX94" fmla="*/ 3157580 w 4323371"/>
                <a:gd name="connsiteY94" fmla="*/ 325980 h 911638"/>
                <a:gd name="connsiteX95" fmla="*/ 3538811 w 4323371"/>
                <a:gd name="connsiteY95" fmla="*/ 325980 h 911638"/>
                <a:gd name="connsiteX96" fmla="*/ 3538811 w 4323371"/>
                <a:gd name="connsiteY96" fmla="*/ 359130 h 911638"/>
                <a:gd name="connsiteX97" fmla="*/ 3621687 w 4323371"/>
                <a:gd name="connsiteY97" fmla="*/ 359130 h 911638"/>
                <a:gd name="connsiteX98" fmla="*/ 3621687 w 4323371"/>
                <a:gd name="connsiteY98" fmla="*/ 383993 h 911638"/>
                <a:gd name="connsiteX99" fmla="*/ 3914516 w 4323371"/>
                <a:gd name="connsiteY99" fmla="*/ 383993 h 911638"/>
                <a:gd name="connsiteX100" fmla="*/ 3914516 w 4323371"/>
                <a:gd name="connsiteY100" fmla="*/ 411619 h 911638"/>
                <a:gd name="connsiteX101" fmla="*/ 4085793 w 4323371"/>
                <a:gd name="connsiteY101" fmla="*/ 411619 h 911638"/>
                <a:gd name="connsiteX102" fmla="*/ 4085793 w 4323371"/>
                <a:gd name="connsiteY102" fmla="*/ 425431 h 911638"/>
                <a:gd name="connsiteX103" fmla="*/ 4179719 w 4323371"/>
                <a:gd name="connsiteY103" fmla="*/ 425431 h 911638"/>
                <a:gd name="connsiteX104" fmla="*/ 4179719 w 4323371"/>
                <a:gd name="connsiteY104" fmla="*/ 464107 h 911638"/>
                <a:gd name="connsiteX105" fmla="*/ 4309559 w 4323371"/>
                <a:gd name="connsiteY105" fmla="*/ 464107 h 911638"/>
                <a:gd name="connsiteX106" fmla="*/ 4323371 w 4323371"/>
                <a:gd name="connsiteY106" fmla="*/ 911638 h 91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323371" h="911638">
                  <a:moveTo>
                    <a:pt x="4323371" y="911638"/>
                  </a:moveTo>
                  <a:lnTo>
                    <a:pt x="4193532" y="911638"/>
                  </a:lnTo>
                  <a:lnTo>
                    <a:pt x="4193532" y="850862"/>
                  </a:lnTo>
                  <a:lnTo>
                    <a:pt x="4096843" y="850862"/>
                  </a:lnTo>
                  <a:lnTo>
                    <a:pt x="4096843" y="812186"/>
                  </a:lnTo>
                  <a:lnTo>
                    <a:pt x="4066455" y="812186"/>
                  </a:lnTo>
                  <a:lnTo>
                    <a:pt x="3900703" y="812186"/>
                  </a:lnTo>
                  <a:lnTo>
                    <a:pt x="3897940" y="784561"/>
                  </a:lnTo>
                  <a:lnTo>
                    <a:pt x="3900703" y="781798"/>
                  </a:lnTo>
                  <a:lnTo>
                    <a:pt x="3632737" y="781798"/>
                  </a:lnTo>
                  <a:lnTo>
                    <a:pt x="3632737" y="759698"/>
                  </a:lnTo>
                  <a:lnTo>
                    <a:pt x="3580249" y="759698"/>
                  </a:lnTo>
                  <a:lnTo>
                    <a:pt x="3580249" y="734835"/>
                  </a:lnTo>
                  <a:lnTo>
                    <a:pt x="3149293" y="734835"/>
                  </a:lnTo>
                  <a:lnTo>
                    <a:pt x="3149293" y="704448"/>
                  </a:lnTo>
                  <a:lnTo>
                    <a:pt x="3058129" y="704448"/>
                  </a:lnTo>
                  <a:lnTo>
                    <a:pt x="3058129" y="671297"/>
                  </a:lnTo>
                  <a:lnTo>
                    <a:pt x="3030504" y="671297"/>
                  </a:lnTo>
                  <a:lnTo>
                    <a:pt x="2698999" y="671297"/>
                  </a:lnTo>
                  <a:lnTo>
                    <a:pt x="2682424" y="654722"/>
                  </a:lnTo>
                  <a:lnTo>
                    <a:pt x="2654798" y="649197"/>
                  </a:lnTo>
                  <a:lnTo>
                    <a:pt x="2616123" y="649197"/>
                  </a:lnTo>
                  <a:lnTo>
                    <a:pt x="2616123" y="621571"/>
                  </a:lnTo>
                  <a:lnTo>
                    <a:pt x="2527722" y="621571"/>
                  </a:lnTo>
                  <a:lnTo>
                    <a:pt x="2527722" y="588421"/>
                  </a:lnTo>
                  <a:lnTo>
                    <a:pt x="2486284" y="588421"/>
                  </a:lnTo>
                  <a:lnTo>
                    <a:pt x="2486284" y="555270"/>
                  </a:lnTo>
                  <a:lnTo>
                    <a:pt x="2364732" y="555270"/>
                  </a:lnTo>
                  <a:lnTo>
                    <a:pt x="2364732" y="516595"/>
                  </a:lnTo>
                  <a:lnTo>
                    <a:pt x="2129916" y="516595"/>
                  </a:lnTo>
                  <a:lnTo>
                    <a:pt x="2129916" y="486207"/>
                  </a:lnTo>
                  <a:lnTo>
                    <a:pt x="1682385" y="486207"/>
                  </a:lnTo>
                  <a:lnTo>
                    <a:pt x="1682385" y="464107"/>
                  </a:lnTo>
                  <a:lnTo>
                    <a:pt x="1682385" y="464107"/>
                  </a:lnTo>
                  <a:lnTo>
                    <a:pt x="1663047" y="444769"/>
                  </a:lnTo>
                  <a:lnTo>
                    <a:pt x="1511108" y="444769"/>
                  </a:lnTo>
                  <a:lnTo>
                    <a:pt x="1511108" y="408856"/>
                  </a:lnTo>
                  <a:lnTo>
                    <a:pt x="1290105" y="408856"/>
                  </a:lnTo>
                  <a:lnTo>
                    <a:pt x="1290105" y="383993"/>
                  </a:lnTo>
                  <a:lnTo>
                    <a:pt x="1256954" y="381231"/>
                  </a:lnTo>
                  <a:lnTo>
                    <a:pt x="1157503" y="381231"/>
                  </a:lnTo>
                  <a:lnTo>
                    <a:pt x="1157503" y="345318"/>
                  </a:lnTo>
                  <a:lnTo>
                    <a:pt x="1085677" y="345318"/>
                  </a:lnTo>
                  <a:lnTo>
                    <a:pt x="1066339" y="325980"/>
                  </a:lnTo>
                  <a:lnTo>
                    <a:pt x="1024901" y="325980"/>
                  </a:lnTo>
                  <a:lnTo>
                    <a:pt x="1024901" y="295592"/>
                  </a:lnTo>
                  <a:lnTo>
                    <a:pt x="925450" y="295592"/>
                  </a:lnTo>
                  <a:lnTo>
                    <a:pt x="925450" y="295592"/>
                  </a:lnTo>
                  <a:lnTo>
                    <a:pt x="582895" y="295592"/>
                  </a:lnTo>
                  <a:lnTo>
                    <a:pt x="582895" y="248629"/>
                  </a:lnTo>
                  <a:lnTo>
                    <a:pt x="558032" y="248629"/>
                  </a:lnTo>
                  <a:lnTo>
                    <a:pt x="558032" y="237579"/>
                  </a:lnTo>
                  <a:lnTo>
                    <a:pt x="530407" y="234816"/>
                  </a:lnTo>
                  <a:lnTo>
                    <a:pt x="364655" y="234816"/>
                  </a:lnTo>
                  <a:lnTo>
                    <a:pt x="364655" y="198903"/>
                  </a:lnTo>
                  <a:cubicBezTo>
                    <a:pt x="338877" y="196039"/>
                    <a:pt x="348131" y="196141"/>
                    <a:pt x="337029" y="196141"/>
                  </a:cubicBezTo>
                  <a:lnTo>
                    <a:pt x="190615" y="196141"/>
                  </a:lnTo>
                  <a:lnTo>
                    <a:pt x="190615" y="154702"/>
                  </a:lnTo>
                  <a:lnTo>
                    <a:pt x="104976" y="154702"/>
                  </a:lnTo>
                  <a:lnTo>
                    <a:pt x="104976" y="116027"/>
                  </a:lnTo>
                  <a:lnTo>
                    <a:pt x="69063" y="116027"/>
                  </a:lnTo>
                  <a:lnTo>
                    <a:pt x="69063" y="52489"/>
                  </a:lnTo>
                  <a:lnTo>
                    <a:pt x="0" y="52489"/>
                  </a:lnTo>
                  <a:lnTo>
                    <a:pt x="0" y="0"/>
                  </a:lnTo>
                  <a:lnTo>
                    <a:pt x="356367" y="0"/>
                  </a:lnTo>
                  <a:lnTo>
                    <a:pt x="356367" y="30388"/>
                  </a:lnTo>
                  <a:lnTo>
                    <a:pt x="560795" y="30388"/>
                  </a:lnTo>
                  <a:lnTo>
                    <a:pt x="560795" y="52489"/>
                  </a:lnTo>
                  <a:lnTo>
                    <a:pt x="856386" y="52489"/>
                  </a:lnTo>
                  <a:lnTo>
                    <a:pt x="856386" y="69064"/>
                  </a:lnTo>
                  <a:lnTo>
                    <a:pt x="1049764" y="69064"/>
                  </a:lnTo>
                  <a:lnTo>
                    <a:pt x="1049764" y="69064"/>
                  </a:lnTo>
                  <a:lnTo>
                    <a:pt x="1232092" y="69064"/>
                  </a:lnTo>
                  <a:lnTo>
                    <a:pt x="1232092" y="104977"/>
                  </a:lnTo>
                  <a:lnTo>
                    <a:pt x="1320493" y="104977"/>
                  </a:lnTo>
                  <a:lnTo>
                    <a:pt x="1320493" y="127077"/>
                  </a:lnTo>
                  <a:lnTo>
                    <a:pt x="1547021" y="127077"/>
                  </a:lnTo>
                  <a:lnTo>
                    <a:pt x="1547021" y="149177"/>
                  </a:lnTo>
                  <a:lnTo>
                    <a:pt x="1674098" y="149177"/>
                  </a:lnTo>
                  <a:lnTo>
                    <a:pt x="1674098" y="179565"/>
                  </a:lnTo>
                  <a:lnTo>
                    <a:pt x="1701723" y="179565"/>
                  </a:lnTo>
                  <a:lnTo>
                    <a:pt x="2171354" y="179565"/>
                  </a:lnTo>
                  <a:lnTo>
                    <a:pt x="2171354" y="187853"/>
                  </a:lnTo>
                  <a:lnTo>
                    <a:pt x="2444846" y="187853"/>
                  </a:lnTo>
                  <a:lnTo>
                    <a:pt x="2444846" y="221003"/>
                  </a:lnTo>
                  <a:lnTo>
                    <a:pt x="2489046" y="221003"/>
                  </a:lnTo>
                  <a:lnTo>
                    <a:pt x="2489046" y="251391"/>
                  </a:lnTo>
                  <a:lnTo>
                    <a:pt x="2591260" y="251391"/>
                  </a:lnTo>
                  <a:lnTo>
                    <a:pt x="2591260" y="276254"/>
                  </a:lnTo>
                  <a:lnTo>
                    <a:pt x="2687949" y="276254"/>
                  </a:lnTo>
                  <a:lnTo>
                    <a:pt x="2687949" y="301117"/>
                  </a:lnTo>
                  <a:lnTo>
                    <a:pt x="3013928" y="301117"/>
                  </a:lnTo>
                  <a:lnTo>
                    <a:pt x="3013928" y="325980"/>
                  </a:lnTo>
                  <a:lnTo>
                    <a:pt x="3157580" y="325980"/>
                  </a:lnTo>
                  <a:lnTo>
                    <a:pt x="3157580" y="325980"/>
                  </a:lnTo>
                  <a:lnTo>
                    <a:pt x="3538811" y="325980"/>
                  </a:lnTo>
                  <a:lnTo>
                    <a:pt x="3538811" y="359130"/>
                  </a:lnTo>
                  <a:lnTo>
                    <a:pt x="3621687" y="359130"/>
                  </a:lnTo>
                  <a:lnTo>
                    <a:pt x="3621687" y="383993"/>
                  </a:lnTo>
                  <a:lnTo>
                    <a:pt x="3914516" y="383993"/>
                  </a:lnTo>
                  <a:lnTo>
                    <a:pt x="3914516" y="411619"/>
                  </a:lnTo>
                  <a:lnTo>
                    <a:pt x="4085793" y="411619"/>
                  </a:lnTo>
                  <a:lnTo>
                    <a:pt x="4085793" y="425431"/>
                  </a:lnTo>
                  <a:lnTo>
                    <a:pt x="4179719" y="425431"/>
                  </a:lnTo>
                  <a:lnTo>
                    <a:pt x="4179719" y="464107"/>
                  </a:lnTo>
                  <a:lnTo>
                    <a:pt x="4309559" y="464107"/>
                  </a:lnTo>
                  <a:lnTo>
                    <a:pt x="4323371" y="911638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orme libre : forme 19">
              <a:extLst>
                <a:ext uri="{FF2B5EF4-FFF2-40B4-BE49-F238E27FC236}">
                  <a16:creationId xmlns:a16="http://schemas.microsoft.com/office/drawing/2014/main" id="{F91BB3CD-63FC-514C-9AC4-8FC673BED2E4}"/>
                </a:ext>
              </a:extLst>
            </p:cNvPr>
            <p:cNvSpPr/>
            <p:nvPr/>
          </p:nvSpPr>
          <p:spPr>
            <a:xfrm>
              <a:off x="7345588" y="2466946"/>
              <a:ext cx="4420060" cy="1593985"/>
            </a:xfrm>
            <a:custGeom>
              <a:avLst/>
              <a:gdLst>
                <a:gd name="connsiteX0" fmla="*/ 4414535 w 4420060"/>
                <a:gd name="connsiteY0" fmla="*/ 1593985 h 1593985"/>
                <a:gd name="connsiteX1" fmla="*/ 4386910 w 4420060"/>
                <a:gd name="connsiteY1" fmla="*/ 1593985 h 1593985"/>
                <a:gd name="connsiteX2" fmla="*/ 4386910 w 4420060"/>
                <a:gd name="connsiteY2" fmla="*/ 1533209 h 1593985"/>
                <a:gd name="connsiteX3" fmla="*/ 4301271 w 4420060"/>
                <a:gd name="connsiteY3" fmla="*/ 1533209 h 1593985"/>
                <a:gd name="connsiteX4" fmla="*/ 4301271 w 4420060"/>
                <a:gd name="connsiteY4" fmla="*/ 1500058 h 1593985"/>
                <a:gd name="connsiteX5" fmla="*/ 3864790 w 4420060"/>
                <a:gd name="connsiteY5" fmla="*/ 1500058 h 1593985"/>
                <a:gd name="connsiteX6" fmla="*/ 3864790 w 4420060"/>
                <a:gd name="connsiteY6" fmla="*/ 1466908 h 1593985"/>
                <a:gd name="connsiteX7" fmla="*/ 3826115 w 4420060"/>
                <a:gd name="connsiteY7" fmla="*/ 1466908 h 1593985"/>
                <a:gd name="connsiteX8" fmla="*/ 3826115 w 4420060"/>
                <a:gd name="connsiteY8" fmla="*/ 1466908 h 1593985"/>
                <a:gd name="connsiteX9" fmla="*/ 3773627 w 4420060"/>
                <a:gd name="connsiteY9" fmla="*/ 1466908 h 1593985"/>
                <a:gd name="connsiteX10" fmla="*/ 3773627 w 4420060"/>
                <a:gd name="connsiteY10" fmla="*/ 1417182 h 1593985"/>
                <a:gd name="connsiteX11" fmla="*/ 3726663 w 4420060"/>
                <a:gd name="connsiteY11" fmla="*/ 1417182 h 1593985"/>
                <a:gd name="connsiteX12" fmla="*/ 3726663 w 4420060"/>
                <a:gd name="connsiteY12" fmla="*/ 1381269 h 1593985"/>
                <a:gd name="connsiteX13" fmla="*/ 3668650 w 4420060"/>
                <a:gd name="connsiteY13" fmla="*/ 1381269 h 1593985"/>
                <a:gd name="connsiteX14" fmla="*/ 3668650 w 4420060"/>
                <a:gd name="connsiteY14" fmla="*/ 1356406 h 1593985"/>
                <a:gd name="connsiteX15" fmla="*/ 3616162 w 4420060"/>
                <a:gd name="connsiteY15" fmla="*/ 1356406 h 1593985"/>
                <a:gd name="connsiteX16" fmla="*/ 3616162 w 4420060"/>
                <a:gd name="connsiteY16" fmla="*/ 1326018 h 1593985"/>
                <a:gd name="connsiteX17" fmla="*/ 3494610 w 4420060"/>
                <a:gd name="connsiteY17" fmla="*/ 1326018 h 1593985"/>
                <a:gd name="connsiteX18" fmla="*/ 3494610 w 4420060"/>
                <a:gd name="connsiteY18" fmla="*/ 1284580 h 1593985"/>
                <a:gd name="connsiteX19" fmla="*/ 3397921 w 4420060"/>
                <a:gd name="connsiteY19" fmla="*/ 1284580 h 1593985"/>
                <a:gd name="connsiteX20" fmla="*/ 3397921 w 4420060"/>
                <a:gd name="connsiteY20" fmla="*/ 1251430 h 1593985"/>
                <a:gd name="connsiteX21" fmla="*/ 3370296 w 4420060"/>
                <a:gd name="connsiteY21" fmla="*/ 1251430 h 1593985"/>
                <a:gd name="connsiteX22" fmla="*/ 3370296 w 4420060"/>
                <a:gd name="connsiteY22" fmla="*/ 1234855 h 1593985"/>
                <a:gd name="connsiteX23" fmla="*/ 3370296 w 4420060"/>
                <a:gd name="connsiteY23" fmla="*/ 1234855 h 1593985"/>
                <a:gd name="connsiteX24" fmla="*/ 3342671 w 4420060"/>
                <a:gd name="connsiteY24" fmla="*/ 1207230 h 1593985"/>
                <a:gd name="connsiteX25" fmla="*/ 3295707 w 4420060"/>
                <a:gd name="connsiteY25" fmla="*/ 1207230 h 1593985"/>
                <a:gd name="connsiteX26" fmla="*/ 3295707 w 4420060"/>
                <a:gd name="connsiteY26" fmla="*/ 1160266 h 1593985"/>
                <a:gd name="connsiteX27" fmla="*/ 3229407 w 4420060"/>
                <a:gd name="connsiteY27" fmla="*/ 1160266 h 1593985"/>
                <a:gd name="connsiteX28" fmla="*/ 3229407 w 4420060"/>
                <a:gd name="connsiteY28" fmla="*/ 1138166 h 1593985"/>
                <a:gd name="connsiteX29" fmla="*/ 2878564 w 4420060"/>
                <a:gd name="connsiteY29" fmla="*/ 1138166 h 1593985"/>
                <a:gd name="connsiteX30" fmla="*/ 2878564 w 4420060"/>
                <a:gd name="connsiteY30" fmla="*/ 1107778 h 1593985"/>
                <a:gd name="connsiteX31" fmla="*/ 2809501 w 4420060"/>
                <a:gd name="connsiteY31" fmla="*/ 1107778 h 1593985"/>
                <a:gd name="connsiteX32" fmla="*/ 2795688 w 4420060"/>
                <a:gd name="connsiteY32" fmla="*/ 1093965 h 1593985"/>
                <a:gd name="connsiteX33" fmla="*/ 2693474 w 4420060"/>
                <a:gd name="connsiteY33" fmla="*/ 1093965 h 1593985"/>
                <a:gd name="connsiteX34" fmla="*/ 2693474 w 4420060"/>
                <a:gd name="connsiteY34" fmla="*/ 1069102 h 1593985"/>
                <a:gd name="connsiteX35" fmla="*/ 2693474 w 4420060"/>
                <a:gd name="connsiteY35" fmla="*/ 1044239 h 1593985"/>
                <a:gd name="connsiteX36" fmla="*/ 2654799 w 4420060"/>
                <a:gd name="connsiteY36" fmla="*/ 1044239 h 1593985"/>
                <a:gd name="connsiteX37" fmla="*/ 2654799 w 4420060"/>
                <a:gd name="connsiteY37" fmla="*/ 1013852 h 1593985"/>
                <a:gd name="connsiteX38" fmla="*/ 2483521 w 4420060"/>
                <a:gd name="connsiteY38" fmla="*/ 1013852 h 1593985"/>
                <a:gd name="connsiteX39" fmla="*/ 2483521 w 4420060"/>
                <a:gd name="connsiteY39" fmla="*/ 994514 h 1593985"/>
                <a:gd name="connsiteX40" fmla="*/ 2483521 w 4420060"/>
                <a:gd name="connsiteY40" fmla="*/ 994514 h 1593985"/>
                <a:gd name="connsiteX41" fmla="*/ 2447608 w 4420060"/>
                <a:gd name="connsiteY41" fmla="*/ 958601 h 1593985"/>
                <a:gd name="connsiteX42" fmla="*/ 2345394 w 4420060"/>
                <a:gd name="connsiteY42" fmla="*/ 958601 h 1593985"/>
                <a:gd name="connsiteX43" fmla="*/ 2345394 w 4420060"/>
                <a:gd name="connsiteY43" fmla="*/ 925450 h 1593985"/>
                <a:gd name="connsiteX44" fmla="*/ 1925489 w 4420060"/>
                <a:gd name="connsiteY44" fmla="*/ 925450 h 1593985"/>
                <a:gd name="connsiteX45" fmla="*/ 1925489 w 4420060"/>
                <a:gd name="connsiteY45" fmla="*/ 897825 h 1593985"/>
                <a:gd name="connsiteX46" fmla="*/ 1895101 w 4420060"/>
                <a:gd name="connsiteY46" fmla="*/ 897825 h 1593985"/>
                <a:gd name="connsiteX47" fmla="*/ 1895101 w 4420060"/>
                <a:gd name="connsiteY47" fmla="*/ 842574 h 1593985"/>
                <a:gd name="connsiteX48" fmla="*/ 1687910 w 4420060"/>
                <a:gd name="connsiteY48" fmla="*/ 842574 h 1593985"/>
                <a:gd name="connsiteX49" fmla="*/ 1687910 w 4420060"/>
                <a:gd name="connsiteY49" fmla="*/ 823236 h 1593985"/>
                <a:gd name="connsiteX50" fmla="*/ 1607797 w 4420060"/>
                <a:gd name="connsiteY50" fmla="*/ 823236 h 1593985"/>
                <a:gd name="connsiteX51" fmla="*/ 1607797 w 4420060"/>
                <a:gd name="connsiteY51" fmla="*/ 790086 h 1593985"/>
                <a:gd name="connsiteX52" fmla="*/ 1571884 w 4420060"/>
                <a:gd name="connsiteY52" fmla="*/ 790086 h 1593985"/>
                <a:gd name="connsiteX53" fmla="*/ 1571884 w 4420060"/>
                <a:gd name="connsiteY53" fmla="*/ 745885 h 1593985"/>
                <a:gd name="connsiteX54" fmla="*/ 1356406 w 4420060"/>
                <a:gd name="connsiteY54" fmla="*/ 745885 h 1593985"/>
                <a:gd name="connsiteX55" fmla="*/ 1356406 w 4420060"/>
                <a:gd name="connsiteY55" fmla="*/ 698922 h 1593985"/>
                <a:gd name="connsiteX56" fmla="*/ 1276292 w 4420060"/>
                <a:gd name="connsiteY56" fmla="*/ 698922 h 1593985"/>
                <a:gd name="connsiteX57" fmla="*/ 1276292 w 4420060"/>
                <a:gd name="connsiteY57" fmla="*/ 674059 h 1593985"/>
                <a:gd name="connsiteX58" fmla="*/ 1221042 w 4420060"/>
                <a:gd name="connsiteY58" fmla="*/ 674059 h 1593985"/>
                <a:gd name="connsiteX59" fmla="*/ 1221042 w 4420060"/>
                <a:gd name="connsiteY59" fmla="*/ 629859 h 1593985"/>
                <a:gd name="connsiteX60" fmla="*/ 1179604 w 4420060"/>
                <a:gd name="connsiteY60" fmla="*/ 629859 h 1593985"/>
                <a:gd name="connsiteX61" fmla="*/ 1179604 w 4420060"/>
                <a:gd name="connsiteY61" fmla="*/ 599471 h 1593985"/>
                <a:gd name="connsiteX62" fmla="*/ 1143691 w 4420060"/>
                <a:gd name="connsiteY62" fmla="*/ 599471 h 1593985"/>
                <a:gd name="connsiteX63" fmla="*/ 1143691 w 4420060"/>
                <a:gd name="connsiteY63" fmla="*/ 577371 h 1593985"/>
                <a:gd name="connsiteX64" fmla="*/ 1113303 w 4420060"/>
                <a:gd name="connsiteY64" fmla="*/ 577371 h 1593985"/>
                <a:gd name="connsiteX65" fmla="*/ 1113303 w 4420060"/>
                <a:gd name="connsiteY65" fmla="*/ 544220 h 1593985"/>
                <a:gd name="connsiteX66" fmla="*/ 1063577 w 4420060"/>
                <a:gd name="connsiteY66" fmla="*/ 544220 h 1593985"/>
                <a:gd name="connsiteX67" fmla="*/ 1063577 w 4420060"/>
                <a:gd name="connsiteY67" fmla="*/ 519357 h 1593985"/>
                <a:gd name="connsiteX68" fmla="*/ 958601 w 4420060"/>
                <a:gd name="connsiteY68" fmla="*/ 519357 h 1593985"/>
                <a:gd name="connsiteX69" fmla="*/ 958601 w 4420060"/>
                <a:gd name="connsiteY69" fmla="*/ 491732 h 1593985"/>
                <a:gd name="connsiteX70" fmla="*/ 903350 w 4420060"/>
                <a:gd name="connsiteY70" fmla="*/ 491732 h 1593985"/>
                <a:gd name="connsiteX71" fmla="*/ 903350 w 4420060"/>
                <a:gd name="connsiteY71" fmla="*/ 461344 h 1593985"/>
                <a:gd name="connsiteX72" fmla="*/ 864674 w 4420060"/>
                <a:gd name="connsiteY72" fmla="*/ 461344 h 1593985"/>
                <a:gd name="connsiteX73" fmla="*/ 864674 w 4420060"/>
                <a:gd name="connsiteY73" fmla="*/ 425431 h 1593985"/>
                <a:gd name="connsiteX74" fmla="*/ 737597 w 4420060"/>
                <a:gd name="connsiteY74" fmla="*/ 425431 h 1593985"/>
                <a:gd name="connsiteX75" fmla="*/ 737597 w 4420060"/>
                <a:gd name="connsiteY75" fmla="*/ 400568 h 1593985"/>
                <a:gd name="connsiteX76" fmla="*/ 270729 w 4420060"/>
                <a:gd name="connsiteY76" fmla="*/ 400568 h 1593985"/>
                <a:gd name="connsiteX77" fmla="*/ 270729 w 4420060"/>
                <a:gd name="connsiteY77" fmla="*/ 359130 h 1593985"/>
                <a:gd name="connsiteX78" fmla="*/ 185090 w 4420060"/>
                <a:gd name="connsiteY78" fmla="*/ 359130 h 1593985"/>
                <a:gd name="connsiteX79" fmla="*/ 185090 w 4420060"/>
                <a:gd name="connsiteY79" fmla="*/ 337030 h 1593985"/>
                <a:gd name="connsiteX80" fmla="*/ 146414 w 4420060"/>
                <a:gd name="connsiteY80" fmla="*/ 337030 h 1593985"/>
                <a:gd name="connsiteX81" fmla="*/ 146414 w 4420060"/>
                <a:gd name="connsiteY81" fmla="*/ 279017 h 1593985"/>
                <a:gd name="connsiteX82" fmla="*/ 60776 w 4420060"/>
                <a:gd name="connsiteY82" fmla="*/ 279017 h 1593985"/>
                <a:gd name="connsiteX83" fmla="*/ 60776 w 4420060"/>
                <a:gd name="connsiteY83" fmla="*/ 262441 h 1593985"/>
                <a:gd name="connsiteX84" fmla="*/ 35913 w 4420060"/>
                <a:gd name="connsiteY84" fmla="*/ 262441 h 1593985"/>
                <a:gd name="connsiteX85" fmla="*/ 35913 w 4420060"/>
                <a:gd name="connsiteY85" fmla="*/ 182328 h 1593985"/>
                <a:gd name="connsiteX86" fmla="*/ 0 w 4420060"/>
                <a:gd name="connsiteY86" fmla="*/ 182328 h 1593985"/>
                <a:gd name="connsiteX87" fmla="*/ 0 w 4420060"/>
                <a:gd name="connsiteY87" fmla="*/ 0 h 1593985"/>
                <a:gd name="connsiteX88" fmla="*/ 22100 w 4420060"/>
                <a:gd name="connsiteY88" fmla="*/ 0 h 1593985"/>
                <a:gd name="connsiteX89" fmla="*/ 22100 w 4420060"/>
                <a:gd name="connsiteY89" fmla="*/ 52488 h 1593985"/>
                <a:gd name="connsiteX90" fmla="*/ 52488 w 4420060"/>
                <a:gd name="connsiteY90" fmla="*/ 52488 h 1593985"/>
                <a:gd name="connsiteX91" fmla="*/ 52488 w 4420060"/>
                <a:gd name="connsiteY91" fmla="*/ 52488 h 1593985"/>
                <a:gd name="connsiteX92" fmla="*/ 132602 w 4420060"/>
                <a:gd name="connsiteY92" fmla="*/ 52488 h 1593985"/>
                <a:gd name="connsiteX93" fmla="*/ 132602 w 4420060"/>
                <a:gd name="connsiteY93" fmla="*/ 80114 h 1593985"/>
                <a:gd name="connsiteX94" fmla="*/ 223765 w 4420060"/>
                <a:gd name="connsiteY94" fmla="*/ 80114 h 1593985"/>
                <a:gd name="connsiteX95" fmla="*/ 223765 w 4420060"/>
                <a:gd name="connsiteY95" fmla="*/ 96689 h 1593985"/>
                <a:gd name="connsiteX96" fmla="*/ 284541 w 4420060"/>
                <a:gd name="connsiteY96" fmla="*/ 96689 h 1593985"/>
                <a:gd name="connsiteX97" fmla="*/ 284541 w 4420060"/>
                <a:gd name="connsiteY97" fmla="*/ 96689 h 1593985"/>
                <a:gd name="connsiteX98" fmla="*/ 687872 w 4420060"/>
                <a:gd name="connsiteY98" fmla="*/ 96689 h 1593985"/>
                <a:gd name="connsiteX99" fmla="*/ 687872 w 4420060"/>
                <a:gd name="connsiteY99" fmla="*/ 116027 h 1593985"/>
                <a:gd name="connsiteX100" fmla="*/ 729310 w 4420060"/>
                <a:gd name="connsiteY100" fmla="*/ 116027 h 1593985"/>
                <a:gd name="connsiteX101" fmla="*/ 729310 w 4420060"/>
                <a:gd name="connsiteY101" fmla="*/ 116027 h 1593985"/>
                <a:gd name="connsiteX102" fmla="*/ 834286 w 4420060"/>
                <a:gd name="connsiteY102" fmla="*/ 116027 h 1593985"/>
                <a:gd name="connsiteX103" fmla="*/ 834286 w 4420060"/>
                <a:gd name="connsiteY103" fmla="*/ 168515 h 1593985"/>
                <a:gd name="connsiteX104" fmla="*/ 1016614 w 4420060"/>
                <a:gd name="connsiteY104" fmla="*/ 168515 h 1593985"/>
                <a:gd name="connsiteX105" fmla="*/ 1016614 w 4420060"/>
                <a:gd name="connsiteY105" fmla="*/ 196140 h 1593985"/>
                <a:gd name="connsiteX106" fmla="*/ 1052527 w 4420060"/>
                <a:gd name="connsiteY106" fmla="*/ 196140 h 1593985"/>
                <a:gd name="connsiteX107" fmla="*/ 1052527 w 4420060"/>
                <a:gd name="connsiteY107" fmla="*/ 204428 h 1593985"/>
                <a:gd name="connsiteX108" fmla="*/ 1096727 w 4420060"/>
                <a:gd name="connsiteY108" fmla="*/ 204428 h 1593985"/>
                <a:gd name="connsiteX109" fmla="*/ 1096727 w 4420060"/>
                <a:gd name="connsiteY109" fmla="*/ 234816 h 1593985"/>
                <a:gd name="connsiteX110" fmla="*/ 1151978 w 4420060"/>
                <a:gd name="connsiteY110" fmla="*/ 234816 h 1593985"/>
                <a:gd name="connsiteX111" fmla="*/ 1151978 w 4420060"/>
                <a:gd name="connsiteY111" fmla="*/ 256916 h 1593985"/>
                <a:gd name="connsiteX112" fmla="*/ 1193416 w 4420060"/>
                <a:gd name="connsiteY112" fmla="*/ 256916 h 1593985"/>
                <a:gd name="connsiteX113" fmla="*/ 1193416 w 4420060"/>
                <a:gd name="connsiteY113" fmla="*/ 290067 h 1593985"/>
                <a:gd name="connsiteX114" fmla="*/ 1232092 w 4420060"/>
                <a:gd name="connsiteY114" fmla="*/ 290067 h 1593985"/>
                <a:gd name="connsiteX115" fmla="*/ 1232092 w 4420060"/>
                <a:gd name="connsiteY115" fmla="*/ 309404 h 1593985"/>
                <a:gd name="connsiteX116" fmla="*/ 1334306 w 4420060"/>
                <a:gd name="connsiteY116" fmla="*/ 309404 h 1593985"/>
                <a:gd name="connsiteX117" fmla="*/ 1334306 w 4420060"/>
                <a:gd name="connsiteY117" fmla="*/ 339792 h 1593985"/>
                <a:gd name="connsiteX118" fmla="*/ 1538733 w 4420060"/>
                <a:gd name="connsiteY118" fmla="*/ 339792 h 1593985"/>
                <a:gd name="connsiteX119" fmla="*/ 1538733 w 4420060"/>
                <a:gd name="connsiteY119" fmla="*/ 370180 h 1593985"/>
                <a:gd name="connsiteX120" fmla="*/ 1602272 w 4420060"/>
                <a:gd name="connsiteY120" fmla="*/ 370180 h 1593985"/>
                <a:gd name="connsiteX121" fmla="*/ 1602272 w 4420060"/>
                <a:gd name="connsiteY121" fmla="*/ 389518 h 1593985"/>
                <a:gd name="connsiteX122" fmla="*/ 1657523 w 4420060"/>
                <a:gd name="connsiteY122" fmla="*/ 389518 h 1593985"/>
                <a:gd name="connsiteX123" fmla="*/ 1657523 w 4420060"/>
                <a:gd name="connsiteY123" fmla="*/ 417143 h 1593985"/>
                <a:gd name="connsiteX124" fmla="*/ 1875763 w 4420060"/>
                <a:gd name="connsiteY124" fmla="*/ 417143 h 1593985"/>
                <a:gd name="connsiteX125" fmla="*/ 1875763 w 4420060"/>
                <a:gd name="connsiteY125" fmla="*/ 447531 h 1593985"/>
                <a:gd name="connsiteX126" fmla="*/ 1906151 w 4420060"/>
                <a:gd name="connsiteY126" fmla="*/ 447531 h 1593985"/>
                <a:gd name="connsiteX127" fmla="*/ 1906151 w 4420060"/>
                <a:gd name="connsiteY127" fmla="*/ 480682 h 1593985"/>
                <a:gd name="connsiteX128" fmla="*/ 2334344 w 4420060"/>
                <a:gd name="connsiteY128" fmla="*/ 480682 h 1593985"/>
                <a:gd name="connsiteX129" fmla="*/ 2334344 w 4420060"/>
                <a:gd name="connsiteY129" fmla="*/ 491732 h 1593985"/>
                <a:gd name="connsiteX130" fmla="*/ 2361970 w 4420060"/>
                <a:gd name="connsiteY130" fmla="*/ 491732 h 1593985"/>
                <a:gd name="connsiteX131" fmla="*/ 2453133 w 4420060"/>
                <a:gd name="connsiteY131" fmla="*/ 491732 h 1593985"/>
                <a:gd name="connsiteX132" fmla="*/ 2453133 w 4420060"/>
                <a:gd name="connsiteY132" fmla="*/ 522120 h 1593985"/>
                <a:gd name="connsiteX133" fmla="*/ 2483521 w 4420060"/>
                <a:gd name="connsiteY133" fmla="*/ 522120 h 1593985"/>
                <a:gd name="connsiteX134" fmla="*/ 2483521 w 4420060"/>
                <a:gd name="connsiteY134" fmla="*/ 549745 h 1593985"/>
                <a:gd name="connsiteX135" fmla="*/ 2640986 w 4420060"/>
                <a:gd name="connsiteY135" fmla="*/ 549745 h 1593985"/>
                <a:gd name="connsiteX136" fmla="*/ 2640986 w 4420060"/>
                <a:gd name="connsiteY136" fmla="*/ 574608 h 1593985"/>
                <a:gd name="connsiteX137" fmla="*/ 2685187 w 4420060"/>
                <a:gd name="connsiteY137" fmla="*/ 574608 h 1593985"/>
                <a:gd name="connsiteX138" fmla="*/ 2685187 w 4420060"/>
                <a:gd name="connsiteY138" fmla="*/ 596708 h 1593985"/>
                <a:gd name="connsiteX139" fmla="*/ 2817788 w 4420060"/>
                <a:gd name="connsiteY139" fmla="*/ 596708 h 1593985"/>
                <a:gd name="connsiteX140" fmla="*/ 2817788 w 4420060"/>
                <a:gd name="connsiteY140" fmla="*/ 627096 h 1593985"/>
                <a:gd name="connsiteX141" fmla="*/ 2864752 w 4420060"/>
                <a:gd name="connsiteY141" fmla="*/ 627096 h 1593985"/>
                <a:gd name="connsiteX142" fmla="*/ 2864752 w 4420060"/>
                <a:gd name="connsiteY142" fmla="*/ 654722 h 1593985"/>
                <a:gd name="connsiteX143" fmla="*/ 2911715 w 4420060"/>
                <a:gd name="connsiteY143" fmla="*/ 654722 h 1593985"/>
                <a:gd name="connsiteX144" fmla="*/ 3229407 w 4420060"/>
                <a:gd name="connsiteY144" fmla="*/ 654722 h 1593985"/>
                <a:gd name="connsiteX145" fmla="*/ 3229407 w 4420060"/>
                <a:gd name="connsiteY145" fmla="*/ 671297 h 1593985"/>
                <a:gd name="connsiteX146" fmla="*/ 3268082 w 4420060"/>
                <a:gd name="connsiteY146" fmla="*/ 671297 h 1593985"/>
                <a:gd name="connsiteX147" fmla="*/ 3268082 w 4420060"/>
                <a:gd name="connsiteY147" fmla="*/ 701685 h 1593985"/>
                <a:gd name="connsiteX148" fmla="*/ 3312283 w 4420060"/>
                <a:gd name="connsiteY148" fmla="*/ 701685 h 1593985"/>
                <a:gd name="connsiteX149" fmla="*/ 3312283 w 4420060"/>
                <a:gd name="connsiteY149" fmla="*/ 726548 h 1593985"/>
                <a:gd name="connsiteX150" fmla="*/ 3367533 w 4420060"/>
                <a:gd name="connsiteY150" fmla="*/ 726548 h 1593985"/>
                <a:gd name="connsiteX151" fmla="*/ 3367533 w 4420060"/>
                <a:gd name="connsiteY151" fmla="*/ 773511 h 1593985"/>
                <a:gd name="connsiteX152" fmla="*/ 3453172 w 4420060"/>
                <a:gd name="connsiteY152" fmla="*/ 773511 h 1593985"/>
                <a:gd name="connsiteX153" fmla="*/ 3453172 w 4420060"/>
                <a:gd name="connsiteY153" fmla="*/ 795611 h 1593985"/>
                <a:gd name="connsiteX154" fmla="*/ 3585774 w 4420060"/>
                <a:gd name="connsiteY154" fmla="*/ 795611 h 1593985"/>
                <a:gd name="connsiteX155" fmla="*/ 3585774 w 4420060"/>
                <a:gd name="connsiteY155" fmla="*/ 825999 h 1593985"/>
                <a:gd name="connsiteX156" fmla="*/ 3649312 w 4420060"/>
                <a:gd name="connsiteY156" fmla="*/ 825999 h 1593985"/>
                <a:gd name="connsiteX157" fmla="*/ 3649312 w 4420060"/>
                <a:gd name="connsiteY157" fmla="*/ 853624 h 1593985"/>
                <a:gd name="connsiteX158" fmla="*/ 3715613 w 4420060"/>
                <a:gd name="connsiteY158" fmla="*/ 853624 h 1593985"/>
                <a:gd name="connsiteX159" fmla="*/ 3715613 w 4420060"/>
                <a:gd name="connsiteY159" fmla="*/ 878487 h 1593985"/>
                <a:gd name="connsiteX160" fmla="*/ 3781914 w 4420060"/>
                <a:gd name="connsiteY160" fmla="*/ 878487 h 1593985"/>
                <a:gd name="connsiteX161" fmla="*/ 3781914 w 4420060"/>
                <a:gd name="connsiteY161" fmla="*/ 911638 h 1593985"/>
                <a:gd name="connsiteX162" fmla="*/ 3817827 w 4420060"/>
                <a:gd name="connsiteY162" fmla="*/ 911638 h 1593985"/>
                <a:gd name="connsiteX163" fmla="*/ 3817827 w 4420060"/>
                <a:gd name="connsiteY163" fmla="*/ 928213 h 1593985"/>
                <a:gd name="connsiteX164" fmla="*/ 3856503 w 4420060"/>
                <a:gd name="connsiteY164" fmla="*/ 928213 h 1593985"/>
                <a:gd name="connsiteX165" fmla="*/ 3856503 w 4420060"/>
                <a:gd name="connsiteY165" fmla="*/ 953076 h 1593985"/>
                <a:gd name="connsiteX166" fmla="*/ 4312321 w 4420060"/>
                <a:gd name="connsiteY166" fmla="*/ 953076 h 1593985"/>
                <a:gd name="connsiteX167" fmla="*/ 4315084 w 4420060"/>
                <a:gd name="connsiteY167" fmla="*/ 994514 h 1593985"/>
                <a:gd name="connsiteX168" fmla="*/ 4315084 w 4420060"/>
                <a:gd name="connsiteY168" fmla="*/ 994514 h 1593985"/>
                <a:gd name="connsiteX169" fmla="*/ 4392435 w 4420060"/>
                <a:gd name="connsiteY169" fmla="*/ 994514 h 1593985"/>
                <a:gd name="connsiteX170" fmla="*/ 4392435 w 4420060"/>
                <a:gd name="connsiteY170" fmla="*/ 1047002 h 1593985"/>
                <a:gd name="connsiteX171" fmla="*/ 4420060 w 4420060"/>
                <a:gd name="connsiteY171" fmla="*/ 1047002 h 1593985"/>
                <a:gd name="connsiteX172" fmla="*/ 4414535 w 4420060"/>
                <a:gd name="connsiteY172" fmla="*/ 1593985 h 159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420060" h="1593985">
                  <a:moveTo>
                    <a:pt x="4414535" y="1593985"/>
                  </a:moveTo>
                  <a:lnTo>
                    <a:pt x="4386910" y="1593985"/>
                  </a:lnTo>
                  <a:lnTo>
                    <a:pt x="4386910" y="1533209"/>
                  </a:lnTo>
                  <a:lnTo>
                    <a:pt x="4301271" y="1533209"/>
                  </a:lnTo>
                  <a:lnTo>
                    <a:pt x="4301271" y="1500058"/>
                  </a:lnTo>
                  <a:lnTo>
                    <a:pt x="3864790" y="1500058"/>
                  </a:lnTo>
                  <a:lnTo>
                    <a:pt x="3864790" y="1466908"/>
                  </a:lnTo>
                  <a:lnTo>
                    <a:pt x="3826115" y="1466908"/>
                  </a:lnTo>
                  <a:lnTo>
                    <a:pt x="3826115" y="1466908"/>
                  </a:lnTo>
                  <a:lnTo>
                    <a:pt x="3773627" y="1466908"/>
                  </a:lnTo>
                  <a:lnTo>
                    <a:pt x="3773627" y="1417182"/>
                  </a:lnTo>
                  <a:lnTo>
                    <a:pt x="3726663" y="1417182"/>
                  </a:lnTo>
                  <a:lnTo>
                    <a:pt x="3726663" y="1381269"/>
                  </a:lnTo>
                  <a:lnTo>
                    <a:pt x="3668650" y="1381269"/>
                  </a:lnTo>
                  <a:lnTo>
                    <a:pt x="3668650" y="1356406"/>
                  </a:lnTo>
                  <a:lnTo>
                    <a:pt x="3616162" y="1356406"/>
                  </a:lnTo>
                  <a:lnTo>
                    <a:pt x="3616162" y="1326018"/>
                  </a:lnTo>
                  <a:lnTo>
                    <a:pt x="3494610" y="1326018"/>
                  </a:lnTo>
                  <a:lnTo>
                    <a:pt x="3494610" y="1284580"/>
                  </a:lnTo>
                  <a:lnTo>
                    <a:pt x="3397921" y="1284580"/>
                  </a:lnTo>
                  <a:lnTo>
                    <a:pt x="3397921" y="1251430"/>
                  </a:lnTo>
                  <a:lnTo>
                    <a:pt x="3370296" y="1251430"/>
                  </a:lnTo>
                  <a:lnTo>
                    <a:pt x="3370296" y="1234855"/>
                  </a:lnTo>
                  <a:lnTo>
                    <a:pt x="3370296" y="1234855"/>
                  </a:lnTo>
                  <a:lnTo>
                    <a:pt x="3342671" y="1207230"/>
                  </a:lnTo>
                  <a:lnTo>
                    <a:pt x="3295707" y="1207230"/>
                  </a:lnTo>
                  <a:lnTo>
                    <a:pt x="3295707" y="1160266"/>
                  </a:lnTo>
                  <a:lnTo>
                    <a:pt x="3229407" y="1160266"/>
                  </a:lnTo>
                  <a:lnTo>
                    <a:pt x="3229407" y="1138166"/>
                  </a:lnTo>
                  <a:lnTo>
                    <a:pt x="2878564" y="1138166"/>
                  </a:lnTo>
                  <a:lnTo>
                    <a:pt x="2878564" y="1107778"/>
                  </a:lnTo>
                  <a:lnTo>
                    <a:pt x="2809501" y="1107778"/>
                  </a:lnTo>
                  <a:lnTo>
                    <a:pt x="2795688" y="1093965"/>
                  </a:lnTo>
                  <a:lnTo>
                    <a:pt x="2693474" y="1093965"/>
                  </a:lnTo>
                  <a:lnTo>
                    <a:pt x="2693474" y="1069102"/>
                  </a:lnTo>
                  <a:lnTo>
                    <a:pt x="2693474" y="1044239"/>
                  </a:lnTo>
                  <a:lnTo>
                    <a:pt x="2654799" y="1044239"/>
                  </a:lnTo>
                  <a:lnTo>
                    <a:pt x="2654799" y="1013852"/>
                  </a:lnTo>
                  <a:lnTo>
                    <a:pt x="2483521" y="1013852"/>
                  </a:lnTo>
                  <a:lnTo>
                    <a:pt x="2483521" y="994514"/>
                  </a:lnTo>
                  <a:lnTo>
                    <a:pt x="2483521" y="994514"/>
                  </a:lnTo>
                  <a:lnTo>
                    <a:pt x="2447608" y="958601"/>
                  </a:lnTo>
                  <a:lnTo>
                    <a:pt x="2345394" y="958601"/>
                  </a:lnTo>
                  <a:lnTo>
                    <a:pt x="2345394" y="925450"/>
                  </a:lnTo>
                  <a:lnTo>
                    <a:pt x="1925489" y="925450"/>
                  </a:lnTo>
                  <a:lnTo>
                    <a:pt x="1925489" y="897825"/>
                  </a:lnTo>
                  <a:lnTo>
                    <a:pt x="1895101" y="897825"/>
                  </a:lnTo>
                  <a:lnTo>
                    <a:pt x="1895101" y="842574"/>
                  </a:lnTo>
                  <a:lnTo>
                    <a:pt x="1687910" y="842574"/>
                  </a:lnTo>
                  <a:lnTo>
                    <a:pt x="1687910" y="823236"/>
                  </a:lnTo>
                  <a:lnTo>
                    <a:pt x="1607797" y="823236"/>
                  </a:lnTo>
                  <a:lnTo>
                    <a:pt x="1607797" y="790086"/>
                  </a:lnTo>
                  <a:lnTo>
                    <a:pt x="1571884" y="790086"/>
                  </a:lnTo>
                  <a:lnTo>
                    <a:pt x="1571884" y="745885"/>
                  </a:lnTo>
                  <a:lnTo>
                    <a:pt x="1356406" y="745885"/>
                  </a:lnTo>
                  <a:lnTo>
                    <a:pt x="1356406" y="698922"/>
                  </a:lnTo>
                  <a:lnTo>
                    <a:pt x="1276292" y="698922"/>
                  </a:lnTo>
                  <a:lnTo>
                    <a:pt x="1276292" y="674059"/>
                  </a:lnTo>
                  <a:lnTo>
                    <a:pt x="1221042" y="674059"/>
                  </a:lnTo>
                  <a:lnTo>
                    <a:pt x="1221042" y="629859"/>
                  </a:lnTo>
                  <a:lnTo>
                    <a:pt x="1179604" y="629859"/>
                  </a:lnTo>
                  <a:lnTo>
                    <a:pt x="1179604" y="599471"/>
                  </a:lnTo>
                  <a:lnTo>
                    <a:pt x="1143691" y="599471"/>
                  </a:lnTo>
                  <a:lnTo>
                    <a:pt x="1143691" y="577371"/>
                  </a:lnTo>
                  <a:lnTo>
                    <a:pt x="1113303" y="577371"/>
                  </a:lnTo>
                  <a:lnTo>
                    <a:pt x="1113303" y="544220"/>
                  </a:lnTo>
                  <a:lnTo>
                    <a:pt x="1063577" y="544220"/>
                  </a:lnTo>
                  <a:lnTo>
                    <a:pt x="1063577" y="519357"/>
                  </a:lnTo>
                  <a:lnTo>
                    <a:pt x="958601" y="519357"/>
                  </a:lnTo>
                  <a:lnTo>
                    <a:pt x="958601" y="491732"/>
                  </a:lnTo>
                  <a:lnTo>
                    <a:pt x="903350" y="491732"/>
                  </a:lnTo>
                  <a:lnTo>
                    <a:pt x="903350" y="461344"/>
                  </a:lnTo>
                  <a:lnTo>
                    <a:pt x="864674" y="461344"/>
                  </a:lnTo>
                  <a:lnTo>
                    <a:pt x="864674" y="425431"/>
                  </a:lnTo>
                  <a:lnTo>
                    <a:pt x="737597" y="425431"/>
                  </a:lnTo>
                  <a:lnTo>
                    <a:pt x="737597" y="400568"/>
                  </a:lnTo>
                  <a:lnTo>
                    <a:pt x="270729" y="400568"/>
                  </a:lnTo>
                  <a:lnTo>
                    <a:pt x="270729" y="359130"/>
                  </a:lnTo>
                  <a:lnTo>
                    <a:pt x="185090" y="359130"/>
                  </a:lnTo>
                  <a:lnTo>
                    <a:pt x="185090" y="337030"/>
                  </a:lnTo>
                  <a:lnTo>
                    <a:pt x="146414" y="337030"/>
                  </a:lnTo>
                  <a:lnTo>
                    <a:pt x="146414" y="279017"/>
                  </a:lnTo>
                  <a:lnTo>
                    <a:pt x="60776" y="279017"/>
                  </a:lnTo>
                  <a:lnTo>
                    <a:pt x="60776" y="262441"/>
                  </a:lnTo>
                  <a:lnTo>
                    <a:pt x="35913" y="262441"/>
                  </a:lnTo>
                  <a:lnTo>
                    <a:pt x="35913" y="182328"/>
                  </a:lnTo>
                  <a:lnTo>
                    <a:pt x="0" y="182328"/>
                  </a:lnTo>
                  <a:lnTo>
                    <a:pt x="0" y="0"/>
                  </a:lnTo>
                  <a:lnTo>
                    <a:pt x="22100" y="0"/>
                  </a:lnTo>
                  <a:lnTo>
                    <a:pt x="22100" y="52488"/>
                  </a:lnTo>
                  <a:lnTo>
                    <a:pt x="52488" y="52488"/>
                  </a:lnTo>
                  <a:lnTo>
                    <a:pt x="52488" y="52488"/>
                  </a:lnTo>
                  <a:lnTo>
                    <a:pt x="132602" y="52488"/>
                  </a:lnTo>
                  <a:lnTo>
                    <a:pt x="132602" y="80114"/>
                  </a:lnTo>
                  <a:lnTo>
                    <a:pt x="223765" y="80114"/>
                  </a:lnTo>
                  <a:lnTo>
                    <a:pt x="223765" y="96689"/>
                  </a:lnTo>
                  <a:lnTo>
                    <a:pt x="284541" y="96689"/>
                  </a:lnTo>
                  <a:lnTo>
                    <a:pt x="284541" y="96689"/>
                  </a:lnTo>
                  <a:lnTo>
                    <a:pt x="687872" y="96689"/>
                  </a:lnTo>
                  <a:lnTo>
                    <a:pt x="687872" y="116027"/>
                  </a:lnTo>
                  <a:lnTo>
                    <a:pt x="729310" y="116027"/>
                  </a:lnTo>
                  <a:lnTo>
                    <a:pt x="729310" y="116027"/>
                  </a:lnTo>
                  <a:lnTo>
                    <a:pt x="834286" y="116027"/>
                  </a:lnTo>
                  <a:lnTo>
                    <a:pt x="834286" y="168515"/>
                  </a:lnTo>
                  <a:lnTo>
                    <a:pt x="1016614" y="168515"/>
                  </a:lnTo>
                  <a:lnTo>
                    <a:pt x="1016614" y="196140"/>
                  </a:lnTo>
                  <a:lnTo>
                    <a:pt x="1052527" y="196140"/>
                  </a:lnTo>
                  <a:lnTo>
                    <a:pt x="1052527" y="204428"/>
                  </a:lnTo>
                  <a:lnTo>
                    <a:pt x="1096727" y="204428"/>
                  </a:lnTo>
                  <a:lnTo>
                    <a:pt x="1096727" y="234816"/>
                  </a:lnTo>
                  <a:lnTo>
                    <a:pt x="1151978" y="234816"/>
                  </a:lnTo>
                  <a:lnTo>
                    <a:pt x="1151978" y="256916"/>
                  </a:lnTo>
                  <a:lnTo>
                    <a:pt x="1193416" y="256916"/>
                  </a:lnTo>
                  <a:lnTo>
                    <a:pt x="1193416" y="290067"/>
                  </a:lnTo>
                  <a:lnTo>
                    <a:pt x="1232092" y="290067"/>
                  </a:lnTo>
                  <a:lnTo>
                    <a:pt x="1232092" y="309404"/>
                  </a:lnTo>
                  <a:lnTo>
                    <a:pt x="1334306" y="309404"/>
                  </a:lnTo>
                  <a:lnTo>
                    <a:pt x="1334306" y="339792"/>
                  </a:lnTo>
                  <a:lnTo>
                    <a:pt x="1538733" y="339792"/>
                  </a:lnTo>
                  <a:lnTo>
                    <a:pt x="1538733" y="370180"/>
                  </a:lnTo>
                  <a:lnTo>
                    <a:pt x="1602272" y="370180"/>
                  </a:lnTo>
                  <a:lnTo>
                    <a:pt x="1602272" y="389518"/>
                  </a:lnTo>
                  <a:lnTo>
                    <a:pt x="1657523" y="389518"/>
                  </a:lnTo>
                  <a:lnTo>
                    <a:pt x="1657523" y="417143"/>
                  </a:lnTo>
                  <a:lnTo>
                    <a:pt x="1875763" y="417143"/>
                  </a:lnTo>
                  <a:lnTo>
                    <a:pt x="1875763" y="447531"/>
                  </a:lnTo>
                  <a:lnTo>
                    <a:pt x="1906151" y="447531"/>
                  </a:lnTo>
                  <a:lnTo>
                    <a:pt x="1906151" y="480682"/>
                  </a:lnTo>
                  <a:lnTo>
                    <a:pt x="2334344" y="480682"/>
                  </a:lnTo>
                  <a:lnTo>
                    <a:pt x="2334344" y="491732"/>
                  </a:lnTo>
                  <a:lnTo>
                    <a:pt x="2361970" y="491732"/>
                  </a:lnTo>
                  <a:lnTo>
                    <a:pt x="2453133" y="491732"/>
                  </a:lnTo>
                  <a:lnTo>
                    <a:pt x="2453133" y="522120"/>
                  </a:lnTo>
                  <a:lnTo>
                    <a:pt x="2483521" y="522120"/>
                  </a:lnTo>
                  <a:lnTo>
                    <a:pt x="2483521" y="549745"/>
                  </a:lnTo>
                  <a:lnTo>
                    <a:pt x="2640986" y="549745"/>
                  </a:lnTo>
                  <a:lnTo>
                    <a:pt x="2640986" y="574608"/>
                  </a:lnTo>
                  <a:lnTo>
                    <a:pt x="2685187" y="574608"/>
                  </a:lnTo>
                  <a:lnTo>
                    <a:pt x="2685187" y="596708"/>
                  </a:lnTo>
                  <a:lnTo>
                    <a:pt x="2817788" y="596708"/>
                  </a:lnTo>
                  <a:lnTo>
                    <a:pt x="2817788" y="627096"/>
                  </a:lnTo>
                  <a:lnTo>
                    <a:pt x="2864752" y="627096"/>
                  </a:lnTo>
                  <a:lnTo>
                    <a:pt x="2864752" y="654722"/>
                  </a:lnTo>
                  <a:lnTo>
                    <a:pt x="2911715" y="654722"/>
                  </a:lnTo>
                  <a:lnTo>
                    <a:pt x="3229407" y="654722"/>
                  </a:lnTo>
                  <a:lnTo>
                    <a:pt x="3229407" y="671297"/>
                  </a:lnTo>
                  <a:lnTo>
                    <a:pt x="3268082" y="671297"/>
                  </a:lnTo>
                  <a:lnTo>
                    <a:pt x="3268082" y="701685"/>
                  </a:lnTo>
                  <a:lnTo>
                    <a:pt x="3312283" y="701685"/>
                  </a:lnTo>
                  <a:lnTo>
                    <a:pt x="3312283" y="726548"/>
                  </a:lnTo>
                  <a:lnTo>
                    <a:pt x="3367533" y="726548"/>
                  </a:lnTo>
                  <a:lnTo>
                    <a:pt x="3367533" y="773511"/>
                  </a:lnTo>
                  <a:lnTo>
                    <a:pt x="3453172" y="773511"/>
                  </a:lnTo>
                  <a:lnTo>
                    <a:pt x="3453172" y="795611"/>
                  </a:lnTo>
                  <a:lnTo>
                    <a:pt x="3585774" y="795611"/>
                  </a:lnTo>
                  <a:lnTo>
                    <a:pt x="3585774" y="825999"/>
                  </a:lnTo>
                  <a:lnTo>
                    <a:pt x="3649312" y="825999"/>
                  </a:lnTo>
                  <a:lnTo>
                    <a:pt x="3649312" y="853624"/>
                  </a:lnTo>
                  <a:lnTo>
                    <a:pt x="3715613" y="853624"/>
                  </a:lnTo>
                  <a:lnTo>
                    <a:pt x="3715613" y="878487"/>
                  </a:lnTo>
                  <a:lnTo>
                    <a:pt x="3781914" y="878487"/>
                  </a:lnTo>
                  <a:lnTo>
                    <a:pt x="3781914" y="911638"/>
                  </a:lnTo>
                  <a:lnTo>
                    <a:pt x="3817827" y="911638"/>
                  </a:lnTo>
                  <a:lnTo>
                    <a:pt x="3817827" y="928213"/>
                  </a:lnTo>
                  <a:lnTo>
                    <a:pt x="3856503" y="928213"/>
                  </a:lnTo>
                  <a:lnTo>
                    <a:pt x="3856503" y="953076"/>
                  </a:lnTo>
                  <a:lnTo>
                    <a:pt x="4312321" y="953076"/>
                  </a:lnTo>
                  <a:lnTo>
                    <a:pt x="4315084" y="994514"/>
                  </a:lnTo>
                  <a:lnTo>
                    <a:pt x="4315084" y="994514"/>
                  </a:lnTo>
                  <a:lnTo>
                    <a:pt x="4392435" y="994514"/>
                  </a:lnTo>
                  <a:lnTo>
                    <a:pt x="4392435" y="1047002"/>
                  </a:lnTo>
                  <a:lnTo>
                    <a:pt x="4420060" y="1047002"/>
                  </a:lnTo>
                  <a:cubicBezTo>
                    <a:pt x="4418218" y="1229330"/>
                    <a:pt x="4416377" y="1411657"/>
                    <a:pt x="4414535" y="1593985"/>
                  </a:cubicBezTo>
                  <a:close/>
                </a:path>
              </a:pathLst>
            </a:custGeom>
            <a:solidFill>
              <a:srgbClr val="FFFF00">
                <a:alpha val="50196"/>
              </a:srgb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ABBD6C3-282E-824E-8B33-5426C0EBE27A}"/>
                </a:ext>
              </a:extLst>
            </p:cNvPr>
            <p:cNvSpPr txBox="1"/>
            <p:nvPr/>
          </p:nvSpPr>
          <p:spPr>
            <a:xfrm>
              <a:off x="7098416" y="5272810"/>
              <a:ext cx="316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8C8E8D7-9E69-C049-BCEA-511F7F57EC8D}"/>
                </a:ext>
              </a:extLst>
            </p:cNvPr>
            <p:cNvSpPr txBox="1"/>
            <p:nvPr/>
          </p:nvSpPr>
          <p:spPr>
            <a:xfrm>
              <a:off x="8240703" y="5272810"/>
              <a:ext cx="4934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004B0C8-928F-0D4E-A2C5-DC11029E041C}"/>
                </a:ext>
              </a:extLst>
            </p:cNvPr>
            <p:cNvSpPr txBox="1"/>
            <p:nvPr/>
          </p:nvSpPr>
          <p:spPr>
            <a:xfrm>
              <a:off x="9428065" y="5272810"/>
              <a:ext cx="5856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5F909A2-F875-354B-BDA8-5461077A29C8}"/>
                </a:ext>
              </a:extLst>
            </p:cNvPr>
            <p:cNvSpPr txBox="1"/>
            <p:nvPr/>
          </p:nvSpPr>
          <p:spPr>
            <a:xfrm>
              <a:off x="10659956" y="5272810"/>
              <a:ext cx="5856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987A31-D76D-0843-86CC-8E7F8A52946E}"/>
                </a:ext>
              </a:extLst>
            </p:cNvPr>
            <p:cNvSpPr/>
            <p:nvPr/>
          </p:nvSpPr>
          <p:spPr>
            <a:xfrm>
              <a:off x="7018867" y="2428271"/>
              <a:ext cx="4783666" cy="29205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EA84B95-6ADF-1242-A154-9E91D554B568}"/>
                </a:ext>
              </a:extLst>
            </p:cNvPr>
            <p:cNvSpPr txBox="1"/>
            <p:nvPr/>
          </p:nvSpPr>
          <p:spPr>
            <a:xfrm>
              <a:off x="6574970" y="2333162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D0247FD-1360-CB40-961A-5E8EFA9CAF7F}"/>
                </a:ext>
              </a:extLst>
            </p:cNvPr>
            <p:cNvSpPr txBox="1"/>
            <p:nvPr/>
          </p:nvSpPr>
          <p:spPr>
            <a:xfrm>
              <a:off x="6574970" y="2905391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3C874D8-129F-C14A-BA0C-68C6556D0C4F}"/>
                </a:ext>
              </a:extLst>
            </p:cNvPr>
            <p:cNvSpPr txBox="1"/>
            <p:nvPr/>
          </p:nvSpPr>
          <p:spPr>
            <a:xfrm>
              <a:off x="6574970" y="3477620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0.6 -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BC7F3AA-369E-F942-9504-0647693130BD}"/>
                </a:ext>
              </a:extLst>
            </p:cNvPr>
            <p:cNvSpPr txBox="1"/>
            <p:nvPr/>
          </p:nvSpPr>
          <p:spPr>
            <a:xfrm>
              <a:off x="6574970" y="4049849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0.4 -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2F919C9-86F6-5B40-975A-E8D1260D9B8D}"/>
                </a:ext>
              </a:extLst>
            </p:cNvPr>
            <p:cNvSpPr txBox="1"/>
            <p:nvPr/>
          </p:nvSpPr>
          <p:spPr>
            <a:xfrm>
              <a:off x="6574970" y="4622078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86D66AA-6B38-4E47-A353-EEA3D909859D}"/>
                </a:ext>
              </a:extLst>
            </p:cNvPr>
            <p:cNvSpPr txBox="1"/>
            <p:nvPr/>
          </p:nvSpPr>
          <p:spPr>
            <a:xfrm>
              <a:off x="6574970" y="5175393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orme libre : forme 23">
              <a:extLst>
                <a:ext uri="{FF2B5EF4-FFF2-40B4-BE49-F238E27FC236}">
                  <a16:creationId xmlns:a16="http://schemas.microsoft.com/office/drawing/2014/main" id="{E08B09EF-A7CB-DB49-8009-7C025DF50350}"/>
                </a:ext>
              </a:extLst>
            </p:cNvPr>
            <p:cNvSpPr/>
            <p:nvPr/>
          </p:nvSpPr>
          <p:spPr>
            <a:xfrm>
              <a:off x="7265474" y="2480759"/>
              <a:ext cx="4500174" cy="1337068"/>
            </a:xfrm>
            <a:custGeom>
              <a:avLst/>
              <a:gdLst>
                <a:gd name="connsiteX0" fmla="*/ 4500174 w 4500174"/>
                <a:gd name="connsiteY0" fmla="*/ 1337068 h 1337068"/>
                <a:gd name="connsiteX1" fmla="*/ 4500174 w 4500174"/>
                <a:gd name="connsiteY1" fmla="*/ 1259717 h 1337068"/>
                <a:gd name="connsiteX2" fmla="*/ 4461499 w 4500174"/>
                <a:gd name="connsiteY2" fmla="*/ 1259717 h 1337068"/>
                <a:gd name="connsiteX3" fmla="*/ 4461499 w 4500174"/>
                <a:gd name="connsiteY3" fmla="*/ 1234854 h 1337068"/>
                <a:gd name="connsiteX4" fmla="*/ 4373098 w 4500174"/>
                <a:gd name="connsiteY4" fmla="*/ 1234854 h 1337068"/>
                <a:gd name="connsiteX5" fmla="*/ 4373098 w 4500174"/>
                <a:gd name="connsiteY5" fmla="*/ 1198941 h 1337068"/>
                <a:gd name="connsiteX6" fmla="*/ 3917279 w 4500174"/>
                <a:gd name="connsiteY6" fmla="*/ 1198941 h 1337068"/>
                <a:gd name="connsiteX7" fmla="*/ 3917279 w 4500174"/>
                <a:gd name="connsiteY7" fmla="*/ 1163028 h 1337068"/>
                <a:gd name="connsiteX8" fmla="*/ 3873078 w 4500174"/>
                <a:gd name="connsiteY8" fmla="*/ 1163028 h 1337068"/>
                <a:gd name="connsiteX9" fmla="*/ 3873078 w 4500174"/>
                <a:gd name="connsiteY9" fmla="*/ 1127115 h 1337068"/>
                <a:gd name="connsiteX10" fmla="*/ 3806777 w 4500174"/>
                <a:gd name="connsiteY10" fmla="*/ 1127115 h 1337068"/>
                <a:gd name="connsiteX11" fmla="*/ 3806777 w 4500174"/>
                <a:gd name="connsiteY11" fmla="*/ 1093965 h 1337068"/>
                <a:gd name="connsiteX12" fmla="*/ 3773627 w 4500174"/>
                <a:gd name="connsiteY12" fmla="*/ 1088440 h 1337068"/>
                <a:gd name="connsiteX13" fmla="*/ 3740476 w 4500174"/>
                <a:gd name="connsiteY13" fmla="*/ 1088440 h 1337068"/>
                <a:gd name="connsiteX14" fmla="*/ 3740476 w 4500174"/>
                <a:gd name="connsiteY14" fmla="*/ 1060814 h 1337068"/>
                <a:gd name="connsiteX15" fmla="*/ 3712851 w 4500174"/>
                <a:gd name="connsiteY15" fmla="*/ 1060814 h 1337068"/>
                <a:gd name="connsiteX16" fmla="*/ 3654838 w 4500174"/>
                <a:gd name="connsiteY16" fmla="*/ 1060814 h 1337068"/>
                <a:gd name="connsiteX17" fmla="*/ 3654838 w 4500174"/>
                <a:gd name="connsiteY17" fmla="*/ 1030426 h 1337068"/>
                <a:gd name="connsiteX18" fmla="*/ 3596824 w 4500174"/>
                <a:gd name="connsiteY18" fmla="*/ 1030426 h 1337068"/>
                <a:gd name="connsiteX19" fmla="*/ 3527761 w 4500174"/>
                <a:gd name="connsiteY19" fmla="*/ 1030426 h 1337068"/>
                <a:gd name="connsiteX20" fmla="*/ 3527761 w 4500174"/>
                <a:gd name="connsiteY20" fmla="*/ 997276 h 1337068"/>
                <a:gd name="connsiteX21" fmla="*/ 3500136 w 4500174"/>
                <a:gd name="connsiteY21" fmla="*/ 994514 h 1337068"/>
                <a:gd name="connsiteX22" fmla="*/ 3436597 w 4500174"/>
                <a:gd name="connsiteY22" fmla="*/ 994514 h 1337068"/>
                <a:gd name="connsiteX23" fmla="*/ 3436597 w 4500174"/>
                <a:gd name="connsiteY23" fmla="*/ 950313 h 1337068"/>
                <a:gd name="connsiteX24" fmla="*/ 3400684 w 4500174"/>
                <a:gd name="connsiteY24" fmla="*/ 950313 h 1337068"/>
                <a:gd name="connsiteX25" fmla="*/ 3400684 w 4500174"/>
                <a:gd name="connsiteY25" fmla="*/ 917162 h 1337068"/>
                <a:gd name="connsiteX26" fmla="*/ 3356484 w 4500174"/>
                <a:gd name="connsiteY26" fmla="*/ 917162 h 1337068"/>
                <a:gd name="connsiteX27" fmla="*/ 3356484 w 4500174"/>
                <a:gd name="connsiteY27" fmla="*/ 864674 h 1337068"/>
                <a:gd name="connsiteX28" fmla="*/ 3315046 w 4500174"/>
                <a:gd name="connsiteY28" fmla="*/ 864674 h 1337068"/>
                <a:gd name="connsiteX29" fmla="*/ 3298470 w 4500174"/>
                <a:gd name="connsiteY29" fmla="*/ 848098 h 1337068"/>
                <a:gd name="connsiteX30" fmla="*/ 2939341 w 4500174"/>
                <a:gd name="connsiteY30" fmla="*/ 848098 h 1337068"/>
                <a:gd name="connsiteX31" fmla="*/ 2939341 w 4500174"/>
                <a:gd name="connsiteY31" fmla="*/ 828761 h 1337068"/>
                <a:gd name="connsiteX32" fmla="*/ 2892377 w 4500174"/>
                <a:gd name="connsiteY32" fmla="*/ 828761 h 1337068"/>
                <a:gd name="connsiteX33" fmla="*/ 2892377 w 4500174"/>
                <a:gd name="connsiteY33" fmla="*/ 787323 h 1337068"/>
                <a:gd name="connsiteX34" fmla="*/ 2776351 w 4500174"/>
                <a:gd name="connsiteY34" fmla="*/ 787323 h 1337068"/>
                <a:gd name="connsiteX35" fmla="*/ 2776351 w 4500174"/>
                <a:gd name="connsiteY35" fmla="*/ 787323 h 1337068"/>
                <a:gd name="connsiteX36" fmla="*/ 2715575 w 4500174"/>
                <a:gd name="connsiteY36" fmla="*/ 787323 h 1337068"/>
                <a:gd name="connsiteX37" fmla="*/ 2715575 w 4500174"/>
                <a:gd name="connsiteY37" fmla="*/ 740360 h 1337068"/>
                <a:gd name="connsiteX38" fmla="*/ 2571923 w 4500174"/>
                <a:gd name="connsiteY38" fmla="*/ 740360 h 1337068"/>
                <a:gd name="connsiteX39" fmla="*/ 2571923 w 4500174"/>
                <a:gd name="connsiteY39" fmla="*/ 723785 h 1337068"/>
                <a:gd name="connsiteX40" fmla="*/ 2544298 w 4500174"/>
                <a:gd name="connsiteY40" fmla="*/ 723785 h 1337068"/>
                <a:gd name="connsiteX41" fmla="*/ 2544298 w 4500174"/>
                <a:gd name="connsiteY41" fmla="*/ 696159 h 1337068"/>
                <a:gd name="connsiteX42" fmla="*/ 2431034 w 4500174"/>
                <a:gd name="connsiteY42" fmla="*/ 696159 h 1337068"/>
                <a:gd name="connsiteX43" fmla="*/ 2431034 w 4500174"/>
                <a:gd name="connsiteY43" fmla="*/ 665772 h 1337068"/>
                <a:gd name="connsiteX44" fmla="*/ 2375783 w 4500174"/>
                <a:gd name="connsiteY44" fmla="*/ 668534 h 1337068"/>
                <a:gd name="connsiteX45" fmla="*/ 2019415 w 4500174"/>
                <a:gd name="connsiteY45" fmla="*/ 668534 h 1337068"/>
                <a:gd name="connsiteX46" fmla="*/ 2019415 w 4500174"/>
                <a:gd name="connsiteY46" fmla="*/ 635384 h 1337068"/>
                <a:gd name="connsiteX47" fmla="*/ 1980740 w 4500174"/>
                <a:gd name="connsiteY47" fmla="*/ 635384 h 1337068"/>
                <a:gd name="connsiteX48" fmla="*/ 1980740 w 4500174"/>
                <a:gd name="connsiteY48" fmla="*/ 585658 h 1337068"/>
                <a:gd name="connsiteX49" fmla="*/ 1756974 w 4500174"/>
                <a:gd name="connsiteY49" fmla="*/ 585658 h 1337068"/>
                <a:gd name="connsiteX50" fmla="*/ 1756974 w 4500174"/>
                <a:gd name="connsiteY50" fmla="*/ 549745 h 1337068"/>
                <a:gd name="connsiteX51" fmla="*/ 1682386 w 4500174"/>
                <a:gd name="connsiteY51" fmla="*/ 549745 h 1337068"/>
                <a:gd name="connsiteX52" fmla="*/ 1693436 w 4500174"/>
                <a:gd name="connsiteY52" fmla="*/ 538695 h 1337068"/>
                <a:gd name="connsiteX53" fmla="*/ 1624373 w 4500174"/>
                <a:gd name="connsiteY53" fmla="*/ 538695 h 1337068"/>
                <a:gd name="connsiteX54" fmla="*/ 1624373 w 4500174"/>
                <a:gd name="connsiteY54" fmla="*/ 491732 h 1337068"/>
                <a:gd name="connsiteX55" fmla="*/ 1419945 w 4500174"/>
                <a:gd name="connsiteY55" fmla="*/ 491732 h 1337068"/>
                <a:gd name="connsiteX56" fmla="*/ 1419945 w 4500174"/>
                <a:gd name="connsiteY56" fmla="*/ 447531 h 1337068"/>
                <a:gd name="connsiteX57" fmla="*/ 1331544 w 4500174"/>
                <a:gd name="connsiteY57" fmla="*/ 447531 h 1337068"/>
                <a:gd name="connsiteX58" fmla="*/ 1331544 w 4500174"/>
                <a:gd name="connsiteY58" fmla="*/ 430956 h 1337068"/>
                <a:gd name="connsiteX59" fmla="*/ 1284580 w 4500174"/>
                <a:gd name="connsiteY59" fmla="*/ 430956 h 1337068"/>
                <a:gd name="connsiteX60" fmla="*/ 1284580 w 4500174"/>
                <a:gd name="connsiteY60" fmla="*/ 370180 h 1337068"/>
                <a:gd name="connsiteX61" fmla="*/ 1215517 w 4500174"/>
                <a:gd name="connsiteY61" fmla="*/ 370180 h 1337068"/>
                <a:gd name="connsiteX62" fmla="*/ 1215517 w 4500174"/>
                <a:gd name="connsiteY62" fmla="*/ 331504 h 1337068"/>
                <a:gd name="connsiteX63" fmla="*/ 1127116 w 4500174"/>
                <a:gd name="connsiteY63" fmla="*/ 331504 h 1337068"/>
                <a:gd name="connsiteX64" fmla="*/ 1127116 w 4500174"/>
                <a:gd name="connsiteY64" fmla="*/ 284541 h 1337068"/>
                <a:gd name="connsiteX65" fmla="*/ 986226 w 4500174"/>
                <a:gd name="connsiteY65" fmla="*/ 284541 h 1337068"/>
                <a:gd name="connsiteX66" fmla="*/ 986226 w 4500174"/>
                <a:gd name="connsiteY66" fmla="*/ 259678 h 1337068"/>
                <a:gd name="connsiteX67" fmla="*/ 936501 w 4500174"/>
                <a:gd name="connsiteY67" fmla="*/ 259678 h 1337068"/>
                <a:gd name="connsiteX68" fmla="*/ 936501 w 4500174"/>
                <a:gd name="connsiteY68" fmla="*/ 209953 h 1337068"/>
                <a:gd name="connsiteX69" fmla="*/ 825999 w 4500174"/>
                <a:gd name="connsiteY69" fmla="*/ 209953 h 1337068"/>
                <a:gd name="connsiteX70" fmla="*/ 798374 w 4500174"/>
                <a:gd name="connsiteY70" fmla="*/ 209953 h 1337068"/>
                <a:gd name="connsiteX71" fmla="*/ 364655 w 4500174"/>
                <a:gd name="connsiteY71" fmla="*/ 209953 h 1337068"/>
                <a:gd name="connsiteX72" fmla="*/ 342555 w 4500174"/>
                <a:gd name="connsiteY72" fmla="*/ 187853 h 1337068"/>
                <a:gd name="connsiteX73" fmla="*/ 243104 w 4500174"/>
                <a:gd name="connsiteY73" fmla="*/ 187853 h 1337068"/>
                <a:gd name="connsiteX74" fmla="*/ 243104 w 4500174"/>
                <a:gd name="connsiteY74" fmla="*/ 146414 h 1337068"/>
                <a:gd name="connsiteX75" fmla="*/ 226528 w 4500174"/>
                <a:gd name="connsiteY75" fmla="*/ 146414 h 1337068"/>
                <a:gd name="connsiteX76" fmla="*/ 226528 w 4500174"/>
                <a:gd name="connsiteY76" fmla="*/ 113264 h 1337068"/>
                <a:gd name="connsiteX77" fmla="*/ 99452 w 4500174"/>
                <a:gd name="connsiteY77" fmla="*/ 113264 h 1337068"/>
                <a:gd name="connsiteX78" fmla="*/ 99452 w 4500174"/>
                <a:gd name="connsiteY78" fmla="*/ 33150 h 1337068"/>
                <a:gd name="connsiteX79" fmla="*/ 52489 w 4500174"/>
                <a:gd name="connsiteY79" fmla="*/ 33150 h 1337068"/>
                <a:gd name="connsiteX80" fmla="*/ 52489 w 4500174"/>
                <a:gd name="connsiteY80" fmla="*/ 0 h 1337068"/>
                <a:gd name="connsiteX81" fmla="*/ 0 w 4500174"/>
                <a:gd name="connsiteY81" fmla="*/ 0 h 133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500174" h="1337068">
                  <a:moveTo>
                    <a:pt x="4500174" y="1337068"/>
                  </a:moveTo>
                  <a:lnTo>
                    <a:pt x="4500174" y="1259717"/>
                  </a:lnTo>
                  <a:lnTo>
                    <a:pt x="4461499" y="1259717"/>
                  </a:lnTo>
                  <a:lnTo>
                    <a:pt x="4461499" y="1234854"/>
                  </a:lnTo>
                  <a:lnTo>
                    <a:pt x="4373098" y="1234854"/>
                  </a:lnTo>
                  <a:lnTo>
                    <a:pt x="4373098" y="1198941"/>
                  </a:lnTo>
                  <a:lnTo>
                    <a:pt x="3917279" y="1198941"/>
                  </a:lnTo>
                  <a:lnTo>
                    <a:pt x="3917279" y="1163028"/>
                  </a:lnTo>
                  <a:lnTo>
                    <a:pt x="3873078" y="1163028"/>
                  </a:lnTo>
                  <a:lnTo>
                    <a:pt x="3873078" y="1127115"/>
                  </a:lnTo>
                  <a:lnTo>
                    <a:pt x="3806777" y="1127115"/>
                  </a:lnTo>
                  <a:lnTo>
                    <a:pt x="3806777" y="1093965"/>
                  </a:lnTo>
                  <a:lnTo>
                    <a:pt x="3773627" y="1088440"/>
                  </a:lnTo>
                  <a:lnTo>
                    <a:pt x="3740476" y="1088440"/>
                  </a:lnTo>
                  <a:lnTo>
                    <a:pt x="3740476" y="1060814"/>
                  </a:lnTo>
                  <a:lnTo>
                    <a:pt x="3712851" y="1060814"/>
                  </a:lnTo>
                  <a:lnTo>
                    <a:pt x="3654838" y="1060814"/>
                  </a:lnTo>
                  <a:lnTo>
                    <a:pt x="3654838" y="1030426"/>
                  </a:lnTo>
                  <a:lnTo>
                    <a:pt x="3596824" y="1030426"/>
                  </a:lnTo>
                  <a:lnTo>
                    <a:pt x="3527761" y="1030426"/>
                  </a:lnTo>
                  <a:lnTo>
                    <a:pt x="3527761" y="997276"/>
                  </a:lnTo>
                  <a:cubicBezTo>
                    <a:pt x="3501983" y="994412"/>
                    <a:pt x="3511237" y="994514"/>
                    <a:pt x="3500136" y="994514"/>
                  </a:cubicBezTo>
                  <a:lnTo>
                    <a:pt x="3436597" y="994514"/>
                  </a:lnTo>
                  <a:lnTo>
                    <a:pt x="3436597" y="950313"/>
                  </a:lnTo>
                  <a:lnTo>
                    <a:pt x="3400684" y="950313"/>
                  </a:lnTo>
                  <a:lnTo>
                    <a:pt x="3400684" y="917162"/>
                  </a:lnTo>
                  <a:lnTo>
                    <a:pt x="3356484" y="917162"/>
                  </a:lnTo>
                  <a:lnTo>
                    <a:pt x="3356484" y="864674"/>
                  </a:lnTo>
                  <a:lnTo>
                    <a:pt x="3315046" y="864674"/>
                  </a:lnTo>
                  <a:lnTo>
                    <a:pt x="3298470" y="848098"/>
                  </a:lnTo>
                  <a:lnTo>
                    <a:pt x="2939341" y="848098"/>
                  </a:lnTo>
                  <a:lnTo>
                    <a:pt x="2939341" y="828761"/>
                  </a:lnTo>
                  <a:lnTo>
                    <a:pt x="2892377" y="828761"/>
                  </a:lnTo>
                  <a:lnTo>
                    <a:pt x="2892377" y="787323"/>
                  </a:lnTo>
                  <a:lnTo>
                    <a:pt x="2776351" y="787323"/>
                  </a:lnTo>
                  <a:lnTo>
                    <a:pt x="2776351" y="787323"/>
                  </a:lnTo>
                  <a:lnTo>
                    <a:pt x="2715575" y="787323"/>
                  </a:lnTo>
                  <a:lnTo>
                    <a:pt x="2715575" y="740360"/>
                  </a:lnTo>
                  <a:lnTo>
                    <a:pt x="2571923" y="740360"/>
                  </a:lnTo>
                  <a:lnTo>
                    <a:pt x="2571923" y="723785"/>
                  </a:lnTo>
                  <a:lnTo>
                    <a:pt x="2544298" y="723785"/>
                  </a:lnTo>
                  <a:lnTo>
                    <a:pt x="2544298" y="696159"/>
                  </a:lnTo>
                  <a:lnTo>
                    <a:pt x="2431034" y="696159"/>
                  </a:lnTo>
                  <a:lnTo>
                    <a:pt x="2431034" y="665772"/>
                  </a:lnTo>
                  <a:lnTo>
                    <a:pt x="2375783" y="668534"/>
                  </a:lnTo>
                  <a:lnTo>
                    <a:pt x="2019415" y="668534"/>
                  </a:lnTo>
                  <a:lnTo>
                    <a:pt x="2019415" y="635384"/>
                  </a:lnTo>
                  <a:lnTo>
                    <a:pt x="1980740" y="635384"/>
                  </a:lnTo>
                  <a:lnTo>
                    <a:pt x="1980740" y="585658"/>
                  </a:lnTo>
                  <a:lnTo>
                    <a:pt x="1756974" y="585658"/>
                  </a:lnTo>
                  <a:lnTo>
                    <a:pt x="1756974" y="549745"/>
                  </a:lnTo>
                  <a:lnTo>
                    <a:pt x="1682386" y="549745"/>
                  </a:lnTo>
                  <a:lnTo>
                    <a:pt x="1693436" y="538695"/>
                  </a:lnTo>
                  <a:lnTo>
                    <a:pt x="1624373" y="538695"/>
                  </a:lnTo>
                  <a:lnTo>
                    <a:pt x="1624373" y="491732"/>
                  </a:lnTo>
                  <a:lnTo>
                    <a:pt x="1419945" y="491732"/>
                  </a:lnTo>
                  <a:lnTo>
                    <a:pt x="1419945" y="447531"/>
                  </a:lnTo>
                  <a:lnTo>
                    <a:pt x="1331544" y="447531"/>
                  </a:lnTo>
                  <a:lnTo>
                    <a:pt x="1331544" y="430956"/>
                  </a:lnTo>
                  <a:lnTo>
                    <a:pt x="1284580" y="430956"/>
                  </a:lnTo>
                  <a:lnTo>
                    <a:pt x="1284580" y="370180"/>
                  </a:lnTo>
                  <a:lnTo>
                    <a:pt x="1215517" y="370180"/>
                  </a:lnTo>
                  <a:lnTo>
                    <a:pt x="1215517" y="331504"/>
                  </a:lnTo>
                  <a:lnTo>
                    <a:pt x="1127116" y="331504"/>
                  </a:lnTo>
                  <a:lnTo>
                    <a:pt x="1127116" y="284541"/>
                  </a:lnTo>
                  <a:lnTo>
                    <a:pt x="986226" y="284541"/>
                  </a:lnTo>
                  <a:lnTo>
                    <a:pt x="986226" y="259678"/>
                  </a:lnTo>
                  <a:lnTo>
                    <a:pt x="936501" y="259678"/>
                  </a:lnTo>
                  <a:lnTo>
                    <a:pt x="936501" y="209953"/>
                  </a:lnTo>
                  <a:lnTo>
                    <a:pt x="825999" y="209953"/>
                  </a:lnTo>
                  <a:lnTo>
                    <a:pt x="798374" y="209953"/>
                  </a:lnTo>
                  <a:lnTo>
                    <a:pt x="364655" y="209953"/>
                  </a:lnTo>
                  <a:lnTo>
                    <a:pt x="342555" y="187853"/>
                  </a:lnTo>
                  <a:lnTo>
                    <a:pt x="243104" y="187853"/>
                  </a:lnTo>
                  <a:lnTo>
                    <a:pt x="243104" y="146414"/>
                  </a:lnTo>
                  <a:lnTo>
                    <a:pt x="226528" y="146414"/>
                  </a:lnTo>
                  <a:lnTo>
                    <a:pt x="226528" y="113264"/>
                  </a:lnTo>
                  <a:lnTo>
                    <a:pt x="99452" y="113264"/>
                  </a:lnTo>
                  <a:lnTo>
                    <a:pt x="99452" y="33150"/>
                  </a:lnTo>
                  <a:lnTo>
                    <a:pt x="52489" y="33150"/>
                  </a:lnTo>
                  <a:lnTo>
                    <a:pt x="52489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orme libre : forme 24">
              <a:extLst>
                <a:ext uri="{FF2B5EF4-FFF2-40B4-BE49-F238E27FC236}">
                  <a16:creationId xmlns:a16="http://schemas.microsoft.com/office/drawing/2014/main" id="{077023A2-26C7-C441-A8DD-E68808448A8C}"/>
                </a:ext>
              </a:extLst>
            </p:cNvPr>
            <p:cNvSpPr/>
            <p:nvPr/>
          </p:nvSpPr>
          <p:spPr>
            <a:xfrm>
              <a:off x="7287575" y="2489047"/>
              <a:ext cx="4475311" cy="654721"/>
            </a:xfrm>
            <a:custGeom>
              <a:avLst/>
              <a:gdLst>
                <a:gd name="connsiteX0" fmla="*/ 4475311 w 4475311"/>
                <a:gd name="connsiteY0" fmla="*/ 654721 h 654721"/>
                <a:gd name="connsiteX1" fmla="*/ 4337184 w 4475311"/>
                <a:gd name="connsiteY1" fmla="*/ 654721 h 654721"/>
                <a:gd name="connsiteX2" fmla="*/ 4337184 w 4475311"/>
                <a:gd name="connsiteY2" fmla="*/ 599470 h 654721"/>
                <a:gd name="connsiteX3" fmla="*/ 4254308 w 4475311"/>
                <a:gd name="connsiteY3" fmla="*/ 599470 h 654721"/>
                <a:gd name="connsiteX4" fmla="*/ 4221157 w 4475311"/>
                <a:gd name="connsiteY4" fmla="*/ 566319 h 654721"/>
                <a:gd name="connsiteX5" fmla="*/ 4041592 w 4475311"/>
                <a:gd name="connsiteY5" fmla="*/ 566319 h 654721"/>
                <a:gd name="connsiteX6" fmla="*/ 4041592 w 4475311"/>
                <a:gd name="connsiteY6" fmla="*/ 538694 h 654721"/>
                <a:gd name="connsiteX7" fmla="*/ 3781914 w 4475311"/>
                <a:gd name="connsiteY7" fmla="*/ 538694 h 654721"/>
                <a:gd name="connsiteX8" fmla="*/ 3781914 w 4475311"/>
                <a:gd name="connsiteY8" fmla="*/ 513832 h 654721"/>
                <a:gd name="connsiteX9" fmla="*/ 3685225 w 4475311"/>
                <a:gd name="connsiteY9" fmla="*/ 513832 h 654721"/>
                <a:gd name="connsiteX10" fmla="*/ 3685225 w 4475311"/>
                <a:gd name="connsiteY10" fmla="*/ 483444 h 654721"/>
                <a:gd name="connsiteX11" fmla="*/ 3635499 w 4475311"/>
                <a:gd name="connsiteY11" fmla="*/ 483444 h 654721"/>
                <a:gd name="connsiteX12" fmla="*/ 3287420 w 4475311"/>
                <a:gd name="connsiteY12" fmla="*/ 483444 h 654721"/>
                <a:gd name="connsiteX13" fmla="*/ 3287420 w 4475311"/>
                <a:gd name="connsiteY13" fmla="*/ 469631 h 654721"/>
                <a:gd name="connsiteX14" fmla="*/ 3187968 w 4475311"/>
                <a:gd name="connsiteY14" fmla="*/ 469631 h 654721"/>
                <a:gd name="connsiteX15" fmla="*/ 3187968 w 4475311"/>
                <a:gd name="connsiteY15" fmla="*/ 439243 h 654721"/>
                <a:gd name="connsiteX16" fmla="*/ 3141005 w 4475311"/>
                <a:gd name="connsiteY16" fmla="*/ 430955 h 654721"/>
                <a:gd name="connsiteX17" fmla="*/ 2845414 w 4475311"/>
                <a:gd name="connsiteY17" fmla="*/ 430955 h 654721"/>
                <a:gd name="connsiteX18" fmla="*/ 2845414 w 4475311"/>
                <a:gd name="connsiteY18" fmla="*/ 417143 h 654721"/>
                <a:gd name="connsiteX19" fmla="*/ 2815026 w 4475311"/>
                <a:gd name="connsiteY19" fmla="*/ 411618 h 654721"/>
                <a:gd name="connsiteX20" fmla="*/ 2768062 w 4475311"/>
                <a:gd name="connsiteY20" fmla="*/ 411618 h 654721"/>
                <a:gd name="connsiteX21" fmla="*/ 2768062 w 4475311"/>
                <a:gd name="connsiteY21" fmla="*/ 389517 h 654721"/>
                <a:gd name="connsiteX22" fmla="*/ 2671374 w 4475311"/>
                <a:gd name="connsiteY22" fmla="*/ 389517 h 654721"/>
                <a:gd name="connsiteX23" fmla="*/ 2671374 w 4475311"/>
                <a:gd name="connsiteY23" fmla="*/ 342554 h 654721"/>
                <a:gd name="connsiteX24" fmla="*/ 2638223 w 4475311"/>
                <a:gd name="connsiteY24" fmla="*/ 342554 h 654721"/>
                <a:gd name="connsiteX25" fmla="*/ 2594023 w 4475311"/>
                <a:gd name="connsiteY25" fmla="*/ 342554 h 654721"/>
                <a:gd name="connsiteX26" fmla="*/ 2594023 w 4475311"/>
                <a:gd name="connsiteY26" fmla="*/ 303879 h 654721"/>
                <a:gd name="connsiteX27" fmla="*/ 2268043 w 4475311"/>
                <a:gd name="connsiteY27" fmla="*/ 303879 h 654721"/>
                <a:gd name="connsiteX28" fmla="*/ 2268043 w 4475311"/>
                <a:gd name="connsiteY28" fmla="*/ 287303 h 654721"/>
                <a:gd name="connsiteX29" fmla="*/ 1850900 w 4475311"/>
                <a:gd name="connsiteY29" fmla="*/ 287303 h 654721"/>
                <a:gd name="connsiteX30" fmla="*/ 1850900 w 4475311"/>
                <a:gd name="connsiteY30" fmla="*/ 256916 h 654721"/>
                <a:gd name="connsiteX31" fmla="*/ 1809462 w 4475311"/>
                <a:gd name="connsiteY31" fmla="*/ 256916 h 654721"/>
                <a:gd name="connsiteX32" fmla="*/ 1809462 w 4475311"/>
                <a:gd name="connsiteY32" fmla="*/ 237578 h 654721"/>
                <a:gd name="connsiteX33" fmla="*/ 1773549 w 4475311"/>
                <a:gd name="connsiteY33" fmla="*/ 234815 h 654721"/>
                <a:gd name="connsiteX34" fmla="*/ 1643710 w 4475311"/>
                <a:gd name="connsiteY34" fmla="*/ 234815 h 654721"/>
                <a:gd name="connsiteX35" fmla="*/ 1643710 w 4475311"/>
                <a:gd name="connsiteY35" fmla="*/ 218240 h 654721"/>
                <a:gd name="connsiteX36" fmla="*/ 1436519 w 4475311"/>
                <a:gd name="connsiteY36" fmla="*/ 218240 h 654721"/>
                <a:gd name="connsiteX37" fmla="*/ 1436519 w 4475311"/>
                <a:gd name="connsiteY37" fmla="*/ 190615 h 654721"/>
                <a:gd name="connsiteX38" fmla="*/ 1411656 w 4475311"/>
                <a:gd name="connsiteY38" fmla="*/ 190615 h 654721"/>
                <a:gd name="connsiteX39" fmla="*/ 1334305 w 4475311"/>
                <a:gd name="connsiteY39" fmla="*/ 190615 h 654721"/>
                <a:gd name="connsiteX40" fmla="*/ 1334305 w 4475311"/>
                <a:gd name="connsiteY40" fmla="*/ 165752 h 654721"/>
                <a:gd name="connsiteX41" fmla="*/ 1306680 w 4475311"/>
                <a:gd name="connsiteY41" fmla="*/ 165752 h 654721"/>
                <a:gd name="connsiteX42" fmla="*/ 1196178 w 4475311"/>
                <a:gd name="connsiteY42" fmla="*/ 165752 h 654721"/>
                <a:gd name="connsiteX43" fmla="*/ 1196178 w 4475311"/>
                <a:gd name="connsiteY43" fmla="*/ 165752 h 654721"/>
                <a:gd name="connsiteX44" fmla="*/ 1038714 w 4475311"/>
                <a:gd name="connsiteY44" fmla="*/ 165752 h 654721"/>
                <a:gd name="connsiteX45" fmla="*/ 1038714 w 4475311"/>
                <a:gd name="connsiteY45" fmla="*/ 132601 h 654721"/>
                <a:gd name="connsiteX46" fmla="*/ 745885 w 4475311"/>
                <a:gd name="connsiteY46" fmla="*/ 132601 h 654721"/>
                <a:gd name="connsiteX47" fmla="*/ 745885 w 4475311"/>
                <a:gd name="connsiteY47" fmla="*/ 102213 h 654721"/>
                <a:gd name="connsiteX48" fmla="*/ 715497 w 4475311"/>
                <a:gd name="connsiteY48" fmla="*/ 102213 h 654721"/>
                <a:gd name="connsiteX49" fmla="*/ 701684 w 4475311"/>
                <a:gd name="connsiteY49" fmla="*/ 88400 h 654721"/>
                <a:gd name="connsiteX50" fmla="*/ 513832 w 4475311"/>
                <a:gd name="connsiteY50" fmla="*/ 88400 h 654721"/>
                <a:gd name="connsiteX51" fmla="*/ 513832 w 4475311"/>
                <a:gd name="connsiteY51" fmla="*/ 55250 h 654721"/>
                <a:gd name="connsiteX52" fmla="*/ 348079 w 4475311"/>
                <a:gd name="connsiteY52" fmla="*/ 55250 h 654721"/>
                <a:gd name="connsiteX53" fmla="*/ 348079 w 4475311"/>
                <a:gd name="connsiteY53" fmla="*/ 55250 h 654721"/>
                <a:gd name="connsiteX54" fmla="*/ 287304 w 4475311"/>
                <a:gd name="connsiteY54" fmla="*/ 55250 h 654721"/>
                <a:gd name="connsiteX55" fmla="*/ 287304 w 4475311"/>
                <a:gd name="connsiteY55" fmla="*/ 8287 h 654721"/>
                <a:gd name="connsiteX56" fmla="*/ 204427 w 4475311"/>
                <a:gd name="connsiteY56" fmla="*/ 8287 h 654721"/>
                <a:gd name="connsiteX57" fmla="*/ 204427 w 4475311"/>
                <a:gd name="connsiteY57" fmla="*/ 0 h 654721"/>
                <a:gd name="connsiteX58" fmla="*/ 0 w 4475311"/>
                <a:gd name="connsiteY58" fmla="*/ 0 h 65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475311" h="654721">
                  <a:moveTo>
                    <a:pt x="4475311" y="654721"/>
                  </a:moveTo>
                  <a:lnTo>
                    <a:pt x="4337184" y="654721"/>
                  </a:lnTo>
                  <a:lnTo>
                    <a:pt x="4337184" y="599470"/>
                  </a:lnTo>
                  <a:lnTo>
                    <a:pt x="4254308" y="599470"/>
                  </a:lnTo>
                  <a:lnTo>
                    <a:pt x="4221157" y="566319"/>
                  </a:lnTo>
                  <a:lnTo>
                    <a:pt x="4041592" y="566319"/>
                  </a:lnTo>
                  <a:lnTo>
                    <a:pt x="4041592" y="538694"/>
                  </a:lnTo>
                  <a:lnTo>
                    <a:pt x="3781914" y="538694"/>
                  </a:lnTo>
                  <a:lnTo>
                    <a:pt x="3781914" y="513832"/>
                  </a:lnTo>
                  <a:lnTo>
                    <a:pt x="3685225" y="513832"/>
                  </a:lnTo>
                  <a:lnTo>
                    <a:pt x="3685225" y="483444"/>
                  </a:lnTo>
                  <a:lnTo>
                    <a:pt x="3635499" y="483444"/>
                  </a:lnTo>
                  <a:lnTo>
                    <a:pt x="3287420" y="483444"/>
                  </a:lnTo>
                  <a:lnTo>
                    <a:pt x="3287420" y="469631"/>
                  </a:lnTo>
                  <a:lnTo>
                    <a:pt x="3187968" y="469631"/>
                  </a:lnTo>
                  <a:lnTo>
                    <a:pt x="3187968" y="439243"/>
                  </a:lnTo>
                  <a:lnTo>
                    <a:pt x="3141005" y="430955"/>
                  </a:lnTo>
                  <a:lnTo>
                    <a:pt x="2845414" y="430955"/>
                  </a:lnTo>
                  <a:lnTo>
                    <a:pt x="2845414" y="417143"/>
                  </a:lnTo>
                  <a:lnTo>
                    <a:pt x="2815026" y="411618"/>
                  </a:lnTo>
                  <a:lnTo>
                    <a:pt x="2768062" y="411618"/>
                  </a:lnTo>
                  <a:lnTo>
                    <a:pt x="2768062" y="389517"/>
                  </a:lnTo>
                  <a:lnTo>
                    <a:pt x="2671374" y="389517"/>
                  </a:lnTo>
                  <a:lnTo>
                    <a:pt x="2671374" y="342554"/>
                  </a:lnTo>
                  <a:lnTo>
                    <a:pt x="2638223" y="342554"/>
                  </a:lnTo>
                  <a:lnTo>
                    <a:pt x="2594023" y="342554"/>
                  </a:lnTo>
                  <a:lnTo>
                    <a:pt x="2594023" y="303879"/>
                  </a:lnTo>
                  <a:lnTo>
                    <a:pt x="2268043" y="303879"/>
                  </a:lnTo>
                  <a:lnTo>
                    <a:pt x="2268043" y="287303"/>
                  </a:lnTo>
                  <a:lnTo>
                    <a:pt x="1850900" y="287303"/>
                  </a:lnTo>
                  <a:lnTo>
                    <a:pt x="1850900" y="256916"/>
                  </a:lnTo>
                  <a:lnTo>
                    <a:pt x="1809462" y="256916"/>
                  </a:lnTo>
                  <a:lnTo>
                    <a:pt x="1809462" y="237578"/>
                  </a:lnTo>
                  <a:lnTo>
                    <a:pt x="1773549" y="234815"/>
                  </a:lnTo>
                  <a:lnTo>
                    <a:pt x="1643710" y="234815"/>
                  </a:lnTo>
                  <a:lnTo>
                    <a:pt x="1643710" y="218240"/>
                  </a:lnTo>
                  <a:lnTo>
                    <a:pt x="1436519" y="218240"/>
                  </a:lnTo>
                  <a:lnTo>
                    <a:pt x="1436519" y="190615"/>
                  </a:lnTo>
                  <a:lnTo>
                    <a:pt x="1411656" y="190615"/>
                  </a:lnTo>
                  <a:lnTo>
                    <a:pt x="1334305" y="190615"/>
                  </a:lnTo>
                  <a:lnTo>
                    <a:pt x="1334305" y="165752"/>
                  </a:lnTo>
                  <a:lnTo>
                    <a:pt x="1306680" y="165752"/>
                  </a:lnTo>
                  <a:lnTo>
                    <a:pt x="1196178" y="165752"/>
                  </a:lnTo>
                  <a:lnTo>
                    <a:pt x="1196178" y="165752"/>
                  </a:lnTo>
                  <a:lnTo>
                    <a:pt x="1038714" y="165752"/>
                  </a:lnTo>
                  <a:lnTo>
                    <a:pt x="1038714" y="132601"/>
                  </a:lnTo>
                  <a:lnTo>
                    <a:pt x="745885" y="132601"/>
                  </a:lnTo>
                  <a:lnTo>
                    <a:pt x="745885" y="102213"/>
                  </a:lnTo>
                  <a:lnTo>
                    <a:pt x="715497" y="102213"/>
                  </a:lnTo>
                  <a:lnTo>
                    <a:pt x="701684" y="88400"/>
                  </a:lnTo>
                  <a:lnTo>
                    <a:pt x="513832" y="88400"/>
                  </a:lnTo>
                  <a:lnTo>
                    <a:pt x="513832" y="55250"/>
                  </a:lnTo>
                  <a:lnTo>
                    <a:pt x="348079" y="55250"/>
                  </a:lnTo>
                  <a:lnTo>
                    <a:pt x="348079" y="55250"/>
                  </a:lnTo>
                  <a:lnTo>
                    <a:pt x="287304" y="55250"/>
                  </a:lnTo>
                  <a:lnTo>
                    <a:pt x="287304" y="8287"/>
                  </a:lnTo>
                  <a:lnTo>
                    <a:pt x="204427" y="8287"/>
                  </a:lnTo>
                  <a:lnTo>
                    <a:pt x="204427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orme libre : forme 25">
              <a:extLst>
                <a:ext uri="{FF2B5EF4-FFF2-40B4-BE49-F238E27FC236}">
                  <a16:creationId xmlns:a16="http://schemas.microsoft.com/office/drawing/2014/main" id="{DF614BEA-40FA-5C48-AAA9-EAB0177D510C}"/>
                </a:ext>
              </a:extLst>
            </p:cNvPr>
            <p:cNvSpPr/>
            <p:nvPr/>
          </p:nvSpPr>
          <p:spPr>
            <a:xfrm>
              <a:off x="7262712" y="2464184"/>
              <a:ext cx="4505699" cy="303879"/>
            </a:xfrm>
            <a:custGeom>
              <a:avLst/>
              <a:gdLst>
                <a:gd name="connsiteX0" fmla="*/ 4505699 w 4505699"/>
                <a:gd name="connsiteY0" fmla="*/ 303879 h 303879"/>
                <a:gd name="connsiteX1" fmla="*/ 4475311 w 4505699"/>
                <a:gd name="connsiteY1" fmla="*/ 273491 h 303879"/>
                <a:gd name="connsiteX2" fmla="*/ 4221157 w 4505699"/>
                <a:gd name="connsiteY2" fmla="*/ 273491 h 303879"/>
                <a:gd name="connsiteX3" fmla="*/ 4221157 w 4505699"/>
                <a:gd name="connsiteY3" fmla="*/ 248628 h 303879"/>
                <a:gd name="connsiteX4" fmla="*/ 3997392 w 4505699"/>
                <a:gd name="connsiteY4" fmla="*/ 248628 h 303879"/>
                <a:gd name="connsiteX5" fmla="*/ 3997392 w 4505699"/>
                <a:gd name="connsiteY5" fmla="*/ 218240 h 303879"/>
                <a:gd name="connsiteX6" fmla="*/ 3967004 w 4505699"/>
                <a:gd name="connsiteY6" fmla="*/ 218240 h 303879"/>
                <a:gd name="connsiteX7" fmla="*/ 3751526 w 4505699"/>
                <a:gd name="connsiteY7" fmla="*/ 218240 h 303879"/>
                <a:gd name="connsiteX8" fmla="*/ 3751526 w 4505699"/>
                <a:gd name="connsiteY8" fmla="*/ 193377 h 303879"/>
                <a:gd name="connsiteX9" fmla="*/ 3138243 w 4505699"/>
                <a:gd name="connsiteY9" fmla="*/ 193377 h 303879"/>
                <a:gd name="connsiteX10" fmla="*/ 3138243 w 4505699"/>
                <a:gd name="connsiteY10" fmla="*/ 165752 h 303879"/>
                <a:gd name="connsiteX11" fmla="*/ 3091280 w 4505699"/>
                <a:gd name="connsiteY11" fmla="*/ 165752 h 303879"/>
                <a:gd name="connsiteX12" fmla="*/ 2668611 w 4505699"/>
                <a:gd name="connsiteY12" fmla="*/ 165752 h 303879"/>
                <a:gd name="connsiteX13" fmla="*/ 2668611 w 4505699"/>
                <a:gd name="connsiteY13" fmla="*/ 146414 h 303879"/>
                <a:gd name="connsiteX14" fmla="*/ 2610598 w 4505699"/>
                <a:gd name="connsiteY14" fmla="*/ 146414 h 303879"/>
                <a:gd name="connsiteX15" fmla="*/ 2353682 w 4505699"/>
                <a:gd name="connsiteY15" fmla="*/ 146414 h 303879"/>
                <a:gd name="connsiteX16" fmla="*/ 2353682 w 4505699"/>
                <a:gd name="connsiteY16" fmla="*/ 129839 h 303879"/>
                <a:gd name="connsiteX17" fmla="*/ 2323294 w 4505699"/>
                <a:gd name="connsiteY17" fmla="*/ 132601 h 303879"/>
                <a:gd name="connsiteX18" fmla="*/ 2071903 w 4505699"/>
                <a:gd name="connsiteY18" fmla="*/ 132601 h 303879"/>
                <a:gd name="connsiteX19" fmla="*/ 2071903 w 4505699"/>
                <a:gd name="connsiteY19" fmla="*/ 113264 h 303879"/>
                <a:gd name="connsiteX20" fmla="*/ 2047040 w 4505699"/>
                <a:gd name="connsiteY20" fmla="*/ 113264 h 303879"/>
                <a:gd name="connsiteX21" fmla="*/ 1795649 w 4505699"/>
                <a:gd name="connsiteY21" fmla="*/ 113264 h 303879"/>
                <a:gd name="connsiteX22" fmla="*/ 1795649 w 4505699"/>
                <a:gd name="connsiteY22" fmla="*/ 104976 h 303879"/>
                <a:gd name="connsiteX23" fmla="*/ 1657522 w 4505699"/>
                <a:gd name="connsiteY23" fmla="*/ 104976 h 303879"/>
                <a:gd name="connsiteX24" fmla="*/ 1657522 w 4505699"/>
                <a:gd name="connsiteY24" fmla="*/ 104976 h 303879"/>
                <a:gd name="connsiteX25" fmla="*/ 1500058 w 4505699"/>
                <a:gd name="connsiteY25" fmla="*/ 104976 h 303879"/>
                <a:gd name="connsiteX26" fmla="*/ 1500058 w 4505699"/>
                <a:gd name="connsiteY26" fmla="*/ 63538 h 303879"/>
                <a:gd name="connsiteX27" fmla="*/ 1298393 w 4505699"/>
                <a:gd name="connsiteY27" fmla="*/ 63538 h 303879"/>
                <a:gd name="connsiteX28" fmla="*/ 1298393 w 4505699"/>
                <a:gd name="connsiteY28" fmla="*/ 46963 h 303879"/>
                <a:gd name="connsiteX29" fmla="*/ 1113303 w 4505699"/>
                <a:gd name="connsiteY29" fmla="*/ 46963 h 303879"/>
                <a:gd name="connsiteX30" fmla="*/ 1011089 w 4505699"/>
                <a:gd name="connsiteY30" fmla="*/ 46963 h 303879"/>
                <a:gd name="connsiteX31" fmla="*/ 994514 w 4505699"/>
                <a:gd name="connsiteY31" fmla="*/ 30388 h 303879"/>
                <a:gd name="connsiteX32" fmla="*/ 886774 w 4505699"/>
                <a:gd name="connsiteY32" fmla="*/ 30388 h 303879"/>
                <a:gd name="connsiteX33" fmla="*/ 886774 w 4505699"/>
                <a:gd name="connsiteY33" fmla="*/ 13812 h 303879"/>
                <a:gd name="connsiteX34" fmla="*/ 820473 w 4505699"/>
                <a:gd name="connsiteY34" fmla="*/ 16575 h 303879"/>
                <a:gd name="connsiteX35" fmla="*/ 516594 w 4505699"/>
                <a:gd name="connsiteY35" fmla="*/ 16575 h 303879"/>
                <a:gd name="connsiteX36" fmla="*/ 505544 w 4505699"/>
                <a:gd name="connsiteY36" fmla="*/ 5525 h 303879"/>
                <a:gd name="connsiteX37" fmla="*/ 0 w 4505699"/>
                <a:gd name="connsiteY37" fmla="*/ 5525 h 303879"/>
                <a:gd name="connsiteX38" fmla="*/ 8287 w 4505699"/>
                <a:gd name="connsiteY38" fmla="*/ 13812 h 303879"/>
                <a:gd name="connsiteX39" fmla="*/ 8287 w 4505699"/>
                <a:gd name="connsiteY39" fmla="*/ 13812 h 303879"/>
                <a:gd name="connsiteX40" fmla="*/ 0 w 4505699"/>
                <a:gd name="connsiteY40" fmla="*/ 13812 h 303879"/>
                <a:gd name="connsiteX41" fmla="*/ 22100 w 4505699"/>
                <a:gd name="connsiteY41" fmla="*/ 0 h 30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505699" h="303879">
                  <a:moveTo>
                    <a:pt x="4505699" y="303879"/>
                  </a:moveTo>
                  <a:lnTo>
                    <a:pt x="4475311" y="273491"/>
                  </a:lnTo>
                  <a:lnTo>
                    <a:pt x="4221157" y="273491"/>
                  </a:lnTo>
                  <a:lnTo>
                    <a:pt x="4221157" y="248628"/>
                  </a:lnTo>
                  <a:lnTo>
                    <a:pt x="3997392" y="248628"/>
                  </a:lnTo>
                  <a:lnTo>
                    <a:pt x="3997392" y="218240"/>
                  </a:lnTo>
                  <a:lnTo>
                    <a:pt x="3967004" y="218240"/>
                  </a:lnTo>
                  <a:lnTo>
                    <a:pt x="3751526" y="218240"/>
                  </a:lnTo>
                  <a:lnTo>
                    <a:pt x="3751526" y="193377"/>
                  </a:lnTo>
                  <a:lnTo>
                    <a:pt x="3138243" y="193377"/>
                  </a:lnTo>
                  <a:lnTo>
                    <a:pt x="3138243" y="165752"/>
                  </a:lnTo>
                  <a:lnTo>
                    <a:pt x="3091280" y="165752"/>
                  </a:lnTo>
                  <a:lnTo>
                    <a:pt x="2668611" y="165752"/>
                  </a:lnTo>
                  <a:lnTo>
                    <a:pt x="2668611" y="146414"/>
                  </a:lnTo>
                  <a:lnTo>
                    <a:pt x="2610598" y="146414"/>
                  </a:lnTo>
                  <a:lnTo>
                    <a:pt x="2353682" y="146414"/>
                  </a:lnTo>
                  <a:lnTo>
                    <a:pt x="2353682" y="129839"/>
                  </a:lnTo>
                  <a:lnTo>
                    <a:pt x="2323294" y="132601"/>
                  </a:lnTo>
                  <a:lnTo>
                    <a:pt x="2071903" y="132601"/>
                  </a:lnTo>
                  <a:lnTo>
                    <a:pt x="2071903" y="113264"/>
                  </a:lnTo>
                  <a:lnTo>
                    <a:pt x="2047040" y="113264"/>
                  </a:lnTo>
                  <a:lnTo>
                    <a:pt x="1795649" y="113264"/>
                  </a:lnTo>
                  <a:lnTo>
                    <a:pt x="1795649" y="104976"/>
                  </a:lnTo>
                  <a:lnTo>
                    <a:pt x="1657522" y="104976"/>
                  </a:lnTo>
                  <a:lnTo>
                    <a:pt x="1657522" y="104976"/>
                  </a:lnTo>
                  <a:lnTo>
                    <a:pt x="1500058" y="104976"/>
                  </a:lnTo>
                  <a:lnTo>
                    <a:pt x="1500058" y="63538"/>
                  </a:lnTo>
                  <a:lnTo>
                    <a:pt x="1298393" y="63538"/>
                  </a:lnTo>
                  <a:lnTo>
                    <a:pt x="1298393" y="46963"/>
                  </a:lnTo>
                  <a:lnTo>
                    <a:pt x="1113303" y="46963"/>
                  </a:lnTo>
                  <a:lnTo>
                    <a:pt x="1011089" y="46963"/>
                  </a:lnTo>
                  <a:lnTo>
                    <a:pt x="994514" y="30388"/>
                  </a:lnTo>
                  <a:lnTo>
                    <a:pt x="886774" y="30388"/>
                  </a:lnTo>
                  <a:lnTo>
                    <a:pt x="886774" y="13812"/>
                  </a:lnTo>
                  <a:lnTo>
                    <a:pt x="820473" y="16575"/>
                  </a:lnTo>
                  <a:lnTo>
                    <a:pt x="516594" y="16575"/>
                  </a:lnTo>
                  <a:lnTo>
                    <a:pt x="505544" y="5525"/>
                  </a:lnTo>
                  <a:lnTo>
                    <a:pt x="0" y="5525"/>
                  </a:lnTo>
                  <a:lnTo>
                    <a:pt x="8287" y="13812"/>
                  </a:lnTo>
                  <a:lnTo>
                    <a:pt x="8287" y="13812"/>
                  </a:lnTo>
                  <a:lnTo>
                    <a:pt x="0" y="13812"/>
                  </a:lnTo>
                  <a:lnTo>
                    <a:pt x="22100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orme libre : forme 26">
              <a:extLst>
                <a:ext uri="{FF2B5EF4-FFF2-40B4-BE49-F238E27FC236}">
                  <a16:creationId xmlns:a16="http://schemas.microsoft.com/office/drawing/2014/main" id="{E586FB7C-67C0-C84B-BB2E-AC451240FAF8}"/>
                </a:ext>
              </a:extLst>
            </p:cNvPr>
            <p:cNvSpPr/>
            <p:nvPr/>
          </p:nvSpPr>
          <p:spPr>
            <a:xfrm>
              <a:off x="7257187" y="2466946"/>
              <a:ext cx="4505699" cy="154702"/>
            </a:xfrm>
            <a:custGeom>
              <a:avLst/>
              <a:gdLst>
                <a:gd name="connsiteX0" fmla="*/ 4505699 w 4505699"/>
                <a:gd name="connsiteY0" fmla="*/ 154702 h 154702"/>
                <a:gd name="connsiteX1" fmla="*/ 4373097 w 4505699"/>
                <a:gd name="connsiteY1" fmla="*/ 154702 h 154702"/>
                <a:gd name="connsiteX2" fmla="*/ 4373097 w 4505699"/>
                <a:gd name="connsiteY2" fmla="*/ 124314 h 154702"/>
                <a:gd name="connsiteX3" fmla="*/ 4088556 w 4505699"/>
                <a:gd name="connsiteY3" fmla="*/ 124314 h 154702"/>
                <a:gd name="connsiteX4" fmla="*/ 4088556 w 4505699"/>
                <a:gd name="connsiteY4" fmla="*/ 104977 h 154702"/>
                <a:gd name="connsiteX5" fmla="*/ 4063693 w 4505699"/>
                <a:gd name="connsiteY5" fmla="*/ 96689 h 154702"/>
                <a:gd name="connsiteX6" fmla="*/ 3450409 w 4505699"/>
                <a:gd name="connsiteY6" fmla="*/ 96689 h 154702"/>
                <a:gd name="connsiteX7" fmla="*/ 3447647 w 4505699"/>
                <a:gd name="connsiteY7" fmla="*/ 96689 h 154702"/>
                <a:gd name="connsiteX8" fmla="*/ 3417259 w 4505699"/>
                <a:gd name="connsiteY8" fmla="*/ 93927 h 154702"/>
                <a:gd name="connsiteX9" fmla="*/ 3190731 w 4505699"/>
                <a:gd name="connsiteY9" fmla="*/ 93927 h 154702"/>
                <a:gd name="connsiteX10" fmla="*/ 3190731 w 4505699"/>
                <a:gd name="connsiteY10" fmla="*/ 91164 h 154702"/>
                <a:gd name="connsiteX11" fmla="*/ 3165868 w 4505699"/>
                <a:gd name="connsiteY11" fmla="*/ 80114 h 154702"/>
                <a:gd name="connsiteX12" fmla="*/ 2958678 w 4505699"/>
                <a:gd name="connsiteY12" fmla="*/ 80114 h 154702"/>
                <a:gd name="connsiteX13" fmla="*/ 2958678 w 4505699"/>
                <a:gd name="connsiteY13" fmla="*/ 60776 h 154702"/>
                <a:gd name="connsiteX14" fmla="*/ 2906189 w 4505699"/>
                <a:gd name="connsiteY14" fmla="*/ 60776 h 154702"/>
                <a:gd name="connsiteX15" fmla="*/ 2591260 w 4505699"/>
                <a:gd name="connsiteY15" fmla="*/ 60776 h 154702"/>
                <a:gd name="connsiteX16" fmla="*/ 2591260 w 4505699"/>
                <a:gd name="connsiteY16" fmla="*/ 52488 h 154702"/>
                <a:gd name="connsiteX17" fmla="*/ 2558110 w 4505699"/>
                <a:gd name="connsiteY17" fmla="*/ 52488 h 154702"/>
                <a:gd name="connsiteX18" fmla="*/ 2182405 w 4505699"/>
                <a:gd name="connsiteY18" fmla="*/ 52488 h 154702"/>
                <a:gd name="connsiteX19" fmla="*/ 2154779 w 4505699"/>
                <a:gd name="connsiteY19" fmla="*/ 52488 h 154702"/>
                <a:gd name="connsiteX20" fmla="*/ 2082953 w 4505699"/>
                <a:gd name="connsiteY20" fmla="*/ 52488 h 154702"/>
                <a:gd name="connsiteX21" fmla="*/ 2082953 w 4505699"/>
                <a:gd name="connsiteY21" fmla="*/ 24863 h 154702"/>
                <a:gd name="connsiteX22" fmla="*/ 2005602 w 4505699"/>
                <a:gd name="connsiteY22" fmla="*/ 24863 h 154702"/>
                <a:gd name="connsiteX23" fmla="*/ 1436519 w 4505699"/>
                <a:gd name="connsiteY23" fmla="*/ 24863 h 154702"/>
                <a:gd name="connsiteX24" fmla="*/ 1425469 w 4505699"/>
                <a:gd name="connsiteY24" fmla="*/ 24863 h 154702"/>
                <a:gd name="connsiteX25" fmla="*/ 1268005 w 4505699"/>
                <a:gd name="connsiteY25" fmla="*/ 24863 h 154702"/>
                <a:gd name="connsiteX26" fmla="*/ 1251429 w 4505699"/>
                <a:gd name="connsiteY26" fmla="*/ 8287 h 154702"/>
                <a:gd name="connsiteX27" fmla="*/ 892299 w 4505699"/>
                <a:gd name="connsiteY27" fmla="*/ 8287 h 154702"/>
                <a:gd name="connsiteX28" fmla="*/ 884012 w 4505699"/>
                <a:gd name="connsiteY28" fmla="*/ 0 h 154702"/>
                <a:gd name="connsiteX29" fmla="*/ 0 w 4505699"/>
                <a:gd name="connsiteY29" fmla="*/ 2763 h 15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505699" h="154702">
                  <a:moveTo>
                    <a:pt x="4505699" y="154702"/>
                  </a:moveTo>
                  <a:lnTo>
                    <a:pt x="4373097" y="154702"/>
                  </a:lnTo>
                  <a:lnTo>
                    <a:pt x="4373097" y="124314"/>
                  </a:lnTo>
                  <a:lnTo>
                    <a:pt x="4088556" y="124314"/>
                  </a:lnTo>
                  <a:lnTo>
                    <a:pt x="4088556" y="104977"/>
                  </a:lnTo>
                  <a:lnTo>
                    <a:pt x="4063693" y="96689"/>
                  </a:lnTo>
                  <a:lnTo>
                    <a:pt x="3450409" y="96689"/>
                  </a:lnTo>
                  <a:lnTo>
                    <a:pt x="3447647" y="96689"/>
                  </a:lnTo>
                  <a:lnTo>
                    <a:pt x="3417259" y="93927"/>
                  </a:lnTo>
                  <a:lnTo>
                    <a:pt x="3190731" y="93927"/>
                  </a:lnTo>
                  <a:lnTo>
                    <a:pt x="3190731" y="91164"/>
                  </a:lnTo>
                  <a:lnTo>
                    <a:pt x="3165868" y="80114"/>
                  </a:lnTo>
                  <a:lnTo>
                    <a:pt x="2958678" y="80114"/>
                  </a:lnTo>
                  <a:lnTo>
                    <a:pt x="2958678" y="60776"/>
                  </a:lnTo>
                  <a:lnTo>
                    <a:pt x="2906189" y="60776"/>
                  </a:lnTo>
                  <a:lnTo>
                    <a:pt x="2591260" y="60776"/>
                  </a:lnTo>
                  <a:lnTo>
                    <a:pt x="2591260" y="52488"/>
                  </a:lnTo>
                  <a:lnTo>
                    <a:pt x="2558110" y="52488"/>
                  </a:lnTo>
                  <a:lnTo>
                    <a:pt x="2182405" y="52488"/>
                  </a:lnTo>
                  <a:lnTo>
                    <a:pt x="2154779" y="52488"/>
                  </a:lnTo>
                  <a:lnTo>
                    <a:pt x="2082953" y="52488"/>
                  </a:lnTo>
                  <a:lnTo>
                    <a:pt x="2082953" y="24863"/>
                  </a:lnTo>
                  <a:lnTo>
                    <a:pt x="2005602" y="24863"/>
                  </a:lnTo>
                  <a:lnTo>
                    <a:pt x="1436519" y="24863"/>
                  </a:lnTo>
                  <a:lnTo>
                    <a:pt x="1425469" y="24863"/>
                  </a:lnTo>
                  <a:lnTo>
                    <a:pt x="1268005" y="24863"/>
                  </a:lnTo>
                  <a:lnTo>
                    <a:pt x="1251429" y="8287"/>
                  </a:lnTo>
                  <a:lnTo>
                    <a:pt x="892299" y="8287"/>
                  </a:lnTo>
                  <a:lnTo>
                    <a:pt x="884012" y="0"/>
                  </a:lnTo>
                  <a:lnTo>
                    <a:pt x="0" y="2763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08130EF2-5DC5-B741-A137-C57AD6FC1C9F}"/>
                </a:ext>
              </a:extLst>
            </p:cNvPr>
            <p:cNvSpPr txBox="1"/>
            <p:nvPr/>
          </p:nvSpPr>
          <p:spPr>
            <a:xfrm>
              <a:off x="11291811" y="5331779"/>
              <a:ext cx="744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years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2FB5467-2306-7547-9D60-08FC6A6F1B73}"/>
                </a:ext>
              </a:extLst>
            </p:cNvPr>
            <p:cNvSpPr txBox="1"/>
            <p:nvPr/>
          </p:nvSpPr>
          <p:spPr>
            <a:xfrm>
              <a:off x="8376308" y="5799309"/>
              <a:ext cx="5172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Low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85DA84B-9E8B-5843-8D31-602429CED9FA}"/>
                </a:ext>
              </a:extLst>
            </p:cNvPr>
            <p:cNvSpPr txBox="1"/>
            <p:nvPr/>
          </p:nvSpPr>
          <p:spPr>
            <a:xfrm>
              <a:off x="9130408" y="5799309"/>
              <a:ext cx="943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Moderate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63FF6823-0F6D-C94F-967C-845965960409}"/>
                </a:ext>
              </a:extLst>
            </p:cNvPr>
            <p:cNvSpPr txBox="1"/>
            <p:nvPr/>
          </p:nvSpPr>
          <p:spPr>
            <a:xfrm>
              <a:off x="10209213" y="5799309"/>
              <a:ext cx="54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F4A1CDC-1956-034F-B098-AE23B7C65585}"/>
                </a:ext>
              </a:extLst>
            </p:cNvPr>
            <p:cNvSpPr txBox="1"/>
            <p:nvPr/>
          </p:nvSpPr>
          <p:spPr>
            <a:xfrm>
              <a:off x="10952799" y="5799309"/>
              <a:ext cx="8993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Very high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A4E8476-82EB-2F4E-A0CB-94F56105145A}"/>
                </a:ext>
              </a:extLst>
            </p:cNvPr>
            <p:cNvSpPr txBox="1"/>
            <p:nvPr/>
          </p:nvSpPr>
          <p:spPr>
            <a:xfrm>
              <a:off x="7029647" y="5799309"/>
              <a:ext cx="10050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Risk group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B1091ECE-8F89-8241-9E47-4030F78BD70C}"/>
                </a:ext>
              </a:extLst>
            </p:cNvPr>
            <p:cNvCxnSpPr/>
            <p:nvPr/>
          </p:nvCxnSpPr>
          <p:spPr>
            <a:xfrm>
              <a:off x="8131414" y="5935885"/>
              <a:ext cx="283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CDECAEEA-F63B-5D43-9838-6A158DC931CE}"/>
                </a:ext>
              </a:extLst>
            </p:cNvPr>
            <p:cNvCxnSpPr/>
            <p:nvPr/>
          </p:nvCxnSpPr>
          <p:spPr>
            <a:xfrm>
              <a:off x="8870572" y="5935885"/>
              <a:ext cx="28323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447D7F63-03E3-5A4B-BE2C-E4E3FFA358B0}"/>
                </a:ext>
              </a:extLst>
            </p:cNvPr>
            <p:cNvCxnSpPr/>
            <p:nvPr/>
          </p:nvCxnSpPr>
          <p:spPr>
            <a:xfrm>
              <a:off x="9957427" y="5935885"/>
              <a:ext cx="2832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AC2A8FC7-0B83-AC43-A849-40A6528E8792}"/>
                </a:ext>
              </a:extLst>
            </p:cNvPr>
            <p:cNvCxnSpPr/>
            <p:nvPr/>
          </p:nvCxnSpPr>
          <p:spPr>
            <a:xfrm>
              <a:off x="10703371" y="5935885"/>
              <a:ext cx="283237" cy="0"/>
            </a:xfrm>
            <a:prstGeom prst="line">
              <a:avLst/>
            </a:prstGeom>
            <a:solidFill>
              <a:srgbClr val="FFFF00">
                <a:alpha val="50196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20C3AD4C-2D1C-D647-92D0-1709E488FC64}"/>
              </a:ext>
            </a:extLst>
          </p:cNvPr>
          <p:cNvSpPr txBox="1"/>
          <p:nvPr/>
        </p:nvSpPr>
        <p:spPr>
          <a:xfrm>
            <a:off x="10825928" y="2261739"/>
            <a:ext cx="134524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/>
              <a:t>0.95 (0.93-0.97)</a:t>
            </a:r>
            <a:endParaRPr lang="en-GB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DE064D-8C08-5C48-A7EA-FF28388F43C8}"/>
              </a:ext>
            </a:extLst>
          </p:cNvPr>
          <p:cNvSpPr txBox="1"/>
          <p:nvPr/>
        </p:nvSpPr>
        <p:spPr>
          <a:xfrm>
            <a:off x="10622174" y="2999450"/>
            <a:ext cx="134524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/>
              <a:t>0.77 (0.68-0.84)</a:t>
            </a:r>
            <a:endParaRPr lang="en-GB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1FA1EE-A92C-7A41-AA9E-58E3CC0617FC}"/>
              </a:ext>
            </a:extLst>
          </p:cNvPr>
          <p:cNvSpPr txBox="1"/>
          <p:nvPr/>
        </p:nvSpPr>
        <p:spPr>
          <a:xfrm>
            <a:off x="10564029" y="3639956"/>
            <a:ext cx="1399742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0.54 (0.43-0.63))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E18EBC-FD7B-BC4C-A1B2-C3B343163681}"/>
              </a:ext>
            </a:extLst>
          </p:cNvPr>
          <p:cNvSpPr txBox="1"/>
          <p:nvPr/>
        </p:nvSpPr>
        <p:spPr>
          <a:xfrm>
            <a:off x="10753994" y="2585600"/>
            <a:ext cx="134524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/>
              <a:t>0.90 (0.87-0.92)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602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7EB9075-1C00-5545-AC56-928A9AADC9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910" y="1547487"/>
            <a:ext cx="6717952" cy="1841335"/>
          </a:xfrm>
        </p:spPr>
        <p:txBody>
          <a:bodyPr>
            <a:normAutofit lnSpcReduction="10000"/>
          </a:bodyPr>
          <a:lstStyle/>
          <a:p>
            <a:r>
              <a:rPr lang="fr-FR" sz="1800" b="1" dirty="0" err="1"/>
              <a:t>External</a:t>
            </a:r>
            <a:r>
              <a:rPr lang="fr-FR" sz="1800" b="1" dirty="0"/>
              <a:t> validation </a:t>
            </a:r>
            <a:r>
              <a:rPr lang="fr-FR" sz="1800" dirty="0"/>
              <a:t>= </a:t>
            </a:r>
            <a:r>
              <a:rPr lang="fr-FR" sz="1800" dirty="0" err="1"/>
              <a:t>Swiss</a:t>
            </a:r>
            <a:r>
              <a:rPr lang="fr-FR" sz="1800" dirty="0"/>
              <a:t> HIV </a:t>
            </a:r>
            <a:r>
              <a:rPr lang="fr-FR" sz="1800" dirty="0" err="1"/>
              <a:t>Cohort</a:t>
            </a:r>
            <a:endParaRPr lang="fr-FR" sz="1800" dirty="0"/>
          </a:p>
          <a:p>
            <a:r>
              <a:rPr lang="fr-FR" sz="1800" dirty="0"/>
              <a:t>All HIV-1 </a:t>
            </a:r>
            <a:r>
              <a:rPr lang="fr-FR" sz="1800" dirty="0" err="1"/>
              <a:t>infected</a:t>
            </a:r>
            <a:r>
              <a:rPr lang="fr-FR" sz="1800" dirty="0"/>
              <a:t> patients ≥ 60 </a:t>
            </a:r>
            <a:r>
              <a:rPr lang="fr-FR" sz="1800" dirty="0" err="1"/>
              <a:t>years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visit</a:t>
            </a:r>
            <a:r>
              <a:rPr lang="fr-FR" sz="1800" dirty="0"/>
              <a:t> </a:t>
            </a:r>
            <a:r>
              <a:rPr lang="fr-FR" sz="1800" dirty="0" err="1"/>
              <a:t>between</a:t>
            </a:r>
            <a:r>
              <a:rPr lang="fr-FR" sz="1800" dirty="0"/>
              <a:t> Jan 2015 and Jan 2020. </a:t>
            </a:r>
            <a:r>
              <a:rPr lang="fr-FR" sz="1800" dirty="0" err="1"/>
              <a:t>Follow</a:t>
            </a:r>
            <a:r>
              <a:rPr lang="fr-FR" sz="1800" dirty="0"/>
              <a:t>-up </a:t>
            </a:r>
            <a:r>
              <a:rPr lang="fr-FR" sz="1800" dirty="0" err="1"/>
              <a:t>until</a:t>
            </a:r>
            <a:r>
              <a:rPr lang="fr-FR" sz="1800" dirty="0"/>
              <a:t> Jan 2020</a:t>
            </a:r>
          </a:p>
          <a:p>
            <a:r>
              <a:rPr lang="fr-FR" sz="1800" dirty="0" err="1"/>
              <a:t>Primary</a:t>
            </a:r>
            <a:r>
              <a:rPr lang="fr-FR" sz="1800" dirty="0"/>
              <a:t> </a:t>
            </a:r>
            <a:r>
              <a:rPr lang="fr-FR" sz="1800" dirty="0" err="1"/>
              <a:t>endpoint</a:t>
            </a:r>
            <a:r>
              <a:rPr lang="fr-FR" sz="1800" dirty="0"/>
              <a:t>: all-cause </a:t>
            </a:r>
            <a:r>
              <a:rPr lang="fr-FR" sz="1800" dirty="0" err="1"/>
              <a:t>mortality</a:t>
            </a:r>
            <a:endParaRPr lang="fr-FR" sz="1800" dirty="0"/>
          </a:p>
          <a:p>
            <a:r>
              <a:rPr lang="fr-FR" sz="1800" dirty="0" err="1"/>
              <a:t>Results</a:t>
            </a:r>
            <a:r>
              <a:rPr lang="fr-FR" sz="1800" dirty="0"/>
              <a:t>: 2205 patients </a:t>
            </a:r>
            <a:r>
              <a:rPr lang="fr-FR" sz="1800" dirty="0" err="1"/>
              <a:t>with</a:t>
            </a:r>
            <a:r>
              <a:rPr lang="fr-FR" sz="1800" dirty="0"/>
              <a:t> 154 </a:t>
            </a:r>
            <a:r>
              <a:rPr lang="fr-FR" sz="1800" dirty="0" err="1"/>
              <a:t>deaths</a:t>
            </a:r>
            <a:r>
              <a:rPr lang="fr-FR" sz="1800" dirty="0"/>
              <a:t> </a:t>
            </a:r>
            <a:r>
              <a:rPr lang="fr-FR" sz="1800" dirty="0" err="1"/>
              <a:t>during</a:t>
            </a:r>
            <a:r>
              <a:rPr lang="fr-FR" sz="1800" dirty="0"/>
              <a:t> 7147 PY of FU</a:t>
            </a:r>
          </a:p>
          <a:p>
            <a:r>
              <a:rPr lang="fr-FR" sz="1800" dirty="0"/>
              <a:t>Good </a:t>
            </a:r>
            <a:r>
              <a:rPr lang="fr-FR" sz="1800" dirty="0" err="1"/>
              <a:t>discrimation</a:t>
            </a:r>
            <a:r>
              <a:rPr lang="fr-FR" sz="1800" dirty="0"/>
              <a:t> of </a:t>
            </a:r>
            <a:r>
              <a:rPr lang="fr-FR" sz="1800" dirty="0" err="1"/>
              <a:t>Dat’AIDS</a:t>
            </a:r>
            <a:r>
              <a:rPr lang="fr-FR" sz="1800" dirty="0"/>
              <a:t> Score and </a:t>
            </a:r>
            <a:r>
              <a:rPr lang="fr-FR" sz="1800" dirty="0" err="1"/>
              <a:t>very</a:t>
            </a:r>
            <a:r>
              <a:rPr lang="fr-FR" sz="1800" dirty="0"/>
              <a:t> good calibration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CBF79B-B862-094F-BA28-498EA18B2E54}"/>
              </a:ext>
            </a:extLst>
          </p:cNvPr>
          <p:cNvSpPr txBox="1"/>
          <p:nvPr/>
        </p:nvSpPr>
        <p:spPr>
          <a:xfrm>
            <a:off x="888342" y="6228291"/>
            <a:ext cx="530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Comparison</a:t>
            </a:r>
            <a:r>
              <a:rPr lang="fr-FR" dirty="0"/>
              <a:t> to </a:t>
            </a:r>
            <a:r>
              <a:rPr lang="fr-FR" dirty="0" err="1"/>
              <a:t>other</a:t>
            </a:r>
            <a:r>
              <a:rPr lang="fr-FR" dirty="0"/>
              <a:t> scores (VACS indexes) </a:t>
            </a:r>
            <a:r>
              <a:rPr lang="fr-FR" dirty="0" err="1"/>
              <a:t>underway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1C51E3-01E4-9445-A1E0-1C717C09FF9E}"/>
              </a:ext>
            </a:extLst>
          </p:cNvPr>
          <p:cNvSpPr txBox="1"/>
          <p:nvPr/>
        </p:nvSpPr>
        <p:spPr>
          <a:xfrm>
            <a:off x="9390301" y="6459124"/>
            <a:ext cx="2755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Hentzien</a:t>
            </a:r>
            <a:r>
              <a:rPr lang="fr-FR" sz="1200" dirty="0"/>
              <a:t> M. HIV Glasgow 2022, Abs. O32</a:t>
            </a:r>
          </a:p>
        </p:txBody>
      </p:sp>
      <p:graphicFrame>
        <p:nvGraphicFramePr>
          <p:cNvPr id="7" name="Tableau 4">
            <a:extLst>
              <a:ext uri="{FF2B5EF4-FFF2-40B4-BE49-F238E27FC236}">
                <a16:creationId xmlns:a16="http://schemas.microsoft.com/office/drawing/2014/main" id="{1AC33831-490E-A746-8B31-C3357544C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58716"/>
              </p:ext>
            </p:extLst>
          </p:nvPr>
        </p:nvGraphicFramePr>
        <p:xfrm>
          <a:off x="417910" y="3775169"/>
          <a:ext cx="6002554" cy="189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06">
                  <a:extLst>
                    <a:ext uri="{9D8B030D-6E8A-4147-A177-3AD203B41FA5}">
                      <a16:colId xmlns:a16="http://schemas.microsoft.com/office/drawing/2014/main" val="3511617408"/>
                    </a:ext>
                  </a:extLst>
                </a:gridCol>
                <a:gridCol w="629265">
                  <a:extLst>
                    <a:ext uri="{9D8B030D-6E8A-4147-A177-3AD203B41FA5}">
                      <a16:colId xmlns:a16="http://schemas.microsoft.com/office/drawing/2014/main" val="2630084991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712978813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1950890838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3994823491"/>
                    </a:ext>
                  </a:extLst>
                </a:gridCol>
                <a:gridCol w="1356851">
                  <a:extLst>
                    <a:ext uri="{9D8B030D-6E8A-4147-A177-3AD203B41FA5}">
                      <a16:colId xmlns:a16="http://schemas.microsoft.com/office/drawing/2014/main" val="1544649123"/>
                    </a:ext>
                  </a:extLst>
                </a:gridCol>
              </a:tblGrid>
              <a:tr h="517349">
                <a:tc>
                  <a:txBody>
                    <a:bodyPr/>
                    <a:lstStyle/>
                    <a:p>
                      <a:r>
                        <a:rPr lang="fr-FR" dirty="0"/>
                        <a:t>Risk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Score</a:t>
                      </a:r>
                      <a:br>
                        <a:rPr lang="fr-FR" dirty="0"/>
                      </a:br>
                      <a:r>
                        <a:rPr lang="fr-FR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Median</a:t>
                      </a:r>
                      <a:br>
                        <a:rPr lang="fr-FR" dirty="0"/>
                      </a:br>
                      <a:r>
                        <a:rPr lang="fr-FR" dirty="0" err="1"/>
                        <a:t>observed</a:t>
                      </a:r>
                      <a:br>
                        <a:rPr lang="fr-FR" dirty="0"/>
                      </a:br>
                      <a:r>
                        <a:rPr lang="fr-FR" dirty="0"/>
                        <a:t>score*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Number</a:t>
                      </a:r>
                      <a:r>
                        <a:rPr lang="fr-FR" dirty="0"/>
                        <a:t> of</a:t>
                      </a:r>
                      <a:br>
                        <a:rPr lang="fr-FR" dirty="0"/>
                      </a:br>
                      <a:r>
                        <a:rPr lang="fr-FR" dirty="0"/>
                        <a:t>patients*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5-year</a:t>
                      </a:r>
                      <a:br>
                        <a:rPr lang="fr-FR" dirty="0"/>
                      </a:br>
                      <a:r>
                        <a:rPr lang="fr-FR" dirty="0" err="1"/>
                        <a:t>prediction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5-year </a:t>
                      </a:r>
                      <a:r>
                        <a:rPr lang="fr-FR" dirty="0" err="1"/>
                        <a:t>observed</a:t>
                      </a:r>
                      <a:br>
                        <a:rPr lang="fr-FR" dirty="0"/>
                      </a:br>
                      <a:r>
                        <a:rPr lang="fr-FR" dirty="0" err="1"/>
                        <a:t>survival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probability</a:t>
                      </a:r>
                      <a:r>
                        <a:rPr lang="fr-FR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837698"/>
                  </a:ext>
                </a:extLst>
              </a:tr>
              <a:tr h="219812">
                <a:tc>
                  <a:txBody>
                    <a:bodyPr/>
                    <a:lstStyle/>
                    <a:p>
                      <a:r>
                        <a:rPr lang="fr-FR" b="1" dirty="0"/>
                        <a:t>Low </a:t>
                      </a:r>
                      <a:r>
                        <a:rPr lang="fr-FR" b="1" dirty="0" err="1"/>
                        <a:t>risk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0.96 [0.94-0.97]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115607"/>
                  </a:ext>
                </a:extLst>
              </a:tr>
              <a:tr h="219812">
                <a:tc>
                  <a:txBody>
                    <a:bodyPr/>
                    <a:lstStyle/>
                    <a:p>
                      <a:r>
                        <a:rPr lang="fr-FR" b="1" dirty="0" err="1"/>
                        <a:t>Moderate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risk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0.89 [0.87-0.92]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79089"/>
                  </a:ext>
                </a:extLst>
              </a:tr>
              <a:tr h="219812">
                <a:tc>
                  <a:txBody>
                    <a:bodyPr/>
                    <a:lstStyle/>
                    <a:p>
                      <a:r>
                        <a:rPr lang="fr-FR" b="1" dirty="0"/>
                        <a:t>High </a:t>
                      </a:r>
                      <a:r>
                        <a:rPr lang="fr-FR" b="1" dirty="0" err="1"/>
                        <a:t>risk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0.75 [0.67-0.83]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725333"/>
                  </a:ext>
                </a:extLst>
              </a:tr>
              <a:tr h="219812">
                <a:tc>
                  <a:txBody>
                    <a:bodyPr/>
                    <a:lstStyle/>
                    <a:p>
                      <a:r>
                        <a:rPr lang="fr-FR" b="1" dirty="0"/>
                        <a:t>Very high </a:t>
                      </a:r>
                      <a:r>
                        <a:rPr lang="fr-FR" b="1" dirty="0" err="1"/>
                        <a:t>risk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≥20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0.65 [0.54-0.78]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025972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7B517927-FAAF-AE40-9CCE-EA13A00C7018}"/>
              </a:ext>
            </a:extLst>
          </p:cNvPr>
          <p:cNvSpPr txBox="1"/>
          <p:nvPr/>
        </p:nvSpPr>
        <p:spPr>
          <a:xfrm>
            <a:off x="405937" y="5673420"/>
            <a:ext cx="5785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In the validation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dataset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3480E7-092B-E845-BEE7-218913903008}"/>
              </a:ext>
            </a:extLst>
          </p:cNvPr>
          <p:cNvSpPr txBox="1"/>
          <p:nvPr/>
        </p:nvSpPr>
        <p:spPr>
          <a:xfrm>
            <a:off x="307694" y="3405402"/>
            <a:ext cx="622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Concordance </a:t>
            </a:r>
            <a:r>
              <a:rPr lang="fr-FR" b="1" dirty="0" err="1">
                <a:solidFill>
                  <a:srgbClr val="0070C0"/>
                </a:solidFill>
              </a:rPr>
              <a:t>between</a:t>
            </a:r>
            <a:r>
              <a:rPr lang="fr-FR" b="1" dirty="0">
                <a:solidFill>
                  <a:srgbClr val="0070C0"/>
                </a:solidFill>
              </a:rPr>
              <a:t> 5-year </a:t>
            </a:r>
            <a:r>
              <a:rPr lang="fr-FR" b="1" dirty="0" err="1">
                <a:solidFill>
                  <a:srgbClr val="0070C0"/>
                </a:solidFill>
              </a:rPr>
              <a:t>predicted</a:t>
            </a:r>
            <a:r>
              <a:rPr lang="fr-FR" b="1" dirty="0">
                <a:solidFill>
                  <a:srgbClr val="0070C0"/>
                </a:solidFill>
              </a:rPr>
              <a:t> and </a:t>
            </a:r>
            <a:r>
              <a:rPr lang="fr-FR" b="1" dirty="0" err="1">
                <a:solidFill>
                  <a:srgbClr val="0070C0"/>
                </a:solidFill>
              </a:rPr>
              <a:t>observed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mortality</a:t>
            </a:r>
            <a:endParaRPr lang="fr-FR" b="1" dirty="0">
              <a:solidFill>
                <a:srgbClr val="0070C0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3ECE2C1-A36E-244D-BB1A-35C37B4DF2B4}"/>
              </a:ext>
            </a:extLst>
          </p:cNvPr>
          <p:cNvGrpSpPr/>
          <p:nvPr/>
        </p:nvGrpSpPr>
        <p:grpSpPr>
          <a:xfrm>
            <a:off x="6874071" y="2908993"/>
            <a:ext cx="5119544" cy="3429879"/>
            <a:chOff x="6888569" y="2541841"/>
            <a:chExt cx="5119544" cy="3429879"/>
          </a:xfrm>
        </p:grpSpPr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C17DAEAC-7864-C847-B5C9-A11F406A6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9670" y="5156429"/>
              <a:ext cx="80702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830E499F-D742-EF46-8109-9A051C0F5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8538" y="5472113"/>
              <a:ext cx="0" cy="5080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92C153C9-2B5A-FA44-92FE-4ABFBA32C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4713" y="5472113"/>
              <a:ext cx="0" cy="5080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46F5C42-F5A5-B748-8F51-005BD2675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175" y="3635376"/>
              <a:ext cx="4706938" cy="1836738"/>
            </a:xfrm>
            <a:custGeom>
              <a:avLst/>
              <a:gdLst>
                <a:gd name="T0" fmla="*/ 0 w 2965"/>
                <a:gd name="T1" fmla="*/ 0 h 1157"/>
                <a:gd name="T2" fmla="*/ 0 w 2965"/>
                <a:gd name="T3" fmla="*/ 266 h 1157"/>
                <a:gd name="T4" fmla="*/ 0 w 2965"/>
                <a:gd name="T5" fmla="*/ 696 h 1157"/>
                <a:gd name="T6" fmla="*/ 0 w 2965"/>
                <a:gd name="T7" fmla="*/ 1125 h 1157"/>
                <a:gd name="T8" fmla="*/ 0 w 2965"/>
                <a:gd name="T9" fmla="*/ 1157 h 1157"/>
                <a:gd name="T10" fmla="*/ 72 w 2965"/>
                <a:gd name="T11" fmla="*/ 1157 h 1157"/>
                <a:gd name="T12" fmla="*/ 951 w 2965"/>
                <a:gd name="T13" fmla="*/ 1157 h 1157"/>
                <a:gd name="T14" fmla="*/ 1829 w 2965"/>
                <a:gd name="T15" fmla="*/ 1157 h 1157"/>
                <a:gd name="T16" fmla="*/ 2707 w 2965"/>
                <a:gd name="T17" fmla="*/ 1157 h 1157"/>
                <a:gd name="T18" fmla="*/ 2965 w 2965"/>
                <a:gd name="T19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5" h="1157">
                  <a:moveTo>
                    <a:pt x="0" y="0"/>
                  </a:moveTo>
                  <a:lnTo>
                    <a:pt x="0" y="266"/>
                  </a:lnTo>
                  <a:lnTo>
                    <a:pt x="0" y="696"/>
                  </a:lnTo>
                  <a:lnTo>
                    <a:pt x="0" y="1125"/>
                  </a:lnTo>
                  <a:lnTo>
                    <a:pt x="0" y="1157"/>
                  </a:lnTo>
                  <a:lnTo>
                    <a:pt x="72" y="1157"/>
                  </a:lnTo>
                  <a:lnTo>
                    <a:pt x="951" y="1157"/>
                  </a:lnTo>
                  <a:lnTo>
                    <a:pt x="1829" y="1157"/>
                  </a:lnTo>
                  <a:lnTo>
                    <a:pt x="2707" y="1157"/>
                  </a:lnTo>
                  <a:lnTo>
                    <a:pt x="2965" y="1157"/>
                  </a:lnTo>
                </a:path>
              </a:pathLst>
            </a:cu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83D4D95F-13D7-054D-BECC-0F41A0373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9900" y="2693988"/>
              <a:ext cx="41275" cy="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F12068E7-A4C8-C44B-A178-F6ED0F8B30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1175" y="2644776"/>
              <a:ext cx="0" cy="49213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F4E90D20-FD43-8F42-BBE0-82FB36FD3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9900" y="3376613"/>
              <a:ext cx="41275" cy="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F521E114-5B9E-0F42-8656-45D90E779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1175" y="3376613"/>
              <a:ext cx="0" cy="258763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EDF3D028-4D4C-5947-9E54-7D1110E74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9900" y="4057651"/>
              <a:ext cx="41275" cy="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171C1EFD-F0DB-114F-9DA5-C51C9B838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1175" y="2693988"/>
              <a:ext cx="0" cy="682625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52CE3682-8ABC-E24E-8915-4198FBB5D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9900" y="4740276"/>
              <a:ext cx="41275" cy="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15651C9C-8217-E24E-9956-8F6BF4002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9900" y="5421313"/>
              <a:ext cx="41275" cy="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3F83B921-C1AF-7C44-AC2F-56CCEB000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475" y="5472113"/>
              <a:ext cx="0" cy="5080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1618E2A3-921D-E444-9740-1E2F8D879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0888" y="5472113"/>
              <a:ext cx="0" cy="5080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AD7DDC58-3E3E-3A46-A742-342BFE267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423" y="554513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673973CB-5469-2D44-9781-02ACE0BD4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182" y="55451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2E3C481A-6792-434A-A4A2-DF3626DE8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6007" y="55451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305C0FC7-A71C-1546-B9DA-588EA6491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1419" y="55451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68AB932A-4E20-B54A-8061-B67C41805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252" y="5330191"/>
              <a:ext cx="1891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67B80336-B45C-D34C-94BA-016CF48CA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703" y="4649153"/>
              <a:ext cx="2677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25%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EC3B578E-4F79-3547-9FDB-26032ED71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703" y="3966528"/>
              <a:ext cx="2677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CDD75C15-2432-9245-9000-BC494483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703" y="3285491"/>
              <a:ext cx="2677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75%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81AA6159-D2F6-3041-BA71-36E1D2CFC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569" y="2602866"/>
              <a:ext cx="3462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100%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390786BE-7E03-BA42-9843-D8F4EA17A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713" y="2817813"/>
              <a:ext cx="4162425" cy="1473200"/>
            </a:xfrm>
            <a:custGeom>
              <a:avLst/>
              <a:gdLst>
                <a:gd name="T0" fmla="*/ 2590 w 2622"/>
                <a:gd name="T1" fmla="*/ 902 h 928"/>
                <a:gd name="T2" fmla="*/ 2525 w 2622"/>
                <a:gd name="T3" fmla="*/ 852 h 928"/>
                <a:gd name="T4" fmla="*/ 2459 w 2622"/>
                <a:gd name="T5" fmla="*/ 803 h 928"/>
                <a:gd name="T6" fmla="*/ 2391 w 2622"/>
                <a:gd name="T7" fmla="*/ 756 h 928"/>
                <a:gd name="T8" fmla="*/ 2323 w 2622"/>
                <a:gd name="T9" fmla="*/ 710 h 928"/>
                <a:gd name="T10" fmla="*/ 2253 w 2622"/>
                <a:gd name="T11" fmla="*/ 665 h 928"/>
                <a:gd name="T12" fmla="*/ 2182 w 2622"/>
                <a:gd name="T13" fmla="*/ 622 h 928"/>
                <a:gd name="T14" fmla="*/ 2111 w 2622"/>
                <a:gd name="T15" fmla="*/ 580 h 928"/>
                <a:gd name="T16" fmla="*/ 2038 w 2622"/>
                <a:gd name="T17" fmla="*/ 540 h 928"/>
                <a:gd name="T18" fmla="*/ 1963 w 2622"/>
                <a:gd name="T19" fmla="*/ 501 h 928"/>
                <a:gd name="T20" fmla="*/ 1888 w 2622"/>
                <a:gd name="T21" fmla="*/ 463 h 928"/>
                <a:gd name="T22" fmla="*/ 1812 w 2622"/>
                <a:gd name="T23" fmla="*/ 427 h 928"/>
                <a:gd name="T24" fmla="*/ 1734 w 2622"/>
                <a:gd name="T25" fmla="*/ 392 h 928"/>
                <a:gd name="T26" fmla="*/ 1656 w 2622"/>
                <a:gd name="T27" fmla="*/ 359 h 928"/>
                <a:gd name="T28" fmla="*/ 1576 w 2622"/>
                <a:gd name="T29" fmla="*/ 327 h 928"/>
                <a:gd name="T30" fmla="*/ 1495 w 2622"/>
                <a:gd name="T31" fmla="*/ 297 h 928"/>
                <a:gd name="T32" fmla="*/ 1414 w 2622"/>
                <a:gd name="T33" fmla="*/ 268 h 928"/>
                <a:gd name="T34" fmla="*/ 1330 w 2622"/>
                <a:gd name="T35" fmla="*/ 240 h 928"/>
                <a:gd name="T36" fmla="*/ 1246 w 2622"/>
                <a:gd name="T37" fmla="*/ 214 h 928"/>
                <a:gd name="T38" fmla="*/ 1161 w 2622"/>
                <a:gd name="T39" fmla="*/ 189 h 928"/>
                <a:gd name="T40" fmla="*/ 1074 w 2622"/>
                <a:gd name="T41" fmla="*/ 166 h 928"/>
                <a:gd name="T42" fmla="*/ 987 w 2622"/>
                <a:gd name="T43" fmla="*/ 144 h 928"/>
                <a:gd name="T44" fmla="*/ 898 w 2622"/>
                <a:gd name="T45" fmla="*/ 124 h 928"/>
                <a:gd name="T46" fmla="*/ 808 w 2622"/>
                <a:gd name="T47" fmla="*/ 105 h 928"/>
                <a:gd name="T48" fmla="*/ 717 w 2622"/>
                <a:gd name="T49" fmla="*/ 87 h 928"/>
                <a:gd name="T50" fmla="*/ 625 w 2622"/>
                <a:gd name="T51" fmla="*/ 71 h 928"/>
                <a:gd name="T52" fmla="*/ 532 w 2622"/>
                <a:gd name="T53" fmla="*/ 56 h 928"/>
                <a:gd name="T54" fmla="*/ 438 w 2622"/>
                <a:gd name="T55" fmla="*/ 42 h 928"/>
                <a:gd name="T56" fmla="*/ 343 w 2622"/>
                <a:gd name="T57" fmla="*/ 30 h 928"/>
                <a:gd name="T58" fmla="*/ 246 w 2622"/>
                <a:gd name="T59" fmla="*/ 20 h 928"/>
                <a:gd name="T60" fmla="*/ 148 w 2622"/>
                <a:gd name="T61" fmla="*/ 10 h 928"/>
                <a:gd name="T62" fmla="*/ 50 w 2622"/>
                <a:gd name="T63" fmla="*/ 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22" h="928">
                  <a:moveTo>
                    <a:pt x="2622" y="928"/>
                  </a:moveTo>
                  <a:lnTo>
                    <a:pt x="2590" y="902"/>
                  </a:lnTo>
                  <a:lnTo>
                    <a:pt x="2558" y="877"/>
                  </a:lnTo>
                  <a:lnTo>
                    <a:pt x="2525" y="852"/>
                  </a:lnTo>
                  <a:lnTo>
                    <a:pt x="2492" y="827"/>
                  </a:lnTo>
                  <a:lnTo>
                    <a:pt x="2459" y="803"/>
                  </a:lnTo>
                  <a:lnTo>
                    <a:pt x="2425" y="779"/>
                  </a:lnTo>
                  <a:lnTo>
                    <a:pt x="2391" y="756"/>
                  </a:lnTo>
                  <a:lnTo>
                    <a:pt x="2357" y="733"/>
                  </a:lnTo>
                  <a:lnTo>
                    <a:pt x="2323" y="710"/>
                  </a:lnTo>
                  <a:lnTo>
                    <a:pt x="2288" y="687"/>
                  </a:lnTo>
                  <a:lnTo>
                    <a:pt x="2253" y="665"/>
                  </a:lnTo>
                  <a:lnTo>
                    <a:pt x="2218" y="643"/>
                  </a:lnTo>
                  <a:lnTo>
                    <a:pt x="2182" y="622"/>
                  </a:lnTo>
                  <a:lnTo>
                    <a:pt x="2147" y="601"/>
                  </a:lnTo>
                  <a:lnTo>
                    <a:pt x="2111" y="580"/>
                  </a:lnTo>
                  <a:lnTo>
                    <a:pt x="2074" y="560"/>
                  </a:lnTo>
                  <a:lnTo>
                    <a:pt x="2038" y="540"/>
                  </a:lnTo>
                  <a:lnTo>
                    <a:pt x="2001" y="520"/>
                  </a:lnTo>
                  <a:lnTo>
                    <a:pt x="1963" y="501"/>
                  </a:lnTo>
                  <a:lnTo>
                    <a:pt x="1926" y="482"/>
                  </a:lnTo>
                  <a:lnTo>
                    <a:pt x="1888" y="463"/>
                  </a:lnTo>
                  <a:lnTo>
                    <a:pt x="1850" y="445"/>
                  </a:lnTo>
                  <a:lnTo>
                    <a:pt x="1812" y="427"/>
                  </a:lnTo>
                  <a:lnTo>
                    <a:pt x="1773" y="410"/>
                  </a:lnTo>
                  <a:lnTo>
                    <a:pt x="1734" y="392"/>
                  </a:lnTo>
                  <a:lnTo>
                    <a:pt x="1695" y="376"/>
                  </a:lnTo>
                  <a:lnTo>
                    <a:pt x="1656" y="359"/>
                  </a:lnTo>
                  <a:lnTo>
                    <a:pt x="1616" y="343"/>
                  </a:lnTo>
                  <a:lnTo>
                    <a:pt x="1576" y="327"/>
                  </a:lnTo>
                  <a:lnTo>
                    <a:pt x="1536" y="312"/>
                  </a:lnTo>
                  <a:lnTo>
                    <a:pt x="1495" y="297"/>
                  </a:lnTo>
                  <a:lnTo>
                    <a:pt x="1455" y="283"/>
                  </a:lnTo>
                  <a:lnTo>
                    <a:pt x="1414" y="268"/>
                  </a:lnTo>
                  <a:lnTo>
                    <a:pt x="1372" y="254"/>
                  </a:lnTo>
                  <a:lnTo>
                    <a:pt x="1330" y="240"/>
                  </a:lnTo>
                  <a:lnTo>
                    <a:pt x="1288" y="227"/>
                  </a:lnTo>
                  <a:lnTo>
                    <a:pt x="1246" y="214"/>
                  </a:lnTo>
                  <a:lnTo>
                    <a:pt x="1204" y="202"/>
                  </a:lnTo>
                  <a:lnTo>
                    <a:pt x="1161" y="189"/>
                  </a:lnTo>
                  <a:lnTo>
                    <a:pt x="1118" y="178"/>
                  </a:lnTo>
                  <a:lnTo>
                    <a:pt x="1074" y="166"/>
                  </a:lnTo>
                  <a:lnTo>
                    <a:pt x="1031" y="155"/>
                  </a:lnTo>
                  <a:lnTo>
                    <a:pt x="987" y="144"/>
                  </a:lnTo>
                  <a:lnTo>
                    <a:pt x="943" y="134"/>
                  </a:lnTo>
                  <a:lnTo>
                    <a:pt x="898" y="124"/>
                  </a:lnTo>
                  <a:lnTo>
                    <a:pt x="854" y="114"/>
                  </a:lnTo>
                  <a:lnTo>
                    <a:pt x="808" y="105"/>
                  </a:lnTo>
                  <a:lnTo>
                    <a:pt x="763" y="96"/>
                  </a:lnTo>
                  <a:lnTo>
                    <a:pt x="717" y="87"/>
                  </a:lnTo>
                  <a:lnTo>
                    <a:pt x="672" y="79"/>
                  </a:lnTo>
                  <a:lnTo>
                    <a:pt x="625" y="71"/>
                  </a:lnTo>
                  <a:lnTo>
                    <a:pt x="579" y="63"/>
                  </a:lnTo>
                  <a:lnTo>
                    <a:pt x="532" y="56"/>
                  </a:lnTo>
                  <a:lnTo>
                    <a:pt x="485" y="49"/>
                  </a:lnTo>
                  <a:lnTo>
                    <a:pt x="438" y="42"/>
                  </a:lnTo>
                  <a:lnTo>
                    <a:pt x="390" y="36"/>
                  </a:lnTo>
                  <a:lnTo>
                    <a:pt x="343" y="30"/>
                  </a:lnTo>
                  <a:lnTo>
                    <a:pt x="295" y="25"/>
                  </a:lnTo>
                  <a:lnTo>
                    <a:pt x="246" y="20"/>
                  </a:lnTo>
                  <a:lnTo>
                    <a:pt x="197" y="15"/>
                  </a:lnTo>
                  <a:lnTo>
                    <a:pt x="148" y="10"/>
                  </a:lnTo>
                  <a:lnTo>
                    <a:pt x="99" y="6"/>
                  </a:lnTo>
                  <a:lnTo>
                    <a:pt x="50" y="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32D2B69-7E6D-8D44-B0A5-9F56B39559BE}"/>
                </a:ext>
              </a:extLst>
            </p:cNvPr>
            <p:cNvGrpSpPr/>
            <p:nvPr/>
          </p:nvGrpSpPr>
          <p:grpSpPr>
            <a:xfrm>
              <a:off x="10552375" y="3297238"/>
              <a:ext cx="128588" cy="638175"/>
              <a:chOff x="10506075" y="3297238"/>
              <a:chExt cx="128588" cy="638175"/>
            </a:xfrm>
          </p:grpSpPr>
          <p:sp>
            <p:nvSpPr>
              <p:cNvPr id="90" name="Line 54">
                <a:extLst>
                  <a:ext uri="{FF2B5EF4-FFF2-40B4-BE49-F238E27FC236}">
                    <a16:creationId xmlns:a16="http://schemas.microsoft.com/office/drawing/2014/main" id="{D6DB21C8-4463-6F45-8366-AB2B5774B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71163" y="3297238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Line 55">
                <a:extLst>
                  <a:ext uri="{FF2B5EF4-FFF2-40B4-BE49-F238E27FC236}">
                    <a16:creationId xmlns:a16="http://schemas.microsoft.com/office/drawing/2014/main" id="{81471FCC-F40C-904B-83C0-CF98AC58F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06075" y="3935413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Line 56">
                <a:extLst>
                  <a:ext uri="{FF2B5EF4-FFF2-40B4-BE49-F238E27FC236}">
                    <a16:creationId xmlns:a16="http://schemas.microsoft.com/office/drawing/2014/main" id="{AA2ABF4F-F314-C944-8836-0DDE81B0D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71163" y="3935413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Line 57">
                <a:extLst>
                  <a:ext uri="{FF2B5EF4-FFF2-40B4-BE49-F238E27FC236}">
                    <a16:creationId xmlns:a16="http://schemas.microsoft.com/office/drawing/2014/main" id="{969717AE-4DFF-A04A-9121-8C31BC81D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1163" y="3297238"/>
                <a:ext cx="0" cy="638175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Line 58">
                <a:extLst>
                  <a:ext uri="{FF2B5EF4-FFF2-40B4-BE49-F238E27FC236}">
                    <a16:creationId xmlns:a16="http://schemas.microsoft.com/office/drawing/2014/main" id="{96244D2A-B593-214D-8A4F-A8AE93BEF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06075" y="3297238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59">
                <a:extLst>
                  <a:ext uri="{FF2B5EF4-FFF2-40B4-BE49-F238E27FC236}">
                    <a16:creationId xmlns:a16="http://schemas.microsoft.com/office/drawing/2014/main" id="{72CCE1B4-5F07-3E49-804D-D74B23408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2588" y="3609976"/>
                <a:ext cx="55563" cy="73025"/>
              </a:xfrm>
              <a:custGeom>
                <a:avLst/>
                <a:gdLst>
                  <a:gd name="T0" fmla="*/ 30 w 35"/>
                  <a:gd name="T1" fmla="*/ 39 h 46"/>
                  <a:gd name="T2" fmla="*/ 32 w 35"/>
                  <a:gd name="T3" fmla="*/ 35 h 46"/>
                  <a:gd name="T4" fmla="*/ 33 w 35"/>
                  <a:gd name="T5" fmla="*/ 33 h 46"/>
                  <a:gd name="T6" fmla="*/ 34 w 35"/>
                  <a:gd name="T7" fmla="*/ 31 h 46"/>
                  <a:gd name="T8" fmla="*/ 35 w 35"/>
                  <a:gd name="T9" fmla="*/ 27 h 46"/>
                  <a:gd name="T10" fmla="*/ 35 w 35"/>
                  <a:gd name="T11" fmla="*/ 26 h 46"/>
                  <a:gd name="T12" fmla="*/ 35 w 35"/>
                  <a:gd name="T13" fmla="*/ 25 h 46"/>
                  <a:gd name="T14" fmla="*/ 35 w 35"/>
                  <a:gd name="T15" fmla="*/ 23 h 46"/>
                  <a:gd name="T16" fmla="*/ 35 w 35"/>
                  <a:gd name="T17" fmla="*/ 18 h 46"/>
                  <a:gd name="T18" fmla="*/ 34 w 35"/>
                  <a:gd name="T19" fmla="*/ 14 h 46"/>
                  <a:gd name="T20" fmla="*/ 32 w 35"/>
                  <a:gd name="T21" fmla="*/ 9 h 46"/>
                  <a:gd name="T22" fmla="*/ 30 w 35"/>
                  <a:gd name="T23" fmla="*/ 6 h 46"/>
                  <a:gd name="T24" fmla="*/ 27 w 35"/>
                  <a:gd name="T25" fmla="*/ 3 h 46"/>
                  <a:gd name="T26" fmla="*/ 24 w 35"/>
                  <a:gd name="T27" fmla="*/ 1 h 46"/>
                  <a:gd name="T28" fmla="*/ 21 w 35"/>
                  <a:gd name="T29" fmla="*/ 0 h 46"/>
                  <a:gd name="T30" fmla="*/ 18 w 35"/>
                  <a:gd name="T31" fmla="*/ 0 h 46"/>
                  <a:gd name="T32" fmla="*/ 14 w 35"/>
                  <a:gd name="T33" fmla="*/ 0 h 46"/>
                  <a:gd name="T34" fmla="*/ 11 w 35"/>
                  <a:gd name="T35" fmla="*/ 1 h 46"/>
                  <a:gd name="T36" fmla="*/ 7 w 35"/>
                  <a:gd name="T37" fmla="*/ 3 h 46"/>
                  <a:gd name="T38" fmla="*/ 5 w 35"/>
                  <a:gd name="T39" fmla="*/ 6 h 46"/>
                  <a:gd name="T40" fmla="*/ 2 w 35"/>
                  <a:gd name="T41" fmla="*/ 9 h 46"/>
                  <a:gd name="T42" fmla="*/ 1 w 35"/>
                  <a:gd name="T43" fmla="*/ 14 h 46"/>
                  <a:gd name="T44" fmla="*/ 0 w 35"/>
                  <a:gd name="T45" fmla="*/ 18 h 46"/>
                  <a:gd name="T46" fmla="*/ 0 w 35"/>
                  <a:gd name="T47" fmla="*/ 23 h 46"/>
                  <a:gd name="T48" fmla="*/ 0 w 35"/>
                  <a:gd name="T49" fmla="*/ 27 h 46"/>
                  <a:gd name="T50" fmla="*/ 1 w 35"/>
                  <a:gd name="T51" fmla="*/ 31 h 46"/>
                  <a:gd name="T52" fmla="*/ 2 w 35"/>
                  <a:gd name="T53" fmla="*/ 35 h 46"/>
                  <a:gd name="T54" fmla="*/ 5 w 35"/>
                  <a:gd name="T55" fmla="*/ 39 h 46"/>
                  <a:gd name="T56" fmla="*/ 7 w 35"/>
                  <a:gd name="T57" fmla="*/ 42 h 46"/>
                  <a:gd name="T58" fmla="*/ 11 w 35"/>
                  <a:gd name="T59" fmla="*/ 44 h 46"/>
                  <a:gd name="T60" fmla="*/ 14 w 35"/>
                  <a:gd name="T61" fmla="*/ 45 h 46"/>
                  <a:gd name="T62" fmla="*/ 18 w 35"/>
                  <a:gd name="T63" fmla="*/ 46 h 46"/>
                  <a:gd name="T64" fmla="*/ 19 w 35"/>
                  <a:gd name="T65" fmla="*/ 45 h 46"/>
                  <a:gd name="T66" fmla="*/ 20 w 35"/>
                  <a:gd name="T67" fmla="*/ 45 h 46"/>
                  <a:gd name="T68" fmla="*/ 21 w 35"/>
                  <a:gd name="T69" fmla="*/ 45 h 46"/>
                  <a:gd name="T70" fmla="*/ 24 w 35"/>
                  <a:gd name="T71" fmla="*/ 44 h 46"/>
                  <a:gd name="T72" fmla="*/ 26 w 35"/>
                  <a:gd name="T73" fmla="*/ 43 h 46"/>
                  <a:gd name="T74" fmla="*/ 27 w 35"/>
                  <a:gd name="T75" fmla="*/ 42 h 46"/>
                  <a:gd name="T76" fmla="*/ 30 w 35"/>
                  <a:gd name="T77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46">
                    <a:moveTo>
                      <a:pt x="30" y="39"/>
                    </a:moveTo>
                    <a:lnTo>
                      <a:pt x="32" y="35"/>
                    </a:lnTo>
                    <a:lnTo>
                      <a:pt x="33" y="33"/>
                    </a:lnTo>
                    <a:lnTo>
                      <a:pt x="34" y="31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18"/>
                    </a:lnTo>
                    <a:lnTo>
                      <a:pt x="34" y="14"/>
                    </a:lnTo>
                    <a:lnTo>
                      <a:pt x="32" y="9"/>
                    </a:lnTo>
                    <a:lnTo>
                      <a:pt x="30" y="6"/>
                    </a:lnTo>
                    <a:lnTo>
                      <a:pt x="27" y="3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9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2" y="35"/>
                    </a:lnTo>
                    <a:lnTo>
                      <a:pt x="5" y="39"/>
                    </a:lnTo>
                    <a:lnTo>
                      <a:pt x="7" y="42"/>
                    </a:lnTo>
                    <a:lnTo>
                      <a:pt x="11" y="44"/>
                    </a:lnTo>
                    <a:lnTo>
                      <a:pt x="14" y="45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4" y="44"/>
                    </a:lnTo>
                    <a:lnTo>
                      <a:pt x="26" y="43"/>
                    </a:lnTo>
                    <a:lnTo>
                      <a:pt x="27" y="42"/>
                    </a:lnTo>
                    <a:lnTo>
                      <a:pt x="30" y="39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442B1076-B76A-6247-AFEE-32C36B7A2D92}"/>
                </a:ext>
              </a:extLst>
            </p:cNvPr>
            <p:cNvGrpSpPr/>
            <p:nvPr/>
          </p:nvGrpSpPr>
          <p:grpSpPr>
            <a:xfrm>
              <a:off x="9720525" y="3157538"/>
              <a:ext cx="128588" cy="544513"/>
              <a:chOff x="9674225" y="3157538"/>
              <a:chExt cx="128588" cy="544513"/>
            </a:xfrm>
          </p:grpSpPr>
          <p:sp>
            <p:nvSpPr>
              <p:cNvPr id="84" name="Line 49">
                <a:extLst>
                  <a:ext uri="{FF2B5EF4-FFF2-40B4-BE49-F238E27FC236}">
                    <a16:creationId xmlns:a16="http://schemas.microsoft.com/office/drawing/2014/main" id="{42F89081-AF6B-E745-974E-A4E317B14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37725" y="3157538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Line 50">
                <a:extLst>
                  <a:ext uri="{FF2B5EF4-FFF2-40B4-BE49-F238E27FC236}">
                    <a16:creationId xmlns:a16="http://schemas.microsoft.com/office/drawing/2014/main" id="{A3CDDBEB-E641-374F-9240-B71A35C76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74225" y="3702051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51">
                <a:extLst>
                  <a:ext uri="{FF2B5EF4-FFF2-40B4-BE49-F238E27FC236}">
                    <a16:creationId xmlns:a16="http://schemas.microsoft.com/office/drawing/2014/main" id="{6ED624B7-A65A-5740-8B5B-4B767C21A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37725" y="3702051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Line 52">
                <a:extLst>
                  <a:ext uri="{FF2B5EF4-FFF2-40B4-BE49-F238E27FC236}">
                    <a16:creationId xmlns:a16="http://schemas.microsoft.com/office/drawing/2014/main" id="{4D3C0287-43EA-624E-990F-F31AC854A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37725" y="3157538"/>
                <a:ext cx="0" cy="544513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Line 53">
                <a:extLst>
                  <a:ext uri="{FF2B5EF4-FFF2-40B4-BE49-F238E27FC236}">
                    <a16:creationId xmlns:a16="http://schemas.microsoft.com/office/drawing/2014/main" id="{5E7043D4-78F9-FB43-8C03-A1A23DE09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74225" y="3157538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id="{67D93B34-DB4A-8145-B56B-5BC294A6C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9150" y="3413126"/>
                <a:ext cx="57150" cy="74613"/>
              </a:xfrm>
              <a:custGeom>
                <a:avLst/>
                <a:gdLst>
                  <a:gd name="T0" fmla="*/ 18 w 36"/>
                  <a:gd name="T1" fmla="*/ 47 h 47"/>
                  <a:gd name="T2" fmla="*/ 20 w 36"/>
                  <a:gd name="T3" fmla="*/ 46 h 47"/>
                  <a:gd name="T4" fmla="*/ 21 w 36"/>
                  <a:gd name="T5" fmla="*/ 46 h 47"/>
                  <a:gd name="T6" fmla="*/ 22 w 36"/>
                  <a:gd name="T7" fmla="*/ 46 h 47"/>
                  <a:gd name="T8" fmla="*/ 25 w 36"/>
                  <a:gd name="T9" fmla="*/ 45 h 47"/>
                  <a:gd name="T10" fmla="*/ 25 w 36"/>
                  <a:gd name="T11" fmla="*/ 44 h 47"/>
                  <a:gd name="T12" fmla="*/ 26 w 36"/>
                  <a:gd name="T13" fmla="*/ 44 h 47"/>
                  <a:gd name="T14" fmla="*/ 27 w 36"/>
                  <a:gd name="T15" fmla="*/ 44 h 47"/>
                  <a:gd name="T16" fmla="*/ 28 w 36"/>
                  <a:gd name="T17" fmla="*/ 43 h 47"/>
                  <a:gd name="T18" fmla="*/ 29 w 36"/>
                  <a:gd name="T19" fmla="*/ 41 h 47"/>
                  <a:gd name="T20" fmla="*/ 30 w 36"/>
                  <a:gd name="T21" fmla="*/ 40 h 47"/>
                  <a:gd name="T22" fmla="*/ 30 w 36"/>
                  <a:gd name="T23" fmla="*/ 40 h 47"/>
                  <a:gd name="T24" fmla="*/ 31 w 36"/>
                  <a:gd name="T25" fmla="*/ 40 h 47"/>
                  <a:gd name="T26" fmla="*/ 31 w 36"/>
                  <a:gd name="T27" fmla="*/ 39 h 47"/>
                  <a:gd name="T28" fmla="*/ 31 w 36"/>
                  <a:gd name="T29" fmla="*/ 38 h 47"/>
                  <a:gd name="T30" fmla="*/ 32 w 36"/>
                  <a:gd name="T31" fmla="*/ 38 h 47"/>
                  <a:gd name="T32" fmla="*/ 33 w 36"/>
                  <a:gd name="T33" fmla="*/ 36 h 47"/>
                  <a:gd name="T34" fmla="*/ 34 w 36"/>
                  <a:gd name="T35" fmla="*/ 34 h 47"/>
                  <a:gd name="T36" fmla="*/ 34 w 36"/>
                  <a:gd name="T37" fmla="*/ 33 h 47"/>
                  <a:gd name="T38" fmla="*/ 35 w 36"/>
                  <a:gd name="T39" fmla="*/ 33 h 47"/>
                  <a:gd name="T40" fmla="*/ 35 w 36"/>
                  <a:gd name="T41" fmla="*/ 32 h 47"/>
                  <a:gd name="T42" fmla="*/ 36 w 36"/>
                  <a:gd name="T43" fmla="*/ 28 h 47"/>
                  <a:gd name="T44" fmla="*/ 36 w 36"/>
                  <a:gd name="T45" fmla="*/ 27 h 47"/>
                  <a:gd name="T46" fmla="*/ 36 w 36"/>
                  <a:gd name="T47" fmla="*/ 26 h 47"/>
                  <a:gd name="T48" fmla="*/ 36 w 36"/>
                  <a:gd name="T49" fmla="*/ 24 h 47"/>
                  <a:gd name="T50" fmla="*/ 36 w 36"/>
                  <a:gd name="T51" fmla="*/ 19 h 47"/>
                  <a:gd name="T52" fmla="*/ 35 w 36"/>
                  <a:gd name="T53" fmla="*/ 15 h 47"/>
                  <a:gd name="T54" fmla="*/ 33 w 36"/>
                  <a:gd name="T55" fmla="*/ 10 h 47"/>
                  <a:gd name="T56" fmla="*/ 31 w 36"/>
                  <a:gd name="T57" fmla="*/ 7 h 47"/>
                  <a:gd name="T58" fmla="*/ 29 w 36"/>
                  <a:gd name="T59" fmla="*/ 5 h 47"/>
                  <a:gd name="T60" fmla="*/ 28 w 36"/>
                  <a:gd name="T61" fmla="*/ 4 h 47"/>
                  <a:gd name="T62" fmla="*/ 25 w 36"/>
                  <a:gd name="T63" fmla="*/ 2 h 47"/>
                  <a:gd name="T64" fmla="*/ 22 w 36"/>
                  <a:gd name="T65" fmla="*/ 1 h 47"/>
                  <a:gd name="T66" fmla="*/ 18 w 36"/>
                  <a:gd name="T67" fmla="*/ 0 h 47"/>
                  <a:gd name="T68" fmla="*/ 15 w 36"/>
                  <a:gd name="T69" fmla="*/ 1 h 47"/>
                  <a:gd name="T70" fmla="*/ 11 w 36"/>
                  <a:gd name="T71" fmla="*/ 2 h 47"/>
                  <a:gd name="T72" fmla="*/ 8 w 36"/>
                  <a:gd name="T73" fmla="*/ 4 h 47"/>
                  <a:gd name="T74" fmla="*/ 6 w 36"/>
                  <a:gd name="T75" fmla="*/ 7 h 47"/>
                  <a:gd name="T76" fmla="*/ 3 w 36"/>
                  <a:gd name="T77" fmla="*/ 10 h 47"/>
                  <a:gd name="T78" fmla="*/ 2 w 36"/>
                  <a:gd name="T79" fmla="*/ 15 h 47"/>
                  <a:gd name="T80" fmla="*/ 1 w 36"/>
                  <a:gd name="T81" fmla="*/ 19 h 47"/>
                  <a:gd name="T82" fmla="*/ 0 w 36"/>
                  <a:gd name="T83" fmla="*/ 24 h 47"/>
                  <a:gd name="T84" fmla="*/ 1 w 36"/>
                  <a:gd name="T85" fmla="*/ 28 h 47"/>
                  <a:gd name="T86" fmla="*/ 2 w 36"/>
                  <a:gd name="T87" fmla="*/ 32 h 47"/>
                  <a:gd name="T88" fmla="*/ 3 w 36"/>
                  <a:gd name="T89" fmla="*/ 36 h 47"/>
                  <a:gd name="T90" fmla="*/ 4 w 36"/>
                  <a:gd name="T91" fmla="*/ 38 h 47"/>
                  <a:gd name="T92" fmla="*/ 6 w 36"/>
                  <a:gd name="T93" fmla="*/ 40 h 47"/>
                  <a:gd name="T94" fmla="*/ 8 w 36"/>
                  <a:gd name="T95" fmla="*/ 43 h 47"/>
                  <a:gd name="T96" fmla="*/ 11 w 36"/>
                  <a:gd name="T97" fmla="*/ 45 h 47"/>
                  <a:gd name="T98" fmla="*/ 15 w 36"/>
                  <a:gd name="T99" fmla="*/ 46 h 47"/>
                  <a:gd name="T100" fmla="*/ 18 w 36"/>
                  <a:gd name="T10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" h="47">
                    <a:moveTo>
                      <a:pt x="18" y="47"/>
                    </a:moveTo>
                    <a:lnTo>
                      <a:pt x="20" y="46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6" y="44"/>
                    </a:lnTo>
                    <a:lnTo>
                      <a:pt x="27" y="44"/>
                    </a:lnTo>
                    <a:lnTo>
                      <a:pt x="28" y="43"/>
                    </a:lnTo>
                    <a:lnTo>
                      <a:pt x="29" y="41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3" y="36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19"/>
                    </a:lnTo>
                    <a:lnTo>
                      <a:pt x="35" y="15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5" y="2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2" y="15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3" y="36"/>
                    </a:lnTo>
                    <a:lnTo>
                      <a:pt x="4" y="38"/>
                    </a:lnTo>
                    <a:lnTo>
                      <a:pt x="6" y="40"/>
                    </a:lnTo>
                    <a:lnTo>
                      <a:pt x="8" y="43"/>
                    </a:lnTo>
                    <a:lnTo>
                      <a:pt x="11" y="45"/>
                    </a:lnTo>
                    <a:lnTo>
                      <a:pt x="15" y="46"/>
                    </a:lnTo>
                    <a:lnTo>
                      <a:pt x="18" y="47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37057255-4045-8749-A671-ADEC5D06C621}"/>
                </a:ext>
              </a:extLst>
            </p:cNvPr>
            <p:cNvGrpSpPr/>
            <p:nvPr/>
          </p:nvGrpSpPr>
          <p:grpSpPr>
            <a:xfrm>
              <a:off x="9020438" y="2976563"/>
              <a:ext cx="127000" cy="301625"/>
              <a:chOff x="8974138" y="2976563"/>
              <a:chExt cx="127000" cy="301625"/>
            </a:xfrm>
          </p:grpSpPr>
          <p:sp>
            <p:nvSpPr>
              <p:cNvPr id="78" name="Line 44">
                <a:extLst>
                  <a:ext uri="{FF2B5EF4-FFF2-40B4-BE49-F238E27FC236}">
                    <a16:creationId xmlns:a16="http://schemas.microsoft.com/office/drawing/2014/main" id="{AF3B6051-7C85-7542-820A-342C043BF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37638" y="2976563"/>
                <a:ext cx="0" cy="301625"/>
              </a:xfrm>
              <a:prstGeom prst="line">
                <a:avLst/>
              </a:prstGeom>
              <a:noFill/>
              <a:ln w="1905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Line 45">
                <a:extLst>
                  <a:ext uri="{FF2B5EF4-FFF2-40B4-BE49-F238E27FC236}">
                    <a16:creationId xmlns:a16="http://schemas.microsoft.com/office/drawing/2014/main" id="{A543A0A6-685C-3A49-A3B5-BE25279CE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74138" y="3278188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Line 46">
                <a:extLst>
                  <a:ext uri="{FF2B5EF4-FFF2-40B4-BE49-F238E27FC236}">
                    <a16:creationId xmlns:a16="http://schemas.microsoft.com/office/drawing/2014/main" id="{BC0CA975-2AE7-EB48-B7EC-860752DE3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37638" y="3278188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Line 47">
                <a:extLst>
                  <a:ext uri="{FF2B5EF4-FFF2-40B4-BE49-F238E27FC236}">
                    <a16:creationId xmlns:a16="http://schemas.microsoft.com/office/drawing/2014/main" id="{EBC9D7AC-77A2-5842-B006-98D5FECF3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37638" y="2976563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Line 48">
                <a:extLst>
                  <a:ext uri="{FF2B5EF4-FFF2-40B4-BE49-F238E27FC236}">
                    <a16:creationId xmlns:a16="http://schemas.microsoft.com/office/drawing/2014/main" id="{131E0B72-6631-9F48-ABC9-156672958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74138" y="2976563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05B8880A-65F2-6441-894D-F554C1BC0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063" y="3092451"/>
                <a:ext cx="57150" cy="73025"/>
              </a:xfrm>
              <a:custGeom>
                <a:avLst/>
                <a:gdLst>
                  <a:gd name="T0" fmla="*/ 18 w 36"/>
                  <a:gd name="T1" fmla="*/ 46 h 46"/>
                  <a:gd name="T2" fmla="*/ 19 w 36"/>
                  <a:gd name="T3" fmla="*/ 46 h 46"/>
                  <a:gd name="T4" fmla="*/ 20 w 36"/>
                  <a:gd name="T5" fmla="*/ 46 h 46"/>
                  <a:gd name="T6" fmla="*/ 21 w 36"/>
                  <a:gd name="T7" fmla="*/ 46 h 46"/>
                  <a:gd name="T8" fmla="*/ 24 w 36"/>
                  <a:gd name="T9" fmla="*/ 44 h 46"/>
                  <a:gd name="T10" fmla="*/ 26 w 36"/>
                  <a:gd name="T11" fmla="*/ 43 h 46"/>
                  <a:gd name="T12" fmla="*/ 27 w 36"/>
                  <a:gd name="T13" fmla="*/ 42 h 46"/>
                  <a:gd name="T14" fmla="*/ 30 w 36"/>
                  <a:gd name="T15" fmla="*/ 39 h 46"/>
                  <a:gd name="T16" fmla="*/ 32 w 36"/>
                  <a:gd name="T17" fmla="*/ 36 h 46"/>
                  <a:gd name="T18" fmla="*/ 33 w 36"/>
                  <a:gd name="T19" fmla="*/ 34 h 46"/>
                  <a:gd name="T20" fmla="*/ 34 w 36"/>
                  <a:gd name="T21" fmla="*/ 33 h 46"/>
                  <a:gd name="T22" fmla="*/ 34 w 36"/>
                  <a:gd name="T23" fmla="*/ 32 h 46"/>
                  <a:gd name="T24" fmla="*/ 34 w 36"/>
                  <a:gd name="T25" fmla="*/ 32 h 46"/>
                  <a:gd name="T26" fmla="*/ 35 w 36"/>
                  <a:gd name="T27" fmla="*/ 28 h 46"/>
                  <a:gd name="T28" fmla="*/ 35 w 36"/>
                  <a:gd name="T29" fmla="*/ 26 h 46"/>
                  <a:gd name="T30" fmla="*/ 35 w 36"/>
                  <a:gd name="T31" fmla="*/ 25 h 46"/>
                  <a:gd name="T32" fmla="*/ 36 w 36"/>
                  <a:gd name="T33" fmla="*/ 23 h 46"/>
                  <a:gd name="T34" fmla="*/ 35 w 36"/>
                  <a:gd name="T35" fmla="*/ 18 h 46"/>
                  <a:gd name="T36" fmla="*/ 34 w 36"/>
                  <a:gd name="T37" fmla="*/ 14 h 46"/>
                  <a:gd name="T38" fmla="*/ 32 w 36"/>
                  <a:gd name="T39" fmla="*/ 10 h 46"/>
                  <a:gd name="T40" fmla="*/ 30 w 36"/>
                  <a:gd name="T41" fmla="*/ 7 h 46"/>
                  <a:gd name="T42" fmla="*/ 27 w 36"/>
                  <a:gd name="T43" fmla="*/ 4 h 46"/>
                  <a:gd name="T44" fmla="*/ 24 w 36"/>
                  <a:gd name="T45" fmla="*/ 2 h 46"/>
                  <a:gd name="T46" fmla="*/ 21 w 36"/>
                  <a:gd name="T47" fmla="*/ 1 h 46"/>
                  <a:gd name="T48" fmla="*/ 18 w 36"/>
                  <a:gd name="T49" fmla="*/ 0 h 46"/>
                  <a:gd name="T50" fmla="*/ 14 w 36"/>
                  <a:gd name="T51" fmla="*/ 1 h 46"/>
                  <a:gd name="T52" fmla="*/ 10 w 36"/>
                  <a:gd name="T53" fmla="*/ 2 h 46"/>
                  <a:gd name="T54" fmla="*/ 7 w 36"/>
                  <a:gd name="T55" fmla="*/ 4 h 46"/>
                  <a:gd name="T56" fmla="*/ 5 w 36"/>
                  <a:gd name="T57" fmla="*/ 7 h 46"/>
                  <a:gd name="T58" fmla="*/ 2 w 36"/>
                  <a:gd name="T59" fmla="*/ 10 h 46"/>
                  <a:gd name="T60" fmla="*/ 1 w 36"/>
                  <a:gd name="T61" fmla="*/ 14 h 46"/>
                  <a:gd name="T62" fmla="*/ 0 w 36"/>
                  <a:gd name="T63" fmla="*/ 18 h 46"/>
                  <a:gd name="T64" fmla="*/ 0 w 36"/>
                  <a:gd name="T65" fmla="*/ 23 h 46"/>
                  <a:gd name="T66" fmla="*/ 0 w 36"/>
                  <a:gd name="T67" fmla="*/ 28 h 46"/>
                  <a:gd name="T68" fmla="*/ 1 w 36"/>
                  <a:gd name="T69" fmla="*/ 32 h 46"/>
                  <a:gd name="T70" fmla="*/ 2 w 36"/>
                  <a:gd name="T71" fmla="*/ 36 h 46"/>
                  <a:gd name="T72" fmla="*/ 5 w 36"/>
                  <a:gd name="T73" fmla="*/ 39 h 46"/>
                  <a:gd name="T74" fmla="*/ 7 w 36"/>
                  <a:gd name="T75" fmla="*/ 42 h 46"/>
                  <a:gd name="T76" fmla="*/ 10 w 36"/>
                  <a:gd name="T77" fmla="*/ 44 h 46"/>
                  <a:gd name="T78" fmla="*/ 14 w 36"/>
                  <a:gd name="T79" fmla="*/ 46 h 46"/>
                  <a:gd name="T80" fmla="*/ 18 w 36"/>
                  <a:gd name="T8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" h="46">
                    <a:moveTo>
                      <a:pt x="18" y="46"/>
                    </a:moveTo>
                    <a:lnTo>
                      <a:pt x="19" y="46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4" y="44"/>
                    </a:lnTo>
                    <a:lnTo>
                      <a:pt x="26" y="43"/>
                    </a:lnTo>
                    <a:lnTo>
                      <a:pt x="27" y="42"/>
                    </a:lnTo>
                    <a:lnTo>
                      <a:pt x="30" y="39"/>
                    </a:lnTo>
                    <a:lnTo>
                      <a:pt x="32" y="36"/>
                    </a:lnTo>
                    <a:lnTo>
                      <a:pt x="33" y="34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6" y="23"/>
                    </a:lnTo>
                    <a:lnTo>
                      <a:pt x="35" y="18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30" y="7"/>
                    </a:lnTo>
                    <a:lnTo>
                      <a:pt x="27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2" y="36"/>
                    </a:lnTo>
                    <a:lnTo>
                      <a:pt x="5" y="39"/>
                    </a:lnTo>
                    <a:lnTo>
                      <a:pt x="7" y="42"/>
                    </a:lnTo>
                    <a:lnTo>
                      <a:pt x="10" y="44"/>
                    </a:lnTo>
                    <a:lnTo>
                      <a:pt x="14" y="46"/>
                    </a:lnTo>
                    <a:lnTo>
                      <a:pt x="18" y="46"/>
                    </a:ln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448EA137-1C9F-3B4C-8395-A47562D3B25F}"/>
                </a:ext>
              </a:extLst>
            </p:cNvPr>
            <p:cNvGrpSpPr/>
            <p:nvPr/>
          </p:nvGrpSpPr>
          <p:grpSpPr>
            <a:xfrm>
              <a:off x="8187000" y="2884488"/>
              <a:ext cx="128588" cy="168275"/>
              <a:chOff x="8140700" y="2884488"/>
              <a:chExt cx="128588" cy="168275"/>
            </a:xfrm>
          </p:grpSpPr>
          <p:sp>
            <p:nvSpPr>
              <p:cNvPr id="72" name="Line 39">
                <a:extLst>
                  <a:ext uri="{FF2B5EF4-FFF2-40B4-BE49-F238E27FC236}">
                    <a16:creationId xmlns:a16="http://schemas.microsoft.com/office/drawing/2014/main" id="{2F90873F-F748-F34C-B6F1-67B0F00C1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04200" y="2884488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Line 40">
                <a:extLst>
                  <a:ext uri="{FF2B5EF4-FFF2-40B4-BE49-F238E27FC236}">
                    <a16:creationId xmlns:a16="http://schemas.microsoft.com/office/drawing/2014/main" id="{5DFFECC8-8731-6247-8706-3D24AEEE0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0700" y="3052763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Line 41">
                <a:extLst>
                  <a:ext uri="{FF2B5EF4-FFF2-40B4-BE49-F238E27FC236}">
                    <a16:creationId xmlns:a16="http://schemas.microsoft.com/office/drawing/2014/main" id="{D69EADF1-0987-8F43-93BD-5EE7F2F9C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04200" y="3052763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Line 42">
                <a:extLst>
                  <a:ext uri="{FF2B5EF4-FFF2-40B4-BE49-F238E27FC236}">
                    <a16:creationId xmlns:a16="http://schemas.microsoft.com/office/drawing/2014/main" id="{7F74E8B6-916C-4D46-AC36-55C133338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4200" y="2884488"/>
                <a:ext cx="0" cy="168275"/>
              </a:xfrm>
              <a:prstGeom prst="line">
                <a:avLst/>
              </a:prstGeom>
              <a:noFill/>
              <a:ln w="190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Line 43">
                <a:extLst>
                  <a:ext uri="{FF2B5EF4-FFF2-40B4-BE49-F238E27FC236}">
                    <a16:creationId xmlns:a16="http://schemas.microsoft.com/office/drawing/2014/main" id="{BCBA9C72-B203-F54B-8268-BD2A4A27D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0700" y="2884488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62">
                <a:extLst>
                  <a:ext uri="{FF2B5EF4-FFF2-40B4-BE49-F238E27FC236}">
                    <a16:creationId xmlns:a16="http://schemas.microsoft.com/office/drawing/2014/main" id="{CE7C4EFA-EBCD-1A48-8A05-1D6E6B40B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213" y="2932113"/>
                <a:ext cx="55563" cy="73025"/>
              </a:xfrm>
              <a:custGeom>
                <a:avLst/>
                <a:gdLst>
                  <a:gd name="T0" fmla="*/ 5 w 35"/>
                  <a:gd name="T1" fmla="*/ 39 h 46"/>
                  <a:gd name="T2" fmla="*/ 7 w 35"/>
                  <a:gd name="T3" fmla="*/ 42 h 46"/>
                  <a:gd name="T4" fmla="*/ 10 w 35"/>
                  <a:gd name="T5" fmla="*/ 44 h 46"/>
                  <a:gd name="T6" fmla="*/ 14 w 35"/>
                  <a:gd name="T7" fmla="*/ 46 h 46"/>
                  <a:gd name="T8" fmla="*/ 17 w 35"/>
                  <a:gd name="T9" fmla="*/ 46 h 46"/>
                  <a:gd name="T10" fmla="*/ 19 w 35"/>
                  <a:gd name="T11" fmla="*/ 46 h 46"/>
                  <a:gd name="T12" fmla="*/ 20 w 35"/>
                  <a:gd name="T13" fmla="*/ 46 h 46"/>
                  <a:gd name="T14" fmla="*/ 21 w 35"/>
                  <a:gd name="T15" fmla="*/ 46 h 46"/>
                  <a:gd name="T16" fmla="*/ 24 w 35"/>
                  <a:gd name="T17" fmla="*/ 44 h 46"/>
                  <a:gd name="T18" fmla="*/ 24 w 35"/>
                  <a:gd name="T19" fmla="*/ 44 h 46"/>
                  <a:gd name="T20" fmla="*/ 25 w 35"/>
                  <a:gd name="T21" fmla="*/ 44 h 46"/>
                  <a:gd name="T22" fmla="*/ 26 w 35"/>
                  <a:gd name="T23" fmla="*/ 43 h 46"/>
                  <a:gd name="T24" fmla="*/ 27 w 35"/>
                  <a:gd name="T25" fmla="*/ 42 h 46"/>
                  <a:gd name="T26" fmla="*/ 30 w 35"/>
                  <a:gd name="T27" fmla="*/ 39 h 46"/>
                  <a:gd name="T28" fmla="*/ 30 w 35"/>
                  <a:gd name="T29" fmla="*/ 38 h 46"/>
                  <a:gd name="T30" fmla="*/ 31 w 35"/>
                  <a:gd name="T31" fmla="*/ 38 h 46"/>
                  <a:gd name="T32" fmla="*/ 31 w 35"/>
                  <a:gd name="T33" fmla="*/ 37 h 46"/>
                  <a:gd name="T34" fmla="*/ 32 w 35"/>
                  <a:gd name="T35" fmla="*/ 36 h 46"/>
                  <a:gd name="T36" fmla="*/ 33 w 35"/>
                  <a:gd name="T37" fmla="*/ 34 h 46"/>
                  <a:gd name="T38" fmla="*/ 33 w 35"/>
                  <a:gd name="T39" fmla="*/ 33 h 46"/>
                  <a:gd name="T40" fmla="*/ 34 w 35"/>
                  <a:gd name="T41" fmla="*/ 32 h 46"/>
                  <a:gd name="T42" fmla="*/ 34 w 35"/>
                  <a:gd name="T43" fmla="*/ 32 h 46"/>
                  <a:gd name="T44" fmla="*/ 35 w 35"/>
                  <a:gd name="T45" fmla="*/ 28 h 46"/>
                  <a:gd name="T46" fmla="*/ 35 w 35"/>
                  <a:gd name="T47" fmla="*/ 26 h 46"/>
                  <a:gd name="T48" fmla="*/ 35 w 35"/>
                  <a:gd name="T49" fmla="*/ 25 h 46"/>
                  <a:gd name="T50" fmla="*/ 35 w 35"/>
                  <a:gd name="T51" fmla="*/ 23 h 46"/>
                  <a:gd name="T52" fmla="*/ 35 w 35"/>
                  <a:gd name="T53" fmla="*/ 18 h 46"/>
                  <a:gd name="T54" fmla="*/ 34 w 35"/>
                  <a:gd name="T55" fmla="*/ 14 h 46"/>
                  <a:gd name="T56" fmla="*/ 32 w 35"/>
                  <a:gd name="T57" fmla="*/ 10 h 46"/>
                  <a:gd name="T58" fmla="*/ 30 w 35"/>
                  <a:gd name="T59" fmla="*/ 6 h 46"/>
                  <a:gd name="T60" fmla="*/ 27 w 35"/>
                  <a:gd name="T61" fmla="*/ 3 h 46"/>
                  <a:gd name="T62" fmla="*/ 24 w 35"/>
                  <a:gd name="T63" fmla="*/ 2 h 46"/>
                  <a:gd name="T64" fmla="*/ 21 w 35"/>
                  <a:gd name="T65" fmla="*/ 0 h 46"/>
                  <a:gd name="T66" fmla="*/ 17 w 35"/>
                  <a:gd name="T67" fmla="*/ 0 h 46"/>
                  <a:gd name="T68" fmla="*/ 14 w 35"/>
                  <a:gd name="T69" fmla="*/ 0 h 46"/>
                  <a:gd name="T70" fmla="*/ 10 w 35"/>
                  <a:gd name="T71" fmla="*/ 2 h 46"/>
                  <a:gd name="T72" fmla="*/ 7 w 35"/>
                  <a:gd name="T73" fmla="*/ 3 h 46"/>
                  <a:gd name="T74" fmla="*/ 5 w 35"/>
                  <a:gd name="T75" fmla="*/ 6 h 46"/>
                  <a:gd name="T76" fmla="*/ 2 w 35"/>
                  <a:gd name="T77" fmla="*/ 10 h 46"/>
                  <a:gd name="T78" fmla="*/ 1 w 35"/>
                  <a:gd name="T79" fmla="*/ 14 h 46"/>
                  <a:gd name="T80" fmla="*/ 0 w 35"/>
                  <a:gd name="T81" fmla="*/ 18 h 46"/>
                  <a:gd name="T82" fmla="*/ 0 w 35"/>
                  <a:gd name="T83" fmla="*/ 23 h 46"/>
                  <a:gd name="T84" fmla="*/ 0 w 35"/>
                  <a:gd name="T85" fmla="*/ 28 h 46"/>
                  <a:gd name="T86" fmla="*/ 1 w 35"/>
                  <a:gd name="T87" fmla="*/ 32 h 46"/>
                  <a:gd name="T88" fmla="*/ 2 w 35"/>
                  <a:gd name="T89" fmla="*/ 36 h 46"/>
                  <a:gd name="T90" fmla="*/ 3 w 35"/>
                  <a:gd name="T91" fmla="*/ 37 h 46"/>
                  <a:gd name="T92" fmla="*/ 5 w 35"/>
                  <a:gd name="T93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" h="46">
                    <a:moveTo>
                      <a:pt x="5" y="39"/>
                    </a:moveTo>
                    <a:lnTo>
                      <a:pt x="7" y="42"/>
                    </a:lnTo>
                    <a:lnTo>
                      <a:pt x="10" y="44"/>
                    </a:lnTo>
                    <a:lnTo>
                      <a:pt x="14" y="46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7" y="42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2" y="36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18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30" y="6"/>
                    </a:lnTo>
                    <a:lnTo>
                      <a:pt x="27" y="3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2" y="36"/>
                    </a:lnTo>
                    <a:lnTo>
                      <a:pt x="3" y="37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8B2664FA-180E-1949-A518-B4D6F04CDAD2}"/>
                </a:ext>
              </a:extLst>
            </p:cNvPr>
            <p:cNvGrpSpPr/>
            <p:nvPr/>
          </p:nvGrpSpPr>
          <p:grpSpPr>
            <a:xfrm>
              <a:off x="7347213" y="2771776"/>
              <a:ext cx="127000" cy="82550"/>
              <a:chOff x="7300913" y="2771776"/>
              <a:chExt cx="127000" cy="82550"/>
            </a:xfrm>
          </p:grpSpPr>
          <p:sp>
            <p:nvSpPr>
              <p:cNvPr id="66" name="Line 34">
                <a:extLst>
                  <a:ext uri="{FF2B5EF4-FFF2-40B4-BE49-F238E27FC236}">
                    <a16:creationId xmlns:a16="http://schemas.microsoft.com/office/drawing/2014/main" id="{9DB3B3FC-AEAD-8748-A734-480281728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0913" y="2854326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35">
                <a:extLst>
                  <a:ext uri="{FF2B5EF4-FFF2-40B4-BE49-F238E27FC236}">
                    <a16:creationId xmlns:a16="http://schemas.microsoft.com/office/drawing/2014/main" id="{605EB056-DDA1-244B-B7C9-6DD4BC830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0913" y="2771776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36">
                <a:extLst>
                  <a:ext uri="{FF2B5EF4-FFF2-40B4-BE49-F238E27FC236}">
                    <a16:creationId xmlns:a16="http://schemas.microsoft.com/office/drawing/2014/main" id="{88042B58-B458-7E46-B586-378A9EF32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4413" y="2854326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Line 37">
                <a:extLst>
                  <a:ext uri="{FF2B5EF4-FFF2-40B4-BE49-F238E27FC236}">
                    <a16:creationId xmlns:a16="http://schemas.microsoft.com/office/drawing/2014/main" id="{A6774985-361D-004D-8EA3-CA4229468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4413" y="2771776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38">
                <a:extLst>
                  <a:ext uri="{FF2B5EF4-FFF2-40B4-BE49-F238E27FC236}">
                    <a16:creationId xmlns:a16="http://schemas.microsoft.com/office/drawing/2014/main" id="{31161485-8880-104B-9C5A-2552AC623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4413" y="2771776"/>
                <a:ext cx="0" cy="8255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63">
                <a:extLst>
                  <a:ext uri="{FF2B5EF4-FFF2-40B4-BE49-F238E27FC236}">
                    <a16:creationId xmlns:a16="http://schemas.microsoft.com/office/drawing/2014/main" id="{4306FC07-74CB-344E-B7E4-DFF2CEA8E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5838" y="2781301"/>
                <a:ext cx="57150" cy="73025"/>
              </a:xfrm>
              <a:custGeom>
                <a:avLst/>
                <a:gdLst>
                  <a:gd name="T0" fmla="*/ 18 w 36"/>
                  <a:gd name="T1" fmla="*/ 0 h 46"/>
                  <a:gd name="T2" fmla="*/ 14 w 36"/>
                  <a:gd name="T3" fmla="*/ 0 h 46"/>
                  <a:gd name="T4" fmla="*/ 11 w 36"/>
                  <a:gd name="T5" fmla="*/ 1 h 46"/>
                  <a:gd name="T6" fmla="*/ 8 w 36"/>
                  <a:gd name="T7" fmla="*/ 3 h 46"/>
                  <a:gd name="T8" fmla="*/ 5 w 36"/>
                  <a:gd name="T9" fmla="*/ 6 h 46"/>
                  <a:gd name="T10" fmla="*/ 3 w 36"/>
                  <a:gd name="T11" fmla="*/ 9 h 46"/>
                  <a:gd name="T12" fmla="*/ 1 w 36"/>
                  <a:gd name="T13" fmla="*/ 13 h 46"/>
                  <a:gd name="T14" fmla="*/ 0 w 36"/>
                  <a:gd name="T15" fmla="*/ 18 h 46"/>
                  <a:gd name="T16" fmla="*/ 0 w 36"/>
                  <a:gd name="T17" fmla="*/ 23 h 46"/>
                  <a:gd name="T18" fmla="*/ 0 w 36"/>
                  <a:gd name="T19" fmla="*/ 27 h 46"/>
                  <a:gd name="T20" fmla="*/ 1 w 36"/>
                  <a:gd name="T21" fmla="*/ 31 h 46"/>
                  <a:gd name="T22" fmla="*/ 3 w 36"/>
                  <a:gd name="T23" fmla="*/ 35 h 46"/>
                  <a:gd name="T24" fmla="*/ 4 w 36"/>
                  <a:gd name="T25" fmla="*/ 37 h 46"/>
                  <a:gd name="T26" fmla="*/ 5 w 36"/>
                  <a:gd name="T27" fmla="*/ 39 h 46"/>
                  <a:gd name="T28" fmla="*/ 8 w 36"/>
                  <a:gd name="T29" fmla="*/ 41 h 46"/>
                  <a:gd name="T30" fmla="*/ 11 w 36"/>
                  <a:gd name="T31" fmla="*/ 44 h 46"/>
                  <a:gd name="T32" fmla="*/ 14 w 36"/>
                  <a:gd name="T33" fmla="*/ 45 h 46"/>
                  <a:gd name="T34" fmla="*/ 18 w 36"/>
                  <a:gd name="T35" fmla="*/ 46 h 46"/>
                  <a:gd name="T36" fmla="*/ 19 w 36"/>
                  <a:gd name="T37" fmla="*/ 45 h 46"/>
                  <a:gd name="T38" fmla="*/ 20 w 36"/>
                  <a:gd name="T39" fmla="*/ 45 h 46"/>
                  <a:gd name="T40" fmla="*/ 21 w 36"/>
                  <a:gd name="T41" fmla="*/ 45 h 46"/>
                  <a:gd name="T42" fmla="*/ 24 w 36"/>
                  <a:gd name="T43" fmla="*/ 44 h 46"/>
                  <a:gd name="T44" fmla="*/ 25 w 36"/>
                  <a:gd name="T45" fmla="*/ 43 h 46"/>
                  <a:gd name="T46" fmla="*/ 25 w 36"/>
                  <a:gd name="T47" fmla="*/ 43 h 46"/>
                  <a:gd name="T48" fmla="*/ 26 w 36"/>
                  <a:gd name="T49" fmla="*/ 42 h 46"/>
                  <a:gd name="T50" fmla="*/ 28 w 36"/>
                  <a:gd name="T51" fmla="*/ 41 h 46"/>
                  <a:gd name="T52" fmla="*/ 30 w 36"/>
                  <a:gd name="T53" fmla="*/ 39 h 46"/>
                  <a:gd name="T54" fmla="*/ 31 w 36"/>
                  <a:gd name="T55" fmla="*/ 37 h 46"/>
                  <a:gd name="T56" fmla="*/ 31 w 36"/>
                  <a:gd name="T57" fmla="*/ 37 h 46"/>
                  <a:gd name="T58" fmla="*/ 31 w 36"/>
                  <a:gd name="T59" fmla="*/ 37 h 46"/>
                  <a:gd name="T60" fmla="*/ 33 w 36"/>
                  <a:gd name="T61" fmla="*/ 35 h 46"/>
                  <a:gd name="T62" fmla="*/ 33 w 36"/>
                  <a:gd name="T63" fmla="*/ 33 h 46"/>
                  <a:gd name="T64" fmla="*/ 34 w 36"/>
                  <a:gd name="T65" fmla="*/ 32 h 46"/>
                  <a:gd name="T66" fmla="*/ 34 w 36"/>
                  <a:gd name="T67" fmla="*/ 31 h 46"/>
                  <a:gd name="T68" fmla="*/ 34 w 36"/>
                  <a:gd name="T69" fmla="*/ 31 h 46"/>
                  <a:gd name="T70" fmla="*/ 35 w 36"/>
                  <a:gd name="T71" fmla="*/ 27 h 46"/>
                  <a:gd name="T72" fmla="*/ 35 w 36"/>
                  <a:gd name="T73" fmla="*/ 26 h 46"/>
                  <a:gd name="T74" fmla="*/ 36 w 36"/>
                  <a:gd name="T75" fmla="*/ 25 h 46"/>
                  <a:gd name="T76" fmla="*/ 36 w 36"/>
                  <a:gd name="T77" fmla="*/ 23 h 46"/>
                  <a:gd name="T78" fmla="*/ 35 w 36"/>
                  <a:gd name="T79" fmla="*/ 18 h 46"/>
                  <a:gd name="T80" fmla="*/ 34 w 36"/>
                  <a:gd name="T81" fmla="*/ 13 h 46"/>
                  <a:gd name="T82" fmla="*/ 33 w 36"/>
                  <a:gd name="T83" fmla="*/ 9 h 46"/>
                  <a:gd name="T84" fmla="*/ 30 w 36"/>
                  <a:gd name="T85" fmla="*/ 6 h 46"/>
                  <a:gd name="T86" fmla="*/ 28 w 36"/>
                  <a:gd name="T87" fmla="*/ 3 h 46"/>
                  <a:gd name="T88" fmla="*/ 24 w 36"/>
                  <a:gd name="T89" fmla="*/ 1 h 46"/>
                  <a:gd name="T90" fmla="*/ 21 w 36"/>
                  <a:gd name="T91" fmla="*/ 0 h 46"/>
                  <a:gd name="T92" fmla="*/ 18 w 36"/>
                  <a:gd name="T9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" h="46">
                    <a:moveTo>
                      <a:pt x="18" y="0"/>
                    </a:move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3" y="35"/>
                    </a:lnTo>
                    <a:lnTo>
                      <a:pt x="4" y="37"/>
                    </a:lnTo>
                    <a:lnTo>
                      <a:pt x="5" y="39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4" y="45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4" y="44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6" y="42"/>
                    </a:lnTo>
                    <a:lnTo>
                      <a:pt x="28" y="41"/>
                    </a:lnTo>
                    <a:lnTo>
                      <a:pt x="30" y="39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5" y="18"/>
                    </a:lnTo>
                    <a:lnTo>
                      <a:pt x="34" y="13"/>
                    </a:lnTo>
                    <a:lnTo>
                      <a:pt x="33" y="9"/>
                    </a:lnTo>
                    <a:lnTo>
                      <a:pt x="30" y="6"/>
                    </a:lnTo>
                    <a:lnTo>
                      <a:pt x="28" y="3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917B28F9-93D6-2E4A-8F91-82137A4C5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963" y="2541841"/>
              <a:ext cx="5418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 = 1241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65">
              <a:extLst>
                <a:ext uri="{FF2B5EF4-FFF2-40B4-BE49-F238E27FC236}">
                  <a16:creationId xmlns:a16="http://schemas.microsoft.com/office/drawing/2014/main" id="{E4E6318B-A7C3-6846-A1D4-DAB1FB34A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282" y="3062824"/>
              <a:ext cx="4632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 = 537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DEF8CD08-9B88-534D-8E3F-FD171118C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839" y="3303768"/>
              <a:ext cx="4632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 = 239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67">
              <a:extLst>
                <a:ext uri="{FF2B5EF4-FFF2-40B4-BE49-F238E27FC236}">
                  <a16:creationId xmlns:a16="http://schemas.microsoft.com/office/drawing/2014/main" id="{0D511524-6160-4447-808F-9BC74AE08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6701" y="3745033"/>
              <a:ext cx="4632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 = 104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68">
              <a:extLst>
                <a:ext uri="{FF2B5EF4-FFF2-40B4-BE49-F238E27FC236}">
                  <a16:creationId xmlns:a16="http://schemas.microsoft.com/office/drawing/2014/main" id="{87CFAF09-B1CB-FE4C-90B4-5B68DECEF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39" y="3965318"/>
              <a:ext cx="38472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 = 84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CB7488E9-CAE6-6D48-981B-8BA9B18E3A2C}"/>
                </a:ext>
              </a:extLst>
            </p:cNvPr>
            <p:cNvGrpSpPr/>
            <p:nvPr/>
          </p:nvGrpSpPr>
          <p:grpSpPr>
            <a:xfrm>
              <a:off x="11114668" y="4591051"/>
              <a:ext cx="597787" cy="215444"/>
              <a:chOff x="11012488" y="4591051"/>
              <a:chExt cx="597787" cy="215444"/>
            </a:xfrm>
          </p:grpSpPr>
          <p:sp>
            <p:nvSpPr>
              <p:cNvPr id="64" name="Line 9">
                <a:extLst>
                  <a:ext uri="{FF2B5EF4-FFF2-40B4-BE49-F238E27FC236}">
                    <a16:creationId xmlns:a16="http://schemas.microsoft.com/office/drawing/2014/main" id="{3D5CDD87-CAB6-BA4C-AD1E-DAD88A10A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12488" y="4695826"/>
                <a:ext cx="119063" cy="0"/>
              </a:xfrm>
              <a:prstGeom prst="line">
                <a:avLst/>
              </a:prstGeom>
              <a:noFill/>
              <a:ln w="3810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69">
                <a:extLst>
                  <a:ext uri="{FF2B5EF4-FFF2-40B4-BE49-F238E27FC236}">
                    <a16:creationId xmlns:a16="http://schemas.microsoft.com/office/drawing/2014/main" id="{F9859B5A-57AB-4244-970F-7A5BF4B73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0288" y="4591051"/>
                <a:ext cx="41998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20-46</a:t>
                </a:r>
                <a:endPara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CE006740-FA94-B34D-9CAA-E9352085FB2D}"/>
                </a:ext>
              </a:extLst>
            </p:cNvPr>
            <p:cNvGrpSpPr/>
            <p:nvPr/>
          </p:nvGrpSpPr>
          <p:grpSpPr>
            <a:xfrm>
              <a:off x="10427507" y="4591051"/>
              <a:ext cx="597787" cy="215444"/>
              <a:chOff x="10414000" y="4591051"/>
              <a:chExt cx="597787" cy="215444"/>
            </a:xfrm>
          </p:grpSpPr>
          <p:sp>
            <p:nvSpPr>
              <p:cNvPr id="62" name="Line 6">
                <a:extLst>
                  <a:ext uri="{FF2B5EF4-FFF2-40B4-BE49-F238E27FC236}">
                    <a16:creationId xmlns:a16="http://schemas.microsoft.com/office/drawing/2014/main" id="{EE6C605A-D379-1843-9844-DC760910E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14000" y="4695826"/>
                <a:ext cx="117475" cy="0"/>
              </a:xfrm>
              <a:prstGeom prst="line">
                <a:avLst/>
              </a:prstGeom>
              <a:noFill/>
              <a:ln w="3810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70">
                <a:extLst>
                  <a:ext uri="{FF2B5EF4-FFF2-40B4-BE49-F238E27FC236}">
                    <a16:creationId xmlns:a16="http://schemas.microsoft.com/office/drawing/2014/main" id="{993CBF6E-F06B-D74E-B377-9D56345CC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1800" y="4591051"/>
                <a:ext cx="41998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15-19</a:t>
                </a:r>
                <a:endPara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718D4715-AB00-5747-831C-2EE551CDFD85}"/>
                </a:ext>
              </a:extLst>
            </p:cNvPr>
            <p:cNvGrpSpPr/>
            <p:nvPr/>
          </p:nvGrpSpPr>
          <p:grpSpPr>
            <a:xfrm>
              <a:off x="9740347" y="4591051"/>
              <a:ext cx="597787" cy="215444"/>
              <a:chOff x="9813925" y="4591051"/>
              <a:chExt cx="597787" cy="215444"/>
            </a:xfrm>
          </p:grpSpPr>
          <p:sp>
            <p:nvSpPr>
              <p:cNvPr id="60" name="Line 8">
                <a:extLst>
                  <a:ext uri="{FF2B5EF4-FFF2-40B4-BE49-F238E27FC236}">
                    <a16:creationId xmlns:a16="http://schemas.microsoft.com/office/drawing/2014/main" id="{904B4D41-CDE9-5341-8D26-D6E98CF0B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13925" y="4695826"/>
                <a:ext cx="119063" cy="0"/>
              </a:xfrm>
              <a:prstGeom prst="line">
                <a:avLst/>
              </a:prstGeom>
              <a:noFill/>
              <a:ln w="3810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71">
                <a:extLst>
                  <a:ext uri="{FF2B5EF4-FFF2-40B4-BE49-F238E27FC236}">
                    <a16:creationId xmlns:a16="http://schemas.microsoft.com/office/drawing/2014/main" id="{C33BB232-B31D-7B42-AB80-732DD1C78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1725" y="4591051"/>
                <a:ext cx="41998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10-14</a:t>
                </a:r>
                <a:endPara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EFD39CB1-9C93-A04E-8EA9-62C08F4EA19D}"/>
                </a:ext>
              </a:extLst>
            </p:cNvPr>
            <p:cNvGrpSpPr/>
            <p:nvPr/>
          </p:nvGrpSpPr>
          <p:grpSpPr>
            <a:xfrm>
              <a:off x="9235930" y="4591051"/>
              <a:ext cx="415044" cy="215444"/>
              <a:chOff x="9283700" y="4591051"/>
              <a:chExt cx="415044" cy="215444"/>
            </a:xfrm>
          </p:grpSpPr>
          <p:sp>
            <p:nvSpPr>
              <p:cNvPr id="58" name="Line 7">
                <a:extLst>
                  <a:ext uri="{FF2B5EF4-FFF2-40B4-BE49-F238E27FC236}">
                    <a16:creationId xmlns:a16="http://schemas.microsoft.com/office/drawing/2014/main" id="{4BA62112-060C-FF4F-902E-6F3AA9CE0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83700" y="4695826"/>
                <a:ext cx="119063" cy="0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72">
                <a:extLst>
                  <a:ext uri="{FF2B5EF4-FFF2-40B4-BE49-F238E27FC236}">
                    <a16:creationId xmlns:a16="http://schemas.microsoft.com/office/drawing/2014/main" id="{004F07E7-6AA5-7B4C-A4AC-DDEB2338F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1500" y="4591051"/>
                <a:ext cx="2372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5-9</a:t>
                </a:r>
                <a:endPara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3BF45B84-3AE3-8A49-8CB8-B8842A66E125}"/>
                </a:ext>
              </a:extLst>
            </p:cNvPr>
            <p:cNvGrpSpPr/>
            <p:nvPr/>
          </p:nvGrpSpPr>
          <p:grpSpPr>
            <a:xfrm>
              <a:off x="8731513" y="4591051"/>
              <a:ext cx="415044" cy="215444"/>
              <a:chOff x="8685213" y="4591051"/>
              <a:chExt cx="415044" cy="215444"/>
            </a:xfrm>
          </p:grpSpPr>
          <p:sp>
            <p:nvSpPr>
              <p:cNvPr id="56" name="Line 10">
                <a:extLst>
                  <a:ext uri="{FF2B5EF4-FFF2-40B4-BE49-F238E27FC236}">
                    <a16:creationId xmlns:a16="http://schemas.microsoft.com/office/drawing/2014/main" id="{956C8116-38A3-384B-9FA2-574A45841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5213" y="4695826"/>
                <a:ext cx="117475" cy="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73">
                <a:extLst>
                  <a:ext uri="{FF2B5EF4-FFF2-40B4-BE49-F238E27FC236}">
                    <a16:creationId xmlns:a16="http://schemas.microsoft.com/office/drawing/2014/main" id="{0768E924-05B6-654D-970F-53B8CF787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3013" y="4591051"/>
                <a:ext cx="2372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0-4</a:t>
                </a:r>
                <a:endPara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Rectangle 74">
              <a:extLst>
                <a:ext uri="{FF2B5EF4-FFF2-40B4-BE49-F238E27FC236}">
                  <a16:creationId xmlns:a16="http://schemas.microsoft.com/office/drawing/2014/main" id="{B928CB99-B0F7-2046-A22F-5338307C2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4360" y="4483330"/>
              <a:ext cx="12371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Dat'AIDS</a:t>
              </a: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score,</a:t>
              </a:r>
              <a:b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 points 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window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75">
              <a:extLst>
                <a:ext uri="{FF2B5EF4-FFF2-40B4-BE49-F238E27FC236}">
                  <a16:creationId xmlns:a16="http://schemas.microsoft.com/office/drawing/2014/main" id="{67363940-F023-8643-901B-6E512635F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111" y="5756276"/>
              <a:ext cx="11079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Dat'AIDS</a:t>
              </a: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Score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76">
              <a:extLst>
                <a:ext uri="{FF2B5EF4-FFF2-40B4-BE49-F238E27FC236}">
                  <a16:creationId xmlns:a16="http://schemas.microsoft.com/office/drawing/2014/main" id="{4C67499E-AE40-954D-B2AC-C8B98F44F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8957" y="5038954"/>
              <a:ext cx="139640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Survival 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prediction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6" name="Rectangle 75">
            <a:extLst>
              <a:ext uri="{FF2B5EF4-FFF2-40B4-BE49-F238E27FC236}">
                <a16:creationId xmlns:a16="http://schemas.microsoft.com/office/drawing/2014/main" id="{07C6A894-260F-2A44-A68C-18889963E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47" y="2519693"/>
            <a:ext cx="1853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Survival </a:t>
            </a:r>
            <a:r>
              <a:rPr kumimoji="0" lang="fr-FR" alt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probability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ADA5A7D-E15C-9569-7DFA-13F1B16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235457"/>
            <a:ext cx="11384011" cy="1481068"/>
          </a:xfrm>
        </p:spPr>
        <p:txBody>
          <a:bodyPr/>
          <a:lstStyle/>
          <a:p>
            <a:r>
              <a:rPr lang="fr-FR" dirty="0" err="1"/>
              <a:t>Dat’AIDS</a:t>
            </a:r>
            <a:r>
              <a:rPr lang="fr-FR" dirty="0"/>
              <a:t> Score to </a:t>
            </a:r>
            <a:r>
              <a:rPr lang="fr-FR" dirty="0" err="1"/>
              <a:t>predict</a:t>
            </a:r>
            <a:r>
              <a:rPr lang="fr-FR" dirty="0"/>
              <a:t> 5-year </a:t>
            </a:r>
            <a:r>
              <a:rPr lang="fr-FR" dirty="0" err="1"/>
              <a:t>mortality</a:t>
            </a:r>
            <a:r>
              <a:rPr lang="fr-FR" dirty="0"/>
              <a:t> in </a:t>
            </a:r>
            <a:r>
              <a:rPr lang="fr-FR" dirty="0" err="1"/>
              <a:t>elderly</a:t>
            </a:r>
            <a:r>
              <a:rPr lang="fr-FR" dirty="0"/>
              <a:t> PLWH: </a:t>
            </a:r>
            <a:r>
              <a:rPr lang="fr-FR" dirty="0" err="1"/>
              <a:t>external</a:t>
            </a:r>
            <a:r>
              <a:rPr lang="fr-FR" dirty="0"/>
              <a:t> validation</a:t>
            </a:r>
          </a:p>
        </p:txBody>
      </p:sp>
    </p:spTree>
    <p:extLst>
      <p:ext uri="{BB962C8B-B14F-4D97-AF65-F5344CB8AC3E}">
        <p14:creationId xmlns:p14="http://schemas.microsoft.com/office/powerpoint/2010/main" val="78035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2A5BC-949D-6B41-AD84-241DBE1D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Genetic</a:t>
            </a:r>
            <a:r>
              <a:rPr lang="fr-FR" dirty="0"/>
              <a:t> contribution to </a:t>
            </a:r>
            <a:r>
              <a:rPr lang="fr-FR" dirty="0" err="1"/>
              <a:t>weight</a:t>
            </a:r>
            <a:r>
              <a:rPr lang="fr-FR" dirty="0"/>
              <a:t> gain </a:t>
            </a:r>
            <a:r>
              <a:rPr lang="fr-FR" dirty="0" err="1"/>
              <a:t>after</a:t>
            </a:r>
            <a:r>
              <a:rPr lang="fr-FR" dirty="0"/>
              <a:t> ART initiation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EEA92-DFAF-C740-B0E1-E0B91E7911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CoRIS</a:t>
            </a:r>
            <a:r>
              <a:rPr lang="en-GB" dirty="0"/>
              <a:t> Cohort, Spain, Retrospective Observational Study</a:t>
            </a:r>
          </a:p>
          <a:p>
            <a:r>
              <a:rPr lang="en-GB" dirty="0"/>
              <a:t>1,021 patients (88% male) with ART initiation after January 1, 2014</a:t>
            </a:r>
          </a:p>
          <a:p>
            <a:pPr lvl="1"/>
            <a:r>
              <a:rPr lang="en-GB" sz="2200" dirty="0"/>
              <a:t>2 NRTI + INSTI: 63%</a:t>
            </a:r>
          </a:p>
          <a:p>
            <a:pPr lvl="1"/>
            <a:r>
              <a:rPr lang="en-GB" sz="2200" dirty="0"/>
              <a:t>2 NRTI + NNRTI: 18%</a:t>
            </a:r>
          </a:p>
          <a:p>
            <a:pPr lvl="1"/>
            <a:r>
              <a:rPr lang="en-GB" sz="2200" dirty="0"/>
              <a:t>2 NRTI + PI : 12%</a:t>
            </a:r>
          </a:p>
          <a:p>
            <a:r>
              <a:rPr lang="en-GB" dirty="0"/>
              <a:t>Weight change at W96 after starting ART</a:t>
            </a:r>
          </a:p>
          <a:p>
            <a:pPr lvl="1"/>
            <a:r>
              <a:rPr lang="en-GB" sz="2200" dirty="0"/>
              <a:t>Mean Weight at baseline: 72.9 Kg</a:t>
            </a:r>
          </a:p>
          <a:p>
            <a:pPr lvl="1"/>
            <a:r>
              <a:rPr lang="en-GB" sz="2200" dirty="0"/>
              <a:t>Mean Weight at W96: 75.8 Kg</a:t>
            </a:r>
          </a:p>
          <a:p>
            <a:r>
              <a:rPr lang="en-GB" dirty="0"/>
              <a:t>Exposure variables: 14 obesity-related SNPs selected from a meta-analysis of genome-wide association study (GWAS) BMI loci</a:t>
            </a:r>
          </a:p>
          <a:p>
            <a:r>
              <a:rPr lang="en-GB" dirty="0" err="1"/>
              <a:t>Adjustement</a:t>
            </a:r>
            <a:r>
              <a:rPr lang="en-GB" dirty="0"/>
              <a:t>: age, sex, baseline BMI, region of birth, HIV transmission category, level of education, baseline CD4 and HIV-RNA, prior AIDS, HCV and HBV, ART anchor drug, NRTI backbone, comorbidities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1FC340-5134-214F-A746-62931FC5097A}"/>
              </a:ext>
            </a:extLst>
          </p:cNvPr>
          <p:cNvSpPr txBox="1"/>
          <p:nvPr/>
        </p:nvSpPr>
        <p:spPr>
          <a:xfrm>
            <a:off x="9369753" y="6438576"/>
            <a:ext cx="282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Berenguer</a:t>
            </a:r>
            <a:r>
              <a:rPr lang="fr-FR" sz="1200" dirty="0"/>
              <a:t> J. HIV Glasgow 2022, Abs. P151</a:t>
            </a:r>
          </a:p>
        </p:txBody>
      </p:sp>
    </p:spTree>
    <p:extLst>
      <p:ext uri="{BB962C8B-B14F-4D97-AF65-F5344CB8AC3E}">
        <p14:creationId xmlns:p14="http://schemas.microsoft.com/office/powerpoint/2010/main" val="92182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1E1B1B-23A3-9441-B973-56BD0139EE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239042"/>
            <a:ext cx="10972800" cy="1390054"/>
          </a:xfrm>
        </p:spPr>
        <p:txBody>
          <a:bodyPr>
            <a:normAutofit lnSpcReduction="10000"/>
          </a:bodyPr>
          <a:lstStyle/>
          <a:p>
            <a:r>
              <a:rPr lang="en-GB" sz="1600"/>
              <a:t>ZC3H4 rs3810291 A allele has been associated with BMI in the general population. Variants positively associated with emotional eating and uncontrolled eating.</a:t>
            </a:r>
          </a:p>
          <a:p>
            <a:r>
              <a:rPr lang="en-GB" sz="1600"/>
              <a:t>BCDIN3D/FAIM2 rs7138803 associated with BMI and obesity (higher expression of a protein modulating food intake, energy expenditure and insulin sensitivity)</a:t>
            </a:r>
          </a:p>
          <a:p>
            <a:r>
              <a:rPr lang="en-GB" sz="1600" b="1"/>
              <a:t>Conclusion </a:t>
            </a:r>
            <a:r>
              <a:rPr lang="en-GB" sz="1600"/>
              <a:t>: First study to suggest that genetic factors play a role in weight gain after ART initiation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F829E3-5388-784D-B324-1468E6D6404C}"/>
              </a:ext>
            </a:extLst>
          </p:cNvPr>
          <p:cNvSpPr txBox="1"/>
          <p:nvPr/>
        </p:nvSpPr>
        <p:spPr>
          <a:xfrm>
            <a:off x="888533" y="1922159"/>
            <a:ext cx="396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Frequency of ≥ 10% weight gain at W96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92F5AB-9662-834D-A9EF-4462D380CD82}"/>
              </a:ext>
            </a:extLst>
          </p:cNvPr>
          <p:cNvSpPr txBox="1"/>
          <p:nvPr/>
        </p:nvSpPr>
        <p:spPr>
          <a:xfrm>
            <a:off x="6557676" y="1783660"/>
            <a:ext cx="4768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Association of SNPs with weight change at W96 </a:t>
            </a:r>
          </a:p>
          <a:p>
            <a:pPr algn="ctr"/>
            <a:r>
              <a:rPr lang="en-GB" b="1">
                <a:solidFill>
                  <a:srgbClr val="0070C0"/>
                </a:solidFill>
              </a:rPr>
              <a:t>by adjusted linear mixed models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CD34FC-2792-3540-A0C6-BD45E4D06ACE}"/>
              </a:ext>
            </a:extLst>
          </p:cNvPr>
          <p:cNvSpPr txBox="1"/>
          <p:nvPr/>
        </p:nvSpPr>
        <p:spPr>
          <a:xfrm>
            <a:off x="1044683" y="22352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2CA9A9-6975-A44D-82C9-ED387E9A8DBF}"/>
              </a:ext>
            </a:extLst>
          </p:cNvPr>
          <p:cNvSpPr txBox="1"/>
          <p:nvPr/>
        </p:nvSpPr>
        <p:spPr>
          <a:xfrm>
            <a:off x="9369753" y="6438576"/>
            <a:ext cx="282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Berenguer J. HIV Glasgow 2022, Abs. P151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1B72877-6873-FA4F-A8FA-5FD473D74B5A}"/>
              </a:ext>
            </a:extLst>
          </p:cNvPr>
          <p:cNvGrpSpPr/>
          <p:nvPr/>
        </p:nvGrpSpPr>
        <p:grpSpPr>
          <a:xfrm>
            <a:off x="924007" y="2468646"/>
            <a:ext cx="3858634" cy="2714782"/>
            <a:chOff x="924007" y="2468646"/>
            <a:chExt cx="3858634" cy="2714782"/>
          </a:xfrm>
        </p:grpSpPr>
        <p:sp>
          <p:nvSpPr>
            <p:cNvPr id="14" name="Forme libre : forme 1">
              <a:extLst>
                <a:ext uri="{FF2B5EF4-FFF2-40B4-BE49-F238E27FC236}">
                  <a16:creationId xmlns:a16="http://schemas.microsoft.com/office/drawing/2014/main" id="{F9241B29-1881-2C4B-BD13-986EFA6BDD75}"/>
                </a:ext>
              </a:extLst>
            </p:cNvPr>
            <p:cNvSpPr/>
            <p:nvPr/>
          </p:nvSpPr>
          <p:spPr>
            <a:xfrm>
              <a:off x="1290320" y="2540000"/>
              <a:ext cx="3393440" cy="2214880"/>
            </a:xfrm>
            <a:custGeom>
              <a:avLst/>
              <a:gdLst>
                <a:gd name="connsiteX0" fmla="*/ 0 w 3393440"/>
                <a:gd name="connsiteY0" fmla="*/ 0 h 2214880"/>
                <a:gd name="connsiteX1" fmla="*/ 0 w 3393440"/>
                <a:gd name="connsiteY1" fmla="*/ 2214880 h 2214880"/>
                <a:gd name="connsiteX2" fmla="*/ 3393440 w 3393440"/>
                <a:gd name="connsiteY2" fmla="*/ 2214880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40" h="2214880">
                  <a:moveTo>
                    <a:pt x="0" y="0"/>
                  </a:moveTo>
                  <a:lnTo>
                    <a:pt x="0" y="2214880"/>
                  </a:lnTo>
                  <a:lnTo>
                    <a:pt x="3393440" y="22148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60C3F97-8A81-9A4A-A299-5C025565B09E}"/>
                </a:ext>
              </a:extLst>
            </p:cNvPr>
            <p:cNvSpPr txBox="1"/>
            <p:nvPr/>
          </p:nvSpPr>
          <p:spPr>
            <a:xfrm>
              <a:off x="924007" y="2627513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25 -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B9DCA13-4707-874F-A7C5-F893A89BEBB2}"/>
                </a:ext>
              </a:extLst>
            </p:cNvPr>
            <p:cNvSpPr txBox="1"/>
            <p:nvPr/>
          </p:nvSpPr>
          <p:spPr>
            <a:xfrm>
              <a:off x="924007" y="3043431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20 -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D3BDB0A-4824-674F-B9E6-E8BA0A456C2D}"/>
                </a:ext>
              </a:extLst>
            </p:cNvPr>
            <p:cNvSpPr txBox="1"/>
            <p:nvPr/>
          </p:nvSpPr>
          <p:spPr>
            <a:xfrm>
              <a:off x="924007" y="3435403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15 -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4BB4E49-5602-3C4A-ACA0-2D7D8F7B246E}"/>
                </a:ext>
              </a:extLst>
            </p:cNvPr>
            <p:cNvSpPr txBox="1"/>
            <p:nvPr/>
          </p:nvSpPr>
          <p:spPr>
            <a:xfrm>
              <a:off x="924007" y="3834995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10 -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B6A140D-59AC-BD4D-A510-C31AE6D95C79}"/>
                </a:ext>
              </a:extLst>
            </p:cNvPr>
            <p:cNvSpPr txBox="1"/>
            <p:nvPr/>
          </p:nvSpPr>
          <p:spPr>
            <a:xfrm>
              <a:off x="1015379" y="423458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5 -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347BAE6-7C37-574D-A558-A0D9429077E9}"/>
                </a:ext>
              </a:extLst>
            </p:cNvPr>
            <p:cNvSpPr txBox="1"/>
            <p:nvPr/>
          </p:nvSpPr>
          <p:spPr>
            <a:xfrm>
              <a:off x="1015379" y="4607913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0 -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B3F5A8A-6063-194E-A4FA-4C2B6F653D17}"/>
                </a:ext>
              </a:extLst>
            </p:cNvPr>
            <p:cNvSpPr txBox="1"/>
            <p:nvPr/>
          </p:nvSpPr>
          <p:spPr>
            <a:xfrm>
              <a:off x="1458714" y="4752204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37/163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1C9A203-14B0-EA47-BB3E-D9C7F9E86FC0}"/>
                </a:ext>
              </a:extLst>
            </p:cNvPr>
            <p:cNvSpPr txBox="1"/>
            <p:nvPr/>
          </p:nvSpPr>
          <p:spPr>
            <a:xfrm>
              <a:off x="2101171" y="4752204"/>
              <a:ext cx="6719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133/856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45068E6-C0AC-7B45-AD1E-87D58B1093D1}"/>
                </a:ext>
              </a:extLst>
            </p:cNvPr>
            <p:cNvSpPr txBox="1"/>
            <p:nvPr/>
          </p:nvSpPr>
          <p:spPr>
            <a:xfrm>
              <a:off x="1479379" y="4921818"/>
              <a:ext cx="12041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ZC3H4 rs3810291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5579640-3FF1-A048-A0B9-2318873423E6}"/>
                </a:ext>
              </a:extLst>
            </p:cNvPr>
            <p:cNvSpPr txBox="1"/>
            <p:nvPr/>
          </p:nvSpPr>
          <p:spPr>
            <a:xfrm>
              <a:off x="3254030" y="4752204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90/494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4B90ACA-94CD-4549-A910-42A87F8E4B0C}"/>
                </a:ext>
              </a:extLst>
            </p:cNvPr>
            <p:cNvSpPr txBox="1"/>
            <p:nvPr/>
          </p:nvSpPr>
          <p:spPr>
            <a:xfrm>
              <a:off x="3932555" y="4752204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80/524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C482EDE-CA3E-5D43-AD1E-8E38EEFEEA93}"/>
                </a:ext>
              </a:extLst>
            </p:cNvPr>
            <p:cNvSpPr txBox="1"/>
            <p:nvPr/>
          </p:nvSpPr>
          <p:spPr>
            <a:xfrm>
              <a:off x="2970927" y="4921818"/>
              <a:ext cx="18117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BCDIN3D; FAIM2 rs7138803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6FB89F-CD68-2643-8C3F-15D52BA42448}"/>
                </a:ext>
              </a:extLst>
            </p:cNvPr>
            <p:cNvSpPr/>
            <p:nvPr/>
          </p:nvSpPr>
          <p:spPr>
            <a:xfrm>
              <a:off x="1564792" y="2983012"/>
              <a:ext cx="466125" cy="17854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1D83E6-529B-3242-A3F7-529890DFCF13}"/>
                </a:ext>
              </a:extLst>
            </p:cNvPr>
            <p:cNvSpPr/>
            <p:nvPr/>
          </p:nvSpPr>
          <p:spPr>
            <a:xfrm>
              <a:off x="2194749" y="3536732"/>
              <a:ext cx="466125" cy="12317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53BBD4-2C43-454C-9DEB-2CADB220E7DF}"/>
                </a:ext>
              </a:extLst>
            </p:cNvPr>
            <p:cNvSpPr/>
            <p:nvPr/>
          </p:nvSpPr>
          <p:spPr>
            <a:xfrm>
              <a:off x="3308200" y="3336722"/>
              <a:ext cx="466125" cy="143177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EDB3D4-BBDD-3042-8879-06DF6566ADB3}"/>
                </a:ext>
              </a:extLst>
            </p:cNvPr>
            <p:cNvSpPr/>
            <p:nvPr/>
          </p:nvSpPr>
          <p:spPr>
            <a:xfrm>
              <a:off x="3938157" y="3536732"/>
              <a:ext cx="466125" cy="12317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498663C-981B-0F4F-B445-7AD2D60D51FC}"/>
                </a:ext>
              </a:extLst>
            </p:cNvPr>
            <p:cNvSpPr txBox="1"/>
            <p:nvPr/>
          </p:nvSpPr>
          <p:spPr>
            <a:xfrm>
              <a:off x="1568743" y="275698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22.7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F137A69-B448-3F42-8E67-26D32F0D5DE5}"/>
                </a:ext>
              </a:extLst>
            </p:cNvPr>
            <p:cNvSpPr txBox="1"/>
            <p:nvPr/>
          </p:nvSpPr>
          <p:spPr>
            <a:xfrm>
              <a:off x="2226573" y="3311161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15.5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8486765-E730-B745-B7B7-A410757163F0}"/>
                </a:ext>
              </a:extLst>
            </p:cNvPr>
            <p:cNvSpPr txBox="1"/>
            <p:nvPr/>
          </p:nvSpPr>
          <p:spPr>
            <a:xfrm>
              <a:off x="3323093" y="3107323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18.2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28DA6AC-D66B-374C-BD56-2D4B664DBAFB}"/>
                </a:ext>
              </a:extLst>
            </p:cNvPr>
            <p:cNvSpPr txBox="1"/>
            <p:nvPr/>
          </p:nvSpPr>
          <p:spPr>
            <a:xfrm>
              <a:off x="3996534" y="3327681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15.3</a:t>
              </a:r>
            </a:p>
          </p:txBody>
        </p:sp>
        <p:sp>
          <p:nvSpPr>
            <p:cNvPr id="35" name="Forme libre : forme 33">
              <a:extLst>
                <a:ext uri="{FF2B5EF4-FFF2-40B4-BE49-F238E27FC236}">
                  <a16:creationId xmlns:a16="http://schemas.microsoft.com/office/drawing/2014/main" id="{F7BC13DC-5C85-3B46-AE88-AD05147AC495}"/>
                </a:ext>
              </a:extLst>
            </p:cNvPr>
            <p:cNvSpPr/>
            <p:nvPr/>
          </p:nvSpPr>
          <p:spPr>
            <a:xfrm>
              <a:off x="1717040" y="2702560"/>
              <a:ext cx="695960" cy="604520"/>
            </a:xfrm>
            <a:custGeom>
              <a:avLst/>
              <a:gdLst>
                <a:gd name="connsiteX0" fmla="*/ 0 w 695960"/>
                <a:gd name="connsiteY0" fmla="*/ 60960 h 604520"/>
                <a:gd name="connsiteX1" fmla="*/ 0 w 695960"/>
                <a:gd name="connsiteY1" fmla="*/ 0 h 604520"/>
                <a:gd name="connsiteX2" fmla="*/ 695960 w 695960"/>
                <a:gd name="connsiteY2" fmla="*/ 0 h 604520"/>
                <a:gd name="connsiteX3" fmla="*/ 695960 w 695960"/>
                <a:gd name="connsiteY3" fmla="*/ 604520 h 60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960" h="604520">
                  <a:moveTo>
                    <a:pt x="0" y="60960"/>
                  </a:moveTo>
                  <a:lnTo>
                    <a:pt x="0" y="0"/>
                  </a:lnTo>
                  <a:lnTo>
                    <a:pt x="695960" y="0"/>
                  </a:lnTo>
                  <a:lnTo>
                    <a:pt x="695960" y="60452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A4512B23-98FB-5345-981F-F2D7D992F45E}"/>
                </a:ext>
              </a:extLst>
            </p:cNvPr>
            <p:cNvSpPr txBox="1"/>
            <p:nvPr/>
          </p:nvSpPr>
          <p:spPr>
            <a:xfrm>
              <a:off x="1781212" y="2468646"/>
              <a:ext cx="6832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P=0.024 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153392E-1E55-594D-B4A6-52D2375A8B3E}"/>
                </a:ext>
              </a:extLst>
            </p:cNvPr>
            <p:cNvSpPr txBox="1"/>
            <p:nvPr/>
          </p:nvSpPr>
          <p:spPr>
            <a:xfrm>
              <a:off x="3571718" y="2791558"/>
              <a:ext cx="6832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P=0.207 </a:t>
              </a:r>
            </a:p>
          </p:txBody>
        </p:sp>
        <p:sp>
          <p:nvSpPr>
            <p:cNvPr id="38" name="Forme libre : forme 36">
              <a:extLst>
                <a:ext uri="{FF2B5EF4-FFF2-40B4-BE49-F238E27FC236}">
                  <a16:creationId xmlns:a16="http://schemas.microsoft.com/office/drawing/2014/main" id="{448EE69D-A07D-3441-8D23-E3CD758629F3}"/>
                </a:ext>
              </a:extLst>
            </p:cNvPr>
            <p:cNvSpPr/>
            <p:nvPr/>
          </p:nvSpPr>
          <p:spPr>
            <a:xfrm>
              <a:off x="3534833" y="3009900"/>
              <a:ext cx="681567" cy="340783"/>
            </a:xfrm>
            <a:custGeom>
              <a:avLst/>
              <a:gdLst>
                <a:gd name="connsiteX0" fmla="*/ 0 w 681567"/>
                <a:gd name="connsiteY0" fmla="*/ 114300 h 340783"/>
                <a:gd name="connsiteX1" fmla="*/ 0 w 681567"/>
                <a:gd name="connsiteY1" fmla="*/ 0 h 340783"/>
                <a:gd name="connsiteX2" fmla="*/ 681567 w 681567"/>
                <a:gd name="connsiteY2" fmla="*/ 0 h 340783"/>
                <a:gd name="connsiteX3" fmla="*/ 681567 w 681567"/>
                <a:gd name="connsiteY3" fmla="*/ 340783 h 34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567" h="340783">
                  <a:moveTo>
                    <a:pt x="0" y="114300"/>
                  </a:moveTo>
                  <a:lnTo>
                    <a:pt x="0" y="0"/>
                  </a:lnTo>
                  <a:lnTo>
                    <a:pt x="681567" y="0"/>
                  </a:lnTo>
                  <a:lnTo>
                    <a:pt x="681567" y="34078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0FAAD5F-8032-4742-BDD9-D1453DDB8445}"/>
                </a:ext>
              </a:extLst>
            </p:cNvPr>
            <p:cNvSpPr txBox="1"/>
            <p:nvPr/>
          </p:nvSpPr>
          <p:spPr>
            <a:xfrm>
              <a:off x="1576534" y="4546251"/>
              <a:ext cx="3642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GG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A4F0888-7B71-A443-AA04-6FD302E578CF}"/>
                </a:ext>
              </a:extLst>
            </p:cNvPr>
            <p:cNvSpPr txBox="1"/>
            <p:nvPr/>
          </p:nvSpPr>
          <p:spPr>
            <a:xfrm>
              <a:off x="2142048" y="4546251"/>
              <a:ext cx="590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AA/AG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2F39805-A9B1-E141-A81F-4F15D8F50907}"/>
                </a:ext>
              </a:extLst>
            </p:cNvPr>
            <p:cNvSpPr txBox="1"/>
            <p:nvPr/>
          </p:nvSpPr>
          <p:spPr>
            <a:xfrm>
              <a:off x="3371849" y="4546251"/>
              <a:ext cx="3642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GG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57AFE93-EB0A-9C41-BA51-11549C02759D}"/>
                </a:ext>
              </a:extLst>
            </p:cNvPr>
            <p:cNvSpPr txBox="1"/>
            <p:nvPr/>
          </p:nvSpPr>
          <p:spPr>
            <a:xfrm>
              <a:off x="3878094" y="4546251"/>
              <a:ext cx="590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AG/AA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5ECC384D-C2A6-E94A-9690-6F6F441638D9}"/>
              </a:ext>
            </a:extLst>
          </p:cNvPr>
          <p:cNvGrpSpPr/>
          <p:nvPr/>
        </p:nvGrpSpPr>
        <p:grpSpPr>
          <a:xfrm>
            <a:off x="5737262" y="2488343"/>
            <a:ext cx="6158354" cy="2602414"/>
            <a:chOff x="5737262" y="2488343"/>
            <a:chExt cx="6158354" cy="2602414"/>
          </a:xfrm>
        </p:grpSpPr>
        <p:sp>
          <p:nvSpPr>
            <p:cNvPr id="44" name="Forme libre : forme 37">
              <a:extLst>
                <a:ext uri="{FF2B5EF4-FFF2-40B4-BE49-F238E27FC236}">
                  <a16:creationId xmlns:a16="http://schemas.microsoft.com/office/drawing/2014/main" id="{25879210-8665-4B4C-93C3-6AFD7E9F93D7}"/>
                </a:ext>
              </a:extLst>
            </p:cNvPr>
            <p:cNvSpPr/>
            <p:nvPr/>
          </p:nvSpPr>
          <p:spPr>
            <a:xfrm>
              <a:off x="6406394" y="2768600"/>
              <a:ext cx="2029581" cy="1986280"/>
            </a:xfrm>
            <a:custGeom>
              <a:avLst/>
              <a:gdLst>
                <a:gd name="connsiteX0" fmla="*/ 0 w 3393440"/>
                <a:gd name="connsiteY0" fmla="*/ 0 h 2214880"/>
                <a:gd name="connsiteX1" fmla="*/ 0 w 3393440"/>
                <a:gd name="connsiteY1" fmla="*/ 2214880 h 2214880"/>
                <a:gd name="connsiteX2" fmla="*/ 3393440 w 3393440"/>
                <a:gd name="connsiteY2" fmla="*/ 2214880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40" h="2214880">
                  <a:moveTo>
                    <a:pt x="0" y="0"/>
                  </a:moveTo>
                  <a:lnTo>
                    <a:pt x="0" y="2214880"/>
                  </a:lnTo>
                  <a:lnTo>
                    <a:pt x="3393440" y="22148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152FE7D8-3447-AF4D-AB59-E671E200DD05}"/>
                </a:ext>
              </a:extLst>
            </p:cNvPr>
            <p:cNvSpPr txBox="1"/>
            <p:nvPr/>
          </p:nvSpPr>
          <p:spPr>
            <a:xfrm>
              <a:off x="6040081" y="4601562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70 -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21F9415E-4E99-F44B-913D-42ADD0678F6C}"/>
                </a:ext>
              </a:extLst>
            </p:cNvPr>
            <p:cNvSpPr txBox="1"/>
            <p:nvPr/>
          </p:nvSpPr>
          <p:spPr>
            <a:xfrm>
              <a:off x="6620561" y="4675259"/>
              <a:ext cx="65434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FD1AFCF-15DC-814C-837B-001EE0274B08}"/>
                </a:ext>
              </a:extLst>
            </p:cNvPr>
            <p:cNvSpPr txBox="1"/>
            <p:nvPr/>
          </p:nvSpPr>
          <p:spPr>
            <a:xfrm>
              <a:off x="6040081" y="4131720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72 -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523DE16E-7109-9944-A60C-55FEC70204C1}"/>
                </a:ext>
              </a:extLst>
            </p:cNvPr>
            <p:cNvSpPr txBox="1"/>
            <p:nvPr/>
          </p:nvSpPr>
          <p:spPr>
            <a:xfrm>
              <a:off x="6040081" y="3632739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74 -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12A983B-255F-B046-8969-A4140A63ACED}"/>
                </a:ext>
              </a:extLst>
            </p:cNvPr>
            <p:cNvSpPr txBox="1"/>
            <p:nvPr/>
          </p:nvSpPr>
          <p:spPr>
            <a:xfrm>
              <a:off x="6040081" y="3134761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76 -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F87CD5B7-B6BC-764A-B17D-C01B62D511E3}"/>
                </a:ext>
              </a:extLst>
            </p:cNvPr>
            <p:cNvSpPr txBox="1"/>
            <p:nvPr/>
          </p:nvSpPr>
          <p:spPr>
            <a:xfrm>
              <a:off x="6040081" y="2634566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78 -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56F3BC6-0184-3B42-AB90-0CA2006F2912}"/>
                </a:ext>
              </a:extLst>
            </p:cNvPr>
            <p:cNvSpPr txBox="1"/>
            <p:nvPr/>
          </p:nvSpPr>
          <p:spPr>
            <a:xfrm>
              <a:off x="7614243" y="4675259"/>
              <a:ext cx="6735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 96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8D539969-8160-BA4C-A593-B2DB888D5A66}"/>
                </a:ext>
              </a:extLst>
            </p:cNvPr>
            <p:cNvSpPr txBox="1"/>
            <p:nvPr/>
          </p:nvSpPr>
          <p:spPr>
            <a:xfrm>
              <a:off x="7060360" y="3839582"/>
              <a:ext cx="1836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Mean (SE) increase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GG = 4.26 (0.56) 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AA/AG = 2.66 (0.19) kg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51231B5-659A-7843-AB91-6654EB70A163}"/>
                </a:ext>
              </a:extLst>
            </p:cNvPr>
            <p:cNvSpPr txBox="1"/>
            <p:nvPr/>
          </p:nvSpPr>
          <p:spPr>
            <a:xfrm>
              <a:off x="7430562" y="4469413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P=0.007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B9F3D19-2923-A342-8498-E9DACFCB2195}"/>
                </a:ext>
              </a:extLst>
            </p:cNvPr>
            <p:cNvSpPr txBox="1"/>
            <p:nvPr/>
          </p:nvSpPr>
          <p:spPr>
            <a:xfrm rot="16200000">
              <a:off x="5373348" y="3339347"/>
              <a:ext cx="103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 (Kg)</a:t>
              </a: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AF108CB4-1641-B340-A19B-7ADB7A16DD3D}"/>
                </a:ext>
              </a:extLst>
            </p:cNvPr>
            <p:cNvSpPr/>
            <p:nvPr/>
          </p:nvSpPr>
          <p:spPr>
            <a:xfrm>
              <a:off x="7877452" y="3125662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5B71FA5-EE91-4341-9E35-C7E8C3D0EE63}"/>
                </a:ext>
              </a:extLst>
            </p:cNvPr>
            <p:cNvSpPr/>
            <p:nvPr/>
          </p:nvSpPr>
          <p:spPr>
            <a:xfrm>
              <a:off x="7888897" y="3364228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2ECA25-C599-6047-9863-CEC82DBB8970}"/>
                </a:ext>
              </a:extLst>
            </p:cNvPr>
            <p:cNvSpPr/>
            <p:nvPr/>
          </p:nvSpPr>
          <p:spPr>
            <a:xfrm>
              <a:off x="6902811" y="4035251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80020162-FF16-E44D-B56F-C35D01BE806C}"/>
                </a:ext>
              </a:extLst>
            </p:cNvPr>
            <p:cNvSpPr/>
            <p:nvPr/>
          </p:nvSpPr>
          <p:spPr>
            <a:xfrm>
              <a:off x="6891086" y="4198156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293C2B7B-C0D3-634F-A95E-BEE31439BAE9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6957795" y="3169179"/>
              <a:ext cx="956512" cy="10404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0859BD33-472B-554A-931E-174E9F895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1888" y="3401097"/>
              <a:ext cx="989262" cy="672069"/>
            </a:xfrm>
            <a:prstGeom prst="line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18E6A245-4ADB-5A44-9E1E-BB949B1A7B2C}"/>
                </a:ext>
              </a:extLst>
            </p:cNvPr>
            <p:cNvSpPr txBox="1"/>
            <p:nvPr/>
          </p:nvSpPr>
          <p:spPr>
            <a:xfrm>
              <a:off x="6638194" y="2730807"/>
              <a:ext cx="122661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rs3810291_GG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rs3810291_AA/AG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E47CB21-A41D-E34B-BF8D-BC79B8E82889}"/>
                </a:ext>
              </a:extLst>
            </p:cNvPr>
            <p:cNvSpPr/>
            <p:nvPr/>
          </p:nvSpPr>
          <p:spPr>
            <a:xfrm>
              <a:off x="6512240" y="2970823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F503DC99-725E-4242-A0C9-0A55AE27D989}"/>
                </a:ext>
              </a:extLst>
            </p:cNvPr>
            <p:cNvSpPr/>
            <p:nvPr/>
          </p:nvSpPr>
          <p:spPr>
            <a:xfrm>
              <a:off x="6518600" y="2826358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8A267B12-0E0D-C446-82BC-EDEFF9A4F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8135" y="2865435"/>
              <a:ext cx="159083" cy="1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852FC2A7-DBC4-EF4B-83C2-E48A7B90B2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8135" y="3014452"/>
              <a:ext cx="159083" cy="1"/>
            </a:xfrm>
            <a:prstGeom prst="line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274E2186-29B2-0F45-BAB7-143933276B92}"/>
                </a:ext>
              </a:extLst>
            </p:cNvPr>
            <p:cNvSpPr txBox="1"/>
            <p:nvPr/>
          </p:nvSpPr>
          <p:spPr>
            <a:xfrm>
              <a:off x="6806224" y="2488343"/>
              <a:ext cx="1473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ZC3H4 rs3810291</a:t>
              </a:r>
            </a:p>
          </p:txBody>
        </p:sp>
        <p:sp>
          <p:nvSpPr>
            <p:cNvPr id="67" name="Forme libre : forme 72">
              <a:extLst>
                <a:ext uri="{FF2B5EF4-FFF2-40B4-BE49-F238E27FC236}">
                  <a16:creationId xmlns:a16="http://schemas.microsoft.com/office/drawing/2014/main" id="{2E00D359-788E-7141-9840-B81E841B0858}"/>
                </a:ext>
              </a:extLst>
            </p:cNvPr>
            <p:cNvSpPr/>
            <p:nvPr/>
          </p:nvSpPr>
          <p:spPr>
            <a:xfrm>
              <a:off x="9214299" y="2768600"/>
              <a:ext cx="2029581" cy="1986280"/>
            </a:xfrm>
            <a:custGeom>
              <a:avLst/>
              <a:gdLst>
                <a:gd name="connsiteX0" fmla="*/ 0 w 3393440"/>
                <a:gd name="connsiteY0" fmla="*/ 0 h 2214880"/>
                <a:gd name="connsiteX1" fmla="*/ 0 w 3393440"/>
                <a:gd name="connsiteY1" fmla="*/ 2214880 h 2214880"/>
                <a:gd name="connsiteX2" fmla="*/ 3393440 w 3393440"/>
                <a:gd name="connsiteY2" fmla="*/ 2214880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40" h="2214880">
                  <a:moveTo>
                    <a:pt x="0" y="0"/>
                  </a:moveTo>
                  <a:lnTo>
                    <a:pt x="0" y="2214880"/>
                  </a:lnTo>
                  <a:lnTo>
                    <a:pt x="3393440" y="22148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F6F30FCF-D020-9145-9178-50470712F311}"/>
                </a:ext>
              </a:extLst>
            </p:cNvPr>
            <p:cNvSpPr txBox="1"/>
            <p:nvPr/>
          </p:nvSpPr>
          <p:spPr>
            <a:xfrm>
              <a:off x="8847986" y="4601562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70 -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A85F4F03-F341-B045-9E7E-672EA802737F}"/>
                </a:ext>
              </a:extLst>
            </p:cNvPr>
            <p:cNvSpPr txBox="1"/>
            <p:nvPr/>
          </p:nvSpPr>
          <p:spPr>
            <a:xfrm>
              <a:off x="9428466" y="4675259"/>
              <a:ext cx="65434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BBCAADA9-8C75-0B41-BDD5-238B2C18793B}"/>
                </a:ext>
              </a:extLst>
            </p:cNvPr>
            <p:cNvSpPr txBox="1"/>
            <p:nvPr/>
          </p:nvSpPr>
          <p:spPr>
            <a:xfrm>
              <a:off x="8847986" y="4131720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72 -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B1A4117B-32AE-9340-BE55-9365E720C121}"/>
                </a:ext>
              </a:extLst>
            </p:cNvPr>
            <p:cNvSpPr txBox="1"/>
            <p:nvPr/>
          </p:nvSpPr>
          <p:spPr>
            <a:xfrm>
              <a:off x="8847986" y="3632739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74 -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1D330BF-2EBE-2945-A221-62D0BBDDE9C5}"/>
                </a:ext>
              </a:extLst>
            </p:cNvPr>
            <p:cNvSpPr txBox="1"/>
            <p:nvPr/>
          </p:nvSpPr>
          <p:spPr>
            <a:xfrm>
              <a:off x="8847986" y="3134761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76 -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9577A4A-4808-9F4D-9098-91CBCA7ACBBA}"/>
                </a:ext>
              </a:extLst>
            </p:cNvPr>
            <p:cNvSpPr txBox="1"/>
            <p:nvPr/>
          </p:nvSpPr>
          <p:spPr>
            <a:xfrm>
              <a:off x="8847986" y="2634566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78 -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A64DD63E-E8EC-1E45-B527-2835BC0CFC2E}"/>
                </a:ext>
              </a:extLst>
            </p:cNvPr>
            <p:cNvSpPr txBox="1"/>
            <p:nvPr/>
          </p:nvSpPr>
          <p:spPr>
            <a:xfrm>
              <a:off x="10422148" y="4675259"/>
              <a:ext cx="6735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 96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78E1B2E-75E5-7547-B1C3-FEFDBD9C7A11}"/>
                </a:ext>
              </a:extLst>
            </p:cNvPr>
            <p:cNvSpPr txBox="1"/>
            <p:nvPr/>
          </p:nvSpPr>
          <p:spPr>
            <a:xfrm>
              <a:off x="10238467" y="4469413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P=0.020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42E811C4-B78B-754E-BC2D-F281EC7D418C}"/>
                </a:ext>
              </a:extLst>
            </p:cNvPr>
            <p:cNvSpPr txBox="1"/>
            <p:nvPr/>
          </p:nvSpPr>
          <p:spPr>
            <a:xfrm rot="16200000">
              <a:off x="8230674" y="3250393"/>
              <a:ext cx="103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 (Kg)</a:t>
              </a: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1067470-BB01-0A43-BD37-9BDEA329D01B}"/>
                </a:ext>
              </a:extLst>
            </p:cNvPr>
            <p:cNvSpPr/>
            <p:nvPr/>
          </p:nvSpPr>
          <p:spPr>
            <a:xfrm>
              <a:off x="10671808" y="3301363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EEBDDEB-355B-7C41-BEC3-AE01E1FF210C}"/>
                </a:ext>
              </a:extLst>
            </p:cNvPr>
            <p:cNvSpPr/>
            <p:nvPr/>
          </p:nvSpPr>
          <p:spPr>
            <a:xfrm>
              <a:off x="10683135" y="3321414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B1E56C2-C3BA-C646-AC5C-0527F60B5F41}"/>
                </a:ext>
              </a:extLst>
            </p:cNvPr>
            <p:cNvSpPr/>
            <p:nvPr/>
          </p:nvSpPr>
          <p:spPr>
            <a:xfrm>
              <a:off x="9676078" y="3865095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9D1BB2A-A419-DA42-9FAD-CFA0F8BD4460}"/>
                </a:ext>
              </a:extLst>
            </p:cNvPr>
            <p:cNvSpPr/>
            <p:nvPr/>
          </p:nvSpPr>
          <p:spPr>
            <a:xfrm>
              <a:off x="9682025" y="4139374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2FFA022A-3185-9E46-B0FD-A46777C85629}"/>
                </a:ext>
              </a:extLst>
            </p:cNvPr>
            <p:cNvCxnSpPr>
              <a:cxnSpLocks/>
              <a:stCxn id="80" idx="7"/>
            </p:cNvCxnSpPr>
            <p:nvPr/>
          </p:nvCxnSpPr>
          <p:spPr>
            <a:xfrm flipV="1">
              <a:off x="9748734" y="3344764"/>
              <a:ext cx="973478" cy="806055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BD683AFF-060E-0C4B-A271-1E44B5D87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0716" y="3336722"/>
              <a:ext cx="1011496" cy="573016"/>
            </a:xfrm>
            <a:prstGeom prst="line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B217FB6-8704-FA4A-9262-78F81BB790E5}"/>
                </a:ext>
              </a:extLst>
            </p:cNvPr>
            <p:cNvSpPr txBox="1"/>
            <p:nvPr/>
          </p:nvSpPr>
          <p:spPr>
            <a:xfrm>
              <a:off x="9446099" y="2730807"/>
              <a:ext cx="122661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rs7138803_GG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rs7138803_AG/AA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CA28A30-66FE-A243-82AE-168BFB98EF00}"/>
                </a:ext>
              </a:extLst>
            </p:cNvPr>
            <p:cNvSpPr/>
            <p:nvPr/>
          </p:nvSpPr>
          <p:spPr>
            <a:xfrm>
              <a:off x="9320145" y="2970823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2B0A38C3-BAC5-644F-9E49-9620AD743D5B}"/>
                </a:ext>
              </a:extLst>
            </p:cNvPr>
            <p:cNvSpPr/>
            <p:nvPr/>
          </p:nvSpPr>
          <p:spPr>
            <a:xfrm>
              <a:off x="9326505" y="2826358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95C9978E-9B72-BB4C-A32B-7A446383B3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6040" y="2865435"/>
              <a:ext cx="159083" cy="1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F454D44E-FAC5-EC46-9ED1-91E0D0194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6040" y="3014452"/>
              <a:ext cx="159083" cy="1"/>
            </a:xfrm>
            <a:prstGeom prst="line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EE24AF9E-A8E6-DB42-9786-A4B4800E210B}"/>
                </a:ext>
              </a:extLst>
            </p:cNvPr>
            <p:cNvSpPr txBox="1"/>
            <p:nvPr/>
          </p:nvSpPr>
          <p:spPr>
            <a:xfrm>
              <a:off x="9227421" y="2488343"/>
              <a:ext cx="2246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BCDIN3D; FAIM2 rs7138803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A578EDD1-CD2F-144D-8946-9DC052163B33}"/>
                </a:ext>
              </a:extLst>
            </p:cNvPr>
            <p:cNvSpPr txBox="1"/>
            <p:nvPr/>
          </p:nvSpPr>
          <p:spPr>
            <a:xfrm>
              <a:off x="10059408" y="3777298"/>
              <a:ext cx="1836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Mean (SE) increase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GG = 3.35 (0.29) 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AG/AA = 2.51 (0.24) kg</a:t>
              </a: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89033641-2946-725A-E4EC-57841C38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Genetic contribution to weight gain after ART initiation</a:t>
            </a:r>
          </a:p>
        </p:txBody>
      </p:sp>
    </p:spTree>
    <p:extLst>
      <p:ext uri="{BB962C8B-B14F-4D97-AF65-F5344CB8AC3E}">
        <p14:creationId xmlns:p14="http://schemas.microsoft.com/office/powerpoint/2010/main" val="68980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SWITCH STUDIES – 2 DR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32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A0297-535A-704B-94BB-1FE6D10A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TANGO </a:t>
            </a:r>
            <a:r>
              <a:rPr lang="fr-FR" dirty="0" err="1"/>
              <a:t>Study</a:t>
            </a:r>
            <a:r>
              <a:rPr lang="fr-FR" dirty="0"/>
              <a:t> : switch to DTG/3TC </a:t>
            </a:r>
            <a:r>
              <a:rPr lang="fr-FR" dirty="0" err="1"/>
              <a:t>from</a:t>
            </a:r>
            <a:r>
              <a:rPr lang="fr-FR" dirty="0"/>
              <a:t> 3-4 Drug TAF-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regimen</a:t>
            </a:r>
            <a:r>
              <a:rPr lang="fr-FR" dirty="0"/>
              <a:t> : W196 </a:t>
            </a:r>
            <a:r>
              <a:rPr lang="fr-FR" dirty="0" err="1"/>
              <a:t>Outcome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33998-A936-BD47-85CD-763541A0C8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52059"/>
            <a:ext cx="8298215" cy="10019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000" dirty="0"/>
              <a:t>Phase 3 </a:t>
            </a:r>
            <a:r>
              <a:rPr lang="fr-FR" sz="2000" dirty="0" err="1"/>
              <a:t>randomized</a:t>
            </a:r>
            <a:r>
              <a:rPr lang="fr-FR" sz="2000" dirty="0"/>
              <a:t>, open-label trial</a:t>
            </a:r>
          </a:p>
          <a:p>
            <a:pPr lvl="1">
              <a:spcBef>
                <a:spcPts val="0"/>
              </a:spcBef>
            </a:pPr>
            <a:r>
              <a:rPr lang="fr-FR" sz="1800" dirty="0"/>
              <a:t>D1-W148 : </a:t>
            </a:r>
            <a:r>
              <a:rPr lang="fr-FR" sz="1800" dirty="0" err="1"/>
              <a:t>randomization</a:t>
            </a:r>
            <a:r>
              <a:rPr lang="fr-FR" sz="1800" dirty="0"/>
              <a:t> </a:t>
            </a:r>
            <a:r>
              <a:rPr lang="fr-FR" sz="1800" dirty="0" err="1"/>
              <a:t>between</a:t>
            </a:r>
            <a:r>
              <a:rPr lang="fr-FR" sz="1800" dirty="0"/>
              <a:t> TAF-</a:t>
            </a:r>
            <a:r>
              <a:rPr lang="fr-FR" sz="1800" dirty="0" err="1"/>
              <a:t>based</a:t>
            </a:r>
            <a:r>
              <a:rPr lang="fr-FR" sz="1800" dirty="0"/>
              <a:t> </a:t>
            </a:r>
            <a:r>
              <a:rPr lang="fr-FR" sz="1800" dirty="0" err="1"/>
              <a:t>regimen</a:t>
            </a:r>
            <a:r>
              <a:rPr lang="fr-FR" sz="1800" dirty="0"/>
              <a:t> continuation vs DTG/3TC</a:t>
            </a:r>
          </a:p>
          <a:p>
            <a:pPr lvl="1">
              <a:spcBef>
                <a:spcPts val="0"/>
              </a:spcBef>
            </a:pPr>
            <a:r>
              <a:rPr lang="fr-FR" sz="1800" dirty="0"/>
              <a:t>W148-W196 : all patients continue on DTG/3TC</a:t>
            </a:r>
          </a:p>
          <a:p>
            <a:pPr lvl="1">
              <a:spcBef>
                <a:spcPts val="0"/>
              </a:spcBef>
            </a:pPr>
            <a:endParaRPr lang="fr-FR" sz="2000" dirty="0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CA5A6706-21CD-BC4C-B8C4-8D357DDEB724}"/>
              </a:ext>
            </a:extLst>
          </p:cNvPr>
          <p:cNvGrpSpPr/>
          <p:nvPr/>
        </p:nvGrpSpPr>
        <p:grpSpPr>
          <a:xfrm>
            <a:off x="815184" y="3043252"/>
            <a:ext cx="5095855" cy="353491"/>
            <a:chOff x="916581" y="2908697"/>
            <a:chExt cx="5095855" cy="3534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8AD624-AF6B-AB4D-AD8C-522AE0A60E74}"/>
                </a:ext>
              </a:extLst>
            </p:cNvPr>
            <p:cNvSpPr/>
            <p:nvPr/>
          </p:nvSpPr>
          <p:spPr>
            <a:xfrm>
              <a:off x="916581" y="2965033"/>
              <a:ext cx="91440" cy="9144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3C622BED-633F-564C-BF36-60029BD07361}"/>
                </a:ext>
              </a:extLst>
            </p:cNvPr>
            <p:cNvSpPr txBox="1"/>
            <p:nvPr/>
          </p:nvSpPr>
          <p:spPr bwMode="auto">
            <a:xfrm>
              <a:off x="1078230" y="2908697"/>
              <a:ext cx="2114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071D49"/>
                  </a:solidFill>
                  <a:latin typeface="Arial"/>
                  <a:cs typeface="Arial" panose="020B0604020202020204" pitchFamily="34" charset="0"/>
                </a:rPr>
                <a:t>DTG/3TC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Day 1-W48 (N=369)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8CC547-5A84-0945-9FDB-5E1A66CE5103}"/>
                </a:ext>
              </a:extLst>
            </p:cNvPr>
            <p:cNvSpPr/>
            <p:nvPr/>
          </p:nvSpPr>
          <p:spPr>
            <a:xfrm>
              <a:off x="916581" y="3125149"/>
              <a:ext cx="91440" cy="91440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87">
              <a:extLst>
                <a:ext uri="{FF2B5EF4-FFF2-40B4-BE49-F238E27FC236}">
                  <a16:creationId xmlns:a16="http://schemas.microsoft.com/office/drawing/2014/main" id="{AE1DD190-26FE-E347-9702-5F3F9CCEC9B2}"/>
                </a:ext>
              </a:extLst>
            </p:cNvPr>
            <p:cNvSpPr txBox="1"/>
            <p:nvPr/>
          </p:nvSpPr>
          <p:spPr bwMode="auto">
            <a:xfrm>
              <a:off x="1078230" y="3077522"/>
              <a:ext cx="21993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071D49"/>
                  </a:solidFill>
                  <a:latin typeface="Arial"/>
                  <a:cs typeface="Arial" panose="020B0604020202020204" pitchFamily="34" charset="0"/>
                </a:rPr>
                <a:t>DTG/3TC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Day 1-W196 (N=369)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8FC8A1-A36B-6E4F-A504-D5B6322B8E49}"/>
                </a:ext>
              </a:extLst>
            </p:cNvPr>
            <p:cNvSpPr/>
            <p:nvPr/>
          </p:nvSpPr>
          <p:spPr>
            <a:xfrm>
              <a:off x="3797340" y="2965033"/>
              <a:ext cx="91440" cy="9144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88">
              <a:extLst>
                <a:ext uri="{FF2B5EF4-FFF2-40B4-BE49-F238E27FC236}">
                  <a16:creationId xmlns:a16="http://schemas.microsoft.com/office/drawing/2014/main" id="{EEFD5D30-5D1E-4E4A-A9B8-B4DABDD1CE67}"/>
                </a:ext>
              </a:extLst>
            </p:cNvPr>
            <p:cNvSpPr txBox="1"/>
            <p:nvPr/>
          </p:nvSpPr>
          <p:spPr bwMode="auto">
            <a:xfrm>
              <a:off x="3958989" y="2908697"/>
              <a:ext cx="205344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071D49"/>
                  </a:solidFill>
                  <a:latin typeface="Arial"/>
                  <a:cs typeface="Arial" panose="020B0604020202020204" pitchFamily="34" charset="0"/>
                </a:rPr>
                <a:t>DTG/3TC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W148-196 (N=298)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0A4E049-1630-6045-BD90-CD3F54087408}"/>
              </a:ext>
            </a:extLst>
          </p:cNvPr>
          <p:cNvSpPr txBox="1"/>
          <p:nvPr/>
        </p:nvSpPr>
        <p:spPr>
          <a:xfrm>
            <a:off x="9517037" y="6469389"/>
            <a:ext cx="2674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De </a:t>
            </a:r>
            <a:r>
              <a:rPr lang="de-DE" sz="1200" dirty="0" err="1"/>
              <a:t>Wit</a:t>
            </a:r>
            <a:r>
              <a:rPr lang="de-DE" sz="1200" dirty="0"/>
              <a:t> S. HIV Glasgow 2022, Abs. M041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D07E849-EE22-8848-9217-A50EAE99867A}"/>
              </a:ext>
            </a:extLst>
          </p:cNvPr>
          <p:cNvGraphicFramePr>
            <a:graphicFrameLocks noGrp="1"/>
          </p:cNvGraphicFramePr>
          <p:nvPr/>
        </p:nvGraphicFramePr>
        <p:xfrm>
          <a:off x="6777318" y="3448724"/>
          <a:ext cx="521959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248">
                  <a:extLst>
                    <a:ext uri="{9D8B030D-6E8A-4147-A177-3AD203B41FA5}">
                      <a16:colId xmlns:a16="http://schemas.microsoft.com/office/drawing/2014/main" val="3362443313"/>
                    </a:ext>
                  </a:extLst>
                </a:gridCol>
                <a:gridCol w="1711341">
                  <a:extLst>
                    <a:ext uri="{9D8B030D-6E8A-4147-A177-3AD203B41FA5}">
                      <a16:colId xmlns:a16="http://schemas.microsoft.com/office/drawing/2014/main" val="2218556922"/>
                    </a:ext>
                  </a:extLst>
                </a:gridCol>
                <a:gridCol w="1669001">
                  <a:extLst>
                    <a:ext uri="{9D8B030D-6E8A-4147-A177-3AD203B41FA5}">
                      <a16:colId xmlns:a16="http://schemas.microsoft.com/office/drawing/2014/main" val="2813064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Early</a:t>
                      </a:r>
                      <a:r>
                        <a:rPr lang="fr-FR" dirty="0"/>
                        <a:t> switch DTG/3TC</a:t>
                      </a:r>
                    </a:p>
                    <a:p>
                      <a:pPr algn="ctr"/>
                      <a:r>
                        <a:rPr lang="fr-FR" dirty="0"/>
                        <a:t>N = 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Late</a:t>
                      </a:r>
                      <a:r>
                        <a:rPr lang="fr-FR" dirty="0"/>
                        <a:t> switch DTG/3TC</a:t>
                      </a:r>
                    </a:p>
                    <a:p>
                      <a:pPr algn="ctr"/>
                      <a:r>
                        <a:rPr lang="fr-FR" dirty="0"/>
                        <a:t>N = 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1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Mean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baseline</a:t>
                      </a:r>
                      <a:r>
                        <a:rPr lang="fr-FR" dirty="0"/>
                        <a:t>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59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Mean</a:t>
                      </a:r>
                      <a:r>
                        <a:rPr lang="fr-FR" dirty="0"/>
                        <a:t> change at W48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5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Mean</a:t>
                      </a:r>
                      <a:r>
                        <a:rPr lang="fr-FR" dirty="0"/>
                        <a:t> change at W196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3487"/>
                  </a:ext>
                </a:extLst>
              </a:tr>
            </a:tbl>
          </a:graphicData>
        </a:graphic>
      </p:graphicFrame>
      <p:sp>
        <p:nvSpPr>
          <p:cNvPr id="21" name="Titre 1">
            <a:extLst>
              <a:ext uri="{FF2B5EF4-FFF2-40B4-BE49-F238E27FC236}">
                <a16:creationId xmlns:a16="http://schemas.microsoft.com/office/drawing/2014/main" id="{0F02672B-FD81-1F4C-A890-8587FCF3DED2}"/>
              </a:ext>
            </a:extLst>
          </p:cNvPr>
          <p:cNvSpPr txBox="1">
            <a:spLocks/>
          </p:cNvSpPr>
          <p:nvPr/>
        </p:nvSpPr>
        <p:spPr>
          <a:xfrm>
            <a:off x="398023" y="2368425"/>
            <a:ext cx="5838421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err="1"/>
              <a:t>Virologic</a:t>
            </a:r>
            <a:r>
              <a:rPr lang="fr-FR" sz="2400" dirty="0"/>
              <a:t> </a:t>
            </a:r>
            <a:r>
              <a:rPr lang="fr-FR" sz="2400" dirty="0" err="1"/>
              <a:t>outcomes</a:t>
            </a:r>
            <a:r>
              <a:rPr lang="fr-FR" sz="2400" dirty="0"/>
              <a:t> at W196 (</a:t>
            </a:r>
            <a:r>
              <a:rPr lang="fr-FR" sz="2400" dirty="0" err="1"/>
              <a:t>Snapshot</a:t>
            </a:r>
            <a:r>
              <a:rPr lang="fr-FR" sz="2400" dirty="0"/>
              <a:t>, ITT=E)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2F1E948-C1AB-B648-8670-1A5741F33184}"/>
              </a:ext>
            </a:extLst>
          </p:cNvPr>
          <p:cNvSpPr txBox="1">
            <a:spLocks/>
          </p:cNvSpPr>
          <p:nvPr/>
        </p:nvSpPr>
        <p:spPr>
          <a:xfrm>
            <a:off x="6968819" y="2371932"/>
            <a:ext cx="4582205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err="1"/>
              <a:t>Immunologic</a:t>
            </a:r>
            <a:r>
              <a:rPr lang="fr-FR" sz="2400" dirty="0"/>
              <a:t> </a:t>
            </a:r>
            <a:r>
              <a:rPr lang="fr-FR" sz="2400" dirty="0" err="1"/>
              <a:t>outcome</a:t>
            </a:r>
            <a:r>
              <a:rPr lang="fr-FR" sz="2400" dirty="0"/>
              <a:t> (CD4/mm3)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9BABD7B-D299-0441-BCD9-26310E7AB326}"/>
              </a:ext>
            </a:extLst>
          </p:cNvPr>
          <p:cNvGrpSpPr/>
          <p:nvPr/>
        </p:nvGrpSpPr>
        <p:grpSpPr>
          <a:xfrm>
            <a:off x="798382" y="3578833"/>
            <a:ext cx="5037701" cy="3033581"/>
            <a:chOff x="613799" y="2377625"/>
            <a:chExt cx="5037701" cy="308705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5CF35C1-1501-534C-B2A6-19A25E2B2F33}"/>
                </a:ext>
              </a:extLst>
            </p:cNvPr>
            <p:cNvSpPr txBox="1"/>
            <p:nvPr/>
          </p:nvSpPr>
          <p:spPr>
            <a:xfrm>
              <a:off x="613799" y="237762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100 -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2DBB56E-B340-764E-8F9A-26E8D4CC36BF}"/>
                </a:ext>
              </a:extLst>
            </p:cNvPr>
            <p:cNvSpPr txBox="1"/>
            <p:nvPr/>
          </p:nvSpPr>
          <p:spPr>
            <a:xfrm>
              <a:off x="705170" y="2853768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80 -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52320F2-32B8-734C-9DEC-FAA17530CE1C}"/>
                </a:ext>
              </a:extLst>
            </p:cNvPr>
            <p:cNvSpPr txBox="1"/>
            <p:nvPr/>
          </p:nvSpPr>
          <p:spPr>
            <a:xfrm>
              <a:off x="705170" y="3329911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60 -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9451083-ADD6-2640-96DF-EBD614D08B2E}"/>
                </a:ext>
              </a:extLst>
            </p:cNvPr>
            <p:cNvSpPr txBox="1"/>
            <p:nvPr/>
          </p:nvSpPr>
          <p:spPr>
            <a:xfrm>
              <a:off x="705170" y="3815068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40 -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E3B85E3-45B1-F440-A38E-295C253DD259}"/>
                </a:ext>
              </a:extLst>
            </p:cNvPr>
            <p:cNvSpPr txBox="1"/>
            <p:nvPr/>
          </p:nvSpPr>
          <p:spPr>
            <a:xfrm>
              <a:off x="705170" y="4288428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20 -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759FB10-8257-544C-99F5-591748D97F76}"/>
                </a:ext>
              </a:extLst>
            </p:cNvPr>
            <p:cNvSpPr txBox="1"/>
            <p:nvPr/>
          </p:nvSpPr>
          <p:spPr>
            <a:xfrm>
              <a:off x="796542" y="4761788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0 -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474CD98-8B1B-674B-93F4-5C318570DDE0}"/>
                </a:ext>
              </a:extLst>
            </p:cNvPr>
            <p:cNvSpPr txBox="1"/>
            <p:nvPr/>
          </p:nvSpPr>
          <p:spPr>
            <a:xfrm>
              <a:off x="1208387" y="4617686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&lt;1</a:t>
              </a:r>
            </a:p>
          </p:txBody>
        </p:sp>
        <p:sp>
          <p:nvSpPr>
            <p:cNvPr id="32" name="Forme libre : forme 32">
              <a:extLst>
                <a:ext uri="{FF2B5EF4-FFF2-40B4-BE49-F238E27FC236}">
                  <a16:creationId xmlns:a16="http://schemas.microsoft.com/office/drawing/2014/main" id="{C44DB7D4-1134-074B-A695-BCF85704DA97}"/>
                </a:ext>
              </a:extLst>
            </p:cNvPr>
            <p:cNvSpPr/>
            <p:nvPr/>
          </p:nvSpPr>
          <p:spPr>
            <a:xfrm>
              <a:off x="1071880" y="2550160"/>
              <a:ext cx="4579620" cy="2392680"/>
            </a:xfrm>
            <a:custGeom>
              <a:avLst/>
              <a:gdLst>
                <a:gd name="connsiteX0" fmla="*/ 0 w 4373880"/>
                <a:gd name="connsiteY0" fmla="*/ 0 h 2392680"/>
                <a:gd name="connsiteX1" fmla="*/ 0 w 4373880"/>
                <a:gd name="connsiteY1" fmla="*/ 2392680 h 2392680"/>
                <a:gd name="connsiteX2" fmla="*/ 4373880 w 4373880"/>
                <a:gd name="connsiteY2" fmla="*/ 2392680 h 23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3880" h="2392680">
                  <a:moveTo>
                    <a:pt x="0" y="0"/>
                  </a:moveTo>
                  <a:lnTo>
                    <a:pt x="0" y="2392680"/>
                  </a:lnTo>
                  <a:lnTo>
                    <a:pt x="4373880" y="23926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132913-013B-F94D-B1AF-4F74433F3975}"/>
                </a:ext>
              </a:extLst>
            </p:cNvPr>
            <p:cNvSpPr/>
            <p:nvPr/>
          </p:nvSpPr>
          <p:spPr>
            <a:xfrm>
              <a:off x="1185584" y="4922650"/>
              <a:ext cx="448268" cy="1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AE65C4D-FBB1-5341-A49B-EB5C6E7A7A93}"/>
                </a:ext>
              </a:extLst>
            </p:cNvPr>
            <p:cNvSpPr txBox="1"/>
            <p:nvPr/>
          </p:nvSpPr>
          <p:spPr>
            <a:xfrm>
              <a:off x="2697652" y="4941462"/>
              <a:ext cx="133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HIV-1 RNA</a:t>
              </a:r>
              <a:br>
                <a:rPr lang="fr-FR" sz="1400" dirty="0"/>
              </a:br>
              <a:r>
                <a:rPr lang="fr-FR" sz="1400" dirty="0"/>
                <a:t>&lt;50 c/</a:t>
              </a:r>
              <a:r>
                <a:rPr lang="fr-FR" sz="1400" dirty="0" err="1"/>
                <a:t>mL</a:t>
              </a:r>
              <a:endParaRPr lang="fr-FR" sz="1400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EE2C235-12EE-A147-A95C-F8FC7BF71ADC}"/>
                </a:ext>
              </a:extLst>
            </p:cNvPr>
            <p:cNvSpPr txBox="1"/>
            <p:nvPr/>
          </p:nvSpPr>
          <p:spPr>
            <a:xfrm>
              <a:off x="1258596" y="4941462"/>
              <a:ext cx="12473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fr-FR" dirty="0"/>
                <a:t>HIV-1 RNA </a:t>
              </a:r>
              <a:br>
                <a:rPr lang="fr-FR" dirty="0"/>
              </a:br>
              <a:r>
                <a:rPr lang="fr-FR" dirty="0"/>
                <a:t>≥50 c/</a:t>
              </a:r>
              <a:r>
                <a:rPr lang="fr-FR" dirty="0" err="1"/>
                <a:t>mL</a:t>
              </a:r>
              <a:endParaRPr lang="fr-FR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003353D9-EDDA-4D49-818B-DB685401DDB6}"/>
                </a:ext>
              </a:extLst>
            </p:cNvPr>
            <p:cNvSpPr txBox="1"/>
            <p:nvPr/>
          </p:nvSpPr>
          <p:spPr>
            <a:xfrm>
              <a:off x="4245268" y="4941462"/>
              <a:ext cx="133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No </a:t>
              </a:r>
              <a:r>
                <a:rPr lang="fr-FR" sz="1400" dirty="0" err="1"/>
                <a:t>virologic</a:t>
              </a:r>
              <a:r>
                <a:rPr lang="fr-FR" sz="1400" dirty="0"/>
                <a:t> data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31171D2-7FCD-2040-BC5F-D328C5023910}"/>
                </a:ext>
              </a:extLst>
            </p:cNvPr>
            <p:cNvSpPr txBox="1"/>
            <p:nvPr/>
          </p:nvSpPr>
          <p:spPr>
            <a:xfrm>
              <a:off x="1652280" y="4617686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&lt;1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01AC002-B195-5541-A4CC-BC20D23772F8}"/>
                </a:ext>
              </a:extLst>
            </p:cNvPr>
            <p:cNvSpPr txBox="1"/>
            <p:nvPr/>
          </p:nvSpPr>
          <p:spPr>
            <a:xfrm>
              <a:off x="2151338" y="4617686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A9AA696-C6A6-1944-B29F-D5B4F96E5C3B}"/>
                </a:ext>
              </a:extLst>
            </p:cNvPr>
            <p:cNvSpPr txBox="1"/>
            <p:nvPr/>
          </p:nvSpPr>
          <p:spPr>
            <a:xfrm>
              <a:off x="2755346" y="240861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93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4A60EF9-2715-7F49-8029-85FD1FF143CD}"/>
                </a:ext>
              </a:extLst>
            </p:cNvPr>
            <p:cNvSpPr txBox="1"/>
            <p:nvPr/>
          </p:nvSpPr>
          <p:spPr>
            <a:xfrm>
              <a:off x="3613664" y="240861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93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CC2033A-70D6-4145-AAF8-412273D1619A}"/>
                </a:ext>
              </a:extLst>
            </p:cNvPr>
            <p:cNvSpPr txBox="1"/>
            <p:nvPr/>
          </p:nvSpPr>
          <p:spPr>
            <a:xfrm>
              <a:off x="3184505" y="263632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83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FB6701FF-5421-9C4D-8980-103CBD70AD6D}"/>
                </a:ext>
              </a:extLst>
            </p:cNvPr>
            <p:cNvSpPr txBox="1"/>
            <p:nvPr/>
          </p:nvSpPr>
          <p:spPr>
            <a:xfrm>
              <a:off x="4317222" y="449842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6A46CC63-0E54-1B40-A993-BC513062DA10}"/>
                </a:ext>
              </a:extLst>
            </p:cNvPr>
            <p:cNvSpPr txBox="1"/>
            <p:nvPr/>
          </p:nvSpPr>
          <p:spPr>
            <a:xfrm>
              <a:off x="5208766" y="449842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CDEE97E-BDE9-0745-B985-D4BE7F3D02A5}"/>
                </a:ext>
              </a:extLst>
            </p:cNvPr>
            <p:cNvSpPr txBox="1"/>
            <p:nvPr/>
          </p:nvSpPr>
          <p:spPr>
            <a:xfrm>
              <a:off x="4729293" y="423864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696FB0-8863-CA4B-A751-4CF8F86E9905}"/>
                </a:ext>
              </a:extLst>
            </p:cNvPr>
            <p:cNvSpPr/>
            <p:nvPr/>
          </p:nvSpPr>
          <p:spPr>
            <a:xfrm>
              <a:off x="2706212" y="2726330"/>
              <a:ext cx="448268" cy="22110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A47718-D139-6B4F-B2A7-662E8E700252}"/>
                </a:ext>
              </a:extLst>
            </p:cNvPr>
            <p:cNvSpPr/>
            <p:nvPr/>
          </p:nvSpPr>
          <p:spPr>
            <a:xfrm>
              <a:off x="3155405" y="2968039"/>
              <a:ext cx="448268" cy="19693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86259C1-ED72-7E4A-960B-9C309B483D8B}"/>
                </a:ext>
              </a:extLst>
            </p:cNvPr>
            <p:cNvSpPr/>
            <p:nvPr/>
          </p:nvSpPr>
          <p:spPr>
            <a:xfrm>
              <a:off x="3603673" y="2726330"/>
              <a:ext cx="448268" cy="22110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6247D34-9CBE-A045-92E8-26A3FA552FAE}"/>
                </a:ext>
              </a:extLst>
            </p:cNvPr>
            <p:cNvSpPr/>
            <p:nvPr/>
          </p:nvSpPr>
          <p:spPr>
            <a:xfrm>
              <a:off x="4211319" y="4771727"/>
              <a:ext cx="448268" cy="1656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2FC9-C2D8-EE48-A402-F6DA4BD0558F}"/>
                </a:ext>
              </a:extLst>
            </p:cNvPr>
            <p:cNvSpPr/>
            <p:nvPr/>
          </p:nvSpPr>
          <p:spPr>
            <a:xfrm>
              <a:off x="4660512" y="4556364"/>
              <a:ext cx="448268" cy="3810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9F8F962-9C65-244F-A7F7-9E9CDF72E522}"/>
                </a:ext>
              </a:extLst>
            </p:cNvPr>
            <p:cNvSpPr/>
            <p:nvPr/>
          </p:nvSpPr>
          <p:spPr>
            <a:xfrm>
              <a:off x="5108780" y="4771727"/>
              <a:ext cx="448268" cy="1656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2DC41CF-5092-C44D-BBA5-192E3FDD94ED}"/>
                </a:ext>
              </a:extLst>
            </p:cNvPr>
            <p:cNvSpPr/>
            <p:nvPr/>
          </p:nvSpPr>
          <p:spPr>
            <a:xfrm>
              <a:off x="1631148" y="4922650"/>
              <a:ext cx="448268" cy="1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BF7AAC11-C3DE-D946-8C53-F954A67B8B56}"/>
              </a:ext>
            </a:extLst>
          </p:cNvPr>
          <p:cNvSpPr txBox="1"/>
          <p:nvPr/>
        </p:nvSpPr>
        <p:spPr>
          <a:xfrm>
            <a:off x="1109042" y="3397464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17875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59801B-DF11-E44F-AFF8-C221DD01F53B}"/>
              </a:ext>
            </a:extLst>
          </p:cNvPr>
          <p:cNvSpPr>
            <a:spLocks/>
          </p:cNvSpPr>
          <p:nvPr/>
        </p:nvSpPr>
        <p:spPr>
          <a:xfrm>
            <a:off x="5234381" y="2253995"/>
            <a:ext cx="144000" cy="144000"/>
          </a:xfrm>
          <a:prstGeom prst="rect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AFF292-C454-DB40-B718-51B97E49986E}"/>
              </a:ext>
            </a:extLst>
          </p:cNvPr>
          <p:cNvSpPr>
            <a:spLocks/>
          </p:cNvSpPr>
          <p:nvPr/>
        </p:nvSpPr>
        <p:spPr>
          <a:xfrm>
            <a:off x="2985625" y="2238368"/>
            <a:ext cx="144000" cy="144000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276">
            <a:extLst>
              <a:ext uri="{FF2B5EF4-FFF2-40B4-BE49-F238E27FC236}">
                <a16:creationId xmlns:a16="http://schemas.microsoft.com/office/drawing/2014/main" id="{99A93138-2FAF-4247-86F3-AF2A01ADAABE}"/>
              </a:ext>
            </a:extLst>
          </p:cNvPr>
          <p:cNvSpPr txBox="1"/>
          <p:nvPr/>
        </p:nvSpPr>
        <p:spPr bwMode="auto">
          <a:xfrm>
            <a:off x="5430436" y="2164038"/>
            <a:ext cx="1556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TAF-based regimen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(baseline = Day 1)</a:t>
            </a:r>
          </a:p>
        </p:txBody>
      </p:sp>
      <p:sp>
        <p:nvSpPr>
          <p:cNvPr id="14" name="TextBox 277">
            <a:extLst>
              <a:ext uri="{FF2B5EF4-FFF2-40B4-BE49-F238E27FC236}">
                <a16:creationId xmlns:a16="http://schemas.microsoft.com/office/drawing/2014/main" id="{97D443FF-FD55-F94B-A7F6-399CABCBF1E8}"/>
              </a:ext>
            </a:extLst>
          </p:cNvPr>
          <p:cNvSpPr txBox="1"/>
          <p:nvPr/>
        </p:nvSpPr>
        <p:spPr bwMode="auto">
          <a:xfrm>
            <a:off x="3207080" y="2128255"/>
            <a:ext cx="1521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switch DTG/3TC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(baseline = Day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7C5782-AE0E-724E-ACCA-F12B59C6D35A}"/>
              </a:ext>
            </a:extLst>
          </p:cNvPr>
          <p:cNvSpPr>
            <a:spLocks/>
          </p:cNvSpPr>
          <p:nvPr/>
        </p:nvSpPr>
        <p:spPr>
          <a:xfrm>
            <a:off x="7863562" y="2262846"/>
            <a:ext cx="144000" cy="144000"/>
          </a:xfrm>
          <a:prstGeom prst="rect">
            <a:avLst/>
          </a:prstGeom>
          <a:solidFill>
            <a:srgbClr val="0062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279">
            <a:extLst>
              <a:ext uri="{FF2B5EF4-FFF2-40B4-BE49-F238E27FC236}">
                <a16:creationId xmlns:a16="http://schemas.microsoft.com/office/drawing/2014/main" id="{63043606-FB42-EF4F-AB7D-1B6B2081810F}"/>
              </a:ext>
            </a:extLst>
          </p:cNvPr>
          <p:cNvSpPr txBox="1"/>
          <p:nvPr/>
        </p:nvSpPr>
        <p:spPr bwMode="auto">
          <a:xfrm>
            <a:off x="8072317" y="2190833"/>
            <a:ext cx="153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 DTG/3TC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(baseline = Week 148)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1F27E8B-E77C-CC4E-BF0D-F331EC00CE98}"/>
              </a:ext>
            </a:extLst>
          </p:cNvPr>
          <p:cNvSpPr txBox="1"/>
          <p:nvPr/>
        </p:nvSpPr>
        <p:spPr>
          <a:xfrm>
            <a:off x="9517037" y="6469389"/>
            <a:ext cx="2674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De </a:t>
            </a:r>
            <a:r>
              <a:rPr lang="de-DE" sz="1200" dirty="0" err="1"/>
              <a:t>Wit</a:t>
            </a:r>
            <a:r>
              <a:rPr lang="de-DE" sz="1200" dirty="0"/>
              <a:t> S. HIV Glasgow 2022, Abs. M041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BC4FA5E-A98A-5043-9C46-AF1B52055020}"/>
              </a:ext>
            </a:extLst>
          </p:cNvPr>
          <p:cNvSpPr txBox="1"/>
          <p:nvPr/>
        </p:nvSpPr>
        <p:spPr>
          <a:xfrm>
            <a:off x="2519564" y="1679278"/>
            <a:ext cx="6535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Weight Changes in the Early and Late Switch DTG/3TC Group</a:t>
            </a:r>
            <a:endParaRPr lang="fr-FR" sz="2000" b="1" dirty="0">
              <a:solidFill>
                <a:srgbClr val="0070C0"/>
              </a:solidFill>
            </a:endParaRP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594795E5-F5E6-2749-8C81-65404BA9B769}"/>
              </a:ext>
            </a:extLst>
          </p:cNvPr>
          <p:cNvGrpSpPr/>
          <p:nvPr/>
        </p:nvGrpSpPr>
        <p:grpSpPr>
          <a:xfrm>
            <a:off x="892630" y="2777956"/>
            <a:ext cx="10223997" cy="3125784"/>
            <a:chOff x="892630" y="2517139"/>
            <a:chExt cx="10223997" cy="3125784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EBE8384-6286-0A47-AC66-0FD96AA6D66F}"/>
                </a:ext>
              </a:extLst>
            </p:cNvPr>
            <p:cNvSpPr/>
            <p:nvPr/>
          </p:nvSpPr>
          <p:spPr>
            <a:xfrm>
              <a:off x="9523671" y="2554010"/>
              <a:ext cx="761998" cy="246888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48A8FEF-61DC-1248-BA28-F6CB3385B69F}"/>
                </a:ext>
              </a:extLst>
            </p:cNvPr>
            <p:cNvSpPr/>
            <p:nvPr/>
          </p:nvSpPr>
          <p:spPr>
            <a:xfrm>
              <a:off x="7086363" y="2555966"/>
              <a:ext cx="761998" cy="24669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A5AA720-A80C-634F-9FEA-CD5DF6722FCE}"/>
                </a:ext>
              </a:extLst>
            </p:cNvPr>
            <p:cNvSpPr/>
            <p:nvPr/>
          </p:nvSpPr>
          <p:spPr>
            <a:xfrm>
              <a:off x="4651072" y="2555966"/>
              <a:ext cx="761998" cy="24669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82B28DF-2E2F-6947-A289-D12674FA84AB}"/>
                </a:ext>
              </a:extLst>
            </p:cNvPr>
            <p:cNvSpPr/>
            <p:nvPr/>
          </p:nvSpPr>
          <p:spPr>
            <a:xfrm>
              <a:off x="2213714" y="2555966"/>
              <a:ext cx="761998" cy="24669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3" name="Straight Connector 256">
              <a:extLst>
                <a:ext uri="{FF2B5EF4-FFF2-40B4-BE49-F238E27FC236}">
                  <a16:creationId xmlns:a16="http://schemas.microsoft.com/office/drawing/2014/main" id="{5BA750B8-2F09-EC47-9207-800B8755A03A}"/>
                </a:ext>
              </a:extLst>
            </p:cNvPr>
            <p:cNvCxnSpPr>
              <a:cxnSpLocks/>
            </p:cNvCxnSpPr>
            <p:nvPr/>
          </p:nvCxnSpPr>
          <p:spPr>
            <a:xfrm>
              <a:off x="1534890" y="5370778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257">
              <a:extLst>
                <a:ext uri="{FF2B5EF4-FFF2-40B4-BE49-F238E27FC236}">
                  <a16:creationId xmlns:a16="http://schemas.microsoft.com/office/drawing/2014/main" id="{32E863AB-7EFE-994F-8FBE-B03D57DAE781}"/>
                </a:ext>
              </a:extLst>
            </p:cNvPr>
            <p:cNvCxnSpPr>
              <a:cxnSpLocks/>
            </p:cNvCxnSpPr>
            <p:nvPr/>
          </p:nvCxnSpPr>
          <p:spPr>
            <a:xfrm>
              <a:off x="6411690" y="5370778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258">
              <a:extLst>
                <a:ext uri="{FF2B5EF4-FFF2-40B4-BE49-F238E27FC236}">
                  <a16:creationId xmlns:a16="http://schemas.microsoft.com/office/drawing/2014/main" id="{BC083ABD-BE65-D444-AC13-68429CB4631D}"/>
                </a:ext>
              </a:extLst>
            </p:cNvPr>
            <p:cNvSpPr txBox="1"/>
            <p:nvPr/>
          </p:nvSpPr>
          <p:spPr bwMode="auto">
            <a:xfrm>
              <a:off x="2687572" y="5427479"/>
              <a:ext cx="22666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Weight increase from baseline</a:t>
              </a:r>
            </a:p>
          </p:txBody>
        </p:sp>
        <p:sp>
          <p:nvSpPr>
            <p:cNvPr id="136" name="TextBox 259">
              <a:extLst>
                <a:ext uri="{FF2B5EF4-FFF2-40B4-BE49-F238E27FC236}">
                  <a16:creationId xmlns:a16="http://schemas.microsoft.com/office/drawing/2014/main" id="{A8590C76-E0A0-C44A-BF0B-F91E4C0B3017}"/>
                </a:ext>
              </a:extLst>
            </p:cNvPr>
            <p:cNvSpPr txBox="1"/>
            <p:nvPr/>
          </p:nvSpPr>
          <p:spPr bwMode="auto">
            <a:xfrm>
              <a:off x="7541927" y="5427479"/>
              <a:ext cx="23115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Weight decrease from baseline</a:t>
              </a:r>
            </a:p>
          </p:txBody>
        </p:sp>
        <p:sp>
          <p:nvSpPr>
            <p:cNvPr id="137" name="TextBox 261">
              <a:extLst>
                <a:ext uri="{FF2B5EF4-FFF2-40B4-BE49-F238E27FC236}">
                  <a16:creationId xmlns:a16="http://schemas.microsoft.com/office/drawing/2014/main" id="{3952C75B-8286-8340-B569-E1A4522EF764}"/>
                </a:ext>
              </a:extLst>
            </p:cNvPr>
            <p:cNvSpPr txBox="1"/>
            <p:nvPr/>
          </p:nvSpPr>
          <p:spPr bwMode="auto">
            <a:xfrm>
              <a:off x="1673955" y="2676098"/>
              <a:ext cx="3286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W48 </a:t>
              </a:r>
            </a:p>
          </p:txBody>
        </p:sp>
        <p:sp>
          <p:nvSpPr>
            <p:cNvPr id="138" name="TextBox 262">
              <a:extLst>
                <a:ext uri="{FF2B5EF4-FFF2-40B4-BE49-F238E27FC236}">
                  <a16:creationId xmlns:a16="http://schemas.microsoft.com/office/drawing/2014/main" id="{0CBA09F2-783C-D94C-BD8B-33738747E702}"/>
                </a:ext>
              </a:extLst>
            </p:cNvPr>
            <p:cNvSpPr txBox="1"/>
            <p:nvPr/>
          </p:nvSpPr>
          <p:spPr bwMode="auto">
            <a:xfrm>
              <a:off x="2415099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W144</a:t>
              </a:r>
            </a:p>
          </p:txBody>
        </p:sp>
        <p:sp>
          <p:nvSpPr>
            <p:cNvPr id="139" name="TextBox 263">
              <a:extLst>
                <a:ext uri="{FF2B5EF4-FFF2-40B4-BE49-F238E27FC236}">
                  <a16:creationId xmlns:a16="http://schemas.microsoft.com/office/drawing/2014/main" id="{7D881C14-73C6-7540-86CA-A64A33A67E7C}"/>
                </a:ext>
              </a:extLst>
            </p:cNvPr>
            <p:cNvSpPr txBox="1"/>
            <p:nvPr/>
          </p:nvSpPr>
          <p:spPr bwMode="auto">
            <a:xfrm>
              <a:off x="3179028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W196</a:t>
              </a:r>
            </a:p>
          </p:txBody>
        </p:sp>
        <p:sp>
          <p:nvSpPr>
            <p:cNvPr id="140" name="TextBox 264">
              <a:extLst>
                <a:ext uri="{FF2B5EF4-FFF2-40B4-BE49-F238E27FC236}">
                  <a16:creationId xmlns:a16="http://schemas.microsoft.com/office/drawing/2014/main" id="{C37C82F9-CE9A-AA40-993D-5CC9D3A41171}"/>
                </a:ext>
              </a:extLst>
            </p:cNvPr>
            <p:cNvSpPr txBox="1"/>
            <p:nvPr/>
          </p:nvSpPr>
          <p:spPr bwMode="auto">
            <a:xfrm>
              <a:off x="4161541" y="2676098"/>
              <a:ext cx="3286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W48 </a:t>
              </a:r>
            </a:p>
          </p:txBody>
        </p:sp>
        <p:sp>
          <p:nvSpPr>
            <p:cNvPr id="141" name="TextBox 265">
              <a:extLst>
                <a:ext uri="{FF2B5EF4-FFF2-40B4-BE49-F238E27FC236}">
                  <a16:creationId xmlns:a16="http://schemas.microsoft.com/office/drawing/2014/main" id="{932047FD-2764-6A46-8DDD-6BD8393FFEE2}"/>
                </a:ext>
              </a:extLst>
            </p:cNvPr>
            <p:cNvSpPr txBox="1"/>
            <p:nvPr/>
          </p:nvSpPr>
          <p:spPr bwMode="auto">
            <a:xfrm>
              <a:off x="4836185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W144</a:t>
              </a:r>
            </a:p>
          </p:txBody>
        </p:sp>
        <p:sp>
          <p:nvSpPr>
            <p:cNvPr id="142" name="TextBox 267">
              <a:extLst>
                <a:ext uri="{FF2B5EF4-FFF2-40B4-BE49-F238E27FC236}">
                  <a16:creationId xmlns:a16="http://schemas.microsoft.com/office/drawing/2014/main" id="{2C46F6F3-2CB1-DE42-A8B5-37E62571E84F}"/>
                </a:ext>
              </a:extLst>
            </p:cNvPr>
            <p:cNvSpPr txBox="1"/>
            <p:nvPr/>
          </p:nvSpPr>
          <p:spPr bwMode="auto">
            <a:xfrm>
              <a:off x="6531288" y="2676098"/>
              <a:ext cx="3286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W48 </a:t>
              </a:r>
            </a:p>
          </p:txBody>
        </p:sp>
        <p:sp>
          <p:nvSpPr>
            <p:cNvPr id="143" name="TextBox 268">
              <a:extLst>
                <a:ext uri="{FF2B5EF4-FFF2-40B4-BE49-F238E27FC236}">
                  <a16:creationId xmlns:a16="http://schemas.microsoft.com/office/drawing/2014/main" id="{48606393-9F22-F24E-8C74-36158BAA2378}"/>
                </a:ext>
              </a:extLst>
            </p:cNvPr>
            <p:cNvSpPr txBox="1"/>
            <p:nvPr/>
          </p:nvSpPr>
          <p:spPr bwMode="auto">
            <a:xfrm>
              <a:off x="7272432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W144</a:t>
              </a:r>
            </a:p>
          </p:txBody>
        </p:sp>
        <p:sp>
          <p:nvSpPr>
            <p:cNvPr id="144" name="TextBox 269">
              <a:extLst>
                <a:ext uri="{FF2B5EF4-FFF2-40B4-BE49-F238E27FC236}">
                  <a16:creationId xmlns:a16="http://schemas.microsoft.com/office/drawing/2014/main" id="{2DA178ED-C723-244C-8708-F8D20A7FAF0A}"/>
                </a:ext>
              </a:extLst>
            </p:cNvPr>
            <p:cNvSpPr txBox="1"/>
            <p:nvPr/>
          </p:nvSpPr>
          <p:spPr bwMode="auto">
            <a:xfrm>
              <a:off x="8036361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W196</a:t>
              </a:r>
            </a:p>
          </p:txBody>
        </p:sp>
        <p:sp>
          <p:nvSpPr>
            <p:cNvPr id="145" name="TextBox 270">
              <a:extLst>
                <a:ext uri="{FF2B5EF4-FFF2-40B4-BE49-F238E27FC236}">
                  <a16:creationId xmlns:a16="http://schemas.microsoft.com/office/drawing/2014/main" id="{620DCEFC-39E3-274E-865A-88394AACABE4}"/>
                </a:ext>
              </a:extLst>
            </p:cNvPr>
            <p:cNvSpPr txBox="1"/>
            <p:nvPr/>
          </p:nvSpPr>
          <p:spPr bwMode="auto">
            <a:xfrm>
              <a:off x="8981321" y="2676098"/>
              <a:ext cx="3286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W48 </a:t>
              </a:r>
            </a:p>
          </p:txBody>
        </p:sp>
        <p:sp>
          <p:nvSpPr>
            <p:cNvPr id="146" name="TextBox 271">
              <a:extLst>
                <a:ext uri="{FF2B5EF4-FFF2-40B4-BE49-F238E27FC236}">
                  <a16:creationId xmlns:a16="http://schemas.microsoft.com/office/drawing/2014/main" id="{0FC982F6-F2C6-624C-AEAF-9DCA1BF29087}"/>
                </a:ext>
              </a:extLst>
            </p:cNvPr>
            <p:cNvSpPr txBox="1"/>
            <p:nvPr/>
          </p:nvSpPr>
          <p:spPr bwMode="auto">
            <a:xfrm>
              <a:off x="9722465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W144</a:t>
              </a:r>
            </a:p>
          </p:txBody>
        </p:sp>
        <p:sp>
          <p:nvSpPr>
            <p:cNvPr id="147" name="TextBox 272">
              <a:extLst>
                <a:ext uri="{FF2B5EF4-FFF2-40B4-BE49-F238E27FC236}">
                  <a16:creationId xmlns:a16="http://schemas.microsoft.com/office/drawing/2014/main" id="{734E2597-AF4E-1E40-A796-F3E7859B56B1}"/>
                </a:ext>
              </a:extLst>
            </p:cNvPr>
            <p:cNvSpPr txBox="1"/>
            <p:nvPr/>
          </p:nvSpPr>
          <p:spPr bwMode="auto">
            <a:xfrm>
              <a:off x="10486394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W196</a:t>
              </a:r>
            </a:p>
          </p:txBody>
        </p:sp>
        <p:sp>
          <p:nvSpPr>
            <p:cNvPr id="148" name="TextBox 258">
              <a:extLst>
                <a:ext uri="{FF2B5EF4-FFF2-40B4-BE49-F238E27FC236}">
                  <a16:creationId xmlns:a16="http://schemas.microsoft.com/office/drawing/2014/main" id="{B5184FA1-56F2-4040-8D68-8200B4A08771}"/>
                </a:ext>
              </a:extLst>
            </p:cNvPr>
            <p:cNvSpPr txBox="1"/>
            <p:nvPr/>
          </p:nvSpPr>
          <p:spPr bwMode="auto">
            <a:xfrm>
              <a:off x="2420626" y="5096685"/>
              <a:ext cx="3125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&gt;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149" name="TextBox 258">
              <a:extLst>
                <a:ext uri="{FF2B5EF4-FFF2-40B4-BE49-F238E27FC236}">
                  <a16:creationId xmlns:a16="http://schemas.microsoft.com/office/drawing/2014/main" id="{869D38FA-A302-C348-884A-35B4C2267F51}"/>
                </a:ext>
              </a:extLst>
            </p:cNvPr>
            <p:cNvSpPr txBox="1"/>
            <p:nvPr/>
          </p:nvSpPr>
          <p:spPr bwMode="auto">
            <a:xfrm>
              <a:off x="4826365" y="5096685"/>
              <a:ext cx="40395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&gt;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50" name="TextBox 258">
              <a:extLst>
                <a:ext uri="{FF2B5EF4-FFF2-40B4-BE49-F238E27FC236}">
                  <a16:creationId xmlns:a16="http://schemas.microsoft.com/office/drawing/2014/main" id="{6BE0E7AA-B668-E44A-9C27-06F21FF595DA}"/>
                </a:ext>
              </a:extLst>
            </p:cNvPr>
            <p:cNvSpPr txBox="1"/>
            <p:nvPr/>
          </p:nvSpPr>
          <p:spPr bwMode="auto">
            <a:xfrm>
              <a:off x="7289103" y="5096685"/>
              <a:ext cx="3125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&gt;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151" name="TextBox 258">
              <a:extLst>
                <a:ext uri="{FF2B5EF4-FFF2-40B4-BE49-F238E27FC236}">
                  <a16:creationId xmlns:a16="http://schemas.microsoft.com/office/drawing/2014/main" id="{383504DD-097A-7C4C-8B0B-24C1A98BFE66}"/>
                </a:ext>
              </a:extLst>
            </p:cNvPr>
            <p:cNvSpPr txBox="1"/>
            <p:nvPr/>
          </p:nvSpPr>
          <p:spPr bwMode="auto">
            <a:xfrm>
              <a:off x="9687222" y="5096685"/>
              <a:ext cx="40395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&gt;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BE8E570-5685-9347-88F2-05ADFC039C35}"/>
                </a:ext>
              </a:extLst>
            </p:cNvPr>
            <p:cNvSpPr/>
            <p:nvPr/>
          </p:nvSpPr>
          <p:spPr>
            <a:xfrm>
              <a:off x="1469231" y="4600575"/>
              <a:ext cx="383382" cy="4223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86A390C-F4FF-414B-8B07-D27C70358499}"/>
                </a:ext>
              </a:extLst>
            </p:cNvPr>
            <p:cNvSpPr/>
            <p:nvPr/>
          </p:nvSpPr>
          <p:spPr>
            <a:xfrm>
              <a:off x="2213714" y="4207670"/>
              <a:ext cx="383382" cy="8152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7C91EDB-C1DE-DE46-805A-43D68DA28E33}"/>
                </a:ext>
              </a:extLst>
            </p:cNvPr>
            <p:cNvSpPr/>
            <p:nvPr/>
          </p:nvSpPr>
          <p:spPr>
            <a:xfrm>
              <a:off x="2973329" y="4217194"/>
              <a:ext cx="383382" cy="80569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BA32B87-F70B-D842-B940-F333A7C5B44C}"/>
                </a:ext>
              </a:extLst>
            </p:cNvPr>
            <p:cNvSpPr/>
            <p:nvPr/>
          </p:nvSpPr>
          <p:spPr>
            <a:xfrm>
              <a:off x="1832309" y="4624387"/>
              <a:ext cx="383382" cy="3984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65218F8-A5D2-4543-93ED-2ADD4F871316}"/>
                </a:ext>
              </a:extLst>
            </p:cNvPr>
            <p:cNvSpPr/>
            <p:nvPr/>
          </p:nvSpPr>
          <p:spPr>
            <a:xfrm>
              <a:off x="2594083" y="4371975"/>
              <a:ext cx="383382" cy="65090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50699E8-68D6-1241-B658-E1625343B896}"/>
                </a:ext>
              </a:extLst>
            </p:cNvPr>
            <p:cNvSpPr/>
            <p:nvPr/>
          </p:nvSpPr>
          <p:spPr>
            <a:xfrm>
              <a:off x="3349562" y="4672013"/>
              <a:ext cx="383382" cy="35087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4B66A9D-C2A3-D249-8F46-68F6A0B4D182}"/>
                </a:ext>
              </a:extLst>
            </p:cNvPr>
            <p:cNvSpPr/>
            <p:nvPr/>
          </p:nvSpPr>
          <p:spPr>
            <a:xfrm>
              <a:off x="3909889" y="4952999"/>
              <a:ext cx="383382" cy="698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D3C693F-192E-8B45-A22E-EF5029437A7F}"/>
                </a:ext>
              </a:extLst>
            </p:cNvPr>
            <p:cNvSpPr/>
            <p:nvPr/>
          </p:nvSpPr>
          <p:spPr>
            <a:xfrm>
              <a:off x="4654372" y="4743450"/>
              <a:ext cx="383382" cy="2794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E7B5414-848D-484A-BC28-ED1E1418A5C8}"/>
                </a:ext>
              </a:extLst>
            </p:cNvPr>
            <p:cNvSpPr/>
            <p:nvPr/>
          </p:nvSpPr>
          <p:spPr>
            <a:xfrm>
              <a:off x="5413987" y="4752975"/>
              <a:ext cx="383382" cy="2699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9887D9B-7892-E14B-AC0C-A84B18D69E72}"/>
                </a:ext>
              </a:extLst>
            </p:cNvPr>
            <p:cNvSpPr/>
            <p:nvPr/>
          </p:nvSpPr>
          <p:spPr>
            <a:xfrm>
              <a:off x="4272967" y="4941094"/>
              <a:ext cx="383382" cy="8179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F0CED40-38B2-0746-A15D-F8FF3ACD88DE}"/>
                </a:ext>
              </a:extLst>
            </p:cNvPr>
            <p:cNvSpPr/>
            <p:nvPr/>
          </p:nvSpPr>
          <p:spPr>
            <a:xfrm>
              <a:off x="5034741" y="4767263"/>
              <a:ext cx="383382" cy="25562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9A1BED0-A3A2-0F4B-87A8-9BCAEE7BE63E}"/>
                </a:ext>
              </a:extLst>
            </p:cNvPr>
            <p:cNvSpPr/>
            <p:nvPr/>
          </p:nvSpPr>
          <p:spPr>
            <a:xfrm>
              <a:off x="5790220" y="4977165"/>
              <a:ext cx="383382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177997C-1851-E540-BD5D-4F14F161E7AA}"/>
                </a:ext>
              </a:extLst>
            </p:cNvPr>
            <p:cNvSpPr/>
            <p:nvPr/>
          </p:nvSpPr>
          <p:spPr>
            <a:xfrm>
              <a:off x="6338992" y="4852989"/>
              <a:ext cx="383382" cy="1698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7305065-CBD0-B348-8F21-772182F62294}"/>
                </a:ext>
              </a:extLst>
            </p:cNvPr>
            <p:cNvSpPr/>
            <p:nvPr/>
          </p:nvSpPr>
          <p:spPr>
            <a:xfrm>
              <a:off x="7083475" y="4826794"/>
              <a:ext cx="383382" cy="1960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AEACF9B-B740-CF47-B234-830A84A92C7F}"/>
                </a:ext>
              </a:extLst>
            </p:cNvPr>
            <p:cNvSpPr/>
            <p:nvPr/>
          </p:nvSpPr>
          <p:spPr>
            <a:xfrm>
              <a:off x="7843090" y="4795837"/>
              <a:ext cx="383382" cy="22704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224609C-D05A-8B4B-A8A6-604E9AB417A7}"/>
                </a:ext>
              </a:extLst>
            </p:cNvPr>
            <p:cNvSpPr/>
            <p:nvPr/>
          </p:nvSpPr>
          <p:spPr>
            <a:xfrm>
              <a:off x="6702070" y="4867275"/>
              <a:ext cx="383382" cy="15560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5657864-5E24-C448-97CC-0216FE1216E5}"/>
                </a:ext>
              </a:extLst>
            </p:cNvPr>
            <p:cNvSpPr/>
            <p:nvPr/>
          </p:nvSpPr>
          <p:spPr>
            <a:xfrm>
              <a:off x="7463844" y="4802981"/>
              <a:ext cx="383382" cy="2199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FDDB7D8-254C-8C49-AD74-B8E3DF4BC3DE}"/>
                </a:ext>
              </a:extLst>
            </p:cNvPr>
            <p:cNvSpPr/>
            <p:nvPr/>
          </p:nvSpPr>
          <p:spPr>
            <a:xfrm>
              <a:off x="8219323" y="4795839"/>
              <a:ext cx="383382" cy="22704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AB9568B3-197D-CF4A-8EDA-3DD8ECB204C8}"/>
                </a:ext>
              </a:extLst>
            </p:cNvPr>
            <p:cNvSpPr/>
            <p:nvPr/>
          </p:nvSpPr>
          <p:spPr>
            <a:xfrm>
              <a:off x="9147438" y="4977165"/>
              <a:ext cx="383382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825D99B-3D02-4040-94C2-3A2887587981}"/>
                </a:ext>
              </a:extLst>
            </p:cNvPr>
            <p:cNvSpPr/>
            <p:nvPr/>
          </p:nvSpPr>
          <p:spPr>
            <a:xfrm>
              <a:off x="8767977" y="4957763"/>
              <a:ext cx="383382" cy="651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2EAD5D6-624B-1041-BD86-468AA0B9B15C}"/>
                </a:ext>
              </a:extLst>
            </p:cNvPr>
            <p:cNvSpPr/>
            <p:nvPr/>
          </p:nvSpPr>
          <p:spPr>
            <a:xfrm>
              <a:off x="9517037" y="4957763"/>
              <a:ext cx="383382" cy="651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49D9C04-0CFE-254E-9B17-3A7AD38EEAEE}"/>
                </a:ext>
              </a:extLst>
            </p:cNvPr>
            <p:cNvSpPr/>
            <p:nvPr/>
          </p:nvSpPr>
          <p:spPr>
            <a:xfrm>
              <a:off x="10268062" y="4957763"/>
              <a:ext cx="383382" cy="651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AC95238-1F8F-9E40-9FC9-9EEA65536671}"/>
                </a:ext>
              </a:extLst>
            </p:cNvPr>
            <p:cNvSpPr/>
            <p:nvPr/>
          </p:nvSpPr>
          <p:spPr>
            <a:xfrm>
              <a:off x="10651444" y="4957763"/>
              <a:ext cx="383382" cy="651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DA010A-F211-9E4A-8C70-F4F02BA56E83}"/>
                </a:ext>
              </a:extLst>
            </p:cNvPr>
            <p:cNvSpPr/>
            <p:nvPr/>
          </p:nvSpPr>
          <p:spPr>
            <a:xfrm>
              <a:off x="9897521" y="4929189"/>
              <a:ext cx="383382" cy="936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053CCC58-DA34-604E-A065-F104939CC010}"/>
                </a:ext>
              </a:extLst>
            </p:cNvPr>
            <p:cNvSpPr txBox="1"/>
            <p:nvPr/>
          </p:nvSpPr>
          <p:spPr>
            <a:xfrm>
              <a:off x="1480436" y="42926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20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8F9FE3B3-A325-C049-8A74-2B88FC322F90}"/>
                </a:ext>
              </a:extLst>
            </p:cNvPr>
            <p:cNvSpPr txBox="1"/>
            <p:nvPr/>
          </p:nvSpPr>
          <p:spPr>
            <a:xfrm>
              <a:off x="1849136" y="4318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19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1DB4876A-E9CB-2A4B-865E-F5543558CE8A}"/>
                </a:ext>
              </a:extLst>
            </p:cNvPr>
            <p:cNvSpPr txBox="1"/>
            <p:nvPr/>
          </p:nvSpPr>
          <p:spPr>
            <a:xfrm>
              <a:off x="2226959" y="389025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39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991BE2E5-ADB7-C046-944C-45031CE0F3FD}"/>
                </a:ext>
              </a:extLst>
            </p:cNvPr>
            <p:cNvSpPr txBox="1"/>
            <p:nvPr/>
          </p:nvSpPr>
          <p:spPr>
            <a:xfrm>
              <a:off x="2604782" y="405305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31</a:t>
              </a: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1B43AE49-0B38-CB49-A27B-8E9C587C2EC7}"/>
                </a:ext>
              </a:extLst>
            </p:cNvPr>
            <p:cNvSpPr txBox="1"/>
            <p:nvPr/>
          </p:nvSpPr>
          <p:spPr>
            <a:xfrm>
              <a:off x="2975712" y="389025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39</a:t>
              </a:r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B372D75C-7C53-E843-9100-7FFD12A5A710}"/>
                </a:ext>
              </a:extLst>
            </p:cNvPr>
            <p:cNvSpPr txBox="1"/>
            <p:nvPr/>
          </p:nvSpPr>
          <p:spPr>
            <a:xfrm>
              <a:off x="3347964" y="436245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17</a:t>
              </a:r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32199473-0B59-2846-913C-3386E68DC81E}"/>
                </a:ext>
              </a:extLst>
            </p:cNvPr>
            <p:cNvSpPr txBox="1"/>
            <p:nvPr/>
          </p:nvSpPr>
          <p:spPr>
            <a:xfrm>
              <a:off x="3962702" y="4641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</a:t>
              </a:r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2D375CDA-DEA8-754E-9C33-1CB35467A371}"/>
                </a:ext>
              </a:extLst>
            </p:cNvPr>
            <p:cNvSpPr txBox="1"/>
            <p:nvPr/>
          </p:nvSpPr>
          <p:spPr>
            <a:xfrm>
              <a:off x="4336806" y="462141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4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D7154983-18E9-254F-8480-ACAE2E6E6334}"/>
                </a:ext>
              </a:extLst>
            </p:cNvPr>
            <p:cNvSpPr txBox="1"/>
            <p:nvPr/>
          </p:nvSpPr>
          <p:spPr>
            <a:xfrm>
              <a:off x="4671125" y="44258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13</a:t>
              </a:r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0BA47E60-3C9B-BF41-AA1F-E35BC93A2E8D}"/>
                </a:ext>
              </a:extLst>
            </p:cNvPr>
            <p:cNvSpPr txBox="1"/>
            <p:nvPr/>
          </p:nvSpPr>
          <p:spPr>
            <a:xfrm>
              <a:off x="5048948" y="445948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12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27B035EE-A997-9B4A-B2DC-94D4A2C96EDE}"/>
                </a:ext>
              </a:extLst>
            </p:cNvPr>
            <p:cNvSpPr txBox="1"/>
            <p:nvPr/>
          </p:nvSpPr>
          <p:spPr>
            <a:xfrm>
              <a:off x="5830230" y="465784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2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258AF311-0CDA-C44D-8B8B-E38C5E3A31E6}"/>
                </a:ext>
              </a:extLst>
            </p:cNvPr>
            <p:cNvSpPr txBox="1"/>
            <p:nvPr/>
          </p:nvSpPr>
          <p:spPr>
            <a:xfrm>
              <a:off x="5419878" y="44258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13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5C745182-E85C-7948-8E74-F7CD44E27CE7}"/>
                </a:ext>
              </a:extLst>
            </p:cNvPr>
            <p:cNvSpPr txBox="1"/>
            <p:nvPr/>
          </p:nvSpPr>
          <p:spPr>
            <a:xfrm>
              <a:off x="6405340" y="45530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8</a:t>
              </a:r>
              <a:endParaRPr lang="fr-FR" sz="1400" b="1" dirty="0"/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2314EF45-1FBA-144A-A52B-B2110B33B629}"/>
                </a:ext>
              </a:extLst>
            </p:cNvPr>
            <p:cNvSpPr txBox="1"/>
            <p:nvPr/>
          </p:nvSpPr>
          <p:spPr>
            <a:xfrm>
              <a:off x="6766744" y="455791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7</a:t>
              </a:r>
              <a:endParaRPr lang="fr-FR" sz="1400" b="1" dirty="0"/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5A1A3CF0-2B72-1F4D-8FF6-662922E92240}"/>
                </a:ext>
              </a:extLst>
            </p:cNvPr>
            <p:cNvSpPr txBox="1"/>
            <p:nvPr/>
          </p:nvSpPr>
          <p:spPr>
            <a:xfrm>
              <a:off x="7139163" y="451477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9</a:t>
              </a:r>
              <a:endParaRPr lang="fr-FR" sz="1400" b="1" dirty="0"/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2A5CB953-3C24-0B40-9A22-699226DCE499}"/>
                </a:ext>
              </a:extLst>
            </p:cNvPr>
            <p:cNvSpPr txBox="1"/>
            <p:nvPr/>
          </p:nvSpPr>
          <p:spPr>
            <a:xfrm>
              <a:off x="7472536" y="45039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10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DE01D406-38C4-A847-AC6A-01F0916D986A}"/>
                </a:ext>
              </a:extLst>
            </p:cNvPr>
            <p:cNvSpPr txBox="1"/>
            <p:nvPr/>
          </p:nvSpPr>
          <p:spPr>
            <a:xfrm>
              <a:off x="9195197" y="467981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2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D2903565-8A87-724F-8310-E1D15877BCDD}"/>
                </a:ext>
              </a:extLst>
            </p:cNvPr>
            <p:cNvSpPr txBox="1"/>
            <p:nvPr/>
          </p:nvSpPr>
          <p:spPr>
            <a:xfrm>
              <a:off x="7843466" y="44766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11</a:t>
              </a: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10B75842-FFBF-684D-83A5-69FE69B01D99}"/>
                </a:ext>
              </a:extLst>
            </p:cNvPr>
            <p:cNvSpPr txBox="1"/>
            <p:nvPr/>
          </p:nvSpPr>
          <p:spPr>
            <a:xfrm>
              <a:off x="8219049" y="44766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11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2EDD9F41-39BD-654E-9CA3-868C53538D8A}"/>
                </a:ext>
              </a:extLst>
            </p:cNvPr>
            <p:cNvSpPr txBox="1"/>
            <p:nvPr/>
          </p:nvSpPr>
          <p:spPr>
            <a:xfrm>
              <a:off x="8827173" y="4641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16D5F64F-37C6-464F-B149-5CA5C90A2D59}"/>
                </a:ext>
              </a:extLst>
            </p:cNvPr>
            <p:cNvSpPr txBox="1"/>
            <p:nvPr/>
          </p:nvSpPr>
          <p:spPr>
            <a:xfrm>
              <a:off x="10318786" y="4641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086B4B89-D7A7-C840-AFD5-C7BB9F858E75}"/>
                </a:ext>
              </a:extLst>
            </p:cNvPr>
            <p:cNvSpPr txBox="1"/>
            <p:nvPr/>
          </p:nvSpPr>
          <p:spPr>
            <a:xfrm>
              <a:off x="10703211" y="4641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0128D4DA-FDF0-AD41-9CC7-058BF2D97E84}"/>
                </a:ext>
              </a:extLst>
            </p:cNvPr>
            <p:cNvSpPr txBox="1"/>
            <p:nvPr/>
          </p:nvSpPr>
          <p:spPr>
            <a:xfrm>
              <a:off x="9571386" y="4641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10DCFC45-C085-4B41-8A1A-FEE254CF9227}"/>
                </a:ext>
              </a:extLst>
            </p:cNvPr>
            <p:cNvSpPr txBox="1"/>
            <p:nvPr/>
          </p:nvSpPr>
          <p:spPr>
            <a:xfrm>
              <a:off x="9950762" y="462141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4</a:t>
              </a:r>
            </a:p>
          </p:txBody>
        </p:sp>
        <p:grpSp>
          <p:nvGrpSpPr>
            <p:cNvPr id="200" name="Groupe 199">
              <a:extLst>
                <a:ext uri="{FF2B5EF4-FFF2-40B4-BE49-F238E27FC236}">
                  <a16:creationId xmlns:a16="http://schemas.microsoft.com/office/drawing/2014/main" id="{3D3265B2-6CA8-D543-8E21-3CBE66FDF178}"/>
                </a:ext>
              </a:extLst>
            </p:cNvPr>
            <p:cNvGrpSpPr/>
            <p:nvPr/>
          </p:nvGrpSpPr>
          <p:grpSpPr>
            <a:xfrm>
              <a:off x="1075372" y="4880720"/>
              <a:ext cx="303707" cy="288147"/>
              <a:chOff x="1799663" y="4747278"/>
              <a:chExt cx="303707" cy="288147"/>
            </a:xfrm>
          </p:grpSpPr>
          <p:sp>
            <p:nvSpPr>
              <p:cNvPr id="218" name="Line 7">
                <a:extLst>
                  <a:ext uri="{FF2B5EF4-FFF2-40B4-BE49-F238E27FC236}">
                    <a16:creationId xmlns:a16="http://schemas.microsoft.com/office/drawing/2014/main" id="{319CECB1-6B3D-9B45-8B56-B851822EA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Rectangle 38">
                <a:extLst>
                  <a:ext uri="{FF2B5EF4-FFF2-40B4-BE49-F238E27FC236}">
                    <a16:creationId xmlns:a16="http://schemas.microsoft.com/office/drawing/2014/main" id="{95219F7C-9184-8A46-B3EC-0F12F23EC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663" y="4747278"/>
                <a:ext cx="16407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01" name="Groupe 200">
              <a:extLst>
                <a:ext uri="{FF2B5EF4-FFF2-40B4-BE49-F238E27FC236}">
                  <a16:creationId xmlns:a16="http://schemas.microsoft.com/office/drawing/2014/main" id="{C67D6528-C004-0142-A39E-66ADEABE8A7D}"/>
                </a:ext>
              </a:extLst>
            </p:cNvPr>
            <p:cNvGrpSpPr/>
            <p:nvPr/>
          </p:nvGrpSpPr>
          <p:grpSpPr>
            <a:xfrm>
              <a:off x="892630" y="2780775"/>
              <a:ext cx="486449" cy="288147"/>
              <a:chOff x="1616921" y="1546878"/>
              <a:chExt cx="486449" cy="288147"/>
            </a:xfrm>
          </p:grpSpPr>
          <p:sp>
            <p:nvSpPr>
              <p:cNvPr id="216" name="Line 17">
                <a:extLst>
                  <a:ext uri="{FF2B5EF4-FFF2-40B4-BE49-F238E27FC236}">
                    <a16:creationId xmlns:a16="http://schemas.microsoft.com/office/drawing/2014/main" id="{5C8EE9F8-16C2-644C-B2B0-EFF943F28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7" name="Rectangle 48">
                <a:extLst>
                  <a:ext uri="{FF2B5EF4-FFF2-40B4-BE49-F238E27FC236}">
                    <a16:creationId xmlns:a16="http://schemas.microsoft.com/office/drawing/2014/main" id="{42C96F83-F5BE-8E4E-B1E6-28AB78DCE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921" y="1546878"/>
                <a:ext cx="346817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sp>
          <p:nvSpPr>
            <p:cNvPr id="202" name="Forme libre : forme 96">
              <a:extLst>
                <a:ext uri="{FF2B5EF4-FFF2-40B4-BE49-F238E27FC236}">
                  <a16:creationId xmlns:a16="http://schemas.microsoft.com/office/drawing/2014/main" id="{6780753B-CF7C-7D49-88EF-C8320F058363}"/>
                </a:ext>
              </a:extLst>
            </p:cNvPr>
            <p:cNvSpPr/>
            <p:nvPr/>
          </p:nvSpPr>
          <p:spPr bwMode="auto">
            <a:xfrm>
              <a:off x="1378828" y="2886867"/>
              <a:ext cx="9737799" cy="2126550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203" name="Groupe 202">
              <a:extLst>
                <a:ext uri="{FF2B5EF4-FFF2-40B4-BE49-F238E27FC236}">
                  <a16:creationId xmlns:a16="http://schemas.microsoft.com/office/drawing/2014/main" id="{F429FD93-8FFF-494B-A09A-33152F02AAC9}"/>
                </a:ext>
              </a:extLst>
            </p:cNvPr>
            <p:cNvGrpSpPr/>
            <p:nvPr/>
          </p:nvGrpSpPr>
          <p:grpSpPr>
            <a:xfrm>
              <a:off x="984002" y="3207313"/>
              <a:ext cx="395077" cy="288147"/>
              <a:chOff x="1708293" y="1546878"/>
              <a:chExt cx="395077" cy="288147"/>
            </a:xfrm>
          </p:grpSpPr>
          <p:sp>
            <p:nvSpPr>
              <p:cNvPr id="214" name="Line 17">
                <a:extLst>
                  <a:ext uri="{FF2B5EF4-FFF2-40B4-BE49-F238E27FC236}">
                    <a16:creationId xmlns:a16="http://schemas.microsoft.com/office/drawing/2014/main" id="{675153C3-492C-3645-AD82-43840892C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5" name="Rectangle 48">
                <a:extLst>
                  <a:ext uri="{FF2B5EF4-FFF2-40B4-BE49-F238E27FC236}">
                    <a16:creationId xmlns:a16="http://schemas.microsoft.com/office/drawing/2014/main" id="{5AEC9343-CDFD-E34A-A4C6-282697E22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293" y="1546878"/>
                <a:ext cx="25544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80</a:t>
                </a:r>
              </a:p>
            </p:txBody>
          </p:sp>
        </p:grpSp>
        <p:grpSp>
          <p:nvGrpSpPr>
            <p:cNvPr id="204" name="Groupe 203">
              <a:extLst>
                <a:ext uri="{FF2B5EF4-FFF2-40B4-BE49-F238E27FC236}">
                  <a16:creationId xmlns:a16="http://schemas.microsoft.com/office/drawing/2014/main" id="{7F95E128-3BEB-CF4B-9D2A-A4FC655A0CB2}"/>
                </a:ext>
              </a:extLst>
            </p:cNvPr>
            <p:cNvGrpSpPr/>
            <p:nvPr/>
          </p:nvGrpSpPr>
          <p:grpSpPr>
            <a:xfrm>
              <a:off x="984002" y="3622156"/>
              <a:ext cx="395077" cy="288147"/>
              <a:chOff x="1708293" y="1546878"/>
              <a:chExt cx="395077" cy="288147"/>
            </a:xfrm>
          </p:grpSpPr>
          <p:sp>
            <p:nvSpPr>
              <p:cNvPr id="212" name="Line 17">
                <a:extLst>
                  <a:ext uri="{FF2B5EF4-FFF2-40B4-BE49-F238E27FC236}">
                    <a16:creationId xmlns:a16="http://schemas.microsoft.com/office/drawing/2014/main" id="{4458253C-51FD-014C-A124-EA949769E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Rectangle 48">
                <a:extLst>
                  <a:ext uri="{FF2B5EF4-FFF2-40B4-BE49-F238E27FC236}">
                    <a16:creationId xmlns:a16="http://schemas.microsoft.com/office/drawing/2014/main" id="{2834A755-F0C0-A44A-AE31-3153F5855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293" y="1546878"/>
                <a:ext cx="25544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60</a:t>
                </a:r>
              </a:p>
            </p:txBody>
          </p:sp>
        </p:grpSp>
        <p:grpSp>
          <p:nvGrpSpPr>
            <p:cNvPr id="205" name="Groupe 204">
              <a:extLst>
                <a:ext uri="{FF2B5EF4-FFF2-40B4-BE49-F238E27FC236}">
                  <a16:creationId xmlns:a16="http://schemas.microsoft.com/office/drawing/2014/main" id="{1E84CC41-57F7-CA41-9C1F-70488DDC3AE0}"/>
                </a:ext>
              </a:extLst>
            </p:cNvPr>
            <p:cNvGrpSpPr/>
            <p:nvPr/>
          </p:nvGrpSpPr>
          <p:grpSpPr>
            <a:xfrm>
              <a:off x="984002" y="4048694"/>
              <a:ext cx="395077" cy="288147"/>
              <a:chOff x="1708293" y="1546878"/>
              <a:chExt cx="395077" cy="288147"/>
            </a:xfrm>
          </p:grpSpPr>
          <p:sp>
            <p:nvSpPr>
              <p:cNvPr id="210" name="Line 17">
                <a:extLst>
                  <a:ext uri="{FF2B5EF4-FFF2-40B4-BE49-F238E27FC236}">
                    <a16:creationId xmlns:a16="http://schemas.microsoft.com/office/drawing/2014/main" id="{EC351C58-1E22-9A43-A1E7-49EF7B230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1" name="Rectangle 48">
                <a:extLst>
                  <a:ext uri="{FF2B5EF4-FFF2-40B4-BE49-F238E27FC236}">
                    <a16:creationId xmlns:a16="http://schemas.microsoft.com/office/drawing/2014/main" id="{48D5E919-A681-7744-91FA-7513FD507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293" y="1546878"/>
                <a:ext cx="25544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40</a:t>
                </a:r>
              </a:p>
            </p:txBody>
          </p:sp>
        </p:grpSp>
        <p:grpSp>
          <p:nvGrpSpPr>
            <p:cNvPr id="206" name="Groupe 205">
              <a:extLst>
                <a:ext uri="{FF2B5EF4-FFF2-40B4-BE49-F238E27FC236}">
                  <a16:creationId xmlns:a16="http://schemas.microsoft.com/office/drawing/2014/main" id="{A0E743D3-F26E-D74C-B5D1-22DD5F2F358C}"/>
                </a:ext>
              </a:extLst>
            </p:cNvPr>
            <p:cNvGrpSpPr/>
            <p:nvPr/>
          </p:nvGrpSpPr>
          <p:grpSpPr>
            <a:xfrm>
              <a:off x="984002" y="4460742"/>
              <a:ext cx="395077" cy="288147"/>
              <a:chOff x="1708293" y="1546878"/>
              <a:chExt cx="395077" cy="288147"/>
            </a:xfrm>
          </p:grpSpPr>
          <p:sp>
            <p:nvSpPr>
              <p:cNvPr id="208" name="Line 17">
                <a:extLst>
                  <a:ext uri="{FF2B5EF4-FFF2-40B4-BE49-F238E27FC236}">
                    <a16:creationId xmlns:a16="http://schemas.microsoft.com/office/drawing/2014/main" id="{5F6AD915-1240-384D-8601-8969E0231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9" name="Rectangle 48">
                <a:extLst>
                  <a:ext uri="{FF2B5EF4-FFF2-40B4-BE49-F238E27FC236}">
                    <a16:creationId xmlns:a16="http://schemas.microsoft.com/office/drawing/2014/main" id="{C290E62B-1CA9-1C4E-AC42-1232459DE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293" y="1546878"/>
                <a:ext cx="25544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</a:t>
                </a:r>
              </a:p>
            </p:txBody>
          </p:sp>
        </p:grpSp>
        <p:sp>
          <p:nvSpPr>
            <p:cNvPr id="207" name="ZoneTexte 206">
              <a:extLst>
                <a:ext uri="{FF2B5EF4-FFF2-40B4-BE49-F238E27FC236}">
                  <a16:creationId xmlns:a16="http://schemas.microsoft.com/office/drawing/2014/main" id="{23EC92BB-2682-B84C-B972-0FCBEE31C65D}"/>
                </a:ext>
              </a:extLst>
            </p:cNvPr>
            <p:cNvSpPr txBox="1"/>
            <p:nvPr/>
          </p:nvSpPr>
          <p:spPr>
            <a:xfrm>
              <a:off x="1194970" y="2517139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%</a:t>
              </a:r>
            </a:p>
          </p:txBody>
        </p:sp>
        <p:sp>
          <p:nvSpPr>
            <p:cNvPr id="2" name="TextBox 263">
              <a:extLst>
                <a:ext uri="{FF2B5EF4-FFF2-40B4-BE49-F238E27FC236}">
                  <a16:creationId xmlns:a16="http://schemas.microsoft.com/office/drawing/2014/main" id="{CD7FD153-7EB5-E5F2-EA9C-7A8C41AC8824}"/>
                </a:ext>
              </a:extLst>
            </p:cNvPr>
            <p:cNvSpPr txBox="1"/>
            <p:nvPr/>
          </p:nvSpPr>
          <p:spPr bwMode="auto">
            <a:xfrm>
              <a:off x="5523218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W196</a:t>
              </a:r>
            </a:p>
          </p:txBody>
        </p:sp>
      </p:grpSp>
      <p:sp>
        <p:nvSpPr>
          <p:cNvPr id="220" name="ZoneTexte 219">
            <a:extLst>
              <a:ext uri="{FF2B5EF4-FFF2-40B4-BE49-F238E27FC236}">
                <a16:creationId xmlns:a16="http://schemas.microsoft.com/office/drawing/2014/main" id="{5467972A-85F5-C54D-8CDA-186F7009A037}"/>
              </a:ext>
            </a:extLst>
          </p:cNvPr>
          <p:cNvSpPr txBox="1"/>
          <p:nvPr/>
        </p:nvSpPr>
        <p:spPr>
          <a:xfrm>
            <a:off x="382810" y="5964091"/>
            <a:ext cx="1082911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71D49"/>
                </a:solidFill>
              </a:rPr>
              <a:t>At W196, mean weight change: 2.70 kg in the ES group (0.29 kg increase from W144) and 0.43 kg in the LS group </a:t>
            </a:r>
          </a:p>
          <a:p>
            <a:pPr>
              <a:spcBef>
                <a:spcPts val="300"/>
              </a:spcBef>
            </a:pPr>
            <a:r>
              <a:rPr lang="en-US" altLang="en-US" dirty="0"/>
              <a:t>Minimal Weight Changes Between Years 3 and 4 in the Early-Switch DTG/3TC Group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2BC2C48-7D32-E7CA-7B21-19087AD9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TANGO </a:t>
            </a:r>
            <a:r>
              <a:rPr lang="fr-FR" dirty="0" err="1"/>
              <a:t>Study</a:t>
            </a:r>
            <a:r>
              <a:rPr lang="fr-FR" dirty="0"/>
              <a:t> : switch to DTG/3TC </a:t>
            </a:r>
            <a:r>
              <a:rPr lang="fr-FR" dirty="0" err="1"/>
              <a:t>from</a:t>
            </a:r>
            <a:r>
              <a:rPr lang="fr-FR" dirty="0"/>
              <a:t> 3-4 Drug TAF-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regimen</a:t>
            </a:r>
            <a:r>
              <a:rPr lang="fr-FR" dirty="0"/>
              <a:t> : W196 </a:t>
            </a:r>
            <a:r>
              <a:rPr lang="fr-FR" dirty="0" err="1"/>
              <a:t>Outcome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0761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2A5BC-949D-6B41-AD84-241DBE1D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DUALING: DTG/3TC vs DTG-</a:t>
            </a:r>
            <a:r>
              <a:rPr lang="fr-FR" dirty="0" err="1"/>
              <a:t>based</a:t>
            </a:r>
            <a:r>
              <a:rPr lang="fr-FR" dirty="0"/>
              <a:t> 3DR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5EF354-138B-7D40-9ED1-EF4277AFC2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Prospective </a:t>
            </a:r>
            <a:r>
              <a:rPr lang="fr-FR" dirty="0" err="1"/>
              <a:t>cohort</a:t>
            </a:r>
            <a:r>
              <a:rPr lang="fr-FR" dirty="0"/>
              <a:t>, </a:t>
            </a:r>
            <a:r>
              <a:rPr lang="fr-FR" dirty="0" err="1"/>
              <a:t>Netherlands</a:t>
            </a:r>
            <a:endParaRPr lang="fr-FR" dirty="0"/>
          </a:p>
          <a:p>
            <a:r>
              <a:rPr lang="fr-FR" dirty="0"/>
              <a:t>390 </a:t>
            </a:r>
            <a:r>
              <a:rPr lang="fr-FR" dirty="0" err="1"/>
              <a:t>consecutive</a:t>
            </a:r>
            <a:r>
              <a:rPr lang="fr-FR" dirty="0"/>
              <a:t> patients </a:t>
            </a:r>
            <a:r>
              <a:rPr lang="fr-FR" dirty="0" err="1"/>
              <a:t>switched</a:t>
            </a:r>
            <a:r>
              <a:rPr lang="fr-FR" dirty="0"/>
              <a:t> to DTG/3TC</a:t>
            </a:r>
          </a:p>
          <a:p>
            <a:r>
              <a:rPr lang="fr-FR" dirty="0"/>
              <a:t>Matching 1:2 to 780 </a:t>
            </a:r>
            <a:r>
              <a:rPr lang="fr-FR" dirty="0" err="1"/>
              <a:t>controls</a:t>
            </a:r>
            <a:r>
              <a:rPr lang="fr-FR" dirty="0"/>
              <a:t> by </a:t>
            </a:r>
            <a:r>
              <a:rPr lang="fr-FR" dirty="0" err="1"/>
              <a:t>age</a:t>
            </a:r>
            <a:r>
              <a:rPr lang="fr-FR" dirty="0"/>
              <a:t>, </a:t>
            </a:r>
            <a:r>
              <a:rPr lang="fr-FR" dirty="0" err="1"/>
              <a:t>sex</a:t>
            </a:r>
            <a:r>
              <a:rPr lang="fr-FR" dirty="0"/>
              <a:t>, HIV acquisition </a:t>
            </a:r>
            <a:r>
              <a:rPr lang="fr-FR" dirty="0" err="1"/>
              <a:t>category</a:t>
            </a:r>
            <a:r>
              <a:rPr lang="fr-FR" dirty="0"/>
              <a:t>, absent </a:t>
            </a:r>
            <a:r>
              <a:rPr lang="fr-FR" dirty="0" err="1"/>
              <a:t>prior</a:t>
            </a:r>
            <a:r>
              <a:rPr lang="fr-FR" dirty="0"/>
              <a:t> </a:t>
            </a:r>
            <a:r>
              <a:rPr lang="fr-FR" dirty="0" err="1"/>
              <a:t>virological</a:t>
            </a:r>
            <a:r>
              <a:rPr lang="fr-FR" dirty="0"/>
              <a:t> </a:t>
            </a:r>
            <a:r>
              <a:rPr lang="fr-FR" dirty="0" err="1"/>
              <a:t>failure</a:t>
            </a:r>
            <a:r>
              <a:rPr lang="fr-FR" dirty="0"/>
              <a:t>, </a:t>
            </a:r>
            <a:r>
              <a:rPr lang="fr-FR" dirty="0" err="1"/>
              <a:t>pre</a:t>
            </a:r>
            <a:r>
              <a:rPr lang="fr-FR" dirty="0"/>
              <a:t>-ART CD4 count (&lt; or ≥ 200 </a:t>
            </a:r>
            <a:r>
              <a:rPr lang="fr-FR" dirty="0" err="1"/>
              <a:t>cells</a:t>
            </a:r>
            <a:r>
              <a:rPr lang="fr-FR" dirty="0"/>
              <a:t>/mm3), and </a:t>
            </a:r>
            <a:r>
              <a:rPr lang="fr-FR" dirty="0" err="1"/>
              <a:t>pre</a:t>
            </a:r>
            <a:r>
              <a:rPr lang="fr-FR" dirty="0"/>
              <a:t>-ART viral </a:t>
            </a:r>
            <a:r>
              <a:rPr lang="fr-FR" dirty="0" err="1"/>
              <a:t>load</a:t>
            </a:r>
            <a:r>
              <a:rPr lang="fr-FR" dirty="0"/>
              <a:t> (&lt; or ≥100.000 cps/</a:t>
            </a:r>
            <a:r>
              <a:rPr lang="fr-FR" dirty="0" err="1"/>
              <a:t>mL</a:t>
            </a:r>
            <a:r>
              <a:rPr lang="fr-FR" dirty="0"/>
              <a:t>)</a:t>
            </a:r>
          </a:p>
          <a:p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endpoint</a:t>
            </a:r>
            <a:r>
              <a:rPr lang="fr-FR" dirty="0"/>
              <a:t> : 1-year </a:t>
            </a:r>
            <a:r>
              <a:rPr lang="fr-FR" dirty="0" err="1"/>
              <a:t>virological</a:t>
            </a:r>
            <a:r>
              <a:rPr lang="fr-FR" dirty="0"/>
              <a:t> </a:t>
            </a:r>
            <a:r>
              <a:rPr lang="fr-FR" dirty="0" err="1"/>
              <a:t>outcome</a:t>
            </a:r>
            <a:r>
              <a:rPr lang="fr-FR" dirty="0"/>
              <a:t> in the ‘on-</a:t>
            </a:r>
            <a:r>
              <a:rPr lang="fr-FR" dirty="0" err="1"/>
              <a:t>treatment</a:t>
            </a:r>
            <a:r>
              <a:rPr lang="fr-FR" dirty="0"/>
              <a:t>’ population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virological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</a:t>
            </a:r>
            <a:r>
              <a:rPr lang="fr-FR" dirty="0" err="1"/>
              <a:t>failure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as</a:t>
            </a:r>
          </a:p>
          <a:p>
            <a:pPr marL="0" indent="0">
              <a:buNone/>
            </a:pPr>
            <a:r>
              <a:rPr lang="fr-FR" dirty="0"/>
              <a:t>	- 2 </a:t>
            </a:r>
            <a:r>
              <a:rPr lang="fr-FR" dirty="0" err="1"/>
              <a:t>consecutive</a:t>
            </a:r>
            <a:r>
              <a:rPr lang="fr-FR" dirty="0"/>
              <a:t> viral </a:t>
            </a:r>
            <a:r>
              <a:rPr lang="fr-FR" dirty="0" err="1"/>
              <a:t>loads</a:t>
            </a:r>
            <a:r>
              <a:rPr lang="fr-FR" dirty="0"/>
              <a:t> &gt;50 c/</a:t>
            </a:r>
            <a:r>
              <a:rPr lang="fr-FR" dirty="0" err="1"/>
              <a:t>mL</a:t>
            </a:r>
            <a:r>
              <a:rPr lang="fr-FR" dirty="0"/>
              <a:t>, OR</a:t>
            </a:r>
          </a:p>
          <a:p>
            <a:pPr marL="0" indent="0">
              <a:buNone/>
            </a:pPr>
            <a:r>
              <a:rPr lang="fr-FR" dirty="0"/>
              <a:t>	- 1 viral </a:t>
            </a:r>
            <a:r>
              <a:rPr lang="fr-FR" dirty="0" err="1"/>
              <a:t>load</a:t>
            </a:r>
            <a:r>
              <a:rPr lang="fr-FR" dirty="0"/>
              <a:t> &gt;50c/</a:t>
            </a:r>
            <a:r>
              <a:rPr lang="fr-FR" dirty="0" err="1"/>
              <a:t>mL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followed</a:t>
            </a:r>
            <a:r>
              <a:rPr lang="fr-FR" dirty="0"/>
              <a:t> by ART switch, </a:t>
            </a:r>
            <a:r>
              <a:rPr lang="fr-FR" dirty="0" err="1"/>
              <a:t>death</a:t>
            </a:r>
            <a:r>
              <a:rPr lang="fr-FR" dirty="0"/>
              <a:t>, or </a:t>
            </a:r>
            <a:r>
              <a:rPr lang="fr-FR" dirty="0" err="1"/>
              <a:t>lost</a:t>
            </a:r>
            <a:r>
              <a:rPr lang="fr-FR" dirty="0"/>
              <a:t>-to follow-up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B84C9F-A0F9-4047-A936-B7972945BE60}"/>
              </a:ext>
            </a:extLst>
          </p:cNvPr>
          <p:cNvSpPr txBox="1"/>
          <p:nvPr/>
        </p:nvSpPr>
        <p:spPr>
          <a:xfrm>
            <a:off x="9487468" y="6460680"/>
            <a:ext cx="2714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Vasylev</a:t>
            </a:r>
            <a:r>
              <a:rPr lang="fr-FR" sz="1200" dirty="0"/>
              <a:t> M. HIV Glasgow 2022, Abs. P080</a:t>
            </a:r>
          </a:p>
        </p:txBody>
      </p:sp>
    </p:spTree>
    <p:extLst>
      <p:ext uri="{BB962C8B-B14F-4D97-AF65-F5344CB8AC3E}">
        <p14:creationId xmlns:p14="http://schemas.microsoft.com/office/powerpoint/2010/main" val="138922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EPIDEMIOLOGICAL DATA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94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D3ECA7E9-CE2B-2D8E-53EF-3C57577BD86B}"/>
              </a:ext>
            </a:extLst>
          </p:cNvPr>
          <p:cNvGraphicFramePr>
            <a:graphicFrameLocks noGrp="1"/>
          </p:cNvGraphicFramePr>
          <p:nvPr/>
        </p:nvGraphicFramePr>
        <p:xfrm>
          <a:off x="372669" y="1584236"/>
          <a:ext cx="5718862" cy="3657600"/>
        </p:xfrm>
        <a:graphic>
          <a:graphicData uri="http://schemas.openxmlformats.org/drawingml/2006/table">
            <a:tbl>
              <a:tblPr firstRow="1" bandRow="1"/>
              <a:tblGrid>
                <a:gridCol w="1724979">
                  <a:extLst>
                    <a:ext uri="{9D8B030D-6E8A-4147-A177-3AD203B41FA5}">
                      <a16:colId xmlns:a16="http://schemas.microsoft.com/office/drawing/2014/main" val="2852291616"/>
                    </a:ext>
                  </a:extLst>
                </a:gridCol>
                <a:gridCol w="1587971">
                  <a:extLst>
                    <a:ext uri="{9D8B030D-6E8A-4147-A177-3AD203B41FA5}">
                      <a16:colId xmlns:a16="http://schemas.microsoft.com/office/drawing/2014/main" val="2137246979"/>
                    </a:ext>
                  </a:extLst>
                </a:gridCol>
                <a:gridCol w="1202956">
                  <a:extLst>
                    <a:ext uri="{9D8B030D-6E8A-4147-A177-3AD203B41FA5}">
                      <a16:colId xmlns:a16="http://schemas.microsoft.com/office/drawing/2014/main" val="4112341860"/>
                    </a:ext>
                  </a:extLst>
                </a:gridCol>
                <a:gridCol w="1202956">
                  <a:extLst>
                    <a:ext uri="{9D8B030D-6E8A-4147-A177-3AD203B41FA5}">
                      <a16:colId xmlns:a16="http://schemas.microsoft.com/office/drawing/2014/main" val="1861893661"/>
                    </a:ext>
                  </a:extLst>
                </a:gridCol>
              </a:tblGrid>
              <a:tr h="40933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fr-FR" sz="12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  <a:t>Cases DTG/3TC</a:t>
                      </a:r>
                      <a:b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  <a:t>(n=390)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  <a:t>Controls</a:t>
                      </a:r>
                      <a:b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  <a:t>(n=780)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16284"/>
                  </a:ext>
                </a:extLst>
              </a:tr>
              <a:tr h="40933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Age,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years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47,9 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(37.4-56.9)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48.2 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(38.0-56.8)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35702"/>
                  </a:ext>
                </a:extLst>
              </a:tr>
              <a:tr h="2456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Male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sex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88,2%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88.2%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10674"/>
                  </a:ext>
                </a:extLst>
              </a:tr>
              <a:tr h="90053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HIV acquisition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category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Sexual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transmission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Intravenous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drug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use</a:t>
                      </a:r>
                    </a:p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Other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Unknown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93.0%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0.8%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1.3%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4.9%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94.7%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0.3%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0.3%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4.7%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0.31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00441"/>
                  </a:ext>
                </a:extLst>
              </a:tr>
              <a:tr h="57306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NRTI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backbone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ABC/3TC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TDF/FTC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76.9%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23.1%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14774"/>
                  </a:ext>
                </a:extLst>
              </a:tr>
              <a:tr h="2456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CD4/mm3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prior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to ART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330 (200-485)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310 (190-471)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02701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Viral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zenith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, log</a:t>
                      </a:r>
                      <a:r>
                        <a:rPr lang="fr-FR" sz="1200" baseline="-250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c/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mL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4.9 (4.4-5.3)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4.8 (4.3-5.4)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02174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Prior use of ART,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years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4.9 (2.7-8.9)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7.5 (4.6-11.7)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026526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228B5265-A491-CC10-CEAC-2DAD5713E99E}"/>
              </a:ext>
            </a:extLst>
          </p:cNvPr>
          <p:cNvGrpSpPr/>
          <p:nvPr/>
        </p:nvGrpSpPr>
        <p:grpSpPr>
          <a:xfrm>
            <a:off x="7003720" y="4675940"/>
            <a:ext cx="3733466" cy="1551510"/>
            <a:chOff x="12658725" y="3038475"/>
            <a:chExt cx="3873500" cy="236696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F581F24-6C85-FE77-0915-4C3CF048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8725" y="3842590"/>
              <a:ext cx="3873500" cy="1469185"/>
            </a:xfrm>
            <a:custGeom>
              <a:avLst/>
              <a:gdLst>
                <a:gd name="T0" fmla="*/ 7320 w 7320"/>
                <a:gd name="T1" fmla="*/ 4718 h 4718"/>
                <a:gd name="T2" fmla="*/ 0 w 7320"/>
                <a:gd name="T3" fmla="*/ 4718 h 4718"/>
                <a:gd name="T4" fmla="*/ 0 w 7320"/>
                <a:gd name="T5" fmla="*/ 0 h 4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20" h="4718">
                  <a:moveTo>
                    <a:pt x="7320" y="4718"/>
                  </a:moveTo>
                  <a:lnTo>
                    <a:pt x="0" y="471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92B4A1F7-1A5A-1DF1-A0DD-96A2125F5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74725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9FECD87E-4530-1E6A-B3DC-E61BC8338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20700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02457843-8BC9-081D-AE2C-ADBC65C88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68263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AACF329-6AA1-C6FE-442B-3472DB039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87650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41D05D2E-B034-C157-DA34-EA237FE7B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35213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9ED4CB1E-121C-D4CF-B94B-6602BBA31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81188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C750B10-7697-B75A-9CA8-F1FA4AFB8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28750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26">
              <a:extLst>
                <a:ext uri="{FF2B5EF4-FFF2-40B4-BE49-F238E27FC236}">
                  <a16:creationId xmlns:a16="http://schemas.microsoft.com/office/drawing/2014/main" id="{039709D0-DF25-9E47-E067-8449077D7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98875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7">
              <a:extLst>
                <a:ext uri="{FF2B5EF4-FFF2-40B4-BE49-F238E27FC236}">
                  <a16:creationId xmlns:a16="http://schemas.microsoft.com/office/drawing/2014/main" id="{91A08FA7-16CD-B96E-4201-BCD9D8070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41675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00495454-7325-BEC1-AF98-3595D4C76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4725" y="3038475"/>
              <a:ext cx="0" cy="22733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29">
              <a:extLst>
                <a:ext uri="{FF2B5EF4-FFF2-40B4-BE49-F238E27FC236}">
                  <a16:creationId xmlns:a16="http://schemas.microsoft.com/office/drawing/2014/main" id="{38BAC64B-159A-3753-C8FD-B6255D060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41675" y="3735388"/>
              <a:ext cx="0" cy="15763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30">
              <a:extLst>
                <a:ext uri="{FF2B5EF4-FFF2-40B4-BE49-F238E27FC236}">
                  <a16:creationId xmlns:a16="http://schemas.microsoft.com/office/drawing/2014/main" id="{0BD4E251-1E02-EBC9-B978-0BC1051CE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19113" y="4130389"/>
              <a:ext cx="1282700" cy="0"/>
            </a:xfrm>
            <a:prstGeom prst="line">
              <a:avLst/>
            </a:prstGeom>
            <a:noFill/>
            <a:ln w="36513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7878CB38-B8D0-1FB6-E957-CB024D73A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2200" y="4058952"/>
              <a:ext cx="142875" cy="142876"/>
            </a:xfrm>
            <a:custGeom>
              <a:avLst/>
              <a:gdLst>
                <a:gd name="T0" fmla="*/ 269 w 269"/>
                <a:gd name="T1" fmla="*/ 134 h 269"/>
                <a:gd name="T2" fmla="*/ 268 w 269"/>
                <a:gd name="T3" fmla="*/ 120 h 269"/>
                <a:gd name="T4" fmla="*/ 266 w 269"/>
                <a:gd name="T5" fmla="*/ 106 h 269"/>
                <a:gd name="T6" fmla="*/ 259 w 269"/>
                <a:gd name="T7" fmla="*/ 82 h 269"/>
                <a:gd name="T8" fmla="*/ 245 w 269"/>
                <a:gd name="T9" fmla="*/ 58 h 269"/>
                <a:gd name="T10" fmla="*/ 230 w 269"/>
                <a:gd name="T11" fmla="*/ 39 h 269"/>
                <a:gd name="T12" fmla="*/ 218 w 269"/>
                <a:gd name="T13" fmla="*/ 29 h 269"/>
                <a:gd name="T14" fmla="*/ 208 w 269"/>
                <a:gd name="T15" fmla="*/ 21 h 269"/>
                <a:gd name="T16" fmla="*/ 185 w 269"/>
                <a:gd name="T17" fmla="*/ 9 h 269"/>
                <a:gd name="T18" fmla="*/ 161 w 269"/>
                <a:gd name="T19" fmla="*/ 2 h 269"/>
                <a:gd name="T20" fmla="*/ 147 w 269"/>
                <a:gd name="T21" fmla="*/ 0 h 269"/>
                <a:gd name="T22" fmla="*/ 135 w 269"/>
                <a:gd name="T23" fmla="*/ 0 h 269"/>
                <a:gd name="T24" fmla="*/ 106 w 269"/>
                <a:gd name="T25" fmla="*/ 2 h 269"/>
                <a:gd name="T26" fmla="*/ 82 w 269"/>
                <a:gd name="T27" fmla="*/ 9 h 269"/>
                <a:gd name="T28" fmla="*/ 59 w 269"/>
                <a:gd name="T29" fmla="*/ 21 h 269"/>
                <a:gd name="T30" fmla="*/ 39 w 269"/>
                <a:gd name="T31" fmla="*/ 39 h 269"/>
                <a:gd name="T32" fmla="*/ 21 w 269"/>
                <a:gd name="T33" fmla="*/ 58 h 269"/>
                <a:gd name="T34" fmla="*/ 9 w 269"/>
                <a:gd name="T35" fmla="*/ 82 h 269"/>
                <a:gd name="T36" fmla="*/ 2 w 269"/>
                <a:gd name="T37" fmla="*/ 106 h 269"/>
                <a:gd name="T38" fmla="*/ 0 w 269"/>
                <a:gd name="T39" fmla="*/ 134 h 269"/>
                <a:gd name="T40" fmla="*/ 0 w 269"/>
                <a:gd name="T41" fmla="*/ 147 h 269"/>
                <a:gd name="T42" fmla="*/ 2 w 269"/>
                <a:gd name="T43" fmla="*/ 160 h 269"/>
                <a:gd name="T44" fmla="*/ 9 w 269"/>
                <a:gd name="T45" fmla="*/ 185 h 269"/>
                <a:gd name="T46" fmla="*/ 21 w 269"/>
                <a:gd name="T47" fmla="*/ 208 h 269"/>
                <a:gd name="T48" fmla="*/ 29 w 269"/>
                <a:gd name="T49" fmla="*/ 218 h 269"/>
                <a:gd name="T50" fmla="*/ 39 w 269"/>
                <a:gd name="T51" fmla="*/ 229 h 269"/>
                <a:gd name="T52" fmla="*/ 59 w 269"/>
                <a:gd name="T53" fmla="*/ 245 h 269"/>
                <a:gd name="T54" fmla="*/ 82 w 269"/>
                <a:gd name="T55" fmla="*/ 259 h 269"/>
                <a:gd name="T56" fmla="*/ 106 w 269"/>
                <a:gd name="T57" fmla="*/ 266 h 269"/>
                <a:gd name="T58" fmla="*/ 120 w 269"/>
                <a:gd name="T59" fmla="*/ 268 h 269"/>
                <a:gd name="T60" fmla="*/ 135 w 269"/>
                <a:gd name="T61" fmla="*/ 269 h 269"/>
                <a:gd name="T62" fmla="*/ 137 w 269"/>
                <a:gd name="T63" fmla="*/ 268 h 269"/>
                <a:gd name="T64" fmla="*/ 140 w 269"/>
                <a:gd name="T65" fmla="*/ 268 h 269"/>
                <a:gd name="T66" fmla="*/ 147 w 269"/>
                <a:gd name="T67" fmla="*/ 268 h 269"/>
                <a:gd name="T68" fmla="*/ 161 w 269"/>
                <a:gd name="T69" fmla="*/ 266 h 269"/>
                <a:gd name="T70" fmla="*/ 185 w 269"/>
                <a:gd name="T71" fmla="*/ 259 h 269"/>
                <a:gd name="T72" fmla="*/ 208 w 269"/>
                <a:gd name="T73" fmla="*/ 245 h 269"/>
                <a:gd name="T74" fmla="*/ 213 w 269"/>
                <a:gd name="T75" fmla="*/ 241 h 269"/>
                <a:gd name="T76" fmla="*/ 215 w 269"/>
                <a:gd name="T77" fmla="*/ 238 h 269"/>
                <a:gd name="T78" fmla="*/ 215 w 269"/>
                <a:gd name="T79" fmla="*/ 237 h 269"/>
                <a:gd name="T80" fmla="*/ 216 w 269"/>
                <a:gd name="T81" fmla="*/ 237 h 269"/>
                <a:gd name="T82" fmla="*/ 218 w 269"/>
                <a:gd name="T83" fmla="*/ 237 h 269"/>
                <a:gd name="T84" fmla="*/ 230 w 269"/>
                <a:gd name="T85" fmla="*/ 229 h 269"/>
                <a:gd name="T86" fmla="*/ 237 w 269"/>
                <a:gd name="T87" fmla="*/ 218 h 269"/>
                <a:gd name="T88" fmla="*/ 237 w 269"/>
                <a:gd name="T89" fmla="*/ 216 h 269"/>
                <a:gd name="T90" fmla="*/ 237 w 269"/>
                <a:gd name="T91" fmla="*/ 215 h 269"/>
                <a:gd name="T92" fmla="*/ 239 w 269"/>
                <a:gd name="T93" fmla="*/ 215 h 269"/>
                <a:gd name="T94" fmla="*/ 241 w 269"/>
                <a:gd name="T95" fmla="*/ 212 h 269"/>
                <a:gd name="T96" fmla="*/ 245 w 269"/>
                <a:gd name="T97" fmla="*/ 208 h 269"/>
                <a:gd name="T98" fmla="*/ 259 w 269"/>
                <a:gd name="T99" fmla="*/ 185 h 269"/>
                <a:gd name="T100" fmla="*/ 266 w 269"/>
                <a:gd name="T101" fmla="*/ 160 h 269"/>
                <a:gd name="T102" fmla="*/ 268 w 269"/>
                <a:gd name="T103" fmla="*/ 147 h 269"/>
                <a:gd name="T104" fmla="*/ 268 w 269"/>
                <a:gd name="T105" fmla="*/ 140 h 269"/>
                <a:gd name="T106" fmla="*/ 268 w 269"/>
                <a:gd name="T107" fmla="*/ 137 h 269"/>
                <a:gd name="T108" fmla="*/ 269 w 269"/>
                <a:gd name="T109" fmla="*/ 13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" h="269">
                  <a:moveTo>
                    <a:pt x="269" y="134"/>
                  </a:moveTo>
                  <a:lnTo>
                    <a:pt x="268" y="120"/>
                  </a:lnTo>
                  <a:lnTo>
                    <a:pt x="266" y="106"/>
                  </a:lnTo>
                  <a:lnTo>
                    <a:pt x="259" y="82"/>
                  </a:lnTo>
                  <a:lnTo>
                    <a:pt x="245" y="58"/>
                  </a:lnTo>
                  <a:lnTo>
                    <a:pt x="230" y="39"/>
                  </a:lnTo>
                  <a:lnTo>
                    <a:pt x="218" y="29"/>
                  </a:lnTo>
                  <a:lnTo>
                    <a:pt x="208" y="21"/>
                  </a:lnTo>
                  <a:lnTo>
                    <a:pt x="185" y="9"/>
                  </a:lnTo>
                  <a:lnTo>
                    <a:pt x="161" y="2"/>
                  </a:lnTo>
                  <a:lnTo>
                    <a:pt x="147" y="0"/>
                  </a:lnTo>
                  <a:lnTo>
                    <a:pt x="135" y="0"/>
                  </a:lnTo>
                  <a:lnTo>
                    <a:pt x="106" y="2"/>
                  </a:lnTo>
                  <a:lnTo>
                    <a:pt x="82" y="9"/>
                  </a:lnTo>
                  <a:lnTo>
                    <a:pt x="59" y="21"/>
                  </a:lnTo>
                  <a:lnTo>
                    <a:pt x="39" y="39"/>
                  </a:lnTo>
                  <a:lnTo>
                    <a:pt x="21" y="58"/>
                  </a:lnTo>
                  <a:lnTo>
                    <a:pt x="9" y="82"/>
                  </a:lnTo>
                  <a:lnTo>
                    <a:pt x="2" y="106"/>
                  </a:lnTo>
                  <a:lnTo>
                    <a:pt x="0" y="134"/>
                  </a:lnTo>
                  <a:lnTo>
                    <a:pt x="0" y="147"/>
                  </a:lnTo>
                  <a:lnTo>
                    <a:pt x="2" y="160"/>
                  </a:lnTo>
                  <a:lnTo>
                    <a:pt x="9" y="185"/>
                  </a:lnTo>
                  <a:lnTo>
                    <a:pt x="21" y="208"/>
                  </a:lnTo>
                  <a:lnTo>
                    <a:pt x="29" y="218"/>
                  </a:lnTo>
                  <a:lnTo>
                    <a:pt x="39" y="229"/>
                  </a:lnTo>
                  <a:lnTo>
                    <a:pt x="59" y="245"/>
                  </a:lnTo>
                  <a:lnTo>
                    <a:pt x="82" y="259"/>
                  </a:lnTo>
                  <a:lnTo>
                    <a:pt x="106" y="266"/>
                  </a:lnTo>
                  <a:lnTo>
                    <a:pt x="120" y="268"/>
                  </a:lnTo>
                  <a:lnTo>
                    <a:pt x="135" y="269"/>
                  </a:lnTo>
                  <a:lnTo>
                    <a:pt x="137" y="268"/>
                  </a:lnTo>
                  <a:lnTo>
                    <a:pt x="140" y="268"/>
                  </a:lnTo>
                  <a:lnTo>
                    <a:pt x="147" y="268"/>
                  </a:lnTo>
                  <a:lnTo>
                    <a:pt x="161" y="266"/>
                  </a:lnTo>
                  <a:lnTo>
                    <a:pt x="185" y="259"/>
                  </a:lnTo>
                  <a:lnTo>
                    <a:pt x="208" y="245"/>
                  </a:lnTo>
                  <a:lnTo>
                    <a:pt x="213" y="241"/>
                  </a:lnTo>
                  <a:lnTo>
                    <a:pt x="215" y="238"/>
                  </a:lnTo>
                  <a:lnTo>
                    <a:pt x="215" y="237"/>
                  </a:lnTo>
                  <a:lnTo>
                    <a:pt x="216" y="237"/>
                  </a:lnTo>
                  <a:lnTo>
                    <a:pt x="218" y="237"/>
                  </a:lnTo>
                  <a:lnTo>
                    <a:pt x="230" y="229"/>
                  </a:lnTo>
                  <a:lnTo>
                    <a:pt x="237" y="218"/>
                  </a:lnTo>
                  <a:lnTo>
                    <a:pt x="237" y="216"/>
                  </a:lnTo>
                  <a:lnTo>
                    <a:pt x="237" y="215"/>
                  </a:lnTo>
                  <a:lnTo>
                    <a:pt x="239" y="215"/>
                  </a:lnTo>
                  <a:lnTo>
                    <a:pt x="241" y="212"/>
                  </a:lnTo>
                  <a:lnTo>
                    <a:pt x="245" y="208"/>
                  </a:lnTo>
                  <a:lnTo>
                    <a:pt x="259" y="185"/>
                  </a:lnTo>
                  <a:lnTo>
                    <a:pt x="266" y="160"/>
                  </a:lnTo>
                  <a:lnTo>
                    <a:pt x="268" y="147"/>
                  </a:lnTo>
                  <a:lnTo>
                    <a:pt x="268" y="140"/>
                  </a:lnTo>
                  <a:lnTo>
                    <a:pt x="268" y="137"/>
                  </a:lnTo>
                  <a:lnTo>
                    <a:pt x="269" y="13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Freeform 6">
            <a:extLst>
              <a:ext uri="{FF2B5EF4-FFF2-40B4-BE49-F238E27FC236}">
                <a16:creationId xmlns:a16="http://schemas.microsoft.com/office/drawing/2014/main" id="{81CBF10C-1939-28B1-25A2-61CEDE37B702}"/>
              </a:ext>
            </a:extLst>
          </p:cNvPr>
          <p:cNvSpPr>
            <a:spLocks/>
          </p:cNvSpPr>
          <p:nvPr/>
        </p:nvSpPr>
        <p:spPr bwMode="auto">
          <a:xfrm>
            <a:off x="7133918" y="2111955"/>
            <a:ext cx="3462574" cy="1730612"/>
          </a:xfrm>
          <a:custGeom>
            <a:avLst/>
            <a:gdLst>
              <a:gd name="T0" fmla="*/ 9760 w 9760"/>
              <a:gd name="T1" fmla="*/ 5791 h 5791"/>
              <a:gd name="T2" fmla="*/ 0 w 9760"/>
              <a:gd name="T3" fmla="*/ 5791 h 5791"/>
              <a:gd name="T4" fmla="*/ 0 w 9760"/>
              <a:gd name="T5" fmla="*/ 0 h 5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0" h="5791">
                <a:moveTo>
                  <a:pt x="9760" y="5791"/>
                </a:moveTo>
                <a:lnTo>
                  <a:pt x="0" y="579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15651D2C-CDA0-95EF-6EFB-9155AA096B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27809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CBDDF049-E3BE-6904-739D-8B92F07E78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86129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E9C750F8-C90C-9BAA-8090-512E5C06E6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44448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0252D669-6290-6AF2-C5AA-C58E97402F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01703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0C9F9DCC-0FD8-A07F-B56F-71133BEA7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56043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E66001DF-F779-0ADE-5E3C-97BFDFB870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12234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E807897C-C3C0-5711-A3DA-8E70A94809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70554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D95E8CC2-2CFF-E48E-1F6B-6340F13E00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3918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BAD28716-DCD2-9454-3702-A25DAE7E93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0023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Line 24">
            <a:extLst>
              <a:ext uri="{FF2B5EF4-FFF2-40B4-BE49-F238E27FC236}">
                <a16:creationId xmlns:a16="http://schemas.microsoft.com/office/drawing/2014/main" id="{690A11A9-6559-F3CA-97F3-A35E0049A6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7279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B6B6B739-D911-4066-AC88-7B84AF07FE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5598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02CD2089-7224-673D-4AB9-EA40D2A6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918" y="3013764"/>
            <a:ext cx="3393386" cy="635136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CF72E3DE-8C90-AEB4-0B2A-0AFCD1A8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918" y="2305204"/>
            <a:ext cx="3372098" cy="635136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65C776DF-1557-0B53-A96D-F46B245D5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169" y="2888383"/>
            <a:ext cx="144000" cy="144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90E488C9-D7F8-728B-7A0B-9631E30D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169" y="3113632"/>
            <a:ext cx="144000" cy="14400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2EC26C41-117F-44E1-B64E-319EEE7B5294}"/>
              </a:ext>
            </a:extLst>
          </p:cNvPr>
          <p:cNvSpPr/>
          <p:nvPr/>
        </p:nvSpPr>
        <p:spPr>
          <a:xfrm>
            <a:off x="8096218" y="4637972"/>
            <a:ext cx="683957" cy="386307"/>
          </a:xfrm>
          <a:prstGeom prst="rightArrow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F1004E03-2976-C963-E0B7-AF6975F63D08}"/>
              </a:ext>
            </a:extLst>
          </p:cNvPr>
          <p:cNvSpPr/>
          <p:nvPr/>
        </p:nvSpPr>
        <p:spPr>
          <a:xfrm flipH="1">
            <a:off x="7201475" y="4637972"/>
            <a:ext cx="683957" cy="386307"/>
          </a:xfrm>
          <a:prstGeom prst="rightArrow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A9A46ED-CCB5-638F-2D28-12659869BBD5}"/>
              </a:ext>
            </a:extLst>
          </p:cNvPr>
          <p:cNvSpPr txBox="1"/>
          <p:nvPr/>
        </p:nvSpPr>
        <p:spPr>
          <a:xfrm>
            <a:off x="11066648" y="2797572"/>
            <a:ext cx="83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DTG/3TC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485C916-6E46-A0D5-E2F7-04235016538C}"/>
              </a:ext>
            </a:extLst>
          </p:cNvPr>
          <p:cNvSpPr txBox="1"/>
          <p:nvPr/>
        </p:nvSpPr>
        <p:spPr>
          <a:xfrm>
            <a:off x="11066648" y="3034529"/>
            <a:ext cx="725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Control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3076A77-F737-BC3C-0AC7-33705E6892C7}"/>
              </a:ext>
            </a:extLst>
          </p:cNvPr>
          <p:cNvSpPr txBox="1"/>
          <p:nvPr/>
        </p:nvSpPr>
        <p:spPr>
          <a:xfrm>
            <a:off x="7008735" y="38727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468F9D0-FDD1-B56A-ADAF-690530EE3F71}"/>
              </a:ext>
            </a:extLst>
          </p:cNvPr>
          <p:cNvSpPr txBox="1"/>
          <p:nvPr/>
        </p:nvSpPr>
        <p:spPr>
          <a:xfrm>
            <a:off x="731139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A3F8BF5-1188-4750-B1C3-8D092FD34C93}"/>
              </a:ext>
            </a:extLst>
          </p:cNvPr>
          <p:cNvSpPr txBox="1"/>
          <p:nvPr/>
        </p:nvSpPr>
        <p:spPr>
          <a:xfrm>
            <a:off x="765332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20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30379B6-4FB0-B310-F7C1-6C7F4B35E08C}"/>
              </a:ext>
            </a:extLst>
          </p:cNvPr>
          <p:cNvSpPr txBox="1"/>
          <p:nvPr/>
        </p:nvSpPr>
        <p:spPr>
          <a:xfrm>
            <a:off x="799525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7F447A3-7E16-FEC8-B42E-66D3035D57F3}"/>
              </a:ext>
            </a:extLst>
          </p:cNvPr>
          <p:cNvSpPr txBox="1"/>
          <p:nvPr/>
        </p:nvSpPr>
        <p:spPr>
          <a:xfrm>
            <a:off x="833718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40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2BC71EE-1460-62A2-A307-479AEEF77A65}"/>
              </a:ext>
            </a:extLst>
          </p:cNvPr>
          <p:cNvSpPr txBox="1"/>
          <p:nvPr/>
        </p:nvSpPr>
        <p:spPr>
          <a:xfrm>
            <a:off x="867911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50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FA5E64F-02E4-F249-76EB-DBE4177774A1}"/>
              </a:ext>
            </a:extLst>
          </p:cNvPr>
          <p:cNvSpPr txBox="1"/>
          <p:nvPr/>
        </p:nvSpPr>
        <p:spPr>
          <a:xfrm>
            <a:off x="902104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13B57A2-5A29-35E0-1BF2-FED3444BD5C9}"/>
              </a:ext>
            </a:extLst>
          </p:cNvPr>
          <p:cNvSpPr txBox="1"/>
          <p:nvPr/>
        </p:nvSpPr>
        <p:spPr>
          <a:xfrm>
            <a:off x="936297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70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C4F21F8-0B36-4020-BB03-077C5BC9FAC4}"/>
              </a:ext>
            </a:extLst>
          </p:cNvPr>
          <p:cNvSpPr txBox="1"/>
          <p:nvPr/>
        </p:nvSpPr>
        <p:spPr>
          <a:xfrm>
            <a:off x="970490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80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FD659C6-726E-5BC0-BB49-37265816E6FA}"/>
              </a:ext>
            </a:extLst>
          </p:cNvPr>
          <p:cNvSpPr txBox="1"/>
          <p:nvPr/>
        </p:nvSpPr>
        <p:spPr>
          <a:xfrm>
            <a:off x="1004683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90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C93CF9D-0E7F-6628-3E03-E3367C95B565}"/>
              </a:ext>
            </a:extLst>
          </p:cNvPr>
          <p:cNvSpPr txBox="1"/>
          <p:nvPr/>
        </p:nvSpPr>
        <p:spPr>
          <a:xfrm>
            <a:off x="10349484" y="387275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100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AC98AA8-4AD1-1691-DCE4-3979362233CA}"/>
              </a:ext>
            </a:extLst>
          </p:cNvPr>
          <p:cNvSpPr txBox="1"/>
          <p:nvPr/>
        </p:nvSpPr>
        <p:spPr>
          <a:xfrm>
            <a:off x="8102069" y="3205056"/>
            <a:ext cx="1412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618 of 624 (99.0%)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D68E14F-8486-2E22-DC5D-6779F68DEA37}"/>
              </a:ext>
            </a:extLst>
          </p:cNvPr>
          <p:cNvSpPr txBox="1"/>
          <p:nvPr/>
        </p:nvSpPr>
        <p:spPr>
          <a:xfrm>
            <a:off x="8102069" y="2515682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357 of 362 (98.6%)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CA857B2-431A-7362-5016-AC82D5CADAE4}"/>
              </a:ext>
            </a:extLst>
          </p:cNvPr>
          <p:cNvSpPr txBox="1"/>
          <p:nvPr/>
        </p:nvSpPr>
        <p:spPr>
          <a:xfrm>
            <a:off x="6544544" y="1814984"/>
            <a:ext cx="4884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HIV-RNA &lt; 50 c/</a:t>
            </a:r>
            <a:r>
              <a:rPr lang="fr-FR" sz="1600" b="1" dirty="0" err="1">
                <a:solidFill>
                  <a:srgbClr val="0070C0"/>
                </a:solidFill>
              </a:rPr>
              <a:t>mL</a:t>
            </a:r>
            <a:r>
              <a:rPr lang="fr-FR" sz="1600" b="1" dirty="0">
                <a:solidFill>
                  <a:srgbClr val="0070C0"/>
                </a:solidFill>
              </a:rPr>
              <a:t> at 1 </a:t>
            </a:r>
            <a:r>
              <a:rPr lang="fr-FR" sz="1600" b="1" dirty="0" err="1">
                <a:solidFill>
                  <a:srgbClr val="0070C0"/>
                </a:solidFill>
              </a:rPr>
              <a:t>year</a:t>
            </a:r>
            <a:r>
              <a:rPr lang="fr-FR" sz="1600" b="1" dirty="0">
                <a:solidFill>
                  <a:srgbClr val="0070C0"/>
                </a:solidFill>
              </a:rPr>
              <a:t> (on-</a:t>
            </a:r>
            <a:r>
              <a:rPr lang="fr-FR" sz="1600" b="1" dirty="0" err="1">
                <a:solidFill>
                  <a:srgbClr val="0070C0"/>
                </a:solidFill>
              </a:rPr>
              <a:t>treatment</a:t>
            </a:r>
            <a:r>
              <a:rPr lang="fr-FR" sz="1600" b="1" dirty="0">
                <a:solidFill>
                  <a:srgbClr val="0070C0"/>
                </a:solidFill>
              </a:rPr>
              <a:t> population)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528DFFD-38C2-4513-F8BB-D71F201508C7}"/>
              </a:ext>
            </a:extLst>
          </p:cNvPr>
          <p:cNvSpPr txBox="1"/>
          <p:nvPr/>
        </p:nvSpPr>
        <p:spPr>
          <a:xfrm>
            <a:off x="6958930" y="619449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-2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7BB5673-78FD-E487-6102-66492DAE87B7}"/>
              </a:ext>
            </a:extLst>
          </p:cNvPr>
          <p:cNvSpPr txBox="1"/>
          <p:nvPr/>
        </p:nvSpPr>
        <p:spPr>
          <a:xfrm>
            <a:off x="7396395" y="619449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-1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471EFF4-E09C-9887-58B4-A5F13BEC1ACE}"/>
              </a:ext>
            </a:extLst>
          </p:cNvPr>
          <p:cNvSpPr txBox="1"/>
          <p:nvPr/>
        </p:nvSpPr>
        <p:spPr>
          <a:xfrm>
            <a:off x="7857103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922E6EA-A6C6-ACB0-1B6D-FEC1236AC964}"/>
              </a:ext>
            </a:extLst>
          </p:cNvPr>
          <p:cNvSpPr txBox="1"/>
          <p:nvPr/>
        </p:nvSpPr>
        <p:spPr>
          <a:xfrm>
            <a:off x="8294568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78B92E6-6328-10FF-491E-4CD0D6071313}"/>
              </a:ext>
            </a:extLst>
          </p:cNvPr>
          <p:cNvSpPr txBox="1"/>
          <p:nvPr/>
        </p:nvSpPr>
        <p:spPr>
          <a:xfrm>
            <a:off x="8732033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CAD9481-FE42-7B45-DA43-E13E713EE585}"/>
              </a:ext>
            </a:extLst>
          </p:cNvPr>
          <p:cNvSpPr txBox="1"/>
          <p:nvPr/>
        </p:nvSpPr>
        <p:spPr>
          <a:xfrm>
            <a:off x="9169498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27C0A8B-3CBF-EB67-2606-052031B4A2DC}"/>
              </a:ext>
            </a:extLst>
          </p:cNvPr>
          <p:cNvSpPr txBox="1"/>
          <p:nvPr/>
        </p:nvSpPr>
        <p:spPr>
          <a:xfrm>
            <a:off x="9606963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C90F7EB-4680-D3DD-38A4-F84091CC7A06}"/>
              </a:ext>
            </a:extLst>
          </p:cNvPr>
          <p:cNvSpPr txBox="1"/>
          <p:nvPr/>
        </p:nvSpPr>
        <p:spPr>
          <a:xfrm>
            <a:off x="10044428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5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E39D4F26-B46A-0628-0CD8-420B6BA43316}"/>
              </a:ext>
            </a:extLst>
          </p:cNvPr>
          <p:cNvSpPr txBox="1"/>
          <p:nvPr/>
        </p:nvSpPr>
        <p:spPr>
          <a:xfrm>
            <a:off x="10481894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F6CB734-4BE3-DD75-EEAD-F3C465589575}"/>
              </a:ext>
            </a:extLst>
          </p:cNvPr>
          <p:cNvSpPr txBox="1"/>
          <p:nvPr/>
        </p:nvSpPr>
        <p:spPr>
          <a:xfrm>
            <a:off x="6357592" y="4317029"/>
            <a:ext cx="555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0070C0"/>
                </a:solidFill>
              </a:rPr>
              <a:t>Difference</a:t>
            </a:r>
            <a:r>
              <a:rPr lang="fr-FR" sz="1600" b="1" dirty="0">
                <a:solidFill>
                  <a:srgbClr val="0070C0"/>
                </a:solidFill>
              </a:rPr>
              <a:t> in percentage of </a:t>
            </a:r>
            <a:r>
              <a:rPr lang="fr-FR" sz="1600" b="1" dirty="0" err="1">
                <a:solidFill>
                  <a:srgbClr val="0070C0"/>
                </a:solidFill>
              </a:rPr>
              <a:t>individuals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with</a:t>
            </a:r>
            <a:r>
              <a:rPr lang="fr-FR" sz="1600" b="1" dirty="0">
                <a:solidFill>
                  <a:srgbClr val="0070C0"/>
                </a:solidFill>
              </a:rPr>
              <a:t> HIV-RNA &lt; 50 c/</a:t>
            </a:r>
            <a:r>
              <a:rPr lang="fr-FR" sz="1600" b="1" dirty="0" err="1">
                <a:solidFill>
                  <a:srgbClr val="0070C0"/>
                </a:solidFill>
              </a:rPr>
              <a:t>mL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E4156B5-4CBC-0BE4-379D-4E7D858B0263}"/>
              </a:ext>
            </a:extLst>
          </p:cNvPr>
          <p:cNvSpPr txBox="1"/>
          <p:nvPr/>
        </p:nvSpPr>
        <p:spPr>
          <a:xfrm>
            <a:off x="7129439" y="5467342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-1.01%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8A1A2C9-4731-3A31-9885-16EB7136ECAA}"/>
              </a:ext>
            </a:extLst>
          </p:cNvPr>
          <p:cNvSpPr txBox="1"/>
          <p:nvPr/>
        </p:nvSpPr>
        <p:spPr>
          <a:xfrm>
            <a:off x="7936649" y="544734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+0.42%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27431C2-0946-E16F-23F7-F773C05F774A}"/>
              </a:ext>
            </a:extLst>
          </p:cNvPr>
          <p:cNvSpPr txBox="1"/>
          <p:nvPr/>
        </p:nvSpPr>
        <p:spPr>
          <a:xfrm>
            <a:off x="8781571" y="546734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+1.85%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21E8114-4434-AEC9-4465-91B0491F33C4}"/>
              </a:ext>
            </a:extLst>
          </p:cNvPr>
          <p:cNvSpPr txBox="1"/>
          <p:nvPr/>
        </p:nvSpPr>
        <p:spPr>
          <a:xfrm>
            <a:off x="6698853" y="4945064"/>
            <a:ext cx="1171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Favors</a:t>
            </a:r>
            <a:r>
              <a:rPr lang="fr-FR" sz="1200" dirty="0"/>
              <a:t> DTG/3TC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311CD31D-117E-78CB-B0DE-160F96F8B4B5}"/>
              </a:ext>
            </a:extLst>
          </p:cNvPr>
          <p:cNvSpPr txBox="1"/>
          <p:nvPr/>
        </p:nvSpPr>
        <p:spPr>
          <a:xfrm>
            <a:off x="8072036" y="4945064"/>
            <a:ext cx="1061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Favors</a:t>
            </a:r>
            <a:r>
              <a:rPr lang="fr-FR" sz="1200" dirty="0"/>
              <a:t> control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918D35A3-ADFF-6505-AB28-26A2F00EB10E}"/>
              </a:ext>
            </a:extLst>
          </p:cNvPr>
          <p:cNvSpPr txBox="1"/>
          <p:nvPr/>
        </p:nvSpPr>
        <p:spPr>
          <a:xfrm>
            <a:off x="9630041" y="4767368"/>
            <a:ext cx="110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Upper</a:t>
            </a:r>
            <a:r>
              <a:rPr lang="fr-FR" sz="1200" dirty="0"/>
              <a:t> </a:t>
            </a:r>
            <a:r>
              <a:rPr lang="fr-FR" sz="1200" dirty="0" err="1"/>
              <a:t>limit</a:t>
            </a:r>
            <a:r>
              <a:rPr lang="fr-FR" sz="1200" dirty="0"/>
              <a:t> for</a:t>
            </a:r>
            <a:br>
              <a:rPr lang="fr-FR" sz="1200" dirty="0"/>
            </a:br>
            <a:r>
              <a:rPr lang="fr-FR" sz="1200" dirty="0"/>
              <a:t>non-</a:t>
            </a:r>
            <a:r>
              <a:rPr lang="fr-FR" sz="1200" dirty="0" err="1"/>
              <a:t>inferiority</a:t>
            </a:r>
            <a:endParaRPr lang="fr-FR" sz="120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DE2F94C6-D42D-403E-08F0-BAF36D6143AF}"/>
              </a:ext>
            </a:extLst>
          </p:cNvPr>
          <p:cNvSpPr txBox="1"/>
          <p:nvPr/>
        </p:nvSpPr>
        <p:spPr>
          <a:xfrm>
            <a:off x="9477859" y="6469389"/>
            <a:ext cx="2714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Vasylev</a:t>
            </a:r>
            <a:r>
              <a:rPr lang="fr-FR" sz="1200" dirty="0"/>
              <a:t> M. HIV Glasgow 2022, Abs. P080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818114-AD70-9B4E-BAC7-0444FE465D28}"/>
              </a:ext>
            </a:extLst>
          </p:cNvPr>
          <p:cNvSpPr txBox="1"/>
          <p:nvPr/>
        </p:nvSpPr>
        <p:spPr>
          <a:xfrm>
            <a:off x="10713294" y="3845797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9B09A8-A0FB-CC40-B7ED-C224BEDCF850}"/>
              </a:ext>
            </a:extLst>
          </p:cNvPr>
          <p:cNvSpPr txBox="1"/>
          <p:nvPr/>
        </p:nvSpPr>
        <p:spPr>
          <a:xfrm>
            <a:off x="2250047" y="1203480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Patients </a:t>
            </a:r>
            <a:r>
              <a:rPr lang="fr-FR" b="1" dirty="0" err="1">
                <a:solidFill>
                  <a:srgbClr val="0070C0"/>
                </a:solidFill>
              </a:rPr>
              <a:t>characteristics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6B0915-E493-7E48-9071-8D7E84C30AC2}"/>
              </a:ext>
            </a:extLst>
          </p:cNvPr>
          <p:cNvSpPr txBox="1"/>
          <p:nvPr/>
        </p:nvSpPr>
        <p:spPr>
          <a:xfrm>
            <a:off x="2335381" y="536026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Disposition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3F4DDCB6-1729-D842-AE86-87F04F64B002}"/>
              </a:ext>
            </a:extLst>
          </p:cNvPr>
          <p:cNvGraphicFramePr>
            <a:graphicFrameLocks noGrp="1"/>
          </p:cNvGraphicFramePr>
          <p:nvPr/>
        </p:nvGraphicFramePr>
        <p:xfrm>
          <a:off x="491156" y="5684780"/>
          <a:ext cx="4515906" cy="914400"/>
        </p:xfrm>
        <a:graphic>
          <a:graphicData uri="http://schemas.openxmlformats.org/drawingml/2006/table">
            <a:tbl>
              <a:tblPr firstRow="1" bandRow="1"/>
              <a:tblGrid>
                <a:gridCol w="1724979">
                  <a:extLst>
                    <a:ext uri="{9D8B030D-6E8A-4147-A177-3AD203B41FA5}">
                      <a16:colId xmlns:a16="http://schemas.microsoft.com/office/drawing/2014/main" val="1222670076"/>
                    </a:ext>
                  </a:extLst>
                </a:gridCol>
                <a:gridCol w="1587971">
                  <a:extLst>
                    <a:ext uri="{9D8B030D-6E8A-4147-A177-3AD203B41FA5}">
                      <a16:colId xmlns:a16="http://schemas.microsoft.com/office/drawing/2014/main" val="3315200167"/>
                    </a:ext>
                  </a:extLst>
                </a:gridCol>
                <a:gridCol w="1202956">
                  <a:extLst>
                    <a:ext uri="{9D8B030D-6E8A-4147-A177-3AD203B41FA5}">
                      <a16:colId xmlns:a16="http://schemas.microsoft.com/office/drawing/2014/main" val="1453794123"/>
                    </a:ext>
                  </a:extLst>
                </a:gridCol>
              </a:tblGrid>
              <a:tr h="30106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Lost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to FU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last    HIV-1 RNA &lt; 50 c/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mL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10 (2.6%)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18 (2.3%)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72184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Switch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last          HIV-1 RNA &lt; 50 c/</a:t>
                      </a:r>
                      <a:r>
                        <a:rPr lang="fr-FR" sz="1200" kern="1200" dirty="0" err="1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mL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18 (4.6%)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138 (17.7%)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63033"/>
                  </a:ext>
                </a:extLst>
              </a:tr>
            </a:tbl>
          </a:graphicData>
        </a:graphic>
      </p:graphicFrame>
      <p:sp>
        <p:nvSpPr>
          <p:cNvPr id="54" name="Titre 53">
            <a:extLst>
              <a:ext uri="{FF2B5EF4-FFF2-40B4-BE49-F238E27FC236}">
                <a16:creationId xmlns:a16="http://schemas.microsoft.com/office/drawing/2014/main" id="{DD91E22D-20D7-4972-C3A1-49D40742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DUALING : DTG/3TC vs DTG-</a:t>
            </a:r>
            <a:r>
              <a:rPr lang="fr-FR" dirty="0" err="1"/>
              <a:t>based</a:t>
            </a:r>
            <a:r>
              <a:rPr lang="fr-FR" dirty="0"/>
              <a:t> 3DR</a:t>
            </a:r>
          </a:p>
        </p:txBody>
      </p:sp>
    </p:spTree>
    <p:extLst>
      <p:ext uri="{BB962C8B-B14F-4D97-AF65-F5344CB8AC3E}">
        <p14:creationId xmlns:p14="http://schemas.microsoft.com/office/powerpoint/2010/main" val="240286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ADB98-EA43-4C4F-A521-BBD52A4A23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Prospective </a:t>
            </a:r>
            <a:r>
              <a:rPr lang="fr-FR" dirty="0" err="1"/>
              <a:t>monocentric</a:t>
            </a:r>
            <a:r>
              <a:rPr lang="fr-FR" dirty="0"/>
              <a:t> open-label </a:t>
            </a:r>
            <a:r>
              <a:rPr lang="fr-FR" dirty="0" err="1"/>
              <a:t>randomized</a:t>
            </a:r>
            <a:r>
              <a:rPr lang="fr-FR" dirty="0"/>
              <a:t> </a:t>
            </a:r>
            <a:r>
              <a:rPr lang="fr-FR" dirty="0" err="1"/>
              <a:t>controlled</a:t>
            </a:r>
            <a:r>
              <a:rPr lang="fr-FR" dirty="0"/>
              <a:t> trial</a:t>
            </a:r>
          </a:p>
          <a:p>
            <a:r>
              <a:rPr lang="fr-FR" dirty="0"/>
              <a:t>134 PLHIV </a:t>
            </a:r>
            <a:r>
              <a:rPr lang="fr-FR" dirty="0" err="1"/>
              <a:t>with</a:t>
            </a:r>
            <a:r>
              <a:rPr lang="fr-FR" dirty="0"/>
              <a:t> HIV-1 RNA &lt; 50 c/</a:t>
            </a:r>
            <a:r>
              <a:rPr lang="fr-FR" dirty="0" err="1"/>
              <a:t>mL</a:t>
            </a:r>
            <a:r>
              <a:rPr lang="fr-FR" dirty="0"/>
              <a:t>, ≥ 3 </a:t>
            </a:r>
            <a:r>
              <a:rPr lang="fr-FR" dirty="0" err="1"/>
              <a:t>months</a:t>
            </a:r>
            <a:r>
              <a:rPr lang="fr-FR" dirty="0"/>
              <a:t> on stable 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INSTI-</a:t>
            </a:r>
            <a:r>
              <a:rPr lang="fr-FR" dirty="0" err="1"/>
              <a:t>based</a:t>
            </a:r>
            <a:r>
              <a:rPr lang="fr-FR" dirty="0"/>
              <a:t> triple ART, no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resistance</a:t>
            </a:r>
            <a:endParaRPr lang="fr-FR" dirty="0"/>
          </a:p>
          <a:p>
            <a:r>
              <a:rPr lang="fr-FR" dirty="0" err="1"/>
              <a:t>Randomization</a:t>
            </a:r>
            <a:r>
              <a:rPr lang="fr-FR" dirty="0"/>
              <a:t> 2:1: DTG/3TC, n = 89 vs BIC/FTC/TAF, n = 45</a:t>
            </a:r>
          </a:p>
          <a:p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endpoint</a:t>
            </a:r>
            <a:r>
              <a:rPr lang="fr-FR" dirty="0"/>
              <a:t>: non </a:t>
            </a:r>
            <a:r>
              <a:rPr lang="fr-FR" dirty="0" err="1"/>
              <a:t>inferiority</a:t>
            </a:r>
            <a:r>
              <a:rPr lang="fr-FR" dirty="0"/>
              <a:t> at W48 on </a:t>
            </a:r>
            <a:r>
              <a:rPr lang="fr-FR" dirty="0" err="1"/>
              <a:t>amount</a:t>
            </a:r>
            <a:r>
              <a:rPr lang="fr-FR" dirty="0"/>
              <a:t> of intact </a:t>
            </a:r>
            <a:r>
              <a:rPr lang="fr-FR" dirty="0" err="1"/>
              <a:t>replication</a:t>
            </a:r>
            <a:r>
              <a:rPr lang="fr-FR" dirty="0"/>
              <a:t>  </a:t>
            </a:r>
            <a:r>
              <a:rPr lang="fr-FR" dirty="0" err="1"/>
              <a:t>competent</a:t>
            </a:r>
            <a:r>
              <a:rPr lang="fr-FR" dirty="0"/>
              <a:t> HIV </a:t>
            </a:r>
            <a:r>
              <a:rPr lang="fr-FR" dirty="0" err="1"/>
              <a:t>sequences</a:t>
            </a:r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9AEC89-CD65-AB49-AE10-334D9DD11029}"/>
              </a:ext>
            </a:extLst>
          </p:cNvPr>
          <p:cNvSpPr txBox="1"/>
          <p:nvPr/>
        </p:nvSpPr>
        <p:spPr>
          <a:xfrm>
            <a:off x="8915607" y="6469389"/>
            <a:ext cx="3267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Vandekerckhove</a:t>
            </a:r>
            <a:r>
              <a:rPr lang="fr-FR" sz="1200" dirty="0"/>
              <a:t> L, HIV Glasgow 2022, Abs MO42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27AC96F-235E-09FA-EC94-E043710A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+mn-lt"/>
              </a:rPr>
              <a:t>Rumba Study: Impact of switch to DTG/3TC on the viral reservoir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05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75EFFDA-0989-EDE7-888A-E166B44CA717}"/>
              </a:ext>
            </a:extLst>
          </p:cNvPr>
          <p:cNvSpPr txBox="1"/>
          <p:nvPr/>
        </p:nvSpPr>
        <p:spPr>
          <a:xfrm>
            <a:off x="8915607" y="6469389"/>
            <a:ext cx="3267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Vandekerckhove</a:t>
            </a:r>
            <a:r>
              <a:rPr lang="fr-FR" sz="1200" dirty="0"/>
              <a:t> L, HIV Glasgow 2022, Abs MO42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999197C-614F-6840-BC54-AE99054FFE84}"/>
              </a:ext>
            </a:extLst>
          </p:cNvPr>
          <p:cNvGrpSpPr/>
          <p:nvPr/>
        </p:nvGrpSpPr>
        <p:grpSpPr>
          <a:xfrm>
            <a:off x="4953430" y="1665432"/>
            <a:ext cx="3857304" cy="2381546"/>
            <a:chOff x="1111572" y="1487489"/>
            <a:chExt cx="3857304" cy="2629416"/>
          </a:xfrm>
        </p:grpSpPr>
        <p:grpSp>
          <p:nvGrpSpPr>
            <p:cNvPr id="350" name="Groupe 349">
              <a:extLst>
                <a:ext uri="{FF2B5EF4-FFF2-40B4-BE49-F238E27FC236}">
                  <a16:creationId xmlns:a16="http://schemas.microsoft.com/office/drawing/2014/main" id="{435B0B75-41D4-DC1B-E65C-54A2159114DE}"/>
                </a:ext>
              </a:extLst>
            </p:cNvPr>
            <p:cNvGrpSpPr/>
            <p:nvPr/>
          </p:nvGrpSpPr>
          <p:grpSpPr>
            <a:xfrm>
              <a:off x="1436688" y="1487489"/>
              <a:ext cx="3532188" cy="2346325"/>
              <a:chOff x="1436688" y="1487489"/>
              <a:chExt cx="3532188" cy="2346325"/>
            </a:xfrm>
          </p:grpSpPr>
          <p:sp>
            <p:nvSpPr>
              <p:cNvPr id="166" name="Line 21">
                <a:extLst>
                  <a:ext uri="{FF2B5EF4-FFF2-40B4-BE49-F238E27FC236}">
                    <a16:creationId xmlns:a16="http://schemas.microsoft.com/office/drawing/2014/main" id="{CECBA4D4-FD7F-D68E-9115-4BE579CDE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1616076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Freeform 22">
                <a:extLst>
                  <a:ext uri="{FF2B5EF4-FFF2-40B4-BE49-F238E27FC236}">
                    <a16:creationId xmlns:a16="http://schemas.microsoft.com/office/drawing/2014/main" id="{346D87AF-B54D-7843-DC46-A1235C3AD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188" y="1487489"/>
                <a:ext cx="0" cy="2346325"/>
              </a:xfrm>
              <a:custGeom>
                <a:avLst/>
                <a:gdLst>
                  <a:gd name="T0" fmla="*/ 0 h 1478"/>
                  <a:gd name="T1" fmla="*/ 81 h 1478"/>
                  <a:gd name="T2" fmla="*/ 345 h 1478"/>
                  <a:gd name="T3" fmla="*/ 610 h 1478"/>
                  <a:gd name="T4" fmla="*/ 875 h 1478"/>
                  <a:gd name="T5" fmla="*/ 1139 h 1478"/>
                  <a:gd name="T6" fmla="*/ 1404 h 1478"/>
                  <a:gd name="T7" fmla="*/ 1478 h 14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478">
                    <a:moveTo>
                      <a:pt x="0" y="0"/>
                    </a:moveTo>
                    <a:lnTo>
                      <a:pt x="0" y="81"/>
                    </a:lnTo>
                    <a:lnTo>
                      <a:pt x="0" y="345"/>
                    </a:lnTo>
                    <a:lnTo>
                      <a:pt x="0" y="610"/>
                    </a:lnTo>
                    <a:lnTo>
                      <a:pt x="0" y="875"/>
                    </a:lnTo>
                    <a:lnTo>
                      <a:pt x="0" y="1139"/>
                    </a:lnTo>
                    <a:lnTo>
                      <a:pt x="0" y="1404"/>
                    </a:lnTo>
                    <a:lnTo>
                      <a:pt x="0" y="1478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Line 23">
                <a:extLst>
                  <a:ext uri="{FF2B5EF4-FFF2-40B4-BE49-F238E27FC236}">
                    <a16:creationId xmlns:a16="http://schemas.microsoft.com/office/drawing/2014/main" id="{04E80DD6-E9F6-B1C9-52EC-54D8DD254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2035176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Line 24">
                <a:extLst>
                  <a:ext uri="{FF2B5EF4-FFF2-40B4-BE49-F238E27FC236}">
                    <a16:creationId xmlns:a16="http://schemas.microsoft.com/office/drawing/2014/main" id="{7251D77B-0AA2-4F6F-9D65-AD8CCBB6B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2876551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Line 25">
                <a:extLst>
                  <a:ext uri="{FF2B5EF4-FFF2-40B4-BE49-F238E27FC236}">
                    <a16:creationId xmlns:a16="http://schemas.microsoft.com/office/drawing/2014/main" id="{6FAB9089-260C-A9D1-9D4B-71B1D023F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2455864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Line 26">
                <a:extLst>
                  <a:ext uri="{FF2B5EF4-FFF2-40B4-BE49-F238E27FC236}">
                    <a16:creationId xmlns:a16="http://schemas.microsoft.com/office/drawing/2014/main" id="{A4C96E81-3278-A313-7D35-D77DD09DF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3295651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Line 27">
                <a:extLst>
                  <a:ext uri="{FF2B5EF4-FFF2-40B4-BE49-F238E27FC236}">
                    <a16:creationId xmlns:a16="http://schemas.microsoft.com/office/drawing/2014/main" id="{C50F45A6-39B2-9107-7509-12F571218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3716339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Line 65">
                <a:extLst>
                  <a:ext uri="{FF2B5EF4-FFF2-40B4-BE49-F238E27FC236}">
                    <a16:creationId xmlns:a16="http://schemas.microsoft.com/office/drawing/2014/main" id="{60D4B6E8-4F51-BD32-CC87-852B37ADA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40126" y="3833814"/>
                <a:ext cx="14287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Line 67">
                <a:extLst>
                  <a:ext uri="{FF2B5EF4-FFF2-40B4-BE49-F238E27FC236}">
                    <a16:creationId xmlns:a16="http://schemas.microsoft.com/office/drawing/2014/main" id="{45858795-7FF0-F61C-75C9-43D008C58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00188" y="3833814"/>
                <a:ext cx="203993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24" name="Rectangle 79">
              <a:extLst>
                <a:ext uri="{FF2B5EF4-FFF2-40B4-BE49-F238E27FC236}">
                  <a16:creationId xmlns:a16="http://schemas.microsoft.com/office/drawing/2014/main" id="{D453698A-A64E-83A9-C3F5-713D0A51F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1539241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4,000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5" name="Rectangle 80">
              <a:extLst>
                <a:ext uri="{FF2B5EF4-FFF2-40B4-BE49-F238E27FC236}">
                  <a16:creationId xmlns:a16="http://schemas.microsoft.com/office/drawing/2014/main" id="{C92602EC-10F8-CFCE-E43C-6CF0A0D66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1959929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3,500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Rectangle 81">
              <a:extLst>
                <a:ext uri="{FF2B5EF4-FFF2-40B4-BE49-F238E27FC236}">
                  <a16:creationId xmlns:a16="http://schemas.microsoft.com/office/drawing/2014/main" id="{E3687EE4-45F8-E737-8E37-F61049A0C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2380616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3,000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" name="Rectangle 82">
              <a:extLst>
                <a:ext uri="{FF2B5EF4-FFF2-40B4-BE49-F238E27FC236}">
                  <a16:creationId xmlns:a16="http://schemas.microsoft.com/office/drawing/2014/main" id="{DA3001B7-E2F7-F360-A956-F02FE0FC1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2801304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2,500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Rectangle 83">
              <a:extLst>
                <a:ext uri="{FF2B5EF4-FFF2-40B4-BE49-F238E27FC236}">
                  <a16:creationId xmlns:a16="http://schemas.microsoft.com/office/drawing/2014/main" id="{A867A147-02A8-7586-6766-CC7C2A795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3220404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2,000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84">
              <a:extLst>
                <a:ext uri="{FF2B5EF4-FFF2-40B4-BE49-F238E27FC236}">
                  <a16:creationId xmlns:a16="http://schemas.microsoft.com/office/drawing/2014/main" id="{44B8AFC8-E08D-D5AF-7DE2-9FA912D70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3641091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1,500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Freeform 85">
              <a:extLst>
                <a:ext uri="{FF2B5EF4-FFF2-40B4-BE49-F238E27FC236}">
                  <a16:creationId xmlns:a16="http://schemas.microsoft.com/office/drawing/2014/main" id="{2085B7CF-3079-F2FE-44D0-E23A8B0C4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3246439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Line 86">
              <a:extLst>
                <a:ext uri="{FF2B5EF4-FFF2-40B4-BE49-F238E27FC236}">
                  <a16:creationId xmlns:a16="http://schemas.microsoft.com/office/drawing/2014/main" id="{9BE14217-429A-0D19-83A4-0EF2B9618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1363" y="2492376"/>
              <a:ext cx="0" cy="75406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87">
              <a:extLst>
                <a:ext uri="{FF2B5EF4-FFF2-40B4-BE49-F238E27FC236}">
                  <a16:creationId xmlns:a16="http://schemas.microsoft.com/office/drawing/2014/main" id="{173DC1C6-85C8-FD62-69BD-EC3264D17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2492376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88">
              <a:extLst>
                <a:ext uri="{FF2B5EF4-FFF2-40B4-BE49-F238E27FC236}">
                  <a16:creationId xmlns:a16="http://schemas.microsoft.com/office/drawing/2014/main" id="{E316D1BE-E6A9-ABBD-942D-B928B66B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3035301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Line 89">
              <a:extLst>
                <a:ext uri="{FF2B5EF4-FFF2-40B4-BE49-F238E27FC236}">
                  <a16:creationId xmlns:a16="http://schemas.microsoft.com/office/drawing/2014/main" id="{C6D462E3-B6BA-2388-2B0C-EAC4E63C0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413" y="1844676"/>
              <a:ext cx="0" cy="1190625"/>
            </a:xfrm>
            <a:prstGeom prst="line">
              <a:avLst/>
            </a:pr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90">
              <a:extLst>
                <a:ext uri="{FF2B5EF4-FFF2-40B4-BE49-F238E27FC236}">
                  <a16:creationId xmlns:a16="http://schemas.microsoft.com/office/drawing/2014/main" id="{1EB2671C-5C21-E9B3-D844-C89A7054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1844676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91">
              <a:extLst>
                <a:ext uri="{FF2B5EF4-FFF2-40B4-BE49-F238E27FC236}">
                  <a16:creationId xmlns:a16="http://schemas.microsoft.com/office/drawing/2014/main" id="{4101572B-DD55-B0B2-43DA-1A2454149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551" y="2405064"/>
              <a:ext cx="80963" cy="69850"/>
            </a:xfrm>
            <a:custGeom>
              <a:avLst/>
              <a:gdLst>
                <a:gd name="T0" fmla="*/ 44 w 51"/>
                <a:gd name="T1" fmla="*/ 6 h 44"/>
                <a:gd name="T2" fmla="*/ 42 w 51"/>
                <a:gd name="T3" fmla="*/ 5 h 44"/>
                <a:gd name="T4" fmla="*/ 40 w 51"/>
                <a:gd name="T5" fmla="*/ 3 h 44"/>
                <a:gd name="T6" fmla="*/ 35 w 51"/>
                <a:gd name="T7" fmla="*/ 2 h 44"/>
                <a:gd name="T8" fmla="*/ 33 w 51"/>
                <a:gd name="T9" fmla="*/ 1 h 44"/>
                <a:gd name="T10" fmla="*/ 31 w 51"/>
                <a:gd name="T11" fmla="*/ 0 h 44"/>
                <a:gd name="T12" fmla="*/ 26 w 51"/>
                <a:gd name="T13" fmla="*/ 0 h 44"/>
                <a:gd name="T14" fmla="*/ 21 w 51"/>
                <a:gd name="T15" fmla="*/ 0 h 44"/>
                <a:gd name="T16" fmla="*/ 16 w 51"/>
                <a:gd name="T17" fmla="*/ 2 h 44"/>
                <a:gd name="T18" fmla="*/ 11 w 51"/>
                <a:gd name="T19" fmla="*/ 3 h 44"/>
                <a:gd name="T20" fmla="*/ 8 w 51"/>
                <a:gd name="T21" fmla="*/ 6 h 44"/>
                <a:gd name="T22" fmla="*/ 4 w 51"/>
                <a:gd name="T23" fmla="*/ 10 h 44"/>
                <a:gd name="T24" fmla="*/ 2 w 51"/>
                <a:gd name="T25" fmla="*/ 13 h 44"/>
                <a:gd name="T26" fmla="*/ 1 w 51"/>
                <a:gd name="T27" fmla="*/ 17 h 44"/>
                <a:gd name="T28" fmla="*/ 0 w 51"/>
                <a:gd name="T29" fmla="*/ 22 h 44"/>
                <a:gd name="T30" fmla="*/ 1 w 51"/>
                <a:gd name="T31" fmla="*/ 26 h 44"/>
                <a:gd name="T32" fmla="*/ 2 w 51"/>
                <a:gd name="T33" fmla="*/ 31 h 44"/>
                <a:gd name="T34" fmla="*/ 4 w 51"/>
                <a:gd name="T35" fmla="*/ 34 h 44"/>
                <a:gd name="T36" fmla="*/ 6 w 51"/>
                <a:gd name="T37" fmla="*/ 36 h 44"/>
                <a:gd name="T38" fmla="*/ 8 w 51"/>
                <a:gd name="T39" fmla="*/ 38 h 44"/>
                <a:gd name="T40" fmla="*/ 11 w 51"/>
                <a:gd name="T41" fmla="*/ 40 h 44"/>
                <a:gd name="T42" fmla="*/ 16 w 51"/>
                <a:gd name="T43" fmla="*/ 42 h 44"/>
                <a:gd name="T44" fmla="*/ 21 w 51"/>
                <a:gd name="T45" fmla="*/ 44 h 44"/>
                <a:gd name="T46" fmla="*/ 26 w 51"/>
                <a:gd name="T47" fmla="*/ 44 h 44"/>
                <a:gd name="T48" fmla="*/ 28 w 51"/>
                <a:gd name="T49" fmla="*/ 44 h 44"/>
                <a:gd name="T50" fmla="*/ 29 w 51"/>
                <a:gd name="T51" fmla="*/ 44 h 44"/>
                <a:gd name="T52" fmla="*/ 29 w 51"/>
                <a:gd name="T53" fmla="*/ 44 h 44"/>
                <a:gd name="T54" fmla="*/ 31 w 51"/>
                <a:gd name="T55" fmla="*/ 44 h 44"/>
                <a:gd name="T56" fmla="*/ 32 w 51"/>
                <a:gd name="T57" fmla="*/ 43 h 44"/>
                <a:gd name="T58" fmla="*/ 32 w 51"/>
                <a:gd name="T59" fmla="*/ 43 h 44"/>
                <a:gd name="T60" fmla="*/ 33 w 51"/>
                <a:gd name="T61" fmla="*/ 43 h 44"/>
                <a:gd name="T62" fmla="*/ 35 w 51"/>
                <a:gd name="T63" fmla="*/ 42 h 44"/>
                <a:gd name="T64" fmla="*/ 37 w 51"/>
                <a:gd name="T65" fmla="*/ 41 h 44"/>
                <a:gd name="T66" fmla="*/ 38 w 51"/>
                <a:gd name="T67" fmla="*/ 41 h 44"/>
                <a:gd name="T68" fmla="*/ 40 w 51"/>
                <a:gd name="T69" fmla="*/ 40 h 44"/>
                <a:gd name="T70" fmla="*/ 42 w 51"/>
                <a:gd name="T71" fmla="*/ 39 h 44"/>
                <a:gd name="T72" fmla="*/ 44 w 51"/>
                <a:gd name="T73" fmla="*/ 38 h 44"/>
                <a:gd name="T74" fmla="*/ 44 w 51"/>
                <a:gd name="T75" fmla="*/ 37 h 44"/>
                <a:gd name="T76" fmla="*/ 44 w 51"/>
                <a:gd name="T77" fmla="*/ 37 h 44"/>
                <a:gd name="T78" fmla="*/ 44 w 51"/>
                <a:gd name="T79" fmla="*/ 37 h 44"/>
                <a:gd name="T80" fmla="*/ 44 w 51"/>
                <a:gd name="T81" fmla="*/ 37 h 44"/>
                <a:gd name="T82" fmla="*/ 45 w 51"/>
                <a:gd name="T83" fmla="*/ 36 h 44"/>
                <a:gd name="T84" fmla="*/ 47 w 51"/>
                <a:gd name="T85" fmla="*/ 34 h 44"/>
                <a:gd name="T86" fmla="*/ 48 w 51"/>
                <a:gd name="T87" fmla="*/ 33 h 44"/>
                <a:gd name="T88" fmla="*/ 48 w 51"/>
                <a:gd name="T89" fmla="*/ 32 h 44"/>
                <a:gd name="T90" fmla="*/ 49 w 51"/>
                <a:gd name="T91" fmla="*/ 31 h 44"/>
                <a:gd name="T92" fmla="*/ 51 w 51"/>
                <a:gd name="T93" fmla="*/ 26 h 44"/>
                <a:gd name="T94" fmla="*/ 51 w 51"/>
                <a:gd name="T95" fmla="*/ 25 h 44"/>
                <a:gd name="T96" fmla="*/ 51 w 51"/>
                <a:gd name="T97" fmla="*/ 24 h 44"/>
                <a:gd name="T98" fmla="*/ 51 w 51"/>
                <a:gd name="T99" fmla="*/ 24 h 44"/>
                <a:gd name="T100" fmla="*/ 51 w 51"/>
                <a:gd name="T101" fmla="*/ 22 h 44"/>
                <a:gd name="T102" fmla="*/ 51 w 51"/>
                <a:gd name="T103" fmla="*/ 17 h 44"/>
                <a:gd name="T104" fmla="*/ 49 w 51"/>
                <a:gd name="T105" fmla="*/ 13 h 44"/>
                <a:gd name="T106" fmla="*/ 47 w 51"/>
                <a:gd name="T107" fmla="*/ 10 h 44"/>
                <a:gd name="T108" fmla="*/ 44 w 51"/>
                <a:gd name="T10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44">
                  <a:moveTo>
                    <a:pt x="44" y="6"/>
                  </a:moveTo>
                  <a:lnTo>
                    <a:pt x="42" y="5"/>
                  </a:lnTo>
                  <a:lnTo>
                    <a:pt x="40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1" y="3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40" y="40"/>
                  </a:lnTo>
                  <a:lnTo>
                    <a:pt x="42" y="39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7" y="34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17"/>
                  </a:lnTo>
                  <a:lnTo>
                    <a:pt x="49" y="13"/>
                  </a:lnTo>
                  <a:lnTo>
                    <a:pt x="47" y="10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92">
              <a:extLst>
                <a:ext uri="{FF2B5EF4-FFF2-40B4-BE49-F238E27FC236}">
                  <a16:creationId xmlns:a16="http://schemas.microsoft.com/office/drawing/2014/main" id="{200E20D2-9126-517F-80C2-B03A121FD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2833689"/>
              <a:ext cx="80963" cy="69850"/>
            </a:xfrm>
            <a:custGeom>
              <a:avLst/>
              <a:gdLst>
                <a:gd name="T0" fmla="*/ 7 w 51"/>
                <a:gd name="T1" fmla="*/ 7 h 44"/>
                <a:gd name="T2" fmla="*/ 4 w 51"/>
                <a:gd name="T3" fmla="*/ 10 h 44"/>
                <a:gd name="T4" fmla="*/ 2 w 51"/>
                <a:gd name="T5" fmla="*/ 14 h 44"/>
                <a:gd name="T6" fmla="*/ 0 w 51"/>
                <a:gd name="T7" fmla="*/ 18 h 44"/>
                <a:gd name="T8" fmla="*/ 0 w 51"/>
                <a:gd name="T9" fmla="*/ 22 h 44"/>
                <a:gd name="T10" fmla="*/ 0 w 51"/>
                <a:gd name="T11" fmla="*/ 27 h 44"/>
                <a:gd name="T12" fmla="*/ 1 w 51"/>
                <a:gd name="T13" fmla="*/ 28 h 44"/>
                <a:gd name="T14" fmla="*/ 2 w 51"/>
                <a:gd name="T15" fmla="*/ 31 h 44"/>
                <a:gd name="T16" fmla="*/ 4 w 51"/>
                <a:gd name="T17" fmla="*/ 34 h 44"/>
                <a:gd name="T18" fmla="*/ 5 w 51"/>
                <a:gd name="T19" fmla="*/ 36 h 44"/>
                <a:gd name="T20" fmla="*/ 7 w 51"/>
                <a:gd name="T21" fmla="*/ 38 h 44"/>
                <a:gd name="T22" fmla="*/ 11 w 51"/>
                <a:gd name="T23" fmla="*/ 41 h 44"/>
                <a:gd name="T24" fmla="*/ 15 w 51"/>
                <a:gd name="T25" fmla="*/ 43 h 44"/>
                <a:gd name="T26" fmla="*/ 20 w 51"/>
                <a:gd name="T27" fmla="*/ 44 h 44"/>
                <a:gd name="T28" fmla="*/ 25 w 51"/>
                <a:gd name="T29" fmla="*/ 44 h 44"/>
                <a:gd name="T30" fmla="*/ 28 w 51"/>
                <a:gd name="T31" fmla="*/ 44 h 44"/>
                <a:gd name="T32" fmla="*/ 28 w 51"/>
                <a:gd name="T33" fmla="*/ 44 h 44"/>
                <a:gd name="T34" fmla="*/ 29 w 51"/>
                <a:gd name="T35" fmla="*/ 44 h 44"/>
                <a:gd name="T36" fmla="*/ 30 w 51"/>
                <a:gd name="T37" fmla="*/ 44 h 44"/>
                <a:gd name="T38" fmla="*/ 31 w 51"/>
                <a:gd name="T39" fmla="*/ 43 h 44"/>
                <a:gd name="T40" fmla="*/ 32 w 51"/>
                <a:gd name="T41" fmla="*/ 43 h 44"/>
                <a:gd name="T42" fmla="*/ 33 w 51"/>
                <a:gd name="T43" fmla="*/ 43 h 44"/>
                <a:gd name="T44" fmla="*/ 35 w 51"/>
                <a:gd name="T45" fmla="*/ 43 h 44"/>
                <a:gd name="T46" fmla="*/ 37 w 51"/>
                <a:gd name="T47" fmla="*/ 42 h 44"/>
                <a:gd name="T48" fmla="*/ 38 w 51"/>
                <a:gd name="T49" fmla="*/ 41 h 44"/>
                <a:gd name="T50" fmla="*/ 39 w 51"/>
                <a:gd name="T51" fmla="*/ 41 h 44"/>
                <a:gd name="T52" fmla="*/ 41 w 51"/>
                <a:gd name="T53" fmla="*/ 39 h 44"/>
                <a:gd name="T54" fmla="*/ 42 w 51"/>
                <a:gd name="T55" fmla="*/ 38 h 44"/>
                <a:gd name="T56" fmla="*/ 42 w 51"/>
                <a:gd name="T57" fmla="*/ 38 h 44"/>
                <a:gd name="T58" fmla="*/ 42 w 51"/>
                <a:gd name="T59" fmla="*/ 38 h 44"/>
                <a:gd name="T60" fmla="*/ 43 w 51"/>
                <a:gd name="T61" fmla="*/ 38 h 44"/>
                <a:gd name="T62" fmla="*/ 43 w 51"/>
                <a:gd name="T63" fmla="*/ 38 h 44"/>
                <a:gd name="T64" fmla="*/ 43 w 51"/>
                <a:gd name="T65" fmla="*/ 37 h 44"/>
                <a:gd name="T66" fmla="*/ 43 w 51"/>
                <a:gd name="T67" fmla="*/ 37 h 44"/>
                <a:gd name="T68" fmla="*/ 43 w 51"/>
                <a:gd name="T69" fmla="*/ 37 h 44"/>
                <a:gd name="T70" fmla="*/ 44 w 51"/>
                <a:gd name="T71" fmla="*/ 37 h 44"/>
                <a:gd name="T72" fmla="*/ 45 w 51"/>
                <a:gd name="T73" fmla="*/ 36 h 44"/>
                <a:gd name="T74" fmla="*/ 46 w 51"/>
                <a:gd name="T75" fmla="*/ 34 h 44"/>
                <a:gd name="T76" fmla="*/ 47 w 51"/>
                <a:gd name="T77" fmla="*/ 33 h 44"/>
                <a:gd name="T78" fmla="*/ 48 w 51"/>
                <a:gd name="T79" fmla="*/ 32 h 44"/>
                <a:gd name="T80" fmla="*/ 49 w 51"/>
                <a:gd name="T81" fmla="*/ 31 h 44"/>
                <a:gd name="T82" fmla="*/ 50 w 51"/>
                <a:gd name="T83" fmla="*/ 28 h 44"/>
                <a:gd name="T84" fmla="*/ 50 w 51"/>
                <a:gd name="T85" fmla="*/ 28 h 44"/>
                <a:gd name="T86" fmla="*/ 50 w 51"/>
                <a:gd name="T87" fmla="*/ 27 h 44"/>
                <a:gd name="T88" fmla="*/ 50 w 51"/>
                <a:gd name="T89" fmla="*/ 27 h 44"/>
                <a:gd name="T90" fmla="*/ 50 w 51"/>
                <a:gd name="T91" fmla="*/ 25 h 44"/>
                <a:gd name="T92" fmla="*/ 50 w 51"/>
                <a:gd name="T93" fmla="*/ 25 h 44"/>
                <a:gd name="T94" fmla="*/ 51 w 51"/>
                <a:gd name="T95" fmla="*/ 24 h 44"/>
                <a:gd name="T96" fmla="*/ 51 w 51"/>
                <a:gd name="T97" fmla="*/ 22 h 44"/>
                <a:gd name="T98" fmla="*/ 50 w 51"/>
                <a:gd name="T99" fmla="*/ 18 h 44"/>
                <a:gd name="T100" fmla="*/ 49 w 51"/>
                <a:gd name="T101" fmla="*/ 14 h 44"/>
                <a:gd name="T102" fmla="*/ 46 w 51"/>
                <a:gd name="T103" fmla="*/ 10 h 44"/>
                <a:gd name="T104" fmla="*/ 43 w 51"/>
                <a:gd name="T105" fmla="*/ 7 h 44"/>
                <a:gd name="T106" fmla="*/ 41 w 51"/>
                <a:gd name="T107" fmla="*/ 5 h 44"/>
                <a:gd name="T108" fmla="*/ 39 w 51"/>
                <a:gd name="T109" fmla="*/ 4 h 44"/>
                <a:gd name="T110" fmla="*/ 35 w 51"/>
                <a:gd name="T111" fmla="*/ 2 h 44"/>
                <a:gd name="T112" fmla="*/ 33 w 51"/>
                <a:gd name="T113" fmla="*/ 1 h 44"/>
                <a:gd name="T114" fmla="*/ 30 w 51"/>
                <a:gd name="T115" fmla="*/ 1 h 44"/>
                <a:gd name="T116" fmla="*/ 25 w 51"/>
                <a:gd name="T117" fmla="*/ 0 h 44"/>
                <a:gd name="T118" fmla="*/ 20 w 51"/>
                <a:gd name="T119" fmla="*/ 1 h 44"/>
                <a:gd name="T120" fmla="*/ 15 w 51"/>
                <a:gd name="T121" fmla="*/ 2 h 44"/>
                <a:gd name="T122" fmla="*/ 11 w 51"/>
                <a:gd name="T123" fmla="*/ 4 h 44"/>
                <a:gd name="T124" fmla="*/ 7 w 51"/>
                <a:gd name="T125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4">
                  <a:moveTo>
                    <a:pt x="7" y="7"/>
                  </a:move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11" y="41"/>
                  </a:lnTo>
                  <a:lnTo>
                    <a:pt x="15" y="43"/>
                  </a:lnTo>
                  <a:lnTo>
                    <a:pt x="20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0" y="18"/>
                  </a:lnTo>
                  <a:lnTo>
                    <a:pt x="49" y="14"/>
                  </a:lnTo>
                  <a:lnTo>
                    <a:pt x="46" y="10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Rectangle 94">
              <a:extLst>
                <a:ext uri="{FF2B5EF4-FFF2-40B4-BE49-F238E27FC236}">
                  <a16:creationId xmlns:a16="http://schemas.microsoft.com/office/drawing/2014/main" id="{AA4C5F84-D65A-0071-70A0-5D5C37D91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8467" y="3932239"/>
              <a:ext cx="53700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Baseline</a:t>
              </a:r>
              <a:endPara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0" name="Freeform 95">
              <a:extLst>
                <a:ext uri="{FF2B5EF4-FFF2-40B4-BE49-F238E27FC236}">
                  <a16:creationId xmlns:a16="http://schemas.microsoft.com/office/drawing/2014/main" id="{BABEB4C4-E585-C621-74EE-E9AF6A03C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88" y="3451226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Line 96">
              <a:extLst>
                <a:ext uri="{FF2B5EF4-FFF2-40B4-BE49-F238E27FC236}">
                  <a16:creationId xmlns:a16="http://schemas.microsoft.com/office/drawing/2014/main" id="{75E0282A-2C4D-44FE-6973-00DD040FB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5713" y="2695576"/>
              <a:ext cx="0" cy="75565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Freeform 97">
              <a:extLst>
                <a:ext uri="{FF2B5EF4-FFF2-40B4-BE49-F238E27FC236}">
                  <a16:creationId xmlns:a16="http://schemas.microsoft.com/office/drawing/2014/main" id="{4239B226-A865-5F89-7FAB-27E2F6154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88" y="2695576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Freeform 98">
              <a:extLst>
                <a:ext uri="{FF2B5EF4-FFF2-40B4-BE49-F238E27FC236}">
                  <a16:creationId xmlns:a16="http://schemas.microsoft.com/office/drawing/2014/main" id="{568441F0-E723-922D-6525-C4EE4D10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3240089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Line 99">
              <a:extLst>
                <a:ext uri="{FF2B5EF4-FFF2-40B4-BE49-F238E27FC236}">
                  <a16:creationId xmlns:a16="http://schemas.microsoft.com/office/drawing/2014/main" id="{D1EBA4FC-FC40-244A-BCB8-4A24F425A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9763" y="2049464"/>
              <a:ext cx="0" cy="1190625"/>
            </a:xfrm>
            <a:prstGeom prst="line">
              <a:avLst/>
            </a:pr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Freeform 100">
              <a:extLst>
                <a:ext uri="{FF2B5EF4-FFF2-40B4-BE49-F238E27FC236}">
                  <a16:creationId xmlns:a16="http://schemas.microsoft.com/office/drawing/2014/main" id="{DE45AB35-3977-3B70-ACE4-4FB0D960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2049464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Freeform 101">
              <a:extLst>
                <a:ext uri="{FF2B5EF4-FFF2-40B4-BE49-F238E27FC236}">
                  <a16:creationId xmlns:a16="http://schemas.microsoft.com/office/drawing/2014/main" id="{43C8BEF1-9D6A-3FBD-3BBD-4367196FC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2608264"/>
              <a:ext cx="80963" cy="69850"/>
            </a:xfrm>
            <a:custGeom>
              <a:avLst/>
              <a:gdLst>
                <a:gd name="T0" fmla="*/ 43 w 51"/>
                <a:gd name="T1" fmla="*/ 7 h 44"/>
                <a:gd name="T2" fmla="*/ 41 w 51"/>
                <a:gd name="T3" fmla="*/ 5 h 44"/>
                <a:gd name="T4" fmla="*/ 39 w 51"/>
                <a:gd name="T5" fmla="*/ 4 h 44"/>
                <a:gd name="T6" fmla="*/ 35 w 51"/>
                <a:gd name="T7" fmla="*/ 2 h 44"/>
                <a:gd name="T8" fmla="*/ 33 w 51"/>
                <a:gd name="T9" fmla="*/ 1 h 44"/>
                <a:gd name="T10" fmla="*/ 31 w 51"/>
                <a:gd name="T11" fmla="*/ 1 h 44"/>
                <a:gd name="T12" fmla="*/ 26 w 51"/>
                <a:gd name="T13" fmla="*/ 0 h 44"/>
                <a:gd name="T14" fmla="*/ 20 w 51"/>
                <a:gd name="T15" fmla="*/ 1 h 44"/>
                <a:gd name="T16" fmla="*/ 16 w 51"/>
                <a:gd name="T17" fmla="*/ 2 h 44"/>
                <a:gd name="T18" fmla="*/ 11 w 51"/>
                <a:gd name="T19" fmla="*/ 4 h 44"/>
                <a:gd name="T20" fmla="*/ 7 w 51"/>
                <a:gd name="T21" fmla="*/ 7 h 44"/>
                <a:gd name="T22" fmla="*/ 4 w 51"/>
                <a:gd name="T23" fmla="*/ 10 h 44"/>
                <a:gd name="T24" fmla="*/ 2 w 51"/>
                <a:gd name="T25" fmla="*/ 14 h 44"/>
                <a:gd name="T26" fmla="*/ 0 w 51"/>
                <a:gd name="T27" fmla="*/ 18 h 44"/>
                <a:gd name="T28" fmla="*/ 0 w 51"/>
                <a:gd name="T29" fmla="*/ 22 h 44"/>
                <a:gd name="T30" fmla="*/ 0 w 51"/>
                <a:gd name="T31" fmla="*/ 27 h 44"/>
                <a:gd name="T32" fmla="*/ 2 w 51"/>
                <a:gd name="T33" fmla="*/ 31 h 44"/>
                <a:gd name="T34" fmla="*/ 4 w 51"/>
                <a:gd name="T35" fmla="*/ 34 h 44"/>
                <a:gd name="T36" fmla="*/ 5 w 51"/>
                <a:gd name="T37" fmla="*/ 36 h 44"/>
                <a:gd name="T38" fmla="*/ 7 w 51"/>
                <a:gd name="T39" fmla="*/ 38 h 44"/>
                <a:gd name="T40" fmla="*/ 11 w 51"/>
                <a:gd name="T41" fmla="*/ 41 h 44"/>
                <a:gd name="T42" fmla="*/ 16 w 51"/>
                <a:gd name="T43" fmla="*/ 43 h 44"/>
                <a:gd name="T44" fmla="*/ 20 w 51"/>
                <a:gd name="T45" fmla="*/ 44 h 44"/>
                <a:gd name="T46" fmla="*/ 26 w 51"/>
                <a:gd name="T47" fmla="*/ 44 h 44"/>
                <a:gd name="T48" fmla="*/ 28 w 51"/>
                <a:gd name="T49" fmla="*/ 44 h 44"/>
                <a:gd name="T50" fmla="*/ 29 w 51"/>
                <a:gd name="T51" fmla="*/ 44 h 44"/>
                <a:gd name="T52" fmla="*/ 29 w 51"/>
                <a:gd name="T53" fmla="*/ 44 h 44"/>
                <a:gd name="T54" fmla="*/ 31 w 51"/>
                <a:gd name="T55" fmla="*/ 44 h 44"/>
                <a:gd name="T56" fmla="*/ 32 w 51"/>
                <a:gd name="T57" fmla="*/ 43 h 44"/>
                <a:gd name="T58" fmla="*/ 32 w 51"/>
                <a:gd name="T59" fmla="*/ 43 h 44"/>
                <a:gd name="T60" fmla="*/ 33 w 51"/>
                <a:gd name="T61" fmla="*/ 43 h 44"/>
                <a:gd name="T62" fmla="*/ 35 w 51"/>
                <a:gd name="T63" fmla="*/ 43 h 44"/>
                <a:gd name="T64" fmla="*/ 37 w 51"/>
                <a:gd name="T65" fmla="*/ 42 h 44"/>
                <a:gd name="T66" fmla="*/ 38 w 51"/>
                <a:gd name="T67" fmla="*/ 41 h 44"/>
                <a:gd name="T68" fmla="*/ 39 w 51"/>
                <a:gd name="T69" fmla="*/ 41 h 44"/>
                <a:gd name="T70" fmla="*/ 41 w 51"/>
                <a:gd name="T71" fmla="*/ 39 h 44"/>
                <a:gd name="T72" fmla="*/ 43 w 51"/>
                <a:gd name="T73" fmla="*/ 38 h 44"/>
                <a:gd name="T74" fmla="*/ 43 w 51"/>
                <a:gd name="T75" fmla="*/ 37 h 44"/>
                <a:gd name="T76" fmla="*/ 43 w 51"/>
                <a:gd name="T77" fmla="*/ 37 h 44"/>
                <a:gd name="T78" fmla="*/ 44 w 51"/>
                <a:gd name="T79" fmla="*/ 37 h 44"/>
                <a:gd name="T80" fmla="*/ 44 w 51"/>
                <a:gd name="T81" fmla="*/ 37 h 44"/>
                <a:gd name="T82" fmla="*/ 45 w 51"/>
                <a:gd name="T83" fmla="*/ 36 h 44"/>
                <a:gd name="T84" fmla="*/ 47 w 51"/>
                <a:gd name="T85" fmla="*/ 34 h 44"/>
                <a:gd name="T86" fmla="*/ 47 w 51"/>
                <a:gd name="T87" fmla="*/ 33 h 44"/>
                <a:gd name="T88" fmla="*/ 48 w 51"/>
                <a:gd name="T89" fmla="*/ 32 h 44"/>
                <a:gd name="T90" fmla="*/ 49 w 51"/>
                <a:gd name="T91" fmla="*/ 31 h 44"/>
                <a:gd name="T92" fmla="*/ 51 w 51"/>
                <a:gd name="T93" fmla="*/ 27 h 44"/>
                <a:gd name="T94" fmla="*/ 51 w 51"/>
                <a:gd name="T95" fmla="*/ 25 h 44"/>
                <a:gd name="T96" fmla="*/ 51 w 51"/>
                <a:gd name="T97" fmla="*/ 25 h 44"/>
                <a:gd name="T98" fmla="*/ 51 w 51"/>
                <a:gd name="T99" fmla="*/ 24 h 44"/>
                <a:gd name="T100" fmla="*/ 51 w 51"/>
                <a:gd name="T101" fmla="*/ 22 h 44"/>
                <a:gd name="T102" fmla="*/ 51 w 51"/>
                <a:gd name="T103" fmla="*/ 18 h 44"/>
                <a:gd name="T104" fmla="*/ 49 w 51"/>
                <a:gd name="T105" fmla="*/ 14 h 44"/>
                <a:gd name="T106" fmla="*/ 47 w 51"/>
                <a:gd name="T107" fmla="*/ 10 h 44"/>
                <a:gd name="T108" fmla="*/ 43 w 51"/>
                <a:gd name="T10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44">
                  <a:moveTo>
                    <a:pt x="43" y="7"/>
                  </a:moveTo>
                  <a:lnTo>
                    <a:pt x="41" y="5"/>
                  </a:lnTo>
                  <a:lnTo>
                    <a:pt x="39" y="4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0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3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18"/>
                  </a:lnTo>
                  <a:lnTo>
                    <a:pt x="49" y="14"/>
                  </a:lnTo>
                  <a:lnTo>
                    <a:pt x="47" y="1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Freeform 102">
              <a:extLst>
                <a:ext uri="{FF2B5EF4-FFF2-40B4-BE49-F238E27FC236}">
                  <a16:creationId xmlns:a16="http://schemas.microsoft.com/office/drawing/2014/main" id="{2D7D9DFC-BB4D-1721-8317-B4FDD33C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3038476"/>
              <a:ext cx="80963" cy="69850"/>
            </a:xfrm>
            <a:custGeom>
              <a:avLst/>
              <a:gdLst>
                <a:gd name="T0" fmla="*/ 8 w 51"/>
                <a:gd name="T1" fmla="*/ 6 h 44"/>
                <a:gd name="T2" fmla="*/ 4 w 51"/>
                <a:gd name="T3" fmla="*/ 9 h 44"/>
                <a:gd name="T4" fmla="*/ 2 w 51"/>
                <a:gd name="T5" fmla="*/ 13 h 44"/>
                <a:gd name="T6" fmla="*/ 1 w 51"/>
                <a:gd name="T7" fmla="*/ 17 h 44"/>
                <a:gd name="T8" fmla="*/ 0 w 51"/>
                <a:gd name="T9" fmla="*/ 21 h 44"/>
                <a:gd name="T10" fmla="*/ 1 w 51"/>
                <a:gd name="T11" fmla="*/ 26 h 44"/>
                <a:gd name="T12" fmla="*/ 1 w 51"/>
                <a:gd name="T13" fmla="*/ 28 h 44"/>
                <a:gd name="T14" fmla="*/ 2 w 51"/>
                <a:gd name="T15" fmla="*/ 30 h 44"/>
                <a:gd name="T16" fmla="*/ 4 w 51"/>
                <a:gd name="T17" fmla="*/ 33 h 44"/>
                <a:gd name="T18" fmla="*/ 6 w 51"/>
                <a:gd name="T19" fmla="*/ 35 h 44"/>
                <a:gd name="T20" fmla="*/ 8 w 51"/>
                <a:gd name="T21" fmla="*/ 37 h 44"/>
                <a:gd name="T22" fmla="*/ 11 w 51"/>
                <a:gd name="T23" fmla="*/ 40 h 44"/>
                <a:gd name="T24" fmla="*/ 16 w 51"/>
                <a:gd name="T25" fmla="*/ 42 h 44"/>
                <a:gd name="T26" fmla="*/ 20 w 51"/>
                <a:gd name="T27" fmla="*/ 43 h 44"/>
                <a:gd name="T28" fmla="*/ 26 w 51"/>
                <a:gd name="T29" fmla="*/ 44 h 44"/>
                <a:gd name="T30" fmla="*/ 28 w 51"/>
                <a:gd name="T31" fmla="*/ 43 h 44"/>
                <a:gd name="T32" fmla="*/ 28 w 51"/>
                <a:gd name="T33" fmla="*/ 43 h 44"/>
                <a:gd name="T34" fmla="*/ 29 w 51"/>
                <a:gd name="T35" fmla="*/ 43 h 44"/>
                <a:gd name="T36" fmla="*/ 31 w 51"/>
                <a:gd name="T37" fmla="*/ 43 h 44"/>
                <a:gd name="T38" fmla="*/ 32 w 51"/>
                <a:gd name="T39" fmla="*/ 43 h 44"/>
                <a:gd name="T40" fmla="*/ 32 w 51"/>
                <a:gd name="T41" fmla="*/ 42 h 44"/>
                <a:gd name="T42" fmla="*/ 33 w 51"/>
                <a:gd name="T43" fmla="*/ 42 h 44"/>
                <a:gd name="T44" fmla="*/ 35 w 51"/>
                <a:gd name="T45" fmla="*/ 42 h 44"/>
                <a:gd name="T46" fmla="*/ 37 w 51"/>
                <a:gd name="T47" fmla="*/ 41 h 44"/>
                <a:gd name="T48" fmla="*/ 38 w 51"/>
                <a:gd name="T49" fmla="*/ 40 h 44"/>
                <a:gd name="T50" fmla="*/ 39 w 51"/>
                <a:gd name="T51" fmla="*/ 40 h 44"/>
                <a:gd name="T52" fmla="*/ 41 w 51"/>
                <a:gd name="T53" fmla="*/ 38 h 44"/>
                <a:gd name="T54" fmla="*/ 42 w 51"/>
                <a:gd name="T55" fmla="*/ 37 h 44"/>
                <a:gd name="T56" fmla="*/ 43 w 51"/>
                <a:gd name="T57" fmla="*/ 37 h 44"/>
                <a:gd name="T58" fmla="*/ 43 w 51"/>
                <a:gd name="T59" fmla="*/ 37 h 44"/>
                <a:gd name="T60" fmla="*/ 43 w 51"/>
                <a:gd name="T61" fmla="*/ 37 h 44"/>
                <a:gd name="T62" fmla="*/ 43 w 51"/>
                <a:gd name="T63" fmla="*/ 37 h 44"/>
                <a:gd name="T64" fmla="*/ 43 w 51"/>
                <a:gd name="T65" fmla="*/ 36 h 44"/>
                <a:gd name="T66" fmla="*/ 43 w 51"/>
                <a:gd name="T67" fmla="*/ 36 h 44"/>
                <a:gd name="T68" fmla="*/ 44 w 51"/>
                <a:gd name="T69" fmla="*/ 36 h 44"/>
                <a:gd name="T70" fmla="*/ 44 w 51"/>
                <a:gd name="T71" fmla="*/ 36 h 44"/>
                <a:gd name="T72" fmla="*/ 45 w 51"/>
                <a:gd name="T73" fmla="*/ 35 h 44"/>
                <a:gd name="T74" fmla="*/ 47 w 51"/>
                <a:gd name="T75" fmla="*/ 33 h 44"/>
                <a:gd name="T76" fmla="*/ 47 w 51"/>
                <a:gd name="T77" fmla="*/ 32 h 44"/>
                <a:gd name="T78" fmla="*/ 48 w 51"/>
                <a:gd name="T79" fmla="*/ 31 h 44"/>
                <a:gd name="T80" fmla="*/ 49 w 51"/>
                <a:gd name="T81" fmla="*/ 30 h 44"/>
                <a:gd name="T82" fmla="*/ 50 w 51"/>
                <a:gd name="T83" fmla="*/ 28 h 44"/>
                <a:gd name="T84" fmla="*/ 50 w 51"/>
                <a:gd name="T85" fmla="*/ 27 h 44"/>
                <a:gd name="T86" fmla="*/ 50 w 51"/>
                <a:gd name="T87" fmla="*/ 27 h 44"/>
                <a:gd name="T88" fmla="*/ 51 w 51"/>
                <a:gd name="T89" fmla="*/ 26 h 44"/>
                <a:gd name="T90" fmla="*/ 51 w 51"/>
                <a:gd name="T91" fmla="*/ 25 h 44"/>
                <a:gd name="T92" fmla="*/ 51 w 51"/>
                <a:gd name="T93" fmla="*/ 24 h 44"/>
                <a:gd name="T94" fmla="*/ 51 w 51"/>
                <a:gd name="T95" fmla="*/ 24 h 44"/>
                <a:gd name="T96" fmla="*/ 51 w 51"/>
                <a:gd name="T97" fmla="*/ 21 h 44"/>
                <a:gd name="T98" fmla="*/ 51 w 51"/>
                <a:gd name="T99" fmla="*/ 17 h 44"/>
                <a:gd name="T100" fmla="*/ 49 w 51"/>
                <a:gd name="T101" fmla="*/ 13 h 44"/>
                <a:gd name="T102" fmla="*/ 47 w 51"/>
                <a:gd name="T103" fmla="*/ 9 h 44"/>
                <a:gd name="T104" fmla="*/ 43 w 51"/>
                <a:gd name="T105" fmla="*/ 6 h 44"/>
                <a:gd name="T106" fmla="*/ 41 w 51"/>
                <a:gd name="T107" fmla="*/ 4 h 44"/>
                <a:gd name="T108" fmla="*/ 39 w 51"/>
                <a:gd name="T109" fmla="*/ 3 h 44"/>
                <a:gd name="T110" fmla="*/ 35 w 51"/>
                <a:gd name="T111" fmla="*/ 1 h 44"/>
                <a:gd name="T112" fmla="*/ 33 w 51"/>
                <a:gd name="T113" fmla="*/ 0 h 44"/>
                <a:gd name="T114" fmla="*/ 31 w 51"/>
                <a:gd name="T115" fmla="*/ 0 h 44"/>
                <a:gd name="T116" fmla="*/ 26 w 51"/>
                <a:gd name="T117" fmla="*/ 0 h 44"/>
                <a:gd name="T118" fmla="*/ 20 w 51"/>
                <a:gd name="T119" fmla="*/ 0 h 44"/>
                <a:gd name="T120" fmla="*/ 16 w 51"/>
                <a:gd name="T121" fmla="*/ 1 h 44"/>
                <a:gd name="T122" fmla="*/ 11 w 51"/>
                <a:gd name="T123" fmla="*/ 3 h 44"/>
                <a:gd name="T124" fmla="*/ 8 w 51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4">
                  <a:moveTo>
                    <a:pt x="8" y="6"/>
                  </a:move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20" y="43"/>
                  </a:lnTo>
                  <a:lnTo>
                    <a:pt x="26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1"/>
                  </a:lnTo>
                  <a:lnTo>
                    <a:pt x="49" y="30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6"/>
                  </a:lnTo>
                  <a:lnTo>
                    <a:pt x="41" y="4"/>
                  </a:lnTo>
                  <a:lnTo>
                    <a:pt x="39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Rectangle 103">
              <a:extLst>
                <a:ext uri="{FF2B5EF4-FFF2-40B4-BE49-F238E27FC236}">
                  <a16:creationId xmlns:a16="http://schemas.microsoft.com/office/drawing/2014/main" id="{7968EA79-E0C6-E14A-F17B-849C90A10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592" y="3932239"/>
              <a:ext cx="2965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W48</a:t>
              </a:r>
              <a:endPara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3312D716-6E07-2117-AFD4-F554B4ED153C}"/>
              </a:ext>
            </a:extLst>
          </p:cNvPr>
          <p:cNvGrpSpPr/>
          <p:nvPr/>
        </p:nvGrpSpPr>
        <p:grpSpPr>
          <a:xfrm>
            <a:off x="6225758" y="1629043"/>
            <a:ext cx="2165411" cy="215444"/>
            <a:chOff x="2400936" y="1447801"/>
            <a:chExt cx="2165411" cy="215444"/>
          </a:xfrm>
        </p:grpSpPr>
        <p:sp>
          <p:nvSpPr>
            <p:cNvPr id="150" name="Line 5">
              <a:extLst>
                <a:ext uri="{FF2B5EF4-FFF2-40B4-BE49-F238E27FC236}">
                  <a16:creationId xmlns:a16="http://schemas.microsoft.com/office/drawing/2014/main" id="{D5E51F39-7D65-7F4E-C45A-EBE12F756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4238" y="1555523"/>
              <a:ext cx="182563" cy="0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Line 78">
              <a:extLst>
                <a:ext uri="{FF2B5EF4-FFF2-40B4-BE49-F238E27FC236}">
                  <a16:creationId xmlns:a16="http://schemas.microsoft.com/office/drawing/2014/main" id="{6C6C991C-6902-3B73-6D61-6E6607620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936" y="1555523"/>
              <a:ext cx="180975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Rectangle 130">
              <a:extLst>
                <a:ext uri="{FF2B5EF4-FFF2-40B4-BE49-F238E27FC236}">
                  <a16:creationId xmlns:a16="http://schemas.microsoft.com/office/drawing/2014/main" id="{A3DB8F03-CA83-48D8-1BA0-8700B9C5E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236" y="1447801"/>
              <a:ext cx="6463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DTG/3TC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" name="Rectangle 131">
              <a:extLst>
                <a:ext uri="{FF2B5EF4-FFF2-40B4-BE49-F238E27FC236}">
                  <a16:creationId xmlns:a16="http://schemas.microsoft.com/office/drawing/2014/main" id="{B067C51F-FF67-3B8B-433D-100E44652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6" y="1447801"/>
              <a:ext cx="8992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BIC/FTC/TAF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9F6F05DB-4E8A-7547-B66C-5CC970EBEF3B}"/>
              </a:ext>
            </a:extLst>
          </p:cNvPr>
          <p:cNvGrpSpPr/>
          <p:nvPr/>
        </p:nvGrpSpPr>
        <p:grpSpPr>
          <a:xfrm>
            <a:off x="4962113" y="4166654"/>
            <a:ext cx="3235699" cy="2362599"/>
            <a:chOff x="6703639" y="4143975"/>
            <a:chExt cx="3235699" cy="2362599"/>
          </a:xfrm>
        </p:grpSpPr>
        <p:sp>
          <p:nvSpPr>
            <p:cNvPr id="41" name="Rectangle 236">
              <a:extLst>
                <a:ext uri="{FF2B5EF4-FFF2-40B4-BE49-F238E27FC236}">
                  <a16:creationId xmlns:a16="http://schemas.microsoft.com/office/drawing/2014/main" id="{1A00F79A-FDA8-3026-CB20-6A743EF7F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321" y="6291130"/>
              <a:ext cx="144385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BIC/FTC/TAF (n=25)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237">
              <a:extLst>
                <a:ext uri="{FF2B5EF4-FFF2-40B4-BE49-F238E27FC236}">
                  <a16:creationId xmlns:a16="http://schemas.microsoft.com/office/drawing/2014/main" id="{B2919D62-B87F-5281-12F5-8E9252695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682" y="6291130"/>
              <a:ext cx="11763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DTG/3TC (n=62)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E55511CF-6064-A0A9-F831-50DFDC77C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5772151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3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86F5D357-40CD-0F1B-C549-3AF89E01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1" y="5564188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0">
              <a:extLst>
                <a:ext uri="{FF2B5EF4-FFF2-40B4-BE49-F238E27FC236}">
                  <a16:creationId xmlns:a16="http://schemas.microsoft.com/office/drawing/2014/main" id="{C97F66D7-7A89-2C8B-9BD0-69AC5ADBC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449262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4170B44B-747D-1588-9B75-57620245B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579437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13E4916E-4B63-62C0-AB49-782CF6D2C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6" y="605155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64301C8B-B84C-A04C-EB35-EFE9C360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449580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5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44">
              <a:extLst>
                <a:ext uri="{FF2B5EF4-FFF2-40B4-BE49-F238E27FC236}">
                  <a16:creationId xmlns:a16="http://schemas.microsoft.com/office/drawing/2014/main" id="{4E58ED16-43B6-28E1-EBBF-199FDD31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8" y="578326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Rectangle 245">
              <a:extLst>
                <a:ext uri="{FF2B5EF4-FFF2-40B4-BE49-F238E27FC236}">
                  <a16:creationId xmlns:a16="http://schemas.microsoft.com/office/drawing/2014/main" id="{B6CEF654-CAEF-D4C3-144D-192D75BE6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639" y="6023611"/>
              <a:ext cx="2356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-150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46">
              <a:extLst>
                <a:ext uri="{FF2B5EF4-FFF2-40B4-BE49-F238E27FC236}">
                  <a16:creationId xmlns:a16="http://schemas.microsoft.com/office/drawing/2014/main" id="{394988C5-82DE-7B68-B2A8-5A98CA9A4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639" y="5733098"/>
              <a:ext cx="2356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47">
              <a:extLst>
                <a:ext uri="{FF2B5EF4-FFF2-40B4-BE49-F238E27FC236}">
                  <a16:creationId xmlns:a16="http://schemas.microsoft.com/office/drawing/2014/main" id="{5D9E0C97-F15A-B82A-6AF7-55905BF2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363" y="5442586"/>
              <a:ext cx="16991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-50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52" name="Groupe 351">
              <a:extLst>
                <a:ext uri="{FF2B5EF4-FFF2-40B4-BE49-F238E27FC236}">
                  <a16:creationId xmlns:a16="http://schemas.microsoft.com/office/drawing/2014/main" id="{EDD63D01-7F4A-9D03-610F-6378C63714E3}"/>
                </a:ext>
              </a:extLst>
            </p:cNvPr>
            <p:cNvGrpSpPr/>
            <p:nvPr/>
          </p:nvGrpSpPr>
          <p:grpSpPr>
            <a:xfrm>
              <a:off x="6969126" y="4418514"/>
              <a:ext cx="2970212" cy="1885950"/>
              <a:chOff x="6969126" y="4305301"/>
              <a:chExt cx="2970212" cy="1885950"/>
            </a:xfrm>
          </p:grpSpPr>
          <p:sp>
            <p:nvSpPr>
              <p:cNvPr id="157" name="Freeform 12">
                <a:extLst>
                  <a:ext uri="{FF2B5EF4-FFF2-40B4-BE49-F238E27FC236}">
                    <a16:creationId xmlns:a16="http://schemas.microsoft.com/office/drawing/2014/main" id="{EC8B6093-7693-0872-22AB-532D369E6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738" y="4305301"/>
                <a:ext cx="2895600" cy="1822450"/>
              </a:xfrm>
              <a:custGeom>
                <a:avLst/>
                <a:gdLst>
                  <a:gd name="T0" fmla="*/ 1824 w 1824"/>
                  <a:gd name="T1" fmla="*/ 1148 h 1148"/>
                  <a:gd name="T2" fmla="*/ 1345 w 1824"/>
                  <a:gd name="T3" fmla="*/ 1148 h 1148"/>
                  <a:gd name="T4" fmla="*/ 492 w 1824"/>
                  <a:gd name="T5" fmla="*/ 1148 h 1148"/>
                  <a:gd name="T6" fmla="*/ 0 w 1824"/>
                  <a:gd name="T7" fmla="*/ 1148 h 1148"/>
                  <a:gd name="T8" fmla="*/ 0 w 1824"/>
                  <a:gd name="T9" fmla="*/ 1059 h 1148"/>
                  <a:gd name="T10" fmla="*/ 0 w 1824"/>
                  <a:gd name="T11" fmla="*/ 876 h 1148"/>
                  <a:gd name="T12" fmla="*/ 0 w 1824"/>
                  <a:gd name="T13" fmla="*/ 693 h 1148"/>
                  <a:gd name="T14" fmla="*/ 0 w 1824"/>
                  <a:gd name="T15" fmla="*/ 510 h 1148"/>
                  <a:gd name="T16" fmla="*/ 0 w 1824"/>
                  <a:gd name="T17" fmla="*/ 327 h 1148"/>
                  <a:gd name="T18" fmla="*/ 0 w 1824"/>
                  <a:gd name="T19" fmla="*/ 144 h 1148"/>
                  <a:gd name="T20" fmla="*/ 0 w 1824"/>
                  <a:gd name="T21" fmla="*/ 0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4" h="1148">
                    <a:moveTo>
                      <a:pt x="1824" y="1148"/>
                    </a:moveTo>
                    <a:lnTo>
                      <a:pt x="1345" y="1148"/>
                    </a:lnTo>
                    <a:lnTo>
                      <a:pt x="492" y="1148"/>
                    </a:lnTo>
                    <a:lnTo>
                      <a:pt x="0" y="1148"/>
                    </a:lnTo>
                    <a:lnTo>
                      <a:pt x="0" y="1059"/>
                    </a:lnTo>
                    <a:lnTo>
                      <a:pt x="0" y="876"/>
                    </a:lnTo>
                    <a:lnTo>
                      <a:pt x="0" y="693"/>
                    </a:lnTo>
                    <a:lnTo>
                      <a:pt x="0" y="510"/>
                    </a:lnTo>
                    <a:lnTo>
                      <a:pt x="0" y="327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Line 13">
                <a:extLst>
                  <a:ext uri="{FF2B5EF4-FFF2-40B4-BE49-F238E27FC236}">
                    <a16:creationId xmlns:a16="http://schemas.microsoft.com/office/drawing/2014/main" id="{73E559DF-B577-04D0-AF1A-A439A6F31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4533901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Line 15">
                <a:extLst>
                  <a:ext uri="{FF2B5EF4-FFF2-40B4-BE49-F238E27FC236}">
                    <a16:creationId xmlns:a16="http://schemas.microsoft.com/office/drawing/2014/main" id="{1A3F514C-BCE5-257F-75D0-566DEE759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5114926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Line 16">
                <a:extLst>
                  <a:ext uri="{FF2B5EF4-FFF2-40B4-BE49-F238E27FC236}">
                    <a16:creationId xmlns:a16="http://schemas.microsoft.com/office/drawing/2014/main" id="{EAD8883B-CAE0-E78C-6BB0-BAE1D0854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4824414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Line 17">
                <a:extLst>
                  <a:ext uri="{FF2B5EF4-FFF2-40B4-BE49-F238E27FC236}">
                    <a16:creationId xmlns:a16="http://schemas.microsoft.com/office/drawing/2014/main" id="{DAD8B436-5392-6B3D-8921-94CE2D8E1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5695951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Line 18">
                <a:extLst>
                  <a:ext uri="{FF2B5EF4-FFF2-40B4-BE49-F238E27FC236}">
                    <a16:creationId xmlns:a16="http://schemas.microsoft.com/office/drawing/2014/main" id="{5EC49939-DFAA-6E52-C8CF-A870E1C7C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5405439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Line 20">
                <a:extLst>
                  <a:ext uri="{FF2B5EF4-FFF2-40B4-BE49-F238E27FC236}">
                    <a16:creationId xmlns:a16="http://schemas.microsoft.com/office/drawing/2014/main" id="{33E6E989-4B5D-8D0F-CCB1-496DB783F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5986464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Line 75">
                <a:extLst>
                  <a:ext uri="{FF2B5EF4-FFF2-40B4-BE49-F238E27FC236}">
                    <a16:creationId xmlns:a16="http://schemas.microsoft.com/office/drawing/2014/main" id="{650324BE-370B-C6B5-2ED3-29F860F71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8926" y="6127751"/>
                <a:ext cx="0" cy="635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Line 76">
                <a:extLst>
                  <a:ext uri="{FF2B5EF4-FFF2-40B4-BE49-F238E27FC236}">
                    <a16:creationId xmlns:a16="http://schemas.microsoft.com/office/drawing/2014/main" id="{F433026B-50CC-D0FC-8419-5529D9283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8" y="6127751"/>
                <a:ext cx="0" cy="635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4" name="Rectangle 249">
              <a:extLst>
                <a:ext uri="{FF2B5EF4-FFF2-40B4-BE49-F238E27FC236}">
                  <a16:creationId xmlns:a16="http://schemas.microsoft.com/office/drawing/2014/main" id="{86A597E6-D33A-2D4E-6207-64228DC8A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835" y="4861561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50">
              <a:extLst>
                <a:ext uri="{FF2B5EF4-FFF2-40B4-BE49-F238E27FC236}">
                  <a16:creationId xmlns:a16="http://schemas.microsoft.com/office/drawing/2014/main" id="{BF452C49-FFA9-693F-ADFB-538A4F423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111" y="4571048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57" name="Groupe 356">
              <a:extLst>
                <a:ext uri="{FF2B5EF4-FFF2-40B4-BE49-F238E27FC236}">
                  <a16:creationId xmlns:a16="http://schemas.microsoft.com/office/drawing/2014/main" id="{E243BD23-5622-5C5F-77D9-CE6747D83976}"/>
                </a:ext>
              </a:extLst>
            </p:cNvPr>
            <p:cNvGrpSpPr/>
            <p:nvPr/>
          </p:nvGrpSpPr>
          <p:grpSpPr>
            <a:xfrm>
              <a:off x="7285038" y="4899026"/>
              <a:ext cx="1077913" cy="604837"/>
              <a:chOff x="7285038" y="4899026"/>
              <a:chExt cx="1077913" cy="604837"/>
            </a:xfrm>
          </p:grpSpPr>
          <p:sp>
            <p:nvSpPr>
              <p:cNvPr id="56" name="Freeform 251">
                <a:extLst>
                  <a:ext uri="{FF2B5EF4-FFF2-40B4-BE49-F238E27FC236}">
                    <a16:creationId xmlns:a16="http://schemas.microsoft.com/office/drawing/2014/main" id="{42A54818-B74C-2FF9-24B6-3A648393C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5038" y="5035551"/>
                <a:ext cx="539750" cy="107950"/>
              </a:xfrm>
              <a:custGeom>
                <a:avLst/>
                <a:gdLst>
                  <a:gd name="T0" fmla="*/ 0 w 340"/>
                  <a:gd name="T1" fmla="*/ 68 h 68"/>
                  <a:gd name="T2" fmla="*/ 0 w 340"/>
                  <a:gd name="T3" fmla="*/ 0 h 68"/>
                  <a:gd name="T4" fmla="*/ 340 w 340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68">
                    <a:moveTo>
                      <a:pt x="0" y="68"/>
                    </a:moveTo>
                    <a:lnTo>
                      <a:pt x="0" y="0"/>
                    </a:lnTo>
                    <a:lnTo>
                      <a:pt x="34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252">
                <a:extLst>
                  <a:ext uri="{FF2B5EF4-FFF2-40B4-BE49-F238E27FC236}">
                    <a16:creationId xmlns:a16="http://schemas.microsoft.com/office/drawing/2014/main" id="{39F1797E-AC97-20F3-D2BC-3066D8089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5038" y="5143501"/>
                <a:ext cx="539750" cy="80963"/>
              </a:xfrm>
              <a:custGeom>
                <a:avLst/>
                <a:gdLst>
                  <a:gd name="T0" fmla="*/ 340 w 340"/>
                  <a:gd name="T1" fmla="*/ 51 h 51"/>
                  <a:gd name="T2" fmla="*/ 0 w 340"/>
                  <a:gd name="T3" fmla="*/ 51 h 51"/>
                  <a:gd name="T4" fmla="*/ 0 w 340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51">
                    <a:moveTo>
                      <a:pt x="340" y="51"/>
                    </a:moveTo>
                    <a:lnTo>
                      <a:pt x="0" y="5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253">
                <a:extLst>
                  <a:ext uri="{FF2B5EF4-FFF2-40B4-BE49-F238E27FC236}">
                    <a16:creationId xmlns:a16="http://schemas.microsoft.com/office/drawing/2014/main" id="{388826BE-899C-A74E-841F-F6855ED6D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5035551"/>
                <a:ext cx="538163" cy="107950"/>
              </a:xfrm>
              <a:custGeom>
                <a:avLst/>
                <a:gdLst>
                  <a:gd name="T0" fmla="*/ 339 w 339"/>
                  <a:gd name="T1" fmla="*/ 68 h 68"/>
                  <a:gd name="T2" fmla="*/ 339 w 339"/>
                  <a:gd name="T3" fmla="*/ 0 h 68"/>
                  <a:gd name="T4" fmla="*/ 0 w 339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68">
                    <a:moveTo>
                      <a:pt x="339" y="68"/>
                    </a:moveTo>
                    <a:lnTo>
                      <a:pt x="3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254">
                <a:extLst>
                  <a:ext uri="{FF2B5EF4-FFF2-40B4-BE49-F238E27FC236}">
                    <a16:creationId xmlns:a16="http://schemas.microsoft.com/office/drawing/2014/main" id="{BE583F10-F53B-F7F4-69E9-2DBBEE9B6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8" y="4899026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255">
                <a:extLst>
                  <a:ext uri="{FF2B5EF4-FFF2-40B4-BE49-F238E27FC236}">
                    <a16:creationId xmlns:a16="http://schemas.microsoft.com/office/drawing/2014/main" id="{BE511317-6281-C8BC-D6E1-85741B7A3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4788" y="4899026"/>
                <a:ext cx="0" cy="136525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256">
                <a:extLst>
                  <a:ext uri="{FF2B5EF4-FFF2-40B4-BE49-F238E27FC236}">
                    <a16:creationId xmlns:a16="http://schemas.microsoft.com/office/drawing/2014/main" id="{CC7469A5-D327-8ADB-D238-976587ECF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24788" y="5503863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257">
                <a:extLst>
                  <a:ext uri="{FF2B5EF4-FFF2-40B4-BE49-F238E27FC236}">
                    <a16:creationId xmlns:a16="http://schemas.microsoft.com/office/drawing/2014/main" id="{FA75B314-FF22-62AE-031B-8AA6D95A7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8" y="5224463"/>
                <a:ext cx="0" cy="27940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258">
                <a:extLst>
                  <a:ext uri="{FF2B5EF4-FFF2-40B4-BE49-F238E27FC236}">
                    <a16:creationId xmlns:a16="http://schemas.microsoft.com/office/drawing/2014/main" id="{94A461A1-97D3-DEA7-A427-B0487B3DA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5143501"/>
                <a:ext cx="538163" cy="80963"/>
              </a:xfrm>
              <a:custGeom>
                <a:avLst/>
                <a:gdLst>
                  <a:gd name="T0" fmla="*/ 339 w 339"/>
                  <a:gd name="T1" fmla="*/ 0 h 51"/>
                  <a:gd name="T2" fmla="*/ 339 w 339"/>
                  <a:gd name="T3" fmla="*/ 51 h 51"/>
                  <a:gd name="T4" fmla="*/ 0 w 339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51">
                    <a:moveTo>
                      <a:pt x="339" y="0"/>
                    </a:moveTo>
                    <a:lnTo>
                      <a:pt x="339" y="51"/>
                    </a:lnTo>
                    <a:lnTo>
                      <a:pt x="0" y="51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259">
                <a:extLst>
                  <a:ext uri="{FF2B5EF4-FFF2-40B4-BE49-F238E27FC236}">
                    <a16:creationId xmlns:a16="http://schemas.microsoft.com/office/drawing/2014/main" id="{C1DF83C9-BCBE-969A-5B95-AA5DB8EFA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4913" y="4899026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260">
                <a:extLst>
                  <a:ext uri="{FF2B5EF4-FFF2-40B4-BE49-F238E27FC236}">
                    <a16:creationId xmlns:a16="http://schemas.microsoft.com/office/drawing/2014/main" id="{A8610F6D-3BE3-03A3-81A5-B9BCDA142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54913" y="5503863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6" name="Line 261">
              <a:extLst>
                <a:ext uri="{FF2B5EF4-FFF2-40B4-BE49-F238E27FC236}">
                  <a16:creationId xmlns:a16="http://schemas.microsoft.com/office/drawing/2014/main" id="{9CD9DAFD-7FD3-8FFE-0199-EF52E500E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5038" y="5143501"/>
              <a:ext cx="107791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58" name="Groupe 357">
              <a:extLst>
                <a:ext uri="{FF2B5EF4-FFF2-40B4-BE49-F238E27FC236}">
                  <a16:creationId xmlns:a16="http://schemas.microsoft.com/office/drawing/2014/main" id="{969525E9-49FC-33F2-30ED-5621A905FDAD}"/>
                </a:ext>
              </a:extLst>
            </p:cNvPr>
            <p:cNvGrpSpPr/>
            <p:nvPr/>
          </p:nvGrpSpPr>
          <p:grpSpPr>
            <a:xfrm>
              <a:off x="8639176" y="4759326"/>
              <a:ext cx="1077913" cy="866775"/>
              <a:chOff x="8639176" y="4759326"/>
              <a:chExt cx="1077913" cy="866775"/>
            </a:xfrm>
          </p:grpSpPr>
          <p:sp>
            <p:nvSpPr>
              <p:cNvPr id="67" name="Freeform 262">
                <a:extLst>
                  <a:ext uri="{FF2B5EF4-FFF2-40B4-BE49-F238E27FC236}">
                    <a16:creationId xmlns:a16="http://schemas.microsoft.com/office/drawing/2014/main" id="{1DE702D9-A6A6-6380-1A43-1B205B356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9176" y="5045076"/>
                <a:ext cx="539750" cy="109538"/>
              </a:xfrm>
              <a:custGeom>
                <a:avLst/>
                <a:gdLst>
                  <a:gd name="T0" fmla="*/ 0 w 340"/>
                  <a:gd name="T1" fmla="*/ 69 h 69"/>
                  <a:gd name="T2" fmla="*/ 0 w 340"/>
                  <a:gd name="T3" fmla="*/ 0 h 69"/>
                  <a:gd name="T4" fmla="*/ 340 w 340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69">
                    <a:moveTo>
                      <a:pt x="0" y="69"/>
                    </a:moveTo>
                    <a:lnTo>
                      <a:pt x="0" y="0"/>
                    </a:lnTo>
                    <a:lnTo>
                      <a:pt x="34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263">
                <a:extLst>
                  <a:ext uri="{FF2B5EF4-FFF2-40B4-BE49-F238E27FC236}">
                    <a16:creationId xmlns:a16="http://schemas.microsoft.com/office/drawing/2014/main" id="{C25155A0-9E76-F8EC-21A6-54FBD83C5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9176" y="5154613"/>
                <a:ext cx="539750" cy="134938"/>
              </a:xfrm>
              <a:custGeom>
                <a:avLst/>
                <a:gdLst>
                  <a:gd name="T0" fmla="*/ 340 w 340"/>
                  <a:gd name="T1" fmla="*/ 85 h 85"/>
                  <a:gd name="T2" fmla="*/ 0 w 340"/>
                  <a:gd name="T3" fmla="*/ 85 h 85"/>
                  <a:gd name="T4" fmla="*/ 0 w 340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85">
                    <a:moveTo>
                      <a:pt x="340" y="85"/>
                    </a:moveTo>
                    <a:lnTo>
                      <a:pt x="0" y="8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264">
                <a:extLst>
                  <a:ext uri="{FF2B5EF4-FFF2-40B4-BE49-F238E27FC236}">
                    <a16:creationId xmlns:a16="http://schemas.microsoft.com/office/drawing/2014/main" id="{0BC91619-ED6A-73CE-A788-26F1E6AA0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8926" y="5045076"/>
                <a:ext cx="538163" cy="109538"/>
              </a:xfrm>
              <a:custGeom>
                <a:avLst/>
                <a:gdLst>
                  <a:gd name="T0" fmla="*/ 339 w 339"/>
                  <a:gd name="T1" fmla="*/ 69 h 69"/>
                  <a:gd name="T2" fmla="*/ 339 w 339"/>
                  <a:gd name="T3" fmla="*/ 0 h 69"/>
                  <a:gd name="T4" fmla="*/ 0 w 339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69">
                    <a:moveTo>
                      <a:pt x="339" y="69"/>
                    </a:moveTo>
                    <a:lnTo>
                      <a:pt x="3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265">
                <a:extLst>
                  <a:ext uri="{FF2B5EF4-FFF2-40B4-BE49-F238E27FC236}">
                    <a16:creationId xmlns:a16="http://schemas.microsoft.com/office/drawing/2014/main" id="{F88ED64F-F375-E9A8-FDB9-779913C13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09051" y="4759326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266">
                <a:extLst>
                  <a:ext uri="{FF2B5EF4-FFF2-40B4-BE49-F238E27FC236}">
                    <a16:creationId xmlns:a16="http://schemas.microsoft.com/office/drawing/2014/main" id="{C05DC235-6127-DBCA-5CA7-48EFC14B5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78926" y="4759326"/>
                <a:ext cx="0" cy="28575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267">
                <a:extLst>
                  <a:ext uri="{FF2B5EF4-FFF2-40B4-BE49-F238E27FC236}">
                    <a16:creationId xmlns:a16="http://schemas.microsoft.com/office/drawing/2014/main" id="{99E3DEFC-FE6E-2B7F-3261-F7339FB26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78926" y="5289551"/>
                <a:ext cx="0" cy="33655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268">
                <a:extLst>
                  <a:ext uri="{FF2B5EF4-FFF2-40B4-BE49-F238E27FC236}">
                    <a16:creationId xmlns:a16="http://schemas.microsoft.com/office/drawing/2014/main" id="{E1C4902B-4225-8D16-7355-7A1645437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09051" y="5626101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269">
                <a:extLst>
                  <a:ext uri="{FF2B5EF4-FFF2-40B4-BE49-F238E27FC236}">
                    <a16:creationId xmlns:a16="http://schemas.microsoft.com/office/drawing/2014/main" id="{B040247A-62D3-BF0F-DB84-79A260F21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8926" y="4759326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270">
                <a:extLst>
                  <a:ext uri="{FF2B5EF4-FFF2-40B4-BE49-F238E27FC236}">
                    <a16:creationId xmlns:a16="http://schemas.microsoft.com/office/drawing/2014/main" id="{74CB223F-FAF8-6D13-72F1-33BDF8DF8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8926" y="5154613"/>
                <a:ext cx="538163" cy="134938"/>
              </a:xfrm>
              <a:custGeom>
                <a:avLst/>
                <a:gdLst>
                  <a:gd name="T0" fmla="*/ 0 w 339"/>
                  <a:gd name="T1" fmla="*/ 85 h 85"/>
                  <a:gd name="T2" fmla="*/ 339 w 339"/>
                  <a:gd name="T3" fmla="*/ 85 h 85"/>
                  <a:gd name="T4" fmla="*/ 339 w 339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85">
                    <a:moveTo>
                      <a:pt x="0" y="85"/>
                    </a:moveTo>
                    <a:lnTo>
                      <a:pt x="339" y="85"/>
                    </a:lnTo>
                    <a:lnTo>
                      <a:pt x="339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271">
                <a:extLst>
                  <a:ext uri="{FF2B5EF4-FFF2-40B4-BE49-F238E27FC236}">
                    <a16:creationId xmlns:a16="http://schemas.microsoft.com/office/drawing/2014/main" id="{D171F127-719B-28FA-7320-D7183F352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78926" y="5626101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7" name="Line 272">
              <a:extLst>
                <a:ext uri="{FF2B5EF4-FFF2-40B4-BE49-F238E27FC236}">
                  <a16:creationId xmlns:a16="http://schemas.microsoft.com/office/drawing/2014/main" id="{BE6164EA-5EE8-B0C3-3ABF-ABCCD41C1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9176" y="5154613"/>
              <a:ext cx="107791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73">
              <a:extLst>
                <a:ext uri="{FF2B5EF4-FFF2-40B4-BE49-F238E27FC236}">
                  <a16:creationId xmlns:a16="http://schemas.microsoft.com/office/drawing/2014/main" id="{CE562C55-BFAB-E02F-6FD8-6257F681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1" y="57912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3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19 h 24"/>
                <a:gd name="T44" fmla="*/ 24 w 28"/>
                <a:gd name="T45" fmla="*/ 19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4">
              <a:extLst>
                <a:ext uri="{FF2B5EF4-FFF2-40B4-BE49-F238E27FC236}">
                  <a16:creationId xmlns:a16="http://schemas.microsoft.com/office/drawing/2014/main" id="{600CF344-B3A3-3834-6694-E05E43C1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6" y="605155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75">
              <a:extLst>
                <a:ext uri="{FF2B5EF4-FFF2-40B4-BE49-F238E27FC236}">
                  <a16:creationId xmlns:a16="http://schemas.microsoft.com/office/drawing/2014/main" id="{11122965-658A-04DA-3C37-BF215B16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6" y="56769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276">
              <a:extLst>
                <a:ext uri="{FF2B5EF4-FFF2-40B4-BE49-F238E27FC236}">
                  <a16:creationId xmlns:a16="http://schemas.microsoft.com/office/drawing/2014/main" id="{23B22622-9174-B6DA-28E6-5260457F3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560387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5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77">
              <a:extLst>
                <a:ext uri="{FF2B5EF4-FFF2-40B4-BE49-F238E27FC236}">
                  <a16:creationId xmlns:a16="http://schemas.microsoft.com/office/drawing/2014/main" id="{A4449F07-1512-2888-7C85-48C64D18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126" y="550386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78">
              <a:extLst>
                <a:ext uri="{FF2B5EF4-FFF2-40B4-BE49-F238E27FC236}">
                  <a16:creationId xmlns:a16="http://schemas.microsoft.com/office/drawing/2014/main" id="{051EC51B-2EE8-18D4-8DA9-C6400E06E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6" y="54229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5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79">
              <a:extLst>
                <a:ext uri="{FF2B5EF4-FFF2-40B4-BE49-F238E27FC236}">
                  <a16:creationId xmlns:a16="http://schemas.microsoft.com/office/drawing/2014/main" id="{9763061C-C60E-5303-9E38-B6332038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938" y="5383213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1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3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3 h 25"/>
                <a:gd name="T28" fmla="*/ 22 w 28"/>
                <a:gd name="T29" fmla="*/ 22 h 25"/>
                <a:gd name="T30" fmla="*/ 23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2 h 25"/>
                <a:gd name="T64" fmla="*/ 28 w 28"/>
                <a:gd name="T65" fmla="*/ 10 h 25"/>
                <a:gd name="T66" fmla="*/ 27 w 28"/>
                <a:gd name="T67" fmla="*/ 7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7 h 25"/>
                <a:gd name="T92" fmla="*/ 1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80">
              <a:extLst>
                <a:ext uri="{FF2B5EF4-FFF2-40B4-BE49-F238E27FC236}">
                  <a16:creationId xmlns:a16="http://schemas.microsoft.com/office/drawing/2014/main" id="{4F414B4C-D2F3-424A-06F3-B48F1A0F8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1" y="534035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81">
              <a:extLst>
                <a:ext uri="{FF2B5EF4-FFF2-40B4-BE49-F238E27FC236}">
                  <a16:creationId xmlns:a16="http://schemas.microsoft.com/office/drawing/2014/main" id="{D58AC813-A273-1252-BDE8-F2AA0BBC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1" y="537527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82">
              <a:extLst>
                <a:ext uri="{FF2B5EF4-FFF2-40B4-BE49-F238E27FC236}">
                  <a16:creationId xmlns:a16="http://schemas.microsoft.com/office/drawing/2014/main" id="{F06F9BDF-D2CB-760A-7252-FF502A08B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540385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0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5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0 w 28"/>
                <a:gd name="T81" fmla="*/ 1 h 25"/>
                <a:gd name="T82" fmla="*/ 8 w 28"/>
                <a:gd name="T83" fmla="*/ 1 h 25"/>
                <a:gd name="T84" fmla="*/ 5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83">
              <a:extLst>
                <a:ext uri="{FF2B5EF4-FFF2-40B4-BE49-F238E27FC236}">
                  <a16:creationId xmlns:a16="http://schemas.microsoft.com/office/drawing/2014/main" id="{990B3F4A-46DC-BDEF-9FCC-CC71E7BE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6" y="5297488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1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6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0 w 28"/>
                <a:gd name="T81" fmla="*/ 1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84">
              <a:extLst>
                <a:ext uri="{FF2B5EF4-FFF2-40B4-BE49-F238E27FC236}">
                  <a16:creationId xmlns:a16="http://schemas.microsoft.com/office/drawing/2014/main" id="{65BCF42A-1235-B505-7F8B-3372CE145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813" y="526732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5">
              <a:extLst>
                <a:ext uri="{FF2B5EF4-FFF2-40B4-BE49-F238E27FC236}">
                  <a16:creationId xmlns:a16="http://schemas.microsoft.com/office/drawing/2014/main" id="{64D9FF24-8CB1-A167-B908-E6586A1F2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6" y="524827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86">
              <a:extLst>
                <a:ext uri="{FF2B5EF4-FFF2-40B4-BE49-F238E27FC236}">
                  <a16:creationId xmlns:a16="http://schemas.microsoft.com/office/drawing/2014/main" id="{2C948D65-9373-087A-0723-CBEAFA61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5222876"/>
              <a:ext cx="42863" cy="39688"/>
            </a:xfrm>
            <a:custGeom>
              <a:avLst/>
              <a:gdLst>
                <a:gd name="T0" fmla="*/ 0 w 27"/>
                <a:gd name="T1" fmla="*/ 13 h 25"/>
                <a:gd name="T2" fmla="*/ 0 w 27"/>
                <a:gd name="T3" fmla="*/ 15 h 25"/>
                <a:gd name="T4" fmla="*/ 1 w 27"/>
                <a:gd name="T5" fmla="*/ 17 h 25"/>
                <a:gd name="T6" fmla="*/ 2 w 27"/>
                <a:gd name="T7" fmla="*/ 19 h 25"/>
                <a:gd name="T8" fmla="*/ 3 w 27"/>
                <a:gd name="T9" fmla="*/ 21 h 25"/>
                <a:gd name="T10" fmla="*/ 5 w 27"/>
                <a:gd name="T11" fmla="*/ 22 h 25"/>
                <a:gd name="T12" fmla="*/ 8 w 27"/>
                <a:gd name="T13" fmla="*/ 24 h 25"/>
                <a:gd name="T14" fmla="*/ 10 w 27"/>
                <a:gd name="T15" fmla="*/ 24 h 25"/>
                <a:gd name="T16" fmla="*/ 14 w 27"/>
                <a:gd name="T17" fmla="*/ 25 h 25"/>
                <a:gd name="T18" fmla="*/ 14 w 27"/>
                <a:gd name="T19" fmla="*/ 24 h 25"/>
                <a:gd name="T20" fmla="*/ 15 w 27"/>
                <a:gd name="T21" fmla="*/ 24 h 25"/>
                <a:gd name="T22" fmla="*/ 16 w 27"/>
                <a:gd name="T23" fmla="*/ 24 h 25"/>
                <a:gd name="T24" fmla="*/ 17 w 27"/>
                <a:gd name="T25" fmla="*/ 24 h 25"/>
                <a:gd name="T26" fmla="*/ 19 w 27"/>
                <a:gd name="T27" fmla="*/ 24 h 25"/>
                <a:gd name="T28" fmla="*/ 21 w 27"/>
                <a:gd name="T29" fmla="*/ 22 h 25"/>
                <a:gd name="T30" fmla="*/ 22 w 27"/>
                <a:gd name="T31" fmla="*/ 22 h 25"/>
                <a:gd name="T32" fmla="*/ 23 w 27"/>
                <a:gd name="T33" fmla="*/ 21 h 25"/>
                <a:gd name="T34" fmla="*/ 23 w 27"/>
                <a:gd name="T35" fmla="*/ 21 h 25"/>
                <a:gd name="T36" fmla="*/ 23 w 27"/>
                <a:gd name="T37" fmla="*/ 21 h 25"/>
                <a:gd name="T38" fmla="*/ 23 w 27"/>
                <a:gd name="T39" fmla="*/ 21 h 25"/>
                <a:gd name="T40" fmla="*/ 23 w 27"/>
                <a:gd name="T41" fmla="*/ 21 h 25"/>
                <a:gd name="T42" fmla="*/ 23 w 27"/>
                <a:gd name="T43" fmla="*/ 20 h 25"/>
                <a:gd name="T44" fmla="*/ 24 w 27"/>
                <a:gd name="T45" fmla="*/ 20 h 25"/>
                <a:gd name="T46" fmla="*/ 24 w 27"/>
                <a:gd name="T47" fmla="*/ 20 h 25"/>
                <a:gd name="T48" fmla="*/ 25 w 27"/>
                <a:gd name="T49" fmla="*/ 19 h 25"/>
                <a:gd name="T50" fmla="*/ 26 w 27"/>
                <a:gd name="T51" fmla="*/ 18 h 25"/>
                <a:gd name="T52" fmla="*/ 26 w 27"/>
                <a:gd name="T53" fmla="*/ 17 h 25"/>
                <a:gd name="T54" fmla="*/ 26 w 27"/>
                <a:gd name="T55" fmla="*/ 16 h 25"/>
                <a:gd name="T56" fmla="*/ 27 w 27"/>
                <a:gd name="T57" fmla="*/ 15 h 25"/>
                <a:gd name="T58" fmla="*/ 27 w 27"/>
                <a:gd name="T59" fmla="*/ 14 h 25"/>
                <a:gd name="T60" fmla="*/ 27 w 27"/>
                <a:gd name="T61" fmla="*/ 13 h 25"/>
                <a:gd name="T62" fmla="*/ 27 w 27"/>
                <a:gd name="T63" fmla="*/ 13 h 25"/>
                <a:gd name="T64" fmla="*/ 27 w 27"/>
                <a:gd name="T65" fmla="*/ 10 h 25"/>
                <a:gd name="T66" fmla="*/ 26 w 27"/>
                <a:gd name="T67" fmla="*/ 8 h 25"/>
                <a:gd name="T68" fmla="*/ 25 w 27"/>
                <a:gd name="T69" fmla="*/ 6 h 25"/>
                <a:gd name="T70" fmla="*/ 23 w 27"/>
                <a:gd name="T71" fmla="*/ 4 h 25"/>
                <a:gd name="T72" fmla="*/ 21 w 27"/>
                <a:gd name="T73" fmla="*/ 2 h 25"/>
                <a:gd name="T74" fmla="*/ 19 w 27"/>
                <a:gd name="T75" fmla="*/ 1 h 25"/>
                <a:gd name="T76" fmla="*/ 16 w 27"/>
                <a:gd name="T77" fmla="*/ 1 h 25"/>
                <a:gd name="T78" fmla="*/ 14 w 27"/>
                <a:gd name="T79" fmla="*/ 0 h 25"/>
                <a:gd name="T80" fmla="*/ 10 w 27"/>
                <a:gd name="T81" fmla="*/ 1 h 25"/>
                <a:gd name="T82" fmla="*/ 8 w 27"/>
                <a:gd name="T83" fmla="*/ 1 h 25"/>
                <a:gd name="T84" fmla="*/ 5 w 27"/>
                <a:gd name="T85" fmla="*/ 2 h 25"/>
                <a:gd name="T86" fmla="*/ 3 w 27"/>
                <a:gd name="T87" fmla="*/ 4 h 25"/>
                <a:gd name="T88" fmla="*/ 2 w 27"/>
                <a:gd name="T89" fmla="*/ 6 h 25"/>
                <a:gd name="T90" fmla="*/ 1 w 27"/>
                <a:gd name="T91" fmla="*/ 8 h 25"/>
                <a:gd name="T92" fmla="*/ 0 w 27"/>
                <a:gd name="T93" fmla="*/ 10 h 25"/>
                <a:gd name="T94" fmla="*/ 0 w 27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87">
              <a:extLst>
                <a:ext uri="{FF2B5EF4-FFF2-40B4-BE49-F238E27FC236}">
                  <a16:creationId xmlns:a16="http://schemas.microsoft.com/office/drawing/2014/main" id="{A17033EA-089E-015B-4C31-39CE46ED3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6" y="521652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88">
              <a:extLst>
                <a:ext uri="{FF2B5EF4-FFF2-40B4-BE49-F238E27FC236}">
                  <a16:creationId xmlns:a16="http://schemas.microsoft.com/office/drawing/2014/main" id="{56BD57B2-20F5-0C98-A1D8-9F573CA2E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1" y="528002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89">
              <a:extLst>
                <a:ext uri="{FF2B5EF4-FFF2-40B4-BE49-F238E27FC236}">
                  <a16:creationId xmlns:a16="http://schemas.microsoft.com/office/drawing/2014/main" id="{C63A9745-7CCD-C3BB-08C9-5EC7CC4B6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6" y="52593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90">
              <a:extLst>
                <a:ext uri="{FF2B5EF4-FFF2-40B4-BE49-F238E27FC236}">
                  <a16:creationId xmlns:a16="http://schemas.microsoft.com/office/drawing/2014/main" id="{4A3BEB22-91DC-CBCC-6E73-DE5D0E835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676" y="52324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91">
              <a:extLst>
                <a:ext uri="{FF2B5EF4-FFF2-40B4-BE49-F238E27FC236}">
                  <a16:creationId xmlns:a16="http://schemas.microsoft.com/office/drawing/2014/main" id="{7F2F23BA-331D-CD84-7E8B-AE8AAE83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6076" y="52705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92">
              <a:extLst>
                <a:ext uri="{FF2B5EF4-FFF2-40B4-BE49-F238E27FC236}">
                  <a16:creationId xmlns:a16="http://schemas.microsoft.com/office/drawing/2014/main" id="{E0488244-AEDC-94A1-E3C8-DFAEC37C5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1" y="5214938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3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3 h 25"/>
                <a:gd name="T28" fmla="*/ 21 w 28"/>
                <a:gd name="T29" fmla="*/ 22 h 25"/>
                <a:gd name="T30" fmla="*/ 22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0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3 h 25"/>
                <a:gd name="T60" fmla="*/ 27 w 28"/>
                <a:gd name="T61" fmla="*/ 13 h 25"/>
                <a:gd name="T62" fmla="*/ 28 w 28"/>
                <a:gd name="T63" fmla="*/ 12 h 25"/>
                <a:gd name="T64" fmla="*/ 27 w 28"/>
                <a:gd name="T65" fmla="*/ 10 h 25"/>
                <a:gd name="T66" fmla="*/ 26 w 28"/>
                <a:gd name="T67" fmla="*/ 7 h 25"/>
                <a:gd name="T68" fmla="*/ 25 w 28"/>
                <a:gd name="T69" fmla="*/ 5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0 h 25"/>
                <a:gd name="T78" fmla="*/ 14 w 28"/>
                <a:gd name="T79" fmla="*/ 0 h 25"/>
                <a:gd name="T80" fmla="*/ 10 w 28"/>
                <a:gd name="T81" fmla="*/ 0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5 h 25"/>
                <a:gd name="T90" fmla="*/ 1 w 28"/>
                <a:gd name="T91" fmla="*/ 7 h 25"/>
                <a:gd name="T92" fmla="*/ 0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93">
              <a:extLst>
                <a:ext uri="{FF2B5EF4-FFF2-40B4-BE49-F238E27FC236}">
                  <a16:creationId xmlns:a16="http://schemas.microsoft.com/office/drawing/2014/main" id="{5CCA78A3-2D29-1C98-F3BD-AC8FBDC6D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6" y="51958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94">
              <a:extLst>
                <a:ext uri="{FF2B5EF4-FFF2-40B4-BE49-F238E27FC236}">
                  <a16:creationId xmlns:a16="http://schemas.microsoft.com/office/drawing/2014/main" id="{89A78812-2477-EE8F-7C5E-E8875FB6F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6" y="5164138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6 h 25"/>
                <a:gd name="T70" fmla="*/ 24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95">
              <a:extLst>
                <a:ext uri="{FF2B5EF4-FFF2-40B4-BE49-F238E27FC236}">
                  <a16:creationId xmlns:a16="http://schemas.microsoft.com/office/drawing/2014/main" id="{CBE336D1-8474-6DFF-1F37-2E197A65B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938" y="5164138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1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1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6">
              <a:extLst>
                <a:ext uri="{FF2B5EF4-FFF2-40B4-BE49-F238E27FC236}">
                  <a16:creationId xmlns:a16="http://schemas.microsoft.com/office/drawing/2014/main" id="{3C44112F-C218-8EE8-1203-FACAA88D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1" y="51054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3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20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97">
              <a:extLst>
                <a:ext uri="{FF2B5EF4-FFF2-40B4-BE49-F238E27FC236}">
                  <a16:creationId xmlns:a16="http://schemas.microsoft.com/office/drawing/2014/main" id="{85FCFADE-ADE3-836E-E303-B75E4D16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1" y="512603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98">
              <a:extLst>
                <a:ext uri="{FF2B5EF4-FFF2-40B4-BE49-F238E27FC236}">
                  <a16:creationId xmlns:a16="http://schemas.microsoft.com/office/drawing/2014/main" id="{8D790CF9-96E8-85FF-3B44-DBE70520C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01" y="51435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99">
              <a:extLst>
                <a:ext uri="{FF2B5EF4-FFF2-40B4-BE49-F238E27FC236}">
                  <a16:creationId xmlns:a16="http://schemas.microsoft.com/office/drawing/2014/main" id="{42B01961-5FDE-2028-FFD4-0B48167E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1" y="512127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3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19 h 24"/>
                <a:gd name="T44" fmla="*/ 24 w 28"/>
                <a:gd name="T45" fmla="*/ 19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00">
              <a:extLst>
                <a:ext uri="{FF2B5EF4-FFF2-40B4-BE49-F238E27FC236}">
                  <a16:creationId xmlns:a16="http://schemas.microsoft.com/office/drawing/2014/main" id="{B57BB777-043A-2EE5-EF79-01A7352CD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1" y="51069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3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01">
              <a:extLst>
                <a:ext uri="{FF2B5EF4-FFF2-40B4-BE49-F238E27FC236}">
                  <a16:creationId xmlns:a16="http://schemas.microsoft.com/office/drawing/2014/main" id="{41CE1DE2-7BED-5791-7F7E-1073538E8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5129213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02">
              <a:extLst>
                <a:ext uri="{FF2B5EF4-FFF2-40B4-BE49-F238E27FC236}">
                  <a16:creationId xmlns:a16="http://schemas.microsoft.com/office/drawing/2014/main" id="{301EB50C-A560-C582-FE5F-159C9DCDC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326" y="5129213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03">
              <a:extLst>
                <a:ext uri="{FF2B5EF4-FFF2-40B4-BE49-F238E27FC236}">
                  <a16:creationId xmlns:a16="http://schemas.microsoft.com/office/drawing/2014/main" id="{F88A13A0-B0C6-BA2B-87CF-6C6EBBB5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1" y="5065713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5 h 25"/>
                <a:gd name="T20" fmla="*/ 15 w 28"/>
                <a:gd name="T21" fmla="*/ 25 h 25"/>
                <a:gd name="T22" fmla="*/ 16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6 h 25"/>
                <a:gd name="T70" fmla="*/ 24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04">
              <a:extLst>
                <a:ext uri="{FF2B5EF4-FFF2-40B4-BE49-F238E27FC236}">
                  <a16:creationId xmlns:a16="http://schemas.microsoft.com/office/drawing/2014/main" id="{1B12F540-2EEF-3542-E26C-3ACAAFC7F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6" y="50800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05">
              <a:extLst>
                <a:ext uri="{FF2B5EF4-FFF2-40B4-BE49-F238E27FC236}">
                  <a16:creationId xmlns:a16="http://schemas.microsoft.com/office/drawing/2014/main" id="{6557780D-C81B-773C-2E1D-89DE67BD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1" y="504825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06">
              <a:extLst>
                <a:ext uri="{FF2B5EF4-FFF2-40B4-BE49-F238E27FC236}">
                  <a16:creationId xmlns:a16="http://schemas.microsoft.com/office/drawing/2014/main" id="{86FAC5DC-3A4C-08F5-728C-E201C7001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126" y="503237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307">
              <a:extLst>
                <a:ext uri="{FF2B5EF4-FFF2-40B4-BE49-F238E27FC236}">
                  <a16:creationId xmlns:a16="http://schemas.microsoft.com/office/drawing/2014/main" id="{CC0EFCBF-F27D-6BA3-98F8-DB1730AE8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688" y="506095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308">
              <a:extLst>
                <a:ext uri="{FF2B5EF4-FFF2-40B4-BE49-F238E27FC236}">
                  <a16:creationId xmlns:a16="http://schemas.microsoft.com/office/drawing/2014/main" id="{EC9EE26C-56A8-C5FA-80A4-BF49FD1F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76" y="502602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1 w 28"/>
                <a:gd name="T3" fmla="*/ 15 h 25"/>
                <a:gd name="T4" fmla="*/ 1 w 28"/>
                <a:gd name="T5" fmla="*/ 17 h 25"/>
                <a:gd name="T6" fmla="*/ 3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6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3 w 28"/>
                <a:gd name="T89" fmla="*/ 6 h 25"/>
                <a:gd name="T90" fmla="*/ 1 w 28"/>
                <a:gd name="T91" fmla="*/ 8 h 25"/>
                <a:gd name="T92" fmla="*/ 1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309">
              <a:extLst>
                <a:ext uri="{FF2B5EF4-FFF2-40B4-BE49-F238E27FC236}">
                  <a16:creationId xmlns:a16="http://schemas.microsoft.com/office/drawing/2014/main" id="{F7651FB8-8031-80C6-7C05-E060A7803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6" y="504666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310">
              <a:extLst>
                <a:ext uri="{FF2B5EF4-FFF2-40B4-BE49-F238E27FC236}">
                  <a16:creationId xmlns:a16="http://schemas.microsoft.com/office/drawing/2014/main" id="{DF236E4F-FC47-F830-32D5-7A13EBD7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6" y="498316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0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311">
              <a:extLst>
                <a:ext uri="{FF2B5EF4-FFF2-40B4-BE49-F238E27FC236}">
                  <a16:creationId xmlns:a16="http://schemas.microsoft.com/office/drawing/2014/main" id="{D9949987-5C41-9634-A354-21214B08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496093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312">
              <a:extLst>
                <a:ext uri="{FF2B5EF4-FFF2-40B4-BE49-F238E27FC236}">
                  <a16:creationId xmlns:a16="http://schemas.microsoft.com/office/drawing/2014/main" id="{F7D16D0B-6711-6EE1-3142-FD5C6167C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6688" y="49657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313">
              <a:extLst>
                <a:ext uri="{FF2B5EF4-FFF2-40B4-BE49-F238E27FC236}">
                  <a16:creationId xmlns:a16="http://schemas.microsoft.com/office/drawing/2014/main" id="{B6CB8485-384E-1964-4477-C0EFAE473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499427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0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6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0 w 28"/>
                <a:gd name="T81" fmla="*/ 1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314">
              <a:extLst>
                <a:ext uri="{FF2B5EF4-FFF2-40B4-BE49-F238E27FC236}">
                  <a16:creationId xmlns:a16="http://schemas.microsoft.com/office/drawing/2014/main" id="{71C58941-00F5-2417-C881-D31200CFA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492283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315">
              <a:extLst>
                <a:ext uri="{FF2B5EF4-FFF2-40B4-BE49-F238E27FC236}">
                  <a16:creationId xmlns:a16="http://schemas.microsoft.com/office/drawing/2014/main" id="{CDE42C20-8019-2A7C-A55E-4AFF96A5D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9388" y="49037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316">
              <a:extLst>
                <a:ext uri="{FF2B5EF4-FFF2-40B4-BE49-F238E27FC236}">
                  <a16:creationId xmlns:a16="http://schemas.microsoft.com/office/drawing/2014/main" id="{29C7EC5E-A988-410C-EC2C-EBBC2969B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477361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317">
              <a:extLst>
                <a:ext uri="{FF2B5EF4-FFF2-40B4-BE49-F238E27FC236}">
                  <a16:creationId xmlns:a16="http://schemas.microsoft.com/office/drawing/2014/main" id="{D12D6D54-26D7-1A7E-145A-C2238EB51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6" y="4738688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0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2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5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0 h 25"/>
                <a:gd name="T78" fmla="*/ 14 w 28"/>
                <a:gd name="T79" fmla="*/ 0 h 25"/>
                <a:gd name="T80" fmla="*/ 10 w 28"/>
                <a:gd name="T81" fmla="*/ 0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5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318">
              <a:extLst>
                <a:ext uri="{FF2B5EF4-FFF2-40B4-BE49-F238E27FC236}">
                  <a16:creationId xmlns:a16="http://schemas.microsoft.com/office/drawing/2014/main" id="{F986D1F2-615C-AA06-C603-40C26EE26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1" y="47386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319">
              <a:extLst>
                <a:ext uri="{FF2B5EF4-FFF2-40B4-BE49-F238E27FC236}">
                  <a16:creationId xmlns:a16="http://schemas.microsoft.com/office/drawing/2014/main" id="{14A3DEA2-B4E6-26C5-DA85-CA766791E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638" y="4891088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5 h 25"/>
                <a:gd name="T20" fmla="*/ 15 w 28"/>
                <a:gd name="T21" fmla="*/ 25 h 25"/>
                <a:gd name="T22" fmla="*/ 16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1 w 28"/>
                <a:gd name="T29" fmla="*/ 23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7 w 28"/>
                <a:gd name="T67" fmla="*/ 8 h 25"/>
                <a:gd name="T68" fmla="*/ 25 w 28"/>
                <a:gd name="T69" fmla="*/ 6 h 25"/>
                <a:gd name="T70" fmla="*/ 24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320">
              <a:extLst>
                <a:ext uri="{FF2B5EF4-FFF2-40B4-BE49-F238E27FC236}">
                  <a16:creationId xmlns:a16="http://schemas.microsoft.com/office/drawing/2014/main" id="{1885B33F-DC0A-4AF8-EB08-FB0FA012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6" y="486092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3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19 h 24"/>
                <a:gd name="T44" fmla="*/ 24 w 28"/>
                <a:gd name="T45" fmla="*/ 19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0 h 24"/>
                <a:gd name="T84" fmla="*/ 5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321">
              <a:extLst>
                <a:ext uri="{FF2B5EF4-FFF2-40B4-BE49-F238E27FC236}">
                  <a16:creationId xmlns:a16="http://schemas.microsoft.com/office/drawing/2014/main" id="{706E2193-1B24-61EC-8F08-CC978626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6" y="489902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322">
              <a:extLst>
                <a:ext uri="{FF2B5EF4-FFF2-40B4-BE49-F238E27FC236}">
                  <a16:creationId xmlns:a16="http://schemas.microsoft.com/office/drawing/2014/main" id="{E19E0B82-8F08-C5BB-D6B6-41E0845E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49164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323">
              <a:extLst>
                <a:ext uri="{FF2B5EF4-FFF2-40B4-BE49-F238E27FC236}">
                  <a16:creationId xmlns:a16="http://schemas.microsoft.com/office/drawing/2014/main" id="{4C22687C-9010-49D6-508C-833FBE37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1" y="49418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324">
              <a:extLst>
                <a:ext uri="{FF2B5EF4-FFF2-40B4-BE49-F238E27FC236}">
                  <a16:creationId xmlns:a16="http://schemas.microsoft.com/office/drawing/2014/main" id="{0023DEC2-9CA5-F67B-CAAE-508F57CB7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6" y="5487988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2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325">
              <a:extLst>
                <a:ext uri="{FF2B5EF4-FFF2-40B4-BE49-F238E27FC236}">
                  <a16:creationId xmlns:a16="http://schemas.microsoft.com/office/drawing/2014/main" id="{B3586475-0AEF-1BA1-CB18-613FC58D5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6851" y="5422901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326">
              <a:extLst>
                <a:ext uri="{FF2B5EF4-FFF2-40B4-BE49-F238E27FC236}">
                  <a16:creationId xmlns:a16="http://schemas.microsoft.com/office/drawing/2014/main" id="{450D39DD-BAF3-7429-DB71-658A9815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5287963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327">
              <a:extLst>
                <a:ext uri="{FF2B5EF4-FFF2-40B4-BE49-F238E27FC236}">
                  <a16:creationId xmlns:a16="http://schemas.microsoft.com/office/drawing/2014/main" id="{12AE935F-18DB-0FF5-FADC-A828E640B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926" y="5214938"/>
              <a:ext cx="44450" cy="39688"/>
            </a:xfrm>
            <a:custGeom>
              <a:avLst/>
              <a:gdLst>
                <a:gd name="T0" fmla="*/ 24 w 28"/>
                <a:gd name="T1" fmla="*/ 21 h 25"/>
                <a:gd name="T2" fmla="*/ 24 w 28"/>
                <a:gd name="T3" fmla="*/ 20 h 25"/>
                <a:gd name="T4" fmla="*/ 24 w 28"/>
                <a:gd name="T5" fmla="*/ 20 h 25"/>
                <a:gd name="T6" fmla="*/ 24 w 28"/>
                <a:gd name="T7" fmla="*/ 20 h 25"/>
                <a:gd name="T8" fmla="*/ 25 w 28"/>
                <a:gd name="T9" fmla="*/ 20 h 25"/>
                <a:gd name="T10" fmla="*/ 26 w 28"/>
                <a:gd name="T11" fmla="*/ 19 h 25"/>
                <a:gd name="T12" fmla="*/ 26 w 28"/>
                <a:gd name="T13" fmla="*/ 18 h 25"/>
                <a:gd name="T14" fmla="*/ 27 w 28"/>
                <a:gd name="T15" fmla="*/ 17 h 25"/>
                <a:gd name="T16" fmla="*/ 27 w 28"/>
                <a:gd name="T17" fmla="*/ 16 h 25"/>
                <a:gd name="T18" fmla="*/ 28 w 28"/>
                <a:gd name="T19" fmla="*/ 15 h 25"/>
                <a:gd name="T20" fmla="*/ 28 w 28"/>
                <a:gd name="T21" fmla="*/ 13 h 25"/>
                <a:gd name="T22" fmla="*/ 28 w 28"/>
                <a:gd name="T23" fmla="*/ 13 h 25"/>
                <a:gd name="T24" fmla="*/ 28 w 28"/>
                <a:gd name="T25" fmla="*/ 12 h 25"/>
                <a:gd name="T26" fmla="*/ 28 w 28"/>
                <a:gd name="T27" fmla="*/ 10 h 25"/>
                <a:gd name="T28" fmla="*/ 27 w 28"/>
                <a:gd name="T29" fmla="*/ 7 h 25"/>
                <a:gd name="T30" fmla="*/ 26 w 28"/>
                <a:gd name="T31" fmla="*/ 5 h 25"/>
                <a:gd name="T32" fmla="*/ 24 w 28"/>
                <a:gd name="T33" fmla="*/ 4 h 25"/>
                <a:gd name="T34" fmla="*/ 22 w 28"/>
                <a:gd name="T35" fmla="*/ 2 h 25"/>
                <a:gd name="T36" fmla="*/ 20 w 28"/>
                <a:gd name="T37" fmla="*/ 1 h 25"/>
                <a:gd name="T38" fmla="*/ 17 w 28"/>
                <a:gd name="T39" fmla="*/ 0 h 25"/>
                <a:gd name="T40" fmla="*/ 14 w 28"/>
                <a:gd name="T41" fmla="*/ 0 h 25"/>
                <a:gd name="T42" fmla="*/ 11 w 28"/>
                <a:gd name="T43" fmla="*/ 0 h 25"/>
                <a:gd name="T44" fmla="*/ 9 w 28"/>
                <a:gd name="T45" fmla="*/ 1 h 25"/>
                <a:gd name="T46" fmla="*/ 6 w 28"/>
                <a:gd name="T47" fmla="*/ 2 h 25"/>
                <a:gd name="T48" fmla="*/ 4 w 28"/>
                <a:gd name="T49" fmla="*/ 4 h 25"/>
                <a:gd name="T50" fmla="*/ 3 w 28"/>
                <a:gd name="T51" fmla="*/ 5 h 25"/>
                <a:gd name="T52" fmla="*/ 1 w 28"/>
                <a:gd name="T53" fmla="*/ 7 h 25"/>
                <a:gd name="T54" fmla="*/ 1 w 28"/>
                <a:gd name="T55" fmla="*/ 10 h 25"/>
                <a:gd name="T56" fmla="*/ 0 w 28"/>
                <a:gd name="T57" fmla="*/ 12 h 25"/>
                <a:gd name="T58" fmla="*/ 1 w 28"/>
                <a:gd name="T59" fmla="*/ 15 h 25"/>
                <a:gd name="T60" fmla="*/ 1 w 28"/>
                <a:gd name="T61" fmla="*/ 17 h 25"/>
                <a:gd name="T62" fmla="*/ 3 w 28"/>
                <a:gd name="T63" fmla="*/ 19 h 25"/>
                <a:gd name="T64" fmla="*/ 4 w 28"/>
                <a:gd name="T65" fmla="*/ 21 h 25"/>
                <a:gd name="T66" fmla="*/ 6 w 28"/>
                <a:gd name="T67" fmla="*/ 22 h 25"/>
                <a:gd name="T68" fmla="*/ 9 w 28"/>
                <a:gd name="T69" fmla="*/ 23 h 25"/>
                <a:gd name="T70" fmla="*/ 11 w 28"/>
                <a:gd name="T71" fmla="*/ 24 h 25"/>
                <a:gd name="T72" fmla="*/ 14 w 28"/>
                <a:gd name="T73" fmla="*/ 25 h 25"/>
                <a:gd name="T74" fmla="*/ 15 w 28"/>
                <a:gd name="T75" fmla="*/ 24 h 25"/>
                <a:gd name="T76" fmla="*/ 16 w 28"/>
                <a:gd name="T77" fmla="*/ 24 h 25"/>
                <a:gd name="T78" fmla="*/ 17 w 28"/>
                <a:gd name="T79" fmla="*/ 24 h 25"/>
                <a:gd name="T80" fmla="*/ 18 w 28"/>
                <a:gd name="T81" fmla="*/ 24 h 25"/>
                <a:gd name="T82" fmla="*/ 20 w 28"/>
                <a:gd name="T83" fmla="*/ 23 h 25"/>
                <a:gd name="T84" fmla="*/ 22 w 28"/>
                <a:gd name="T85" fmla="*/ 22 h 25"/>
                <a:gd name="T86" fmla="*/ 23 w 28"/>
                <a:gd name="T87" fmla="*/ 21 h 25"/>
                <a:gd name="T88" fmla="*/ 24 w 28"/>
                <a:gd name="T89" fmla="*/ 21 h 25"/>
                <a:gd name="T90" fmla="*/ 24 w 28"/>
                <a:gd name="T91" fmla="*/ 21 h 25"/>
                <a:gd name="T92" fmla="*/ 24 w 28"/>
                <a:gd name="T93" fmla="*/ 21 h 25"/>
                <a:gd name="T94" fmla="*/ 24 w 28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328">
              <a:extLst>
                <a:ext uri="{FF2B5EF4-FFF2-40B4-BE49-F238E27FC236}">
                  <a16:creationId xmlns:a16="http://schemas.microsoft.com/office/drawing/2014/main" id="{8EF08E1B-34F5-1E5A-2FF7-C93D5D90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7638" y="519112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1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329">
              <a:extLst>
                <a:ext uri="{FF2B5EF4-FFF2-40B4-BE49-F238E27FC236}">
                  <a16:creationId xmlns:a16="http://schemas.microsoft.com/office/drawing/2014/main" id="{23B68256-E060-AAB6-DA22-8A3B1C224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1" y="517842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330">
              <a:extLst>
                <a:ext uri="{FF2B5EF4-FFF2-40B4-BE49-F238E27FC236}">
                  <a16:creationId xmlns:a16="http://schemas.microsoft.com/office/drawing/2014/main" id="{0242B882-21C6-71A3-DDD3-3F026F81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1" y="515937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331">
              <a:extLst>
                <a:ext uri="{FF2B5EF4-FFF2-40B4-BE49-F238E27FC236}">
                  <a16:creationId xmlns:a16="http://schemas.microsoft.com/office/drawing/2014/main" id="{03FFE71B-2EE5-0AD4-BF46-4E27B1F4E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513" y="5137151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332">
              <a:extLst>
                <a:ext uri="{FF2B5EF4-FFF2-40B4-BE49-F238E27FC236}">
                  <a16:creationId xmlns:a16="http://schemas.microsoft.com/office/drawing/2014/main" id="{5DF44660-2701-8250-B56A-9401C0599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5121276"/>
              <a:ext cx="42863" cy="38100"/>
            </a:xfrm>
            <a:custGeom>
              <a:avLst/>
              <a:gdLst>
                <a:gd name="T0" fmla="*/ 23 w 27"/>
                <a:gd name="T1" fmla="*/ 20 h 24"/>
                <a:gd name="T2" fmla="*/ 23 w 27"/>
                <a:gd name="T3" fmla="*/ 19 h 24"/>
                <a:gd name="T4" fmla="*/ 23 w 27"/>
                <a:gd name="T5" fmla="*/ 19 h 24"/>
                <a:gd name="T6" fmla="*/ 24 w 27"/>
                <a:gd name="T7" fmla="*/ 19 h 24"/>
                <a:gd name="T8" fmla="*/ 24 w 27"/>
                <a:gd name="T9" fmla="*/ 19 h 24"/>
                <a:gd name="T10" fmla="*/ 25 w 27"/>
                <a:gd name="T11" fmla="*/ 18 h 24"/>
                <a:gd name="T12" fmla="*/ 26 w 27"/>
                <a:gd name="T13" fmla="*/ 17 h 24"/>
                <a:gd name="T14" fmla="*/ 26 w 27"/>
                <a:gd name="T15" fmla="*/ 16 h 24"/>
                <a:gd name="T16" fmla="*/ 26 w 27"/>
                <a:gd name="T17" fmla="*/ 15 h 24"/>
                <a:gd name="T18" fmla="*/ 27 w 27"/>
                <a:gd name="T19" fmla="*/ 14 h 24"/>
                <a:gd name="T20" fmla="*/ 27 w 27"/>
                <a:gd name="T21" fmla="*/ 13 h 24"/>
                <a:gd name="T22" fmla="*/ 27 w 27"/>
                <a:gd name="T23" fmla="*/ 12 h 24"/>
                <a:gd name="T24" fmla="*/ 27 w 27"/>
                <a:gd name="T25" fmla="*/ 12 h 24"/>
                <a:gd name="T26" fmla="*/ 27 w 27"/>
                <a:gd name="T27" fmla="*/ 9 h 24"/>
                <a:gd name="T28" fmla="*/ 26 w 27"/>
                <a:gd name="T29" fmla="*/ 7 h 24"/>
                <a:gd name="T30" fmla="*/ 25 w 27"/>
                <a:gd name="T31" fmla="*/ 5 h 24"/>
                <a:gd name="T32" fmla="*/ 23 w 27"/>
                <a:gd name="T33" fmla="*/ 3 h 24"/>
                <a:gd name="T34" fmla="*/ 21 w 27"/>
                <a:gd name="T35" fmla="*/ 1 h 24"/>
                <a:gd name="T36" fmla="*/ 19 w 27"/>
                <a:gd name="T37" fmla="*/ 0 h 24"/>
                <a:gd name="T38" fmla="*/ 16 w 27"/>
                <a:gd name="T39" fmla="*/ 0 h 24"/>
                <a:gd name="T40" fmla="*/ 13 w 27"/>
                <a:gd name="T41" fmla="*/ 0 h 24"/>
                <a:gd name="T42" fmla="*/ 10 w 27"/>
                <a:gd name="T43" fmla="*/ 0 h 24"/>
                <a:gd name="T44" fmla="*/ 8 w 27"/>
                <a:gd name="T45" fmla="*/ 0 h 24"/>
                <a:gd name="T46" fmla="*/ 5 w 27"/>
                <a:gd name="T47" fmla="*/ 1 h 24"/>
                <a:gd name="T48" fmla="*/ 3 w 27"/>
                <a:gd name="T49" fmla="*/ 3 h 24"/>
                <a:gd name="T50" fmla="*/ 2 w 27"/>
                <a:gd name="T51" fmla="*/ 5 h 24"/>
                <a:gd name="T52" fmla="*/ 1 w 27"/>
                <a:gd name="T53" fmla="*/ 7 h 24"/>
                <a:gd name="T54" fmla="*/ 0 w 27"/>
                <a:gd name="T55" fmla="*/ 9 h 24"/>
                <a:gd name="T56" fmla="*/ 0 w 27"/>
                <a:gd name="T57" fmla="*/ 12 h 24"/>
                <a:gd name="T58" fmla="*/ 0 w 27"/>
                <a:gd name="T59" fmla="*/ 14 h 24"/>
                <a:gd name="T60" fmla="*/ 1 w 27"/>
                <a:gd name="T61" fmla="*/ 16 h 24"/>
                <a:gd name="T62" fmla="*/ 2 w 27"/>
                <a:gd name="T63" fmla="*/ 18 h 24"/>
                <a:gd name="T64" fmla="*/ 3 w 27"/>
                <a:gd name="T65" fmla="*/ 20 h 24"/>
                <a:gd name="T66" fmla="*/ 5 w 27"/>
                <a:gd name="T67" fmla="*/ 21 h 24"/>
                <a:gd name="T68" fmla="*/ 8 w 27"/>
                <a:gd name="T69" fmla="*/ 23 h 24"/>
                <a:gd name="T70" fmla="*/ 10 w 27"/>
                <a:gd name="T71" fmla="*/ 23 h 24"/>
                <a:gd name="T72" fmla="*/ 13 w 27"/>
                <a:gd name="T73" fmla="*/ 24 h 24"/>
                <a:gd name="T74" fmla="*/ 14 w 27"/>
                <a:gd name="T75" fmla="*/ 23 h 24"/>
                <a:gd name="T76" fmla="*/ 15 w 27"/>
                <a:gd name="T77" fmla="*/ 23 h 24"/>
                <a:gd name="T78" fmla="*/ 16 w 27"/>
                <a:gd name="T79" fmla="*/ 23 h 24"/>
                <a:gd name="T80" fmla="*/ 17 w 27"/>
                <a:gd name="T81" fmla="*/ 23 h 24"/>
                <a:gd name="T82" fmla="*/ 19 w 27"/>
                <a:gd name="T83" fmla="*/ 23 h 24"/>
                <a:gd name="T84" fmla="*/ 21 w 27"/>
                <a:gd name="T85" fmla="*/ 21 h 24"/>
                <a:gd name="T86" fmla="*/ 22 w 27"/>
                <a:gd name="T87" fmla="*/ 21 h 24"/>
                <a:gd name="T88" fmla="*/ 23 w 27"/>
                <a:gd name="T89" fmla="*/ 20 h 24"/>
                <a:gd name="T90" fmla="*/ 23 w 27"/>
                <a:gd name="T91" fmla="*/ 20 h 24"/>
                <a:gd name="T92" fmla="*/ 23 w 27"/>
                <a:gd name="T93" fmla="*/ 20 h 24"/>
                <a:gd name="T94" fmla="*/ 23 w 27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4">
                  <a:moveTo>
                    <a:pt x="23" y="20"/>
                  </a:moveTo>
                  <a:lnTo>
                    <a:pt x="23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333">
              <a:extLst>
                <a:ext uri="{FF2B5EF4-FFF2-40B4-BE49-F238E27FC236}">
                  <a16:creationId xmlns:a16="http://schemas.microsoft.com/office/drawing/2014/main" id="{75A2F97F-C9F6-62A8-07DF-4331D8720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6851" y="5126038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334">
              <a:extLst>
                <a:ext uri="{FF2B5EF4-FFF2-40B4-BE49-F238E27FC236}">
                  <a16:creationId xmlns:a16="http://schemas.microsoft.com/office/drawing/2014/main" id="{BC0CF6C7-272B-776B-333D-DC74EA1A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1" y="5075238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3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335">
              <a:extLst>
                <a:ext uri="{FF2B5EF4-FFF2-40B4-BE49-F238E27FC236}">
                  <a16:creationId xmlns:a16="http://schemas.microsoft.com/office/drawing/2014/main" id="{4335671B-DBA5-6FC2-B37B-7F3E3A84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5027613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336">
              <a:extLst>
                <a:ext uri="{FF2B5EF4-FFF2-40B4-BE49-F238E27FC236}">
                  <a16:creationId xmlns:a16="http://schemas.microsoft.com/office/drawing/2014/main" id="{E0F915C6-2BAC-990D-84CF-C8218AA3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6" y="5010151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337">
              <a:extLst>
                <a:ext uri="{FF2B5EF4-FFF2-40B4-BE49-F238E27FC236}">
                  <a16:creationId xmlns:a16="http://schemas.microsoft.com/office/drawing/2014/main" id="{346526B4-A167-AA29-2D1C-A56D650B8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040313"/>
              <a:ext cx="44450" cy="39688"/>
            </a:xfrm>
            <a:custGeom>
              <a:avLst/>
              <a:gdLst>
                <a:gd name="T0" fmla="*/ 24 w 28"/>
                <a:gd name="T1" fmla="*/ 21 h 25"/>
                <a:gd name="T2" fmla="*/ 24 w 28"/>
                <a:gd name="T3" fmla="*/ 20 h 25"/>
                <a:gd name="T4" fmla="*/ 24 w 28"/>
                <a:gd name="T5" fmla="*/ 20 h 25"/>
                <a:gd name="T6" fmla="*/ 24 w 28"/>
                <a:gd name="T7" fmla="*/ 20 h 25"/>
                <a:gd name="T8" fmla="*/ 25 w 28"/>
                <a:gd name="T9" fmla="*/ 20 h 25"/>
                <a:gd name="T10" fmla="*/ 26 w 28"/>
                <a:gd name="T11" fmla="*/ 19 h 25"/>
                <a:gd name="T12" fmla="*/ 26 w 28"/>
                <a:gd name="T13" fmla="*/ 18 h 25"/>
                <a:gd name="T14" fmla="*/ 27 w 28"/>
                <a:gd name="T15" fmla="*/ 17 h 25"/>
                <a:gd name="T16" fmla="*/ 27 w 28"/>
                <a:gd name="T17" fmla="*/ 16 h 25"/>
                <a:gd name="T18" fmla="*/ 28 w 28"/>
                <a:gd name="T19" fmla="*/ 15 h 25"/>
                <a:gd name="T20" fmla="*/ 28 w 28"/>
                <a:gd name="T21" fmla="*/ 14 h 25"/>
                <a:gd name="T22" fmla="*/ 28 w 28"/>
                <a:gd name="T23" fmla="*/ 13 h 25"/>
                <a:gd name="T24" fmla="*/ 28 w 28"/>
                <a:gd name="T25" fmla="*/ 12 h 25"/>
                <a:gd name="T26" fmla="*/ 28 w 28"/>
                <a:gd name="T27" fmla="*/ 10 h 25"/>
                <a:gd name="T28" fmla="*/ 27 w 28"/>
                <a:gd name="T29" fmla="*/ 7 h 25"/>
                <a:gd name="T30" fmla="*/ 26 w 28"/>
                <a:gd name="T31" fmla="*/ 5 h 25"/>
                <a:gd name="T32" fmla="*/ 24 w 28"/>
                <a:gd name="T33" fmla="*/ 4 h 25"/>
                <a:gd name="T34" fmla="*/ 22 w 28"/>
                <a:gd name="T35" fmla="*/ 2 h 25"/>
                <a:gd name="T36" fmla="*/ 20 w 28"/>
                <a:gd name="T37" fmla="*/ 1 h 25"/>
                <a:gd name="T38" fmla="*/ 17 w 28"/>
                <a:gd name="T39" fmla="*/ 0 h 25"/>
                <a:gd name="T40" fmla="*/ 14 w 28"/>
                <a:gd name="T41" fmla="*/ 0 h 25"/>
                <a:gd name="T42" fmla="*/ 11 w 28"/>
                <a:gd name="T43" fmla="*/ 0 h 25"/>
                <a:gd name="T44" fmla="*/ 9 w 28"/>
                <a:gd name="T45" fmla="*/ 1 h 25"/>
                <a:gd name="T46" fmla="*/ 6 w 28"/>
                <a:gd name="T47" fmla="*/ 2 h 25"/>
                <a:gd name="T48" fmla="*/ 4 w 28"/>
                <a:gd name="T49" fmla="*/ 4 h 25"/>
                <a:gd name="T50" fmla="*/ 3 w 28"/>
                <a:gd name="T51" fmla="*/ 5 h 25"/>
                <a:gd name="T52" fmla="*/ 1 w 28"/>
                <a:gd name="T53" fmla="*/ 7 h 25"/>
                <a:gd name="T54" fmla="*/ 1 w 28"/>
                <a:gd name="T55" fmla="*/ 10 h 25"/>
                <a:gd name="T56" fmla="*/ 0 w 28"/>
                <a:gd name="T57" fmla="*/ 12 h 25"/>
                <a:gd name="T58" fmla="*/ 1 w 28"/>
                <a:gd name="T59" fmla="*/ 15 h 25"/>
                <a:gd name="T60" fmla="*/ 1 w 28"/>
                <a:gd name="T61" fmla="*/ 17 h 25"/>
                <a:gd name="T62" fmla="*/ 3 w 28"/>
                <a:gd name="T63" fmla="*/ 19 h 25"/>
                <a:gd name="T64" fmla="*/ 4 w 28"/>
                <a:gd name="T65" fmla="*/ 21 h 25"/>
                <a:gd name="T66" fmla="*/ 6 w 28"/>
                <a:gd name="T67" fmla="*/ 22 h 25"/>
                <a:gd name="T68" fmla="*/ 9 w 28"/>
                <a:gd name="T69" fmla="*/ 24 h 25"/>
                <a:gd name="T70" fmla="*/ 11 w 28"/>
                <a:gd name="T71" fmla="*/ 24 h 25"/>
                <a:gd name="T72" fmla="*/ 14 w 28"/>
                <a:gd name="T73" fmla="*/ 25 h 25"/>
                <a:gd name="T74" fmla="*/ 15 w 28"/>
                <a:gd name="T75" fmla="*/ 24 h 25"/>
                <a:gd name="T76" fmla="*/ 16 w 28"/>
                <a:gd name="T77" fmla="*/ 24 h 25"/>
                <a:gd name="T78" fmla="*/ 17 w 28"/>
                <a:gd name="T79" fmla="*/ 24 h 25"/>
                <a:gd name="T80" fmla="*/ 18 w 28"/>
                <a:gd name="T81" fmla="*/ 24 h 25"/>
                <a:gd name="T82" fmla="*/ 20 w 28"/>
                <a:gd name="T83" fmla="*/ 24 h 25"/>
                <a:gd name="T84" fmla="*/ 22 w 28"/>
                <a:gd name="T85" fmla="*/ 22 h 25"/>
                <a:gd name="T86" fmla="*/ 23 w 28"/>
                <a:gd name="T87" fmla="*/ 21 h 25"/>
                <a:gd name="T88" fmla="*/ 23 w 28"/>
                <a:gd name="T89" fmla="*/ 21 h 25"/>
                <a:gd name="T90" fmla="*/ 23 w 28"/>
                <a:gd name="T91" fmla="*/ 21 h 25"/>
                <a:gd name="T92" fmla="*/ 24 w 28"/>
                <a:gd name="T93" fmla="*/ 21 h 25"/>
                <a:gd name="T94" fmla="*/ 24 w 28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338">
              <a:extLst>
                <a:ext uri="{FF2B5EF4-FFF2-40B4-BE49-F238E27FC236}">
                  <a16:creationId xmlns:a16="http://schemas.microsoft.com/office/drawing/2014/main" id="{A5ED7568-4A9D-E762-C8DF-5F741C50C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5070476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339">
              <a:extLst>
                <a:ext uri="{FF2B5EF4-FFF2-40B4-BE49-F238E27FC236}">
                  <a16:creationId xmlns:a16="http://schemas.microsoft.com/office/drawing/2014/main" id="{BCD28023-95DA-8499-0FF7-228207D2D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1" y="5008563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340">
              <a:extLst>
                <a:ext uri="{FF2B5EF4-FFF2-40B4-BE49-F238E27FC236}">
                  <a16:creationId xmlns:a16="http://schemas.microsoft.com/office/drawing/2014/main" id="{83092FE9-1321-E46C-4E2E-C068FF0A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6" y="497522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341">
              <a:extLst>
                <a:ext uri="{FF2B5EF4-FFF2-40B4-BE49-F238E27FC236}">
                  <a16:creationId xmlns:a16="http://schemas.microsoft.com/office/drawing/2014/main" id="{5C7963AC-F04F-8559-3C79-25D470D6E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1" y="4964113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342">
              <a:extLst>
                <a:ext uri="{FF2B5EF4-FFF2-40B4-BE49-F238E27FC236}">
                  <a16:creationId xmlns:a16="http://schemas.microsoft.com/office/drawing/2014/main" id="{6E2771CF-0F37-FE24-C46C-DDA9DE144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4960938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19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4 h 24"/>
                <a:gd name="T32" fmla="*/ 24 w 28"/>
                <a:gd name="T33" fmla="*/ 3 h 24"/>
                <a:gd name="T34" fmla="*/ 22 w 28"/>
                <a:gd name="T35" fmla="*/ 1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4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3 h 24"/>
                <a:gd name="T76" fmla="*/ 15 w 28"/>
                <a:gd name="T77" fmla="*/ 23 h 24"/>
                <a:gd name="T78" fmla="*/ 17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1 h 24"/>
                <a:gd name="T86" fmla="*/ 23 w 28"/>
                <a:gd name="T87" fmla="*/ 20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343">
              <a:extLst>
                <a:ext uri="{FF2B5EF4-FFF2-40B4-BE49-F238E27FC236}">
                  <a16:creationId xmlns:a16="http://schemas.microsoft.com/office/drawing/2014/main" id="{B4C3876E-1961-9B97-EBF0-B425EA9D2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101" y="4903788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344">
              <a:extLst>
                <a:ext uri="{FF2B5EF4-FFF2-40B4-BE49-F238E27FC236}">
                  <a16:creationId xmlns:a16="http://schemas.microsoft.com/office/drawing/2014/main" id="{63C6F8A1-73D6-7206-CCD1-E47988A59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6" y="4876801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10 h 24"/>
                <a:gd name="T56" fmla="*/ 0 w 28"/>
                <a:gd name="T57" fmla="*/ 12 h 24"/>
                <a:gd name="T58" fmla="*/ 1 w 28"/>
                <a:gd name="T59" fmla="*/ 15 h 24"/>
                <a:gd name="T60" fmla="*/ 1 w 28"/>
                <a:gd name="T61" fmla="*/ 17 h 24"/>
                <a:gd name="T62" fmla="*/ 3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Rectangle 248">
              <a:extLst>
                <a:ext uri="{FF2B5EF4-FFF2-40B4-BE49-F238E27FC236}">
                  <a16:creationId xmlns:a16="http://schemas.microsoft.com/office/drawing/2014/main" id="{B7D7FB98-D993-89F5-17E0-45CD8A872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1970" y="5152073"/>
              <a:ext cx="6572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236">
              <a:extLst>
                <a:ext uri="{FF2B5EF4-FFF2-40B4-BE49-F238E27FC236}">
                  <a16:creationId xmlns:a16="http://schemas.microsoft.com/office/drawing/2014/main" id="{2E478B53-ECDF-F43A-1F27-06AC588BB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339" y="4143975"/>
              <a:ext cx="26132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Delta intact copies /</a:t>
              </a:r>
              <a:r>
                <a:rPr lang="fr-FR" altLang="fr-FR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 10</a:t>
              </a:r>
              <a:r>
                <a:rPr lang="fr-FR" altLang="fr-FR" sz="1400" b="1" baseline="30000" dirty="0">
                  <a:solidFill>
                    <a:srgbClr val="0070C0"/>
                  </a:solidFill>
                  <a:latin typeface="Calibri" panose="020F0502020204030204" pitchFamily="34" charset="0"/>
                </a:rPr>
                <a:t>6</a:t>
              </a: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 CD4 T </a:t>
              </a:r>
              <a:r>
                <a:rPr kumimoji="0" lang="fr-FR" altLang="fr-FR" sz="1400" b="1" i="0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cells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367" name="Rectangle 132">
            <a:extLst>
              <a:ext uri="{FF2B5EF4-FFF2-40B4-BE49-F238E27FC236}">
                <a16:creationId xmlns:a16="http://schemas.microsoft.com/office/drawing/2014/main" id="{AC8EEC3E-EC41-A64A-B527-5452600D6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9" y="1254612"/>
            <a:ext cx="29265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Intact HIV-1 DNA copies/</a:t>
            </a:r>
            <a:r>
              <a:rPr lang="fr-FR" altLang="fr-F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10</a:t>
            </a:r>
            <a:r>
              <a:rPr lang="fr-FR" altLang="fr-FR" sz="14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6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CD4 T </a:t>
            </a:r>
            <a:r>
              <a:rPr kumimoji="0" lang="fr-FR" altLang="fr-FR" sz="1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cells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63" name="Rectangle 118">
            <a:extLst>
              <a:ext uri="{FF2B5EF4-FFF2-40B4-BE49-F238E27FC236}">
                <a16:creationId xmlns:a16="http://schemas.microsoft.com/office/drawing/2014/main" id="{A3548767-962B-0F7E-4C96-B364E990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568" y="3932239"/>
            <a:ext cx="5370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Baseline</a:t>
            </a: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2" name="Rectangle 127">
            <a:extLst>
              <a:ext uri="{FF2B5EF4-FFF2-40B4-BE49-F238E27FC236}">
                <a16:creationId xmlns:a16="http://schemas.microsoft.com/office/drawing/2014/main" id="{13FD28F8-7859-0E9A-71D1-7E3D4B772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692" y="3932239"/>
            <a:ext cx="2965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W48</a:t>
            </a: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E4BAE8B-647F-E349-8D9B-A077758BB7CA}"/>
              </a:ext>
            </a:extLst>
          </p:cNvPr>
          <p:cNvGrpSpPr/>
          <p:nvPr/>
        </p:nvGrpSpPr>
        <p:grpSpPr>
          <a:xfrm>
            <a:off x="887842" y="1758014"/>
            <a:ext cx="3841429" cy="2075800"/>
            <a:chOff x="6136010" y="1464629"/>
            <a:chExt cx="3841429" cy="2369185"/>
          </a:xfrm>
        </p:grpSpPr>
        <p:grpSp>
          <p:nvGrpSpPr>
            <p:cNvPr id="351" name="Groupe 350">
              <a:extLst>
                <a:ext uri="{FF2B5EF4-FFF2-40B4-BE49-F238E27FC236}">
                  <a16:creationId xmlns:a16="http://schemas.microsoft.com/office/drawing/2014/main" id="{143BDA5A-7CD8-8F1E-33AD-00DE8DEF1564}"/>
                </a:ext>
              </a:extLst>
            </p:cNvPr>
            <p:cNvGrpSpPr/>
            <p:nvPr/>
          </p:nvGrpSpPr>
          <p:grpSpPr>
            <a:xfrm>
              <a:off x="6461126" y="1487489"/>
              <a:ext cx="3516313" cy="2346325"/>
              <a:chOff x="6461126" y="1487489"/>
              <a:chExt cx="3516313" cy="2346325"/>
            </a:xfrm>
          </p:grpSpPr>
          <p:sp>
            <p:nvSpPr>
              <p:cNvPr id="151" name="Line 6">
                <a:extLst>
                  <a:ext uri="{FF2B5EF4-FFF2-40B4-BE49-F238E27FC236}">
                    <a16:creationId xmlns:a16="http://schemas.microsoft.com/office/drawing/2014/main" id="{383BE098-EE41-F8DA-7F97-21141EA75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1539876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Line 7">
                <a:extLst>
                  <a:ext uri="{FF2B5EF4-FFF2-40B4-BE49-F238E27FC236}">
                    <a16:creationId xmlns:a16="http://schemas.microsoft.com/office/drawing/2014/main" id="{05B3050E-20F3-0091-CAC2-D3ED68319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2208214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Line 8">
                <a:extLst>
                  <a:ext uri="{FF2B5EF4-FFF2-40B4-BE49-F238E27FC236}">
                    <a16:creationId xmlns:a16="http://schemas.microsoft.com/office/drawing/2014/main" id="{527B2E54-286E-C38E-38CF-789B0FB23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1874839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Line 9">
                <a:extLst>
                  <a:ext uri="{FF2B5EF4-FFF2-40B4-BE49-F238E27FC236}">
                    <a16:creationId xmlns:a16="http://schemas.microsoft.com/office/drawing/2014/main" id="{2A932E1C-4A8B-554B-1906-31B8CAFDF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2878139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Line 10">
                <a:extLst>
                  <a:ext uri="{FF2B5EF4-FFF2-40B4-BE49-F238E27FC236}">
                    <a16:creationId xmlns:a16="http://schemas.microsoft.com/office/drawing/2014/main" id="{00463714-94F5-1E56-6A6A-1A71D25AC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2543176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Line 11">
                <a:extLst>
                  <a:ext uri="{FF2B5EF4-FFF2-40B4-BE49-F238E27FC236}">
                    <a16:creationId xmlns:a16="http://schemas.microsoft.com/office/drawing/2014/main" id="{1FA5F1E9-BCDF-703E-8DE3-23F057F06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3213101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Line 14">
                <a:extLst>
                  <a:ext uri="{FF2B5EF4-FFF2-40B4-BE49-F238E27FC236}">
                    <a16:creationId xmlns:a16="http://schemas.microsoft.com/office/drawing/2014/main" id="{FC046544-2D34-BD57-B419-C8349A80C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3548064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Line 19">
                <a:extLst>
                  <a:ext uri="{FF2B5EF4-FFF2-40B4-BE49-F238E27FC236}">
                    <a16:creationId xmlns:a16="http://schemas.microsoft.com/office/drawing/2014/main" id="{A632698D-D25A-00DE-D36B-3B0C2D283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24626" y="3833814"/>
                <a:ext cx="34528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Freeform 68">
                <a:extLst>
                  <a:ext uri="{FF2B5EF4-FFF2-40B4-BE49-F238E27FC236}">
                    <a16:creationId xmlns:a16="http://schemas.microsoft.com/office/drawing/2014/main" id="{BD5AC470-889C-9CE6-E816-8BDC9EC24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1487489"/>
                <a:ext cx="0" cy="2346325"/>
              </a:xfrm>
              <a:custGeom>
                <a:avLst/>
                <a:gdLst>
                  <a:gd name="T0" fmla="*/ 0 h 1478"/>
                  <a:gd name="T1" fmla="*/ 33 h 1478"/>
                  <a:gd name="T2" fmla="*/ 244 h 1478"/>
                  <a:gd name="T3" fmla="*/ 454 h 1478"/>
                  <a:gd name="T4" fmla="*/ 665 h 1478"/>
                  <a:gd name="T5" fmla="*/ 876 h 1478"/>
                  <a:gd name="T6" fmla="*/ 1087 h 1478"/>
                  <a:gd name="T7" fmla="*/ 1298 h 1478"/>
                  <a:gd name="T8" fmla="*/ 1478 h 14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478">
                    <a:moveTo>
                      <a:pt x="0" y="0"/>
                    </a:moveTo>
                    <a:lnTo>
                      <a:pt x="0" y="33"/>
                    </a:lnTo>
                    <a:lnTo>
                      <a:pt x="0" y="244"/>
                    </a:lnTo>
                    <a:lnTo>
                      <a:pt x="0" y="454"/>
                    </a:lnTo>
                    <a:lnTo>
                      <a:pt x="0" y="665"/>
                    </a:lnTo>
                    <a:lnTo>
                      <a:pt x="0" y="876"/>
                    </a:lnTo>
                    <a:lnTo>
                      <a:pt x="0" y="1087"/>
                    </a:lnTo>
                    <a:lnTo>
                      <a:pt x="0" y="1298"/>
                    </a:lnTo>
                    <a:lnTo>
                      <a:pt x="0" y="1478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49" name="Rectangle 104">
              <a:extLst>
                <a:ext uri="{FF2B5EF4-FFF2-40B4-BE49-F238E27FC236}">
                  <a16:creationId xmlns:a16="http://schemas.microsoft.com/office/drawing/2014/main" id="{EF89321A-8F1D-3600-73A0-10FB6F9BF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1464629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6,800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Rectangle 105">
              <a:extLst>
                <a:ext uri="{FF2B5EF4-FFF2-40B4-BE49-F238E27FC236}">
                  <a16:creationId xmlns:a16="http://schemas.microsoft.com/office/drawing/2014/main" id="{F6FB7653-54EB-77D0-44A6-54767C405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2132966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6,400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Rectangle 106">
              <a:extLst>
                <a:ext uri="{FF2B5EF4-FFF2-40B4-BE49-F238E27FC236}">
                  <a16:creationId xmlns:a16="http://schemas.microsoft.com/office/drawing/2014/main" id="{4B12CA24-27D6-0F93-0F0B-946F94927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2467929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6,200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Rectangle 107">
              <a:extLst>
                <a:ext uri="{FF2B5EF4-FFF2-40B4-BE49-F238E27FC236}">
                  <a16:creationId xmlns:a16="http://schemas.microsoft.com/office/drawing/2014/main" id="{EE5FFAFE-1FA3-C150-3DB9-94AEF3479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2802891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6,000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Rectangle 108">
              <a:extLst>
                <a:ext uri="{FF2B5EF4-FFF2-40B4-BE49-F238E27FC236}">
                  <a16:creationId xmlns:a16="http://schemas.microsoft.com/office/drawing/2014/main" id="{F6BE832E-F740-F410-384C-B81A89BBC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3137854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5,800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Freeform 109">
              <a:extLst>
                <a:ext uri="{FF2B5EF4-FFF2-40B4-BE49-F238E27FC236}">
                  <a16:creationId xmlns:a16="http://schemas.microsoft.com/office/drawing/2014/main" id="{5E2A60FB-AC1C-0BDE-CA20-7D9BDF3B3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2327276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Line 110">
              <a:extLst>
                <a:ext uri="{FF2B5EF4-FFF2-40B4-BE49-F238E27FC236}">
                  <a16:creationId xmlns:a16="http://schemas.microsoft.com/office/drawing/2014/main" id="{FF717097-A737-CE16-157D-8AF05B4A5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1641476"/>
              <a:ext cx="0" cy="68580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111">
              <a:extLst>
                <a:ext uri="{FF2B5EF4-FFF2-40B4-BE49-F238E27FC236}">
                  <a16:creationId xmlns:a16="http://schemas.microsoft.com/office/drawing/2014/main" id="{DC8CF41E-FDAA-F86E-647D-6DF8B4299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641476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112">
              <a:extLst>
                <a:ext uri="{FF2B5EF4-FFF2-40B4-BE49-F238E27FC236}">
                  <a16:creationId xmlns:a16="http://schemas.microsoft.com/office/drawing/2014/main" id="{B6196763-F58D-DB72-C92E-463FB03A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6" y="2882901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Line 113">
              <a:extLst>
                <a:ext uri="{FF2B5EF4-FFF2-40B4-BE49-F238E27FC236}">
                  <a16:creationId xmlns:a16="http://schemas.microsoft.com/office/drawing/2014/main" id="{2D63DFFE-2AB2-DEFF-65B4-4B05E46AE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51" y="1905001"/>
              <a:ext cx="0" cy="977900"/>
            </a:xfrm>
            <a:prstGeom prst="line">
              <a:avLst/>
            </a:pr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114">
              <a:extLst>
                <a:ext uri="{FF2B5EF4-FFF2-40B4-BE49-F238E27FC236}">
                  <a16:creationId xmlns:a16="http://schemas.microsoft.com/office/drawing/2014/main" id="{A9C43DC7-600F-BCF9-485F-BBEA6D180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6" y="1905001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115">
              <a:extLst>
                <a:ext uri="{FF2B5EF4-FFF2-40B4-BE49-F238E27FC236}">
                  <a16:creationId xmlns:a16="http://schemas.microsoft.com/office/drawing/2014/main" id="{EEFFC3B6-8565-76B4-A5A9-4E1F0FC4F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6" y="2360614"/>
              <a:ext cx="80963" cy="69850"/>
            </a:xfrm>
            <a:custGeom>
              <a:avLst/>
              <a:gdLst>
                <a:gd name="T0" fmla="*/ 43 w 51"/>
                <a:gd name="T1" fmla="*/ 6 h 44"/>
                <a:gd name="T2" fmla="*/ 41 w 51"/>
                <a:gd name="T3" fmla="*/ 4 h 44"/>
                <a:gd name="T4" fmla="*/ 39 w 51"/>
                <a:gd name="T5" fmla="*/ 3 h 44"/>
                <a:gd name="T6" fmla="*/ 35 w 51"/>
                <a:gd name="T7" fmla="*/ 1 h 44"/>
                <a:gd name="T8" fmla="*/ 33 w 51"/>
                <a:gd name="T9" fmla="*/ 0 h 44"/>
                <a:gd name="T10" fmla="*/ 30 w 51"/>
                <a:gd name="T11" fmla="*/ 0 h 44"/>
                <a:gd name="T12" fmla="*/ 25 w 51"/>
                <a:gd name="T13" fmla="*/ 0 h 44"/>
                <a:gd name="T14" fmla="*/ 20 w 51"/>
                <a:gd name="T15" fmla="*/ 0 h 44"/>
                <a:gd name="T16" fmla="*/ 16 w 51"/>
                <a:gd name="T17" fmla="*/ 1 h 44"/>
                <a:gd name="T18" fmla="*/ 11 w 51"/>
                <a:gd name="T19" fmla="*/ 3 h 44"/>
                <a:gd name="T20" fmla="*/ 7 w 51"/>
                <a:gd name="T21" fmla="*/ 6 h 44"/>
                <a:gd name="T22" fmla="*/ 4 w 51"/>
                <a:gd name="T23" fmla="*/ 9 h 44"/>
                <a:gd name="T24" fmla="*/ 2 w 51"/>
                <a:gd name="T25" fmla="*/ 13 h 44"/>
                <a:gd name="T26" fmla="*/ 0 w 51"/>
                <a:gd name="T27" fmla="*/ 17 h 44"/>
                <a:gd name="T28" fmla="*/ 0 w 51"/>
                <a:gd name="T29" fmla="*/ 22 h 44"/>
                <a:gd name="T30" fmla="*/ 0 w 51"/>
                <a:gd name="T31" fmla="*/ 26 h 44"/>
                <a:gd name="T32" fmla="*/ 2 w 51"/>
                <a:gd name="T33" fmla="*/ 30 h 44"/>
                <a:gd name="T34" fmla="*/ 4 w 51"/>
                <a:gd name="T35" fmla="*/ 34 h 44"/>
                <a:gd name="T36" fmla="*/ 5 w 51"/>
                <a:gd name="T37" fmla="*/ 35 h 44"/>
                <a:gd name="T38" fmla="*/ 7 w 51"/>
                <a:gd name="T39" fmla="*/ 37 h 44"/>
                <a:gd name="T40" fmla="*/ 11 w 51"/>
                <a:gd name="T41" fmla="*/ 40 h 44"/>
                <a:gd name="T42" fmla="*/ 16 w 51"/>
                <a:gd name="T43" fmla="*/ 42 h 44"/>
                <a:gd name="T44" fmla="*/ 20 w 51"/>
                <a:gd name="T45" fmla="*/ 43 h 44"/>
                <a:gd name="T46" fmla="*/ 25 w 51"/>
                <a:gd name="T47" fmla="*/ 44 h 44"/>
                <a:gd name="T48" fmla="*/ 28 w 51"/>
                <a:gd name="T49" fmla="*/ 43 h 44"/>
                <a:gd name="T50" fmla="*/ 28 w 51"/>
                <a:gd name="T51" fmla="*/ 43 h 44"/>
                <a:gd name="T52" fmla="*/ 29 w 51"/>
                <a:gd name="T53" fmla="*/ 43 h 44"/>
                <a:gd name="T54" fmla="*/ 30 w 51"/>
                <a:gd name="T55" fmla="*/ 43 h 44"/>
                <a:gd name="T56" fmla="*/ 31 w 51"/>
                <a:gd name="T57" fmla="*/ 43 h 44"/>
                <a:gd name="T58" fmla="*/ 32 w 51"/>
                <a:gd name="T59" fmla="*/ 43 h 44"/>
                <a:gd name="T60" fmla="*/ 33 w 51"/>
                <a:gd name="T61" fmla="*/ 43 h 44"/>
                <a:gd name="T62" fmla="*/ 35 w 51"/>
                <a:gd name="T63" fmla="*/ 42 h 44"/>
                <a:gd name="T64" fmla="*/ 37 w 51"/>
                <a:gd name="T65" fmla="*/ 41 h 44"/>
                <a:gd name="T66" fmla="*/ 38 w 51"/>
                <a:gd name="T67" fmla="*/ 40 h 44"/>
                <a:gd name="T68" fmla="*/ 39 w 51"/>
                <a:gd name="T69" fmla="*/ 40 h 44"/>
                <a:gd name="T70" fmla="*/ 41 w 51"/>
                <a:gd name="T71" fmla="*/ 38 h 44"/>
                <a:gd name="T72" fmla="*/ 43 w 51"/>
                <a:gd name="T73" fmla="*/ 37 h 44"/>
                <a:gd name="T74" fmla="*/ 43 w 51"/>
                <a:gd name="T75" fmla="*/ 37 h 44"/>
                <a:gd name="T76" fmla="*/ 43 w 51"/>
                <a:gd name="T77" fmla="*/ 36 h 44"/>
                <a:gd name="T78" fmla="*/ 43 w 51"/>
                <a:gd name="T79" fmla="*/ 36 h 44"/>
                <a:gd name="T80" fmla="*/ 44 w 51"/>
                <a:gd name="T81" fmla="*/ 36 h 44"/>
                <a:gd name="T82" fmla="*/ 45 w 51"/>
                <a:gd name="T83" fmla="*/ 35 h 44"/>
                <a:gd name="T84" fmla="*/ 47 w 51"/>
                <a:gd name="T85" fmla="*/ 34 h 44"/>
                <a:gd name="T86" fmla="*/ 47 w 51"/>
                <a:gd name="T87" fmla="*/ 33 h 44"/>
                <a:gd name="T88" fmla="*/ 48 w 51"/>
                <a:gd name="T89" fmla="*/ 32 h 44"/>
                <a:gd name="T90" fmla="*/ 49 w 51"/>
                <a:gd name="T91" fmla="*/ 30 h 44"/>
                <a:gd name="T92" fmla="*/ 50 w 51"/>
                <a:gd name="T93" fmla="*/ 26 h 44"/>
                <a:gd name="T94" fmla="*/ 50 w 51"/>
                <a:gd name="T95" fmla="*/ 25 h 44"/>
                <a:gd name="T96" fmla="*/ 50 w 51"/>
                <a:gd name="T97" fmla="*/ 24 h 44"/>
                <a:gd name="T98" fmla="*/ 51 w 51"/>
                <a:gd name="T99" fmla="*/ 24 h 44"/>
                <a:gd name="T100" fmla="*/ 51 w 51"/>
                <a:gd name="T101" fmla="*/ 22 h 44"/>
                <a:gd name="T102" fmla="*/ 50 w 51"/>
                <a:gd name="T103" fmla="*/ 17 h 44"/>
                <a:gd name="T104" fmla="*/ 49 w 51"/>
                <a:gd name="T105" fmla="*/ 13 h 44"/>
                <a:gd name="T106" fmla="*/ 47 w 51"/>
                <a:gd name="T107" fmla="*/ 9 h 44"/>
                <a:gd name="T108" fmla="*/ 43 w 51"/>
                <a:gd name="T10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44">
                  <a:moveTo>
                    <a:pt x="43" y="6"/>
                  </a:moveTo>
                  <a:lnTo>
                    <a:pt x="41" y="4"/>
                  </a:lnTo>
                  <a:lnTo>
                    <a:pt x="39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20" y="43"/>
                  </a:lnTo>
                  <a:lnTo>
                    <a:pt x="25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41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9" y="30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50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0" y="17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116">
              <a:extLst>
                <a:ext uri="{FF2B5EF4-FFF2-40B4-BE49-F238E27FC236}">
                  <a16:creationId xmlns:a16="http://schemas.microsoft.com/office/drawing/2014/main" id="{8A53F96A-51CB-D53E-B85D-55CEB5BF3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526" y="1949451"/>
              <a:ext cx="80963" cy="69850"/>
            </a:xfrm>
            <a:custGeom>
              <a:avLst/>
              <a:gdLst>
                <a:gd name="T0" fmla="*/ 8 w 51"/>
                <a:gd name="T1" fmla="*/ 6 h 44"/>
                <a:gd name="T2" fmla="*/ 4 w 51"/>
                <a:gd name="T3" fmla="*/ 9 h 44"/>
                <a:gd name="T4" fmla="*/ 2 w 51"/>
                <a:gd name="T5" fmla="*/ 13 h 44"/>
                <a:gd name="T6" fmla="*/ 1 w 51"/>
                <a:gd name="T7" fmla="*/ 17 h 44"/>
                <a:gd name="T8" fmla="*/ 0 w 51"/>
                <a:gd name="T9" fmla="*/ 22 h 44"/>
                <a:gd name="T10" fmla="*/ 1 w 51"/>
                <a:gd name="T11" fmla="*/ 26 h 44"/>
                <a:gd name="T12" fmla="*/ 1 w 51"/>
                <a:gd name="T13" fmla="*/ 28 h 44"/>
                <a:gd name="T14" fmla="*/ 2 w 51"/>
                <a:gd name="T15" fmla="*/ 30 h 44"/>
                <a:gd name="T16" fmla="*/ 4 w 51"/>
                <a:gd name="T17" fmla="*/ 34 h 44"/>
                <a:gd name="T18" fmla="*/ 6 w 51"/>
                <a:gd name="T19" fmla="*/ 35 h 44"/>
                <a:gd name="T20" fmla="*/ 8 w 51"/>
                <a:gd name="T21" fmla="*/ 37 h 44"/>
                <a:gd name="T22" fmla="*/ 11 w 51"/>
                <a:gd name="T23" fmla="*/ 40 h 44"/>
                <a:gd name="T24" fmla="*/ 16 w 51"/>
                <a:gd name="T25" fmla="*/ 42 h 44"/>
                <a:gd name="T26" fmla="*/ 20 w 51"/>
                <a:gd name="T27" fmla="*/ 44 h 44"/>
                <a:gd name="T28" fmla="*/ 26 w 51"/>
                <a:gd name="T29" fmla="*/ 44 h 44"/>
                <a:gd name="T30" fmla="*/ 28 w 51"/>
                <a:gd name="T31" fmla="*/ 44 h 44"/>
                <a:gd name="T32" fmla="*/ 28 w 51"/>
                <a:gd name="T33" fmla="*/ 44 h 44"/>
                <a:gd name="T34" fmla="*/ 29 w 51"/>
                <a:gd name="T35" fmla="*/ 44 h 44"/>
                <a:gd name="T36" fmla="*/ 31 w 51"/>
                <a:gd name="T37" fmla="*/ 44 h 44"/>
                <a:gd name="T38" fmla="*/ 32 w 51"/>
                <a:gd name="T39" fmla="*/ 43 h 44"/>
                <a:gd name="T40" fmla="*/ 32 w 51"/>
                <a:gd name="T41" fmla="*/ 43 h 44"/>
                <a:gd name="T42" fmla="*/ 33 w 51"/>
                <a:gd name="T43" fmla="*/ 43 h 44"/>
                <a:gd name="T44" fmla="*/ 35 w 51"/>
                <a:gd name="T45" fmla="*/ 42 h 44"/>
                <a:gd name="T46" fmla="*/ 37 w 51"/>
                <a:gd name="T47" fmla="*/ 41 h 44"/>
                <a:gd name="T48" fmla="*/ 38 w 51"/>
                <a:gd name="T49" fmla="*/ 41 h 44"/>
                <a:gd name="T50" fmla="*/ 39 w 51"/>
                <a:gd name="T51" fmla="*/ 40 h 44"/>
                <a:gd name="T52" fmla="*/ 41 w 51"/>
                <a:gd name="T53" fmla="*/ 39 h 44"/>
                <a:gd name="T54" fmla="*/ 42 w 51"/>
                <a:gd name="T55" fmla="*/ 38 h 44"/>
                <a:gd name="T56" fmla="*/ 43 w 51"/>
                <a:gd name="T57" fmla="*/ 38 h 44"/>
                <a:gd name="T58" fmla="*/ 43 w 51"/>
                <a:gd name="T59" fmla="*/ 37 h 44"/>
                <a:gd name="T60" fmla="*/ 43 w 51"/>
                <a:gd name="T61" fmla="*/ 37 h 44"/>
                <a:gd name="T62" fmla="*/ 43 w 51"/>
                <a:gd name="T63" fmla="*/ 37 h 44"/>
                <a:gd name="T64" fmla="*/ 43 w 51"/>
                <a:gd name="T65" fmla="*/ 37 h 44"/>
                <a:gd name="T66" fmla="*/ 43 w 51"/>
                <a:gd name="T67" fmla="*/ 37 h 44"/>
                <a:gd name="T68" fmla="*/ 44 w 51"/>
                <a:gd name="T69" fmla="*/ 37 h 44"/>
                <a:gd name="T70" fmla="*/ 44 w 51"/>
                <a:gd name="T71" fmla="*/ 36 h 44"/>
                <a:gd name="T72" fmla="*/ 45 w 51"/>
                <a:gd name="T73" fmla="*/ 35 h 44"/>
                <a:gd name="T74" fmla="*/ 47 w 51"/>
                <a:gd name="T75" fmla="*/ 34 h 44"/>
                <a:gd name="T76" fmla="*/ 47 w 51"/>
                <a:gd name="T77" fmla="*/ 33 h 44"/>
                <a:gd name="T78" fmla="*/ 48 w 51"/>
                <a:gd name="T79" fmla="*/ 32 h 44"/>
                <a:gd name="T80" fmla="*/ 49 w 51"/>
                <a:gd name="T81" fmla="*/ 30 h 44"/>
                <a:gd name="T82" fmla="*/ 50 w 51"/>
                <a:gd name="T83" fmla="*/ 28 h 44"/>
                <a:gd name="T84" fmla="*/ 50 w 51"/>
                <a:gd name="T85" fmla="*/ 28 h 44"/>
                <a:gd name="T86" fmla="*/ 50 w 51"/>
                <a:gd name="T87" fmla="*/ 27 h 44"/>
                <a:gd name="T88" fmla="*/ 51 w 51"/>
                <a:gd name="T89" fmla="*/ 26 h 44"/>
                <a:gd name="T90" fmla="*/ 51 w 51"/>
                <a:gd name="T91" fmla="*/ 25 h 44"/>
                <a:gd name="T92" fmla="*/ 51 w 51"/>
                <a:gd name="T93" fmla="*/ 24 h 44"/>
                <a:gd name="T94" fmla="*/ 51 w 51"/>
                <a:gd name="T95" fmla="*/ 24 h 44"/>
                <a:gd name="T96" fmla="*/ 51 w 51"/>
                <a:gd name="T97" fmla="*/ 22 h 44"/>
                <a:gd name="T98" fmla="*/ 51 w 51"/>
                <a:gd name="T99" fmla="*/ 17 h 44"/>
                <a:gd name="T100" fmla="*/ 49 w 51"/>
                <a:gd name="T101" fmla="*/ 13 h 44"/>
                <a:gd name="T102" fmla="*/ 47 w 51"/>
                <a:gd name="T103" fmla="*/ 9 h 44"/>
                <a:gd name="T104" fmla="*/ 43 w 51"/>
                <a:gd name="T105" fmla="*/ 6 h 44"/>
                <a:gd name="T106" fmla="*/ 41 w 51"/>
                <a:gd name="T107" fmla="*/ 5 h 44"/>
                <a:gd name="T108" fmla="*/ 39 w 51"/>
                <a:gd name="T109" fmla="*/ 3 h 44"/>
                <a:gd name="T110" fmla="*/ 35 w 51"/>
                <a:gd name="T111" fmla="*/ 2 h 44"/>
                <a:gd name="T112" fmla="*/ 33 w 51"/>
                <a:gd name="T113" fmla="*/ 1 h 44"/>
                <a:gd name="T114" fmla="*/ 31 w 51"/>
                <a:gd name="T115" fmla="*/ 0 h 44"/>
                <a:gd name="T116" fmla="*/ 26 w 51"/>
                <a:gd name="T117" fmla="*/ 0 h 44"/>
                <a:gd name="T118" fmla="*/ 20 w 51"/>
                <a:gd name="T119" fmla="*/ 0 h 44"/>
                <a:gd name="T120" fmla="*/ 16 w 51"/>
                <a:gd name="T121" fmla="*/ 2 h 44"/>
                <a:gd name="T122" fmla="*/ 11 w 51"/>
                <a:gd name="T123" fmla="*/ 3 h 44"/>
                <a:gd name="T124" fmla="*/ 8 w 51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4">
                  <a:moveTo>
                    <a:pt x="8" y="6"/>
                  </a:move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20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9" y="30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17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6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1" y="3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119">
              <a:extLst>
                <a:ext uri="{FF2B5EF4-FFF2-40B4-BE49-F238E27FC236}">
                  <a16:creationId xmlns:a16="http://schemas.microsoft.com/office/drawing/2014/main" id="{22031D80-5512-5CF7-CCD7-FDBF124EF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426" y="2967039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Line 120">
              <a:extLst>
                <a:ext uri="{FF2B5EF4-FFF2-40B4-BE49-F238E27FC236}">
                  <a16:creationId xmlns:a16="http://schemas.microsoft.com/office/drawing/2014/main" id="{05479F58-4876-B71E-136C-19CE73801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0151" y="2111376"/>
              <a:ext cx="0" cy="85566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Freeform 121">
              <a:extLst>
                <a:ext uri="{FF2B5EF4-FFF2-40B4-BE49-F238E27FC236}">
                  <a16:creationId xmlns:a16="http://schemas.microsoft.com/office/drawing/2014/main" id="{0EFAC363-2F3A-88BB-D4F0-1E1640F1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426" y="2111376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Freeform 122">
              <a:extLst>
                <a:ext uri="{FF2B5EF4-FFF2-40B4-BE49-F238E27FC236}">
                  <a16:creationId xmlns:a16="http://schemas.microsoft.com/office/drawing/2014/main" id="{B58EA829-72B4-8A5C-D274-8233C8EC9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476" y="3624264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Line 123">
              <a:extLst>
                <a:ext uri="{FF2B5EF4-FFF2-40B4-BE49-F238E27FC236}">
                  <a16:creationId xmlns:a16="http://schemas.microsoft.com/office/drawing/2014/main" id="{5C4C9002-A214-07DB-1DC7-BD03A1A1D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4201" y="2374901"/>
              <a:ext cx="0" cy="1249363"/>
            </a:xfrm>
            <a:prstGeom prst="line">
              <a:avLst/>
            </a:pr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Freeform 124">
              <a:extLst>
                <a:ext uri="{FF2B5EF4-FFF2-40B4-BE49-F238E27FC236}">
                  <a16:creationId xmlns:a16="http://schemas.microsoft.com/office/drawing/2014/main" id="{CE5C4442-E425-A95A-D30E-A89AE6D6E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476" y="2374901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Freeform 125">
              <a:extLst>
                <a:ext uri="{FF2B5EF4-FFF2-40B4-BE49-F238E27FC236}">
                  <a16:creationId xmlns:a16="http://schemas.microsoft.com/office/drawing/2014/main" id="{10445C86-85E7-A839-F3F7-EB8D0F2EA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6" y="2965451"/>
              <a:ext cx="80963" cy="68263"/>
            </a:xfrm>
            <a:custGeom>
              <a:avLst/>
              <a:gdLst>
                <a:gd name="T0" fmla="*/ 44 w 51"/>
                <a:gd name="T1" fmla="*/ 6 h 43"/>
                <a:gd name="T2" fmla="*/ 42 w 51"/>
                <a:gd name="T3" fmla="*/ 4 h 43"/>
                <a:gd name="T4" fmla="*/ 40 w 51"/>
                <a:gd name="T5" fmla="*/ 3 h 43"/>
                <a:gd name="T6" fmla="*/ 36 w 51"/>
                <a:gd name="T7" fmla="*/ 1 h 43"/>
                <a:gd name="T8" fmla="*/ 33 w 51"/>
                <a:gd name="T9" fmla="*/ 0 h 43"/>
                <a:gd name="T10" fmla="*/ 31 w 51"/>
                <a:gd name="T11" fmla="*/ 0 h 43"/>
                <a:gd name="T12" fmla="*/ 26 w 51"/>
                <a:gd name="T13" fmla="*/ 0 h 43"/>
                <a:gd name="T14" fmla="*/ 21 w 51"/>
                <a:gd name="T15" fmla="*/ 0 h 43"/>
                <a:gd name="T16" fmla="*/ 16 w 51"/>
                <a:gd name="T17" fmla="*/ 1 h 43"/>
                <a:gd name="T18" fmla="*/ 11 w 51"/>
                <a:gd name="T19" fmla="*/ 3 h 43"/>
                <a:gd name="T20" fmla="*/ 8 w 51"/>
                <a:gd name="T21" fmla="*/ 6 h 43"/>
                <a:gd name="T22" fmla="*/ 4 w 51"/>
                <a:gd name="T23" fmla="*/ 9 h 43"/>
                <a:gd name="T24" fmla="*/ 2 w 51"/>
                <a:gd name="T25" fmla="*/ 13 h 43"/>
                <a:gd name="T26" fmla="*/ 1 w 51"/>
                <a:gd name="T27" fmla="*/ 17 h 43"/>
                <a:gd name="T28" fmla="*/ 0 w 51"/>
                <a:gd name="T29" fmla="*/ 21 h 43"/>
                <a:gd name="T30" fmla="*/ 1 w 51"/>
                <a:gd name="T31" fmla="*/ 26 h 43"/>
                <a:gd name="T32" fmla="*/ 2 w 51"/>
                <a:gd name="T33" fmla="*/ 30 h 43"/>
                <a:gd name="T34" fmla="*/ 4 w 51"/>
                <a:gd name="T35" fmla="*/ 33 h 43"/>
                <a:gd name="T36" fmla="*/ 6 w 51"/>
                <a:gd name="T37" fmla="*/ 35 h 43"/>
                <a:gd name="T38" fmla="*/ 8 w 51"/>
                <a:gd name="T39" fmla="*/ 37 h 43"/>
                <a:gd name="T40" fmla="*/ 11 w 51"/>
                <a:gd name="T41" fmla="*/ 40 h 43"/>
                <a:gd name="T42" fmla="*/ 16 w 51"/>
                <a:gd name="T43" fmla="*/ 42 h 43"/>
                <a:gd name="T44" fmla="*/ 21 w 51"/>
                <a:gd name="T45" fmla="*/ 43 h 43"/>
                <a:gd name="T46" fmla="*/ 26 w 51"/>
                <a:gd name="T47" fmla="*/ 43 h 43"/>
                <a:gd name="T48" fmla="*/ 28 w 51"/>
                <a:gd name="T49" fmla="*/ 43 h 43"/>
                <a:gd name="T50" fmla="*/ 29 w 51"/>
                <a:gd name="T51" fmla="*/ 43 h 43"/>
                <a:gd name="T52" fmla="*/ 30 w 51"/>
                <a:gd name="T53" fmla="*/ 43 h 43"/>
                <a:gd name="T54" fmla="*/ 31 w 51"/>
                <a:gd name="T55" fmla="*/ 43 h 43"/>
                <a:gd name="T56" fmla="*/ 32 w 51"/>
                <a:gd name="T57" fmla="*/ 43 h 43"/>
                <a:gd name="T58" fmla="*/ 32 w 51"/>
                <a:gd name="T59" fmla="*/ 42 h 43"/>
                <a:gd name="T60" fmla="*/ 33 w 51"/>
                <a:gd name="T61" fmla="*/ 42 h 43"/>
                <a:gd name="T62" fmla="*/ 36 w 51"/>
                <a:gd name="T63" fmla="*/ 42 h 43"/>
                <a:gd name="T64" fmla="*/ 37 w 51"/>
                <a:gd name="T65" fmla="*/ 41 h 43"/>
                <a:gd name="T66" fmla="*/ 38 w 51"/>
                <a:gd name="T67" fmla="*/ 40 h 43"/>
                <a:gd name="T68" fmla="*/ 40 w 51"/>
                <a:gd name="T69" fmla="*/ 40 h 43"/>
                <a:gd name="T70" fmla="*/ 42 w 51"/>
                <a:gd name="T71" fmla="*/ 38 h 43"/>
                <a:gd name="T72" fmla="*/ 44 w 51"/>
                <a:gd name="T73" fmla="*/ 37 h 43"/>
                <a:gd name="T74" fmla="*/ 44 w 51"/>
                <a:gd name="T75" fmla="*/ 37 h 43"/>
                <a:gd name="T76" fmla="*/ 44 w 51"/>
                <a:gd name="T77" fmla="*/ 36 h 43"/>
                <a:gd name="T78" fmla="*/ 44 w 51"/>
                <a:gd name="T79" fmla="*/ 36 h 43"/>
                <a:gd name="T80" fmla="*/ 44 w 51"/>
                <a:gd name="T81" fmla="*/ 36 h 43"/>
                <a:gd name="T82" fmla="*/ 45 w 51"/>
                <a:gd name="T83" fmla="*/ 35 h 43"/>
                <a:gd name="T84" fmla="*/ 47 w 51"/>
                <a:gd name="T85" fmla="*/ 33 h 43"/>
                <a:gd name="T86" fmla="*/ 48 w 51"/>
                <a:gd name="T87" fmla="*/ 32 h 43"/>
                <a:gd name="T88" fmla="*/ 48 w 51"/>
                <a:gd name="T89" fmla="*/ 32 h 43"/>
                <a:gd name="T90" fmla="*/ 49 w 51"/>
                <a:gd name="T91" fmla="*/ 30 h 43"/>
                <a:gd name="T92" fmla="*/ 51 w 51"/>
                <a:gd name="T93" fmla="*/ 26 h 43"/>
                <a:gd name="T94" fmla="*/ 51 w 51"/>
                <a:gd name="T95" fmla="*/ 24 h 43"/>
                <a:gd name="T96" fmla="*/ 51 w 51"/>
                <a:gd name="T97" fmla="*/ 24 h 43"/>
                <a:gd name="T98" fmla="*/ 51 w 51"/>
                <a:gd name="T99" fmla="*/ 23 h 43"/>
                <a:gd name="T100" fmla="*/ 51 w 51"/>
                <a:gd name="T101" fmla="*/ 21 h 43"/>
                <a:gd name="T102" fmla="*/ 51 w 51"/>
                <a:gd name="T103" fmla="*/ 17 h 43"/>
                <a:gd name="T104" fmla="*/ 49 w 51"/>
                <a:gd name="T105" fmla="*/ 13 h 43"/>
                <a:gd name="T106" fmla="*/ 47 w 51"/>
                <a:gd name="T107" fmla="*/ 9 h 43"/>
                <a:gd name="T108" fmla="*/ 44 w 51"/>
                <a:gd name="T10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43">
                  <a:moveTo>
                    <a:pt x="44" y="6"/>
                  </a:moveTo>
                  <a:lnTo>
                    <a:pt x="42" y="4"/>
                  </a:lnTo>
                  <a:lnTo>
                    <a:pt x="40" y="3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9" y="30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Freeform 126">
              <a:extLst>
                <a:ext uri="{FF2B5EF4-FFF2-40B4-BE49-F238E27FC236}">
                  <a16:creationId xmlns:a16="http://schemas.microsoft.com/office/drawing/2014/main" id="{FD020535-75B1-AEF5-D2F6-36B80F9F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463" y="2503489"/>
              <a:ext cx="79375" cy="69850"/>
            </a:xfrm>
            <a:custGeom>
              <a:avLst/>
              <a:gdLst>
                <a:gd name="T0" fmla="*/ 7 w 50"/>
                <a:gd name="T1" fmla="*/ 6 h 44"/>
                <a:gd name="T2" fmla="*/ 3 w 50"/>
                <a:gd name="T3" fmla="*/ 9 h 44"/>
                <a:gd name="T4" fmla="*/ 1 w 50"/>
                <a:gd name="T5" fmla="*/ 13 h 44"/>
                <a:gd name="T6" fmla="*/ 0 w 50"/>
                <a:gd name="T7" fmla="*/ 17 h 44"/>
                <a:gd name="T8" fmla="*/ 0 w 50"/>
                <a:gd name="T9" fmla="*/ 22 h 44"/>
                <a:gd name="T10" fmla="*/ 0 w 50"/>
                <a:gd name="T11" fmla="*/ 26 h 44"/>
                <a:gd name="T12" fmla="*/ 0 w 50"/>
                <a:gd name="T13" fmla="*/ 28 h 44"/>
                <a:gd name="T14" fmla="*/ 1 w 50"/>
                <a:gd name="T15" fmla="*/ 30 h 44"/>
                <a:gd name="T16" fmla="*/ 3 w 50"/>
                <a:gd name="T17" fmla="*/ 34 h 44"/>
                <a:gd name="T18" fmla="*/ 5 w 50"/>
                <a:gd name="T19" fmla="*/ 35 h 44"/>
                <a:gd name="T20" fmla="*/ 7 w 50"/>
                <a:gd name="T21" fmla="*/ 37 h 44"/>
                <a:gd name="T22" fmla="*/ 10 w 50"/>
                <a:gd name="T23" fmla="*/ 40 h 44"/>
                <a:gd name="T24" fmla="*/ 15 w 50"/>
                <a:gd name="T25" fmla="*/ 42 h 44"/>
                <a:gd name="T26" fmla="*/ 20 w 50"/>
                <a:gd name="T27" fmla="*/ 44 h 44"/>
                <a:gd name="T28" fmla="*/ 25 w 50"/>
                <a:gd name="T29" fmla="*/ 44 h 44"/>
                <a:gd name="T30" fmla="*/ 27 w 50"/>
                <a:gd name="T31" fmla="*/ 44 h 44"/>
                <a:gd name="T32" fmla="*/ 28 w 50"/>
                <a:gd name="T33" fmla="*/ 44 h 44"/>
                <a:gd name="T34" fmla="*/ 28 w 50"/>
                <a:gd name="T35" fmla="*/ 44 h 44"/>
                <a:gd name="T36" fmla="*/ 30 w 50"/>
                <a:gd name="T37" fmla="*/ 44 h 44"/>
                <a:gd name="T38" fmla="*/ 31 w 50"/>
                <a:gd name="T39" fmla="*/ 43 h 44"/>
                <a:gd name="T40" fmla="*/ 31 w 50"/>
                <a:gd name="T41" fmla="*/ 43 h 44"/>
                <a:gd name="T42" fmla="*/ 32 w 50"/>
                <a:gd name="T43" fmla="*/ 43 h 44"/>
                <a:gd name="T44" fmla="*/ 34 w 50"/>
                <a:gd name="T45" fmla="*/ 42 h 44"/>
                <a:gd name="T46" fmla="*/ 36 w 50"/>
                <a:gd name="T47" fmla="*/ 41 h 44"/>
                <a:gd name="T48" fmla="*/ 37 w 50"/>
                <a:gd name="T49" fmla="*/ 41 h 44"/>
                <a:gd name="T50" fmla="*/ 39 w 50"/>
                <a:gd name="T51" fmla="*/ 40 h 44"/>
                <a:gd name="T52" fmla="*/ 40 w 50"/>
                <a:gd name="T53" fmla="*/ 39 h 44"/>
                <a:gd name="T54" fmla="*/ 41 w 50"/>
                <a:gd name="T55" fmla="*/ 38 h 44"/>
                <a:gd name="T56" fmla="*/ 42 w 50"/>
                <a:gd name="T57" fmla="*/ 38 h 44"/>
                <a:gd name="T58" fmla="*/ 42 w 50"/>
                <a:gd name="T59" fmla="*/ 37 h 44"/>
                <a:gd name="T60" fmla="*/ 42 w 50"/>
                <a:gd name="T61" fmla="*/ 37 h 44"/>
                <a:gd name="T62" fmla="*/ 43 w 50"/>
                <a:gd name="T63" fmla="*/ 37 h 44"/>
                <a:gd name="T64" fmla="*/ 43 w 50"/>
                <a:gd name="T65" fmla="*/ 37 h 44"/>
                <a:gd name="T66" fmla="*/ 43 w 50"/>
                <a:gd name="T67" fmla="*/ 37 h 44"/>
                <a:gd name="T68" fmla="*/ 43 w 50"/>
                <a:gd name="T69" fmla="*/ 37 h 44"/>
                <a:gd name="T70" fmla="*/ 43 w 50"/>
                <a:gd name="T71" fmla="*/ 36 h 44"/>
                <a:gd name="T72" fmla="*/ 44 w 50"/>
                <a:gd name="T73" fmla="*/ 35 h 44"/>
                <a:gd name="T74" fmla="*/ 46 w 50"/>
                <a:gd name="T75" fmla="*/ 34 h 44"/>
                <a:gd name="T76" fmla="*/ 47 w 50"/>
                <a:gd name="T77" fmla="*/ 33 h 44"/>
                <a:gd name="T78" fmla="*/ 47 w 50"/>
                <a:gd name="T79" fmla="*/ 32 h 44"/>
                <a:gd name="T80" fmla="*/ 48 w 50"/>
                <a:gd name="T81" fmla="*/ 30 h 44"/>
                <a:gd name="T82" fmla="*/ 49 w 50"/>
                <a:gd name="T83" fmla="*/ 28 h 44"/>
                <a:gd name="T84" fmla="*/ 49 w 50"/>
                <a:gd name="T85" fmla="*/ 28 h 44"/>
                <a:gd name="T86" fmla="*/ 49 w 50"/>
                <a:gd name="T87" fmla="*/ 27 h 44"/>
                <a:gd name="T88" fmla="*/ 50 w 50"/>
                <a:gd name="T89" fmla="*/ 26 h 44"/>
                <a:gd name="T90" fmla="*/ 50 w 50"/>
                <a:gd name="T91" fmla="*/ 25 h 44"/>
                <a:gd name="T92" fmla="*/ 50 w 50"/>
                <a:gd name="T93" fmla="*/ 24 h 44"/>
                <a:gd name="T94" fmla="*/ 50 w 50"/>
                <a:gd name="T95" fmla="*/ 24 h 44"/>
                <a:gd name="T96" fmla="*/ 50 w 50"/>
                <a:gd name="T97" fmla="*/ 22 h 44"/>
                <a:gd name="T98" fmla="*/ 50 w 50"/>
                <a:gd name="T99" fmla="*/ 17 h 44"/>
                <a:gd name="T100" fmla="*/ 48 w 50"/>
                <a:gd name="T101" fmla="*/ 13 h 44"/>
                <a:gd name="T102" fmla="*/ 46 w 50"/>
                <a:gd name="T103" fmla="*/ 9 h 44"/>
                <a:gd name="T104" fmla="*/ 43 w 50"/>
                <a:gd name="T105" fmla="*/ 6 h 44"/>
                <a:gd name="T106" fmla="*/ 40 w 50"/>
                <a:gd name="T107" fmla="*/ 5 h 44"/>
                <a:gd name="T108" fmla="*/ 39 w 50"/>
                <a:gd name="T109" fmla="*/ 3 h 44"/>
                <a:gd name="T110" fmla="*/ 34 w 50"/>
                <a:gd name="T111" fmla="*/ 2 h 44"/>
                <a:gd name="T112" fmla="*/ 32 w 50"/>
                <a:gd name="T113" fmla="*/ 1 h 44"/>
                <a:gd name="T114" fmla="*/ 30 w 50"/>
                <a:gd name="T115" fmla="*/ 0 h 44"/>
                <a:gd name="T116" fmla="*/ 25 w 50"/>
                <a:gd name="T117" fmla="*/ 0 h 44"/>
                <a:gd name="T118" fmla="*/ 20 w 50"/>
                <a:gd name="T119" fmla="*/ 0 h 44"/>
                <a:gd name="T120" fmla="*/ 15 w 50"/>
                <a:gd name="T121" fmla="*/ 2 h 44"/>
                <a:gd name="T122" fmla="*/ 10 w 50"/>
                <a:gd name="T123" fmla="*/ 3 h 44"/>
                <a:gd name="T124" fmla="*/ 7 w 5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" h="44">
                  <a:moveTo>
                    <a:pt x="7" y="6"/>
                  </a:move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5" y="42"/>
                  </a:lnTo>
                  <a:lnTo>
                    <a:pt x="20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4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17"/>
                  </a:lnTo>
                  <a:lnTo>
                    <a:pt x="48" y="13"/>
                  </a:lnTo>
                  <a:lnTo>
                    <a:pt x="46" y="9"/>
                  </a:lnTo>
                  <a:lnTo>
                    <a:pt x="43" y="6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0" y="3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Rectangle 128">
              <a:extLst>
                <a:ext uri="{FF2B5EF4-FFF2-40B4-BE49-F238E27FC236}">
                  <a16:creationId xmlns:a16="http://schemas.microsoft.com/office/drawing/2014/main" id="{0EABE52A-470B-206F-6414-82529D71E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1799591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6,600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4" name="Rectangle 129">
              <a:extLst>
                <a:ext uri="{FF2B5EF4-FFF2-40B4-BE49-F238E27FC236}">
                  <a16:creationId xmlns:a16="http://schemas.microsoft.com/office/drawing/2014/main" id="{614372F6-BCD6-E463-4E5B-3B13D5D43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3472816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5,600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60" name="Groupe 359">
            <a:extLst>
              <a:ext uri="{FF2B5EF4-FFF2-40B4-BE49-F238E27FC236}">
                <a16:creationId xmlns:a16="http://schemas.microsoft.com/office/drawing/2014/main" id="{B83420D3-4521-E6EE-89FF-E3E234C07D0E}"/>
              </a:ext>
            </a:extLst>
          </p:cNvPr>
          <p:cNvGrpSpPr/>
          <p:nvPr/>
        </p:nvGrpSpPr>
        <p:grpSpPr>
          <a:xfrm>
            <a:off x="1499288" y="3321278"/>
            <a:ext cx="2165411" cy="215444"/>
            <a:chOff x="2400936" y="1447801"/>
            <a:chExt cx="2165411" cy="215444"/>
          </a:xfrm>
        </p:grpSpPr>
        <p:sp>
          <p:nvSpPr>
            <p:cNvPr id="361" name="Line 5">
              <a:extLst>
                <a:ext uri="{FF2B5EF4-FFF2-40B4-BE49-F238E27FC236}">
                  <a16:creationId xmlns:a16="http://schemas.microsoft.com/office/drawing/2014/main" id="{6954FD7F-0189-0BB5-2BF7-A82A7691E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4238" y="1555523"/>
              <a:ext cx="182563" cy="0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" name="Line 78">
              <a:extLst>
                <a:ext uri="{FF2B5EF4-FFF2-40B4-BE49-F238E27FC236}">
                  <a16:creationId xmlns:a16="http://schemas.microsoft.com/office/drawing/2014/main" id="{5AC51532-2E6D-7449-F757-8CE3563F0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936" y="1555523"/>
              <a:ext cx="180975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Rectangle 130">
              <a:extLst>
                <a:ext uri="{FF2B5EF4-FFF2-40B4-BE49-F238E27FC236}">
                  <a16:creationId xmlns:a16="http://schemas.microsoft.com/office/drawing/2014/main" id="{7F0EDF3F-DAC1-1E40-F024-6AB9331EC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236" y="1447801"/>
              <a:ext cx="6463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DTG/3TC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Rectangle 131">
              <a:extLst>
                <a:ext uri="{FF2B5EF4-FFF2-40B4-BE49-F238E27FC236}">
                  <a16:creationId xmlns:a16="http://schemas.microsoft.com/office/drawing/2014/main" id="{A00E9E95-EE78-FAF0-387D-23854787C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6" y="1447801"/>
              <a:ext cx="8992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BIC/FTC/TAF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87A0081-252E-1744-B9BD-E08F799076A0}"/>
              </a:ext>
            </a:extLst>
          </p:cNvPr>
          <p:cNvGrpSpPr/>
          <p:nvPr/>
        </p:nvGrpSpPr>
        <p:grpSpPr>
          <a:xfrm>
            <a:off x="922396" y="4126600"/>
            <a:ext cx="3546679" cy="2342789"/>
            <a:chOff x="1621097" y="4198621"/>
            <a:chExt cx="3546679" cy="2342789"/>
          </a:xfrm>
        </p:grpSpPr>
        <p:sp>
          <p:nvSpPr>
            <p:cNvPr id="193" name="Line 48">
              <a:extLst>
                <a:ext uri="{FF2B5EF4-FFF2-40B4-BE49-F238E27FC236}">
                  <a16:creationId xmlns:a16="http://schemas.microsoft.com/office/drawing/2014/main" id="{CFCA5AF7-647A-E004-446D-BD66F9EE9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0351" y="5265516"/>
              <a:ext cx="53816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56" name="Groupe 355">
              <a:extLst>
                <a:ext uri="{FF2B5EF4-FFF2-40B4-BE49-F238E27FC236}">
                  <a16:creationId xmlns:a16="http://schemas.microsoft.com/office/drawing/2014/main" id="{88420532-3321-68F8-1928-672EB56DEF1C}"/>
                </a:ext>
              </a:extLst>
            </p:cNvPr>
            <p:cNvGrpSpPr/>
            <p:nvPr/>
          </p:nvGrpSpPr>
          <p:grpSpPr>
            <a:xfrm>
              <a:off x="2260601" y="5060729"/>
              <a:ext cx="1077913" cy="442912"/>
              <a:chOff x="2260601" y="4973639"/>
              <a:chExt cx="1077913" cy="442912"/>
            </a:xfrm>
          </p:grpSpPr>
          <p:sp>
            <p:nvSpPr>
              <p:cNvPr id="177" name="Freeform 32">
                <a:extLst>
                  <a:ext uri="{FF2B5EF4-FFF2-40B4-BE49-F238E27FC236}">
                    <a16:creationId xmlns:a16="http://schemas.microsoft.com/office/drawing/2014/main" id="{2F9F9C3D-553C-5508-7C88-AC48FD109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601" y="5097464"/>
                <a:ext cx="539750" cy="80963"/>
              </a:xfrm>
              <a:custGeom>
                <a:avLst/>
                <a:gdLst>
                  <a:gd name="T0" fmla="*/ 0 w 340"/>
                  <a:gd name="T1" fmla="*/ 51 h 51"/>
                  <a:gd name="T2" fmla="*/ 0 w 340"/>
                  <a:gd name="T3" fmla="*/ 0 h 51"/>
                  <a:gd name="T4" fmla="*/ 340 w 340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51">
                    <a:moveTo>
                      <a:pt x="0" y="51"/>
                    </a:moveTo>
                    <a:lnTo>
                      <a:pt x="0" y="0"/>
                    </a:lnTo>
                    <a:lnTo>
                      <a:pt x="34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38">
                <a:extLst>
                  <a:ext uri="{FF2B5EF4-FFF2-40B4-BE49-F238E27FC236}">
                    <a16:creationId xmlns:a16="http://schemas.microsoft.com/office/drawing/2014/main" id="{D340A807-93C4-5B91-5834-66647F8F7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601" y="5178426"/>
                <a:ext cx="539750" cy="69850"/>
              </a:xfrm>
              <a:custGeom>
                <a:avLst/>
                <a:gdLst>
                  <a:gd name="T0" fmla="*/ 340 w 340"/>
                  <a:gd name="T1" fmla="*/ 44 h 44"/>
                  <a:gd name="T2" fmla="*/ 0 w 340"/>
                  <a:gd name="T3" fmla="*/ 44 h 44"/>
                  <a:gd name="T4" fmla="*/ 0 w 340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44">
                    <a:moveTo>
                      <a:pt x="34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39">
                <a:extLst>
                  <a:ext uri="{FF2B5EF4-FFF2-40B4-BE49-F238E27FC236}">
                    <a16:creationId xmlns:a16="http://schemas.microsoft.com/office/drawing/2014/main" id="{8BD892B0-FB77-3871-F9D3-852A56F16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351" y="5097464"/>
                <a:ext cx="538163" cy="80963"/>
              </a:xfrm>
              <a:custGeom>
                <a:avLst/>
                <a:gdLst>
                  <a:gd name="T0" fmla="*/ 339 w 339"/>
                  <a:gd name="T1" fmla="*/ 51 h 51"/>
                  <a:gd name="T2" fmla="*/ 339 w 339"/>
                  <a:gd name="T3" fmla="*/ 0 h 51"/>
                  <a:gd name="T4" fmla="*/ 0 w 339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51">
                    <a:moveTo>
                      <a:pt x="339" y="51"/>
                    </a:moveTo>
                    <a:lnTo>
                      <a:pt x="3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Line 41">
                <a:extLst>
                  <a:ext uri="{FF2B5EF4-FFF2-40B4-BE49-F238E27FC236}">
                    <a16:creationId xmlns:a16="http://schemas.microsoft.com/office/drawing/2014/main" id="{CA09C12D-F2CC-629C-DBF7-630D17E46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51" y="4973639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42">
                <a:extLst>
                  <a:ext uri="{FF2B5EF4-FFF2-40B4-BE49-F238E27FC236}">
                    <a16:creationId xmlns:a16="http://schemas.microsoft.com/office/drawing/2014/main" id="{BC3F65E5-F5F4-EC88-797D-D518A5880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476" y="4973639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43">
                <a:extLst>
                  <a:ext uri="{FF2B5EF4-FFF2-40B4-BE49-F238E27FC236}">
                    <a16:creationId xmlns:a16="http://schemas.microsoft.com/office/drawing/2014/main" id="{AD509F15-9F68-1063-DA40-B86326071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51" y="5248276"/>
                <a:ext cx="0" cy="168275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44">
                <a:extLst>
                  <a:ext uri="{FF2B5EF4-FFF2-40B4-BE49-F238E27FC236}">
                    <a16:creationId xmlns:a16="http://schemas.microsoft.com/office/drawing/2014/main" id="{8A1BF45C-68F9-7E04-17F3-838C5B21B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476" y="5416551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45">
                <a:extLst>
                  <a:ext uri="{FF2B5EF4-FFF2-40B4-BE49-F238E27FC236}">
                    <a16:creationId xmlns:a16="http://schemas.microsoft.com/office/drawing/2014/main" id="{908B02D8-0C7C-9088-7D9B-24F5995A1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0351" y="5416551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Freeform 47">
                <a:extLst>
                  <a:ext uri="{FF2B5EF4-FFF2-40B4-BE49-F238E27FC236}">
                    <a16:creationId xmlns:a16="http://schemas.microsoft.com/office/drawing/2014/main" id="{BF112513-84F4-4B4B-48B3-C53297A0B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351" y="5178426"/>
                <a:ext cx="538163" cy="69850"/>
              </a:xfrm>
              <a:custGeom>
                <a:avLst/>
                <a:gdLst>
                  <a:gd name="T0" fmla="*/ 0 w 339"/>
                  <a:gd name="T1" fmla="*/ 44 h 44"/>
                  <a:gd name="T2" fmla="*/ 339 w 339"/>
                  <a:gd name="T3" fmla="*/ 44 h 44"/>
                  <a:gd name="T4" fmla="*/ 339 w 339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44">
                    <a:moveTo>
                      <a:pt x="0" y="44"/>
                    </a:moveTo>
                    <a:lnTo>
                      <a:pt x="339" y="44"/>
                    </a:lnTo>
                    <a:lnTo>
                      <a:pt x="339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49">
                <a:extLst>
                  <a:ext uri="{FF2B5EF4-FFF2-40B4-BE49-F238E27FC236}">
                    <a16:creationId xmlns:a16="http://schemas.microsoft.com/office/drawing/2014/main" id="{A656EAB7-7877-008E-6304-425464ED4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0351" y="4973639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95" name="Line 50">
              <a:extLst>
                <a:ext uri="{FF2B5EF4-FFF2-40B4-BE49-F238E27FC236}">
                  <a16:creationId xmlns:a16="http://schemas.microsoft.com/office/drawing/2014/main" id="{68012426-BDEC-7EE3-FBE2-20939D322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0601" y="5265516"/>
              <a:ext cx="539750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Line 60">
              <a:extLst>
                <a:ext uri="{FF2B5EF4-FFF2-40B4-BE49-F238E27FC236}">
                  <a16:creationId xmlns:a16="http://schemas.microsoft.com/office/drawing/2014/main" id="{F8A07E24-66D0-C1F5-CA57-5CEF243596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4738" y="5282979"/>
              <a:ext cx="53816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55" name="Groupe 354">
              <a:extLst>
                <a:ext uri="{FF2B5EF4-FFF2-40B4-BE49-F238E27FC236}">
                  <a16:creationId xmlns:a16="http://schemas.microsoft.com/office/drawing/2014/main" id="{DC69F0B2-0CF1-45B8-3E25-FCB6CB93FCBF}"/>
                </a:ext>
              </a:extLst>
            </p:cNvPr>
            <p:cNvGrpSpPr/>
            <p:nvPr/>
          </p:nvGrpSpPr>
          <p:grpSpPr>
            <a:xfrm>
              <a:off x="3614738" y="4782916"/>
              <a:ext cx="1077913" cy="971551"/>
              <a:chOff x="3614738" y="4695826"/>
              <a:chExt cx="1077913" cy="971551"/>
            </a:xfrm>
          </p:grpSpPr>
          <p:sp>
            <p:nvSpPr>
              <p:cNvPr id="197" name="Line 52">
                <a:extLst>
                  <a:ext uri="{FF2B5EF4-FFF2-40B4-BE49-F238E27FC236}">
                    <a16:creationId xmlns:a16="http://schemas.microsoft.com/office/drawing/2014/main" id="{CE7822C9-1F31-D3F3-E088-8181CD5C4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901" y="4695826"/>
                <a:ext cx="0" cy="366713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54">
                <a:extLst>
                  <a:ext uri="{FF2B5EF4-FFF2-40B4-BE49-F238E27FC236}">
                    <a16:creationId xmlns:a16="http://schemas.microsoft.com/office/drawing/2014/main" id="{7F6BFE96-E21F-497E-23B5-FCD65B9EA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901" y="4695826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Freeform 55">
                <a:extLst>
                  <a:ext uri="{FF2B5EF4-FFF2-40B4-BE49-F238E27FC236}">
                    <a16:creationId xmlns:a16="http://schemas.microsoft.com/office/drawing/2014/main" id="{1A5B8ABB-1433-267D-0E37-9C3B5A6FB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5062539"/>
                <a:ext cx="538163" cy="133350"/>
              </a:xfrm>
              <a:custGeom>
                <a:avLst/>
                <a:gdLst>
                  <a:gd name="T0" fmla="*/ 0 w 339"/>
                  <a:gd name="T1" fmla="*/ 84 h 84"/>
                  <a:gd name="T2" fmla="*/ 0 w 339"/>
                  <a:gd name="T3" fmla="*/ 0 h 84"/>
                  <a:gd name="T4" fmla="*/ 339 w 339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84">
                    <a:moveTo>
                      <a:pt x="0" y="84"/>
                    </a:moveTo>
                    <a:lnTo>
                      <a:pt x="0" y="0"/>
                    </a:lnTo>
                    <a:lnTo>
                      <a:pt x="339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56">
                <a:extLst>
                  <a:ext uri="{FF2B5EF4-FFF2-40B4-BE49-F238E27FC236}">
                    <a16:creationId xmlns:a16="http://schemas.microsoft.com/office/drawing/2014/main" id="{890F6466-A3B0-BA99-BDC2-9F0248488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2901" y="5341939"/>
                <a:ext cx="0" cy="32543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57">
                <a:extLst>
                  <a:ext uri="{FF2B5EF4-FFF2-40B4-BE49-F238E27FC236}">
                    <a16:creationId xmlns:a16="http://schemas.microsoft.com/office/drawing/2014/main" id="{68562BFC-1896-AC8A-DFD8-D5916B81E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2901" y="5667376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58">
                <a:extLst>
                  <a:ext uri="{FF2B5EF4-FFF2-40B4-BE49-F238E27FC236}">
                    <a16:creationId xmlns:a16="http://schemas.microsoft.com/office/drawing/2014/main" id="{1952D14A-B55F-629B-BD45-247FB1958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4613" y="5667376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Freeform 59">
                <a:extLst>
                  <a:ext uri="{FF2B5EF4-FFF2-40B4-BE49-F238E27FC236}">
                    <a16:creationId xmlns:a16="http://schemas.microsoft.com/office/drawing/2014/main" id="{A0D35A52-93AB-2AA0-A99B-AA06AA931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5195889"/>
                <a:ext cx="538163" cy="146050"/>
              </a:xfrm>
              <a:custGeom>
                <a:avLst/>
                <a:gdLst>
                  <a:gd name="T0" fmla="*/ 339 w 339"/>
                  <a:gd name="T1" fmla="*/ 92 h 92"/>
                  <a:gd name="T2" fmla="*/ 0 w 339"/>
                  <a:gd name="T3" fmla="*/ 92 h 92"/>
                  <a:gd name="T4" fmla="*/ 0 w 339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92">
                    <a:moveTo>
                      <a:pt x="339" y="92"/>
                    </a:moveTo>
                    <a:lnTo>
                      <a:pt x="0" y="9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62">
                <a:extLst>
                  <a:ext uri="{FF2B5EF4-FFF2-40B4-BE49-F238E27FC236}">
                    <a16:creationId xmlns:a16="http://schemas.microsoft.com/office/drawing/2014/main" id="{4212561E-2DF3-9EA7-AB81-CE48ABFB8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4613" y="4695826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Freeform 63">
                <a:extLst>
                  <a:ext uri="{FF2B5EF4-FFF2-40B4-BE49-F238E27FC236}">
                    <a16:creationId xmlns:a16="http://schemas.microsoft.com/office/drawing/2014/main" id="{60D8AE7C-D530-B233-B8C7-AFABE0A96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901" y="5062539"/>
                <a:ext cx="539750" cy="133350"/>
              </a:xfrm>
              <a:custGeom>
                <a:avLst/>
                <a:gdLst>
                  <a:gd name="T0" fmla="*/ 340 w 340"/>
                  <a:gd name="T1" fmla="*/ 84 h 84"/>
                  <a:gd name="T2" fmla="*/ 340 w 340"/>
                  <a:gd name="T3" fmla="*/ 0 h 84"/>
                  <a:gd name="T4" fmla="*/ 0 w 34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84">
                    <a:moveTo>
                      <a:pt x="340" y="84"/>
                    </a:moveTo>
                    <a:lnTo>
                      <a:pt x="34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64">
                <a:extLst>
                  <a:ext uri="{FF2B5EF4-FFF2-40B4-BE49-F238E27FC236}">
                    <a16:creationId xmlns:a16="http://schemas.microsoft.com/office/drawing/2014/main" id="{2995EECF-FD67-D85E-98C4-CAE076FF0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901" y="5195889"/>
                <a:ext cx="539750" cy="146050"/>
              </a:xfrm>
              <a:custGeom>
                <a:avLst/>
                <a:gdLst>
                  <a:gd name="T0" fmla="*/ 0 w 340"/>
                  <a:gd name="T1" fmla="*/ 92 h 92"/>
                  <a:gd name="T2" fmla="*/ 340 w 340"/>
                  <a:gd name="T3" fmla="*/ 92 h 92"/>
                  <a:gd name="T4" fmla="*/ 340 w 340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92">
                    <a:moveTo>
                      <a:pt x="0" y="92"/>
                    </a:moveTo>
                    <a:lnTo>
                      <a:pt x="340" y="92"/>
                    </a:lnTo>
                    <a:lnTo>
                      <a:pt x="34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11" name="Line 66">
              <a:extLst>
                <a:ext uri="{FF2B5EF4-FFF2-40B4-BE49-F238E27FC236}">
                  <a16:creationId xmlns:a16="http://schemas.microsoft.com/office/drawing/2014/main" id="{75F0784C-0409-5939-88EF-17FDCFE26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2901" y="5282979"/>
              <a:ext cx="539750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53" name="Groupe 352">
              <a:extLst>
                <a:ext uri="{FF2B5EF4-FFF2-40B4-BE49-F238E27FC236}">
                  <a16:creationId xmlns:a16="http://schemas.microsoft.com/office/drawing/2014/main" id="{E924D985-5BE0-8D17-DF43-DCD033266714}"/>
                </a:ext>
              </a:extLst>
            </p:cNvPr>
            <p:cNvGrpSpPr/>
            <p:nvPr/>
          </p:nvGrpSpPr>
          <p:grpSpPr>
            <a:xfrm>
              <a:off x="1944688" y="4392391"/>
              <a:ext cx="2970213" cy="1885950"/>
              <a:chOff x="1944688" y="4305301"/>
              <a:chExt cx="2970213" cy="1885950"/>
            </a:xfrm>
          </p:grpSpPr>
          <p:sp>
            <p:nvSpPr>
              <p:cNvPr id="173" name="Line 28">
                <a:extLst>
                  <a:ext uri="{FF2B5EF4-FFF2-40B4-BE49-F238E27FC236}">
                    <a16:creationId xmlns:a16="http://schemas.microsoft.com/office/drawing/2014/main" id="{78616E13-CCB2-6BB1-EA46-EE3556DF0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4533901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29">
                <a:extLst>
                  <a:ext uri="{FF2B5EF4-FFF2-40B4-BE49-F238E27FC236}">
                    <a16:creationId xmlns:a16="http://schemas.microsoft.com/office/drawing/2014/main" id="{04DD29C9-4F23-A8F2-4D96-033ED9282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4305301"/>
                <a:ext cx="0" cy="2286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30">
                <a:extLst>
                  <a:ext uri="{FF2B5EF4-FFF2-40B4-BE49-F238E27FC236}">
                    <a16:creationId xmlns:a16="http://schemas.microsoft.com/office/drawing/2014/main" id="{F9F46AC5-330C-5D49-94DE-A73C9C793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4824414"/>
                <a:ext cx="0" cy="290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31">
                <a:extLst>
                  <a:ext uri="{FF2B5EF4-FFF2-40B4-BE49-F238E27FC236}">
                    <a16:creationId xmlns:a16="http://schemas.microsoft.com/office/drawing/2014/main" id="{2A5D073B-188A-6F10-6EA7-212B19D37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5114926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33">
                <a:extLst>
                  <a:ext uri="{FF2B5EF4-FFF2-40B4-BE49-F238E27FC236}">
                    <a16:creationId xmlns:a16="http://schemas.microsoft.com/office/drawing/2014/main" id="{ED29502A-67A9-D95D-F94C-70DA3FF5C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4824414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Line 34">
                <a:extLst>
                  <a:ext uri="{FF2B5EF4-FFF2-40B4-BE49-F238E27FC236}">
                    <a16:creationId xmlns:a16="http://schemas.microsoft.com/office/drawing/2014/main" id="{C9E50767-20A2-D54C-D133-77C8FD41C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5405439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Line 35">
                <a:extLst>
                  <a:ext uri="{FF2B5EF4-FFF2-40B4-BE49-F238E27FC236}">
                    <a16:creationId xmlns:a16="http://schemas.microsoft.com/office/drawing/2014/main" id="{BCA2C195-9C66-C8F1-EF00-831AC7768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5405439"/>
                <a:ext cx="0" cy="290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Line 36">
                <a:extLst>
                  <a:ext uri="{FF2B5EF4-FFF2-40B4-BE49-F238E27FC236}">
                    <a16:creationId xmlns:a16="http://schemas.microsoft.com/office/drawing/2014/main" id="{0A2BAEFD-DA4B-C27E-0595-46B96B7A4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5695951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Line 37">
                <a:extLst>
                  <a:ext uri="{FF2B5EF4-FFF2-40B4-BE49-F238E27FC236}">
                    <a16:creationId xmlns:a16="http://schemas.microsoft.com/office/drawing/2014/main" id="{AB3A7E81-B009-E575-1284-4E97CCBDC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5114926"/>
                <a:ext cx="0" cy="290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51">
                <a:extLst>
                  <a:ext uri="{FF2B5EF4-FFF2-40B4-BE49-F238E27FC236}">
                    <a16:creationId xmlns:a16="http://schemas.microsoft.com/office/drawing/2014/main" id="{CC0E206C-3077-5325-FB46-E0ABBB83C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4533901"/>
                <a:ext cx="0" cy="290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Line 69">
                <a:extLst>
                  <a:ext uri="{FF2B5EF4-FFF2-40B4-BE49-F238E27FC236}">
                    <a16:creationId xmlns:a16="http://schemas.microsoft.com/office/drawing/2014/main" id="{71184285-7C75-0D88-C269-DA8521314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901" y="6127751"/>
                <a:ext cx="0" cy="635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Line 70">
                <a:extLst>
                  <a:ext uri="{FF2B5EF4-FFF2-40B4-BE49-F238E27FC236}">
                    <a16:creationId xmlns:a16="http://schemas.microsoft.com/office/drawing/2014/main" id="{562FF171-A43D-D6AC-04AD-3A8BE73DF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2901" y="6127751"/>
                <a:ext cx="7620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Line 71">
                <a:extLst>
                  <a:ext uri="{FF2B5EF4-FFF2-40B4-BE49-F238E27FC236}">
                    <a16:creationId xmlns:a16="http://schemas.microsoft.com/office/drawing/2014/main" id="{21B1FFA7-F921-B7DB-0AAB-27F7C0A47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51" y="6127751"/>
                <a:ext cx="0" cy="635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72">
                <a:extLst>
                  <a:ext uri="{FF2B5EF4-FFF2-40B4-BE49-F238E27FC236}">
                    <a16:creationId xmlns:a16="http://schemas.microsoft.com/office/drawing/2014/main" id="{A8912195-A626-D103-251F-7B7D71F30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301" y="5986464"/>
                <a:ext cx="781050" cy="141288"/>
              </a:xfrm>
              <a:custGeom>
                <a:avLst/>
                <a:gdLst>
                  <a:gd name="T0" fmla="*/ 492 w 492"/>
                  <a:gd name="T1" fmla="*/ 89 h 89"/>
                  <a:gd name="T2" fmla="*/ 0 w 492"/>
                  <a:gd name="T3" fmla="*/ 89 h 89"/>
                  <a:gd name="T4" fmla="*/ 0 w 492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2" h="89">
                    <a:moveTo>
                      <a:pt x="492" y="89"/>
                    </a:moveTo>
                    <a:lnTo>
                      <a:pt x="0" y="8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Line 73">
                <a:extLst>
                  <a:ext uri="{FF2B5EF4-FFF2-40B4-BE49-F238E27FC236}">
                    <a16:creationId xmlns:a16="http://schemas.microsoft.com/office/drawing/2014/main" id="{F9DEA5A5-74AB-69A6-4F9D-51057C9C7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5986464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Line 74">
                <a:extLst>
                  <a:ext uri="{FF2B5EF4-FFF2-40B4-BE49-F238E27FC236}">
                    <a16:creationId xmlns:a16="http://schemas.microsoft.com/office/drawing/2014/main" id="{02EE0413-3822-F008-A562-81460E53F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0351" y="6127751"/>
                <a:ext cx="135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Line 77">
                <a:extLst>
                  <a:ext uri="{FF2B5EF4-FFF2-40B4-BE49-F238E27FC236}">
                    <a16:creationId xmlns:a16="http://schemas.microsoft.com/office/drawing/2014/main" id="{8145D61C-5E74-90D4-30AB-793963C7E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5695951"/>
                <a:ext cx="0" cy="290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77" name="Rectangle 132">
              <a:extLst>
                <a:ext uri="{FF2B5EF4-FFF2-40B4-BE49-F238E27FC236}">
                  <a16:creationId xmlns:a16="http://schemas.microsoft.com/office/drawing/2014/main" id="{7C363199-CA1F-4DCE-79FD-318E999A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940" y="6325966"/>
              <a:ext cx="14406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BIC/FTC/TAF (n=35)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8" name="Rectangle 133">
              <a:extLst>
                <a:ext uri="{FF2B5EF4-FFF2-40B4-BE49-F238E27FC236}">
                  <a16:creationId xmlns:a16="http://schemas.microsoft.com/office/drawing/2014/main" id="{B2882838-C7BC-E5B8-C10C-83436C943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115" y="6325966"/>
              <a:ext cx="11763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DTG/3TC (n=73)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9" name="Freeform 134">
              <a:extLst>
                <a:ext uri="{FF2B5EF4-FFF2-40B4-BE49-F238E27FC236}">
                  <a16:creationId xmlns:a16="http://schemas.microsoft.com/office/drawing/2014/main" id="{8B143F64-8EF0-7CA9-00F1-EAA38CD5A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5484591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3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4 w 28"/>
                <a:gd name="T89" fmla="*/ 21 h 24"/>
                <a:gd name="T90" fmla="*/ 24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Freeform 135">
              <a:extLst>
                <a:ext uri="{FF2B5EF4-FFF2-40B4-BE49-F238E27FC236}">
                  <a16:creationId xmlns:a16="http://schemas.microsoft.com/office/drawing/2014/main" id="{CD09B76A-D22C-FFE2-1C1B-887A73CE1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1" y="5459191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Freeform 136">
              <a:extLst>
                <a:ext uri="{FF2B5EF4-FFF2-40B4-BE49-F238E27FC236}">
                  <a16:creationId xmlns:a16="http://schemas.microsoft.com/office/drawing/2014/main" id="{C54F7DEF-ED88-0C97-8B14-EC8B3396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1" y="540680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9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1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Freeform 137">
              <a:extLst>
                <a:ext uri="{FF2B5EF4-FFF2-40B4-BE49-F238E27FC236}">
                  <a16:creationId xmlns:a16="http://schemas.microsoft.com/office/drawing/2014/main" id="{0BB76877-0EEA-DF99-011A-AC6A089C3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6" y="535600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5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9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1 h 24"/>
                <a:gd name="T86" fmla="*/ 23 w 28"/>
                <a:gd name="T87" fmla="*/ 21 h 24"/>
                <a:gd name="T88" fmla="*/ 24 w 28"/>
                <a:gd name="T89" fmla="*/ 20 h 24"/>
                <a:gd name="T90" fmla="*/ 24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Freeform 138">
              <a:extLst>
                <a:ext uri="{FF2B5EF4-FFF2-40B4-BE49-F238E27FC236}">
                  <a16:creationId xmlns:a16="http://schemas.microsoft.com/office/drawing/2014/main" id="{59B1FFD5-96F7-9ABC-205E-3BF85214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26" y="54560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6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7 w 28"/>
                <a:gd name="T21" fmla="*/ 13 h 24"/>
                <a:gd name="T22" fmla="*/ 27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6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1 w 28"/>
                <a:gd name="T35" fmla="*/ 2 h 24"/>
                <a:gd name="T36" fmla="*/ 19 w 28"/>
                <a:gd name="T37" fmla="*/ 0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2 h 24"/>
                <a:gd name="T86" fmla="*/ 22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Freeform 139">
              <a:extLst>
                <a:ext uri="{FF2B5EF4-FFF2-40B4-BE49-F238E27FC236}">
                  <a16:creationId xmlns:a16="http://schemas.microsoft.com/office/drawing/2014/main" id="{EBE1A563-7192-702E-BD91-C087C8EF7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51" y="542426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19 w 28"/>
                <a:gd name="T37" fmla="*/ 0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2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Freeform 140">
              <a:extLst>
                <a:ext uri="{FF2B5EF4-FFF2-40B4-BE49-F238E27FC236}">
                  <a16:creationId xmlns:a16="http://schemas.microsoft.com/office/drawing/2014/main" id="{6C54B88B-7036-F37E-8FB2-C3D3E6AED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5343304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5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7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7 w 28"/>
                <a:gd name="T27" fmla="*/ 10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3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Freeform 141">
              <a:extLst>
                <a:ext uri="{FF2B5EF4-FFF2-40B4-BE49-F238E27FC236}">
                  <a16:creationId xmlns:a16="http://schemas.microsoft.com/office/drawing/2014/main" id="{1BF02B5D-4DD9-586E-4D50-3A00DC33F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38" y="53163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Freeform 142">
              <a:extLst>
                <a:ext uri="{FF2B5EF4-FFF2-40B4-BE49-F238E27FC236}">
                  <a16:creationId xmlns:a16="http://schemas.microsoft.com/office/drawing/2014/main" id="{DF46EC72-7685-AB70-1E49-F48146CC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524646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5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4 w 28"/>
                <a:gd name="T89" fmla="*/ 20 h 24"/>
                <a:gd name="T90" fmla="*/ 24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Freeform 143">
              <a:extLst>
                <a:ext uri="{FF2B5EF4-FFF2-40B4-BE49-F238E27FC236}">
                  <a16:creationId xmlns:a16="http://schemas.microsoft.com/office/drawing/2014/main" id="{6D0DA424-118F-9236-3BAF-9DB4DF67D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1" y="52782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1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Freeform 144">
              <a:extLst>
                <a:ext uri="{FF2B5EF4-FFF2-40B4-BE49-F238E27FC236}">
                  <a16:creationId xmlns:a16="http://schemas.microsoft.com/office/drawing/2014/main" id="{0B8F7BE5-4162-BBA2-238B-1EF3DD9C4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26" y="5281391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6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7 w 28"/>
                <a:gd name="T21" fmla="*/ 13 h 24"/>
                <a:gd name="T22" fmla="*/ 27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6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1 w 28"/>
                <a:gd name="T35" fmla="*/ 2 h 24"/>
                <a:gd name="T36" fmla="*/ 19 w 28"/>
                <a:gd name="T37" fmla="*/ 1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2 h 24"/>
                <a:gd name="T86" fmla="*/ 22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Freeform 145">
              <a:extLst>
                <a:ext uri="{FF2B5EF4-FFF2-40B4-BE49-F238E27FC236}">
                  <a16:creationId xmlns:a16="http://schemas.microsoft.com/office/drawing/2014/main" id="{07889817-8A72-0A48-3018-01AE115C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526" y="53163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Freeform 146">
              <a:extLst>
                <a:ext uri="{FF2B5EF4-FFF2-40B4-BE49-F238E27FC236}">
                  <a16:creationId xmlns:a16="http://schemas.microsoft.com/office/drawing/2014/main" id="{E56B1C72-4014-9B57-E604-38D9C43E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976" y="5316316"/>
              <a:ext cx="42863" cy="38100"/>
            </a:xfrm>
            <a:custGeom>
              <a:avLst/>
              <a:gdLst>
                <a:gd name="T0" fmla="*/ 23 w 27"/>
                <a:gd name="T1" fmla="*/ 20 h 24"/>
                <a:gd name="T2" fmla="*/ 23 w 27"/>
                <a:gd name="T3" fmla="*/ 20 h 24"/>
                <a:gd name="T4" fmla="*/ 23 w 27"/>
                <a:gd name="T5" fmla="*/ 20 h 24"/>
                <a:gd name="T6" fmla="*/ 24 w 27"/>
                <a:gd name="T7" fmla="*/ 20 h 24"/>
                <a:gd name="T8" fmla="*/ 24 w 27"/>
                <a:gd name="T9" fmla="*/ 19 h 24"/>
                <a:gd name="T10" fmla="*/ 25 w 27"/>
                <a:gd name="T11" fmla="*/ 18 h 24"/>
                <a:gd name="T12" fmla="*/ 26 w 27"/>
                <a:gd name="T13" fmla="*/ 17 h 24"/>
                <a:gd name="T14" fmla="*/ 26 w 27"/>
                <a:gd name="T15" fmla="*/ 17 h 24"/>
                <a:gd name="T16" fmla="*/ 27 w 27"/>
                <a:gd name="T17" fmla="*/ 15 h 24"/>
                <a:gd name="T18" fmla="*/ 27 w 27"/>
                <a:gd name="T19" fmla="*/ 14 h 24"/>
                <a:gd name="T20" fmla="*/ 27 w 27"/>
                <a:gd name="T21" fmla="*/ 13 h 24"/>
                <a:gd name="T22" fmla="*/ 27 w 27"/>
                <a:gd name="T23" fmla="*/ 12 h 24"/>
                <a:gd name="T24" fmla="*/ 27 w 27"/>
                <a:gd name="T25" fmla="*/ 12 h 24"/>
                <a:gd name="T26" fmla="*/ 27 w 27"/>
                <a:gd name="T27" fmla="*/ 9 h 24"/>
                <a:gd name="T28" fmla="*/ 26 w 27"/>
                <a:gd name="T29" fmla="*/ 7 h 24"/>
                <a:gd name="T30" fmla="*/ 25 w 27"/>
                <a:gd name="T31" fmla="*/ 5 h 24"/>
                <a:gd name="T32" fmla="*/ 23 w 27"/>
                <a:gd name="T33" fmla="*/ 3 h 24"/>
                <a:gd name="T34" fmla="*/ 21 w 27"/>
                <a:gd name="T35" fmla="*/ 2 h 24"/>
                <a:gd name="T36" fmla="*/ 19 w 27"/>
                <a:gd name="T37" fmla="*/ 1 h 24"/>
                <a:gd name="T38" fmla="*/ 16 w 27"/>
                <a:gd name="T39" fmla="*/ 0 h 24"/>
                <a:gd name="T40" fmla="*/ 14 w 27"/>
                <a:gd name="T41" fmla="*/ 0 h 24"/>
                <a:gd name="T42" fmla="*/ 10 w 27"/>
                <a:gd name="T43" fmla="*/ 0 h 24"/>
                <a:gd name="T44" fmla="*/ 8 w 27"/>
                <a:gd name="T45" fmla="*/ 1 h 24"/>
                <a:gd name="T46" fmla="*/ 5 w 27"/>
                <a:gd name="T47" fmla="*/ 2 h 24"/>
                <a:gd name="T48" fmla="*/ 3 w 27"/>
                <a:gd name="T49" fmla="*/ 3 h 24"/>
                <a:gd name="T50" fmla="*/ 2 w 27"/>
                <a:gd name="T51" fmla="*/ 5 h 24"/>
                <a:gd name="T52" fmla="*/ 1 w 27"/>
                <a:gd name="T53" fmla="*/ 7 h 24"/>
                <a:gd name="T54" fmla="*/ 0 w 27"/>
                <a:gd name="T55" fmla="*/ 9 h 24"/>
                <a:gd name="T56" fmla="*/ 0 w 27"/>
                <a:gd name="T57" fmla="*/ 12 h 24"/>
                <a:gd name="T58" fmla="*/ 0 w 27"/>
                <a:gd name="T59" fmla="*/ 14 h 24"/>
                <a:gd name="T60" fmla="*/ 1 w 27"/>
                <a:gd name="T61" fmla="*/ 17 h 24"/>
                <a:gd name="T62" fmla="*/ 2 w 27"/>
                <a:gd name="T63" fmla="*/ 18 h 24"/>
                <a:gd name="T64" fmla="*/ 3 w 27"/>
                <a:gd name="T65" fmla="*/ 20 h 24"/>
                <a:gd name="T66" fmla="*/ 5 w 27"/>
                <a:gd name="T67" fmla="*/ 22 h 24"/>
                <a:gd name="T68" fmla="*/ 8 w 27"/>
                <a:gd name="T69" fmla="*/ 23 h 24"/>
                <a:gd name="T70" fmla="*/ 10 w 27"/>
                <a:gd name="T71" fmla="*/ 24 h 24"/>
                <a:gd name="T72" fmla="*/ 14 w 27"/>
                <a:gd name="T73" fmla="*/ 24 h 24"/>
                <a:gd name="T74" fmla="*/ 14 w 27"/>
                <a:gd name="T75" fmla="*/ 24 h 24"/>
                <a:gd name="T76" fmla="*/ 15 w 27"/>
                <a:gd name="T77" fmla="*/ 24 h 24"/>
                <a:gd name="T78" fmla="*/ 16 w 27"/>
                <a:gd name="T79" fmla="*/ 24 h 24"/>
                <a:gd name="T80" fmla="*/ 17 w 27"/>
                <a:gd name="T81" fmla="*/ 23 h 24"/>
                <a:gd name="T82" fmla="*/ 19 w 27"/>
                <a:gd name="T83" fmla="*/ 23 h 24"/>
                <a:gd name="T84" fmla="*/ 21 w 27"/>
                <a:gd name="T85" fmla="*/ 22 h 24"/>
                <a:gd name="T86" fmla="*/ 22 w 27"/>
                <a:gd name="T87" fmla="*/ 21 h 24"/>
                <a:gd name="T88" fmla="*/ 23 w 27"/>
                <a:gd name="T89" fmla="*/ 20 h 24"/>
                <a:gd name="T90" fmla="*/ 23 w 27"/>
                <a:gd name="T91" fmla="*/ 20 h 24"/>
                <a:gd name="T92" fmla="*/ 23 w 27"/>
                <a:gd name="T93" fmla="*/ 20 h 24"/>
                <a:gd name="T94" fmla="*/ 23 w 27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4">
                  <a:moveTo>
                    <a:pt x="23" y="20"/>
                  </a:move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Freeform 147">
              <a:extLst>
                <a:ext uri="{FF2B5EF4-FFF2-40B4-BE49-F238E27FC236}">
                  <a16:creationId xmlns:a16="http://schemas.microsoft.com/office/drawing/2014/main" id="{9EDEB838-81AC-B5E8-BEEF-7584CC224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6" y="52655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6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7 w 28"/>
                <a:gd name="T21" fmla="*/ 13 h 24"/>
                <a:gd name="T22" fmla="*/ 27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6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1 w 28"/>
                <a:gd name="T35" fmla="*/ 2 h 24"/>
                <a:gd name="T36" fmla="*/ 19 w 28"/>
                <a:gd name="T37" fmla="*/ 1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2 h 24"/>
                <a:gd name="T86" fmla="*/ 22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Freeform 148">
              <a:extLst>
                <a:ext uri="{FF2B5EF4-FFF2-40B4-BE49-F238E27FC236}">
                  <a16:creationId xmlns:a16="http://schemas.microsoft.com/office/drawing/2014/main" id="{5F727035-87C9-80AD-36C8-2C3D04B4A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524646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5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4 w 28"/>
                <a:gd name="T89" fmla="*/ 20 h 24"/>
                <a:gd name="T90" fmla="*/ 24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Freeform 149">
              <a:extLst>
                <a:ext uri="{FF2B5EF4-FFF2-40B4-BE49-F238E27FC236}">
                  <a16:creationId xmlns:a16="http://schemas.microsoft.com/office/drawing/2014/main" id="{4305E661-1FC6-460C-2B26-F333D033F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52655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150">
              <a:extLst>
                <a:ext uri="{FF2B5EF4-FFF2-40B4-BE49-F238E27FC236}">
                  <a16:creationId xmlns:a16="http://schemas.microsoft.com/office/drawing/2014/main" id="{77443973-74FB-5F44-127D-476E26090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1" y="524646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Freeform 151">
              <a:extLst>
                <a:ext uri="{FF2B5EF4-FFF2-40B4-BE49-F238E27FC236}">
                  <a16:creationId xmlns:a16="http://schemas.microsoft.com/office/drawing/2014/main" id="{31706687-BC5C-0D63-9729-DAABD94DC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1" y="52274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Freeform 152">
              <a:extLst>
                <a:ext uri="{FF2B5EF4-FFF2-40B4-BE49-F238E27FC236}">
                  <a16:creationId xmlns:a16="http://schemas.microsoft.com/office/drawing/2014/main" id="{91DB80D6-CEC0-59F9-5B60-2573A155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1" y="5187729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153">
              <a:extLst>
                <a:ext uri="{FF2B5EF4-FFF2-40B4-BE49-F238E27FC236}">
                  <a16:creationId xmlns:a16="http://schemas.microsoft.com/office/drawing/2014/main" id="{959658ED-0C1C-6382-1C00-BABF0CF23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801" y="5187729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Freeform 154">
              <a:extLst>
                <a:ext uri="{FF2B5EF4-FFF2-40B4-BE49-F238E27FC236}">
                  <a16:creationId xmlns:a16="http://schemas.microsoft.com/office/drawing/2014/main" id="{4BFCD241-AB16-7A92-34DE-31ECD3DF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5144866"/>
              <a:ext cx="44450" cy="39688"/>
            </a:xfrm>
            <a:custGeom>
              <a:avLst/>
              <a:gdLst>
                <a:gd name="T0" fmla="*/ 24 w 28"/>
                <a:gd name="T1" fmla="*/ 21 h 25"/>
                <a:gd name="T2" fmla="*/ 24 w 28"/>
                <a:gd name="T3" fmla="*/ 20 h 25"/>
                <a:gd name="T4" fmla="*/ 24 w 28"/>
                <a:gd name="T5" fmla="*/ 20 h 25"/>
                <a:gd name="T6" fmla="*/ 24 w 28"/>
                <a:gd name="T7" fmla="*/ 20 h 25"/>
                <a:gd name="T8" fmla="*/ 25 w 28"/>
                <a:gd name="T9" fmla="*/ 20 h 25"/>
                <a:gd name="T10" fmla="*/ 26 w 28"/>
                <a:gd name="T11" fmla="*/ 19 h 25"/>
                <a:gd name="T12" fmla="*/ 26 w 28"/>
                <a:gd name="T13" fmla="*/ 18 h 25"/>
                <a:gd name="T14" fmla="*/ 27 w 28"/>
                <a:gd name="T15" fmla="*/ 17 h 25"/>
                <a:gd name="T16" fmla="*/ 27 w 28"/>
                <a:gd name="T17" fmla="*/ 16 h 25"/>
                <a:gd name="T18" fmla="*/ 28 w 28"/>
                <a:gd name="T19" fmla="*/ 15 h 25"/>
                <a:gd name="T20" fmla="*/ 28 w 28"/>
                <a:gd name="T21" fmla="*/ 14 h 25"/>
                <a:gd name="T22" fmla="*/ 28 w 28"/>
                <a:gd name="T23" fmla="*/ 13 h 25"/>
                <a:gd name="T24" fmla="*/ 28 w 28"/>
                <a:gd name="T25" fmla="*/ 13 h 25"/>
                <a:gd name="T26" fmla="*/ 28 w 28"/>
                <a:gd name="T27" fmla="*/ 10 h 25"/>
                <a:gd name="T28" fmla="*/ 27 w 28"/>
                <a:gd name="T29" fmla="*/ 8 h 25"/>
                <a:gd name="T30" fmla="*/ 26 w 28"/>
                <a:gd name="T31" fmla="*/ 5 h 25"/>
                <a:gd name="T32" fmla="*/ 24 w 28"/>
                <a:gd name="T33" fmla="*/ 4 h 25"/>
                <a:gd name="T34" fmla="*/ 22 w 28"/>
                <a:gd name="T35" fmla="*/ 2 h 25"/>
                <a:gd name="T36" fmla="*/ 19 w 28"/>
                <a:gd name="T37" fmla="*/ 1 h 25"/>
                <a:gd name="T38" fmla="*/ 17 w 28"/>
                <a:gd name="T39" fmla="*/ 0 h 25"/>
                <a:gd name="T40" fmla="*/ 14 w 28"/>
                <a:gd name="T41" fmla="*/ 0 h 25"/>
                <a:gd name="T42" fmla="*/ 11 w 28"/>
                <a:gd name="T43" fmla="*/ 0 h 25"/>
                <a:gd name="T44" fmla="*/ 8 w 28"/>
                <a:gd name="T45" fmla="*/ 1 h 25"/>
                <a:gd name="T46" fmla="*/ 6 w 28"/>
                <a:gd name="T47" fmla="*/ 2 h 25"/>
                <a:gd name="T48" fmla="*/ 4 w 28"/>
                <a:gd name="T49" fmla="*/ 4 h 25"/>
                <a:gd name="T50" fmla="*/ 2 w 28"/>
                <a:gd name="T51" fmla="*/ 5 h 25"/>
                <a:gd name="T52" fmla="*/ 1 w 28"/>
                <a:gd name="T53" fmla="*/ 8 h 25"/>
                <a:gd name="T54" fmla="*/ 0 w 28"/>
                <a:gd name="T55" fmla="*/ 10 h 25"/>
                <a:gd name="T56" fmla="*/ 0 w 28"/>
                <a:gd name="T57" fmla="*/ 13 h 25"/>
                <a:gd name="T58" fmla="*/ 0 w 28"/>
                <a:gd name="T59" fmla="*/ 15 h 25"/>
                <a:gd name="T60" fmla="*/ 1 w 28"/>
                <a:gd name="T61" fmla="*/ 17 h 25"/>
                <a:gd name="T62" fmla="*/ 2 w 28"/>
                <a:gd name="T63" fmla="*/ 19 h 25"/>
                <a:gd name="T64" fmla="*/ 4 w 28"/>
                <a:gd name="T65" fmla="*/ 21 h 25"/>
                <a:gd name="T66" fmla="*/ 6 w 28"/>
                <a:gd name="T67" fmla="*/ 22 h 25"/>
                <a:gd name="T68" fmla="*/ 8 w 28"/>
                <a:gd name="T69" fmla="*/ 24 h 25"/>
                <a:gd name="T70" fmla="*/ 11 w 28"/>
                <a:gd name="T71" fmla="*/ 24 h 25"/>
                <a:gd name="T72" fmla="*/ 14 w 28"/>
                <a:gd name="T73" fmla="*/ 25 h 25"/>
                <a:gd name="T74" fmla="*/ 15 w 28"/>
                <a:gd name="T75" fmla="*/ 24 h 25"/>
                <a:gd name="T76" fmla="*/ 15 w 28"/>
                <a:gd name="T77" fmla="*/ 24 h 25"/>
                <a:gd name="T78" fmla="*/ 17 w 28"/>
                <a:gd name="T79" fmla="*/ 24 h 25"/>
                <a:gd name="T80" fmla="*/ 18 w 28"/>
                <a:gd name="T81" fmla="*/ 24 h 25"/>
                <a:gd name="T82" fmla="*/ 19 w 28"/>
                <a:gd name="T83" fmla="*/ 24 h 25"/>
                <a:gd name="T84" fmla="*/ 22 w 28"/>
                <a:gd name="T85" fmla="*/ 22 h 25"/>
                <a:gd name="T86" fmla="*/ 23 w 28"/>
                <a:gd name="T87" fmla="*/ 21 h 25"/>
                <a:gd name="T88" fmla="*/ 23 w 28"/>
                <a:gd name="T89" fmla="*/ 21 h 25"/>
                <a:gd name="T90" fmla="*/ 23 w 28"/>
                <a:gd name="T91" fmla="*/ 21 h 25"/>
                <a:gd name="T92" fmla="*/ 23 w 28"/>
                <a:gd name="T93" fmla="*/ 21 h 25"/>
                <a:gd name="T94" fmla="*/ 24 w 28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Freeform 155">
              <a:extLst>
                <a:ext uri="{FF2B5EF4-FFF2-40B4-BE49-F238E27FC236}">
                  <a16:creationId xmlns:a16="http://schemas.microsoft.com/office/drawing/2014/main" id="{AC703150-22FF-128A-E3A8-E4254D33F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26" y="516550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19 h 24"/>
                <a:gd name="T4" fmla="*/ 24 w 28"/>
                <a:gd name="T5" fmla="*/ 19 h 24"/>
                <a:gd name="T6" fmla="*/ 24 w 28"/>
                <a:gd name="T7" fmla="*/ 19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6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7 w 28"/>
                <a:gd name="T21" fmla="*/ 13 h 24"/>
                <a:gd name="T22" fmla="*/ 27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6 w 28"/>
                <a:gd name="T29" fmla="*/ 7 h 24"/>
                <a:gd name="T30" fmla="*/ 25 w 28"/>
                <a:gd name="T31" fmla="*/ 4 h 24"/>
                <a:gd name="T32" fmla="*/ 24 w 28"/>
                <a:gd name="T33" fmla="*/ 3 h 24"/>
                <a:gd name="T34" fmla="*/ 21 w 28"/>
                <a:gd name="T35" fmla="*/ 1 h 24"/>
                <a:gd name="T36" fmla="*/ 19 w 28"/>
                <a:gd name="T37" fmla="*/ 0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4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4 w 28"/>
                <a:gd name="T75" fmla="*/ 23 h 24"/>
                <a:gd name="T76" fmla="*/ 15 w 28"/>
                <a:gd name="T77" fmla="*/ 23 h 24"/>
                <a:gd name="T78" fmla="*/ 16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1 h 24"/>
                <a:gd name="T86" fmla="*/ 22 w 28"/>
                <a:gd name="T87" fmla="*/ 20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Freeform 156">
              <a:extLst>
                <a:ext uri="{FF2B5EF4-FFF2-40B4-BE49-F238E27FC236}">
                  <a16:creationId xmlns:a16="http://schemas.microsoft.com/office/drawing/2014/main" id="{D5C81C70-CA0C-6557-6E50-EF456FD1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5103591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1 w 28"/>
                <a:gd name="T35" fmla="*/ 2 h 24"/>
                <a:gd name="T36" fmla="*/ 19 w 28"/>
                <a:gd name="T37" fmla="*/ 1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2 h 24"/>
                <a:gd name="T86" fmla="*/ 22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Freeform 157">
              <a:extLst>
                <a:ext uri="{FF2B5EF4-FFF2-40B4-BE49-F238E27FC236}">
                  <a16:creationId xmlns:a16="http://schemas.microsoft.com/office/drawing/2014/main" id="{297B14F6-25DA-34AF-803E-685C37BC3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516550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19 h 24"/>
                <a:gd name="T4" fmla="*/ 24 w 28"/>
                <a:gd name="T5" fmla="*/ 19 h 24"/>
                <a:gd name="T6" fmla="*/ 24 w 28"/>
                <a:gd name="T7" fmla="*/ 19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6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7 w 28"/>
                <a:gd name="T21" fmla="*/ 13 h 24"/>
                <a:gd name="T22" fmla="*/ 27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6 w 28"/>
                <a:gd name="T29" fmla="*/ 7 h 24"/>
                <a:gd name="T30" fmla="*/ 25 w 28"/>
                <a:gd name="T31" fmla="*/ 4 h 24"/>
                <a:gd name="T32" fmla="*/ 24 w 28"/>
                <a:gd name="T33" fmla="*/ 3 h 24"/>
                <a:gd name="T34" fmla="*/ 21 w 28"/>
                <a:gd name="T35" fmla="*/ 1 h 24"/>
                <a:gd name="T36" fmla="*/ 19 w 28"/>
                <a:gd name="T37" fmla="*/ 0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4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4 w 28"/>
                <a:gd name="T75" fmla="*/ 23 h 24"/>
                <a:gd name="T76" fmla="*/ 15 w 28"/>
                <a:gd name="T77" fmla="*/ 23 h 24"/>
                <a:gd name="T78" fmla="*/ 16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1 h 24"/>
                <a:gd name="T86" fmla="*/ 22 w 28"/>
                <a:gd name="T87" fmla="*/ 20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Freeform 158">
              <a:extLst>
                <a:ext uri="{FF2B5EF4-FFF2-40B4-BE49-F238E27FC236}">
                  <a16:creationId xmlns:a16="http://schemas.microsoft.com/office/drawing/2014/main" id="{EAD3AF35-5AB9-F95F-856F-1A5FDE53C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1" y="5148041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Freeform 159">
              <a:extLst>
                <a:ext uri="{FF2B5EF4-FFF2-40B4-BE49-F238E27FC236}">
                  <a16:creationId xmlns:a16="http://schemas.microsoft.com/office/drawing/2014/main" id="{54EC216A-5394-18C1-990A-76DB36E9D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509565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Freeform 160">
              <a:extLst>
                <a:ext uri="{FF2B5EF4-FFF2-40B4-BE49-F238E27FC236}">
                  <a16:creationId xmlns:a16="http://schemas.microsoft.com/office/drawing/2014/main" id="{82E20705-061E-3B9A-BF5E-9DFD7DE98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504326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5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9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3 h 24"/>
                <a:gd name="T76" fmla="*/ 16 w 28"/>
                <a:gd name="T77" fmla="*/ 23 h 24"/>
                <a:gd name="T78" fmla="*/ 17 w 28"/>
                <a:gd name="T79" fmla="*/ 23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1 h 24"/>
                <a:gd name="T86" fmla="*/ 23 w 28"/>
                <a:gd name="T87" fmla="*/ 21 h 24"/>
                <a:gd name="T88" fmla="*/ 24 w 28"/>
                <a:gd name="T89" fmla="*/ 20 h 24"/>
                <a:gd name="T90" fmla="*/ 24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Freeform 161">
              <a:extLst>
                <a:ext uri="{FF2B5EF4-FFF2-40B4-BE49-F238E27FC236}">
                  <a16:creationId xmlns:a16="http://schemas.microsoft.com/office/drawing/2014/main" id="{4E73FCE2-8C07-247F-FEDC-CB2C8C4B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486070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Freeform 162">
              <a:extLst>
                <a:ext uri="{FF2B5EF4-FFF2-40B4-BE49-F238E27FC236}">
                  <a16:creationId xmlns:a16="http://schemas.microsoft.com/office/drawing/2014/main" id="{D9D192A7-B02D-C685-753B-F2A9C9D8E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1" y="4838479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3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Freeform 163">
              <a:extLst>
                <a:ext uri="{FF2B5EF4-FFF2-40B4-BE49-F238E27FC236}">
                  <a16:creationId xmlns:a16="http://schemas.microsoft.com/office/drawing/2014/main" id="{34F53159-DC94-B36E-5182-4B09B0E02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6" y="4762279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7 w 28"/>
                <a:gd name="T67" fmla="*/ 8 h 25"/>
                <a:gd name="T68" fmla="*/ 25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Freeform 164">
              <a:extLst>
                <a:ext uri="{FF2B5EF4-FFF2-40B4-BE49-F238E27FC236}">
                  <a16:creationId xmlns:a16="http://schemas.microsoft.com/office/drawing/2014/main" id="{0B5DE74D-A386-A838-86A8-93282D551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6" y="48686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Freeform 165">
              <a:extLst>
                <a:ext uri="{FF2B5EF4-FFF2-40B4-BE49-F238E27FC236}">
                  <a16:creationId xmlns:a16="http://schemas.microsoft.com/office/drawing/2014/main" id="{17EFF9DA-A010-730E-3131-E93509427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1" y="4927379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Freeform 166">
              <a:extLst>
                <a:ext uri="{FF2B5EF4-FFF2-40B4-BE49-F238E27FC236}">
                  <a16:creationId xmlns:a16="http://schemas.microsoft.com/office/drawing/2014/main" id="{0C0A5B0D-E25D-10E2-7C19-9E47C2E92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486546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3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Freeform 167">
              <a:extLst>
                <a:ext uri="{FF2B5EF4-FFF2-40B4-BE49-F238E27FC236}">
                  <a16:creationId xmlns:a16="http://schemas.microsoft.com/office/drawing/2014/main" id="{2CCD956A-A77D-4421-96B8-FD117A281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4892454"/>
              <a:ext cx="42863" cy="38100"/>
            </a:xfrm>
            <a:custGeom>
              <a:avLst/>
              <a:gdLst>
                <a:gd name="T0" fmla="*/ 0 w 27"/>
                <a:gd name="T1" fmla="*/ 12 h 24"/>
                <a:gd name="T2" fmla="*/ 0 w 27"/>
                <a:gd name="T3" fmla="*/ 14 h 24"/>
                <a:gd name="T4" fmla="*/ 1 w 27"/>
                <a:gd name="T5" fmla="*/ 17 h 24"/>
                <a:gd name="T6" fmla="*/ 2 w 27"/>
                <a:gd name="T7" fmla="*/ 19 h 24"/>
                <a:gd name="T8" fmla="*/ 3 w 27"/>
                <a:gd name="T9" fmla="*/ 20 h 24"/>
                <a:gd name="T10" fmla="*/ 5 w 27"/>
                <a:gd name="T11" fmla="*/ 22 h 24"/>
                <a:gd name="T12" fmla="*/ 8 w 27"/>
                <a:gd name="T13" fmla="*/ 23 h 24"/>
                <a:gd name="T14" fmla="*/ 10 w 27"/>
                <a:gd name="T15" fmla="*/ 24 h 24"/>
                <a:gd name="T16" fmla="*/ 14 w 27"/>
                <a:gd name="T17" fmla="*/ 24 h 24"/>
                <a:gd name="T18" fmla="*/ 14 w 27"/>
                <a:gd name="T19" fmla="*/ 24 h 24"/>
                <a:gd name="T20" fmla="*/ 15 w 27"/>
                <a:gd name="T21" fmla="*/ 24 h 24"/>
                <a:gd name="T22" fmla="*/ 16 w 27"/>
                <a:gd name="T23" fmla="*/ 24 h 24"/>
                <a:gd name="T24" fmla="*/ 17 w 27"/>
                <a:gd name="T25" fmla="*/ 23 h 24"/>
                <a:gd name="T26" fmla="*/ 19 w 27"/>
                <a:gd name="T27" fmla="*/ 23 h 24"/>
                <a:gd name="T28" fmla="*/ 21 w 27"/>
                <a:gd name="T29" fmla="*/ 22 h 24"/>
                <a:gd name="T30" fmla="*/ 22 w 27"/>
                <a:gd name="T31" fmla="*/ 21 h 24"/>
                <a:gd name="T32" fmla="*/ 23 w 27"/>
                <a:gd name="T33" fmla="*/ 21 h 24"/>
                <a:gd name="T34" fmla="*/ 23 w 27"/>
                <a:gd name="T35" fmla="*/ 20 h 24"/>
                <a:gd name="T36" fmla="*/ 23 w 27"/>
                <a:gd name="T37" fmla="*/ 20 h 24"/>
                <a:gd name="T38" fmla="*/ 23 w 27"/>
                <a:gd name="T39" fmla="*/ 20 h 24"/>
                <a:gd name="T40" fmla="*/ 23 w 27"/>
                <a:gd name="T41" fmla="*/ 20 h 24"/>
                <a:gd name="T42" fmla="*/ 23 w 27"/>
                <a:gd name="T43" fmla="*/ 20 h 24"/>
                <a:gd name="T44" fmla="*/ 24 w 27"/>
                <a:gd name="T45" fmla="*/ 20 h 24"/>
                <a:gd name="T46" fmla="*/ 24 w 27"/>
                <a:gd name="T47" fmla="*/ 19 h 24"/>
                <a:gd name="T48" fmla="*/ 25 w 27"/>
                <a:gd name="T49" fmla="*/ 19 h 24"/>
                <a:gd name="T50" fmla="*/ 26 w 27"/>
                <a:gd name="T51" fmla="*/ 17 h 24"/>
                <a:gd name="T52" fmla="*/ 26 w 27"/>
                <a:gd name="T53" fmla="*/ 17 h 24"/>
                <a:gd name="T54" fmla="*/ 27 w 27"/>
                <a:gd name="T55" fmla="*/ 15 h 24"/>
                <a:gd name="T56" fmla="*/ 27 w 27"/>
                <a:gd name="T57" fmla="*/ 14 h 24"/>
                <a:gd name="T58" fmla="*/ 27 w 27"/>
                <a:gd name="T59" fmla="*/ 13 h 24"/>
                <a:gd name="T60" fmla="*/ 27 w 27"/>
                <a:gd name="T61" fmla="*/ 12 h 24"/>
                <a:gd name="T62" fmla="*/ 27 w 27"/>
                <a:gd name="T63" fmla="*/ 12 h 24"/>
                <a:gd name="T64" fmla="*/ 27 w 27"/>
                <a:gd name="T65" fmla="*/ 9 h 24"/>
                <a:gd name="T66" fmla="*/ 26 w 27"/>
                <a:gd name="T67" fmla="*/ 7 h 24"/>
                <a:gd name="T68" fmla="*/ 25 w 27"/>
                <a:gd name="T69" fmla="*/ 5 h 24"/>
                <a:gd name="T70" fmla="*/ 23 w 27"/>
                <a:gd name="T71" fmla="*/ 3 h 24"/>
                <a:gd name="T72" fmla="*/ 21 w 27"/>
                <a:gd name="T73" fmla="*/ 2 h 24"/>
                <a:gd name="T74" fmla="*/ 19 w 27"/>
                <a:gd name="T75" fmla="*/ 1 h 24"/>
                <a:gd name="T76" fmla="*/ 16 w 27"/>
                <a:gd name="T77" fmla="*/ 0 h 24"/>
                <a:gd name="T78" fmla="*/ 14 w 27"/>
                <a:gd name="T79" fmla="*/ 0 h 24"/>
                <a:gd name="T80" fmla="*/ 10 w 27"/>
                <a:gd name="T81" fmla="*/ 0 h 24"/>
                <a:gd name="T82" fmla="*/ 8 w 27"/>
                <a:gd name="T83" fmla="*/ 1 h 24"/>
                <a:gd name="T84" fmla="*/ 5 w 27"/>
                <a:gd name="T85" fmla="*/ 2 h 24"/>
                <a:gd name="T86" fmla="*/ 3 w 27"/>
                <a:gd name="T87" fmla="*/ 3 h 24"/>
                <a:gd name="T88" fmla="*/ 2 w 27"/>
                <a:gd name="T89" fmla="*/ 5 h 24"/>
                <a:gd name="T90" fmla="*/ 1 w 27"/>
                <a:gd name="T91" fmla="*/ 7 h 24"/>
                <a:gd name="T92" fmla="*/ 0 w 27"/>
                <a:gd name="T93" fmla="*/ 9 h 24"/>
                <a:gd name="T94" fmla="*/ 0 w 27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168">
              <a:extLst>
                <a:ext uri="{FF2B5EF4-FFF2-40B4-BE49-F238E27FC236}">
                  <a16:creationId xmlns:a16="http://schemas.microsoft.com/office/drawing/2014/main" id="{3BE5E1A8-7303-F915-7392-2A192410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6" y="493214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1 w 28"/>
                <a:gd name="T3" fmla="*/ 15 h 25"/>
                <a:gd name="T4" fmla="*/ 1 w 28"/>
                <a:gd name="T5" fmla="*/ 17 h 25"/>
                <a:gd name="T6" fmla="*/ 3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6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4 w 28"/>
                <a:gd name="T33" fmla="*/ 21 h 25"/>
                <a:gd name="T34" fmla="*/ 24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3 w 28"/>
                <a:gd name="T89" fmla="*/ 6 h 25"/>
                <a:gd name="T90" fmla="*/ 1 w 28"/>
                <a:gd name="T91" fmla="*/ 8 h 25"/>
                <a:gd name="T92" fmla="*/ 1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169">
              <a:extLst>
                <a:ext uri="{FF2B5EF4-FFF2-40B4-BE49-F238E27FC236}">
                  <a16:creationId xmlns:a16="http://schemas.microsoft.com/office/drawing/2014/main" id="{97BBF709-3322-7EC5-3AF0-8621461C8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6" y="494801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Freeform 170">
              <a:extLst>
                <a:ext uri="{FF2B5EF4-FFF2-40B4-BE49-F238E27FC236}">
                  <a16:creationId xmlns:a16="http://schemas.microsoft.com/office/drawing/2014/main" id="{5D41E54D-0F09-61AE-9EAE-CFA78A4BB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6" y="498135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3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19 h 24"/>
                <a:gd name="T44" fmla="*/ 24 w 28"/>
                <a:gd name="T45" fmla="*/ 19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0 h 24"/>
                <a:gd name="T84" fmla="*/ 5 w 28"/>
                <a:gd name="T85" fmla="*/ 1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Freeform 171">
              <a:extLst>
                <a:ext uri="{FF2B5EF4-FFF2-40B4-BE49-F238E27FC236}">
                  <a16:creationId xmlns:a16="http://schemas.microsoft.com/office/drawing/2014/main" id="{059588ED-2C71-7A82-14E9-FB0E37CC2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5046441"/>
              <a:ext cx="42863" cy="39688"/>
            </a:xfrm>
            <a:custGeom>
              <a:avLst/>
              <a:gdLst>
                <a:gd name="T0" fmla="*/ 0 w 27"/>
                <a:gd name="T1" fmla="*/ 13 h 25"/>
                <a:gd name="T2" fmla="*/ 0 w 27"/>
                <a:gd name="T3" fmla="*/ 15 h 25"/>
                <a:gd name="T4" fmla="*/ 1 w 27"/>
                <a:gd name="T5" fmla="*/ 17 h 25"/>
                <a:gd name="T6" fmla="*/ 2 w 27"/>
                <a:gd name="T7" fmla="*/ 19 h 25"/>
                <a:gd name="T8" fmla="*/ 3 w 27"/>
                <a:gd name="T9" fmla="*/ 21 h 25"/>
                <a:gd name="T10" fmla="*/ 5 w 27"/>
                <a:gd name="T11" fmla="*/ 22 h 25"/>
                <a:gd name="T12" fmla="*/ 8 w 27"/>
                <a:gd name="T13" fmla="*/ 24 h 25"/>
                <a:gd name="T14" fmla="*/ 10 w 27"/>
                <a:gd name="T15" fmla="*/ 24 h 25"/>
                <a:gd name="T16" fmla="*/ 13 w 27"/>
                <a:gd name="T17" fmla="*/ 25 h 25"/>
                <a:gd name="T18" fmla="*/ 14 w 27"/>
                <a:gd name="T19" fmla="*/ 24 h 25"/>
                <a:gd name="T20" fmla="*/ 15 w 27"/>
                <a:gd name="T21" fmla="*/ 24 h 25"/>
                <a:gd name="T22" fmla="*/ 16 w 27"/>
                <a:gd name="T23" fmla="*/ 24 h 25"/>
                <a:gd name="T24" fmla="*/ 17 w 27"/>
                <a:gd name="T25" fmla="*/ 24 h 25"/>
                <a:gd name="T26" fmla="*/ 19 w 27"/>
                <a:gd name="T27" fmla="*/ 24 h 25"/>
                <a:gd name="T28" fmla="*/ 21 w 27"/>
                <a:gd name="T29" fmla="*/ 22 h 25"/>
                <a:gd name="T30" fmla="*/ 22 w 27"/>
                <a:gd name="T31" fmla="*/ 21 h 25"/>
                <a:gd name="T32" fmla="*/ 23 w 27"/>
                <a:gd name="T33" fmla="*/ 21 h 25"/>
                <a:gd name="T34" fmla="*/ 23 w 27"/>
                <a:gd name="T35" fmla="*/ 21 h 25"/>
                <a:gd name="T36" fmla="*/ 23 w 27"/>
                <a:gd name="T37" fmla="*/ 21 h 25"/>
                <a:gd name="T38" fmla="*/ 23 w 27"/>
                <a:gd name="T39" fmla="*/ 21 h 25"/>
                <a:gd name="T40" fmla="*/ 23 w 27"/>
                <a:gd name="T41" fmla="*/ 20 h 25"/>
                <a:gd name="T42" fmla="*/ 23 w 27"/>
                <a:gd name="T43" fmla="*/ 20 h 25"/>
                <a:gd name="T44" fmla="*/ 24 w 27"/>
                <a:gd name="T45" fmla="*/ 20 h 25"/>
                <a:gd name="T46" fmla="*/ 24 w 27"/>
                <a:gd name="T47" fmla="*/ 20 h 25"/>
                <a:gd name="T48" fmla="*/ 25 w 27"/>
                <a:gd name="T49" fmla="*/ 19 h 25"/>
                <a:gd name="T50" fmla="*/ 26 w 27"/>
                <a:gd name="T51" fmla="*/ 18 h 25"/>
                <a:gd name="T52" fmla="*/ 26 w 27"/>
                <a:gd name="T53" fmla="*/ 17 h 25"/>
                <a:gd name="T54" fmla="*/ 26 w 27"/>
                <a:gd name="T55" fmla="*/ 16 h 25"/>
                <a:gd name="T56" fmla="*/ 27 w 27"/>
                <a:gd name="T57" fmla="*/ 15 h 25"/>
                <a:gd name="T58" fmla="*/ 27 w 27"/>
                <a:gd name="T59" fmla="*/ 14 h 25"/>
                <a:gd name="T60" fmla="*/ 27 w 27"/>
                <a:gd name="T61" fmla="*/ 13 h 25"/>
                <a:gd name="T62" fmla="*/ 27 w 27"/>
                <a:gd name="T63" fmla="*/ 13 h 25"/>
                <a:gd name="T64" fmla="*/ 27 w 27"/>
                <a:gd name="T65" fmla="*/ 10 h 25"/>
                <a:gd name="T66" fmla="*/ 26 w 27"/>
                <a:gd name="T67" fmla="*/ 8 h 25"/>
                <a:gd name="T68" fmla="*/ 25 w 27"/>
                <a:gd name="T69" fmla="*/ 5 h 25"/>
                <a:gd name="T70" fmla="*/ 23 w 27"/>
                <a:gd name="T71" fmla="*/ 4 h 25"/>
                <a:gd name="T72" fmla="*/ 21 w 27"/>
                <a:gd name="T73" fmla="*/ 2 h 25"/>
                <a:gd name="T74" fmla="*/ 19 w 27"/>
                <a:gd name="T75" fmla="*/ 1 h 25"/>
                <a:gd name="T76" fmla="*/ 16 w 27"/>
                <a:gd name="T77" fmla="*/ 1 h 25"/>
                <a:gd name="T78" fmla="*/ 13 w 27"/>
                <a:gd name="T79" fmla="*/ 0 h 25"/>
                <a:gd name="T80" fmla="*/ 10 w 27"/>
                <a:gd name="T81" fmla="*/ 1 h 25"/>
                <a:gd name="T82" fmla="*/ 8 w 27"/>
                <a:gd name="T83" fmla="*/ 1 h 25"/>
                <a:gd name="T84" fmla="*/ 5 w 27"/>
                <a:gd name="T85" fmla="*/ 2 h 25"/>
                <a:gd name="T86" fmla="*/ 3 w 27"/>
                <a:gd name="T87" fmla="*/ 4 h 25"/>
                <a:gd name="T88" fmla="*/ 2 w 27"/>
                <a:gd name="T89" fmla="*/ 5 h 25"/>
                <a:gd name="T90" fmla="*/ 1 w 27"/>
                <a:gd name="T91" fmla="*/ 8 h 25"/>
                <a:gd name="T92" fmla="*/ 0 w 27"/>
                <a:gd name="T93" fmla="*/ 10 h 25"/>
                <a:gd name="T94" fmla="*/ 0 w 27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172">
              <a:extLst>
                <a:ext uri="{FF2B5EF4-FFF2-40B4-BE49-F238E27FC236}">
                  <a16:creationId xmlns:a16="http://schemas.microsoft.com/office/drawing/2014/main" id="{559D4305-9114-4AD8-E16F-CE9F1BA8B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6" y="504644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1 w 28"/>
                <a:gd name="T3" fmla="*/ 15 h 25"/>
                <a:gd name="T4" fmla="*/ 1 w 28"/>
                <a:gd name="T5" fmla="*/ 17 h 25"/>
                <a:gd name="T6" fmla="*/ 3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6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4 h 25"/>
                <a:gd name="T28" fmla="*/ 22 w 28"/>
                <a:gd name="T29" fmla="*/ 22 h 25"/>
                <a:gd name="T30" fmla="*/ 23 w 28"/>
                <a:gd name="T31" fmla="*/ 21 h 25"/>
                <a:gd name="T32" fmla="*/ 24 w 28"/>
                <a:gd name="T33" fmla="*/ 21 h 25"/>
                <a:gd name="T34" fmla="*/ 24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3 w 28"/>
                <a:gd name="T89" fmla="*/ 5 h 25"/>
                <a:gd name="T90" fmla="*/ 1 w 28"/>
                <a:gd name="T91" fmla="*/ 8 h 25"/>
                <a:gd name="T92" fmla="*/ 1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173">
              <a:extLst>
                <a:ext uri="{FF2B5EF4-FFF2-40B4-BE49-F238E27FC236}">
                  <a16:creationId xmlns:a16="http://schemas.microsoft.com/office/drawing/2014/main" id="{FC0379FD-B8A6-428B-A2F1-B20637DE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6" y="5079779"/>
              <a:ext cx="42863" cy="39688"/>
            </a:xfrm>
            <a:custGeom>
              <a:avLst/>
              <a:gdLst>
                <a:gd name="T0" fmla="*/ 0 w 27"/>
                <a:gd name="T1" fmla="*/ 13 h 25"/>
                <a:gd name="T2" fmla="*/ 0 w 27"/>
                <a:gd name="T3" fmla="*/ 15 h 25"/>
                <a:gd name="T4" fmla="*/ 1 w 27"/>
                <a:gd name="T5" fmla="*/ 17 h 25"/>
                <a:gd name="T6" fmla="*/ 2 w 27"/>
                <a:gd name="T7" fmla="*/ 19 h 25"/>
                <a:gd name="T8" fmla="*/ 3 w 27"/>
                <a:gd name="T9" fmla="*/ 21 h 25"/>
                <a:gd name="T10" fmla="*/ 5 w 27"/>
                <a:gd name="T11" fmla="*/ 23 h 25"/>
                <a:gd name="T12" fmla="*/ 8 w 27"/>
                <a:gd name="T13" fmla="*/ 24 h 25"/>
                <a:gd name="T14" fmla="*/ 10 w 27"/>
                <a:gd name="T15" fmla="*/ 24 h 25"/>
                <a:gd name="T16" fmla="*/ 13 w 27"/>
                <a:gd name="T17" fmla="*/ 25 h 25"/>
                <a:gd name="T18" fmla="*/ 14 w 27"/>
                <a:gd name="T19" fmla="*/ 25 h 25"/>
                <a:gd name="T20" fmla="*/ 15 w 27"/>
                <a:gd name="T21" fmla="*/ 25 h 25"/>
                <a:gd name="T22" fmla="*/ 16 w 27"/>
                <a:gd name="T23" fmla="*/ 24 h 25"/>
                <a:gd name="T24" fmla="*/ 17 w 27"/>
                <a:gd name="T25" fmla="*/ 24 h 25"/>
                <a:gd name="T26" fmla="*/ 19 w 27"/>
                <a:gd name="T27" fmla="*/ 24 h 25"/>
                <a:gd name="T28" fmla="*/ 21 w 27"/>
                <a:gd name="T29" fmla="*/ 23 h 25"/>
                <a:gd name="T30" fmla="*/ 22 w 27"/>
                <a:gd name="T31" fmla="*/ 22 h 25"/>
                <a:gd name="T32" fmla="*/ 23 w 27"/>
                <a:gd name="T33" fmla="*/ 21 h 25"/>
                <a:gd name="T34" fmla="*/ 23 w 27"/>
                <a:gd name="T35" fmla="*/ 21 h 25"/>
                <a:gd name="T36" fmla="*/ 23 w 27"/>
                <a:gd name="T37" fmla="*/ 21 h 25"/>
                <a:gd name="T38" fmla="*/ 23 w 27"/>
                <a:gd name="T39" fmla="*/ 21 h 25"/>
                <a:gd name="T40" fmla="*/ 23 w 27"/>
                <a:gd name="T41" fmla="*/ 21 h 25"/>
                <a:gd name="T42" fmla="*/ 23 w 27"/>
                <a:gd name="T43" fmla="*/ 20 h 25"/>
                <a:gd name="T44" fmla="*/ 24 w 27"/>
                <a:gd name="T45" fmla="*/ 20 h 25"/>
                <a:gd name="T46" fmla="*/ 24 w 27"/>
                <a:gd name="T47" fmla="*/ 20 h 25"/>
                <a:gd name="T48" fmla="*/ 25 w 27"/>
                <a:gd name="T49" fmla="*/ 19 h 25"/>
                <a:gd name="T50" fmla="*/ 26 w 27"/>
                <a:gd name="T51" fmla="*/ 18 h 25"/>
                <a:gd name="T52" fmla="*/ 26 w 27"/>
                <a:gd name="T53" fmla="*/ 17 h 25"/>
                <a:gd name="T54" fmla="*/ 26 w 27"/>
                <a:gd name="T55" fmla="*/ 16 h 25"/>
                <a:gd name="T56" fmla="*/ 27 w 27"/>
                <a:gd name="T57" fmla="*/ 15 h 25"/>
                <a:gd name="T58" fmla="*/ 27 w 27"/>
                <a:gd name="T59" fmla="*/ 14 h 25"/>
                <a:gd name="T60" fmla="*/ 27 w 27"/>
                <a:gd name="T61" fmla="*/ 13 h 25"/>
                <a:gd name="T62" fmla="*/ 27 w 27"/>
                <a:gd name="T63" fmla="*/ 13 h 25"/>
                <a:gd name="T64" fmla="*/ 27 w 27"/>
                <a:gd name="T65" fmla="*/ 10 h 25"/>
                <a:gd name="T66" fmla="*/ 26 w 27"/>
                <a:gd name="T67" fmla="*/ 8 h 25"/>
                <a:gd name="T68" fmla="*/ 25 w 27"/>
                <a:gd name="T69" fmla="*/ 6 h 25"/>
                <a:gd name="T70" fmla="*/ 23 w 27"/>
                <a:gd name="T71" fmla="*/ 4 h 25"/>
                <a:gd name="T72" fmla="*/ 21 w 27"/>
                <a:gd name="T73" fmla="*/ 2 h 25"/>
                <a:gd name="T74" fmla="*/ 19 w 27"/>
                <a:gd name="T75" fmla="*/ 1 h 25"/>
                <a:gd name="T76" fmla="*/ 16 w 27"/>
                <a:gd name="T77" fmla="*/ 1 h 25"/>
                <a:gd name="T78" fmla="*/ 13 w 27"/>
                <a:gd name="T79" fmla="*/ 0 h 25"/>
                <a:gd name="T80" fmla="*/ 10 w 27"/>
                <a:gd name="T81" fmla="*/ 1 h 25"/>
                <a:gd name="T82" fmla="*/ 8 w 27"/>
                <a:gd name="T83" fmla="*/ 1 h 25"/>
                <a:gd name="T84" fmla="*/ 5 w 27"/>
                <a:gd name="T85" fmla="*/ 2 h 25"/>
                <a:gd name="T86" fmla="*/ 3 w 27"/>
                <a:gd name="T87" fmla="*/ 4 h 25"/>
                <a:gd name="T88" fmla="*/ 2 w 27"/>
                <a:gd name="T89" fmla="*/ 6 h 25"/>
                <a:gd name="T90" fmla="*/ 1 w 27"/>
                <a:gd name="T91" fmla="*/ 8 h 25"/>
                <a:gd name="T92" fmla="*/ 0 w 27"/>
                <a:gd name="T93" fmla="*/ 10 h 25"/>
                <a:gd name="T94" fmla="*/ 0 w 27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174">
              <a:extLst>
                <a:ext uri="{FF2B5EF4-FFF2-40B4-BE49-F238E27FC236}">
                  <a16:creationId xmlns:a16="http://schemas.microsoft.com/office/drawing/2014/main" id="{2821D8B6-88CD-24A9-ABEC-952C452E7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509565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175">
              <a:extLst>
                <a:ext uri="{FF2B5EF4-FFF2-40B4-BE49-F238E27FC236}">
                  <a16:creationId xmlns:a16="http://schemas.microsoft.com/office/drawing/2014/main" id="{886F917C-0411-7A5A-37A8-BBECB48B2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505755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6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3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0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19 h 24"/>
                <a:gd name="T44" fmla="*/ 24 w 28"/>
                <a:gd name="T45" fmla="*/ 19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20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Freeform 176">
              <a:extLst>
                <a:ext uri="{FF2B5EF4-FFF2-40B4-BE49-F238E27FC236}">
                  <a16:creationId xmlns:a16="http://schemas.microsoft.com/office/drawing/2014/main" id="{F2303DFA-8A9B-6BCC-4911-113AD63F6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6" y="51226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Freeform 177">
              <a:extLst>
                <a:ext uri="{FF2B5EF4-FFF2-40B4-BE49-F238E27FC236}">
                  <a16:creationId xmlns:a16="http://schemas.microsoft.com/office/drawing/2014/main" id="{955C626B-288C-0B3C-417B-A9443A75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51353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Freeform 178">
              <a:extLst>
                <a:ext uri="{FF2B5EF4-FFF2-40B4-BE49-F238E27FC236}">
                  <a16:creationId xmlns:a16="http://schemas.microsoft.com/office/drawing/2014/main" id="{0E3A31EA-3C12-0625-880A-B5A773CA5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5160741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3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3 h 25"/>
                <a:gd name="T28" fmla="*/ 22 w 28"/>
                <a:gd name="T29" fmla="*/ 22 h 25"/>
                <a:gd name="T30" fmla="*/ 23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2 h 25"/>
                <a:gd name="T64" fmla="*/ 27 w 28"/>
                <a:gd name="T65" fmla="*/ 10 h 25"/>
                <a:gd name="T66" fmla="*/ 27 w 28"/>
                <a:gd name="T67" fmla="*/ 7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7 h 25"/>
                <a:gd name="T92" fmla="*/ 0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Freeform 179">
              <a:extLst>
                <a:ext uri="{FF2B5EF4-FFF2-40B4-BE49-F238E27FC236}">
                  <a16:creationId xmlns:a16="http://schemas.microsoft.com/office/drawing/2014/main" id="{23F9E3E3-A1AE-E73F-6FA5-0D777FFD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51353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Freeform 180">
              <a:extLst>
                <a:ext uri="{FF2B5EF4-FFF2-40B4-BE49-F238E27FC236}">
                  <a16:creationId xmlns:a16="http://schemas.microsoft.com/office/drawing/2014/main" id="{41142EB5-8F36-64A7-9703-CFC718CA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5125816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3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3 h 25"/>
                <a:gd name="T28" fmla="*/ 22 w 28"/>
                <a:gd name="T29" fmla="*/ 22 h 25"/>
                <a:gd name="T30" fmla="*/ 23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3 h 25"/>
                <a:gd name="T60" fmla="*/ 28 w 28"/>
                <a:gd name="T61" fmla="*/ 13 h 25"/>
                <a:gd name="T62" fmla="*/ 28 w 28"/>
                <a:gd name="T63" fmla="*/ 12 h 25"/>
                <a:gd name="T64" fmla="*/ 27 w 28"/>
                <a:gd name="T65" fmla="*/ 10 h 25"/>
                <a:gd name="T66" fmla="*/ 27 w 28"/>
                <a:gd name="T67" fmla="*/ 7 h 25"/>
                <a:gd name="T68" fmla="*/ 25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7 h 25"/>
                <a:gd name="T92" fmla="*/ 0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Freeform 181">
              <a:extLst>
                <a:ext uri="{FF2B5EF4-FFF2-40B4-BE49-F238E27FC236}">
                  <a16:creationId xmlns:a16="http://schemas.microsoft.com/office/drawing/2014/main" id="{861E2445-9346-6979-D9EE-A2B59B22C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515439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5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Freeform 182">
              <a:extLst>
                <a:ext uri="{FF2B5EF4-FFF2-40B4-BE49-F238E27FC236}">
                  <a16:creationId xmlns:a16="http://schemas.microsoft.com/office/drawing/2014/main" id="{52388980-3B99-80BF-0192-74D78F811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51734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5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5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Freeform 183">
              <a:extLst>
                <a:ext uri="{FF2B5EF4-FFF2-40B4-BE49-F238E27FC236}">
                  <a16:creationId xmlns:a16="http://schemas.microsoft.com/office/drawing/2014/main" id="{139383E5-ECA8-B984-0272-560D45DA7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5200429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Freeform 184">
              <a:extLst>
                <a:ext uri="{FF2B5EF4-FFF2-40B4-BE49-F238E27FC236}">
                  <a16:creationId xmlns:a16="http://schemas.microsoft.com/office/drawing/2014/main" id="{E366D272-844C-287E-08FF-6882DEBE3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520360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Freeform 185">
              <a:extLst>
                <a:ext uri="{FF2B5EF4-FFF2-40B4-BE49-F238E27FC236}">
                  <a16:creationId xmlns:a16="http://schemas.microsoft.com/office/drawing/2014/main" id="{6FFD5B1D-398A-5CBD-D3D6-BC76F8D1B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6" y="526551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Freeform 186">
              <a:extLst>
                <a:ext uri="{FF2B5EF4-FFF2-40B4-BE49-F238E27FC236}">
                  <a16:creationId xmlns:a16="http://schemas.microsoft.com/office/drawing/2014/main" id="{6AECAB5B-FCDB-42E7-FBFE-92463F059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6" y="526869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5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Freeform 187">
              <a:extLst>
                <a:ext uri="{FF2B5EF4-FFF2-40B4-BE49-F238E27FC236}">
                  <a16:creationId xmlns:a16="http://schemas.microsoft.com/office/drawing/2014/main" id="{74D3BEC1-4DDD-3362-EE0F-8F79474C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5244879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Freeform 188">
              <a:extLst>
                <a:ext uri="{FF2B5EF4-FFF2-40B4-BE49-F238E27FC236}">
                  <a16:creationId xmlns:a16="http://schemas.microsoft.com/office/drawing/2014/main" id="{EBA302DB-2D82-8C5D-12C4-3A1C527A8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6" y="523059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Freeform 189">
              <a:extLst>
                <a:ext uri="{FF2B5EF4-FFF2-40B4-BE49-F238E27FC236}">
                  <a16:creationId xmlns:a16="http://schemas.microsoft.com/office/drawing/2014/main" id="{02E5B3C4-F479-0BD2-DB1F-DB8CB615F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6" y="5289329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5 h 25"/>
                <a:gd name="T20" fmla="*/ 15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7 w 28"/>
                <a:gd name="T67" fmla="*/ 8 h 25"/>
                <a:gd name="T68" fmla="*/ 25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Freeform 190">
              <a:extLst>
                <a:ext uri="{FF2B5EF4-FFF2-40B4-BE49-F238E27FC236}">
                  <a16:creationId xmlns:a16="http://schemas.microsoft.com/office/drawing/2014/main" id="{B9ED0BFB-9D41-41EA-6DDF-95AF054CD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530996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Freeform 191">
              <a:extLst>
                <a:ext uri="{FF2B5EF4-FFF2-40B4-BE49-F238E27FC236}">
                  <a16:creationId xmlns:a16="http://schemas.microsoft.com/office/drawing/2014/main" id="{5BDBCA92-87E8-81A0-5F20-4618B25B3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534330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" name="Freeform 192">
              <a:extLst>
                <a:ext uri="{FF2B5EF4-FFF2-40B4-BE49-F238E27FC236}">
                  <a16:creationId xmlns:a16="http://schemas.microsoft.com/office/drawing/2014/main" id="{FFE89A6F-EAB3-F470-13D2-6B9CC9159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539410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" name="Freeform 193">
              <a:extLst>
                <a:ext uri="{FF2B5EF4-FFF2-40B4-BE49-F238E27FC236}">
                  <a16:creationId xmlns:a16="http://schemas.microsoft.com/office/drawing/2014/main" id="{0FE85505-3E2E-5771-E0BD-A006C0EC0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6" y="541315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Freeform 194">
              <a:extLst>
                <a:ext uri="{FF2B5EF4-FFF2-40B4-BE49-F238E27FC236}">
                  <a16:creationId xmlns:a16="http://schemas.microsoft.com/office/drawing/2014/main" id="{E0D0D4E3-76A7-5A09-2ABE-7E9CB1A8B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701" y="535759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Freeform 195">
              <a:extLst>
                <a:ext uri="{FF2B5EF4-FFF2-40B4-BE49-F238E27FC236}">
                  <a16:creationId xmlns:a16="http://schemas.microsoft.com/office/drawing/2014/main" id="{8CDF0202-189B-8343-318A-415F9F1B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524329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3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0 h 24"/>
                <a:gd name="T84" fmla="*/ 5 w 28"/>
                <a:gd name="T85" fmla="*/ 1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Freeform 196">
              <a:extLst>
                <a:ext uri="{FF2B5EF4-FFF2-40B4-BE49-F238E27FC236}">
                  <a16:creationId xmlns:a16="http://schemas.microsoft.com/office/drawing/2014/main" id="{0BD5DEC5-95F5-A488-BD0F-CBF9035C7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526551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0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5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" name="Freeform 197">
              <a:extLst>
                <a:ext uri="{FF2B5EF4-FFF2-40B4-BE49-F238E27FC236}">
                  <a16:creationId xmlns:a16="http://schemas.microsoft.com/office/drawing/2014/main" id="{7247EA45-E485-BA70-BE5F-B32AF6037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529726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0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" name="Freeform 198">
              <a:extLst>
                <a:ext uri="{FF2B5EF4-FFF2-40B4-BE49-F238E27FC236}">
                  <a16:creationId xmlns:a16="http://schemas.microsoft.com/office/drawing/2014/main" id="{B14B47DA-8800-57A7-C6C6-AB440C1E2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5244879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6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0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20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" name="Freeform 199">
              <a:extLst>
                <a:ext uri="{FF2B5EF4-FFF2-40B4-BE49-F238E27FC236}">
                  <a16:creationId xmlns:a16="http://schemas.microsoft.com/office/drawing/2014/main" id="{FDBF612C-D994-8C9D-5D4F-164530B4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6" y="520519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0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5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0 h 25"/>
                <a:gd name="T78" fmla="*/ 14 w 28"/>
                <a:gd name="T79" fmla="*/ 0 h 25"/>
                <a:gd name="T80" fmla="*/ 10 w 28"/>
                <a:gd name="T81" fmla="*/ 0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5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" name="Freeform 200">
              <a:extLst>
                <a:ext uri="{FF2B5EF4-FFF2-40B4-BE49-F238E27FC236}">
                  <a16:creationId xmlns:a16="http://schemas.microsoft.com/office/drawing/2014/main" id="{9B47D6C6-634A-FB6B-BF1F-954BA13F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1" y="529726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" name="Freeform 201">
              <a:extLst>
                <a:ext uri="{FF2B5EF4-FFF2-40B4-BE49-F238E27FC236}">
                  <a16:creationId xmlns:a16="http://schemas.microsoft.com/office/drawing/2014/main" id="{7A82BCC0-7957-91B6-1C7B-52933624F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531631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" name="Freeform 202">
              <a:extLst>
                <a:ext uri="{FF2B5EF4-FFF2-40B4-BE49-F238E27FC236}">
                  <a16:creationId xmlns:a16="http://schemas.microsoft.com/office/drawing/2014/main" id="{8A4A3537-E3F9-ADD3-7BFD-675E44B62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535441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" name="Freeform 203">
              <a:extLst>
                <a:ext uri="{FF2B5EF4-FFF2-40B4-BE49-F238E27FC236}">
                  <a16:creationId xmlns:a16="http://schemas.microsoft.com/office/drawing/2014/main" id="{02A6815E-1DDA-062F-F6A2-C694AD38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538140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" name="Freeform 204">
              <a:extLst>
                <a:ext uri="{FF2B5EF4-FFF2-40B4-BE49-F238E27FC236}">
                  <a16:creationId xmlns:a16="http://schemas.microsoft.com/office/drawing/2014/main" id="{2FDDA59F-0708-4887-700B-87EC74017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6" y="5384579"/>
              <a:ext cx="42863" cy="39688"/>
            </a:xfrm>
            <a:custGeom>
              <a:avLst/>
              <a:gdLst>
                <a:gd name="T0" fmla="*/ 0 w 27"/>
                <a:gd name="T1" fmla="*/ 13 h 25"/>
                <a:gd name="T2" fmla="*/ 0 w 27"/>
                <a:gd name="T3" fmla="*/ 15 h 25"/>
                <a:gd name="T4" fmla="*/ 1 w 27"/>
                <a:gd name="T5" fmla="*/ 17 h 25"/>
                <a:gd name="T6" fmla="*/ 2 w 27"/>
                <a:gd name="T7" fmla="*/ 19 h 25"/>
                <a:gd name="T8" fmla="*/ 3 w 27"/>
                <a:gd name="T9" fmla="*/ 21 h 25"/>
                <a:gd name="T10" fmla="*/ 5 w 27"/>
                <a:gd name="T11" fmla="*/ 22 h 25"/>
                <a:gd name="T12" fmla="*/ 8 w 27"/>
                <a:gd name="T13" fmla="*/ 24 h 25"/>
                <a:gd name="T14" fmla="*/ 10 w 27"/>
                <a:gd name="T15" fmla="*/ 24 h 25"/>
                <a:gd name="T16" fmla="*/ 13 w 27"/>
                <a:gd name="T17" fmla="*/ 25 h 25"/>
                <a:gd name="T18" fmla="*/ 14 w 27"/>
                <a:gd name="T19" fmla="*/ 24 h 25"/>
                <a:gd name="T20" fmla="*/ 15 w 27"/>
                <a:gd name="T21" fmla="*/ 24 h 25"/>
                <a:gd name="T22" fmla="*/ 16 w 27"/>
                <a:gd name="T23" fmla="*/ 24 h 25"/>
                <a:gd name="T24" fmla="*/ 17 w 27"/>
                <a:gd name="T25" fmla="*/ 24 h 25"/>
                <a:gd name="T26" fmla="*/ 19 w 27"/>
                <a:gd name="T27" fmla="*/ 24 h 25"/>
                <a:gd name="T28" fmla="*/ 21 w 27"/>
                <a:gd name="T29" fmla="*/ 22 h 25"/>
                <a:gd name="T30" fmla="*/ 22 w 27"/>
                <a:gd name="T31" fmla="*/ 22 h 25"/>
                <a:gd name="T32" fmla="*/ 23 w 27"/>
                <a:gd name="T33" fmla="*/ 21 h 25"/>
                <a:gd name="T34" fmla="*/ 23 w 27"/>
                <a:gd name="T35" fmla="*/ 21 h 25"/>
                <a:gd name="T36" fmla="*/ 23 w 27"/>
                <a:gd name="T37" fmla="*/ 21 h 25"/>
                <a:gd name="T38" fmla="*/ 23 w 27"/>
                <a:gd name="T39" fmla="*/ 21 h 25"/>
                <a:gd name="T40" fmla="*/ 23 w 27"/>
                <a:gd name="T41" fmla="*/ 21 h 25"/>
                <a:gd name="T42" fmla="*/ 23 w 27"/>
                <a:gd name="T43" fmla="*/ 20 h 25"/>
                <a:gd name="T44" fmla="*/ 24 w 27"/>
                <a:gd name="T45" fmla="*/ 20 h 25"/>
                <a:gd name="T46" fmla="*/ 24 w 27"/>
                <a:gd name="T47" fmla="*/ 20 h 25"/>
                <a:gd name="T48" fmla="*/ 25 w 27"/>
                <a:gd name="T49" fmla="*/ 19 h 25"/>
                <a:gd name="T50" fmla="*/ 26 w 27"/>
                <a:gd name="T51" fmla="*/ 18 h 25"/>
                <a:gd name="T52" fmla="*/ 26 w 27"/>
                <a:gd name="T53" fmla="*/ 17 h 25"/>
                <a:gd name="T54" fmla="*/ 26 w 27"/>
                <a:gd name="T55" fmla="*/ 16 h 25"/>
                <a:gd name="T56" fmla="*/ 27 w 27"/>
                <a:gd name="T57" fmla="*/ 15 h 25"/>
                <a:gd name="T58" fmla="*/ 27 w 27"/>
                <a:gd name="T59" fmla="*/ 14 h 25"/>
                <a:gd name="T60" fmla="*/ 27 w 27"/>
                <a:gd name="T61" fmla="*/ 13 h 25"/>
                <a:gd name="T62" fmla="*/ 27 w 27"/>
                <a:gd name="T63" fmla="*/ 13 h 25"/>
                <a:gd name="T64" fmla="*/ 27 w 27"/>
                <a:gd name="T65" fmla="*/ 10 h 25"/>
                <a:gd name="T66" fmla="*/ 26 w 27"/>
                <a:gd name="T67" fmla="*/ 8 h 25"/>
                <a:gd name="T68" fmla="*/ 25 w 27"/>
                <a:gd name="T69" fmla="*/ 6 h 25"/>
                <a:gd name="T70" fmla="*/ 23 w 27"/>
                <a:gd name="T71" fmla="*/ 4 h 25"/>
                <a:gd name="T72" fmla="*/ 21 w 27"/>
                <a:gd name="T73" fmla="*/ 2 h 25"/>
                <a:gd name="T74" fmla="*/ 19 w 27"/>
                <a:gd name="T75" fmla="*/ 1 h 25"/>
                <a:gd name="T76" fmla="*/ 16 w 27"/>
                <a:gd name="T77" fmla="*/ 1 h 25"/>
                <a:gd name="T78" fmla="*/ 13 w 27"/>
                <a:gd name="T79" fmla="*/ 0 h 25"/>
                <a:gd name="T80" fmla="*/ 10 w 27"/>
                <a:gd name="T81" fmla="*/ 1 h 25"/>
                <a:gd name="T82" fmla="*/ 8 w 27"/>
                <a:gd name="T83" fmla="*/ 1 h 25"/>
                <a:gd name="T84" fmla="*/ 5 w 27"/>
                <a:gd name="T85" fmla="*/ 2 h 25"/>
                <a:gd name="T86" fmla="*/ 3 w 27"/>
                <a:gd name="T87" fmla="*/ 4 h 25"/>
                <a:gd name="T88" fmla="*/ 2 w 27"/>
                <a:gd name="T89" fmla="*/ 6 h 25"/>
                <a:gd name="T90" fmla="*/ 1 w 27"/>
                <a:gd name="T91" fmla="*/ 8 h 25"/>
                <a:gd name="T92" fmla="*/ 0 w 27"/>
                <a:gd name="T93" fmla="*/ 10 h 25"/>
                <a:gd name="T94" fmla="*/ 0 w 27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06">
              <a:extLst>
                <a:ext uri="{FF2B5EF4-FFF2-40B4-BE49-F238E27FC236}">
                  <a16:creationId xmlns:a16="http://schemas.microsoft.com/office/drawing/2014/main" id="{3CC3E497-E894-695E-082B-54E24D70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543220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5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07">
              <a:extLst>
                <a:ext uri="{FF2B5EF4-FFF2-40B4-BE49-F238E27FC236}">
                  <a16:creationId xmlns:a16="http://schemas.microsoft.com/office/drawing/2014/main" id="{BA31A1CA-E7A9-59A1-79E7-1E2121781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1" y="544490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208">
              <a:extLst>
                <a:ext uri="{FF2B5EF4-FFF2-40B4-BE49-F238E27FC236}">
                  <a16:creationId xmlns:a16="http://schemas.microsoft.com/office/drawing/2014/main" id="{C9852822-9837-721C-64A5-3348F7BF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6" y="5470303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3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3 h 25"/>
                <a:gd name="T28" fmla="*/ 22 w 28"/>
                <a:gd name="T29" fmla="*/ 22 h 25"/>
                <a:gd name="T30" fmla="*/ 23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2 h 25"/>
                <a:gd name="T64" fmla="*/ 28 w 28"/>
                <a:gd name="T65" fmla="*/ 10 h 25"/>
                <a:gd name="T66" fmla="*/ 27 w 28"/>
                <a:gd name="T67" fmla="*/ 7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7 h 25"/>
                <a:gd name="T92" fmla="*/ 0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209">
              <a:extLst>
                <a:ext uri="{FF2B5EF4-FFF2-40B4-BE49-F238E27FC236}">
                  <a16:creationId xmlns:a16="http://schemas.microsoft.com/office/drawing/2014/main" id="{338E4C0F-5C43-ACDC-BF42-256293CDC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552269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210">
              <a:extLst>
                <a:ext uri="{FF2B5EF4-FFF2-40B4-BE49-F238E27FC236}">
                  <a16:creationId xmlns:a16="http://schemas.microsoft.com/office/drawing/2014/main" id="{B5100F59-42FD-88E1-4CE5-096E5B9C6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56290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1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8E7CB2D4-A5EE-21AA-E522-859DF4E08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569096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1 w 28"/>
                <a:gd name="T3" fmla="*/ 15 h 25"/>
                <a:gd name="T4" fmla="*/ 1 w 28"/>
                <a:gd name="T5" fmla="*/ 17 h 25"/>
                <a:gd name="T6" fmla="*/ 3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6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4 w 28"/>
                <a:gd name="T33" fmla="*/ 21 h 25"/>
                <a:gd name="T34" fmla="*/ 24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3 w 28"/>
                <a:gd name="T89" fmla="*/ 6 h 25"/>
                <a:gd name="T90" fmla="*/ 1 w 28"/>
                <a:gd name="T91" fmla="*/ 8 h 25"/>
                <a:gd name="T92" fmla="*/ 1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212">
              <a:extLst>
                <a:ext uri="{FF2B5EF4-FFF2-40B4-BE49-F238E27FC236}">
                  <a16:creationId xmlns:a16="http://schemas.microsoft.com/office/drawing/2014/main" id="{7ED0FEE5-3A87-E1ED-ADDF-E95B4A5B9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574176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6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0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213">
              <a:extLst>
                <a:ext uri="{FF2B5EF4-FFF2-40B4-BE49-F238E27FC236}">
                  <a16:creationId xmlns:a16="http://schemas.microsoft.com/office/drawing/2014/main" id="{C3BCA51B-7E02-A29C-4383-529BCC79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6" y="56671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14">
              <a:extLst>
                <a:ext uri="{FF2B5EF4-FFF2-40B4-BE49-F238E27FC236}">
                  <a16:creationId xmlns:a16="http://schemas.microsoft.com/office/drawing/2014/main" id="{077039E6-CD3B-85F9-B84C-412469DA9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55782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15">
              <a:extLst>
                <a:ext uri="{FF2B5EF4-FFF2-40B4-BE49-F238E27FC236}">
                  <a16:creationId xmlns:a16="http://schemas.microsoft.com/office/drawing/2014/main" id="{FEE3BD14-D9F9-981E-A275-64C6F558D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1" y="55782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F2F92EFD-4BE8-D9E0-20A3-F3A956F3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026" y="553062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id="{018FCF0D-0502-8791-EACA-3F0FCBCD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5503641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1 w 28"/>
                <a:gd name="T3" fmla="*/ 15 h 25"/>
                <a:gd name="T4" fmla="*/ 1 w 28"/>
                <a:gd name="T5" fmla="*/ 17 h 25"/>
                <a:gd name="T6" fmla="*/ 3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9 w 28"/>
                <a:gd name="T13" fmla="*/ 23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6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3 h 25"/>
                <a:gd name="T28" fmla="*/ 22 w 28"/>
                <a:gd name="T29" fmla="*/ 22 h 25"/>
                <a:gd name="T30" fmla="*/ 23 w 28"/>
                <a:gd name="T31" fmla="*/ 21 h 25"/>
                <a:gd name="T32" fmla="*/ 24 w 28"/>
                <a:gd name="T33" fmla="*/ 21 h 25"/>
                <a:gd name="T34" fmla="*/ 24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5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3 h 25"/>
                <a:gd name="T60" fmla="*/ 28 w 28"/>
                <a:gd name="T61" fmla="*/ 13 h 25"/>
                <a:gd name="T62" fmla="*/ 28 w 28"/>
                <a:gd name="T63" fmla="*/ 12 h 25"/>
                <a:gd name="T64" fmla="*/ 28 w 28"/>
                <a:gd name="T65" fmla="*/ 10 h 25"/>
                <a:gd name="T66" fmla="*/ 27 w 28"/>
                <a:gd name="T67" fmla="*/ 7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3 w 28"/>
                <a:gd name="T89" fmla="*/ 5 h 25"/>
                <a:gd name="T90" fmla="*/ 1 w 28"/>
                <a:gd name="T91" fmla="*/ 7 h 25"/>
                <a:gd name="T92" fmla="*/ 1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8">
              <a:extLst>
                <a:ext uri="{FF2B5EF4-FFF2-40B4-BE49-F238E27FC236}">
                  <a16:creationId xmlns:a16="http://schemas.microsoft.com/office/drawing/2014/main" id="{00050C0F-A1A7-D9A4-2F38-D1E869B1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1" y="54655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9">
              <a:extLst>
                <a:ext uri="{FF2B5EF4-FFF2-40B4-BE49-F238E27FC236}">
                  <a16:creationId xmlns:a16="http://schemas.microsoft.com/office/drawing/2014/main" id="{1F4919B5-10A1-5A36-46B6-A013A8B2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543537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0">
              <a:extLst>
                <a:ext uri="{FF2B5EF4-FFF2-40B4-BE49-F238E27FC236}">
                  <a16:creationId xmlns:a16="http://schemas.microsoft.com/office/drawing/2014/main" id="{4F74CB13-D3B9-280C-25A6-D3F75C7A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5459191"/>
              <a:ext cx="42863" cy="38100"/>
            </a:xfrm>
            <a:custGeom>
              <a:avLst/>
              <a:gdLst>
                <a:gd name="T0" fmla="*/ 0 w 27"/>
                <a:gd name="T1" fmla="*/ 12 h 24"/>
                <a:gd name="T2" fmla="*/ 0 w 27"/>
                <a:gd name="T3" fmla="*/ 14 h 24"/>
                <a:gd name="T4" fmla="*/ 1 w 27"/>
                <a:gd name="T5" fmla="*/ 16 h 24"/>
                <a:gd name="T6" fmla="*/ 2 w 27"/>
                <a:gd name="T7" fmla="*/ 18 h 24"/>
                <a:gd name="T8" fmla="*/ 3 w 27"/>
                <a:gd name="T9" fmla="*/ 20 h 24"/>
                <a:gd name="T10" fmla="*/ 5 w 27"/>
                <a:gd name="T11" fmla="*/ 22 h 24"/>
                <a:gd name="T12" fmla="*/ 8 w 27"/>
                <a:gd name="T13" fmla="*/ 23 h 24"/>
                <a:gd name="T14" fmla="*/ 10 w 27"/>
                <a:gd name="T15" fmla="*/ 23 h 24"/>
                <a:gd name="T16" fmla="*/ 14 w 27"/>
                <a:gd name="T17" fmla="*/ 24 h 24"/>
                <a:gd name="T18" fmla="*/ 14 w 27"/>
                <a:gd name="T19" fmla="*/ 24 h 24"/>
                <a:gd name="T20" fmla="*/ 15 w 27"/>
                <a:gd name="T21" fmla="*/ 24 h 24"/>
                <a:gd name="T22" fmla="*/ 16 w 27"/>
                <a:gd name="T23" fmla="*/ 23 h 24"/>
                <a:gd name="T24" fmla="*/ 17 w 27"/>
                <a:gd name="T25" fmla="*/ 23 h 24"/>
                <a:gd name="T26" fmla="*/ 19 w 27"/>
                <a:gd name="T27" fmla="*/ 23 h 24"/>
                <a:gd name="T28" fmla="*/ 21 w 27"/>
                <a:gd name="T29" fmla="*/ 22 h 24"/>
                <a:gd name="T30" fmla="*/ 22 w 27"/>
                <a:gd name="T31" fmla="*/ 21 h 24"/>
                <a:gd name="T32" fmla="*/ 23 w 27"/>
                <a:gd name="T33" fmla="*/ 20 h 24"/>
                <a:gd name="T34" fmla="*/ 23 w 27"/>
                <a:gd name="T35" fmla="*/ 20 h 24"/>
                <a:gd name="T36" fmla="*/ 23 w 27"/>
                <a:gd name="T37" fmla="*/ 20 h 24"/>
                <a:gd name="T38" fmla="*/ 23 w 27"/>
                <a:gd name="T39" fmla="*/ 20 h 24"/>
                <a:gd name="T40" fmla="*/ 23 w 27"/>
                <a:gd name="T41" fmla="*/ 20 h 24"/>
                <a:gd name="T42" fmla="*/ 23 w 27"/>
                <a:gd name="T43" fmla="*/ 19 h 24"/>
                <a:gd name="T44" fmla="*/ 24 w 27"/>
                <a:gd name="T45" fmla="*/ 19 h 24"/>
                <a:gd name="T46" fmla="*/ 24 w 27"/>
                <a:gd name="T47" fmla="*/ 19 h 24"/>
                <a:gd name="T48" fmla="*/ 25 w 27"/>
                <a:gd name="T49" fmla="*/ 18 h 24"/>
                <a:gd name="T50" fmla="*/ 26 w 27"/>
                <a:gd name="T51" fmla="*/ 17 h 24"/>
                <a:gd name="T52" fmla="*/ 26 w 27"/>
                <a:gd name="T53" fmla="*/ 16 h 24"/>
                <a:gd name="T54" fmla="*/ 27 w 27"/>
                <a:gd name="T55" fmla="*/ 15 h 24"/>
                <a:gd name="T56" fmla="*/ 27 w 27"/>
                <a:gd name="T57" fmla="*/ 14 h 24"/>
                <a:gd name="T58" fmla="*/ 27 w 27"/>
                <a:gd name="T59" fmla="*/ 13 h 24"/>
                <a:gd name="T60" fmla="*/ 27 w 27"/>
                <a:gd name="T61" fmla="*/ 12 h 24"/>
                <a:gd name="T62" fmla="*/ 27 w 27"/>
                <a:gd name="T63" fmla="*/ 12 h 24"/>
                <a:gd name="T64" fmla="*/ 27 w 27"/>
                <a:gd name="T65" fmla="*/ 9 h 24"/>
                <a:gd name="T66" fmla="*/ 26 w 27"/>
                <a:gd name="T67" fmla="*/ 7 h 24"/>
                <a:gd name="T68" fmla="*/ 25 w 27"/>
                <a:gd name="T69" fmla="*/ 5 h 24"/>
                <a:gd name="T70" fmla="*/ 23 w 27"/>
                <a:gd name="T71" fmla="*/ 3 h 24"/>
                <a:gd name="T72" fmla="*/ 21 w 27"/>
                <a:gd name="T73" fmla="*/ 1 h 24"/>
                <a:gd name="T74" fmla="*/ 19 w 27"/>
                <a:gd name="T75" fmla="*/ 0 h 24"/>
                <a:gd name="T76" fmla="*/ 16 w 27"/>
                <a:gd name="T77" fmla="*/ 0 h 24"/>
                <a:gd name="T78" fmla="*/ 14 w 27"/>
                <a:gd name="T79" fmla="*/ 0 h 24"/>
                <a:gd name="T80" fmla="*/ 10 w 27"/>
                <a:gd name="T81" fmla="*/ 0 h 24"/>
                <a:gd name="T82" fmla="*/ 8 w 27"/>
                <a:gd name="T83" fmla="*/ 0 h 24"/>
                <a:gd name="T84" fmla="*/ 5 w 27"/>
                <a:gd name="T85" fmla="*/ 1 h 24"/>
                <a:gd name="T86" fmla="*/ 3 w 27"/>
                <a:gd name="T87" fmla="*/ 3 h 24"/>
                <a:gd name="T88" fmla="*/ 2 w 27"/>
                <a:gd name="T89" fmla="*/ 5 h 24"/>
                <a:gd name="T90" fmla="*/ 1 w 27"/>
                <a:gd name="T91" fmla="*/ 7 h 24"/>
                <a:gd name="T92" fmla="*/ 0 w 27"/>
                <a:gd name="T93" fmla="*/ 9 h 24"/>
                <a:gd name="T94" fmla="*/ 0 w 27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21">
              <a:extLst>
                <a:ext uri="{FF2B5EF4-FFF2-40B4-BE49-F238E27FC236}">
                  <a16:creationId xmlns:a16="http://schemas.microsoft.com/office/drawing/2014/main" id="{3F595B74-0286-87FE-E97B-CCF9D7FF3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6" y="5419503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5 h 25"/>
                <a:gd name="T20" fmla="*/ 15 w 28"/>
                <a:gd name="T21" fmla="*/ 25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1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6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0 w 28"/>
                <a:gd name="T81" fmla="*/ 1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0E64AFE9-E656-076D-FBF6-B152BA22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8592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23">
              <a:extLst>
                <a:ext uri="{FF2B5EF4-FFF2-40B4-BE49-F238E27FC236}">
                  <a16:creationId xmlns:a16="http://schemas.microsoft.com/office/drawing/2014/main" id="{6705CA25-DA53-5291-4C8D-A8B299929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6" y="459400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24">
              <a:extLst>
                <a:ext uri="{FF2B5EF4-FFF2-40B4-BE49-F238E27FC236}">
                  <a16:creationId xmlns:a16="http://schemas.microsoft.com/office/drawing/2014/main" id="{3BAA75E6-C72F-47A4-942B-4D4242494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1" y="44352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25">
              <a:extLst>
                <a:ext uri="{FF2B5EF4-FFF2-40B4-BE49-F238E27FC236}">
                  <a16:creationId xmlns:a16="http://schemas.microsoft.com/office/drawing/2014/main" id="{8FCBA642-80DE-1DAA-74DD-A1D009CB8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6" y="612117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323BDAF9-C9CD-FA43-75D1-1F931D340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6121178"/>
              <a:ext cx="42863" cy="38100"/>
            </a:xfrm>
            <a:custGeom>
              <a:avLst/>
              <a:gdLst>
                <a:gd name="T0" fmla="*/ 0 w 27"/>
                <a:gd name="T1" fmla="*/ 12 h 24"/>
                <a:gd name="T2" fmla="*/ 0 w 27"/>
                <a:gd name="T3" fmla="*/ 15 h 24"/>
                <a:gd name="T4" fmla="*/ 0 w 27"/>
                <a:gd name="T5" fmla="*/ 17 h 24"/>
                <a:gd name="T6" fmla="*/ 2 w 27"/>
                <a:gd name="T7" fmla="*/ 19 h 24"/>
                <a:gd name="T8" fmla="*/ 3 w 27"/>
                <a:gd name="T9" fmla="*/ 21 h 24"/>
                <a:gd name="T10" fmla="*/ 6 w 27"/>
                <a:gd name="T11" fmla="*/ 22 h 24"/>
                <a:gd name="T12" fmla="*/ 8 w 27"/>
                <a:gd name="T13" fmla="*/ 23 h 24"/>
                <a:gd name="T14" fmla="*/ 11 w 27"/>
                <a:gd name="T15" fmla="*/ 24 h 24"/>
                <a:gd name="T16" fmla="*/ 13 w 27"/>
                <a:gd name="T17" fmla="*/ 24 h 24"/>
                <a:gd name="T18" fmla="*/ 14 w 27"/>
                <a:gd name="T19" fmla="*/ 24 h 24"/>
                <a:gd name="T20" fmla="*/ 15 w 27"/>
                <a:gd name="T21" fmla="*/ 24 h 24"/>
                <a:gd name="T22" fmla="*/ 16 w 27"/>
                <a:gd name="T23" fmla="*/ 24 h 24"/>
                <a:gd name="T24" fmla="*/ 17 w 27"/>
                <a:gd name="T25" fmla="*/ 24 h 24"/>
                <a:gd name="T26" fmla="*/ 19 w 27"/>
                <a:gd name="T27" fmla="*/ 23 h 24"/>
                <a:gd name="T28" fmla="*/ 21 w 27"/>
                <a:gd name="T29" fmla="*/ 22 h 24"/>
                <a:gd name="T30" fmla="*/ 22 w 27"/>
                <a:gd name="T31" fmla="*/ 21 h 24"/>
                <a:gd name="T32" fmla="*/ 23 w 27"/>
                <a:gd name="T33" fmla="*/ 21 h 24"/>
                <a:gd name="T34" fmla="*/ 23 w 27"/>
                <a:gd name="T35" fmla="*/ 21 h 24"/>
                <a:gd name="T36" fmla="*/ 23 w 27"/>
                <a:gd name="T37" fmla="*/ 21 h 24"/>
                <a:gd name="T38" fmla="*/ 23 w 27"/>
                <a:gd name="T39" fmla="*/ 21 h 24"/>
                <a:gd name="T40" fmla="*/ 23 w 27"/>
                <a:gd name="T41" fmla="*/ 20 h 24"/>
                <a:gd name="T42" fmla="*/ 23 w 27"/>
                <a:gd name="T43" fmla="*/ 20 h 24"/>
                <a:gd name="T44" fmla="*/ 24 w 27"/>
                <a:gd name="T45" fmla="*/ 20 h 24"/>
                <a:gd name="T46" fmla="*/ 24 w 27"/>
                <a:gd name="T47" fmla="*/ 20 h 24"/>
                <a:gd name="T48" fmla="*/ 25 w 27"/>
                <a:gd name="T49" fmla="*/ 19 h 24"/>
                <a:gd name="T50" fmla="*/ 25 w 27"/>
                <a:gd name="T51" fmla="*/ 18 h 24"/>
                <a:gd name="T52" fmla="*/ 26 w 27"/>
                <a:gd name="T53" fmla="*/ 17 h 24"/>
                <a:gd name="T54" fmla="*/ 26 w 27"/>
                <a:gd name="T55" fmla="*/ 16 h 24"/>
                <a:gd name="T56" fmla="*/ 27 w 27"/>
                <a:gd name="T57" fmla="*/ 15 h 24"/>
                <a:gd name="T58" fmla="*/ 27 w 27"/>
                <a:gd name="T59" fmla="*/ 13 h 24"/>
                <a:gd name="T60" fmla="*/ 27 w 27"/>
                <a:gd name="T61" fmla="*/ 13 h 24"/>
                <a:gd name="T62" fmla="*/ 27 w 27"/>
                <a:gd name="T63" fmla="*/ 12 h 24"/>
                <a:gd name="T64" fmla="*/ 27 w 27"/>
                <a:gd name="T65" fmla="*/ 10 h 24"/>
                <a:gd name="T66" fmla="*/ 26 w 27"/>
                <a:gd name="T67" fmla="*/ 7 h 24"/>
                <a:gd name="T68" fmla="*/ 25 w 27"/>
                <a:gd name="T69" fmla="*/ 5 h 24"/>
                <a:gd name="T70" fmla="*/ 23 w 27"/>
                <a:gd name="T71" fmla="*/ 3 h 24"/>
                <a:gd name="T72" fmla="*/ 21 w 27"/>
                <a:gd name="T73" fmla="*/ 2 h 24"/>
                <a:gd name="T74" fmla="*/ 19 w 27"/>
                <a:gd name="T75" fmla="*/ 1 h 24"/>
                <a:gd name="T76" fmla="*/ 16 w 27"/>
                <a:gd name="T77" fmla="*/ 0 h 24"/>
                <a:gd name="T78" fmla="*/ 13 w 27"/>
                <a:gd name="T79" fmla="*/ 0 h 24"/>
                <a:gd name="T80" fmla="*/ 11 w 27"/>
                <a:gd name="T81" fmla="*/ 0 h 24"/>
                <a:gd name="T82" fmla="*/ 8 w 27"/>
                <a:gd name="T83" fmla="*/ 1 h 24"/>
                <a:gd name="T84" fmla="*/ 6 w 27"/>
                <a:gd name="T85" fmla="*/ 2 h 24"/>
                <a:gd name="T86" fmla="*/ 3 w 27"/>
                <a:gd name="T87" fmla="*/ 3 h 24"/>
                <a:gd name="T88" fmla="*/ 2 w 27"/>
                <a:gd name="T89" fmla="*/ 5 h 24"/>
                <a:gd name="T90" fmla="*/ 0 w 27"/>
                <a:gd name="T91" fmla="*/ 7 h 24"/>
                <a:gd name="T92" fmla="*/ 0 w 27"/>
                <a:gd name="T93" fmla="*/ 10 h 24"/>
                <a:gd name="T94" fmla="*/ 0 w 27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4">
                  <a:moveTo>
                    <a:pt x="0" y="12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27">
              <a:extLst>
                <a:ext uri="{FF2B5EF4-FFF2-40B4-BE49-F238E27FC236}">
                  <a16:creationId xmlns:a16="http://schemas.microsoft.com/office/drawing/2014/main" id="{A4EA0A23-9C64-F2D7-7E86-CADD76D7A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3" y="585447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3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19 h 24"/>
                <a:gd name="T44" fmla="*/ 24 w 28"/>
                <a:gd name="T45" fmla="*/ 19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28">
              <a:extLst>
                <a:ext uri="{FF2B5EF4-FFF2-40B4-BE49-F238E27FC236}">
                  <a16:creationId xmlns:a16="http://schemas.microsoft.com/office/drawing/2014/main" id="{2D1387EC-F130-6CA1-BAC7-8EFA91B4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1" y="44352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0 h 24"/>
                <a:gd name="T10" fmla="*/ 7 w 28"/>
                <a:gd name="T11" fmla="*/ 22 h 24"/>
                <a:gd name="T12" fmla="*/ 9 w 28"/>
                <a:gd name="T13" fmla="*/ 23 h 24"/>
                <a:gd name="T14" fmla="*/ 12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5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2 w 28"/>
                <a:gd name="T81" fmla="*/ 0 h 24"/>
                <a:gd name="T82" fmla="*/ 9 w 28"/>
                <a:gd name="T83" fmla="*/ 1 h 24"/>
                <a:gd name="T84" fmla="*/ 7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29">
              <a:extLst>
                <a:ext uri="{FF2B5EF4-FFF2-40B4-BE49-F238E27FC236}">
                  <a16:creationId xmlns:a16="http://schemas.microsoft.com/office/drawing/2014/main" id="{59BD0A29-2D7D-6739-3AA3-2C2FE709D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1" y="485276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5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230">
              <a:extLst>
                <a:ext uri="{FF2B5EF4-FFF2-40B4-BE49-F238E27FC236}">
                  <a16:creationId xmlns:a16="http://schemas.microsoft.com/office/drawing/2014/main" id="{6A77BAD4-2A21-6573-1E22-24428EE3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097" y="5998306"/>
              <a:ext cx="3013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31">
              <a:extLst>
                <a:ext uri="{FF2B5EF4-FFF2-40B4-BE49-F238E27FC236}">
                  <a16:creationId xmlns:a16="http://schemas.microsoft.com/office/drawing/2014/main" id="{DBB5B736-3E87-2674-8547-238D08CE6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097" y="5707793"/>
              <a:ext cx="3013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32">
              <a:extLst>
                <a:ext uri="{FF2B5EF4-FFF2-40B4-BE49-F238E27FC236}">
                  <a16:creationId xmlns:a16="http://schemas.microsoft.com/office/drawing/2014/main" id="{F9AE950E-4A20-DE77-89CA-72D65B692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822" y="5417281"/>
              <a:ext cx="2356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33">
              <a:extLst>
                <a:ext uri="{FF2B5EF4-FFF2-40B4-BE49-F238E27FC236}">
                  <a16:creationId xmlns:a16="http://schemas.microsoft.com/office/drawing/2014/main" id="{D462279C-F54F-A07F-6599-74C2160A1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152" y="5126768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34">
              <a:extLst>
                <a:ext uri="{FF2B5EF4-FFF2-40B4-BE49-F238E27FC236}">
                  <a16:creationId xmlns:a16="http://schemas.microsoft.com/office/drawing/2014/main" id="{22788842-D28F-7F6F-F940-72F3C05C4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94" y="4836256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35">
              <a:extLst>
                <a:ext uri="{FF2B5EF4-FFF2-40B4-BE49-F238E27FC236}">
                  <a16:creationId xmlns:a16="http://schemas.microsoft.com/office/drawing/2014/main" id="{9A01829E-E928-2D18-578A-F48BDE20A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570" y="4545743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132">
              <a:extLst>
                <a:ext uri="{FF2B5EF4-FFF2-40B4-BE49-F238E27FC236}">
                  <a16:creationId xmlns:a16="http://schemas.microsoft.com/office/drawing/2014/main" id="{8D55B3D4-4FAF-366E-25AA-7C150A6FA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325" y="4198621"/>
              <a:ext cx="32854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Delta total HIV-1 DNA copies/</a:t>
              </a:r>
              <a:r>
                <a:rPr lang="fr-FR" altLang="fr-FR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10</a:t>
              </a:r>
              <a:r>
                <a:rPr lang="fr-FR" altLang="fr-FR" sz="1400" b="1" baseline="30000" dirty="0">
                  <a:solidFill>
                    <a:srgbClr val="0070C0"/>
                  </a:solidFill>
                  <a:latin typeface="Calibri" panose="020F0502020204030204" pitchFamily="34" charset="0"/>
                </a:rPr>
                <a:t>6</a:t>
              </a: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 CD4 T </a:t>
              </a:r>
              <a:r>
                <a:rPr kumimoji="0" lang="fr-FR" altLang="fr-FR" sz="1400" b="1" i="0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cells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368" name="Rectangle 236">
            <a:extLst>
              <a:ext uri="{FF2B5EF4-FFF2-40B4-BE49-F238E27FC236}">
                <a16:creationId xmlns:a16="http://schemas.microsoft.com/office/drawing/2014/main" id="{C57CCD9F-458F-5244-9604-33C42B93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201" y="1315927"/>
            <a:ext cx="28998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Total HIV-1 DNA copies/</a:t>
            </a:r>
            <a:r>
              <a:rPr lang="fr-FR" altLang="fr-F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 10</a:t>
            </a:r>
            <a:r>
              <a:rPr lang="fr-FR" altLang="fr-FR" sz="14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6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CD4 T </a:t>
            </a:r>
            <a:r>
              <a:rPr kumimoji="0" lang="fr-FR" altLang="fr-FR" sz="1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cells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273E47-4D28-7E4D-9558-02DDD190049E}"/>
              </a:ext>
            </a:extLst>
          </p:cNvPr>
          <p:cNvSpPr txBox="1"/>
          <p:nvPr/>
        </p:nvSpPr>
        <p:spPr>
          <a:xfrm>
            <a:off x="8978861" y="4477443"/>
            <a:ext cx="2869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Conclusion :</a:t>
            </a:r>
          </a:p>
          <a:p>
            <a:r>
              <a:rPr lang="fr-FR" dirty="0"/>
              <a:t>No </a:t>
            </a:r>
            <a:r>
              <a:rPr lang="fr-FR" dirty="0" err="1"/>
              <a:t>difference</a:t>
            </a:r>
            <a:r>
              <a:rPr lang="fr-FR" dirty="0"/>
              <a:t> in</a:t>
            </a:r>
          </a:p>
          <a:p>
            <a:r>
              <a:rPr lang="fr-FR" dirty="0"/>
              <a:t>HIV </a:t>
            </a:r>
            <a:r>
              <a:rPr lang="fr-FR" dirty="0" err="1"/>
              <a:t>reservoir</a:t>
            </a:r>
            <a:r>
              <a:rPr lang="fr-FR" dirty="0"/>
              <a:t> </a:t>
            </a:r>
            <a:r>
              <a:rPr lang="fr-FR" dirty="0" err="1"/>
              <a:t>dynamics</a:t>
            </a:r>
            <a:endParaRPr lang="fr-FR" dirty="0"/>
          </a:p>
          <a:p>
            <a:r>
              <a:rPr lang="fr-FR" dirty="0" err="1"/>
              <a:t>between</a:t>
            </a:r>
            <a:r>
              <a:rPr lang="fr-FR" dirty="0"/>
              <a:t> the 2 groups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69338BC7-4D74-6F86-7F89-F22AA02F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+mn-lt"/>
              </a:rPr>
              <a:t>Rumba Study : Impact of switch to DTG/3TC on the viral reservoir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83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NEW </a:t>
            </a:r>
            <a:r>
              <a:rPr lang="fr-FR" dirty="0" err="1"/>
              <a:t>ARVs</a:t>
            </a:r>
            <a:r>
              <a:rPr lang="fr-FR" dirty="0"/>
              <a:t> – </a:t>
            </a:r>
            <a:r>
              <a:rPr lang="fr-FR" dirty="0" err="1"/>
              <a:t>lenacapavir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27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6CB1F32-9901-9346-A093-27A5C6309204}"/>
              </a:ext>
            </a:extLst>
          </p:cNvPr>
          <p:cNvGrpSpPr/>
          <p:nvPr/>
        </p:nvGrpSpPr>
        <p:grpSpPr>
          <a:xfrm>
            <a:off x="385733" y="3463089"/>
            <a:ext cx="11420533" cy="2807320"/>
            <a:chOff x="991001" y="3045806"/>
            <a:chExt cx="10370721" cy="2807320"/>
          </a:xfrm>
        </p:grpSpPr>
        <p:cxnSp>
          <p:nvCxnSpPr>
            <p:cNvPr id="5" name="Connecteur : en angle 14">
              <a:extLst>
                <a:ext uri="{FF2B5EF4-FFF2-40B4-BE49-F238E27FC236}">
                  <a16:creationId xmlns:a16="http://schemas.microsoft.com/office/drawing/2014/main" id="{E82B1A39-7A2A-E645-9B76-4626205166F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3805550" y="4937257"/>
              <a:ext cx="485511" cy="605530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15F1FE6C-BA65-5A47-BB42-9C06D5380ACB}"/>
                </a:ext>
              </a:extLst>
            </p:cNvPr>
            <p:cNvSpPr/>
            <p:nvPr/>
          </p:nvSpPr>
          <p:spPr bwMode="auto">
            <a:xfrm>
              <a:off x="5929500" y="3081842"/>
              <a:ext cx="2198037" cy="1963933"/>
            </a:xfrm>
            <a:prstGeom prst="roundRect">
              <a:avLst>
                <a:gd name="adj" fmla="val 7542"/>
              </a:avLst>
            </a:prstGeom>
            <a:solidFill>
              <a:srgbClr val="D8E7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4C9AE2C-299A-244B-A8DB-FD6637ECF7DB}"/>
                </a:ext>
              </a:extLst>
            </p:cNvPr>
            <p:cNvSpPr/>
            <p:nvPr/>
          </p:nvSpPr>
          <p:spPr bwMode="auto">
            <a:xfrm>
              <a:off x="8197318" y="3081842"/>
              <a:ext cx="3114853" cy="1963933"/>
            </a:xfrm>
            <a:prstGeom prst="roundRect">
              <a:avLst>
                <a:gd name="adj" fmla="val 7542"/>
              </a:avLst>
            </a:prstGeom>
            <a:solidFill>
              <a:srgbClr val="D8E7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280C9E42-ADCC-4D40-807A-ECE5EE10E396}"/>
                </a:ext>
              </a:extLst>
            </p:cNvPr>
            <p:cNvSpPr/>
            <p:nvPr/>
          </p:nvSpPr>
          <p:spPr bwMode="auto">
            <a:xfrm>
              <a:off x="2657772" y="4544029"/>
              <a:ext cx="2598949" cy="6766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Decline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HIV RNA </a:t>
              </a: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&gt;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0.5 log</a:t>
              </a:r>
              <a:r>
                <a:rPr kumimoji="0" lang="fr-FR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10</a:t>
              </a:r>
              <a:r>
                <a:rPr kumimoji="0" lang="fr-FR" sz="1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c/</a:t>
              </a:r>
              <a:r>
                <a:rPr kumimoji="0" lang="fr-FR" sz="1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mL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or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HIV RNA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&lt; 400 c/</a:t>
              </a: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mL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6EE9D8E-E0B1-5541-8ACA-5D1576B984E7}"/>
                </a:ext>
              </a:extLst>
            </p:cNvPr>
            <p:cNvSpPr txBox="1"/>
            <p:nvPr/>
          </p:nvSpPr>
          <p:spPr>
            <a:xfrm>
              <a:off x="3745540" y="4264080"/>
              <a:ext cx="3540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NO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9764DD4-ECDD-7F44-B3A7-A13FAB9C25FC}"/>
                </a:ext>
              </a:extLst>
            </p:cNvPr>
            <p:cNvSpPr txBox="1"/>
            <p:nvPr/>
          </p:nvSpPr>
          <p:spPr>
            <a:xfrm>
              <a:off x="3745540" y="5226962"/>
              <a:ext cx="373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rgbClr val="000066"/>
                  </a:solidFill>
                  <a:latin typeface="+mj-lt"/>
                  <a:cs typeface="Arial" charset="0"/>
                </a:rPr>
                <a:t>YES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3C147A1-A61B-5745-B956-B03C9B5A1AA1}"/>
                </a:ext>
              </a:extLst>
            </p:cNvPr>
            <p:cNvSpPr txBox="1"/>
            <p:nvPr/>
          </p:nvSpPr>
          <p:spPr>
            <a:xfrm>
              <a:off x="4351070" y="4020656"/>
              <a:ext cx="1302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rgbClr val="0070C0"/>
                  </a:solidFill>
                  <a:latin typeface="+mj-lt"/>
                  <a:cs typeface="Arial" charset="0"/>
                </a:rPr>
                <a:t>R</a:t>
              </a: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andomized cohort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(double </a:t>
              </a:r>
              <a:r>
                <a:rPr lang="en-US" sz="1200">
                  <a:solidFill>
                    <a:srgbClr val="0070C0"/>
                  </a:solidFill>
                  <a:latin typeface="+mj-lt"/>
                  <a:cs typeface="Arial" charset="0"/>
                </a:rPr>
                <a:t>blind</a:t>
              </a: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35B8271-A3BF-8147-84BE-3C1387F629C4}"/>
                </a:ext>
              </a:extLst>
            </p:cNvPr>
            <p:cNvSpPr txBox="1"/>
            <p:nvPr/>
          </p:nvSpPr>
          <p:spPr>
            <a:xfrm>
              <a:off x="4351070" y="5251945"/>
              <a:ext cx="1545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Non randomized cohort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</a:t>
              </a:r>
              <a:r>
                <a:rPr lang="en-US" sz="1200">
                  <a:solidFill>
                    <a:srgbClr val="0070C0"/>
                  </a:solidFill>
                  <a:latin typeface="+mj-lt"/>
                  <a:cs typeface="Arial" charset="0"/>
                </a:rPr>
                <a:t>open label</a:t>
              </a: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79D06F-CC47-6A45-9CDF-798B299C365B}"/>
                </a:ext>
              </a:extLst>
            </p:cNvPr>
            <p:cNvSpPr/>
            <p:nvPr/>
          </p:nvSpPr>
          <p:spPr bwMode="auto">
            <a:xfrm>
              <a:off x="8316723" y="5303586"/>
              <a:ext cx="2846802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SC LEN Q6M x 52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weeks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9EDA37-0D6F-4844-B2A8-FA00E82B8674}"/>
                </a:ext>
              </a:extLst>
            </p:cNvPr>
            <p:cNvSpPr/>
            <p:nvPr/>
          </p:nvSpPr>
          <p:spPr bwMode="auto">
            <a:xfrm>
              <a:off x="8316723" y="5578356"/>
              <a:ext cx="2846802" cy="2747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+mj-lt"/>
                  <a:cs typeface="Arial" charset="0"/>
                </a:rPr>
                <a:t>OBR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FA3560-3E11-7546-8E91-DEA7304CE60D}"/>
                </a:ext>
              </a:extLst>
            </p:cNvPr>
            <p:cNvSpPr/>
            <p:nvPr/>
          </p:nvSpPr>
          <p:spPr bwMode="auto">
            <a:xfrm>
              <a:off x="6807738" y="5303586"/>
              <a:ext cx="1156631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dirty="0">
                  <a:solidFill>
                    <a:srgbClr val="FFFFFF"/>
                  </a:solidFill>
                  <a:latin typeface="+mj-lt"/>
                  <a:cs typeface="Arial" charset="0"/>
                </a:rPr>
                <a:t>Oral LEN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C65688-689B-7C41-B60D-60F39E5ADD58}"/>
                </a:ext>
              </a:extLst>
            </p:cNvPr>
            <p:cNvSpPr/>
            <p:nvPr/>
          </p:nvSpPr>
          <p:spPr bwMode="auto">
            <a:xfrm>
              <a:off x="6807737" y="5578356"/>
              <a:ext cx="1156631" cy="2747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OBR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F346459-6F5E-1544-BFF8-B34B17AAE047}"/>
                </a:ext>
              </a:extLst>
            </p:cNvPr>
            <p:cNvSpPr txBox="1"/>
            <p:nvPr/>
          </p:nvSpPr>
          <p:spPr>
            <a:xfrm>
              <a:off x="6228733" y="5316746"/>
              <a:ext cx="534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 = 36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043206-DC2C-3A49-A348-7A7BD4C0039D}"/>
                </a:ext>
              </a:extLst>
            </p:cNvPr>
            <p:cNvSpPr/>
            <p:nvPr/>
          </p:nvSpPr>
          <p:spPr bwMode="auto">
            <a:xfrm>
              <a:off x="8316723" y="3563816"/>
              <a:ext cx="2846802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SC LEN Q6M x 52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weeks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F6D2A1-7EE1-DE46-B0D7-426006CCBD50}"/>
                </a:ext>
              </a:extLst>
            </p:cNvPr>
            <p:cNvSpPr/>
            <p:nvPr/>
          </p:nvSpPr>
          <p:spPr bwMode="auto">
            <a:xfrm>
              <a:off x="8316723" y="3838586"/>
              <a:ext cx="2846802" cy="4369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+mj-lt"/>
                  <a:cs typeface="Arial" charset="0"/>
                </a:rPr>
                <a:t>OBR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7AACA7-E02A-2049-8561-5EB5EDFB37DE}"/>
                </a:ext>
              </a:extLst>
            </p:cNvPr>
            <p:cNvSpPr/>
            <p:nvPr/>
          </p:nvSpPr>
          <p:spPr bwMode="auto">
            <a:xfrm>
              <a:off x="6807738" y="3563816"/>
              <a:ext cx="1240933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dirty="0">
                  <a:solidFill>
                    <a:srgbClr val="FFFFFF"/>
                  </a:solidFill>
                  <a:latin typeface="+mj-lt"/>
                  <a:cs typeface="Arial" charset="0"/>
                </a:rPr>
                <a:t>Oral LEN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EA6DE5-3AD3-5A49-A13B-47DD23A5BAF7}"/>
                </a:ext>
              </a:extLst>
            </p:cNvPr>
            <p:cNvSpPr/>
            <p:nvPr/>
          </p:nvSpPr>
          <p:spPr bwMode="auto">
            <a:xfrm>
              <a:off x="6814164" y="3838585"/>
              <a:ext cx="1234506" cy="4459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Failing regimen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F6A7FC-ED1A-E341-8EA8-FD977388F3A3}"/>
                </a:ext>
              </a:extLst>
            </p:cNvPr>
            <p:cNvSpPr/>
            <p:nvPr/>
          </p:nvSpPr>
          <p:spPr bwMode="auto">
            <a:xfrm>
              <a:off x="9091339" y="4394885"/>
              <a:ext cx="2072186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SC LEN Q6M x 52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weeks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5EFFBF-1909-DE45-B763-3EDA066EAC14}"/>
                </a:ext>
              </a:extLst>
            </p:cNvPr>
            <p:cNvSpPr/>
            <p:nvPr/>
          </p:nvSpPr>
          <p:spPr bwMode="auto">
            <a:xfrm>
              <a:off x="8316723" y="4669654"/>
              <a:ext cx="2846802" cy="4236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+mj-lt"/>
                  <a:cs typeface="Arial" charset="0"/>
                </a:rPr>
                <a:t>OBR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0F437F-F391-B347-8711-2CD6FF38164A}"/>
                </a:ext>
              </a:extLst>
            </p:cNvPr>
            <p:cNvSpPr/>
            <p:nvPr/>
          </p:nvSpPr>
          <p:spPr bwMode="auto">
            <a:xfrm>
              <a:off x="6807738" y="4394885"/>
              <a:ext cx="1240932" cy="274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Placebo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4DA372-BC13-0648-A666-A5DFE6295221}"/>
                </a:ext>
              </a:extLst>
            </p:cNvPr>
            <p:cNvSpPr/>
            <p:nvPr/>
          </p:nvSpPr>
          <p:spPr bwMode="auto">
            <a:xfrm>
              <a:off x="6807737" y="4669654"/>
              <a:ext cx="1240931" cy="4095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Failing regimen</a:t>
              </a:r>
            </a:p>
          </p:txBody>
        </p:sp>
        <p:cxnSp>
          <p:nvCxnSpPr>
            <p:cNvPr id="26" name="Connecteur : en angle 35">
              <a:extLst>
                <a:ext uri="{FF2B5EF4-FFF2-40B4-BE49-F238E27FC236}">
                  <a16:creationId xmlns:a16="http://schemas.microsoft.com/office/drawing/2014/main" id="{ED31BB46-AEFF-0F42-B55B-2660B46492BA}"/>
                </a:ext>
              </a:extLst>
            </p:cNvPr>
            <p:cNvCxnSpPr>
              <a:stCxn id="11" idx="3"/>
            </p:cNvCxnSpPr>
            <p:nvPr/>
          </p:nvCxnSpPr>
          <p:spPr bwMode="auto">
            <a:xfrm flipV="1">
              <a:off x="5653761" y="3838587"/>
              <a:ext cx="1090619" cy="412902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Connecteur : en angle 36">
              <a:extLst>
                <a:ext uri="{FF2B5EF4-FFF2-40B4-BE49-F238E27FC236}">
                  <a16:creationId xmlns:a16="http://schemas.microsoft.com/office/drawing/2014/main" id="{09D94F55-31D9-644F-AABB-0C1BD53DA29A}"/>
                </a:ext>
              </a:extLst>
            </p:cNvPr>
            <p:cNvCxnSpPr>
              <a:stCxn id="11" idx="3"/>
            </p:cNvCxnSpPr>
            <p:nvPr/>
          </p:nvCxnSpPr>
          <p:spPr bwMode="auto">
            <a:xfrm>
              <a:off x="5653761" y="4251489"/>
              <a:ext cx="1090619" cy="418166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5D326F65-3373-0048-B35E-7398AD391578}"/>
                </a:ext>
              </a:extLst>
            </p:cNvPr>
            <p:cNvCxnSpPr/>
            <p:nvPr/>
          </p:nvCxnSpPr>
          <p:spPr bwMode="auto">
            <a:xfrm>
              <a:off x="7843758" y="3838586"/>
              <a:ext cx="4729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3D65E823-32C3-1E47-8021-29D78EB9AC1C}"/>
                </a:ext>
              </a:extLst>
            </p:cNvPr>
            <p:cNvCxnSpPr/>
            <p:nvPr/>
          </p:nvCxnSpPr>
          <p:spPr bwMode="auto">
            <a:xfrm>
              <a:off x="7843758" y="4669655"/>
              <a:ext cx="4729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D83A6BF6-3455-2F40-991C-B7B8901466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3759" y="5578356"/>
              <a:ext cx="47296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ADB3096F-04C8-564D-80E3-EE7C663BD5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1997" y="3834077"/>
              <a:ext cx="2297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8357F5DB-9B3D-C741-B58E-24C19FBE98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1997" y="4660640"/>
              <a:ext cx="2297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67FE47A8-0B74-D54B-B023-D25C85ED0C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1997" y="5567089"/>
              <a:ext cx="2297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375A72D-6A45-F541-9119-11D4BD1DFEDB}"/>
                </a:ext>
              </a:extLst>
            </p:cNvPr>
            <p:cNvSpPr txBox="1"/>
            <p:nvPr/>
          </p:nvSpPr>
          <p:spPr>
            <a:xfrm>
              <a:off x="6300951" y="4633260"/>
              <a:ext cx="534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 = 12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182E03F-7C94-D749-B94F-79A83464F3E0}"/>
                </a:ext>
              </a:extLst>
            </p:cNvPr>
            <p:cNvSpPr txBox="1"/>
            <p:nvPr/>
          </p:nvSpPr>
          <p:spPr>
            <a:xfrm>
              <a:off x="6300951" y="3563816"/>
              <a:ext cx="534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 = 24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C68B492-F86C-AB47-8CF6-3534FC6B1635}"/>
                </a:ext>
              </a:extLst>
            </p:cNvPr>
            <p:cNvSpPr txBox="1"/>
            <p:nvPr/>
          </p:nvSpPr>
          <p:spPr>
            <a:xfrm>
              <a:off x="9183789" y="3045806"/>
              <a:ext cx="9318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Maintenance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C140567D-3CDD-7844-9221-0F29495D04D9}"/>
                </a:ext>
              </a:extLst>
            </p:cNvPr>
            <p:cNvSpPr txBox="1"/>
            <p:nvPr/>
          </p:nvSpPr>
          <p:spPr>
            <a:xfrm>
              <a:off x="6202280" y="3045806"/>
              <a:ext cx="1702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Mfunctional</a:t>
              </a: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monotherapy</a:t>
              </a:r>
              <a:b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</a:b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(14 days)</a:t>
              </a:r>
            </a:p>
          </p:txBody>
        </p:sp>
        <p:cxnSp>
          <p:nvCxnSpPr>
            <p:cNvPr id="38" name="Connecteur : en angle 47">
              <a:extLst>
                <a:ext uri="{FF2B5EF4-FFF2-40B4-BE49-F238E27FC236}">
                  <a16:creationId xmlns:a16="http://schemas.microsoft.com/office/drawing/2014/main" id="{0BDD8F5F-F697-B441-A71B-DA5B0E085A52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3861123" y="4135907"/>
              <a:ext cx="292540" cy="52370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474AD0-53DA-A14B-8BF3-B38BD917D22B}"/>
                </a:ext>
              </a:extLst>
            </p:cNvPr>
            <p:cNvSpPr/>
            <p:nvPr/>
          </p:nvSpPr>
          <p:spPr bwMode="auto">
            <a:xfrm>
              <a:off x="8316723" y="4394885"/>
              <a:ext cx="774616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dirty="0">
                  <a:solidFill>
                    <a:srgbClr val="FFFFFF"/>
                  </a:solidFill>
                  <a:latin typeface="+mj-lt"/>
                  <a:cs typeface="Arial" charset="0"/>
                </a:rPr>
                <a:t>Oral LEN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0" name="Rectangle : coins arrondis 3">
              <a:extLst>
                <a:ext uri="{FF2B5EF4-FFF2-40B4-BE49-F238E27FC236}">
                  <a16:creationId xmlns:a16="http://schemas.microsoft.com/office/drawing/2014/main" id="{98BB3CC2-8B1B-8547-BEE1-B2EBA12B8EB3}"/>
                </a:ext>
              </a:extLst>
            </p:cNvPr>
            <p:cNvSpPr/>
            <p:nvPr/>
          </p:nvSpPr>
          <p:spPr bwMode="auto">
            <a:xfrm>
              <a:off x="991001" y="4684155"/>
              <a:ext cx="1651905" cy="56778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Repeat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HIV RNA 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at screening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EB18A245-3AB8-A74D-B001-19637F82229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710931"/>
            <a:ext cx="11343217" cy="60928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2-cohort Phase 2-3 trial</a:t>
            </a:r>
          </a:p>
          <a:p>
            <a:r>
              <a:rPr lang="en-US" sz="2000"/>
              <a:t>Inclusion criteria</a:t>
            </a:r>
          </a:p>
          <a:p>
            <a:pPr lvl="1"/>
            <a:r>
              <a:rPr lang="en-US" sz="1800"/>
              <a:t>HIV-1 RNA ≥ 400 copies/mL </a:t>
            </a:r>
          </a:p>
          <a:p>
            <a:pPr lvl="1"/>
            <a:r>
              <a:rPr lang="en-US" sz="1800"/>
              <a:t>Resistance to ≥2 agents from 3 of 4 main ARV classes </a:t>
            </a:r>
          </a:p>
          <a:p>
            <a:pPr lvl="1"/>
            <a:r>
              <a:rPr lang="en-US" sz="1800"/>
              <a:t>and ≤2 fully active agents from 4 main ARV classes</a:t>
            </a:r>
          </a:p>
          <a:p>
            <a:endParaRPr lang="en-US" sz="200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1897445-6620-BB4D-9DB7-7AFE37D2CBD4}"/>
              </a:ext>
            </a:extLst>
          </p:cNvPr>
          <p:cNvSpPr txBox="1"/>
          <p:nvPr/>
        </p:nvSpPr>
        <p:spPr>
          <a:xfrm>
            <a:off x="8067488" y="3152803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+mj-lt"/>
              </a:rPr>
              <a:t>D14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1B7183-F5E6-FCE6-292E-F67254C8A869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Castagna A. HIV Glasgow 2022, Abs. P026</a:t>
            </a:r>
          </a:p>
        </p:txBody>
      </p:sp>
      <p:sp>
        <p:nvSpPr>
          <p:cNvPr id="44" name="Titre 43">
            <a:extLst>
              <a:ext uri="{FF2B5EF4-FFF2-40B4-BE49-F238E27FC236}">
                <a16:creationId xmlns:a16="http://schemas.microsoft.com/office/drawing/2014/main" id="{1B7AF3E8-BD21-8714-A019-3B854F69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CAPELLA Study: LEN in PLWHIV with </a:t>
            </a:r>
            <a:r>
              <a:rPr lang="en-US" dirty="0" err="1"/>
              <a:t>multiresistant</a:t>
            </a:r>
            <a:r>
              <a:rPr lang="en-US" dirty="0"/>
              <a:t> HIV-1- W52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921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CBDFC-2AF8-3244-8250-EE120DEE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365" y="1635825"/>
            <a:ext cx="5296434" cy="672263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Week 52 </a:t>
            </a:r>
            <a:r>
              <a:rPr lang="fr-FR" sz="2400" dirty="0" err="1"/>
              <a:t>efficacy</a:t>
            </a:r>
            <a:r>
              <a:rPr lang="fr-FR" sz="2400" dirty="0"/>
              <a:t>: </a:t>
            </a:r>
            <a:r>
              <a:rPr lang="fr-FR" sz="2400" dirty="0" err="1"/>
              <a:t>randomized</a:t>
            </a:r>
            <a:r>
              <a:rPr lang="fr-FR" sz="2400" dirty="0"/>
              <a:t> </a:t>
            </a:r>
            <a:r>
              <a:rPr lang="fr-FR" sz="2400" dirty="0" err="1"/>
              <a:t>cohort</a:t>
            </a:r>
            <a:r>
              <a:rPr lang="fr-FR" sz="2400" dirty="0"/>
              <a:t> (n=36)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6544FCA-B433-80CE-1C1A-DA8C002B3A90}"/>
              </a:ext>
            </a:extLst>
          </p:cNvPr>
          <p:cNvGrpSpPr/>
          <p:nvPr/>
        </p:nvGrpSpPr>
        <p:grpSpPr>
          <a:xfrm>
            <a:off x="2512483" y="2280146"/>
            <a:ext cx="7207781" cy="3181586"/>
            <a:chOff x="2919413" y="2513390"/>
            <a:chExt cx="6800851" cy="3001963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FBA8784-7F14-09BB-073A-77D9606B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1" y="2513390"/>
              <a:ext cx="6710363" cy="3001963"/>
            </a:xfrm>
            <a:custGeom>
              <a:avLst/>
              <a:gdLst>
                <a:gd name="T0" fmla="*/ 12681 w 12681"/>
                <a:gd name="T1" fmla="*/ 5673 h 5673"/>
                <a:gd name="T2" fmla="*/ 0 w 12681"/>
                <a:gd name="T3" fmla="*/ 5673 h 5673"/>
                <a:gd name="T4" fmla="*/ 0 w 12681"/>
                <a:gd name="T5" fmla="*/ 0 h 5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81" h="5673">
                  <a:moveTo>
                    <a:pt x="12681" y="5673"/>
                  </a:moveTo>
                  <a:lnTo>
                    <a:pt x="0" y="567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4C4F0EC8-94CF-C06A-1DC6-63DBAA428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3140452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29291A25-2F20-824C-AEFD-8C90490C7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3734177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B06F590D-7B18-1651-CAB0-BC14D2DB8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4327902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CE3F93A7-A79F-DB27-3409-853C28640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4921627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BE0712-5A64-8FFC-5C47-B5B657A1F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5515352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244013DC-6A97-4161-E979-BD75ACE05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2546727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49FE05BE-68AE-4402-295C-B89C46081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501" y="5447090"/>
              <a:ext cx="685800" cy="68263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F57A2C80-8B8C-DE04-B7A9-155967F4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9938" y="5447090"/>
              <a:ext cx="685800" cy="6826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92B8463B-6D4E-2E84-33FF-F707B4E53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1" y="3032502"/>
              <a:ext cx="685800" cy="248285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9BE74637-E6D9-0083-5A1C-3213E3CF1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688" y="2938840"/>
              <a:ext cx="685800" cy="25765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8A935F2-0CA9-D152-433F-15922844A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3163" y="5183565"/>
              <a:ext cx="685800" cy="33178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84C9E853-DCF4-F808-AD12-7B84E6080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6" y="5102602"/>
              <a:ext cx="685800" cy="41275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2B6F3FBA-0537-5E16-5FFC-D20F1420BE7B}"/>
              </a:ext>
            </a:extLst>
          </p:cNvPr>
          <p:cNvSpPr txBox="1"/>
          <p:nvPr/>
        </p:nvSpPr>
        <p:spPr>
          <a:xfrm>
            <a:off x="2924186" y="5565522"/>
            <a:ext cx="865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&lt; 50 c/ml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EA6615B-270E-CFAB-3BE7-5B96A8A69445}"/>
              </a:ext>
            </a:extLst>
          </p:cNvPr>
          <p:cNvSpPr txBox="1"/>
          <p:nvPr/>
        </p:nvSpPr>
        <p:spPr>
          <a:xfrm>
            <a:off x="2237269" y="530758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DBD96FB-789B-4ADA-8502-D606298132D3}"/>
              </a:ext>
            </a:extLst>
          </p:cNvPr>
          <p:cNvSpPr txBox="1"/>
          <p:nvPr/>
        </p:nvSpPr>
        <p:spPr>
          <a:xfrm>
            <a:off x="2133075" y="46831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20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497492-53C6-675E-A0FE-75B8AAC50B62}"/>
              </a:ext>
            </a:extLst>
          </p:cNvPr>
          <p:cNvSpPr txBox="1"/>
          <p:nvPr/>
        </p:nvSpPr>
        <p:spPr>
          <a:xfrm>
            <a:off x="2133075" y="405861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40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29F0CB-0D4C-882C-D482-690B02CA6526}"/>
              </a:ext>
            </a:extLst>
          </p:cNvPr>
          <p:cNvSpPr txBox="1"/>
          <p:nvPr/>
        </p:nvSpPr>
        <p:spPr>
          <a:xfrm>
            <a:off x="2133075" y="343412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60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5641FA1-A6A1-2652-1FBD-84D80E3329C0}"/>
              </a:ext>
            </a:extLst>
          </p:cNvPr>
          <p:cNvSpPr txBox="1"/>
          <p:nvPr/>
        </p:nvSpPr>
        <p:spPr>
          <a:xfrm>
            <a:off x="2133075" y="280963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80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E16B8C-AE9B-6D6A-1451-902BA9E14ADB}"/>
              </a:ext>
            </a:extLst>
          </p:cNvPr>
          <p:cNvSpPr txBox="1"/>
          <p:nvPr/>
        </p:nvSpPr>
        <p:spPr>
          <a:xfrm>
            <a:off x="2028879" y="218514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100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E08B370-D918-4DB2-6DA1-9A88C91FC52F}"/>
              </a:ext>
            </a:extLst>
          </p:cNvPr>
          <p:cNvSpPr txBox="1"/>
          <p:nvPr/>
        </p:nvSpPr>
        <p:spPr>
          <a:xfrm>
            <a:off x="2827590" y="5858015"/>
            <a:ext cx="2000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Virologic</a:t>
            </a:r>
            <a:r>
              <a:rPr lang="fr-FR" sz="1600" b="1" dirty="0"/>
              <a:t> suppression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4EBCF29-D822-878F-2938-662B272CAF88}"/>
              </a:ext>
            </a:extLst>
          </p:cNvPr>
          <p:cNvSpPr txBox="1"/>
          <p:nvPr/>
        </p:nvSpPr>
        <p:spPr>
          <a:xfrm>
            <a:off x="3699281" y="5565522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&lt; 200 c/ml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55C8108-3240-EDE0-3FFE-8762A89486E5}"/>
              </a:ext>
            </a:extLst>
          </p:cNvPr>
          <p:cNvSpPr txBox="1"/>
          <p:nvPr/>
        </p:nvSpPr>
        <p:spPr>
          <a:xfrm>
            <a:off x="3160629" y="6199020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30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3CB46E6-39B6-2C1B-C5CA-79B9E52F4741}"/>
              </a:ext>
            </a:extLst>
          </p:cNvPr>
          <p:cNvSpPr txBox="1"/>
          <p:nvPr/>
        </p:nvSpPr>
        <p:spPr>
          <a:xfrm>
            <a:off x="3981409" y="6199020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31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B0D4FA6-E498-CCF7-B6D9-ECCF8B7A07EC}"/>
              </a:ext>
            </a:extLst>
          </p:cNvPr>
          <p:cNvSpPr txBox="1"/>
          <p:nvPr/>
        </p:nvSpPr>
        <p:spPr>
          <a:xfrm>
            <a:off x="2522752" y="6199020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n=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131B565-72FB-7F28-CF70-02198E6023E6}"/>
              </a:ext>
            </a:extLst>
          </p:cNvPr>
          <p:cNvSpPr txBox="1"/>
          <p:nvPr/>
        </p:nvSpPr>
        <p:spPr>
          <a:xfrm>
            <a:off x="5130939" y="5565522"/>
            <a:ext cx="865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/>
              <a:t>&gt;</a:t>
            </a:r>
            <a:r>
              <a:rPr lang="fr-FR" sz="1400" dirty="0"/>
              <a:t> 50 c/ml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5B21288-BA02-679E-01F0-22B862815F5D}"/>
              </a:ext>
            </a:extLst>
          </p:cNvPr>
          <p:cNvSpPr txBox="1"/>
          <p:nvPr/>
        </p:nvSpPr>
        <p:spPr>
          <a:xfrm>
            <a:off x="5271649" y="5858015"/>
            <a:ext cx="1526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Virologic</a:t>
            </a:r>
            <a:r>
              <a:rPr lang="fr-FR" sz="1600" b="1" dirty="0"/>
              <a:t> </a:t>
            </a:r>
            <a:r>
              <a:rPr lang="fr-FR" sz="1600" b="1" dirty="0" err="1"/>
              <a:t>failure</a:t>
            </a:r>
            <a:endParaRPr lang="fr-FR" sz="1600" b="1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5AFC156-8503-4B33-20F6-E01CAB3E420C}"/>
              </a:ext>
            </a:extLst>
          </p:cNvPr>
          <p:cNvSpPr txBox="1"/>
          <p:nvPr/>
        </p:nvSpPr>
        <p:spPr>
          <a:xfrm>
            <a:off x="5906034" y="5565522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/>
              <a:t>&gt;</a:t>
            </a:r>
            <a:r>
              <a:rPr lang="fr-FR" sz="1400" dirty="0"/>
              <a:t> 200 c/ml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9276EAD-7866-921A-0505-9B6FDB633F09}"/>
              </a:ext>
            </a:extLst>
          </p:cNvPr>
          <p:cNvSpPr txBox="1"/>
          <p:nvPr/>
        </p:nvSpPr>
        <p:spPr>
          <a:xfrm>
            <a:off x="5419479" y="6199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0CB9541-9375-F5B6-59D6-149A96EBCDC7}"/>
              </a:ext>
            </a:extLst>
          </p:cNvPr>
          <p:cNvSpPr txBox="1"/>
          <p:nvPr/>
        </p:nvSpPr>
        <p:spPr>
          <a:xfrm>
            <a:off x="6240259" y="6199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96F70F8-94E5-DA60-F557-1ADC0F7B395F}"/>
              </a:ext>
            </a:extLst>
          </p:cNvPr>
          <p:cNvSpPr txBox="1"/>
          <p:nvPr/>
        </p:nvSpPr>
        <p:spPr>
          <a:xfrm>
            <a:off x="7521320" y="5858015"/>
            <a:ext cx="164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No </a:t>
            </a:r>
            <a:r>
              <a:rPr lang="fr-FR" sz="1600" b="1" dirty="0" err="1"/>
              <a:t>Virologic</a:t>
            </a:r>
            <a:r>
              <a:rPr lang="fr-FR" sz="1600" b="1" dirty="0"/>
              <a:t> data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1196FEF-6E26-6174-284B-C796E4EA31F8}"/>
              </a:ext>
            </a:extLst>
          </p:cNvPr>
          <p:cNvSpPr txBox="1"/>
          <p:nvPr/>
        </p:nvSpPr>
        <p:spPr>
          <a:xfrm>
            <a:off x="7730929" y="6199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B78485F-BA49-782C-700F-561CB5E23AA9}"/>
              </a:ext>
            </a:extLst>
          </p:cNvPr>
          <p:cNvSpPr txBox="1"/>
          <p:nvPr/>
        </p:nvSpPr>
        <p:spPr>
          <a:xfrm>
            <a:off x="8551709" y="6199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7D2CD35-AE32-64BE-27D2-804AC2D4E01D}"/>
              </a:ext>
            </a:extLst>
          </p:cNvPr>
          <p:cNvSpPr txBox="1"/>
          <p:nvPr/>
        </p:nvSpPr>
        <p:spPr>
          <a:xfrm>
            <a:off x="3160629" y="247186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83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CAD4FA4-8E17-A7E6-D56E-467D401E1B2A}"/>
              </a:ext>
            </a:extLst>
          </p:cNvPr>
          <p:cNvSpPr txBox="1"/>
          <p:nvPr/>
        </p:nvSpPr>
        <p:spPr>
          <a:xfrm>
            <a:off x="3981409" y="2417270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F027805-3C45-ADF2-46F5-2034BBB51CA8}"/>
              </a:ext>
            </a:extLst>
          </p:cNvPr>
          <p:cNvSpPr txBox="1"/>
          <p:nvPr/>
        </p:nvSpPr>
        <p:spPr>
          <a:xfrm>
            <a:off x="5462918" y="462821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14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81846B9-38B6-CF17-0677-BC2B9F8C7E39}"/>
              </a:ext>
            </a:extLst>
          </p:cNvPr>
          <p:cNvSpPr txBox="1"/>
          <p:nvPr/>
        </p:nvSpPr>
        <p:spPr>
          <a:xfrm>
            <a:off x="6174514" y="462821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BB60CA1-9A79-132A-9851-0EBD4E2BA929}"/>
              </a:ext>
            </a:extLst>
          </p:cNvPr>
          <p:cNvSpPr txBox="1"/>
          <p:nvPr/>
        </p:nvSpPr>
        <p:spPr>
          <a:xfrm>
            <a:off x="7785521" y="499670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3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CB99C85-10D8-3787-B42D-295A0F32A58A}"/>
              </a:ext>
            </a:extLst>
          </p:cNvPr>
          <p:cNvSpPr txBox="1"/>
          <p:nvPr/>
        </p:nvSpPr>
        <p:spPr>
          <a:xfrm>
            <a:off x="8469821" y="499670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701A93B-69C4-41DB-308F-6EEBDAAF91EB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Castagna A. HIV Glasgow 2022, Abs. P026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11F2D0-300A-1649-BD4B-553F907FDE9C}"/>
              </a:ext>
            </a:extLst>
          </p:cNvPr>
          <p:cNvSpPr txBox="1"/>
          <p:nvPr/>
        </p:nvSpPr>
        <p:spPr>
          <a:xfrm>
            <a:off x="2385546" y="189920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%</a:t>
            </a:r>
          </a:p>
        </p:txBody>
      </p:sp>
      <p:sp>
        <p:nvSpPr>
          <p:cNvPr id="6" name="Titre 43">
            <a:extLst>
              <a:ext uri="{FF2B5EF4-FFF2-40B4-BE49-F238E27FC236}">
                <a16:creationId xmlns:a16="http://schemas.microsoft.com/office/drawing/2014/main" id="{5C941F30-03FD-278B-9713-64FB4A08C0E8}"/>
              </a:ext>
            </a:extLst>
          </p:cNvPr>
          <p:cNvSpPr txBox="1">
            <a:spLocks/>
          </p:cNvSpPr>
          <p:nvPr/>
        </p:nvSpPr>
        <p:spPr>
          <a:xfrm>
            <a:off x="609600" y="10471"/>
            <a:ext cx="11435542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CAPELLA Study: LEN in PLWHIV with </a:t>
            </a:r>
            <a:r>
              <a:rPr lang="en-US" dirty="0" err="1"/>
              <a:t>multiresistant</a:t>
            </a:r>
            <a:r>
              <a:rPr lang="en-US" dirty="0"/>
              <a:t> HIV-1- W52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392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CBDFC-2AF8-3244-8250-EE120DEE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151" y="1844920"/>
            <a:ext cx="8691563" cy="512937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HIV-1 RNA &lt; 50 c/</a:t>
            </a:r>
            <a:r>
              <a:rPr lang="fr-FR" sz="2400" dirty="0" err="1"/>
              <a:t>mL</a:t>
            </a:r>
            <a:r>
              <a:rPr lang="fr-FR" sz="2400" dirty="0"/>
              <a:t> (%, 95% CI) at W52 by </a:t>
            </a:r>
            <a:r>
              <a:rPr lang="fr-FR" sz="2400" dirty="0" err="1"/>
              <a:t>baseline</a:t>
            </a:r>
            <a:r>
              <a:rPr lang="fr-FR" sz="2400" dirty="0"/>
              <a:t> CD4 and HIV-1 RNA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536E465-4DE3-B780-C539-C1E26D3044C2}"/>
              </a:ext>
            </a:extLst>
          </p:cNvPr>
          <p:cNvGrpSpPr/>
          <p:nvPr/>
        </p:nvGrpSpPr>
        <p:grpSpPr>
          <a:xfrm>
            <a:off x="2505608" y="2609758"/>
            <a:ext cx="7131598" cy="3151288"/>
            <a:chOff x="2971800" y="2601274"/>
            <a:chExt cx="6800851" cy="3005138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AF27B20-2C35-2C91-84D2-40F155784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288" y="2601274"/>
              <a:ext cx="6710363" cy="3005138"/>
            </a:xfrm>
            <a:custGeom>
              <a:avLst/>
              <a:gdLst>
                <a:gd name="T0" fmla="*/ 12681 w 12681"/>
                <a:gd name="T1" fmla="*/ 5677 h 5677"/>
                <a:gd name="T2" fmla="*/ 0 w 12681"/>
                <a:gd name="T3" fmla="*/ 5677 h 5677"/>
                <a:gd name="T4" fmla="*/ 0 w 12681"/>
                <a:gd name="T5" fmla="*/ 0 h 5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81" h="5677">
                  <a:moveTo>
                    <a:pt x="12681" y="5677"/>
                  </a:moveTo>
                  <a:lnTo>
                    <a:pt x="0" y="567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4ED5F9B5-7029-7424-0365-28FD7DFC5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228336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C64456DA-805F-A633-BA93-BB97D3208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823649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63E35EF4-8A5B-F77F-FC80-5C58CEF5E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17374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5A283213-7EFB-D4EE-14B7-CDBECEFD2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011099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5259D308-4920-6DEF-6075-CE9DB5169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606411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F2F7388A-D69A-CE18-F984-CF78CBF84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2634611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F832B52D-0B68-3593-4CDF-5459812AA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015611"/>
              <a:ext cx="685800" cy="259080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9FF02FD2-2D43-EA41-E130-10FB09439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125" y="2615561"/>
              <a:ext cx="685800" cy="299085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18A4FBAE-4C7E-7D08-B83C-02D997B98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600" y="3471224"/>
              <a:ext cx="685800" cy="213518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F8EDDAFC-CAC4-5AAC-4731-EA87EDB95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100" y="3277549"/>
              <a:ext cx="685800" cy="2328863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66B7BD4B-42A0-48C4-A32F-BB1E2B432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3114036"/>
              <a:ext cx="685800" cy="249237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2FB62F68-CF5F-3EBF-58FE-AC23B1881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9538" y="2731449"/>
              <a:ext cx="0" cy="820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501AA261-6CBF-B11E-2A4F-5806AE48C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42325" y="2713986"/>
              <a:ext cx="0" cy="20145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1CA5E836-500A-3757-7466-DD82124FA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0063" y="2874324"/>
              <a:ext cx="0" cy="992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2D2F4C9B-2F92-7C94-DC72-AAC24D70C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4963" y="2802886"/>
              <a:ext cx="0" cy="7858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40FAC002-4012-6884-B31A-9C064004E2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94438" y="2606036"/>
              <a:ext cx="0" cy="1000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24DAF6B7-9A93-D61C-40E2-FA663623D6BE}"/>
              </a:ext>
            </a:extLst>
          </p:cNvPr>
          <p:cNvSpPr txBox="1"/>
          <p:nvPr/>
        </p:nvSpPr>
        <p:spPr>
          <a:xfrm>
            <a:off x="3105414" y="5837796"/>
            <a:ext cx="1240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Randomized</a:t>
            </a:r>
            <a:br>
              <a:rPr lang="fr-FR" sz="1600" b="1" dirty="0"/>
            </a:br>
            <a:r>
              <a:rPr lang="fr-FR" sz="1600" b="1" dirty="0" err="1"/>
              <a:t>cohort</a:t>
            </a:r>
            <a:endParaRPr lang="fr-FR" sz="1600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8DA9892-765E-57AB-CBE5-2C7A6F20D9F7}"/>
              </a:ext>
            </a:extLst>
          </p:cNvPr>
          <p:cNvSpPr txBox="1"/>
          <p:nvPr/>
        </p:nvSpPr>
        <p:spPr>
          <a:xfrm>
            <a:off x="2237269" y="560715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91764CE-7806-C45B-D07E-560B6F25379E}"/>
              </a:ext>
            </a:extLst>
          </p:cNvPr>
          <p:cNvSpPr txBox="1"/>
          <p:nvPr/>
        </p:nvSpPr>
        <p:spPr>
          <a:xfrm>
            <a:off x="2133075" y="498267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20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7907289-9B91-E313-CFF0-BB9E3AEF9A76}"/>
              </a:ext>
            </a:extLst>
          </p:cNvPr>
          <p:cNvSpPr txBox="1"/>
          <p:nvPr/>
        </p:nvSpPr>
        <p:spPr>
          <a:xfrm>
            <a:off x="2133075" y="435818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40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9A22AEE-C042-1872-82C6-09A658EEA3EE}"/>
              </a:ext>
            </a:extLst>
          </p:cNvPr>
          <p:cNvSpPr txBox="1"/>
          <p:nvPr/>
        </p:nvSpPr>
        <p:spPr>
          <a:xfrm>
            <a:off x="2133075" y="373369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60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B5607C5-BC4A-46C5-7C96-DD337D75BC2C}"/>
              </a:ext>
            </a:extLst>
          </p:cNvPr>
          <p:cNvSpPr txBox="1"/>
          <p:nvPr/>
        </p:nvSpPr>
        <p:spPr>
          <a:xfrm>
            <a:off x="2133075" y="31092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80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3F80550-CBB1-8573-4CDD-E67DFA551C3E}"/>
              </a:ext>
            </a:extLst>
          </p:cNvPr>
          <p:cNvSpPr txBox="1"/>
          <p:nvPr/>
        </p:nvSpPr>
        <p:spPr>
          <a:xfrm>
            <a:off x="2028879" y="248471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100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FC8528F-6C87-8136-20D8-B45874FAFF41}"/>
              </a:ext>
            </a:extLst>
          </p:cNvPr>
          <p:cNvSpPr txBox="1"/>
          <p:nvPr/>
        </p:nvSpPr>
        <p:spPr>
          <a:xfrm>
            <a:off x="3542767" y="6369998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36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080F4A6-23DF-8ED2-5157-BA1EBCFA0705}"/>
              </a:ext>
            </a:extLst>
          </p:cNvPr>
          <p:cNvSpPr txBox="1"/>
          <p:nvPr/>
        </p:nvSpPr>
        <p:spPr>
          <a:xfrm>
            <a:off x="2509104" y="6369998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n=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F37177B-A726-35EA-1A20-A5DA72B2041C}"/>
              </a:ext>
            </a:extLst>
          </p:cNvPr>
          <p:cNvSpPr txBox="1"/>
          <p:nvPr/>
        </p:nvSpPr>
        <p:spPr>
          <a:xfrm>
            <a:off x="4950089" y="5865092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&lt;200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1E399AA-1647-EA33-E408-FA4F605E1CE3}"/>
              </a:ext>
            </a:extLst>
          </p:cNvPr>
          <p:cNvSpPr txBox="1"/>
          <p:nvPr/>
        </p:nvSpPr>
        <p:spPr>
          <a:xfrm>
            <a:off x="5866401" y="5865092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u="sng" dirty="0"/>
              <a:t>&gt;</a:t>
            </a:r>
            <a:r>
              <a:rPr lang="fr-FR" sz="1600" dirty="0"/>
              <a:t>200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13ED01E-F8DF-5DBC-5AD9-535DBECEA46A}"/>
              </a:ext>
            </a:extLst>
          </p:cNvPr>
          <p:cNvSpPr txBox="1"/>
          <p:nvPr/>
        </p:nvSpPr>
        <p:spPr>
          <a:xfrm>
            <a:off x="5053484" y="6369998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27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457060E-13E8-8D2E-ACD0-BD400401C2BF}"/>
              </a:ext>
            </a:extLst>
          </p:cNvPr>
          <p:cNvSpPr txBox="1"/>
          <p:nvPr/>
        </p:nvSpPr>
        <p:spPr>
          <a:xfrm>
            <a:off x="5899065" y="63699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9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FE51E6A-BF6D-1F5A-3232-AC93108E4AC6}"/>
              </a:ext>
            </a:extLst>
          </p:cNvPr>
          <p:cNvSpPr txBox="1"/>
          <p:nvPr/>
        </p:nvSpPr>
        <p:spPr>
          <a:xfrm>
            <a:off x="7310342" y="6369998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29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5C13C6E-861A-AFF1-813A-967A782CC558}"/>
              </a:ext>
            </a:extLst>
          </p:cNvPr>
          <p:cNvSpPr txBox="1"/>
          <p:nvPr/>
        </p:nvSpPr>
        <p:spPr>
          <a:xfrm>
            <a:off x="8101331" y="63699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7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D2476D0-6103-3AF0-A479-D2194AC9C3E0}"/>
              </a:ext>
            </a:extLst>
          </p:cNvPr>
          <p:cNvSpPr txBox="1"/>
          <p:nvPr/>
        </p:nvSpPr>
        <p:spPr>
          <a:xfrm>
            <a:off x="3599076" y="2512701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51BC6D4-2811-9ED1-D6C4-3604C2288B4A}"/>
              </a:ext>
            </a:extLst>
          </p:cNvPr>
          <p:cNvSpPr txBox="1"/>
          <p:nvPr/>
        </p:nvSpPr>
        <p:spPr>
          <a:xfrm>
            <a:off x="5054518" y="2525488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78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F590F5F-70FD-5DF5-4DE3-BA5FFA5482DA}"/>
              </a:ext>
            </a:extLst>
          </p:cNvPr>
          <p:cNvSpPr txBox="1"/>
          <p:nvPr/>
        </p:nvSpPr>
        <p:spPr>
          <a:xfrm>
            <a:off x="5755008" y="2197935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100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231CBE1-C0B7-18B3-F8B4-73CFFF257648}"/>
              </a:ext>
            </a:extLst>
          </p:cNvPr>
          <p:cNvSpPr txBox="1"/>
          <p:nvPr/>
        </p:nvSpPr>
        <p:spPr>
          <a:xfrm>
            <a:off x="7325161" y="2447546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BEF31CC-F832-A6BE-F059-1A187745E165}"/>
              </a:ext>
            </a:extLst>
          </p:cNvPr>
          <p:cNvSpPr txBox="1"/>
          <p:nvPr/>
        </p:nvSpPr>
        <p:spPr>
          <a:xfrm>
            <a:off x="8050405" y="2447546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71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11FD5AF-FE54-2CD5-A2B8-BD4970DB1D75}"/>
              </a:ext>
            </a:extLst>
          </p:cNvPr>
          <p:cNvSpPr txBox="1"/>
          <p:nvPr/>
        </p:nvSpPr>
        <p:spPr>
          <a:xfrm>
            <a:off x="4997599" y="6093130"/>
            <a:ext cx="1287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CD4, </a:t>
            </a:r>
            <a:r>
              <a:rPr lang="fr-FR" sz="1600" b="1" dirty="0" err="1"/>
              <a:t>cells</a:t>
            </a:r>
            <a:r>
              <a:rPr lang="fr-FR" sz="1600" b="1" dirty="0"/>
              <a:t>/µL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1A99B99-1149-0ACF-4056-788174486276}"/>
              </a:ext>
            </a:extLst>
          </p:cNvPr>
          <p:cNvSpPr txBox="1"/>
          <p:nvPr/>
        </p:nvSpPr>
        <p:spPr>
          <a:xfrm>
            <a:off x="6950154" y="5865092"/>
            <a:ext cx="96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u="sng" dirty="0"/>
              <a:t>&lt;</a:t>
            </a:r>
            <a:r>
              <a:rPr lang="fr-FR" sz="1600" dirty="0"/>
              <a:t>100,000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5A2D8ED-923C-E218-4338-672A3940417E}"/>
              </a:ext>
            </a:extLst>
          </p:cNvPr>
          <p:cNvSpPr txBox="1"/>
          <p:nvPr/>
        </p:nvSpPr>
        <p:spPr>
          <a:xfrm>
            <a:off x="7866466" y="5865092"/>
            <a:ext cx="96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&gt;100,000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1FFF2CE-7378-A134-EE5E-390D9FEACA46}"/>
              </a:ext>
            </a:extLst>
          </p:cNvPr>
          <p:cNvSpPr txBox="1"/>
          <p:nvPr/>
        </p:nvSpPr>
        <p:spPr>
          <a:xfrm>
            <a:off x="7023122" y="6093130"/>
            <a:ext cx="1600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HIV-1 RNA, c/</a:t>
            </a:r>
            <a:r>
              <a:rPr lang="fr-FR" sz="1600" b="1" dirty="0" err="1"/>
              <a:t>mL</a:t>
            </a:r>
            <a:endParaRPr lang="fr-FR" sz="1600" b="1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4C5F5C3-11C9-593E-00B1-63161B7ABA9D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Castagna A. HIV Glasgow 2022, Abs. P026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D925B78-7CA3-EB48-BA2B-7C7F969700B8}"/>
              </a:ext>
            </a:extLst>
          </p:cNvPr>
          <p:cNvSpPr txBox="1"/>
          <p:nvPr/>
        </p:nvSpPr>
        <p:spPr>
          <a:xfrm>
            <a:off x="2385546" y="2256398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%</a:t>
            </a:r>
          </a:p>
        </p:txBody>
      </p:sp>
      <p:sp>
        <p:nvSpPr>
          <p:cNvPr id="5" name="Titre 43">
            <a:extLst>
              <a:ext uri="{FF2B5EF4-FFF2-40B4-BE49-F238E27FC236}">
                <a16:creationId xmlns:a16="http://schemas.microsoft.com/office/drawing/2014/main" id="{E2599D6E-2005-3CB5-5849-C66D1B489503}"/>
              </a:ext>
            </a:extLst>
          </p:cNvPr>
          <p:cNvSpPr txBox="1">
            <a:spLocks/>
          </p:cNvSpPr>
          <p:nvPr/>
        </p:nvSpPr>
        <p:spPr>
          <a:xfrm>
            <a:off x="609600" y="10471"/>
            <a:ext cx="11418916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CAPELLA Study: LEN in PLWHIV with </a:t>
            </a:r>
            <a:r>
              <a:rPr lang="en-US" dirty="0" err="1"/>
              <a:t>multiresistant</a:t>
            </a:r>
            <a:r>
              <a:rPr lang="en-US" dirty="0"/>
              <a:t> HIV-1- W52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49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D0D2DF3-BA7A-748F-8A17-01F5D676E179}"/>
              </a:ext>
            </a:extLst>
          </p:cNvPr>
          <p:cNvGrpSpPr/>
          <p:nvPr/>
        </p:nvGrpSpPr>
        <p:grpSpPr>
          <a:xfrm>
            <a:off x="2533458" y="2573343"/>
            <a:ext cx="6804026" cy="3001963"/>
            <a:chOff x="2901950" y="2709863"/>
            <a:chExt cx="6804026" cy="3001963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1AA424B-4CC1-E833-BEC0-3205CBFB2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2709863"/>
              <a:ext cx="6713538" cy="3001963"/>
            </a:xfrm>
            <a:custGeom>
              <a:avLst/>
              <a:gdLst>
                <a:gd name="T0" fmla="*/ 12687 w 12687"/>
                <a:gd name="T1" fmla="*/ 5674 h 5674"/>
                <a:gd name="T2" fmla="*/ 0 w 12687"/>
                <a:gd name="T3" fmla="*/ 5674 h 5674"/>
                <a:gd name="T4" fmla="*/ 0 w 12687"/>
                <a:gd name="T5" fmla="*/ 0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87" h="5674">
                  <a:moveTo>
                    <a:pt x="12687" y="5674"/>
                  </a:moveTo>
                  <a:lnTo>
                    <a:pt x="0" y="567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2ECF454-97A1-606F-0209-C63F6F256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3336925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31E8431-FA98-5CF4-2ECD-B8EB872FC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3930650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3BA44CAB-F693-B1A3-25A7-942D33CA7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4524375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87F036A-E684-129B-DA48-29094A1BE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5118100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DA9B1D8C-FAB8-076B-5E05-184621408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5711825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F293EA28-BE64-C072-281D-6EC13113D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2743200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BC74658-8312-A130-4B82-546757CF8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100" y="2924175"/>
              <a:ext cx="946150" cy="278765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B8BCD7B2-DCFF-3D61-D84D-E4F13F0D3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5663" y="3384550"/>
              <a:ext cx="946150" cy="232727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102FA255-1E4F-1B78-1581-F3FFE1EB2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3738563"/>
              <a:ext cx="946150" cy="1973263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76F107BE-0665-B379-9DE9-2D1CFC7DA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3244850"/>
              <a:ext cx="946150" cy="246697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003A5C43-9C26-63E8-A3BA-4A0448E7D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7300" y="2878138"/>
              <a:ext cx="0" cy="2171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A8CFCADA-60B1-48D1-46D2-9B291284F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8738" y="2878138"/>
              <a:ext cx="0" cy="13779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EF62F809-B6B7-D5ED-7499-FDB8927CF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3388" y="2932113"/>
              <a:ext cx="0" cy="7889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FA4559A4-21E7-992E-509D-0D76BAD46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18588" y="2751138"/>
              <a:ext cx="0" cy="887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BAF1-1A0E-6A39-2F74-9138BA3C9B55}"/>
              </a:ext>
            </a:extLst>
          </p:cNvPr>
          <p:cNvSpPr txBox="1"/>
          <p:nvPr/>
        </p:nvSpPr>
        <p:spPr>
          <a:xfrm>
            <a:off x="3105414" y="5646398"/>
            <a:ext cx="1240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Randomized</a:t>
            </a:r>
            <a:br>
              <a:rPr lang="fr-FR" sz="1600" b="1" dirty="0"/>
            </a:br>
            <a:r>
              <a:rPr lang="fr-FR" sz="1600" b="1" dirty="0" err="1"/>
              <a:t>cohort</a:t>
            </a:r>
            <a:endParaRPr lang="fr-FR" sz="1600" b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0CF85D-8EA9-3E40-1BC4-2781514651F4}"/>
              </a:ext>
            </a:extLst>
          </p:cNvPr>
          <p:cNvSpPr txBox="1"/>
          <p:nvPr/>
        </p:nvSpPr>
        <p:spPr>
          <a:xfrm>
            <a:off x="2237269" y="541576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86687E3-F221-24DC-698A-6F04583772D3}"/>
              </a:ext>
            </a:extLst>
          </p:cNvPr>
          <p:cNvSpPr txBox="1"/>
          <p:nvPr/>
        </p:nvSpPr>
        <p:spPr>
          <a:xfrm>
            <a:off x="2133075" y="482675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20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E8BB573-693F-B944-3F26-DFE6091764BF}"/>
              </a:ext>
            </a:extLst>
          </p:cNvPr>
          <p:cNvSpPr txBox="1"/>
          <p:nvPr/>
        </p:nvSpPr>
        <p:spPr>
          <a:xfrm>
            <a:off x="2133075" y="423774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40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AF2AA16-54F5-B9CE-EFA6-5236896BB2A3}"/>
              </a:ext>
            </a:extLst>
          </p:cNvPr>
          <p:cNvSpPr txBox="1"/>
          <p:nvPr/>
        </p:nvSpPr>
        <p:spPr>
          <a:xfrm>
            <a:off x="2133075" y="364874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60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E66C7F-33C3-D5AE-0921-42951E088E1F}"/>
              </a:ext>
            </a:extLst>
          </p:cNvPr>
          <p:cNvSpPr txBox="1"/>
          <p:nvPr/>
        </p:nvSpPr>
        <p:spPr>
          <a:xfrm>
            <a:off x="2133075" y="305973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80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32284FC-A7F7-248C-9033-8DD8C56F9EAD}"/>
              </a:ext>
            </a:extLst>
          </p:cNvPr>
          <p:cNvSpPr txBox="1"/>
          <p:nvPr/>
        </p:nvSpPr>
        <p:spPr>
          <a:xfrm>
            <a:off x="2028879" y="2470734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100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FFB876-F219-D89F-A26E-4532DF333A18}"/>
              </a:ext>
            </a:extLst>
          </p:cNvPr>
          <p:cNvSpPr txBox="1"/>
          <p:nvPr/>
        </p:nvSpPr>
        <p:spPr>
          <a:xfrm>
            <a:off x="3542767" y="630719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36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03BD4AE-8CDD-BAA7-BCEF-13DFD309301F}"/>
              </a:ext>
            </a:extLst>
          </p:cNvPr>
          <p:cNvSpPr txBox="1"/>
          <p:nvPr/>
        </p:nvSpPr>
        <p:spPr>
          <a:xfrm>
            <a:off x="2509104" y="6307192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n=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5146784-5966-2ED3-7972-95B1ABAEEC5D}"/>
              </a:ext>
            </a:extLst>
          </p:cNvPr>
          <p:cNvSpPr txBox="1"/>
          <p:nvPr/>
        </p:nvSpPr>
        <p:spPr>
          <a:xfrm>
            <a:off x="5809397" y="56736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833A55E-F78F-490F-1159-3CDA496B6DD8}"/>
              </a:ext>
            </a:extLst>
          </p:cNvPr>
          <p:cNvSpPr txBox="1"/>
          <p:nvPr/>
        </p:nvSpPr>
        <p:spPr>
          <a:xfrm>
            <a:off x="5809398" y="630719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67E4442-5D55-C5F0-1CB6-A5187A92D980}"/>
              </a:ext>
            </a:extLst>
          </p:cNvPr>
          <p:cNvSpPr txBox="1"/>
          <p:nvPr/>
        </p:nvSpPr>
        <p:spPr>
          <a:xfrm>
            <a:off x="7119289" y="630719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14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C9F75E3-5BE3-2730-C14D-05D82027FF2C}"/>
              </a:ext>
            </a:extLst>
          </p:cNvPr>
          <p:cNvSpPr txBox="1"/>
          <p:nvPr/>
        </p:nvSpPr>
        <p:spPr>
          <a:xfrm>
            <a:off x="8450561" y="630719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16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068E608-590F-0EA7-BE61-957C1519E0A1}"/>
              </a:ext>
            </a:extLst>
          </p:cNvPr>
          <p:cNvSpPr txBox="1"/>
          <p:nvPr/>
        </p:nvSpPr>
        <p:spPr>
          <a:xfrm>
            <a:off x="3680964" y="2403191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83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F2D6AB5-886F-5162-2E53-31097C0ACD27}"/>
              </a:ext>
            </a:extLst>
          </p:cNvPr>
          <p:cNvSpPr txBox="1"/>
          <p:nvPr/>
        </p:nvSpPr>
        <p:spPr>
          <a:xfrm>
            <a:off x="5761298" y="24707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67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711A7C4-AFD8-14D9-FF25-DA3197B1E3B2}"/>
              </a:ext>
            </a:extLst>
          </p:cNvPr>
          <p:cNvSpPr txBox="1"/>
          <p:nvPr/>
        </p:nvSpPr>
        <p:spPr>
          <a:xfrm>
            <a:off x="7144229" y="232397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79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2AFC8B2-552A-03D6-736F-48FFBBF9A901}"/>
              </a:ext>
            </a:extLst>
          </p:cNvPr>
          <p:cNvSpPr txBox="1"/>
          <p:nvPr/>
        </p:nvSpPr>
        <p:spPr>
          <a:xfrm>
            <a:off x="8486272" y="22861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94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A3ED043-2A1B-20DC-6513-4EDCEC0A3191}"/>
              </a:ext>
            </a:extLst>
          </p:cNvPr>
          <p:cNvSpPr txBox="1"/>
          <p:nvPr/>
        </p:nvSpPr>
        <p:spPr>
          <a:xfrm>
            <a:off x="7171387" y="56736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312E5B-B291-23AC-D769-F42B49C5DCC8}"/>
              </a:ext>
            </a:extLst>
          </p:cNvPr>
          <p:cNvSpPr txBox="1"/>
          <p:nvPr/>
        </p:nvSpPr>
        <p:spPr>
          <a:xfrm>
            <a:off x="5663761" y="5901732"/>
            <a:ext cx="3309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Number</a:t>
            </a:r>
            <a:r>
              <a:rPr lang="fr-FR" sz="1600" b="1" dirty="0"/>
              <a:t> of </a:t>
            </a:r>
            <a:r>
              <a:rPr lang="fr-FR" sz="1600" b="1" dirty="0" err="1"/>
              <a:t>fully</a:t>
            </a:r>
            <a:r>
              <a:rPr lang="fr-FR" sz="1600" b="1" dirty="0"/>
              <a:t> active agents in OBR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9A0504C-2563-2277-94B9-FDA7DD65B003}"/>
              </a:ext>
            </a:extLst>
          </p:cNvPr>
          <p:cNvSpPr txBox="1"/>
          <p:nvPr/>
        </p:nvSpPr>
        <p:spPr>
          <a:xfrm>
            <a:off x="8451361" y="5673694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u="sng" dirty="0"/>
              <a:t>&gt;</a:t>
            </a:r>
            <a:r>
              <a:rPr lang="fr-FR" sz="1600" dirty="0"/>
              <a:t>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9B6D339-FD63-733B-9CE5-CA027D3D87D5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Castagna A. HIV Glasgow 2022, Abs. P026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4A2F57E-14BC-B74D-879A-52FD184B9CF3}"/>
              </a:ext>
            </a:extLst>
          </p:cNvPr>
          <p:cNvSpPr txBox="1"/>
          <p:nvPr/>
        </p:nvSpPr>
        <p:spPr>
          <a:xfrm>
            <a:off x="2442698" y="2184962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%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10B83089-F8D6-DC46-8915-F2B9E8BEBCA3}"/>
              </a:ext>
            </a:extLst>
          </p:cNvPr>
          <p:cNvSpPr txBox="1">
            <a:spLocks/>
          </p:cNvSpPr>
          <p:nvPr/>
        </p:nvSpPr>
        <p:spPr>
          <a:xfrm>
            <a:off x="938217" y="1844920"/>
            <a:ext cx="8815632" cy="51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HIV-1 RNA &lt; 50 c/</a:t>
            </a:r>
            <a:r>
              <a:rPr lang="fr-FR" sz="2400" dirty="0" err="1"/>
              <a:t>mL</a:t>
            </a:r>
            <a:r>
              <a:rPr lang="fr-FR" sz="2400" dirty="0"/>
              <a:t> (%, 95% CI) at W52 by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fully</a:t>
            </a:r>
            <a:r>
              <a:rPr lang="fr-FR" sz="2400" dirty="0"/>
              <a:t> active agents in OBR</a:t>
            </a:r>
          </a:p>
        </p:txBody>
      </p:sp>
      <p:sp>
        <p:nvSpPr>
          <p:cNvPr id="2" name="Titre 43">
            <a:extLst>
              <a:ext uri="{FF2B5EF4-FFF2-40B4-BE49-F238E27FC236}">
                <a16:creationId xmlns:a16="http://schemas.microsoft.com/office/drawing/2014/main" id="{3559B7B2-D67B-7A21-7FDC-ABD01F9D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1360727" cy="1481068"/>
          </a:xfrm>
        </p:spPr>
        <p:txBody>
          <a:bodyPr/>
          <a:lstStyle/>
          <a:p>
            <a:r>
              <a:rPr lang="en-US" dirty="0"/>
              <a:t>CAPELLA Study: LEN in PLWHIV with </a:t>
            </a:r>
            <a:r>
              <a:rPr lang="en-US" dirty="0" err="1"/>
              <a:t>multiresistant</a:t>
            </a:r>
            <a:r>
              <a:rPr lang="en-US" dirty="0"/>
              <a:t> HIV-1- W52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24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NEW </a:t>
            </a:r>
            <a:r>
              <a:rPr lang="fr-FR" dirty="0" err="1"/>
              <a:t>ARVs</a:t>
            </a:r>
            <a:r>
              <a:rPr lang="fr-FR" dirty="0"/>
              <a:t> – </a:t>
            </a:r>
            <a:r>
              <a:rPr lang="fr-FR" dirty="0" err="1"/>
              <a:t>islatravir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327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41936EC-6D5C-1946-8427-C0CF0CE4F653}"/>
              </a:ext>
            </a:extLst>
          </p:cNvPr>
          <p:cNvSpPr txBox="1"/>
          <p:nvPr/>
        </p:nvSpPr>
        <p:spPr>
          <a:xfrm>
            <a:off x="11557445" y="3121058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79.8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642EC7-BBF8-CF44-B154-7295D9944F64}"/>
              </a:ext>
            </a:extLst>
          </p:cNvPr>
          <p:cNvSpPr txBox="1"/>
          <p:nvPr/>
        </p:nvSpPr>
        <p:spPr>
          <a:xfrm>
            <a:off x="11563087" y="3591011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60.1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9DF333-BF25-CB4B-A881-C3B95EFDC210}"/>
              </a:ext>
            </a:extLst>
          </p:cNvPr>
          <p:cNvSpPr txBox="1"/>
          <p:nvPr/>
        </p:nvSpPr>
        <p:spPr>
          <a:xfrm>
            <a:off x="11444853" y="4256977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47.1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7C6FA9-FB57-4441-86D1-49B0844DB80C}"/>
              </a:ext>
            </a:extLst>
          </p:cNvPr>
          <p:cNvSpPr txBox="1"/>
          <p:nvPr/>
        </p:nvSpPr>
        <p:spPr>
          <a:xfrm>
            <a:off x="11508246" y="4929063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24.0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7CEE59-0F27-9F48-93B6-EBCC9320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Total lymphocyte and CD4+ T‐cell count changes on ISL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82A96A-6D5F-AB43-935C-883A07BE81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619" y="1604502"/>
            <a:ext cx="10972800" cy="478349"/>
          </a:xfrm>
        </p:spPr>
        <p:txBody>
          <a:bodyPr>
            <a:normAutofit/>
          </a:bodyPr>
          <a:lstStyle/>
          <a:p>
            <a:r>
              <a:rPr lang="fr-FR" sz="2000" dirty="0"/>
              <a:t>Post-hoc </a:t>
            </a:r>
            <a:r>
              <a:rPr lang="fr-FR" sz="2000" dirty="0" err="1"/>
              <a:t>analysis</a:t>
            </a:r>
            <a:r>
              <a:rPr lang="fr-FR" sz="2000" dirty="0"/>
              <a:t> of P011 </a:t>
            </a:r>
            <a:r>
              <a:rPr lang="fr-FR" sz="2000" dirty="0" err="1"/>
              <a:t>study</a:t>
            </a:r>
            <a:r>
              <a:rPr lang="fr-FR" sz="2000" dirty="0"/>
              <a:t> (Phase 2 dose-</a:t>
            </a:r>
            <a:r>
              <a:rPr lang="fr-FR" sz="2000" dirty="0" err="1"/>
              <a:t>ranging</a:t>
            </a:r>
            <a:r>
              <a:rPr lang="fr-FR" sz="2000" dirty="0"/>
              <a:t> of ISL + DOR ± 3TC)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E209E5-6872-F44A-B50F-66714747452A}"/>
              </a:ext>
            </a:extLst>
          </p:cNvPr>
          <p:cNvSpPr txBox="1"/>
          <p:nvPr/>
        </p:nvSpPr>
        <p:spPr>
          <a:xfrm>
            <a:off x="9649766" y="6469389"/>
            <a:ext cx="2542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/>
              <a:t>Correll</a:t>
            </a:r>
            <a:r>
              <a:rPr lang="de-DE" sz="1200" dirty="0"/>
              <a:t> T. HIV Glasgow 2022, Abs. O46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4BFA7B1-3026-494E-BB89-200794873568}"/>
              </a:ext>
            </a:extLst>
          </p:cNvPr>
          <p:cNvSpPr txBox="1">
            <a:spLocks/>
          </p:cNvSpPr>
          <p:nvPr/>
        </p:nvSpPr>
        <p:spPr>
          <a:xfrm>
            <a:off x="169402" y="1978842"/>
            <a:ext cx="6185798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Total lymphocyte </a:t>
            </a:r>
            <a:r>
              <a:rPr lang="fr-FR" sz="1800" dirty="0" err="1"/>
              <a:t>counts</a:t>
            </a:r>
            <a:r>
              <a:rPr lang="fr-FR" sz="1800" dirty="0"/>
              <a:t> – </a:t>
            </a:r>
            <a:r>
              <a:rPr lang="fr-FR" sz="1800" dirty="0" err="1"/>
              <a:t>mean</a:t>
            </a:r>
            <a:r>
              <a:rPr lang="fr-FR" sz="1800" dirty="0"/>
              <a:t> percent change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baseline</a:t>
            </a:r>
            <a:endParaRPr lang="fr-FR" sz="18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6293E50-84B7-9C4F-9D81-212B8DD60A99}"/>
              </a:ext>
            </a:extLst>
          </p:cNvPr>
          <p:cNvSpPr txBox="1">
            <a:spLocks/>
          </p:cNvSpPr>
          <p:nvPr/>
        </p:nvSpPr>
        <p:spPr>
          <a:xfrm>
            <a:off x="6350203" y="1978842"/>
            <a:ext cx="5710063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CD4+ </a:t>
            </a:r>
            <a:r>
              <a:rPr lang="fr-FR" sz="1800" dirty="0" err="1"/>
              <a:t>T</a:t>
            </a:r>
            <a:r>
              <a:rPr lang="fr-FR" sz="1800" dirty="0"/>
              <a:t> </a:t>
            </a:r>
            <a:r>
              <a:rPr lang="fr-FR" sz="1800" dirty="0" err="1"/>
              <a:t>cell</a:t>
            </a:r>
            <a:r>
              <a:rPr lang="fr-FR" sz="1800" dirty="0"/>
              <a:t> </a:t>
            </a:r>
            <a:r>
              <a:rPr lang="fr-FR" sz="1800" dirty="0" err="1"/>
              <a:t>counts</a:t>
            </a:r>
            <a:r>
              <a:rPr lang="fr-FR" sz="1800" dirty="0"/>
              <a:t> – </a:t>
            </a:r>
            <a:r>
              <a:rPr lang="fr-FR" sz="1800" dirty="0" err="1"/>
              <a:t>mean</a:t>
            </a:r>
            <a:r>
              <a:rPr lang="fr-FR" sz="1800" dirty="0"/>
              <a:t> percent change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baseline</a:t>
            </a:r>
            <a:endParaRPr lang="fr-FR" sz="1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2422FF8-4649-2345-82DF-B82E2BAF025F}"/>
              </a:ext>
            </a:extLst>
          </p:cNvPr>
          <p:cNvSpPr txBox="1"/>
          <p:nvPr/>
        </p:nvSpPr>
        <p:spPr>
          <a:xfrm>
            <a:off x="5641744" y="328763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20.5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87454A-4D7A-7440-92B0-59E7719CC1B1}"/>
              </a:ext>
            </a:extLst>
          </p:cNvPr>
          <p:cNvSpPr txBox="1"/>
          <p:nvPr/>
        </p:nvSpPr>
        <p:spPr>
          <a:xfrm>
            <a:off x="5676262" y="370946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15.9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BAD9773-C814-BE48-A110-C0C06FCD41EE}"/>
              </a:ext>
            </a:extLst>
          </p:cNvPr>
          <p:cNvSpPr txBox="1"/>
          <p:nvPr/>
        </p:nvSpPr>
        <p:spPr>
          <a:xfrm>
            <a:off x="5609625" y="431767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- 0.4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86B475-A09E-C44D-8DF5-BCF502EDDFB0}"/>
              </a:ext>
            </a:extLst>
          </p:cNvPr>
          <p:cNvSpPr txBox="1"/>
          <p:nvPr/>
        </p:nvSpPr>
        <p:spPr>
          <a:xfrm>
            <a:off x="5594373" y="492906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- 15.9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2981B81-A3E6-424C-AC17-26D4AC8FF71E}"/>
              </a:ext>
            </a:extLst>
          </p:cNvPr>
          <p:cNvGrpSpPr/>
          <p:nvPr/>
        </p:nvGrpSpPr>
        <p:grpSpPr>
          <a:xfrm>
            <a:off x="119197" y="2707817"/>
            <a:ext cx="5706642" cy="3413795"/>
            <a:chOff x="201114" y="2039938"/>
            <a:chExt cx="5706642" cy="3413795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2571871E-D136-0343-8D68-77518DD4F77B}"/>
                </a:ext>
              </a:extLst>
            </p:cNvPr>
            <p:cNvGrpSpPr/>
            <p:nvPr/>
          </p:nvGrpSpPr>
          <p:grpSpPr>
            <a:xfrm>
              <a:off x="533401" y="2039938"/>
              <a:ext cx="5335588" cy="2968625"/>
              <a:chOff x="533401" y="2039938"/>
              <a:chExt cx="5335588" cy="2968625"/>
            </a:xfrm>
          </p:grpSpPr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6CF342B3-64B7-D14A-89B6-E8B34BD49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1" y="2039938"/>
                <a:ext cx="5245100" cy="2886075"/>
              </a:xfrm>
              <a:custGeom>
                <a:avLst/>
                <a:gdLst>
                  <a:gd name="T0" fmla="*/ 9912 w 9912"/>
                  <a:gd name="T1" fmla="*/ 5452 h 5452"/>
                  <a:gd name="T2" fmla="*/ 0 w 9912"/>
                  <a:gd name="T3" fmla="*/ 5452 h 5452"/>
                  <a:gd name="T4" fmla="*/ 0 w 9912"/>
                  <a:gd name="T5" fmla="*/ 0 h 5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12" h="5452">
                    <a:moveTo>
                      <a:pt x="9912" y="5452"/>
                    </a:moveTo>
                    <a:lnTo>
                      <a:pt x="0" y="54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15">
                <a:extLst>
                  <a:ext uri="{FF2B5EF4-FFF2-40B4-BE49-F238E27FC236}">
                    <a16:creationId xmlns:a16="http://schemas.microsoft.com/office/drawing/2014/main" id="{5A34FC7E-4690-CC4E-B359-4708063D5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1" y="2441575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4DA72ED-78FA-2441-B8D8-01D2E2863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1" y="3100388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1138A51A-F591-6648-BA49-E7FDFB467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1" y="3759200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8">
                <a:extLst>
                  <a:ext uri="{FF2B5EF4-FFF2-40B4-BE49-F238E27FC236}">
                    <a16:creationId xmlns:a16="http://schemas.microsoft.com/office/drawing/2014/main" id="{7B2655C1-59C4-324E-9E06-337D67A04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1" y="4418013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8F909190-74CA-9640-A226-67E6A675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5951" y="3759200"/>
                <a:ext cx="5253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25">
                <a:extLst>
                  <a:ext uri="{FF2B5EF4-FFF2-40B4-BE49-F238E27FC236}">
                    <a16:creationId xmlns:a16="http://schemas.microsoft.com/office/drawing/2014/main" id="{6BB9414F-C46E-DD4D-9ACE-0A2C06421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30876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26">
                <a:extLst>
                  <a:ext uri="{FF2B5EF4-FFF2-40B4-BE49-F238E27FC236}">
                    <a16:creationId xmlns:a16="http://schemas.microsoft.com/office/drawing/2014/main" id="{C6AE7B01-7EF1-5B46-86B9-3C601B4E0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1938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2717FF8B-3C58-3C41-91D4-4B70B8177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988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1AD09614-4F3D-E44B-B957-2046D9C79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9176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A9D36A67-F993-124F-A36C-8BD57793D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6863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34">
                <a:extLst>
                  <a:ext uri="{FF2B5EF4-FFF2-40B4-BE49-F238E27FC236}">
                    <a16:creationId xmlns:a16="http://schemas.microsoft.com/office/drawing/2014/main" id="{B059C76B-5B48-0641-9862-FD7E05BD2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5013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35">
                <a:extLst>
                  <a:ext uri="{FF2B5EF4-FFF2-40B4-BE49-F238E27FC236}">
                    <a16:creationId xmlns:a16="http://schemas.microsoft.com/office/drawing/2014/main" id="{7BF68F6D-7478-0F4A-879B-B5223AED1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2151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94C89224-CFC1-4349-8687-63A962B90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301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id="{52A9FABE-722D-6940-952D-B2DAD2010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088" y="2727325"/>
                <a:ext cx="4987925" cy="1031875"/>
              </a:xfrm>
              <a:custGeom>
                <a:avLst/>
                <a:gdLst>
                  <a:gd name="T0" fmla="*/ 9427 w 9427"/>
                  <a:gd name="T1" fmla="*/ 674 h 1949"/>
                  <a:gd name="T2" fmla="*/ 7853 w 9427"/>
                  <a:gd name="T3" fmla="*/ 793 h 1949"/>
                  <a:gd name="T4" fmla="*/ 6811 w 9427"/>
                  <a:gd name="T5" fmla="*/ 393 h 1949"/>
                  <a:gd name="T6" fmla="*/ 6294 w 9427"/>
                  <a:gd name="T7" fmla="*/ 1028 h 1949"/>
                  <a:gd name="T8" fmla="*/ 5756 w 9427"/>
                  <a:gd name="T9" fmla="*/ 0 h 1949"/>
                  <a:gd name="T10" fmla="*/ 5244 w 9427"/>
                  <a:gd name="T11" fmla="*/ 92 h 1949"/>
                  <a:gd name="T12" fmla="*/ 4733 w 9427"/>
                  <a:gd name="T13" fmla="*/ 111 h 1949"/>
                  <a:gd name="T14" fmla="*/ 4182 w 9427"/>
                  <a:gd name="T15" fmla="*/ 412 h 1949"/>
                  <a:gd name="T16" fmla="*/ 3657 w 9427"/>
                  <a:gd name="T17" fmla="*/ 346 h 1949"/>
                  <a:gd name="T18" fmla="*/ 3140 w 9427"/>
                  <a:gd name="T19" fmla="*/ 923 h 1949"/>
                  <a:gd name="T20" fmla="*/ 2111 w 9427"/>
                  <a:gd name="T21" fmla="*/ 45 h 1949"/>
                  <a:gd name="T22" fmla="*/ 1566 w 9427"/>
                  <a:gd name="T23" fmla="*/ 753 h 1949"/>
                  <a:gd name="T24" fmla="*/ 1049 w 9427"/>
                  <a:gd name="T25" fmla="*/ 498 h 1949"/>
                  <a:gd name="T26" fmla="*/ 530 w 9427"/>
                  <a:gd name="T27" fmla="*/ 680 h 1949"/>
                  <a:gd name="T28" fmla="*/ 269 w 9427"/>
                  <a:gd name="T29" fmla="*/ 484 h 1949"/>
                  <a:gd name="T30" fmla="*/ 0 w 9427"/>
                  <a:gd name="T31" fmla="*/ 1949 h 1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27" h="1949">
                    <a:moveTo>
                      <a:pt x="9427" y="674"/>
                    </a:moveTo>
                    <a:lnTo>
                      <a:pt x="7853" y="793"/>
                    </a:lnTo>
                    <a:lnTo>
                      <a:pt x="6811" y="393"/>
                    </a:lnTo>
                    <a:lnTo>
                      <a:pt x="6294" y="1028"/>
                    </a:lnTo>
                    <a:lnTo>
                      <a:pt x="5756" y="0"/>
                    </a:lnTo>
                    <a:lnTo>
                      <a:pt x="5244" y="92"/>
                    </a:lnTo>
                    <a:lnTo>
                      <a:pt x="4733" y="111"/>
                    </a:lnTo>
                    <a:lnTo>
                      <a:pt x="4182" y="412"/>
                    </a:lnTo>
                    <a:lnTo>
                      <a:pt x="3657" y="346"/>
                    </a:lnTo>
                    <a:lnTo>
                      <a:pt x="3140" y="923"/>
                    </a:lnTo>
                    <a:lnTo>
                      <a:pt x="2111" y="45"/>
                    </a:lnTo>
                    <a:lnTo>
                      <a:pt x="1566" y="753"/>
                    </a:lnTo>
                    <a:lnTo>
                      <a:pt x="1049" y="498"/>
                    </a:lnTo>
                    <a:lnTo>
                      <a:pt x="530" y="680"/>
                    </a:lnTo>
                    <a:lnTo>
                      <a:pt x="269" y="484"/>
                    </a:lnTo>
                    <a:lnTo>
                      <a:pt x="0" y="1949"/>
                    </a:lnTo>
                  </a:path>
                </a:pathLst>
              </a:custGeom>
              <a:noFill/>
              <a:ln w="254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CA52B7F8-1CB9-6948-A2B2-EBAEE3EDD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59338" y="2781300"/>
                <a:ext cx="0" cy="71913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070CFD7D-333E-BF47-A4AD-49832C114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8951" y="2365375"/>
                <a:ext cx="0" cy="113506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1A7A2DC7-9BE6-6540-9509-92C49636B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8013" y="2551113"/>
                <a:ext cx="0" cy="105886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70">
                <a:extLst>
                  <a:ext uri="{FF2B5EF4-FFF2-40B4-BE49-F238E27FC236}">
                    <a16:creationId xmlns:a16="http://schemas.microsoft.com/office/drawing/2014/main" id="{FA70A0DB-0466-5347-9CF4-32120DEB1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5376" y="2881313"/>
                <a:ext cx="0" cy="682625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71">
                <a:extLst>
                  <a:ext uri="{FF2B5EF4-FFF2-40B4-BE49-F238E27FC236}">
                    <a16:creationId xmlns:a16="http://schemas.microsoft.com/office/drawing/2014/main" id="{2B8DB0A1-EEF9-CC44-AF82-ED660AD29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5901" y="2833688"/>
                <a:ext cx="0" cy="8763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72">
                <a:extLst>
                  <a:ext uri="{FF2B5EF4-FFF2-40B4-BE49-F238E27FC236}">
                    <a16:creationId xmlns:a16="http://schemas.microsoft.com/office/drawing/2014/main" id="{BCB8C5BE-1EE2-B141-8CDF-8C25B1468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5976" y="2466975"/>
                <a:ext cx="0" cy="99218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73">
                <a:extLst>
                  <a:ext uri="{FF2B5EF4-FFF2-40B4-BE49-F238E27FC236}">
                    <a16:creationId xmlns:a16="http://schemas.microsoft.com/office/drawing/2014/main" id="{5D9C9EFB-847D-604C-A873-1E794943FD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188" y="2452688"/>
                <a:ext cx="0" cy="92233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74">
                <a:extLst>
                  <a:ext uri="{FF2B5EF4-FFF2-40B4-BE49-F238E27FC236}">
                    <a16:creationId xmlns:a16="http://schemas.microsoft.com/office/drawing/2014/main" id="{E4F3C6FB-C19D-1D46-9B37-FC3B149AE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9413" y="2508250"/>
                <a:ext cx="0" cy="8509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75">
                <a:extLst>
                  <a:ext uri="{FF2B5EF4-FFF2-40B4-BE49-F238E27FC236}">
                    <a16:creationId xmlns:a16="http://schemas.microsoft.com/office/drawing/2014/main" id="{994813A4-D393-4B41-A8C3-11E4FDC09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638" y="2287588"/>
                <a:ext cx="0" cy="100171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76">
                <a:extLst>
                  <a:ext uri="{FF2B5EF4-FFF2-40B4-BE49-F238E27FC236}">
                    <a16:creationId xmlns:a16="http://schemas.microsoft.com/office/drawing/2014/main" id="{5964E14C-465A-694B-9B2D-0CD02E43A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7101" y="2192338"/>
                <a:ext cx="0" cy="116363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77">
                <a:extLst>
                  <a:ext uri="{FF2B5EF4-FFF2-40B4-BE49-F238E27FC236}">
                    <a16:creationId xmlns:a16="http://schemas.microsoft.com/office/drawing/2014/main" id="{32518950-1F1E-8D49-950C-01E45A82B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6501" y="2178050"/>
                <a:ext cx="0" cy="111283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78">
                <a:extLst>
                  <a:ext uri="{FF2B5EF4-FFF2-40B4-BE49-F238E27FC236}">
                    <a16:creationId xmlns:a16="http://schemas.microsoft.com/office/drawing/2014/main" id="{95835BD4-68CF-6E41-9777-4FE9F760F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6613" y="2647950"/>
                <a:ext cx="0" cy="6477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79">
                <a:extLst>
                  <a:ext uri="{FF2B5EF4-FFF2-40B4-BE49-F238E27FC236}">
                    <a16:creationId xmlns:a16="http://schemas.microsoft.com/office/drawing/2014/main" id="{97DA940E-D94C-064E-B1F6-62B950CCD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5113" y="2727325"/>
                <a:ext cx="0" cy="78898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80">
                <a:extLst>
                  <a:ext uri="{FF2B5EF4-FFF2-40B4-BE49-F238E27FC236}">
                    <a16:creationId xmlns:a16="http://schemas.microsoft.com/office/drawing/2014/main" id="{3510F021-BB0C-5A46-97F9-279BA904E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6313" y="2678113"/>
                <a:ext cx="0" cy="81121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81">
                <a:extLst>
                  <a:ext uri="{FF2B5EF4-FFF2-40B4-BE49-F238E27FC236}">
                    <a16:creationId xmlns:a16="http://schemas.microsoft.com/office/drawing/2014/main" id="{4F1F11BA-9F68-A44C-824B-4D3CB4A55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126" y="2589213"/>
                <a:ext cx="0" cy="80645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82">
                <a:extLst>
                  <a:ext uri="{FF2B5EF4-FFF2-40B4-BE49-F238E27FC236}">
                    <a16:creationId xmlns:a16="http://schemas.microsoft.com/office/drawing/2014/main" id="{590F7569-B472-2E4A-824B-A8F07BBFF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9751" y="2284413"/>
                <a:ext cx="0" cy="93186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83">
                <a:extLst>
                  <a:ext uri="{FF2B5EF4-FFF2-40B4-BE49-F238E27FC236}">
                    <a16:creationId xmlns:a16="http://schemas.microsoft.com/office/drawing/2014/main" id="{DB08B60A-502F-EB43-8BFC-024CDB0CF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6" y="3717925"/>
                <a:ext cx="84138" cy="82550"/>
              </a:xfrm>
              <a:custGeom>
                <a:avLst/>
                <a:gdLst>
                  <a:gd name="T0" fmla="*/ 134 w 158"/>
                  <a:gd name="T1" fmla="*/ 134 h 158"/>
                  <a:gd name="T2" fmla="*/ 138 w 158"/>
                  <a:gd name="T3" fmla="*/ 126 h 158"/>
                  <a:gd name="T4" fmla="*/ 143 w 158"/>
                  <a:gd name="T5" fmla="*/ 120 h 158"/>
                  <a:gd name="T6" fmla="*/ 147 w 158"/>
                  <a:gd name="T7" fmla="*/ 113 h 158"/>
                  <a:gd name="T8" fmla="*/ 152 w 158"/>
                  <a:gd name="T9" fmla="*/ 107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3 w 158"/>
                  <a:gd name="T25" fmla="*/ 7 h 158"/>
                  <a:gd name="T26" fmla="*/ 107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7 h 158"/>
                  <a:gd name="T52" fmla="*/ 7 w 158"/>
                  <a:gd name="T53" fmla="*/ 113 h 158"/>
                  <a:gd name="T54" fmla="*/ 12 w 158"/>
                  <a:gd name="T55" fmla="*/ 120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7 w 158"/>
                  <a:gd name="T69" fmla="*/ 152 h 158"/>
                  <a:gd name="T70" fmla="*/ 113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8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84">
                <a:extLst>
                  <a:ext uri="{FF2B5EF4-FFF2-40B4-BE49-F238E27FC236}">
                    <a16:creationId xmlns:a16="http://schemas.microsoft.com/office/drawing/2014/main" id="{DB89329B-1E8E-2A46-9835-5F0537EE6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101" y="2943225"/>
                <a:ext cx="82550" cy="82550"/>
              </a:xfrm>
              <a:custGeom>
                <a:avLst/>
                <a:gdLst>
                  <a:gd name="T0" fmla="*/ 134 w 157"/>
                  <a:gd name="T1" fmla="*/ 133 h 157"/>
                  <a:gd name="T2" fmla="*/ 138 w 157"/>
                  <a:gd name="T3" fmla="*/ 126 h 157"/>
                  <a:gd name="T4" fmla="*/ 143 w 157"/>
                  <a:gd name="T5" fmla="*/ 120 h 157"/>
                  <a:gd name="T6" fmla="*/ 147 w 157"/>
                  <a:gd name="T7" fmla="*/ 113 h 157"/>
                  <a:gd name="T8" fmla="*/ 151 w 157"/>
                  <a:gd name="T9" fmla="*/ 107 h 157"/>
                  <a:gd name="T10" fmla="*/ 155 w 157"/>
                  <a:gd name="T11" fmla="*/ 93 h 157"/>
                  <a:gd name="T12" fmla="*/ 157 w 157"/>
                  <a:gd name="T13" fmla="*/ 78 h 157"/>
                  <a:gd name="T14" fmla="*/ 155 w 157"/>
                  <a:gd name="T15" fmla="*/ 62 h 157"/>
                  <a:gd name="T16" fmla="*/ 151 w 157"/>
                  <a:gd name="T17" fmla="*/ 47 h 157"/>
                  <a:gd name="T18" fmla="*/ 143 w 157"/>
                  <a:gd name="T19" fmla="*/ 34 h 157"/>
                  <a:gd name="T20" fmla="*/ 134 w 157"/>
                  <a:gd name="T21" fmla="*/ 22 h 157"/>
                  <a:gd name="T22" fmla="*/ 120 w 157"/>
                  <a:gd name="T23" fmla="*/ 12 h 157"/>
                  <a:gd name="T24" fmla="*/ 113 w 157"/>
                  <a:gd name="T25" fmla="*/ 7 h 157"/>
                  <a:gd name="T26" fmla="*/ 107 w 157"/>
                  <a:gd name="T27" fmla="*/ 4 h 157"/>
                  <a:gd name="T28" fmla="*/ 93 w 157"/>
                  <a:gd name="T29" fmla="*/ 1 h 157"/>
                  <a:gd name="T30" fmla="*/ 79 w 157"/>
                  <a:gd name="T31" fmla="*/ 0 h 157"/>
                  <a:gd name="T32" fmla="*/ 62 w 157"/>
                  <a:gd name="T33" fmla="*/ 1 h 157"/>
                  <a:gd name="T34" fmla="*/ 48 w 157"/>
                  <a:gd name="T35" fmla="*/ 4 h 157"/>
                  <a:gd name="T36" fmla="*/ 34 w 157"/>
                  <a:gd name="T37" fmla="*/ 12 h 157"/>
                  <a:gd name="T38" fmla="*/ 22 w 157"/>
                  <a:gd name="T39" fmla="*/ 22 h 157"/>
                  <a:gd name="T40" fmla="*/ 12 w 157"/>
                  <a:gd name="T41" fmla="*/ 34 h 157"/>
                  <a:gd name="T42" fmla="*/ 5 w 157"/>
                  <a:gd name="T43" fmla="*/ 47 h 157"/>
                  <a:gd name="T44" fmla="*/ 1 w 157"/>
                  <a:gd name="T45" fmla="*/ 62 h 157"/>
                  <a:gd name="T46" fmla="*/ 0 w 157"/>
                  <a:gd name="T47" fmla="*/ 78 h 157"/>
                  <a:gd name="T48" fmla="*/ 1 w 157"/>
                  <a:gd name="T49" fmla="*/ 93 h 157"/>
                  <a:gd name="T50" fmla="*/ 5 w 157"/>
                  <a:gd name="T51" fmla="*/ 107 h 157"/>
                  <a:gd name="T52" fmla="*/ 7 w 157"/>
                  <a:gd name="T53" fmla="*/ 113 h 157"/>
                  <a:gd name="T54" fmla="*/ 12 w 157"/>
                  <a:gd name="T55" fmla="*/ 120 h 157"/>
                  <a:gd name="T56" fmla="*/ 22 w 157"/>
                  <a:gd name="T57" fmla="*/ 133 h 157"/>
                  <a:gd name="T58" fmla="*/ 34 w 157"/>
                  <a:gd name="T59" fmla="*/ 143 h 157"/>
                  <a:gd name="T60" fmla="*/ 48 w 157"/>
                  <a:gd name="T61" fmla="*/ 151 h 157"/>
                  <a:gd name="T62" fmla="*/ 62 w 157"/>
                  <a:gd name="T63" fmla="*/ 155 h 157"/>
                  <a:gd name="T64" fmla="*/ 79 w 157"/>
                  <a:gd name="T65" fmla="*/ 157 h 157"/>
                  <a:gd name="T66" fmla="*/ 93 w 157"/>
                  <a:gd name="T67" fmla="*/ 155 h 157"/>
                  <a:gd name="T68" fmla="*/ 107 w 157"/>
                  <a:gd name="T69" fmla="*/ 151 h 157"/>
                  <a:gd name="T70" fmla="*/ 113 w 157"/>
                  <a:gd name="T71" fmla="*/ 147 h 157"/>
                  <a:gd name="T72" fmla="*/ 120 w 157"/>
                  <a:gd name="T73" fmla="*/ 143 h 157"/>
                  <a:gd name="T74" fmla="*/ 126 w 157"/>
                  <a:gd name="T75" fmla="*/ 138 h 157"/>
                  <a:gd name="T76" fmla="*/ 134 w 157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134" y="133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8"/>
                    </a:lnTo>
                    <a:lnTo>
                      <a:pt x="155" y="62"/>
                    </a:lnTo>
                    <a:lnTo>
                      <a:pt x="151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5">
                <a:extLst>
                  <a:ext uri="{FF2B5EF4-FFF2-40B4-BE49-F238E27FC236}">
                    <a16:creationId xmlns:a16="http://schemas.microsoft.com/office/drawing/2014/main" id="{0645A70D-01C4-0044-9EFC-00D649934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213" y="3046413"/>
                <a:ext cx="84138" cy="82550"/>
              </a:xfrm>
              <a:custGeom>
                <a:avLst/>
                <a:gdLst>
                  <a:gd name="T0" fmla="*/ 134 w 158"/>
                  <a:gd name="T1" fmla="*/ 133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8 h 157"/>
                  <a:gd name="T14" fmla="*/ 156 w 158"/>
                  <a:gd name="T15" fmla="*/ 62 h 157"/>
                  <a:gd name="T16" fmla="*/ 152 w 158"/>
                  <a:gd name="T17" fmla="*/ 47 h 157"/>
                  <a:gd name="T18" fmla="*/ 144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1 h 157"/>
                  <a:gd name="T24" fmla="*/ 114 w 158"/>
                  <a:gd name="T25" fmla="*/ 7 h 157"/>
                  <a:gd name="T26" fmla="*/ 108 w 158"/>
                  <a:gd name="T27" fmla="*/ 4 h 157"/>
                  <a:gd name="T28" fmla="*/ 94 w 158"/>
                  <a:gd name="T29" fmla="*/ 1 h 157"/>
                  <a:gd name="T30" fmla="*/ 79 w 158"/>
                  <a:gd name="T31" fmla="*/ 0 h 157"/>
                  <a:gd name="T32" fmla="*/ 63 w 158"/>
                  <a:gd name="T33" fmla="*/ 1 h 157"/>
                  <a:gd name="T34" fmla="*/ 48 w 158"/>
                  <a:gd name="T35" fmla="*/ 4 h 157"/>
                  <a:gd name="T36" fmla="*/ 35 w 158"/>
                  <a:gd name="T37" fmla="*/ 11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2 w 158"/>
                  <a:gd name="T45" fmla="*/ 62 h 157"/>
                  <a:gd name="T46" fmla="*/ 0 w 158"/>
                  <a:gd name="T47" fmla="*/ 78 h 157"/>
                  <a:gd name="T48" fmla="*/ 2 w 158"/>
                  <a:gd name="T49" fmla="*/ 93 h 157"/>
                  <a:gd name="T50" fmla="*/ 5 w 158"/>
                  <a:gd name="T51" fmla="*/ 107 h 157"/>
                  <a:gd name="T52" fmla="*/ 8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3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3 w 158"/>
                  <a:gd name="T63" fmla="*/ 155 h 157"/>
                  <a:gd name="T64" fmla="*/ 79 w 158"/>
                  <a:gd name="T65" fmla="*/ 157 h 157"/>
                  <a:gd name="T66" fmla="*/ 94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6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86">
                <a:extLst>
                  <a:ext uri="{FF2B5EF4-FFF2-40B4-BE49-F238E27FC236}">
                    <a16:creationId xmlns:a16="http://schemas.microsoft.com/office/drawing/2014/main" id="{72ACEDD9-756F-2E48-9A07-FBB9BAF77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1" y="2949575"/>
                <a:ext cx="84138" cy="82550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9 h 157"/>
                  <a:gd name="T14" fmla="*/ 155 w 158"/>
                  <a:gd name="T15" fmla="*/ 62 h 157"/>
                  <a:gd name="T16" fmla="*/ 152 w 158"/>
                  <a:gd name="T17" fmla="*/ 48 h 157"/>
                  <a:gd name="T18" fmla="*/ 143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8 h 157"/>
                  <a:gd name="T44" fmla="*/ 1 w 158"/>
                  <a:gd name="T45" fmla="*/ 62 h 157"/>
                  <a:gd name="T46" fmla="*/ 0 w 158"/>
                  <a:gd name="T47" fmla="*/ 79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87">
                <a:extLst>
                  <a:ext uri="{FF2B5EF4-FFF2-40B4-BE49-F238E27FC236}">
                    <a16:creationId xmlns:a16="http://schemas.microsoft.com/office/drawing/2014/main" id="{D5D7FB3B-7B44-6345-A440-225618A79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901" y="3084513"/>
                <a:ext cx="84138" cy="84138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6 w 158"/>
                  <a:gd name="T11" fmla="*/ 94 h 158"/>
                  <a:gd name="T12" fmla="*/ 158 w 158"/>
                  <a:gd name="T13" fmla="*/ 79 h 158"/>
                  <a:gd name="T14" fmla="*/ 156 w 158"/>
                  <a:gd name="T15" fmla="*/ 62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8 h 158"/>
                  <a:gd name="T26" fmla="*/ 108 w 158"/>
                  <a:gd name="T27" fmla="*/ 5 h 158"/>
                  <a:gd name="T28" fmla="*/ 94 w 158"/>
                  <a:gd name="T29" fmla="*/ 2 h 158"/>
                  <a:gd name="T30" fmla="*/ 79 w 158"/>
                  <a:gd name="T31" fmla="*/ 0 h 158"/>
                  <a:gd name="T32" fmla="*/ 63 w 158"/>
                  <a:gd name="T33" fmla="*/ 2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2 w 158"/>
                  <a:gd name="T45" fmla="*/ 62 h 158"/>
                  <a:gd name="T46" fmla="*/ 0 w 158"/>
                  <a:gd name="T47" fmla="*/ 79 h 158"/>
                  <a:gd name="T48" fmla="*/ 2 w 158"/>
                  <a:gd name="T49" fmla="*/ 94 h 158"/>
                  <a:gd name="T50" fmla="*/ 5 w 158"/>
                  <a:gd name="T51" fmla="*/ 108 h 158"/>
                  <a:gd name="T52" fmla="*/ 8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4 h 158"/>
                  <a:gd name="T60" fmla="*/ 48 w 158"/>
                  <a:gd name="T61" fmla="*/ 152 h 158"/>
                  <a:gd name="T62" fmla="*/ 63 w 158"/>
                  <a:gd name="T63" fmla="*/ 156 h 158"/>
                  <a:gd name="T64" fmla="*/ 79 w 158"/>
                  <a:gd name="T65" fmla="*/ 158 h 158"/>
                  <a:gd name="T66" fmla="*/ 94 w 158"/>
                  <a:gd name="T67" fmla="*/ 156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4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88">
                <a:extLst>
                  <a:ext uri="{FF2B5EF4-FFF2-40B4-BE49-F238E27FC236}">
                    <a16:creationId xmlns:a16="http://schemas.microsoft.com/office/drawing/2014/main" id="{183822C5-67F5-6646-AD28-4096DBA1E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826" y="2709863"/>
                <a:ext cx="84138" cy="84138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6 w 158"/>
                  <a:gd name="T11" fmla="*/ 93 h 158"/>
                  <a:gd name="T12" fmla="*/ 158 w 158"/>
                  <a:gd name="T13" fmla="*/ 79 h 158"/>
                  <a:gd name="T14" fmla="*/ 156 w 158"/>
                  <a:gd name="T15" fmla="*/ 62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7 h 158"/>
                  <a:gd name="T26" fmla="*/ 108 w 158"/>
                  <a:gd name="T27" fmla="*/ 5 h 158"/>
                  <a:gd name="T28" fmla="*/ 94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2 w 158"/>
                  <a:gd name="T45" fmla="*/ 62 h 158"/>
                  <a:gd name="T46" fmla="*/ 0 w 158"/>
                  <a:gd name="T47" fmla="*/ 79 h 158"/>
                  <a:gd name="T48" fmla="*/ 2 w 158"/>
                  <a:gd name="T49" fmla="*/ 93 h 158"/>
                  <a:gd name="T50" fmla="*/ 5 w 158"/>
                  <a:gd name="T51" fmla="*/ 108 h 158"/>
                  <a:gd name="T52" fmla="*/ 8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4 w 158"/>
                  <a:gd name="T67" fmla="*/ 155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89">
                <a:extLst>
                  <a:ext uri="{FF2B5EF4-FFF2-40B4-BE49-F238E27FC236}">
                    <a16:creationId xmlns:a16="http://schemas.microsoft.com/office/drawing/2014/main" id="{35E1417F-A1EB-B04C-990B-21F72A33D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6" y="2941638"/>
                <a:ext cx="82550" cy="84138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6 w 158"/>
                  <a:gd name="T11" fmla="*/ 94 h 158"/>
                  <a:gd name="T12" fmla="*/ 158 w 158"/>
                  <a:gd name="T13" fmla="*/ 79 h 158"/>
                  <a:gd name="T14" fmla="*/ 156 w 158"/>
                  <a:gd name="T15" fmla="*/ 63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8 h 158"/>
                  <a:gd name="T26" fmla="*/ 108 w 158"/>
                  <a:gd name="T27" fmla="*/ 5 h 158"/>
                  <a:gd name="T28" fmla="*/ 94 w 158"/>
                  <a:gd name="T29" fmla="*/ 2 h 158"/>
                  <a:gd name="T30" fmla="*/ 79 w 158"/>
                  <a:gd name="T31" fmla="*/ 0 h 158"/>
                  <a:gd name="T32" fmla="*/ 62 w 158"/>
                  <a:gd name="T33" fmla="*/ 2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2 w 158"/>
                  <a:gd name="T45" fmla="*/ 63 h 158"/>
                  <a:gd name="T46" fmla="*/ 0 w 158"/>
                  <a:gd name="T47" fmla="*/ 79 h 158"/>
                  <a:gd name="T48" fmla="*/ 2 w 158"/>
                  <a:gd name="T49" fmla="*/ 94 h 158"/>
                  <a:gd name="T50" fmla="*/ 5 w 158"/>
                  <a:gd name="T51" fmla="*/ 108 h 158"/>
                  <a:gd name="T52" fmla="*/ 8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4 h 158"/>
                  <a:gd name="T60" fmla="*/ 48 w 158"/>
                  <a:gd name="T61" fmla="*/ 152 h 158"/>
                  <a:gd name="T62" fmla="*/ 62 w 158"/>
                  <a:gd name="T63" fmla="*/ 156 h 158"/>
                  <a:gd name="T64" fmla="*/ 79 w 158"/>
                  <a:gd name="T65" fmla="*/ 158 h 158"/>
                  <a:gd name="T66" fmla="*/ 94 w 158"/>
                  <a:gd name="T67" fmla="*/ 156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4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90">
                <a:extLst>
                  <a:ext uri="{FF2B5EF4-FFF2-40B4-BE49-F238E27FC236}">
                    <a16:creationId xmlns:a16="http://schemas.microsoft.com/office/drawing/2014/main" id="{AC448FFF-6047-5C49-A7CA-938051710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338" y="3175000"/>
                <a:ext cx="84138" cy="82550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3 h 158"/>
                  <a:gd name="T8" fmla="*/ 152 w 158"/>
                  <a:gd name="T9" fmla="*/ 107 h 158"/>
                  <a:gd name="T10" fmla="*/ 156 w 158"/>
                  <a:gd name="T11" fmla="*/ 93 h 158"/>
                  <a:gd name="T12" fmla="*/ 158 w 158"/>
                  <a:gd name="T13" fmla="*/ 79 h 158"/>
                  <a:gd name="T14" fmla="*/ 156 w 158"/>
                  <a:gd name="T15" fmla="*/ 62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7 h 158"/>
                  <a:gd name="T26" fmla="*/ 108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7 h 158"/>
                  <a:gd name="T52" fmla="*/ 7 w 158"/>
                  <a:gd name="T53" fmla="*/ 113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91">
                <a:extLst>
                  <a:ext uri="{FF2B5EF4-FFF2-40B4-BE49-F238E27FC236}">
                    <a16:creationId xmlns:a16="http://schemas.microsoft.com/office/drawing/2014/main" id="{2D595060-5C94-9345-BAF8-B2C3157F0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976" y="2868613"/>
                <a:ext cx="82550" cy="84138"/>
              </a:xfrm>
              <a:custGeom>
                <a:avLst/>
                <a:gdLst>
                  <a:gd name="T0" fmla="*/ 133 w 157"/>
                  <a:gd name="T1" fmla="*/ 134 h 158"/>
                  <a:gd name="T2" fmla="*/ 138 w 157"/>
                  <a:gd name="T3" fmla="*/ 127 h 158"/>
                  <a:gd name="T4" fmla="*/ 143 w 157"/>
                  <a:gd name="T5" fmla="*/ 121 h 158"/>
                  <a:gd name="T6" fmla="*/ 147 w 157"/>
                  <a:gd name="T7" fmla="*/ 114 h 158"/>
                  <a:gd name="T8" fmla="*/ 151 w 157"/>
                  <a:gd name="T9" fmla="*/ 108 h 158"/>
                  <a:gd name="T10" fmla="*/ 155 w 157"/>
                  <a:gd name="T11" fmla="*/ 93 h 158"/>
                  <a:gd name="T12" fmla="*/ 157 w 157"/>
                  <a:gd name="T13" fmla="*/ 79 h 158"/>
                  <a:gd name="T14" fmla="*/ 155 w 157"/>
                  <a:gd name="T15" fmla="*/ 62 h 158"/>
                  <a:gd name="T16" fmla="*/ 151 w 157"/>
                  <a:gd name="T17" fmla="*/ 48 h 158"/>
                  <a:gd name="T18" fmla="*/ 143 w 157"/>
                  <a:gd name="T19" fmla="*/ 35 h 158"/>
                  <a:gd name="T20" fmla="*/ 133 w 157"/>
                  <a:gd name="T21" fmla="*/ 23 h 158"/>
                  <a:gd name="T22" fmla="*/ 120 w 157"/>
                  <a:gd name="T23" fmla="*/ 12 h 158"/>
                  <a:gd name="T24" fmla="*/ 113 w 157"/>
                  <a:gd name="T25" fmla="*/ 7 h 158"/>
                  <a:gd name="T26" fmla="*/ 107 w 157"/>
                  <a:gd name="T27" fmla="*/ 5 h 158"/>
                  <a:gd name="T28" fmla="*/ 93 w 157"/>
                  <a:gd name="T29" fmla="*/ 1 h 158"/>
                  <a:gd name="T30" fmla="*/ 78 w 157"/>
                  <a:gd name="T31" fmla="*/ 0 h 158"/>
                  <a:gd name="T32" fmla="*/ 62 w 157"/>
                  <a:gd name="T33" fmla="*/ 1 h 158"/>
                  <a:gd name="T34" fmla="*/ 47 w 157"/>
                  <a:gd name="T35" fmla="*/ 5 h 158"/>
                  <a:gd name="T36" fmla="*/ 34 w 157"/>
                  <a:gd name="T37" fmla="*/ 12 h 158"/>
                  <a:gd name="T38" fmla="*/ 22 w 157"/>
                  <a:gd name="T39" fmla="*/ 23 h 158"/>
                  <a:gd name="T40" fmla="*/ 12 w 157"/>
                  <a:gd name="T41" fmla="*/ 35 h 158"/>
                  <a:gd name="T42" fmla="*/ 4 w 157"/>
                  <a:gd name="T43" fmla="*/ 48 h 158"/>
                  <a:gd name="T44" fmla="*/ 1 w 157"/>
                  <a:gd name="T45" fmla="*/ 62 h 158"/>
                  <a:gd name="T46" fmla="*/ 0 w 157"/>
                  <a:gd name="T47" fmla="*/ 79 h 158"/>
                  <a:gd name="T48" fmla="*/ 1 w 157"/>
                  <a:gd name="T49" fmla="*/ 93 h 158"/>
                  <a:gd name="T50" fmla="*/ 4 w 157"/>
                  <a:gd name="T51" fmla="*/ 108 h 158"/>
                  <a:gd name="T52" fmla="*/ 7 w 157"/>
                  <a:gd name="T53" fmla="*/ 114 h 158"/>
                  <a:gd name="T54" fmla="*/ 12 w 157"/>
                  <a:gd name="T55" fmla="*/ 121 h 158"/>
                  <a:gd name="T56" fmla="*/ 22 w 157"/>
                  <a:gd name="T57" fmla="*/ 134 h 158"/>
                  <a:gd name="T58" fmla="*/ 34 w 157"/>
                  <a:gd name="T59" fmla="*/ 143 h 158"/>
                  <a:gd name="T60" fmla="*/ 47 w 157"/>
                  <a:gd name="T61" fmla="*/ 152 h 158"/>
                  <a:gd name="T62" fmla="*/ 62 w 157"/>
                  <a:gd name="T63" fmla="*/ 155 h 158"/>
                  <a:gd name="T64" fmla="*/ 78 w 157"/>
                  <a:gd name="T65" fmla="*/ 158 h 158"/>
                  <a:gd name="T66" fmla="*/ 93 w 157"/>
                  <a:gd name="T67" fmla="*/ 155 h 158"/>
                  <a:gd name="T68" fmla="*/ 107 w 157"/>
                  <a:gd name="T69" fmla="*/ 152 h 158"/>
                  <a:gd name="T70" fmla="*/ 113 w 157"/>
                  <a:gd name="T71" fmla="*/ 147 h 158"/>
                  <a:gd name="T72" fmla="*/ 120 w 157"/>
                  <a:gd name="T73" fmla="*/ 143 h 158"/>
                  <a:gd name="T74" fmla="*/ 126 w 157"/>
                  <a:gd name="T75" fmla="*/ 139 h 158"/>
                  <a:gd name="T76" fmla="*/ 133 w 157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33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92">
                <a:extLst>
                  <a:ext uri="{FF2B5EF4-FFF2-40B4-BE49-F238E27FC236}">
                    <a16:creationId xmlns:a16="http://schemas.microsoft.com/office/drawing/2014/main" id="{6CA0C504-249C-0C4E-AB56-0F03D2478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201" y="2903538"/>
                <a:ext cx="84138" cy="84138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9 h 157"/>
                  <a:gd name="T14" fmla="*/ 156 w 158"/>
                  <a:gd name="T15" fmla="*/ 62 h 157"/>
                  <a:gd name="T16" fmla="*/ 152 w 158"/>
                  <a:gd name="T17" fmla="*/ 48 h 157"/>
                  <a:gd name="T18" fmla="*/ 144 w 158"/>
                  <a:gd name="T19" fmla="*/ 34 h 157"/>
                  <a:gd name="T20" fmla="*/ 134 w 158"/>
                  <a:gd name="T21" fmla="*/ 23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3 h 157"/>
                  <a:gd name="T40" fmla="*/ 12 w 158"/>
                  <a:gd name="T41" fmla="*/ 34 h 157"/>
                  <a:gd name="T42" fmla="*/ 5 w 158"/>
                  <a:gd name="T43" fmla="*/ 48 h 157"/>
                  <a:gd name="T44" fmla="*/ 1 w 158"/>
                  <a:gd name="T45" fmla="*/ 62 h 157"/>
                  <a:gd name="T46" fmla="*/ 0 w 158"/>
                  <a:gd name="T47" fmla="*/ 79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93">
                <a:extLst>
                  <a:ext uri="{FF2B5EF4-FFF2-40B4-BE49-F238E27FC236}">
                    <a16:creationId xmlns:a16="http://schemas.microsoft.com/office/drawing/2014/main" id="{DE1D3286-237D-6B49-9287-DD2411822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301" y="2744788"/>
                <a:ext cx="84138" cy="82550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9 h 157"/>
                  <a:gd name="T14" fmla="*/ 155 w 158"/>
                  <a:gd name="T15" fmla="*/ 62 h 157"/>
                  <a:gd name="T16" fmla="*/ 152 w 158"/>
                  <a:gd name="T17" fmla="*/ 48 h 157"/>
                  <a:gd name="T18" fmla="*/ 143 w 158"/>
                  <a:gd name="T19" fmla="*/ 34 h 157"/>
                  <a:gd name="T20" fmla="*/ 134 w 158"/>
                  <a:gd name="T21" fmla="*/ 23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3 h 157"/>
                  <a:gd name="T40" fmla="*/ 12 w 158"/>
                  <a:gd name="T41" fmla="*/ 34 h 157"/>
                  <a:gd name="T42" fmla="*/ 5 w 158"/>
                  <a:gd name="T43" fmla="*/ 48 h 157"/>
                  <a:gd name="T44" fmla="*/ 1 w 158"/>
                  <a:gd name="T45" fmla="*/ 62 h 157"/>
                  <a:gd name="T46" fmla="*/ 0 w 158"/>
                  <a:gd name="T47" fmla="*/ 79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2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2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94">
                <a:extLst>
                  <a:ext uri="{FF2B5EF4-FFF2-40B4-BE49-F238E27FC236}">
                    <a16:creationId xmlns:a16="http://schemas.microsoft.com/office/drawing/2014/main" id="{39363371-145E-C947-959D-B5C6B09E4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176" y="2735263"/>
                <a:ext cx="84138" cy="82550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9 h 157"/>
                  <a:gd name="T14" fmla="*/ 156 w 158"/>
                  <a:gd name="T15" fmla="*/ 62 h 157"/>
                  <a:gd name="T16" fmla="*/ 152 w 158"/>
                  <a:gd name="T17" fmla="*/ 48 h 157"/>
                  <a:gd name="T18" fmla="*/ 144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4 w 158"/>
                  <a:gd name="T29" fmla="*/ 1 h 157"/>
                  <a:gd name="T30" fmla="*/ 79 w 158"/>
                  <a:gd name="T31" fmla="*/ 0 h 157"/>
                  <a:gd name="T32" fmla="*/ 63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8 h 157"/>
                  <a:gd name="T44" fmla="*/ 2 w 158"/>
                  <a:gd name="T45" fmla="*/ 62 h 157"/>
                  <a:gd name="T46" fmla="*/ 0 w 158"/>
                  <a:gd name="T47" fmla="*/ 79 h 157"/>
                  <a:gd name="T48" fmla="*/ 2 w 158"/>
                  <a:gd name="T49" fmla="*/ 93 h 157"/>
                  <a:gd name="T50" fmla="*/ 5 w 158"/>
                  <a:gd name="T51" fmla="*/ 107 h 157"/>
                  <a:gd name="T52" fmla="*/ 8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3 w 158"/>
                  <a:gd name="T63" fmla="*/ 155 h 157"/>
                  <a:gd name="T64" fmla="*/ 79 w 158"/>
                  <a:gd name="T65" fmla="*/ 157 h 157"/>
                  <a:gd name="T66" fmla="*/ 94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95">
                <a:extLst>
                  <a:ext uri="{FF2B5EF4-FFF2-40B4-BE49-F238E27FC236}">
                    <a16:creationId xmlns:a16="http://schemas.microsoft.com/office/drawing/2014/main" id="{2FC1F278-F3F8-A04E-8105-277933ED8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226" y="2692400"/>
                <a:ext cx="84138" cy="82550"/>
              </a:xfrm>
              <a:custGeom>
                <a:avLst/>
                <a:gdLst>
                  <a:gd name="T0" fmla="*/ 133 w 157"/>
                  <a:gd name="T1" fmla="*/ 133 h 157"/>
                  <a:gd name="T2" fmla="*/ 138 w 157"/>
                  <a:gd name="T3" fmla="*/ 126 h 157"/>
                  <a:gd name="T4" fmla="*/ 143 w 157"/>
                  <a:gd name="T5" fmla="*/ 120 h 157"/>
                  <a:gd name="T6" fmla="*/ 146 w 157"/>
                  <a:gd name="T7" fmla="*/ 113 h 157"/>
                  <a:gd name="T8" fmla="*/ 151 w 157"/>
                  <a:gd name="T9" fmla="*/ 107 h 157"/>
                  <a:gd name="T10" fmla="*/ 155 w 157"/>
                  <a:gd name="T11" fmla="*/ 93 h 157"/>
                  <a:gd name="T12" fmla="*/ 157 w 157"/>
                  <a:gd name="T13" fmla="*/ 79 h 157"/>
                  <a:gd name="T14" fmla="*/ 155 w 157"/>
                  <a:gd name="T15" fmla="*/ 62 h 157"/>
                  <a:gd name="T16" fmla="*/ 151 w 157"/>
                  <a:gd name="T17" fmla="*/ 47 h 157"/>
                  <a:gd name="T18" fmla="*/ 143 w 157"/>
                  <a:gd name="T19" fmla="*/ 34 h 157"/>
                  <a:gd name="T20" fmla="*/ 133 w 157"/>
                  <a:gd name="T21" fmla="*/ 22 h 157"/>
                  <a:gd name="T22" fmla="*/ 120 w 157"/>
                  <a:gd name="T23" fmla="*/ 12 h 157"/>
                  <a:gd name="T24" fmla="*/ 113 w 157"/>
                  <a:gd name="T25" fmla="*/ 7 h 157"/>
                  <a:gd name="T26" fmla="*/ 107 w 157"/>
                  <a:gd name="T27" fmla="*/ 5 h 157"/>
                  <a:gd name="T28" fmla="*/ 93 w 157"/>
                  <a:gd name="T29" fmla="*/ 1 h 157"/>
                  <a:gd name="T30" fmla="*/ 78 w 157"/>
                  <a:gd name="T31" fmla="*/ 0 h 157"/>
                  <a:gd name="T32" fmla="*/ 62 w 157"/>
                  <a:gd name="T33" fmla="*/ 1 h 157"/>
                  <a:gd name="T34" fmla="*/ 47 w 157"/>
                  <a:gd name="T35" fmla="*/ 5 h 157"/>
                  <a:gd name="T36" fmla="*/ 34 w 157"/>
                  <a:gd name="T37" fmla="*/ 12 h 157"/>
                  <a:gd name="T38" fmla="*/ 22 w 157"/>
                  <a:gd name="T39" fmla="*/ 22 h 157"/>
                  <a:gd name="T40" fmla="*/ 11 w 157"/>
                  <a:gd name="T41" fmla="*/ 34 h 157"/>
                  <a:gd name="T42" fmla="*/ 4 w 157"/>
                  <a:gd name="T43" fmla="*/ 47 h 157"/>
                  <a:gd name="T44" fmla="*/ 1 w 157"/>
                  <a:gd name="T45" fmla="*/ 62 h 157"/>
                  <a:gd name="T46" fmla="*/ 0 w 157"/>
                  <a:gd name="T47" fmla="*/ 79 h 157"/>
                  <a:gd name="T48" fmla="*/ 1 w 157"/>
                  <a:gd name="T49" fmla="*/ 93 h 157"/>
                  <a:gd name="T50" fmla="*/ 4 w 157"/>
                  <a:gd name="T51" fmla="*/ 107 h 157"/>
                  <a:gd name="T52" fmla="*/ 7 w 157"/>
                  <a:gd name="T53" fmla="*/ 113 h 157"/>
                  <a:gd name="T54" fmla="*/ 11 w 157"/>
                  <a:gd name="T55" fmla="*/ 120 h 157"/>
                  <a:gd name="T56" fmla="*/ 22 w 157"/>
                  <a:gd name="T57" fmla="*/ 133 h 157"/>
                  <a:gd name="T58" fmla="*/ 34 w 157"/>
                  <a:gd name="T59" fmla="*/ 143 h 157"/>
                  <a:gd name="T60" fmla="*/ 47 w 157"/>
                  <a:gd name="T61" fmla="*/ 151 h 157"/>
                  <a:gd name="T62" fmla="*/ 62 w 157"/>
                  <a:gd name="T63" fmla="*/ 155 h 157"/>
                  <a:gd name="T64" fmla="*/ 78 w 157"/>
                  <a:gd name="T65" fmla="*/ 157 h 157"/>
                  <a:gd name="T66" fmla="*/ 93 w 157"/>
                  <a:gd name="T67" fmla="*/ 155 h 157"/>
                  <a:gd name="T68" fmla="*/ 107 w 157"/>
                  <a:gd name="T69" fmla="*/ 151 h 157"/>
                  <a:gd name="T70" fmla="*/ 113 w 157"/>
                  <a:gd name="T71" fmla="*/ 147 h 157"/>
                  <a:gd name="T72" fmla="*/ 120 w 157"/>
                  <a:gd name="T73" fmla="*/ 143 h 157"/>
                  <a:gd name="T74" fmla="*/ 126 w 157"/>
                  <a:gd name="T75" fmla="*/ 138 h 157"/>
                  <a:gd name="T76" fmla="*/ 133 w 157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133" y="133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6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7"/>
                    </a:lnTo>
                    <a:lnTo>
                      <a:pt x="143" y="34"/>
                    </a:lnTo>
                    <a:lnTo>
                      <a:pt x="133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1" y="34"/>
                    </a:lnTo>
                    <a:lnTo>
                      <a:pt x="4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1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7" y="151"/>
                    </a:lnTo>
                    <a:lnTo>
                      <a:pt x="62" y="155"/>
                    </a:lnTo>
                    <a:lnTo>
                      <a:pt x="78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96">
                <a:extLst>
                  <a:ext uri="{FF2B5EF4-FFF2-40B4-BE49-F238E27FC236}">
                    <a16:creationId xmlns:a16="http://schemas.microsoft.com/office/drawing/2014/main" id="{3679DBE5-FA2C-C040-A8CE-812C8D7FE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801" y="3222625"/>
                <a:ext cx="84138" cy="82550"/>
              </a:xfrm>
              <a:custGeom>
                <a:avLst/>
                <a:gdLst>
                  <a:gd name="T0" fmla="*/ 133 w 157"/>
                  <a:gd name="T1" fmla="*/ 134 h 157"/>
                  <a:gd name="T2" fmla="*/ 138 w 157"/>
                  <a:gd name="T3" fmla="*/ 126 h 157"/>
                  <a:gd name="T4" fmla="*/ 143 w 157"/>
                  <a:gd name="T5" fmla="*/ 120 h 157"/>
                  <a:gd name="T6" fmla="*/ 147 w 157"/>
                  <a:gd name="T7" fmla="*/ 113 h 157"/>
                  <a:gd name="T8" fmla="*/ 151 w 157"/>
                  <a:gd name="T9" fmla="*/ 107 h 157"/>
                  <a:gd name="T10" fmla="*/ 155 w 157"/>
                  <a:gd name="T11" fmla="*/ 93 h 157"/>
                  <a:gd name="T12" fmla="*/ 157 w 157"/>
                  <a:gd name="T13" fmla="*/ 79 h 157"/>
                  <a:gd name="T14" fmla="*/ 155 w 157"/>
                  <a:gd name="T15" fmla="*/ 62 h 157"/>
                  <a:gd name="T16" fmla="*/ 151 w 157"/>
                  <a:gd name="T17" fmla="*/ 48 h 157"/>
                  <a:gd name="T18" fmla="*/ 143 w 157"/>
                  <a:gd name="T19" fmla="*/ 34 h 157"/>
                  <a:gd name="T20" fmla="*/ 133 w 157"/>
                  <a:gd name="T21" fmla="*/ 22 h 157"/>
                  <a:gd name="T22" fmla="*/ 120 w 157"/>
                  <a:gd name="T23" fmla="*/ 12 h 157"/>
                  <a:gd name="T24" fmla="*/ 113 w 157"/>
                  <a:gd name="T25" fmla="*/ 7 h 157"/>
                  <a:gd name="T26" fmla="*/ 107 w 157"/>
                  <a:gd name="T27" fmla="*/ 5 h 157"/>
                  <a:gd name="T28" fmla="*/ 93 w 157"/>
                  <a:gd name="T29" fmla="*/ 1 h 157"/>
                  <a:gd name="T30" fmla="*/ 79 w 157"/>
                  <a:gd name="T31" fmla="*/ 0 h 157"/>
                  <a:gd name="T32" fmla="*/ 62 w 157"/>
                  <a:gd name="T33" fmla="*/ 1 h 157"/>
                  <a:gd name="T34" fmla="*/ 47 w 157"/>
                  <a:gd name="T35" fmla="*/ 5 h 157"/>
                  <a:gd name="T36" fmla="*/ 34 w 157"/>
                  <a:gd name="T37" fmla="*/ 12 h 157"/>
                  <a:gd name="T38" fmla="*/ 22 w 157"/>
                  <a:gd name="T39" fmla="*/ 22 h 157"/>
                  <a:gd name="T40" fmla="*/ 12 w 157"/>
                  <a:gd name="T41" fmla="*/ 34 h 157"/>
                  <a:gd name="T42" fmla="*/ 4 w 157"/>
                  <a:gd name="T43" fmla="*/ 48 h 157"/>
                  <a:gd name="T44" fmla="*/ 1 w 157"/>
                  <a:gd name="T45" fmla="*/ 62 h 157"/>
                  <a:gd name="T46" fmla="*/ 0 w 157"/>
                  <a:gd name="T47" fmla="*/ 79 h 157"/>
                  <a:gd name="T48" fmla="*/ 1 w 157"/>
                  <a:gd name="T49" fmla="*/ 93 h 157"/>
                  <a:gd name="T50" fmla="*/ 4 w 157"/>
                  <a:gd name="T51" fmla="*/ 107 h 157"/>
                  <a:gd name="T52" fmla="*/ 7 w 157"/>
                  <a:gd name="T53" fmla="*/ 113 h 157"/>
                  <a:gd name="T54" fmla="*/ 12 w 157"/>
                  <a:gd name="T55" fmla="*/ 120 h 157"/>
                  <a:gd name="T56" fmla="*/ 22 w 157"/>
                  <a:gd name="T57" fmla="*/ 134 h 157"/>
                  <a:gd name="T58" fmla="*/ 34 w 157"/>
                  <a:gd name="T59" fmla="*/ 143 h 157"/>
                  <a:gd name="T60" fmla="*/ 47 w 157"/>
                  <a:gd name="T61" fmla="*/ 151 h 157"/>
                  <a:gd name="T62" fmla="*/ 62 w 157"/>
                  <a:gd name="T63" fmla="*/ 155 h 157"/>
                  <a:gd name="T64" fmla="*/ 79 w 157"/>
                  <a:gd name="T65" fmla="*/ 157 h 157"/>
                  <a:gd name="T66" fmla="*/ 93 w 157"/>
                  <a:gd name="T67" fmla="*/ 155 h 157"/>
                  <a:gd name="T68" fmla="*/ 107 w 157"/>
                  <a:gd name="T69" fmla="*/ 151 h 157"/>
                  <a:gd name="T70" fmla="*/ 113 w 157"/>
                  <a:gd name="T71" fmla="*/ 147 h 157"/>
                  <a:gd name="T72" fmla="*/ 120 w 157"/>
                  <a:gd name="T73" fmla="*/ 143 h 157"/>
                  <a:gd name="T74" fmla="*/ 126 w 157"/>
                  <a:gd name="T75" fmla="*/ 138 h 157"/>
                  <a:gd name="T76" fmla="*/ 133 w 157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133" y="134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4"/>
                    </a:lnTo>
                    <a:lnTo>
                      <a:pt x="133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97">
                <a:extLst>
                  <a:ext uri="{FF2B5EF4-FFF2-40B4-BE49-F238E27FC236}">
                    <a16:creationId xmlns:a16="http://schemas.microsoft.com/office/drawing/2014/main" id="{E9078083-8E0D-CF41-8A2F-44F50AE39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438" y="2894013"/>
                <a:ext cx="82550" cy="82550"/>
              </a:xfrm>
              <a:custGeom>
                <a:avLst/>
                <a:gdLst>
                  <a:gd name="T0" fmla="*/ 134 w 158"/>
                  <a:gd name="T1" fmla="*/ 133 h 157"/>
                  <a:gd name="T2" fmla="*/ 139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9 h 157"/>
                  <a:gd name="T14" fmla="*/ 155 w 158"/>
                  <a:gd name="T15" fmla="*/ 62 h 157"/>
                  <a:gd name="T16" fmla="*/ 152 w 158"/>
                  <a:gd name="T17" fmla="*/ 47 h 157"/>
                  <a:gd name="T18" fmla="*/ 143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4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4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1 w 158"/>
                  <a:gd name="T45" fmla="*/ 62 h 157"/>
                  <a:gd name="T46" fmla="*/ 0 w 158"/>
                  <a:gd name="T47" fmla="*/ 79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3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98">
                <a:extLst>
                  <a:ext uri="{FF2B5EF4-FFF2-40B4-BE49-F238E27FC236}">
                    <a16:creationId xmlns:a16="http://schemas.microsoft.com/office/drawing/2014/main" id="{9F93B301-39CF-5F46-9972-CD88B8594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301" y="3105150"/>
                <a:ext cx="84138" cy="84138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9 h 157"/>
                  <a:gd name="T14" fmla="*/ 155 w 158"/>
                  <a:gd name="T15" fmla="*/ 62 h 157"/>
                  <a:gd name="T16" fmla="*/ 152 w 158"/>
                  <a:gd name="T17" fmla="*/ 48 h 157"/>
                  <a:gd name="T18" fmla="*/ 143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8 h 157"/>
                  <a:gd name="T44" fmla="*/ 1 w 158"/>
                  <a:gd name="T45" fmla="*/ 62 h 157"/>
                  <a:gd name="T46" fmla="*/ 0 w 158"/>
                  <a:gd name="T47" fmla="*/ 79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99">
                <a:extLst>
                  <a:ext uri="{FF2B5EF4-FFF2-40B4-BE49-F238E27FC236}">
                    <a16:creationId xmlns:a16="http://schemas.microsoft.com/office/drawing/2014/main" id="{E0F45FED-2EF3-4D42-990B-3BF8A80D5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043238"/>
                <a:ext cx="82550" cy="82550"/>
              </a:xfrm>
              <a:custGeom>
                <a:avLst/>
                <a:gdLst>
                  <a:gd name="T0" fmla="*/ 134 w 158"/>
                  <a:gd name="T1" fmla="*/ 133 h 157"/>
                  <a:gd name="T2" fmla="*/ 138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8 h 157"/>
                  <a:gd name="T14" fmla="*/ 155 w 158"/>
                  <a:gd name="T15" fmla="*/ 62 h 157"/>
                  <a:gd name="T16" fmla="*/ 152 w 158"/>
                  <a:gd name="T17" fmla="*/ 47 h 157"/>
                  <a:gd name="T18" fmla="*/ 143 w 158"/>
                  <a:gd name="T19" fmla="*/ 34 h 157"/>
                  <a:gd name="T20" fmla="*/ 134 w 158"/>
                  <a:gd name="T21" fmla="*/ 22 h 157"/>
                  <a:gd name="T22" fmla="*/ 120 w 158"/>
                  <a:gd name="T23" fmla="*/ 12 h 157"/>
                  <a:gd name="T24" fmla="*/ 113 w 158"/>
                  <a:gd name="T25" fmla="*/ 7 h 157"/>
                  <a:gd name="T26" fmla="*/ 107 w 158"/>
                  <a:gd name="T27" fmla="*/ 4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4 h 157"/>
                  <a:gd name="T36" fmla="*/ 34 w 158"/>
                  <a:gd name="T37" fmla="*/ 12 h 157"/>
                  <a:gd name="T38" fmla="*/ 22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1 w 158"/>
                  <a:gd name="T45" fmla="*/ 62 h 157"/>
                  <a:gd name="T46" fmla="*/ 0 w 158"/>
                  <a:gd name="T47" fmla="*/ 78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2 w 158"/>
                  <a:gd name="T57" fmla="*/ 133 h 157"/>
                  <a:gd name="T58" fmla="*/ 34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7 w 158"/>
                  <a:gd name="T69" fmla="*/ 151 h 157"/>
                  <a:gd name="T70" fmla="*/ 113 w 158"/>
                  <a:gd name="T71" fmla="*/ 146 h 157"/>
                  <a:gd name="T72" fmla="*/ 120 w 158"/>
                  <a:gd name="T73" fmla="*/ 143 h 157"/>
                  <a:gd name="T74" fmla="*/ 126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108">
                <a:extLst>
                  <a:ext uri="{FF2B5EF4-FFF2-40B4-BE49-F238E27FC236}">
                    <a16:creationId xmlns:a16="http://schemas.microsoft.com/office/drawing/2014/main" id="{E6F8318E-7C9B-1B47-8818-EC4725177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463" y="3176588"/>
                <a:ext cx="4987925" cy="582613"/>
              </a:xfrm>
              <a:custGeom>
                <a:avLst/>
                <a:gdLst>
                  <a:gd name="T0" fmla="*/ 9427 w 9427"/>
                  <a:gd name="T1" fmla="*/ 101 h 1101"/>
                  <a:gd name="T2" fmla="*/ 7873 w 9427"/>
                  <a:gd name="T3" fmla="*/ 0 h 1101"/>
                  <a:gd name="T4" fmla="*/ 6821 w 9427"/>
                  <a:gd name="T5" fmla="*/ 563 h 1101"/>
                  <a:gd name="T6" fmla="*/ 6293 w 9427"/>
                  <a:gd name="T7" fmla="*/ 933 h 1101"/>
                  <a:gd name="T8" fmla="*/ 5763 w 9427"/>
                  <a:gd name="T9" fmla="*/ 298 h 1101"/>
                  <a:gd name="T10" fmla="*/ 5234 w 9427"/>
                  <a:gd name="T11" fmla="*/ 724 h 1101"/>
                  <a:gd name="T12" fmla="*/ 4730 w 9427"/>
                  <a:gd name="T13" fmla="*/ 636 h 1101"/>
                  <a:gd name="T14" fmla="*/ 4196 w 9427"/>
                  <a:gd name="T15" fmla="*/ 766 h 1101"/>
                  <a:gd name="T16" fmla="*/ 3677 w 9427"/>
                  <a:gd name="T17" fmla="*/ 610 h 1101"/>
                  <a:gd name="T18" fmla="*/ 3137 w 9427"/>
                  <a:gd name="T19" fmla="*/ 941 h 1101"/>
                  <a:gd name="T20" fmla="*/ 2619 w 9427"/>
                  <a:gd name="T21" fmla="*/ 789 h 1101"/>
                  <a:gd name="T22" fmla="*/ 2105 w 9427"/>
                  <a:gd name="T23" fmla="*/ 580 h 1101"/>
                  <a:gd name="T24" fmla="*/ 1584 w 9427"/>
                  <a:gd name="T25" fmla="*/ 704 h 1101"/>
                  <a:gd name="T26" fmla="*/ 1039 w 9427"/>
                  <a:gd name="T27" fmla="*/ 603 h 1101"/>
                  <a:gd name="T28" fmla="*/ 525 w 9427"/>
                  <a:gd name="T29" fmla="*/ 668 h 1101"/>
                  <a:gd name="T30" fmla="*/ 262 w 9427"/>
                  <a:gd name="T31" fmla="*/ 557 h 1101"/>
                  <a:gd name="T32" fmla="*/ 0 w 9427"/>
                  <a:gd name="T33" fmla="*/ 1101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27" h="1101">
                    <a:moveTo>
                      <a:pt x="9427" y="101"/>
                    </a:moveTo>
                    <a:lnTo>
                      <a:pt x="7873" y="0"/>
                    </a:lnTo>
                    <a:lnTo>
                      <a:pt x="6821" y="563"/>
                    </a:lnTo>
                    <a:lnTo>
                      <a:pt x="6293" y="933"/>
                    </a:lnTo>
                    <a:lnTo>
                      <a:pt x="5763" y="298"/>
                    </a:lnTo>
                    <a:lnTo>
                      <a:pt x="5234" y="724"/>
                    </a:lnTo>
                    <a:lnTo>
                      <a:pt x="4730" y="636"/>
                    </a:lnTo>
                    <a:lnTo>
                      <a:pt x="4196" y="766"/>
                    </a:lnTo>
                    <a:lnTo>
                      <a:pt x="3677" y="610"/>
                    </a:lnTo>
                    <a:lnTo>
                      <a:pt x="3137" y="941"/>
                    </a:lnTo>
                    <a:lnTo>
                      <a:pt x="2619" y="789"/>
                    </a:lnTo>
                    <a:lnTo>
                      <a:pt x="2105" y="580"/>
                    </a:lnTo>
                    <a:lnTo>
                      <a:pt x="1584" y="704"/>
                    </a:lnTo>
                    <a:lnTo>
                      <a:pt x="1039" y="603"/>
                    </a:lnTo>
                    <a:lnTo>
                      <a:pt x="525" y="668"/>
                    </a:lnTo>
                    <a:lnTo>
                      <a:pt x="262" y="557"/>
                    </a:lnTo>
                    <a:lnTo>
                      <a:pt x="0" y="1101"/>
                    </a:lnTo>
                  </a:path>
                </a:pathLst>
              </a:custGeom>
              <a:noFill/>
              <a:ln w="254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114">
                <a:extLst>
                  <a:ext uri="{FF2B5EF4-FFF2-40B4-BE49-F238E27FC236}">
                    <a16:creationId xmlns:a16="http://schemas.microsoft.com/office/drawing/2014/main" id="{47495C35-C34D-3B4E-A282-6C2F530DE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8713" y="2786063"/>
                <a:ext cx="0" cy="81121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115">
                <a:extLst>
                  <a:ext uri="{FF2B5EF4-FFF2-40B4-BE49-F238E27FC236}">
                    <a16:creationId xmlns:a16="http://schemas.microsoft.com/office/drawing/2014/main" id="{03C16569-B598-384C-9334-96D52B030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3738" y="2774950"/>
                <a:ext cx="0" cy="915988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119">
                <a:extLst>
                  <a:ext uri="{FF2B5EF4-FFF2-40B4-BE49-F238E27FC236}">
                    <a16:creationId xmlns:a16="http://schemas.microsoft.com/office/drawing/2014/main" id="{5ADC8FE4-8521-D04F-A0E2-50B867C78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4676" y="3038475"/>
                <a:ext cx="0" cy="86995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120">
                <a:extLst>
                  <a:ext uri="{FF2B5EF4-FFF2-40B4-BE49-F238E27FC236}">
                    <a16:creationId xmlns:a16="http://schemas.microsoft.com/office/drawing/2014/main" id="{045EBD82-9BED-B143-B0EE-38B48CCE6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1626" y="3332163"/>
                <a:ext cx="0" cy="673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121">
                <a:extLst>
                  <a:ext uri="{FF2B5EF4-FFF2-40B4-BE49-F238E27FC236}">
                    <a16:creationId xmlns:a16="http://schemas.microsoft.com/office/drawing/2014/main" id="{B309D13D-BCEE-C243-B221-A7489A931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0976" y="3252788"/>
                <a:ext cx="0" cy="50641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122">
                <a:extLst>
                  <a:ext uri="{FF2B5EF4-FFF2-40B4-BE49-F238E27FC236}">
                    <a16:creationId xmlns:a16="http://schemas.microsoft.com/office/drawing/2014/main" id="{C4E48038-D407-3044-9CA9-10ADF6022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638" y="2976563"/>
                <a:ext cx="0" cy="7112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123">
                <a:extLst>
                  <a:ext uri="{FF2B5EF4-FFF2-40B4-BE49-F238E27FC236}">
                    <a16:creationId xmlns:a16="http://schemas.microsoft.com/office/drawing/2014/main" id="{8C650CC5-A4BC-2540-B32D-DF1031577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8188" y="3186113"/>
                <a:ext cx="0" cy="6572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124">
                <a:extLst>
                  <a:ext uri="{FF2B5EF4-FFF2-40B4-BE49-F238E27FC236}">
                    <a16:creationId xmlns:a16="http://schemas.microsoft.com/office/drawing/2014/main" id="{6F8F0FC8-D25F-AA49-810B-456D11176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751" y="3213100"/>
                <a:ext cx="0" cy="5238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125">
                <a:extLst>
                  <a:ext uri="{FF2B5EF4-FFF2-40B4-BE49-F238E27FC236}">
                    <a16:creationId xmlns:a16="http://schemas.microsoft.com/office/drawing/2014/main" id="{345A08A1-B163-5C41-91D1-F0889A30F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0451" y="3257550"/>
                <a:ext cx="0" cy="528638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126">
                <a:extLst>
                  <a:ext uri="{FF2B5EF4-FFF2-40B4-BE49-F238E27FC236}">
                    <a16:creationId xmlns:a16="http://schemas.microsoft.com/office/drawing/2014/main" id="{A9C7AD6D-27B0-604F-81BE-46D908B87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9251" y="3259138"/>
                <a:ext cx="0" cy="5810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127">
                <a:extLst>
                  <a:ext uri="{FF2B5EF4-FFF2-40B4-BE49-F238E27FC236}">
                    <a16:creationId xmlns:a16="http://schemas.microsoft.com/office/drawing/2014/main" id="{6130B90E-BB03-384E-B2A3-7F187DE14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5476" y="3182938"/>
                <a:ext cx="0" cy="6064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128">
                <a:extLst>
                  <a:ext uri="{FF2B5EF4-FFF2-40B4-BE49-F238E27FC236}">
                    <a16:creationId xmlns:a16="http://schemas.microsoft.com/office/drawing/2014/main" id="{D31CA09A-9904-1240-9DED-C48BB9AC2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9851" y="3171825"/>
                <a:ext cx="0" cy="6572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129">
                <a:extLst>
                  <a:ext uri="{FF2B5EF4-FFF2-40B4-BE49-F238E27FC236}">
                    <a16:creationId xmlns:a16="http://schemas.microsoft.com/office/drawing/2014/main" id="{E00C0D24-24FF-4949-859F-209C3DFAA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7588" y="3171825"/>
                <a:ext cx="0" cy="7588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130">
                <a:extLst>
                  <a:ext uri="{FF2B5EF4-FFF2-40B4-BE49-F238E27FC236}">
                    <a16:creationId xmlns:a16="http://schemas.microsoft.com/office/drawing/2014/main" id="{6D0ADF62-8119-3D42-A2EB-D2B103062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3551" y="3257550"/>
                <a:ext cx="0" cy="6318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131">
                <a:extLst>
                  <a:ext uri="{FF2B5EF4-FFF2-40B4-BE49-F238E27FC236}">
                    <a16:creationId xmlns:a16="http://schemas.microsoft.com/office/drawing/2014/main" id="{9947AA0D-9CB2-6E44-AD6B-83B117D72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926" y="3290888"/>
                <a:ext cx="0" cy="7588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132">
                <a:extLst>
                  <a:ext uri="{FF2B5EF4-FFF2-40B4-BE49-F238E27FC236}">
                    <a16:creationId xmlns:a16="http://schemas.microsoft.com/office/drawing/2014/main" id="{3F39BFEA-D9BB-0B4D-835E-AEB333ACB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113" y="3273425"/>
                <a:ext cx="0" cy="63976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133">
                <a:extLst>
                  <a:ext uri="{FF2B5EF4-FFF2-40B4-BE49-F238E27FC236}">
                    <a16:creationId xmlns:a16="http://schemas.microsoft.com/office/drawing/2014/main" id="{289CC6DE-BD5F-8243-A084-FC866CC02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301" y="3429000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4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4 h 158"/>
                  <a:gd name="T24" fmla="*/ 158 w 158"/>
                  <a:gd name="T25" fmla="*/ 79 h 158"/>
                  <a:gd name="T26" fmla="*/ 156 w 158"/>
                  <a:gd name="T27" fmla="*/ 63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8 h 158"/>
                  <a:gd name="T38" fmla="*/ 108 w 158"/>
                  <a:gd name="T39" fmla="*/ 5 h 158"/>
                  <a:gd name="T40" fmla="*/ 94 w 158"/>
                  <a:gd name="T41" fmla="*/ 2 h 158"/>
                  <a:gd name="T42" fmla="*/ 79 w 158"/>
                  <a:gd name="T43" fmla="*/ 0 h 158"/>
                  <a:gd name="T44" fmla="*/ 62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2 w 158"/>
                  <a:gd name="T57" fmla="*/ 63 h 158"/>
                  <a:gd name="T58" fmla="*/ 0 w 158"/>
                  <a:gd name="T59" fmla="*/ 79 h 158"/>
                  <a:gd name="T60" fmla="*/ 2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134">
                <a:extLst>
                  <a:ext uri="{FF2B5EF4-FFF2-40B4-BE49-F238E27FC236}">
                    <a16:creationId xmlns:a16="http://schemas.microsoft.com/office/drawing/2014/main" id="{0B8AE95E-AB80-ED49-9617-253647049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8" y="3717925"/>
                <a:ext cx="82550" cy="82550"/>
              </a:xfrm>
              <a:custGeom>
                <a:avLst/>
                <a:gdLst>
                  <a:gd name="T0" fmla="*/ 78 w 157"/>
                  <a:gd name="T1" fmla="*/ 158 h 158"/>
                  <a:gd name="T2" fmla="*/ 93 w 157"/>
                  <a:gd name="T3" fmla="*/ 155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3 h 158"/>
                  <a:gd name="T10" fmla="*/ 126 w 157"/>
                  <a:gd name="T11" fmla="*/ 138 h 158"/>
                  <a:gd name="T12" fmla="*/ 133 w 157"/>
                  <a:gd name="T13" fmla="*/ 134 h 158"/>
                  <a:gd name="T14" fmla="*/ 138 w 157"/>
                  <a:gd name="T15" fmla="*/ 126 h 158"/>
                  <a:gd name="T16" fmla="*/ 143 w 157"/>
                  <a:gd name="T17" fmla="*/ 120 h 158"/>
                  <a:gd name="T18" fmla="*/ 147 w 157"/>
                  <a:gd name="T19" fmla="*/ 113 h 158"/>
                  <a:gd name="T20" fmla="*/ 151 w 157"/>
                  <a:gd name="T21" fmla="*/ 107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3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1 h 158"/>
                  <a:gd name="T42" fmla="*/ 78 w 157"/>
                  <a:gd name="T43" fmla="*/ 0 h 158"/>
                  <a:gd name="T44" fmla="*/ 62 w 157"/>
                  <a:gd name="T45" fmla="*/ 1 h 158"/>
                  <a:gd name="T46" fmla="*/ 47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2 w 157"/>
                  <a:gd name="T53" fmla="*/ 35 h 158"/>
                  <a:gd name="T54" fmla="*/ 4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4 w 157"/>
                  <a:gd name="T63" fmla="*/ 107 h 158"/>
                  <a:gd name="T64" fmla="*/ 7 w 157"/>
                  <a:gd name="T65" fmla="*/ 113 h 158"/>
                  <a:gd name="T66" fmla="*/ 12 w 157"/>
                  <a:gd name="T67" fmla="*/ 120 h 158"/>
                  <a:gd name="T68" fmla="*/ 22 w 157"/>
                  <a:gd name="T69" fmla="*/ 134 h 158"/>
                  <a:gd name="T70" fmla="*/ 34 w 157"/>
                  <a:gd name="T71" fmla="*/ 143 h 158"/>
                  <a:gd name="T72" fmla="*/ 47 w 157"/>
                  <a:gd name="T73" fmla="*/ 152 h 158"/>
                  <a:gd name="T74" fmla="*/ 62 w 157"/>
                  <a:gd name="T75" fmla="*/ 155 h 158"/>
                  <a:gd name="T76" fmla="*/ 78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4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135">
                <a:extLst>
                  <a:ext uri="{FF2B5EF4-FFF2-40B4-BE49-F238E27FC236}">
                    <a16:creationId xmlns:a16="http://schemas.microsoft.com/office/drawing/2014/main" id="{B7F473E0-7F3F-0F4A-B462-3FCC8B243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001" y="3489325"/>
                <a:ext cx="82550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6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4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6 w 158"/>
                  <a:gd name="T23" fmla="*/ 93 h 157"/>
                  <a:gd name="T24" fmla="*/ 158 w 158"/>
                  <a:gd name="T25" fmla="*/ 78 h 157"/>
                  <a:gd name="T26" fmla="*/ 156 w 158"/>
                  <a:gd name="T27" fmla="*/ 62 h 157"/>
                  <a:gd name="T28" fmla="*/ 152 w 158"/>
                  <a:gd name="T29" fmla="*/ 47 h 157"/>
                  <a:gd name="T30" fmla="*/ 144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1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1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136">
                <a:extLst>
                  <a:ext uri="{FF2B5EF4-FFF2-40B4-BE49-F238E27FC236}">
                    <a16:creationId xmlns:a16="http://schemas.microsoft.com/office/drawing/2014/main" id="{CFACFA5F-B162-604C-A178-50B58C67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463" y="3454400"/>
                <a:ext cx="84138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2 h 157"/>
                  <a:gd name="T6" fmla="*/ 114 w 158"/>
                  <a:gd name="T7" fmla="*/ 147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4 h 157"/>
                  <a:gd name="T14" fmla="*/ 139 w 158"/>
                  <a:gd name="T15" fmla="*/ 126 h 157"/>
                  <a:gd name="T16" fmla="*/ 143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5 w 158"/>
                  <a:gd name="T23" fmla="*/ 93 h 157"/>
                  <a:gd name="T24" fmla="*/ 158 w 158"/>
                  <a:gd name="T25" fmla="*/ 79 h 157"/>
                  <a:gd name="T26" fmla="*/ 155 w 158"/>
                  <a:gd name="T27" fmla="*/ 62 h 157"/>
                  <a:gd name="T28" fmla="*/ 152 w 158"/>
                  <a:gd name="T29" fmla="*/ 48 h 157"/>
                  <a:gd name="T30" fmla="*/ 143 w 158"/>
                  <a:gd name="T31" fmla="*/ 34 h 157"/>
                  <a:gd name="T32" fmla="*/ 134 w 158"/>
                  <a:gd name="T33" fmla="*/ 23 h 157"/>
                  <a:gd name="T34" fmla="*/ 121 w 158"/>
                  <a:gd name="T35" fmla="*/ 12 h 157"/>
                  <a:gd name="T36" fmla="*/ 114 w 158"/>
                  <a:gd name="T37" fmla="*/ 7 h 157"/>
                  <a:gd name="T38" fmla="*/ 108 w 158"/>
                  <a:gd name="T39" fmla="*/ 5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5 h 157"/>
                  <a:gd name="T48" fmla="*/ 35 w 158"/>
                  <a:gd name="T49" fmla="*/ 12 h 157"/>
                  <a:gd name="T50" fmla="*/ 23 w 158"/>
                  <a:gd name="T51" fmla="*/ 23 h 157"/>
                  <a:gd name="T52" fmla="*/ 12 w 158"/>
                  <a:gd name="T53" fmla="*/ 34 h 157"/>
                  <a:gd name="T54" fmla="*/ 5 w 158"/>
                  <a:gd name="T55" fmla="*/ 48 h 157"/>
                  <a:gd name="T56" fmla="*/ 1 w 158"/>
                  <a:gd name="T57" fmla="*/ 62 h 157"/>
                  <a:gd name="T58" fmla="*/ 0 w 158"/>
                  <a:gd name="T59" fmla="*/ 79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4 h 157"/>
                  <a:gd name="T70" fmla="*/ 35 w 158"/>
                  <a:gd name="T71" fmla="*/ 143 h 157"/>
                  <a:gd name="T72" fmla="*/ 48 w 158"/>
                  <a:gd name="T73" fmla="*/ 152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Freeform 137">
                <a:extLst>
                  <a:ext uri="{FF2B5EF4-FFF2-40B4-BE49-F238E27FC236}">
                    <a16:creationId xmlns:a16="http://schemas.microsoft.com/office/drawing/2014/main" id="{F472663E-3F3D-7449-9AEA-98285C01C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388" y="3506788"/>
                <a:ext cx="82550" cy="84138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4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8 h 158"/>
                  <a:gd name="T38" fmla="*/ 107 w 158"/>
                  <a:gd name="T39" fmla="*/ 5 h 158"/>
                  <a:gd name="T40" fmla="*/ 93 w 158"/>
                  <a:gd name="T41" fmla="*/ 2 h 158"/>
                  <a:gd name="T42" fmla="*/ 79 w 158"/>
                  <a:gd name="T43" fmla="*/ 0 h 158"/>
                  <a:gd name="T44" fmla="*/ 62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138">
                <a:extLst>
                  <a:ext uri="{FF2B5EF4-FFF2-40B4-BE49-F238E27FC236}">
                    <a16:creationId xmlns:a16="http://schemas.microsoft.com/office/drawing/2014/main" id="{9244BA81-97B1-D04C-A1AD-5DC2BF040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026" y="3441700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3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7 h 158"/>
                  <a:gd name="T38" fmla="*/ 107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139">
                <a:extLst>
                  <a:ext uri="{FF2B5EF4-FFF2-40B4-BE49-F238E27FC236}">
                    <a16:creationId xmlns:a16="http://schemas.microsoft.com/office/drawing/2014/main" id="{D709E38B-EF3E-7A41-B34B-D7E4D1AED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76" y="3552825"/>
                <a:ext cx="82550" cy="82550"/>
              </a:xfrm>
              <a:custGeom>
                <a:avLst/>
                <a:gdLst>
                  <a:gd name="T0" fmla="*/ 79 w 157"/>
                  <a:gd name="T1" fmla="*/ 158 h 158"/>
                  <a:gd name="T2" fmla="*/ 93 w 157"/>
                  <a:gd name="T3" fmla="*/ 155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3 h 158"/>
                  <a:gd name="T10" fmla="*/ 126 w 157"/>
                  <a:gd name="T11" fmla="*/ 139 h 158"/>
                  <a:gd name="T12" fmla="*/ 134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7 w 157"/>
                  <a:gd name="T19" fmla="*/ 114 h 158"/>
                  <a:gd name="T20" fmla="*/ 152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2 w 157"/>
                  <a:gd name="T29" fmla="*/ 48 h 158"/>
                  <a:gd name="T30" fmla="*/ 143 w 157"/>
                  <a:gd name="T31" fmla="*/ 35 h 158"/>
                  <a:gd name="T32" fmla="*/ 134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1 h 158"/>
                  <a:gd name="T42" fmla="*/ 79 w 157"/>
                  <a:gd name="T43" fmla="*/ 0 h 158"/>
                  <a:gd name="T44" fmla="*/ 62 w 157"/>
                  <a:gd name="T45" fmla="*/ 1 h 158"/>
                  <a:gd name="T46" fmla="*/ 48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2 w 157"/>
                  <a:gd name="T53" fmla="*/ 35 h 158"/>
                  <a:gd name="T54" fmla="*/ 5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5 w 157"/>
                  <a:gd name="T63" fmla="*/ 108 h 158"/>
                  <a:gd name="T64" fmla="*/ 7 w 157"/>
                  <a:gd name="T65" fmla="*/ 114 h 158"/>
                  <a:gd name="T66" fmla="*/ 12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3 h 158"/>
                  <a:gd name="T72" fmla="*/ 48 w 157"/>
                  <a:gd name="T73" fmla="*/ 152 h 158"/>
                  <a:gd name="T74" fmla="*/ 62 w 157"/>
                  <a:gd name="T75" fmla="*/ 155 h 158"/>
                  <a:gd name="T76" fmla="*/ 79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140">
                <a:extLst>
                  <a:ext uri="{FF2B5EF4-FFF2-40B4-BE49-F238E27FC236}">
                    <a16:creationId xmlns:a16="http://schemas.microsoft.com/office/drawing/2014/main" id="{C3F88B2A-099D-1348-8048-AEF5B4709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651" y="3627438"/>
                <a:ext cx="82550" cy="84138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4 h 158"/>
                  <a:gd name="T24" fmla="*/ 158 w 158"/>
                  <a:gd name="T25" fmla="*/ 79 h 158"/>
                  <a:gd name="T26" fmla="*/ 155 w 158"/>
                  <a:gd name="T27" fmla="*/ 63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8 h 158"/>
                  <a:gd name="T38" fmla="*/ 107 w 158"/>
                  <a:gd name="T39" fmla="*/ 5 h 158"/>
                  <a:gd name="T40" fmla="*/ 93 w 158"/>
                  <a:gd name="T41" fmla="*/ 2 h 158"/>
                  <a:gd name="T42" fmla="*/ 79 w 158"/>
                  <a:gd name="T43" fmla="*/ 0 h 158"/>
                  <a:gd name="T44" fmla="*/ 62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3 h 158"/>
                  <a:gd name="T58" fmla="*/ 0 w 158"/>
                  <a:gd name="T59" fmla="*/ 79 h 158"/>
                  <a:gd name="T60" fmla="*/ 1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3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141">
                <a:extLst>
                  <a:ext uri="{FF2B5EF4-FFF2-40B4-BE49-F238E27FC236}">
                    <a16:creationId xmlns:a16="http://schemas.microsoft.com/office/drawing/2014/main" id="{A5F8885C-8B7C-C648-976A-0FDBAED1C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876" y="3457575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4 w 158"/>
                  <a:gd name="T3" fmla="*/ 155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3 h 158"/>
                  <a:gd name="T20" fmla="*/ 152 w 158"/>
                  <a:gd name="T21" fmla="*/ 108 h 158"/>
                  <a:gd name="T22" fmla="*/ 156 w 158"/>
                  <a:gd name="T23" fmla="*/ 93 h 158"/>
                  <a:gd name="T24" fmla="*/ 158 w 158"/>
                  <a:gd name="T25" fmla="*/ 79 h 158"/>
                  <a:gd name="T26" fmla="*/ 156 w 158"/>
                  <a:gd name="T27" fmla="*/ 62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4 w 158"/>
                  <a:gd name="T41" fmla="*/ 1 h 158"/>
                  <a:gd name="T42" fmla="*/ 79 w 158"/>
                  <a:gd name="T43" fmla="*/ 0 h 158"/>
                  <a:gd name="T44" fmla="*/ 63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2 w 158"/>
                  <a:gd name="T57" fmla="*/ 62 h 158"/>
                  <a:gd name="T58" fmla="*/ 0 w 158"/>
                  <a:gd name="T59" fmla="*/ 79 h 158"/>
                  <a:gd name="T60" fmla="*/ 2 w 158"/>
                  <a:gd name="T61" fmla="*/ 93 h 158"/>
                  <a:gd name="T62" fmla="*/ 5 w 158"/>
                  <a:gd name="T63" fmla="*/ 108 h 158"/>
                  <a:gd name="T64" fmla="*/ 8 w 158"/>
                  <a:gd name="T65" fmla="*/ 113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3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8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142">
                <a:extLst>
                  <a:ext uri="{FF2B5EF4-FFF2-40B4-BE49-F238E27FC236}">
                    <a16:creationId xmlns:a16="http://schemas.microsoft.com/office/drawing/2014/main" id="{309F6895-9AD3-9E40-B5E0-8224CD94E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513" y="3540125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4 h 158"/>
                  <a:gd name="T24" fmla="*/ 158 w 158"/>
                  <a:gd name="T25" fmla="*/ 79 h 158"/>
                  <a:gd name="T26" fmla="*/ 155 w 158"/>
                  <a:gd name="T27" fmla="*/ 63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8 h 158"/>
                  <a:gd name="T38" fmla="*/ 108 w 158"/>
                  <a:gd name="T39" fmla="*/ 5 h 158"/>
                  <a:gd name="T40" fmla="*/ 93 w 158"/>
                  <a:gd name="T41" fmla="*/ 2 h 158"/>
                  <a:gd name="T42" fmla="*/ 79 w 158"/>
                  <a:gd name="T43" fmla="*/ 0 h 158"/>
                  <a:gd name="T44" fmla="*/ 62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3 h 158"/>
                  <a:gd name="T58" fmla="*/ 0 w 158"/>
                  <a:gd name="T59" fmla="*/ 79 h 158"/>
                  <a:gd name="T60" fmla="*/ 1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3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143">
                <a:extLst>
                  <a:ext uri="{FF2B5EF4-FFF2-40B4-BE49-F238E27FC236}">
                    <a16:creationId xmlns:a16="http://schemas.microsoft.com/office/drawing/2014/main" id="{221F54BB-426A-1748-ABCE-85C6557AE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088" y="3471863"/>
                <a:ext cx="84138" cy="82550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3 h 158"/>
                  <a:gd name="T24" fmla="*/ 158 w 158"/>
                  <a:gd name="T25" fmla="*/ 79 h 158"/>
                  <a:gd name="T26" fmla="*/ 156 w 158"/>
                  <a:gd name="T27" fmla="*/ 62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144">
                <a:extLst>
                  <a:ext uri="{FF2B5EF4-FFF2-40B4-BE49-F238E27FC236}">
                    <a16:creationId xmlns:a16="http://schemas.microsoft.com/office/drawing/2014/main" id="{7A55F2F5-3540-3B45-9C77-087F431C5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488" y="3514725"/>
                <a:ext cx="82550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6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3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5 w 158"/>
                  <a:gd name="T23" fmla="*/ 93 h 157"/>
                  <a:gd name="T24" fmla="*/ 158 w 158"/>
                  <a:gd name="T25" fmla="*/ 78 h 157"/>
                  <a:gd name="T26" fmla="*/ 155 w 158"/>
                  <a:gd name="T27" fmla="*/ 62 h 157"/>
                  <a:gd name="T28" fmla="*/ 152 w 158"/>
                  <a:gd name="T29" fmla="*/ 47 h 157"/>
                  <a:gd name="T30" fmla="*/ 143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1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1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145">
                <a:extLst>
                  <a:ext uri="{FF2B5EF4-FFF2-40B4-BE49-F238E27FC236}">
                    <a16:creationId xmlns:a16="http://schemas.microsoft.com/office/drawing/2014/main" id="{0792ADBC-F3CE-FF4A-8385-68DC9B0CA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3292475"/>
                <a:ext cx="82550" cy="84138"/>
              </a:xfrm>
              <a:custGeom>
                <a:avLst/>
                <a:gdLst>
                  <a:gd name="T0" fmla="*/ 79 w 157"/>
                  <a:gd name="T1" fmla="*/ 158 h 158"/>
                  <a:gd name="T2" fmla="*/ 93 w 157"/>
                  <a:gd name="T3" fmla="*/ 156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4 h 158"/>
                  <a:gd name="T10" fmla="*/ 126 w 157"/>
                  <a:gd name="T11" fmla="*/ 139 h 158"/>
                  <a:gd name="T12" fmla="*/ 133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7 w 157"/>
                  <a:gd name="T19" fmla="*/ 114 h 158"/>
                  <a:gd name="T20" fmla="*/ 151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3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2 h 158"/>
                  <a:gd name="T42" fmla="*/ 79 w 157"/>
                  <a:gd name="T43" fmla="*/ 0 h 158"/>
                  <a:gd name="T44" fmla="*/ 62 w 157"/>
                  <a:gd name="T45" fmla="*/ 2 h 158"/>
                  <a:gd name="T46" fmla="*/ 47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2 w 157"/>
                  <a:gd name="T53" fmla="*/ 35 h 158"/>
                  <a:gd name="T54" fmla="*/ 4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4 w 157"/>
                  <a:gd name="T63" fmla="*/ 108 h 158"/>
                  <a:gd name="T64" fmla="*/ 7 w 157"/>
                  <a:gd name="T65" fmla="*/ 114 h 158"/>
                  <a:gd name="T66" fmla="*/ 12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4 h 158"/>
                  <a:gd name="T72" fmla="*/ 47 w 157"/>
                  <a:gd name="T73" fmla="*/ 152 h 158"/>
                  <a:gd name="T74" fmla="*/ 62 w 157"/>
                  <a:gd name="T75" fmla="*/ 156 h 158"/>
                  <a:gd name="T76" fmla="*/ 79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146">
                <a:extLst>
                  <a:ext uri="{FF2B5EF4-FFF2-40B4-BE49-F238E27FC236}">
                    <a16:creationId xmlns:a16="http://schemas.microsoft.com/office/drawing/2014/main" id="{911C29F0-EF45-E04C-902D-3E0FB9A17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176" y="3629025"/>
                <a:ext cx="84138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7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4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6 w 158"/>
                  <a:gd name="T23" fmla="*/ 93 h 157"/>
                  <a:gd name="T24" fmla="*/ 158 w 158"/>
                  <a:gd name="T25" fmla="*/ 78 h 157"/>
                  <a:gd name="T26" fmla="*/ 156 w 158"/>
                  <a:gd name="T27" fmla="*/ 62 h 157"/>
                  <a:gd name="T28" fmla="*/ 152 w 158"/>
                  <a:gd name="T29" fmla="*/ 47 h 157"/>
                  <a:gd name="T30" fmla="*/ 144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2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2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147">
                <a:extLst>
                  <a:ext uri="{FF2B5EF4-FFF2-40B4-BE49-F238E27FC236}">
                    <a16:creationId xmlns:a16="http://schemas.microsoft.com/office/drawing/2014/main" id="{DFE4C8A8-1D03-674B-8A1D-25452397B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576" y="3432175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4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4 h 158"/>
                  <a:gd name="T24" fmla="*/ 158 w 158"/>
                  <a:gd name="T25" fmla="*/ 79 h 158"/>
                  <a:gd name="T26" fmla="*/ 156 w 158"/>
                  <a:gd name="T27" fmla="*/ 63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8 h 158"/>
                  <a:gd name="T38" fmla="*/ 108 w 158"/>
                  <a:gd name="T39" fmla="*/ 5 h 158"/>
                  <a:gd name="T40" fmla="*/ 94 w 158"/>
                  <a:gd name="T41" fmla="*/ 2 h 158"/>
                  <a:gd name="T42" fmla="*/ 79 w 158"/>
                  <a:gd name="T43" fmla="*/ 0 h 158"/>
                  <a:gd name="T44" fmla="*/ 63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2 w 158"/>
                  <a:gd name="T57" fmla="*/ 63 h 158"/>
                  <a:gd name="T58" fmla="*/ 0 w 158"/>
                  <a:gd name="T59" fmla="*/ 79 h 158"/>
                  <a:gd name="T60" fmla="*/ 2 w 158"/>
                  <a:gd name="T61" fmla="*/ 94 h 158"/>
                  <a:gd name="T62" fmla="*/ 5 w 158"/>
                  <a:gd name="T63" fmla="*/ 108 h 158"/>
                  <a:gd name="T64" fmla="*/ 8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3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148">
                <a:extLst>
                  <a:ext uri="{FF2B5EF4-FFF2-40B4-BE49-F238E27FC236}">
                    <a16:creationId xmlns:a16="http://schemas.microsoft.com/office/drawing/2014/main" id="{58FB7159-24B8-AF4C-B6E9-349C753F9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613" y="3135313"/>
                <a:ext cx="82550" cy="82550"/>
              </a:xfrm>
              <a:custGeom>
                <a:avLst/>
                <a:gdLst>
                  <a:gd name="T0" fmla="*/ 79 w 157"/>
                  <a:gd name="T1" fmla="*/ 157 h 157"/>
                  <a:gd name="T2" fmla="*/ 93 w 157"/>
                  <a:gd name="T3" fmla="*/ 155 h 157"/>
                  <a:gd name="T4" fmla="*/ 107 w 157"/>
                  <a:gd name="T5" fmla="*/ 151 h 157"/>
                  <a:gd name="T6" fmla="*/ 113 w 157"/>
                  <a:gd name="T7" fmla="*/ 147 h 157"/>
                  <a:gd name="T8" fmla="*/ 120 w 157"/>
                  <a:gd name="T9" fmla="*/ 143 h 157"/>
                  <a:gd name="T10" fmla="*/ 126 w 157"/>
                  <a:gd name="T11" fmla="*/ 138 h 157"/>
                  <a:gd name="T12" fmla="*/ 134 w 157"/>
                  <a:gd name="T13" fmla="*/ 133 h 157"/>
                  <a:gd name="T14" fmla="*/ 138 w 157"/>
                  <a:gd name="T15" fmla="*/ 126 h 157"/>
                  <a:gd name="T16" fmla="*/ 143 w 157"/>
                  <a:gd name="T17" fmla="*/ 120 h 157"/>
                  <a:gd name="T18" fmla="*/ 147 w 157"/>
                  <a:gd name="T19" fmla="*/ 113 h 157"/>
                  <a:gd name="T20" fmla="*/ 152 w 157"/>
                  <a:gd name="T21" fmla="*/ 107 h 157"/>
                  <a:gd name="T22" fmla="*/ 155 w 157"/>
                  <a:gd name="T23" fmla="*/ 93 h 157"/>
                  <a:gd name="T24" fmla="*/ 157 w 157"/>
                  <a:gd name="T25" fmla="*/ 79 h 157"/>
                  <a:gd name="T26" fmla="*/ 155 w 157"/>
                  <a:gd name="T27" fmla="*/ 62 h 157"/>
                  <a:gd name="T28" fmla="*/ 152 w 157"/>
                  <a:gd name="T29" fmla="*/ 48 h 157"/>
                  <a:gd name="T30" fmla="*/ 143 w 157"/>
                  <a:gd name="T31" fmla="*/ 34 h 157"/>
                  <a:gd name="T32" fmla="*/ 134 w 157"/>
                  <a:gd name="T33" fmla="*/ 22 h 157"/>
                  <a:gd name="T34" fmla="*/ 120 w 157"/>
                  <a:gd name="T35" fmla="*/ 12 h 157"/>
                  <a:gd name="T36" fmla="*/ 113 w 157"/>
                  <a:gd name="T37" fmla="*/ 7 h 157"/>
                  <a:gd name="T38" fmla="*/ 107 w 157"/>
                  <a:gd name="T39" fmla="*/ 5 h 157"/>
                  <a:gd name="T40" fmla="*/ 93 w 157"/>
                  <a:gd name="T41" fmla="*/ 1 h 157"/>
                  <a:gd name="T42" fmla="*/ 79 w 157"/>
                  <a:gd name="T43" fmla="*/ 0 h 157"/>
                  <a:gd name="T44" fmla="*/ 62 w 157"/>
                  <a:gd name="T45" fmla="*/ 1 h 157"/>
                  <a:gd name="T46" fmla="*/ 48 w 157"/>
                  <a:gd name="T47" fmla="*/ 5 h 157"/>
                  <a:gd name="T48" fmla="*/ 34 w 157"/>
                  <a:gd name="T49" fmla="*/ 12 h 157"/>
                  <a:gd name="T50" fmla="*/ 22 w 157"/>
                  <a:gd name="T51" fmla="*/ 22 h 157"/>
                  <a:gd name="T52" fmla="*/ 12 w 157"/>
                  <a:gd name="T53" fmla="*/ 34 h 157"/>
                  <a:gd name="T54" fmla="*/ 5 w 157"/>
                  <a:gd name="T55" fmla="*/ 48 h 157"/>
                  <a:gd name="T56" fmla="*/ 1 w 157"/>
                  <a:gd name="T57" fmla="*/ 62 h 157"/>
                  <a:gd name="T58" fmla="*/ 0 w 157"/>
                  <a:gd name="T59" fmla="*/ 79 h 157"/>
                  <a:gd name="T60" fmla="*/ 1 w 157"/>
                  <a:gd name="T61" fmla="*/ 93 h 157"/>
                  <a:gd name="T62" fmla="*/ 5 w 157"/>
                  <a:gd name="T63" fmla="*/ 107 h 157"/>
                  <a:gd name="T64" fmla="*/ 7 w 157"/>
                  <a:gd name="T65" fmla="*/ 113 h 157"/>
                  <a:gd name="T66" fmla="*/ 12 w 157"/>
                  <a:gd name="T67" fmla="*/ 120 h 157"/>
                  <a:gd name="T68" fmla="*/ 22 w 157"/>
                  <a:gd name="T69" fmla="*/ 133 h 157"/>
                  <a:gd name="T70" fmla="*/ 34 w 157"/>
                  <a:gd name="T71" fmla="*/ 143 h 157"/>
                  <a:gd name="T72" fmla="*/ 48 w 157"/>
                  <a:gd name="T73" fmla="*/ 151 h 157"/>
                  <a:gd name="T74" fmla="*/ 62 w 157"/>
                  <a:gd name="T75" fmla="*/ 155 h 157"/>
                  <a:gd name="T76" fmla="*/ 79 w 157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149">
                <a:extLst>
                  <a:ext uri="{FF2B5EF4-FFF2-40B4-BE49-F238E27FC236}">
                    <a16:creationId xmlns:a16="http://schemas.microsoft.com/office/drawing/2014/main" id="{FD7F6C78-E2EB-2448-B18F-61D3C24BB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2463" y="3190875"/>
                <a:ext cx="84138" cy="84138"/>
              </a:xfrm>
              <a:custGeom>
                <a:avLst/>
                <a:gdLst>
                  <a:gd name="T0" fmla="*/ 78 w 157"/>
                  <a:gd name="T1" fmla="*/ 158 h 158"/>
                  <a:gd name="T2" fmla="*/ 93 w 157"/>
                  <a:gd name="T3" fmla="*/ 155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3 h 158"/>
                  <a:gd name="T10" fmla="*/ 126 w 157"/>
                  <a:gd name="T11" fmla="*/ 139 h 158"/>
                  <a:gd name="T12" fmla="*/ 133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6 w 157"/>
                  <a:gd name="T19" fmla="*/ 113 h 158"/>
                  <a:gd name="T20" fmla="*/ 151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3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1 h 158"/>
                  <a:gd name="T42" fmla="*/ 78 w 157"/>
                  <a:gd name="T43" fmla="*/ 0 h 158"/>
                  <a:gd name="T44" fmla="*/ 62 w 157"/>
                  <a:gd name="T45" fmla="*/ 1 h 158"/>
                  <a:gd name="T46" fmla="*/ 47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1 w 157"/>
                  <a:gd name="T53" fmla="*/ 35 h 158"/>
                  <a:gd name="T54" fmla="*/ 4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4 w 157"/>
                  <a:gd name="T63" fmla="*/ 108 h 158"/>
                  <a:gd name="T64" fmla="*/ 7 w 157"/>
                  <a:gd name="T65" fmla="*/ 113 h 158"/>
                  <a:gd name="T66" fmla="*/ 11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3 h 158"/>
                  <a:gd name="T72" fmla="*/ 47 w 157"/>
                  <a:gd name="T73" fmla="*/ 152 h 158"/>
                  <a:gd name="T74" fmla="*/ 62 w 157"/>
                  <a:gd name="T75" fmla="*/ 155 h 158"/>
                  <a:gd name="T76" fmla="*/ 78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6" y="113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1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3"/>
                    </a:lnTo>
                    <a:lnTo>
                      <a:pt x="11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158">
                <a:extLst>
                  <a:ext uri="{FF2B5EF4-FFF2-40B4-BE49-F238E27FC236}">
                    <a16:creationId xmlns:a16="http://schemas.microsoft.com/office/drawing/2014/main" id="{0A81BAB7-EB62-A84E-BBED-B72315735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26" y="3241675"/>
                <a:ext cx="4991100" cy="517525"/>
              </a:xfrm>
              <a:custGeom>
                <a:avLst/>
                <a:gdLst>
                  <a:gd name="T0" fmla="*/ 9434 w 9434"/>
                  <a:gd name="T1" fmla="*/ 977 h 977"/>
                  <a:gd name="T2" fmla="*/ 7870 w 9434"/>
                  <a:gd name="T3" fmla="*/ 503 h 977"/>
                  <a:gd name="T4" fmla="*/ 6813 w 9434"/>
                  <a:gd name="T5" fmla="*/ 366 h 977"/>
                  <a:gd name="T6" fmla="*/ 6300 w 9434"/>
                  <a:gd name="T7" fmla="*/ 672 h 977"/>
                  <a:gd name="T8" fmla="*/ 5772 w 9434"/>
                  <a:gd name="T9" fmla="*/ 466 h 977"/>
                  <a:gd name="T10" fmla="*/ 5245 w 9434"/>
                  <a:gd name="T11" fmla="*/ 581 h 977"/>
                  <a:gd name="T12" fmla="*/ 4726 w 9434"/>
                  <a:gd name="T13" fmla="*/ 544 h 977"/>
                  <a:gd name="T14" fmla="*/ 4193 w 9434"/>
                  <a:gd name="T15" fmla="*/ 0 h 977"/>
                  <a:gd name="T16" fmla="*/ 3669 w 9434"/>
                  <a:gd name="T17" fmla="*/ 91 h 977"/>
                  <a:gd name="T18" fmla="*/ 3162 w 9434"/>
                  <a:gd name="T19" fmla="*/ 605 h 977"/>
                  <a:gd name="T20" fmla="*/ 2641 w 9434"/>
                  <a:gd name="T21" fmla="*/ 300 h 977"/>
                  <a:gd name="T22" fmla="*/ 2110 w 9434"/>
                  <a:gd name="T23" fmla="*/ 136 h 977"/>
                  <a:gd name="T24" fmla="*/ 1570 w 9434"/>
                  <a:gd name="T25" fmla="*/ 97 h 977"/>
                  <a:gd name="T26" fmla="*/ 1046 w 9434"/>
                  <a:gd name="T27" fmla="*/ 426 h 977"/>
                  <a:gd name="T28" fmla="*/ 543 w 9434"/>
                  <a:gd name="T29" fmla="*/ 463 h 977"/>
                  <a:gd name="T30" fmla="*/ 274 w 9434"/>
                  <a:gd name="T31" fmla="*/ 175 h 977"/>
                  <a:gd name="T32" fmla="*/ 0 w 9434"/>
                  <a:gd name="T33" fmla="*/ 977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34" h="977">
                    <a:moveTo>
                      <a:pt x="9434" y="977"/>
                    </a:moveTo>
                    <a:lnTo>
                      <a:pt x="7870" y="503"/>
                    </a:lnTo>
                    <a:lnTo>
                      <a:pt x="6813" y="366"/>
                    </a:lnTo>
                    <a:lnTo>
                      <a:pt x="6300" y="672"/>
                    </a:lnTo>
                    <a:lnTo>
                      <a:pt x="5772" y="466"/>
                    </a:lnTo>
                    <a:lnTo>
                      <a:pt x="5245" y="581"/>
                    </a:lnTo>
                    <a:lnTo>
                      <a:pt x="4726" y="544"/>
                    </a:lnTo>
                    <a:lnTo>
                      <a:pt x="4193" y="0"/>
                    </a:lnTo>
                    <a:lnTo>
                      <a:pt x="3669" y="91"/>
                    </a:lnTo>
                    <a:lnTo>
                      <a:pt x="3162" y="605"/>
                    </a:lnTo>
                    <a:lnTo>
                      <a:pt x="2641" y="300"/>
                    </a:lnTo>
                    <a:lnTo>
                      <a:pt x="2110" y="136"/>
                    </a:lnTo>
                    <a:lnTo>
                      <a:pt x="1570" y="97"/>
                    </a:lnTo>
                    <a:lnTo>
                      <a:pt x="1046" y="426"/>
                    </a:lnTo>
                    <a:lnTo>
                      <a:pt x="543" y="463"/>
                    </a:lnTo>
                    <a:lnTo>
                      <a:pt x="274" y="175"/>
                    </a:lnTo>
                    <a:lnTo>
                      <a:pt x="0" y="977"/>
                    </a:lnTo>
                  </a:path>
                </a:pathLst>
              </a:custGeom>
              <a:noFill/>
              <a:ln w="254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Line 185">
                <a:extLst>
                  <a:ext uri="{FF2B5EF4-FFF2-40B4-BE49-F238E27FC236}">
                    <a16:creationId xmlns:a16="http://schemas.microsoft.com/office/drawing/2014/main" id="{76B1694A-6A9A-0B4E-856F-9C523769A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7526" y="3016250"/>
                <a:ext cx="0" cy="8509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Line 189">
                <a:extLst>
                  <a:ext uri="{FF2B5EF4-FFF2-40B4-BE49-F238E27FC236}">
                    <a16:creationId xmlns:a16="http://schemas.microsoft.com/office/drawing/2014/main" id="{F87146B0-0FAA-6F49-B81D-D23281469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1" y="3294063"/>
                <a:ext cx="0" cy="9525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Line 190">
                <a:extLst>
                  <a:ext uri="{FF2B5EF4-FFF2-40B4-BE49-F238E27FC236}">
                    <a16:creationId xmlns:a16="http://schemas.microsoft.com/office/drawing/2014/main" id="{17FCD021-ADFB-004C-BAAC-9266664CC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7913" y="3098800"/>
                <a:ext cx="0" cy="8096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Line 191">
                <a:extLst>
                  <a:ext uri="{FF2B5EF4-FFF2-40B4-BE49-F238E27FC236}">
                    <a16:creationId xmlns:a16="http://schemas.microsoft.com/office/drawing/2014/main" id="{143B87FD-1FC8-EA4C-914A-CE941CCC8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063" y="3195638"/>
                <a:ext cx="0" cy="7937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Line 192">
                <a:extLst>
                  <a:ext uri="{FF2B5EF4-FFF2-40B4-BE49-F238E27FC236}">
                    <a16:creationId xmlns:a16="http://schemas.microsoft.com/office/drawing/2014/main" id="{D965C297-0622-E146-B682-F4B39F2F6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7988" y="2892425"/>
                <a:ext cx="0" cy="696913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Line 193">
                <a:extLst>
                  <a:ext uri="{FF2B5EF4-FFF2-40B4-BE49-F238E27FC236}">
                    <a16:creationId xmlns:a16="http://schemas.microsoft.com/office/drawing/2014/main" id="{DE1FB9C6-AC33-FD41-A15C-FD5284BED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5413" y="2968625"/>
                <a:ext cx="0" cy="6540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Line 194">
                <a:extLst>
                  <a:ext uri="{FF2B5EF4-FFF2-40B4-BE49-F238E27FC236}">
                    <a16:creationId xmlns:a16="http://schemas.microsoft.com/office/drawing/2014/main" id="{0083D98A-4BC8-1A46-9613-74E78F520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4551" y="3005138"/>
                <a:ext cx="0" cy="8001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Line 195">
                <a:extLst>
                  <a:ext uri="{FF2B5EF4-FFF2-40B4-BE49-F238E27FC236}">
                    <a16:creationId xmlns:a16="http://schemas.microsoft.com/office/drawing/2014/main" id="{44847886-3F5E-4147-845D-8DA1300AB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8251" y="3124200"/>
                <a:ext cx="0" cy="7239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Line 196">
                <a:extLst>
                  <a:ext uri="{FF2B5EF4-FFF2-40B4-BE49-F238E27FC236}">
                    <a16:creationId xmlns:a16="http://schemas.microsoft.com/office/drawing/2014/main" id="{62CADAE9-CC3F-654E-A771-9EE75AFB9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2626" y="3219450"/>
                <a:ext cx="0" cy="646113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Line 197">
                <a:extLst>
                  <a:ext uri="{FF2B5EF4-FFF2-40B4-BE49-F238E27FC236}">
                    <a16:creationId xmlns:a16="http://schemas.microsoft.com/office/drawing/2014/main" id="{5D16150B-FD0D-B747-AE98-C7860F29F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188" y="3024188"/>
                <a:ext cx="0" cy="6032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Line 198">
                <a:extLst>
                  <a:ext uri="{FF2B5EF4-FFF2-40B4-BE49-F238E27FC236}">
                    <a16:creationId xmlns:a16="http://schemas.microsoft.com/office/drawing/2014/main" id="{C5F8E24E-5BEC-8D40-8400-8B758A8FF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3563" y="3008313"/>
                <a:ext cx="0" cy="6223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Line 199">
                <a:extLst>
                  <a:ext uri="{FF2B5EF4-FFF2-40B4-BE49-F238E27FC236}">
                    <a16:creationId xmlns:a16="http://schemas.microsoft.com/office/drawing/2014/main" id="{CC4A5CEB-694D-3244-83FD-F3675874E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5751" y="2998788"/>
                <a:ext cx="0" cy="5905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Line 200">
                <a:extLst>
                  <a:ext uri="{FF2B5EF4-FFF2-40B4-BE49-F238E27FC236}">
                    <a16:creationId xmlns:a16="http://schemas.microsoft.com/office/drawing/2014/main" id="{089E33A5-4E5C-E54F-A949-D2CF8233B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1113" y="3141663"/>
                <a:ext cx="0" cy="6477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Line 201">
                <a:extLst>
                  <a:ext uri="{FF2B5EF4-FFF2-40B4-BE49-F238E27FC236}">
                    <a16:creationId xmlns:a16="http://schemas.microsoft.com/office/drawing/2014/main" id="{64F8DDE9-B037-1B40-BD85-6DDB4E041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3301" y="3225800"/>
                <a:ext cx="0" cy="493713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Line 202">
                <a:extLst>
                  <a:ext uri="{FF2B5EF4-FFF2-40B4-BE49-F238E27FC236}">
                    <a16:creationId xmlns:a16="http://schemas.microsoft.com/office/drawing/2014/main" id="{B182117C-3C79-3D41-8A7A-E5F651040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8851" y="3151188"/>
                <a:ext cx="0" cy="808038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Line 203">
                <a:extLst>
                  <a:ext uri="{FF2B5EF4-FFF2-40B4-BE49-F238E27FC236}">
                    <a16:creationId xmlns:a16="http://schemas.microsoft.com/office/drawing/2014/main" id="{E8F5C70E-3D69-6540-B9BB-782CA45A3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0776" y="3225800"/>
                <a:ext cx="0" cy="671513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204">
                <a:extLst>
                  <a:ext uri="{FF2B5EF4-FFF2-40B4-BE49-F238E27FC236}">
                    <a16:creationId xmlns:a16="http://schemas.microsoft.com/office/drawing/2014/main" id="{AE9D7903-192F-AC42-820C-A2F07675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3" y="3717925"/>
                <a:ext cx="84138" cy="82550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7 h 158"/>
                  <a:gd name="T22" fmla="*/ 7 w 158"/>
                  <a:gd name="T23" fmla="*/ 113 h 158"/>
                  <a:gd name="T24" fmla="*/ 12 w 158"/>
                  <a:gd name="T25" fmla="*/ 120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2 w 158"/>
                  <a:gd name="T33" fmla="*/ 155 h 158"/>
                  <a:gd name="T34" fmla="*/ 79 w 158"/>
                  <a:gd name="T35" fmla="*/ 158 h 158"/>
                  <a:gd name="T36" fmla="*/ 93 w 158"/>
                  <a:gd name="T37" fmla="*/ 155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9 w 158"/>
                  <a:gd name="T49" fmla="*/ 126 h 158"/>
                  <a:gd name="T50" fmla="*/ 144 w 158"/>
                  <a:gd name="T51" fmla="*/ 120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6 w 158"/>
                  <a:gd name="T57" fmla="*/ 93 h 158"/>
                  <a:gd name="T58" fmla="*/ 158 w 158"/>
                  <a:gd name="T59" fmla="*/ 79 h 158"/>
                  <a:gd name="T60" fmla="*/ 156 w 158"/>
                  <a:gd name="T61" fmla="*/ 62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3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206">
                <a:extLst>
                  <a:ext uri="{FF2B5EF4-FFF2-40B4-BE49-F238E27FC236}">
                    <a16:creationId xmlns:a16="http://schemas.microsoft.com/office/drawing/2014/main" id="{6979E129-F8CD-C845-8FF2-523F180D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13" y="3294063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5 w 158"/>
                  <a:gd name="T7" fmla="*/ 11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8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7 w 158"/>
                  <a:gd name="T39" fmla="*/ 151 h 157"/>
                  <a:gd name="T40" fmla="*/ 113 w 158"/>
                  <a:gd name="T41" fmla="*/ 146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8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1 h 157"/>
                  <a:gd name="T70" fmla="*/ 113 w 158"/>
                  <a:gd name="T71" fmla="*/ 7 h 157"/>
                  <a:gd name="T72" fmla="*/ 107 w 158"/>
                  <a:gd name="T73" fmla="*/ 4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207">
                <a:extLst>
                  <a:ext uri="{FF2B5EF4-FFF2-40B4-BE49-F238E27FC236}">
                    <a16:creationId xmlns:a16="http://schemas.microsoft.com/office/drawing/2014/main" id="{F47E6360-F083-CF41-A3A7-E7BAFE205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201" y="3444875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2 h 158"/>
                  <a:gd name="T4" fmla="*/ 48 w 158"/>
                  <a:gd name="T5" fmla="*/ 5 h 158"/>
                  <a:gd name="T6" fmla="*/ 34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8 h 158"/>
                  <a:gd name="T22" fmla="*/ 7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4 w 158"/>
                  <a:gd name="T29" fmla="*/ 144 h 158"/>
                  <a:gd name="T30" fmla="*/ 48 w 158"/>
                  <a:gd name="T31" fmla="*/ 152 h 158"/>
                  <a:gd name="T32" fmla="*/ 62 w 158"/>
                  <a:gd name="T33" fmla="*/ 156 h 158"/>
                  <a:gd name="T34" fmla="*/ 79 w 158"/>
                  <a:gd name="T35" fmla="*/ 158 h 158"/>
                  <a:gd name="T36" fmla="*/ 93 w 158"/>
                  <a:gd name="T37" fmla="*/ 156 h 158"/>
                  <a:gd name="T38" fmla="*/ 107 w 158"/>
                  <a:gd name="T39" fmla="*/ 152 h 158"/>
                  <a:gd name="T40" fmla="*/ 113 w 158"/>
                  <a:gd name="T41" fmla="*/ 147 h 158"/>
                  <a:gd name="T42" fmla="*/ 120 w 158"/>
                  <a:gd name="T43" fmla="*/ 144 h 158"/>
                  <a:gd name="T44" fmla="*/ 126 w 158"/>
                  <a:gd name="T45" fmla="*/ 139 h 158"/>
                  <a:gd name="T46" fmla="*/ 134 w 158"/>
                  <a:gd name="T47" fmla="*/ 134 h 158"/>
                  <a:gd name="T48" fmla="*/ 138 w 158"/>
                  <a:gd name="T49" fmla="*/ 127 h 158"/>
                  <a:gd name="T50" fmla="*/ 143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5 w 158"/>
                  <a:gd name="T57" fmla="*/ 93 h 158"/>
                  <a:gd name="T58" fmla="*/ 158 w 158"/>
                  <a:gd name="T59" fmla="*/ 79 h 158"/>
                  <a:gd name="T60" fmla="*/ 155 w 158"/>
                  <a:gd name="T61" fmla="*/ 62 h 158"/>
                  <a:gd name="T62" fmla="*/ 152 w 158"/>
                  <a:gd name="T63" fmla="*/ 48 h 158"/>
                  <a:gd name="T64" fmla="*/ 143 w 158"/>
                  <a:gd name="T65" fmla="*/ 35 h 158"/>
                  <a:gd name="T66" fmla="*/ 134 w 158"/>
                  <a:gd name="T67" fmla="*/ 23 h 158"/>
                  <a:gd name="T68" fmla="*/ 120 w 158"/>
                  <a:gd name="T69" fmla="*/ 12 h 158"/>
                  <a:gd name="T70" fmla="*/ 113 w 158"/>
                  <a:gd name="T71" fmla="*/ 7 h 158"/>
                  <a:gd name="T72" fmla="*/ 107 w 158"/>
                  <a:gd name="T73" fmla="*/ 5 h 158"/>
                  <a:gd name="T74" fmla="*/ 93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208">
                <a:extLst>
                  <a:ext uri="{FF2B5EF4-FFF2-40B4-BE49-F238E27FC236}">
                    <a16:creationId xmlns:a16="http://schemas.microsoft.com/office/drawing/2014/main" id="{87F9B0F8-3821-4142-92F0-02BC3ED39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424238"/>
                <a:ext cx="84138" cy="82550"/>
              </a:xfrm>
              <a:custGeom>
                <a:avLst/>
                <a:gdLst>
                  <a:gd name="T0" fmla="*/ 79 w 158"/>
                  <a:gd name="T1" fmla="*/ 0 h 157"/>
                  <a:gd name="T2" fmla="*/ 63 w 158"/>
                  <a:gd name="T3" fmla="*/ 1 h 157"/>
                  <a:gd name="T4" fmla="*/ 48 w 158"/>
                  <a:gd name="T5" fmla="*/ 4 h 157"/>
                  <a:gd name="T6" fmla="*/ 35 w 158"/>
                  <a:gd name="T7" fmla="*/ 11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2 w 158"/>
                  <a:gd name="T15" fmla="*/ 62 h 157"/>
                  <a:gd name="T16" fmla="*/ 0 w 158"/>
                  <a:gd name="T17" fmla="*/ 78 h 157"/>
                  <a:gd name="T18" fmla="*/ 2 w 158"/>
                  <a:gd name="T19" fmla="*/ 93 h 157"/>
                  <a:gd name="T20" fmla="*/ 5 w 158"/>
                  <a:gd name="T21" fmla="*/ 107 h 157"/>
                  <a:gd name="T22" fmla="*/ 8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3 w 158"/>
                  <a:gd name="T33" fmla="*/ 155 h 157"/>
                  <a:gd name="T34" fmla="*/ 79 w 158"/>
                  <a:gd name="T35" fmla="*/ 157 h 157"/>
                  <a:gd name="T36" fmla="*/ 94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6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4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6 w 158"/>
                  <a:gd name="T57" fmla="*/ 93 h 157"/>
                  <a:gd name="T58" fmla="*/ 158 w 158"/>
                  <a:gd name="T59" fmla="*/ 78 h 157"/>
                  <a:gd name="T60" fmla="*/ 156 w 158"/>
                  <a:gd name="T61" fmla="*/ 62 h 157"/>
                  <a:gd name="T62" fmla="*/ 152 w 158"/>
                  <a:gd name="T63" fmla="*/ 47 h 157"/>
                  <a:gd name="T64" fmla="*/ 144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1 h 157"/>
                  <a:gd name="T70" fmla="*/ 114 w 158"/>
                  <a:gd name="T71" fmla="*/ 7 h 157"/>
                  <a:gd name="T72" fmla="*/ 108 w 158"/>
                  <a:gd name="T73" fmla="*/ 4 h 157"/>
                  <a:gd name="T74" fmla="*/ 94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3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Freeform 209">
                <a:extLst>
                  <a:ext uri="{FF2B5EF4-FFF2-40B4-BE49-F238E27FC236}">
                    <a16:creationId xmlns:a16="http://schemas.microsoft.com/office/drawing/2014/main" id="{21D681AD-1E40-D540-A4CA-2744A2D11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713" y="3251200"/>
                <a:ext cx="82550" cy="84138"/>
              </a:xfrm>
              <a:custGeom>
                <a:avLst/>
                <a:gdLst>
                  <a:gd name="T0" fmla="*/ 79 w 158"/>
                  <a:gd name="T1" fmla="*/ 0 h 157"/>
                  <a:gd name="T2" fmla="*/ 63 w 158"/>
                  <a:gd name="T3" fmla="*/ 1 h 157"/>
                  <a:gd name="T4" fmla="*/ 48 w 158"/>
                  <a:gd name="T5" fmla="*/ 4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2 w 158"/>
                  <a:gd name="T15" fmla="*/ 62 h 157"/>
                  <a:gd name="T16" fmla="*/ 0 w 158"/>
                  <a:gd name="T17" fmla="*/ 79 h 157"/>
                  <a:gd name="T18" fmla="*/ 2 w 158"/>
                  <a:gd name="T19" fmla="*/ 93 h 157"/>
                  <a:gd name="T20" fmla="*/ 5 w 158"/>
                  <a:gd name="T21" fmla="*/ 107 h 157"/>
                  <a:gd name="T22" fmla="*/ 8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3 w 158"/>
                  <a:gd name="T33" fmla="*/ 155 h 157"/>
                  <a:gd name="T34" fmla="*/ 79 w 158"/>
                  <a:gd name="T35" fmla="*/ 157 h 157"/>
                  <a:gd name="T36" fmla="*/ 94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7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4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6 w 158"/>
                  <a:gd name="T57" fmla="*/ 93 h 157"/>
                  <a:gd name="T58" fmla="*/ 158 w 158"/>
                  <a:gd name="T59" fmla="*/ 79 h 157"/>
                  <a:gd name="T60" fmla="*/ 156 w 158"/>
                  <a:gd name="T61" fmla="*/ 62 h 157"/>
                  <a:gd name="T62" fmla="*/ 152 w 158"/>
                  <a:gd name="T63" fmla="*/ 47 h 157"/>
                  <a:gd name="T64" fmla="*/ 144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4 w 158"/>
                  <a:gd name="T71" fmla="*/ 7 h 157"/>
                  <a:gd name="T72" fmla="*/ 108 w 158"/>
                  <a:gd name="T73" fmla="*/ 4 h 157"/>
                  <a:gd name="T74" fmla="*/ 94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3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Freeform 210">
                <a:extLst>
                  <a:ext uri="{FF2B5EF4-FFF2-40B4-BE49-F238E27FC236}">
                    <a16:creationId xmlns:a16="http://schemas.microsoft.com/office/drawing/2014/main" id="{5151261C-E043-D548-B448-387D21479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463" y="3271838"/>
                <a:ext cx="82550" cy="84138"/>
              </a:xfrm>
              <a:custGeom>
                <a:avLst/>
                <a:gdLst>
                  <a:gd name="T0" fmla="*/ 78 w 157"/>
                  <a:gd name="T1" fmla="*/ 0 h 158"/>
                  <a:gd name="T2" fmla="*/ 62 w 157"/>
                  <a:gd name="T3" fmla="*/ 1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2 w 157"/>
                  <a:gd name="T11" fmla="*/ 35 h 158"/>
                  <a:gd name="T12" fmla="*/ 4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3 h 158"/>
                  <a:gd name="T20" fmla="*/ 4 w 157"/>
                  <a:gd name="T21" fmla="*/ 108 h 158"/>
                  <a:gd name="T22" fmla="*/ 7 w 157"/>
                  <a:gd name="T23" fmla="*/ 114 h 158"/>
                  <a:gd name="T24" fmla="*/ 12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3 h 158"/>
                  <a:gd name="T30" fmla="*/ 47 w 157"/>
                  <a:gd name="T31" fmla="*/ 152 h 158"/>
                  <a:gd name="T32" fmla="*/ 62 w 157"/>
                  <a:gd name="T33" fmla="*/ 155 h 158"/>
                  <a:gd name="T34" fmla="*/ 78 w 157"/>
                  <a:gd name="T35" fmla="*/ 158 h 158"/>
                  <a:gd name="T36" fmla="*/ 93 w 157"/>
                  <a:gd name="T37" fmla="*/ 155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3 h 158"/>
                  <a:gd name="T44" fmla="*/ 126 w 157"/>
                  <a:gd name="T45" fmla="*/ 139 h 158"/>
                  <a:gd name="T46" fmla="*/ 133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4 h 158"/>
                  <a:gd name="T54" fmla="*/ 151 w 157"/>
                  <a:gd name="T55" fmla="*/ 108 h 158"/>
                  <a:gd name="T56" fmla="*/ 155 w 157"/>
                  <a:gd name="T57" fmla="*/ 93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1 w 157"/>
                  <a:gd name="T63" fmla="*/ 48 h 158"/>
                  <a:gd name="T64" fmla="*/ 143 w 157"/>
                  <a:gd name="T65" fmla="*/ 35 h 158"/>
                  <a:gd name="T66" fmla="*/ 133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7 h 158"/>
                  <a:gd name="T72" fmla="*/ 107 w 157"/>
                  <a:gd name="T73" fmla="*/ 5 h 158"/>
                  <a:gd name="T74" fmla="*/ 93 w 157"/>
                  <a:gd name="T75" fmla="*/ 1 h 158"/>
                  <a:gd name="T76" fmla="*/ 78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0"/>
                    </a:move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Freeform 211">
                <a:extLst>
                  <a:ext uri="{FF2B5EF4-FFF2-40B4-BE49-F238E27FC236}">
                    <a16:creationId xmlns:a16="http://schemas.microsoft.com/office/drawing/2014/main" id="{60A21B7B-8843-D442-84FF-B6218C29A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451" y="3359150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7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4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9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4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4 w 158"/>
                  <a:gd name="T71" fmla="*/ 7 h 157"/>
                  <a:gd name="T72" fmla="*/ 108 w 158"/>
                  <a:gd name="T73" fmla="*/ 4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Freeform 212">
                <a:extLst>
                  <a:ext uri="{FF2B5EF4-FFF2-40B4-BE49-F238E27FC236}">
                    <a16:creationId xmlns:a16="http://schemas.microsoft.com/office/drawing/2014/main" id="{C5576E2B-2ADF-A041-870D-17AECA1B4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088" y="3521075"/>
                <a:ext cx="84138" cy="82550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2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3 h 158"/>
                  <a:gd name="T16" fmla="*/ 0 w 158"/>
                  <a:gd name="T17" fmla="*/ 79 h 158"/>
                  <a:gd name="T18" fmla="*/ 1 w 158"/>
                  <a:gd name="T19" fmla="*/ 94 h 158"/>
                  <a:gd name="T20" fmla="*/ 5 w 158"/>
                  <a:gd name="T21" fmla="*/ 108 h 158"/>
                  <a:gd name="T22" fmla="*/ 7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4 h 158"/>
                  <a:gd name="T30" fmla="*/ 48 w 158"/>
                  <a:gd name="T31" fmla="*/ 152 h 158"/>
                  <a:gd name="T32" fmla="*/ 62 w 158"/>
                  <a:gd name="T33" fmla="*/ 156 h 158"/>
                  <a:gd name="T34" fmla="*/ 79 w 158"/>
                  <a:gd name="T35" fmla="*/ 158 h 158"/>
                  <a:gd name="T36" fmla="*/ 93 w 158"/>
                  <a:gd name="T37" fmla="*/ 156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4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5 w 158"/>
                  <a:gd name="T57" fmla="*/ 94 h 158"/>
                  <a:gd name="T58" fmla="*/ 158 w 158"/>
                  <a:gd name="T59" fmla="*/ 79 h 158"/>
                  <a:gd name="T60" fmla="*/ 155 w 158"/>
                  <a:gd name="T61" fmla="*/ 63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8 h 158"/>
                  <a:gd name="T72" fmla="*/ 108 w 158"/>
                  <a:gd name="T73" fmla="*/ 5 h 158"/>
                  <a:gd name="T74" fmla="*/ 93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Freeform 213">
                <a:extLst>
                  <a:ext uri="{FF2B5EF4-FFF2-40B4-BE49-F238E27FC236}">
                    <a16:creationId xmlns:a16="http://schemas.microsoft.com/office/drawing/2014/main" id="{1EB276AA-A523-0740-A25E-D8F8D2DCF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376" y="3248025"/>
                <a:ext cx="84138" cy="84138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4 w 158"/>
                  <a:gd name="T7" fmla="*/ 12 h 157"/>
                  <a:gd name="T8" fmla="*/ 22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2 w 158"/>
                  <a:gd name="T27" fmla="*/ 133 h 157"/>
                  <a:gd name="T28" fmla="*/ 34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7 w 158"/>
                  <a:gd name="T39" fmla="*/ 151 h 157"/>
                  <a:gd name="T40" fmla="*/ 113 w 158"/>
                  <a:gd name="T41" fmla="*/ 147 h 157"/>
                  <a:gd name="T42" fmla="*/ 120 w 158"/>
                  <a:gd name="T43" fmla="*/ 143 h 157"/>
                  <a:gd name="T44" fmla="*/ 126 w 158"/>
                  <a:gd name="T45" fmla="*/ 138 h 157"/>
                  <a:gd name="T46" fmla="*/ 134 w 158"/>
                  <a:gd name="T47" fmla="*/ 133 h 157"/>
                  <a:gd name="T48" fmla="*/ 138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9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0 w 158"/>
                  <a:gd name="T69" fmla="*/ 12 h 157"/>
                  <a:gd name="T70" fmla="*/ 113 w 158"/>
                  <a:gd name="T71" fmla="*/ 7 h 157"/>
                  <a:gd name="T72" fmla="*/ 107 w 158"/>
                  <a:gd name="T73" fmla="*/ 4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2" name="Freeform 214">
                <a:extLst>
                  <a:ext uri="{FF2B5EF4-FFF2-40B4-BE49-F238E27FC236}">
                    <a16:creationId xmlns:a16="http://schemas.microsoft.com/office/drawing/2014/main" id="{36463DE9-6E4E-E54F-8483-BBEAA0D3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188" y="3200400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2 w 158"/>
                  <a:gd name="T15" fmla="*/ 62 h 158"/>
                  <a:gd name="T16" fmla="*/ 0 w 158"/>
                  <a:gd name="T17" fmla="*/ 79 h 158"/>
                  <a:gd name="T18" fmla="*/ 2 w 158"/>
                  <a:gd name="T19" fmla="*/ 93 h 158"/>
                  <a:gd name="T20" fmla="*/ 5 w 158"/>
                  <a:gd name="T21" fmla="*/ 107 h 158"/>
                  <a:gd name="T22" fmla="*/ 8 w 158"/>
                  <a:gd name="T23" fmla="*/ 113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2 w 158"/>
                  <a:gd name="T33" fmla="*/ 155 h 158"/>
                  <a:gd name="T34" fmla="*/ 79 w 158"/>
                  <a:gd name="T35" fmla="*/ 158 h 158"/>
                  <a:gd name="T36" fmla="*/ 94 w 158"/>
                  <a:gd name="T37" fmla="*/ 155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6 w 158"/>
                  <a:gd name="T57" fmla="*/ 93 h 158"/>
                  <a:gd name="T58" fmla="*/ 158 w 158"/>
                  <a:gd name="T59" fmla="*/ 79 h 158"/>
                  <a:gd name="T60" fmla="*/ 156 w 158"/>
                  <a:gd name="T61" fmla="*/ 62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4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Freeform 215">
                <a:extLst>
                  <a:ext uri="{FF2B5EF4-FFF2-40B4-BE49-F238E27FC236}">
                    <a16:creationId xmlns:a16="http://schemas.microsoft.com/office/drawing/2014/main" id="{06953650-DB37-4A47-952E-21CE51BFB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763" y="3489325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5 w 158"/>
                  <a:gd name="T7" fmla="*/ 11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2 w 158"/>
                  <a:gd name="T15" fmla="*/ 62 h 157"/>
                  <a:gd name="T16" fmla="*/ 0 w 158"/>
                  <a:gd name="T17" fmla="*/ 78 h 157"/>
                  <a:gd name="T18" fmla="*/ 2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4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6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4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6 w 158"/>
                  <a:gd name="T57" fmla="*/ 93 h 157"/>
                  <a:gd name="T58" fmla="*/ 158 w 158"/>
                  <a:gd name="T59" fmla="*/ 78 h 157"/>
                  <a:gd name="T60" fmla="*/ 156 w 158"/>
                  <a:gd name="T61" fmla="*/ 62 h 157"/>
                  <a:gd name="T62" fmla="*/ 152 w 158"/>
                  <a:gd name="T63" fmla="*/ 47 h 157"/>
                  <a:gd name="T64" fmla="*/ 144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1 h 157"/>
                  <a:gd name="T70" fmla="*/ 114 w 158"/>
                  <a:gd name="T71" fmla="*/ 7 h 157"/>
                  <a:gd name="T72" fmla="*/ 108 w 158"/>
                  <a:gd name="T73" fmla="*/ 4 h 157"/>
                  <a:gd name="T74" fmla="*/ 94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Freeform 216">
                <a:extLst>
                  <a:ext uri="{FF2B5EF4-FFF2-40B4-BE49-F238E27FC236}">
                    <a16:creationId xmlns:a16="http://schemas.microsoft.com/office/drawing/2014/main" id="{9C34D552-02B1-2641-A18A-B0E83713A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401" y="3508375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8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7 w 158"/>
                  <a:gd name="T39" fmla="*/ 151 h 157"/>
                  <a:gd name="T40" fmla="*/ 113 w 158"/>
                  <a:gd name="T41" fmla="*/ 146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8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3 w 158"/>
                  <a:gd name="T71" fmla="*/ 7 h 157"/>
                  <a:gd name="T72" fmla="*/ 107 w 158"/>
                  <a:gd name="T73" fmla="*/ 4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Freeform 217">
                <a:extLst>
                  <a:ext uri="{FF2B5EF4-FFF2-40B4-BE49-F238E27FC236}">
                    <a16:creationId xmlns:a16="http://schemas.microsoft.com/office/drawing/2014/main" id="{04D41B54-52DC-5A41-AFD1-CB12FD43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13" y="3446463"/>
                <a:ext cx="84138" cy="84138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7 w 158"/>
                  <a:gd name="T39" fmla="*/ 151 h 157"/>
                  <a:gd name="T40" fmla="*/ 113 w 158"/>
                  <a:gd name="T41" fmla="*/ 147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9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3 w 158"/>
                  <a:gd name="T71" fmla="*/ 7 h 157"/>
                  <a:gd name="T72" fmla="*/ 107 w 158"/>
                  <a:gd name="T73" fmla="*/ 4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218">
                <a:extLst>
                  <a:ext uri="{FF2B5EF4-FFF2-40B4-BE49-F238E27FC236}">
                    <a16:creationId xmlns:a16="http://schemas.microsoft.com/office/drawing/2014/main" id="{5C90575F-584F-C24B-809E-C72B5F017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613" y="3556000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2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8 h 158"/>
                  <a:gd name="T22" fmla="*/ 7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4 h 158"/>
                  <a:gd name="T30" fmla="*/ 48 w 158"/>
                  <a:gd name="T31" fmla="*/ 152 h 158"/>
                  <a:gd name="T32" fmla="*/ 62 w 158"/>
                  <a:gd name="T33" fmla="*/ 156 h 158"/>
                  <a:gd name="T34" fmla="*/ 79 w 158"/>
                  <a:gd name="T35" fmla="*/ 158 h 158"/>
                  <a:gd name="T36" fmla="*/ 93 w 158"/>
                  <a:gd name="T37" fmla="*/ 156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4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3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5 w 158"/>
                  <a:gd name="T57" fmla="*/ 93 h 158"/>
                  <a:gd name="T58" fmla="*/ 158 w 158"/>
                  <a:gd name="T59" fmla="*/ 79 h 158"/>
                  <a:gd name="T60" fmla="*/ 155 w 158"/>
                  <a:gd name="T61" fmla="*/ 62 h 158"/>
                  <a:gd name="T62" fmla="*/ 152 w 158"/>
                  <a:gd name="T63" fmla="*/ 48 h 158"/>
                  <a:gd name="T64" fmla="*/ 143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3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219">
                <a:extLst>
                  <a:ext uri="{FF2B5EF4-FFF2-40B4-BE49-F238E27FC236}">
                    <a16:creationId xmlns:a16="http://schemas.microsoft.com/office/drawing/2014/main" id="{48B723A8-4D73-A245-9C86-C287FCB27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076" y="3394075"/>
                <a:ext cx="84138" cy="84138"/>
              </a:xfrm>
              <a:custGeom>
                <a:avLst/>
                <a:gdLst>
                  <a:gd name="T0" fmla="*/ 79 w 157"/>
                  <a:gd name="T1" fmla="*/ 0 h 157"/>
                  <a:gd name="T2" fmla="*/ 62 w 157"/>
                  <a:gd name="T3" fmla="*/ 1 h 157"/>
                  <a:gd name="T4" fmla="*/ 47 w 157"/>
                  <a:gd name="T5" fmla="*/ 4 h 157"/>
                  <a:gd name="T6" fmla="*/ 34 w 157"/>
                  <a:gd name="T7" fmla="*/ 12 h 157"/>
                  <a:gd name="T8" fmla="*/ 22 w 157"/>
                  <a:gd name="T9" fmla="*/ 22 h 157"/>
                  <a:gd name="T10" fmla="*/ 12 w 157"/>
                  <a:gd name="T11" fmla="*/ 34 h 157"/>
                  <a:gd name="T12" fmla="*/ 4 w 157"/>
                  <a:gd name="T13" fmla="*/ 47 h 157"/>
                  <a:gd name="T14" fmla="*/ 1 w 157"/>
                  <a:gd name="T15" fmla="*/ 62 h 157"/>
                  <a:gd name="T16" fmla="*/ 0 w 157"/>
                  <a:gd name="T17" fmla="*/ 78 h 157"/>
                  <a:gd name="T18" fmla="*/ 1 w 157"/>
                  <a:gd name="T19" fmla="*/ 93 h 157"/>
                  <a:gd name="T20" fmla="*/ 4 w 157"/>
                  <a:gd name="T21" fmla="*/ 107 h 157"/>
                  <a:gd name="T22" fmla="*/ 7 w 157"/>
                  <a:gd name="T23" fmla="*/ 113 h 157"/>
                  <a:gd name="T24" fmla="*/ 12 w 157"/>
                  <a:gd name="T25" fmla="*/ 120 h 157"/>
                  <a:gd name="T26" fmla="*/ 22 w 157"/>
                  <a:gd name="T27" fmla="*/ 133 h 157"/>
                  <a:gd name="T28" fmla="*/ 34 w 157"/>
                  <a:gd name="T29" fmla="*/ 143 h 157"/>
                  <a:gd name="T30" fmla="*/ 47 w 157"/>
                  <a:gd name="T31" fmla="*/ 151 h 157"/>
                  <a:gd name="T32" fmla="*/ 62 w 157"/>
                  <a:gd name="T33" fmla="*/ 155 h 157"/>
                  <a:gd name="T34" fmla="*/ 79 w 157"/>
                  <a:gd name="T35" fmla="*/ 157 h 157"/>
                  <a:gd name="T36" fmla="*/ 93 w 157"/>
                  <a:gd name="T37" fmla="*/ 155 h 157"/>
                  <a:gd name="T38" fmla="*/ 107 w 157"/>
                  <a:gd name="T39" fmla="*/ 151 h 157"/>
                  <a:gd name="T40" fmla="*/ 113 w 157"/>
                  <a:gd name="T41" fmla="*/ 146 h 157"/>
                  <a:gd name="T42" fmla="*/ 120 w 157"/>
                  <a:gd name="T43" fmla="*/ 143 h 157"/>
                  <a:gd name="T44" fmla="*/ 126 w 157"/>
                  <a:gd name="T45" fmla="*/ 138 h 157"/>
                  <a:gd name="T46" fmla="*/ 134 w 157"/>
                  <a:gd name="T47" fmla="*/ 133 h 157"/>
                  <a:gd name="T48" fmla="*/ 138 w 157"/>
                  <a:gd name="T49" fmla="*/ 126 h 157"/>
                  <a:gd name="T50" fmla="*/ 143 w 157"/>
                  <a:gd name="T51" fmla="*/ 120 h 157"/>
                  <a:gd name="T52" fmla="*/ 147 w 157"/>
                  <a:gd name="T53" fmla="*/ 113 h 157"/>
                  <a:gd name="T54" fmla="*/ 151 w 157"/>
                  <a:gd name="T55" fmla="*/ 107 h 157"/>
                  <a:gd name="T56" fmla="*/ 155 w 157"/>
                  <a:gd name="T57" fmla="*/ 93 h 157"/>
                  <a:gd name="T58" fmla="*/ 157 w 157"/>
                  <a:gd name="T59" fmla="*/ 78 h 157"/>
                  <a:gd name="T60" fmla="*/ 155 w 157"/>
                  <a:gd name="T61" fmla="*/ 62 h 157"/>
                  <a:gd name="T62" fmla="*/ 151 w 157"/>
                  <a:gd name="T63" fmla="*/ 47 h 157"/>
                  <a:gd name="T64" fmla="*/ 143 w 157"/>
                  <a:gd name="T65" fmla="*/ 34 h 157"/>
                  <a:gd name="T66" fmla="*/ 134 w 157"/>
                  <a:gd name="T67" fmla="*/ 22 h 157"/>
                  <a:gd name="T68" fmla="*/ 120 w 157"/>
                  <a:gd name="T69" fmla="*/ 12 h 157"/>
                  <a:gd name="T70" fmla="*/ 113 w 157"/>
                  <a:gd name="T71" fmla="*/ 7 h 157"/>
                  <a:gd name="T72" fmla="*/ 107 w 157"/>
                  <a:gd name="T73" fmla="*/ 4 h 157"/>
                  <a:gd name="T74" fmla="*/ 93 w 157"/>
                  <a:gd name="T75" fmla="*/ 1 h 157"/>
                  <a:gd name="T76" fmla="*/ 79 w 157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7" y="4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4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7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8"/>
                    </a:lnTo>
                    <a:lnTo>
                      <a:pt x="155" y="62"/>
                    </a:lnTo>
                    <a:lnTo>
                      <a:pt x="151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Freeform 220">
                <a:extLst>
                  <a:ext uri="{FF2B5EF4-FFF2-40B4-BE49-F238E27FC236}">
                    <a16:creationId xmlns:a16="http://schemas.microsoft.com/office/drawing/2014/main" id="{D1D81F1D-BA95-2D48-B14C-C5B38D571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467100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5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8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7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4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6 w 158"/>
                  <a:gd name="T57" fmla="*/ 93 h 157"/>
                  <a:gd name="T58" fmla="*/ 158 w 158"/>
                  <a:gd name="T59" fmla="*/ 79 h 157"/>
                  <a:gd name="T60" fmla="*/ 156 w 158"/>
                  <a:gd name="T61" fmla="*/ 62 h 157"/>
                  <a:gd name="T62" fmla="*/ 152 w 158"/>
                  <a:gd name="T63" fmla="*/ 48 h 157"/>
                  <a:gd name="T64" fmla="*/ 144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4 w 158"/>
                  <a:gd name="T71" fmla="*/ 7 h 157"/>
                  <a:gd name="T72" fmla="*/ 108 w 158"/>
                  <a:gd name="T73" fmla="*/ 5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Freeform 221">
                <a:extLst>
                  <a:ext uri="{FF2B5EF4-FFF2-40B4-BE49-F238E27FC236}">
                    <a16:creationId xmlns:a16="http://schemas.microsoft.com/office/drawing/2014/main" id="{40EA89AC-018E-C34A-8734-F232A77A2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1" y="3717925"/>
                <a:ext cx="84138" cy="82550"/>
              </a:xfrm>
              <a:custGeom>
                <a:avLst/>
                <a:gdLst>
                  <a:gd name="T0" fmla="*/ 79 w 158"/>
                  <a:gd name="T1" fmla="*/ 0 h 158"/>
                  <a:gd name="T2" fmla="*/ 63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2 w 158"/>
                  <a:gd name="T15" fmla="*/ 62 h 158"/>
                  <a:gd name="T16" fmla="*/ 0 w 158"/>
                  <a:gd name="T17" fmla="*/ 79 h 158"/>
                  <a:gd name="T18" fmla="*/ 2 w 158"/>
                  <a:gd name="T19" fmla="*/ 93 h 158"/>
                  <a:gd name="T20" fmla="*/ 5 w 158"/>
                  <a:gd name="T21" fmla="*/ 107 h 158"/>
                  <a:gd name="T22" fmla="*/ 8 w 158"/>
                  <a:gd name="T23" fmla="*/ 113 h 158"/>
                  <a:gd name="T24" fmla="*/ 12 w 158"/>
                  <a:gd name="T25" fmla="*/ 120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3 w 158"/>
                  <a:gd name="T33" fmla="*/ 155 h 158"/>
                  <a:gd name="T34" fmla="*/ 79 w 158"/>
                  <a:gd name="T35" fmla="*/ 158 h 158"/>
                  <a:gd name="T36" fmla="*/ 94 w 158"/>
                  <a:gd name="T37" fmla="*/ 155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9 w 158"/>
                  <a:gd name="T49" fmla="*/ 126 h 158"/>
                  <a:gd name="T50" fmla="*/ 144 w 158"/>
                  <a:gd name="T51" fmla="*/ 120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6 w 158"/>
                  <a:gd name="T57" fmla="*/ 93 h 158"/>
                  <a:gd name="T58" fmla="*/ 158 w 158"/>
                  <a:gd name="T59" fmla="*/ 79 h 158"/>
                  <a:gd name="T60" fmla="*/ 156 w 158"/>
                  <a:gd name="T61" fmla="*/ 62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4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Freeform 230">
                <a:extLst>
                  <a:ext uri="{FF2B5EF4-FFF2-40B4-BE49-F238E27FC236}">
                    <a16:creationId xmlns:a16="http://schemas.microsoft.com/office/drawing/2014/main" id="{853519D2-1FE5-1D47-B923-82DC5C16A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1" y="3281363"/>
                <a:ext cx="5002213" cy="1000125"/>
              </a:xfrm>
              <a:custGeom>
                <a:avLst/>
                <a:gdLst>
                  <a:gd name="T0" fmla="*/ 9451 w 9451"/>
                  <a:gd name="T1" fmla="*/ 1889 h 1889"/>
                  <a:gd name="T2" fmla="*/ 7887 w 9451"/>
                  <a:gd name="T3" fmla="*/ 1433 h 1889"/>
                  <a:gd name="T4" fmla="*/ 6820 w 9451"/>
                  <a:gd name="T5" fmla="*/ 1666 h 1889"/>
                  <a:gd name="T6" fmla="*/ 6310 w 9451"/>
                  <a:gd name="T7" fmla="*/ 1481 h 1889"/>
                  <a:gd name="T8" fmla="*/ 5778 w 9451"/>
                  <a:gd name="T9" fmla="*/ 1316 h 1889"/>
                  <a:gd name="T10" fmla="*/ 5270 w 9451"/>
                  <a:gd name="T11" fmla="*/ 926 h 1889"/>
                  <a:gd name="T12" fmla="*/ 4744 w 9451"/>
                  <a:gd name="T13" fmla="*/ 964 h 1889"/>
                  <a:gd name="T14" fmla="*/ 4213 w 9451"/>
                  <a:gd name="T15" fmla="*/ 755 h 1889"/>
                  <a:gd name="T16" fmla="*/ 3699 w 9451"/>
                  <a:gd name="T17" fmla="*/ 531 h 1889"/>
                  <a:gd name="T18" fmla="*/ 3155 w 9451"/>
                  <a:gd name="T19" fmla="*/ 683 h 1889"/>
                  <a:gd name="T20" fmla="*/ 2629 w 9451"/>
                  <a:gd name="T21" fmla="*/ 0 h 1889"/>
                  <a:gd name="T22" fmla="*/ 2115 w 9451"/>
                  <a:gd name="T23" fmla="*/ 516 h 1889"/>
                  <a:gd name="T24" fmla="*/ 1598 w 9451"/>
                  <a:gd name="T25" fmla="*/ 36 h 1889"/>
                  <a:gd name="T26" fmla="*/ 1064 w 9451"/>
                  <a:gd name="T27" fmla="*/ 340 h 1889"/>
                  <a:gd name="T28" fmla="*/ 550 w 9451"/>
                  <a:gd name="T29" fmla="*/ 794 h 1889"/>
                  <a:gd name="T30" fmla="*/ 278 w 9451"/>
                  <a:gd name="T31" fmla="*/ 104 h 1889"/>
                  <a:gd name="T32" fmla="*/ 0 w 9451"/>
                  <a:gd name="T33" fmla="*/ 902 h 1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51" h="1889">
                    <a:moveTo>
                      <a:pt x="9451" y="1889"/>
                    </a:moveTo>
                    <a:lnTo>
                      <a:pt x="7887" y="1433"/>
                    </a:lnTo>
                    <a:lnTo>
                      <a:pt x="6820" y="1666"/>
                    </a:lnTo>
                    <a:lnTo>
                      <a:pt x="6310" y="1481"/>
                    </a:lnTo>
                    <a:lnTo>
                      <a:pt x="5778" y="1316"/>
                    </a:lnTo>
                    <a:lnTo>
                      <a:pt x="5270" y="926"/>
                    </a:lnTo>
                    <a:lnTo>
                      <a:pt x="4744" y="964"/>
                    </a:lnTo>
                    <a:lnTo>
                      <a:pt x="4213" y="755"/>
                    </a:lnTo>
                    <a:lnTo>
                      <a:pt x="3699" y="531"/>
                    </a:lnTo>
                    <a:lnTo>
                      <a:pt x="3155" y="683"/>
                    </a:lnTo>
                    <a:lnTo>
                      <a:pt x="2629" y="0"/>
                    </a:lnTo>
                    <a:lnTo>
                      <a:pt x="2115" y="516"/>
                    </a:lnTo>
                    <a:lnTo>
                      <a:pt x="1598" y="36"/>
                    </a:lnTo>
                    <a:lnTo>
                      <a:pt x="1064" y="340"/>
                    </a:lnTo>
                    <a:lnTo>
                      <a:pt x="550" y="794"/>
                    </a:lnTo>
                    <a:lnTo>
                      <a:pt x="278" y="104"/>
                    </a:lnTo>
                    <a:lnTo>
                      <a:pt x="0" y="902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Line 239">
                <a:extLst>
                  <a:ext uri="{FF2B5EF4-FFF2-40B4-BE49-F238E27FC236}">
                    <a16:creationId xmlns:a16="http://schemas.microsoft.com/office/drawing/2014/main" id="{B21A135B-61F2-7D48-A4BC-0AF4F4F59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41988" y="3759200"/>
                <a:ext cx="0" cy="105410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Line 240">
                <a:extLst>
                  <a:ext uri="{FF2B5EF4-FFF2-40B4-BE49-F238E27FC236}">
                    <a16:creationId xmlns:a16="http://schemas.microsoft.com/office/drawing/2014/main" id="{2F9854E8-9EF5-0E45-91BD-4E3D37D49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0138" y="3683000"/>
                <a:ext cx="0" cy="71913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Line 241">
                <a:extLst>
                  <a:ext uri="{FF2B5EF4-FFF2-40B4-BE49-F238E27FC236}">
                    <a16:creationId xmlns:a16="http://schemas.microsoft.com/office/drawing/2014/main" id="{76221EC7-769A-304B-9A66-014C59C2E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688" y="3727450"/>
                <a:ext cx="0" cy="849313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Line 242">
                <a:extLst>
                  <a:ext uri="{FF2B5EF4-FFF2-40B4-BE49-F238E27FC236}">
                    <a16:creationId xmlns:a16="http://schemas.microsoft.com/office/drawing/2014/main" id="{B17BF357-8EC5-EA42-8638-ECAA6F2ED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051" y="3716338"/>
                <a:ext cx="0" cy="71913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Line 243">
                <a:extLst>
                  <a:ext uri="{FF2B5EF4-FFF2-40B4-BE49-F238E27FC236}">
                    <a16:creationId xmlns:a16="http://schemas.microsoft.com/office/drawing/2014/main" id="{25F425C9-217D-B840-A02D-97C86A813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1538" y="2824163"/>
                <a:ext cx="0" cy="906463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Line 244">
                <a:extLst>
                  <a:ext uri="{FF2B5EF4-FFF2-40B4-BE49-F238E27FC236}">
                    <a16:creationId xmlns:a16="http://schemas.microsoft.com/office/drawing/2014/main" id="{D49805B0-6BAA-F14F-B3E8-6202F5BAB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3763" y="2960688"/>
                <a:ext cx="0" cy="7461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Line 245">
                <a:extLst>
                  <a:ext uri="{FF2B5EF4-FFF2-40B4-BE49-F238E27FC236}">
                    <a16:creationId xmlns:a16="http://schemas.microsoft.com/office/drawing/2014/main" id="{1A6B2638-8B54-4441-A8E0-E9D6BF9F0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2263" y="2981325"/>
                <a:ext cx="0" cy="6318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Line 246">
                <a:extLst>
                  <a:ext uri="{FF2B5EF4-FFF2-40B4-BE49-F238E27FC236}">
                    <a16:creationId xmlns:a16="http://schemas.microsoft.com/office/drawing/2014/main" id="{78AAF23F-54CA-5E4B-B977-2860CDC45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5238" y="3695700"/>
                <a:ext cx="0" cy="5683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Line 247">
                <a:extLst>
                  <a:ext uri="{FF2B5EF4-FFF2-40B4-BE49-F238E27FC236}">
                    <a16:creationId xmlns:a16="http://schemas.microsoft.com/office/drawing/2014/main" id="{54A34B80-4F33-834F-BCE7-1BE141502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7426" y="3357563"/>
                <a:ext cx="0" cy="8223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Line 248">
                <a:extLst>
                  <a:ext uri="{FF2B5EF4-FFF2-40B4-BE49-F238E27FC236}">
                    <a16:creationId xmlns:a16="http://schemas.microsoft.com/office/drawing/2014/main" id="{2F084E2B-79B4-7145-A9FD-B0E22D28D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5963" y="3419475"/>
                <a:ext cx="0" cy="73818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Line 249">
                <a:extLst>
                  <a:ext uri="{FF2B5EF4-FFF2-40B4-BE49-F238E27FC236}">
                    <a16:creationId xmlns:a16="http://schemas.microsoft.com/office/drawing/2014/main" id="{2E9DCAAD-4D43-F74F-B4D8-C6CFDBA5B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3388" y="3230563"/>
                <a:ext cx="0" cy="906463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Line 250">
                <a:extLst>
                  <a:ext uri="{FF2B5EF4-FFF2-40B4-BE49-F238E27FC236}">
                    <a16:creationId xmlns:a16="http://schemas.microsoft.com/office/drawing/2014/main" id="{161F3806-1C43-5947-9E9A-7A1A837AE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7163" y="3222625"/>
                <a:ext cx="0" cy="67945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Line 251">
                <a:extLst>
                  <a:ext uri="{FF2B5EF4-FFF2-40B4-BE49-F238E27FC236}">
                    <a16:creationId xmlns:a16="http://schemas.microsoft.com/office/drawing/2014/main" id="{57D3B02B-C0FF-C742-A4C7-A4F92072C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938" y="3294063"/>
                <a:ext cx="0" cy="68738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Line 252">
                <a:extLst>
                  <a:ext uri="{FF2B5EF4-FFF2-40B4-BE49-F238E27FC236}">
                    <a16:creationId xmlns:a16="http://schemas.microsoft.com/office/drawing/2014/main" id="{2B3B84C1-DD0E-EA47-9372-5E2A816AF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0551" y="3216275"/>
                <a:ext cx="0" cy="6826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Line 253">
                <a:extLst>
                  <a:ext uri="{FF2B5EF4-FFF2-40B4-BE49-F238E27FC236}">
                    <a16:creationId xmlns:a16="http://schemas.microsoft.com/office/drawing/2014/main" id="{9560ABB6-1BC3-5241-855A-DDCCA8338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1276" y="3022600"/>
                <a:ext cx="0" cy="90805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6" name="Line 254">
                <a:extLst>
                  <a:ext uri="{FF2B5EF4-FFF2-40B4-BE49-F238E27FC236}">
                    <a16:creationId xmlns:a16="http://schemas.microsoft.com/office/drawing/2014/main" id="{7C3E3AD2-D6F9-A44B-A4A6-527E33B69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1876" y="3482975"/>
                <a:ext cx="0" cy="47625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Freeform 259">
                <a:extLst>
                  <a:ext uri="{FF2B5EF4-FFF2-40B4-BE49-F238E27FC236}">
                    <a16:creationId xmlns:a16="http://schemas.microsoft.com/office/drawing/2014/main" id="{B815E727-C687-D540-A363-FF13DC620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676" y="3717925"/>
                <a:ext cx="84138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2 h 158"/>
                  <a:gd name="T4" fmla="*/ 151 w 157"/>
                  <a:gd name="T5" fmla="*/ 48 h 158"/>
                  <a:gd name="T6" fmla="*/ 143 w 157"/>
                  <a:gd name="T7" fmla="*/ 35 h 158"/>
                  <a:gd name="T8" fmla="*/ 133 w 157"/>
                  <a:gd name="T9" fmla="*/ 23 h 158"/>
                  <a:gd name="T10" fmla="*/ 120 w 157"/>
                  <a:gd name="T11" fmla="*/ 12 h 158"/>
                  <a:gd name="T12" fmla="*/ 113 w 157"/>
                  <a:gd name="T13" fmla="*/ 7 h 158"/>
                  <a:gd name="T14" fmla="*/ 107 w 157"/>
                  <a:gd name="T15" fmla="*/ 5 h 158"/>
                  <a:gd name="T16" fmla="*/ 93 w 157"/>
                  <a:gd name="T17" fmla="*/ 1 h 158"/>
                  <a:gd name="T18" fmla="*/ 78 w 157"/>
                  <a:gd name="T19" fmla="*/ 0 h 158"/>
                  <a:gd name="T20" fmla="*/ 62 w 157"/>
                  <a:gd name="T21" fmla="*/ 1 h 158"/>
                  <a:gd name="T22" fmla="*/ 47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1 w 157"/>
                  <a:gd name="T29" fmla="*/ 35 h 158"/>
                  <a:gd name="T30" fmla="*/ 4 w 157"/>
                  <a:gd name="T31" fmla="*/ 48 h 158"/>
                  <a:gd name="T32" fmla="*/ 1 w 157"/>
                  <a:gd name="T33" fmla="*/ 62 h 158"/>
                  <a:gd name="T34" fmla="*/ 0 w 157"/>
                  <a:gd name="T35" fmla="*/ 79 h 158"/>
                  <a:gd name="T36" fmla="*/ 1 w 157"/>
                  <a:gd name="T37" fmla="*/ 93 h 158"/>
                  <a:gd name="T38" fmla="*/ 4 w 157"/>
                  <a:gd name="T39" fmla="*/ 107 h 158"/>
                  <a:gd name="T40" fmla="*/ 7 w 157"/>
                  <a:gd name="T41" fmla="*/ 113 h 158"/>
                  <a:gd name="T42" fmla="*/ 11 w 157"/>
                  <a:gd name="T43" fmla="*/ 120 h 158"/>
                  <a:gd name="T44" fmla="*/ 22 w 157"/>
                  <a:gd name="T45" fmla="*/ 134 h 158"/>
                  <a:gd name="T46" fmla="*/ 34 w 157"/>
                  <a:gd name="T47" fmla="*/ 143 h 158"/>
                  <a:gd name="T48" fmla="*/ 47 w 157"/>
                  <a:gd name="T49" fmla="*/ 152 h 158"/>
                  <a:gd name="T50" fmla="*/ 62 w 157"/>
                  <a:gd name="T51" fmla="*/ 155 h 158"/>
                  <a:gd name="T52" fmla="*/ 78 w 157"/>
                  <a:gd name="T53" fmla="*/ 158 h 158"/>
                  <a:gd name="T54" fmla="*/ 93 w 157"/>
                  <a:gd name="T55" fmla="*/ 155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3 h 158"/>
                  <a:gd name="T62" fmla="*/ 126 w 157"/>
                  <a:gd name="T63" fmla="*/ 138 h 158"/>
                  <a:gd name="T64" fmla="*/ 133 w 157"/>
                  <a:gd name="T65" fmla="*/ 134 h 158"/>
                  <a:gd name="T66" fmla="*/ 138 w 157"/>
                  <a:gd name="T67" fmla="*/ 126 h 158"/>
                  <a:gd name="T68" fmla="*/ 143 w 157"/>
                  <a:gd name="T69" fmla="*/ 120 h 158"/>
                  <a:gd name="T70" fmla="*/ 146 w 157"/>
                  <a:gd name="T71" fmla="*/ 113 h 158"/>
                  <a:gd name="T72" fmla="*/ 151 w 157"/>
                  <a:gd name="T73" fmla="*/ 107 h 158"/>
                  <a:gd name="T74" fmla="*/ 155 w 157"/>
                  <a:gd name="T75" fmla="*/ 93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1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1" y="120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4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6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260">
                <a:extLst>
                  <a:ext uri="{FF2B5EF4-FFF2-40B4-BE49-F238E27FC236}">
                    <a16:creationId xmlns:a16="http://schemas.microsoft.com/office/drawing/2014/main" id="{9D1D533D-1521-554A-AE40-649C7E67A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488" y="3292475"/>
                <a:ext cx="82550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2 h 158"/>
                  <a:gd name="T4" fmla="*/ 151 w 157"/>
                  <a:gd name="T5" fmla="*/ 48 h 158"/>
                  <a:gd name="T6" fmla="*/ 143 w 157"/>
                  <a:gd name="T7" fmla="*/ 35 h 158"/>
                  <a:gd name="T8" fmla="*/ 134 w 157"/>
                  <a:gd name="T9" fmla="*/ 23 h 158"/>
                  <a:gd name="T10" fmla="*/ 120 w 157"/>
                  <a:gd name="T11" fmla="*/ 12 h 158"/>
                  <a:gd name="T12" fmla="*/ 113 w 157"/>
                  <a:gd name="T13" fmla="*/ 7 h 158"/>
                  <a:gd name="T14" fmla="*/ 107 w 157"/>
                  <a:gd name="T15" fmla="*/ 5 h 158"/>
                  <a:gd name="T16" fmla="*/ 93 w 157"/>
                  <a:gd name="T17" fmla="*/ 1 h 158"/>
                  <a:gd name="T18" fmla="*/ 79 w 157"/>
                  <a:gd name="T19" fmla="*/ 0 h 158"/>
                  <a:gd name="T20" fmla="*/ 62 w 157"/>
                  <a:gd name="T21" fmla="*/ 1 h 158"/>
                  <a:gd name="T22" fmla="*/ 48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2 w 157"/>
                  <a:gd name="T29" fmla="*/ 35 h 158"/>
                  <a:gd name="T30" fmla="*/ 4 w 157"/>
                  <a:gd name="T31" fmla="*/ 48 h 158"/>
                  <a:gd name="T32" fmla="*/ 1 w 157"/>
                  <a:gd name="T33" fmla="*/ 62 h 158"/>
                  <a:gd name="T34" fmla="*/ 0 w 157"/>
                  <a:gd name="T35" fmla="*/ 79 h 158"/>
                  <a:gd name="T36" fmla="*/ 1 w 157"/>
                  <a:gd name="T37" fmla="*/ 93 h 158"/>
                  <a:gd name="T38" fmla="*/ 4 w 157"/>
                  <a:gd name="T39" fmla="*/ 108 h 158"/>
                  <a:gd name="T40" fmla="*/ 7 w 157"/>
                  <a:gd name="T41" fmla="*/ 114 h 158"/>
                  <a:gd name="T42" fmla="*/ 12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3 h 158"/>
                  <a:gd name="T48" fmla="*/ 48 w 157"/>
                  <a:gd name="T49" fmla="*/ 152 h 158"/>
                  <a:gd name="T50" fmla="*/ 62 w 157"/>
                  <a:gd name="T51" fmla="*/ 155 h 158"/>
                  <a:gd name="T52" fmla="*/ 79 w 157"/>
                  <a:gd name="T53" fmla="*/ 158 h 158"/>
                  <a:gd name="T54" fmla="*/ 93 w 157"/>
                  <a:gd name="T55" fmla="*/ 155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3 h 158"/>
                  <a:gd name="T62" fmla="*/ 126 w 157"/>
                  <a:gd name="T63" fmla="*/ 139 h 158"/>
                  <a:gd name="T64" fmla="*/ 134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4 h 158"/>
                  <a:gd name="T72" fmla="*/ 151 w 157"/>
                  <a:gd name="T73" fmla="*/ 108 h 158"/>
                  <a:gd name="T74" fmla="*/ 155 w 157"/>
                  <a:gd name="T75" fmla="*/ 93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261">
                <a:extLst>
                  <a:ext uri="{FF2B5EF4-FFF2-40B4-BE49-F238E27FC236}">
                    <a16:creationId xmlns:a16="http://schemas.microsoft.com/office/drawing/2014/main" id="{D67B0C13-2747-9F4C-8C27-417A7F5F1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188" y="3660775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3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4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4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262">
                <a:extLst>
                  <a:ext uri="{FF2B5EF4-FFF2-40B4-BE49-F238E27FC236}">
                    <a16:creationId xmlns:a16="http://schemas.microsoft.com/office/drawing/2014/main" id="{4B47BA97-A355-4841-8ADD-64F78EF73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351" y="3413125"/>
                <a:ext cx="84138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2 h 158"/>
                  <a:gd name="T4" fmla="*/ 151 w 157"/>
                  <a:gd name="T5" fmla="*/ 48 h 158"/>
                  <a:gd name="T6" fmla="*/ 143 w 157"/>
                  <a:gd name="T7" fmla="*/ 35 h 158"/>
                  <a:gd name="T8" fmla="*/ 134 w 157"/>
                  <a:gd name="T9" fmla="*/ 23 h 158"/>
                  <a:gd name="T10" fmla="*/ 120 w 157"/>
                  <a:gd name="T11" fmla="*/ 12 h 158"/>
                  <a:gd name="T12" fmla="*/ 113 w 157"/>
                  <a:gd name="T13" fmla="*/ 7 h 158"/>
                  <a:gd name="T14" fmla="*/ 107 w 157"/>
                  <a:gd name="T15" fmla="*/ 5 h 158"/>
                  <a:gd name="T16" fmla="*/ 93 w 157"/>
                  <a:gd name="T17" fmla="*/ 1 h 158"/>
                  <a:gd name="T18" fmla="*/ 79 w 157"/>
                  <a:gd name="T19" fmla="*/ 0 h 158"/>
                  <a:gd name="T20" fmla="*/ 62 w 157"/>
                  <a:gd name="T21" fmla="*/ 1 h 158"/>
                  <a:gd name="T22" fmla="*/ 48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2 w 157"/>
                  <a:gd name="T29" fmla="*/ 35 h 158"/>
                  <a:gd name="T30" fmla="*/ 4 w 157"/>
                  <a:gd name="T31" fmla="*/ 48 h 158"/>
                  <a:gd name="T32" fmla="*/ 1 w 157"/>
                  <a:gd name="T33" fmla="*/ 62 h 158"/>
                  <a:gd name="T34" fmla="*/ 0 w 157"/>
                  <a:gd name="T35" fmla="*/ 79 h 158"/>
                  <a:gd name="T36" fmla="*/ 1 w 157"/>
                  <a:gd name="T37" fmla="*/ 93 h 158"/>
                  <a:gd name="T38" fmla="*/ 4 w 157"/>
                  <a:gd name="T39" fmla="*/ 108 h 158"/>
                  <a:gd name="T40" fmla="*/ 7 w 157"/>
                  <a:gd name="T41" fmla="*/ 114 h 158"/>
                  <a:gd name="T42" fmla="*/ 12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4 h 158"/>
                  <a:gd name="T48" fmla="*/ 48 w 157"/>
                  <a:gd name="T49" fmla="*/ 152 h 158"/>
                  <a:gd name="T50" fmla="*/ 62 w 157"/>
                  <a:gd name="T51" fmla="*/ 155 h 158"/>
                  <a:gd name="T52" fmla="*/ 79 w 157"/>
                  <a:gd name="T53" fmla="*/ 158 h 158"/>
                  <a:gd name="T54" fmla="*/ 93 w 157"/>
                  <a:gd name="T55" fmla="*/ 155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4 h 158"/>
                  <a:gd name="T62" fmla="*/ 126 w 157"/>
                  <a:gd name="T63" fmla="*/ 139 h 158"/>
                  <a:gd name="T64" fmla="*/ 134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4 h 158"/>
                  <a:gd name="T72" fmla="*/ 151 w 157"/>
                  <a:gd name="T73" fmla="*/ 108 h 158"/>
                  <a:gd name="T74" fmla="*/ 155 w 157"/>
                  <a:gd name="T75" fmla="*/ 93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263">
                <a:extLst>
                  <a:ext uri="{FF2B5EF4-FFF2-40B4-BE49-F238E27FC236}">
                    <a16:creationId xmlns:a16="http://schemas.microsoft.com/office/drawing/2014/main" id="{4BB876AB-ACC3-874B-8EBB-E3E182233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813" y="3259138"/>
                <a:ext cx="82550" cy="84138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7 h 158"/>
                  <a:gd name="T40" fmla="*/ 7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7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264">
                <a:extLst>
                  <a:ext uri="{FF2B5EF4-FFF2-40B4-BE49-F238E27FC236}">
                    <a16:creationId xmlns:a16="http://schemas.microsoft.com/office/drawing/2014/main" id="{4FA553F8-6C98-CB43-A3EA-97614B718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863" y="3513138"/>
                <a:ext cx="84138" cy="84138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2 h 158"/>
                  <a:gd name="T4" fmla="*/ 151 w 157"/>
                  <a:gd name="T5" fmla="*/ 48 h 158"/>
                  <a:gd name="T6" fmla="*/ 143 w 157"/>
                  <a:gd name="T7" fmla="*/ 35 h 158"/>
                  <a:gd name="T8" fmla="*/ 133 w 157"/>
                  <a:gd name="T9" fmla="*/ 23 h 158"/>
                  <a:gd name="T10" fmla="*/ 120 w 157"/>
                  <a:gd name="T11" fmla="*/ 12 h 158"/>
                  <a:gd name="T12" fmla="*/ 113 w 157"/>
                  <a:gd name="T13" fmla="*/ 7 h 158"/>
                  <a:gd name="T14" fmla="*/ 107 w 157"/>
                  <a:gd name="T15" fmla="*/ 5 h 158"/>
                  <a:gd name="T16" fmla="*/ 93 w 157"/>
                  <a:gd name="T17" fmla="*/ 1 h 158"/>
                  <a:gd name="T18" fmla="*/ 78 w 157"/>
                  <a:gd name="T19" fmla="*/ 0 h 158"/>
                  <a:gd name="T20" fmla="*/ 62 w 157"/>
                  <a:gd name="T21" fmla="*/ 1 h 158"/>
                  <a:gd name="T22" fmla="*/ 47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2 w 157"/>
                  <a:gd name="T29" fmla="*/ 35 h 158"/>
                  <a:gd name="T30" fmla="*/ 4 w 157"/>
                  <a:gd name="T31" fmla="*/ 48 h 158"/>
                  <a:gd name="T32" fmla="*/ 1 w 157"/>
                  <a:gd name="T33" fmla="*/ 62 h 158"/>
                  <a:gd name="T34" fmla="*/ 0 w 157"/>
                  <a:gd name="T35" fmla="*/ 79 h 158"/>
                  <a:gd name="T36" fmla="*/ 1 w 157"/>
                  <a:gd name="T37" fmla="*/ 93 h 158"/>
                  <a:gd name="T38" fmla="*/ 4 w 157"/>
                  <a:gd name="T39" fmla="*/ 108 h 158"/>
                  <a:gd name="T40" fmla="*/ 7 w 157"/>
                  <a:gd name="T41" fmla="*/ 114 h 158"/>
                  <a:gd name="T42" fmla="*/ 12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3 h 158"/>
                  <a:gd name="T48" fmla="*/ 47 w 157"/>
                  <a:gd name="T49" fmla="*/ 152 h 158"/>
                  <a:gd name="T50" fmla="*/ 62 w 157"/>
                  <a:gd name="T51" fmla="*/ 155 h 158"/>
                  <a:gd name="T52" fmla="*/ 78 w 157"/>
                  <a:gd name="T53" fmla="*/ 158 h 158"/>
                  <a:gd name="T54" fmla="*/ 93 w 157"/>
                  <a:gd name="T55" fmla="*/ 155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3 h 158"/>
                  <a:gd name="T62" fmla="*/ 126 w 157"/>
                  <a:gd name="T63" fmla="*/ 139 h 158"/>
                  <a:gd name="T64" fmla="*/ 133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4 h 158"/>
                  <a:gd name="T72" fmla="*/ 151 w 157"/>
                  <a:gd name="T73" fmla="*/ 108 h 158"/>
                  <a:gd name="T74" fmla="*/ 155 w 157"/>
                  <a:gd name="T75" fmla="*/ 93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Freeform 265">
                <a:extLst>
                  <a:ext uri="{FF2B5EF4-FFF2-40B4-BE49-F238E27FC236}">
                    <a16:creationId xmlns:a16="http://schemas.microsoft.com/office/drawing/2014/main" id="{7CAC6A32-20C1-DE4D-8FD3-C89EB4DE5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676" y="3254375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3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4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3 h 158"/>
                  <a:gd name="T34" fmla="*/ 0 w 158"/>
                  <a:gd name="T35" fmla="*/ 79 h 158"/>
                  <a:gd name="T36" fmla="*/ 2 w 158"/>
                  <a:gd name="T37" fmla="*/ 94 h 158"/>
                  <a:gd name="T38" fmla="*/ 5 w 158"/>
                  <a:gd name="T39" fmla="*/ 108 h 158"/>
                  <a:gd name="T40" fmla="*/ 8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4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4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Freeform 266">
                <a:extLst>
                  <a:ext uri="{FF2B5EF4-FFF2-40B4-BE49-F238E27FC236}">
                    <a16:creationId xmlns:a16="http://schemas.microsoft.com/office/drawing/2014/main" id="{9A1F73A8-917C-7848-A672-4E7EDCC0C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726" y="3602038"/>
                <a:ext cx="82550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Freeform 267">
                <a:extLst>
                  <a:ext uri="{FF2B5EF4-FFF2-40B4-BE49-F238E27FC236}">
                    <a16:creationId xmlns:a16="http://schemas.microsoft.com/office/drawing/2014/main" id="{513887B1-BE2F-0542-BCFB-75D061D8D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888" y="3532188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3 w 158"/>
                  <a:gd name="T13" fmla="*/ 7 h 158"/>
                  <a:gd name="T14" fmla="*/ 107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7 h 158"/>
                  <a:gd name="T40" fmla="*/ 7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7 w 158"/>
                  <a:gd name="T57" fmla="*/ 152 h 158"/>
                  <a:gd name="T58" fmla="*/ 113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8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7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Freeform 268">
                <a:extLst>
                  <a:ext uri="{FF2B5EF4-FFF2-40B4-BE49-F238E27FC236}">
                    <a16:creationId xmlns:a16="http://schemas.microsoft.com/office/drawing/2014/main" id="{49C3C26A-9E66-1E49-B051-EF9DDA9CC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526" y="3640138"/>
                <a:ext cx="84138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2 h 158"/>
                  <a:gd name="T4" fmla="*/ 151 w 157"/>
                  <a:gd name="T5" fmla="*/ 48 h 158"/>
                  <a:gd name="T6" fmla="*/ 143 w 157"/>
                  <a:gd name="T7" fmla="*/ 35 h 158"/>
                  <a:gd name="T8" fmla="*/ 134 w 157"/>
                  <a:gd name="T9" fmla="*/ 23 h 158"/>
                  <a:gd name="T10" fmla="*/ 120 w 157"/>
                  <a:gd name="T11" fmla="*/ 12 h 158"/>
                  <a:gd name="T12" fmla="*/ 113 w 157"/>
                  <a:gd name="T13" fmla="*/ 7 h 158"/>
                  <a:gd name="T14" fmla="*/ 107 w 157"/>
                  <a:gd name="T15" fmla="*/ 5 h 158"/>
                  <a:gd name="T16" fmla="*/ 93 w 157"/>
                  <a:gd name="T17" fmla="*/ 1 h 158"/>
                  <a:gd name="T18" fmla="*/ 79 w 157"/>
                  <a:gd name="T19" fmla="*/ 0 h 158"/>
                  <a:gd name="T20" fmla="*/ 62 w 157"/>
                  <a:gd name="T21" fmla="*/ 1 h 158"/>
                  <a:gd name="T22" fmla="*/ 47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2 w 157"/>
                  <a:gd name="T29" fmla="*/ 35 h 158"/>
                  <a:gd name="T30" fmla="*/ 4 w 157"/>
                  <a:gd name="T31" fmla="*/ 48 h 158"/>
                  <a:gd name="T32" fmla="*/ 1 w 157"/>
                  <a:gd name="T33" fmla="*/ 62 h 158"/>
                  <a:gd name="T34" fmla="*/ 0 w 157"/>
                  <a:gd name="T35" fmla="*/ 79 h 158"/>
                  <a:gd name="T36" fmla="*/ 1 w 157"/>
                  <a:gd name="T37" fmla="*/ 93 h 158"/>
                  <a:gd name="T38" fmla="*/ 4 w 157"/>
                  <a:gd name="T39" fmla="*/ 107 h 158"/>
                  <a:gd name="T40" fmla="*/ 7 w 157"/>
                  <a:gd name="T41" fmla="*/ 113 h 158"/>
                  <a:gd name="T42" fmla="*/ 12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3 h 158"/>
                  <a:gd name="T48" fmla="*/ 47 w 157"/>
                  <a:gd name="T49" fmla="*/ 152 h 158"/>
                  <a:gd name="T50" fmla="*/ 62 w 157"/>
                  <a:gd name="T51" fmla="*/ 155 h 158"/>
                  <a:gd name="T52" fmla="*/ 79 w 157"/>
                  <a:gd name="T53" fmla="*/ 158 h 158"/>
                  <a:gd name="T54" fmla="*/ 93 w 157"/>
                  <a:gd name="T55" fmla="*/ 155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3 h 158"/>
                  <a:gd name="T62" fmla="*/ 126 w 157"/>
                  <a:gd name="T63" fmla="*/ 139 h 158"/>
                  <a:gd name="T64" fmla="*/ 134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3 h 158"/>
                  <a:gd name="T72" fmla="*/ 151 w 157"/>
                  <a:gd name="T73" fmla="*/ 107 h 158"/>
                  <a:gd name="T74" fmla="*/ 155 w 157"/>
                  <a:gd name="T75" fmla="*/ 93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Freeform 269">
                <a:extLst>
                  <a:ext uri="{FF2B5EF4-FFF2-40B4-BE49-F238E27FC236}">
                    <a16:creationId xmlns:a16="http://schemas.microsoft.com/office/drawing/2014/main" id="{F094FA1F-B14A-584D-A66B-FB1732B5E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513" y="3749675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4 w 158"/>
                  <a:gd name="T17" fmla="*/ 1 h 158"/>
                  <a:gd name="T18" fmla="*/ 79 w 158"/>
                  <a:gd name="T19" fmla="*/ 0 h 158"/>
                  <a:gd name="T20" fmla="*/ 63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2 h 158"/>
                  <a:gd name="T34" fmla="*/ 0 w 158"/>
                  <a:gd name="T35" fmla="*/ 79 h 158"/>
                  <a:gd name="T36" fmla="*/ 2 w 158"/>
                  <a:gd name="T37" fmla="*/ 93 h 158"/>
                  <a:gd name="T38" fmla="*/ 5 w 158"/>
                  <a:gd name="T39" fmla="*/ 107 h 158"/>
                  <a:gd name="T40" fmla="*/ 8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3 w 158"/>
                  <a:gd name="T51" fmla="*/ 155 h 158"/>
                  <a:gd name="T52" fmla="*/ 79 w 158"/>
                  <a:gd name="T53" fmla="*/ 158 h 158"/>
                  <a:gd name="T54" fmla="*/ 94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7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Freeform 270">
                <a:extLst>
                  <a:ext uri="{FF2B5EF4-FFF2-40B4-BE49-F238E27FC236}">
                    <a16:creationId xmlns:a16="http://schemas.microsoft.com/office/drawing/2014/main" id="{E038B5B4-7281-F64A-8F7A-C2D8F5B85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913" y="3730625"/>
                <a:ext cx="82550" cy="82550"/>
              </a:xfrm>
              <a:custGeom>
                <a:avLst/>
                <a:gdLst>
                  <a:gd name="T0" fmla="*/ 158 w 158"/>
                  <a:gd name="T1" fmla="*/ 79 h 157"/>
                  <a:gd name="T2" fmla="*/ 156 w 158"/>
                  <a:gd name="T3" fmla="*/ 62 h 157"/>
                  <a:gd name="T4" fmla="*/ 152 w 158"/>
                  <a:gd name="T5" fmla="*/ 48 h 157"/>
                  <a:gd name="T6" fmla="*/ 144 w 158"/>
                  <a:gd name="T7" fmla="*/ 34 h 157"/>
                  <a:gd name="T8" fmla="*/ 134 w 158"/>
                  <a:gd name="T9" fmla="*/ 22 h 157"/>
                  <a:gd name="T10" fmla="*/ 121 w 158"/>
                  <a:gd name="T11" fmla="*/ 12 h 157"/>
                  <a:gd name="T12" fmla="*/ 114 w 158"/>
                  <a:gd name="T13" fmla="*/ 7 h 157"/>
                  <a:gd name="T14" fmla="*/ 108 w 158"/>
                  <a:gd name="T15" fmla="*/ 5 h 157"/>
                  <a:gd name="T16" fmla="*/ 93 w 158"/>
                  <a:gd name="T17" fmla="*/ 1 h 157"/>
                  <a:gd name="T18" fmla="*/ 79 w 158"/>
                  <a:gd name="T19" fmla="*/ 0 h 157"/>
                  <a:gd name="T20" fmla="*/ 62 w 158"/>
                  <a:gd name="T21" fmla="*/ 1 h 157"/>
                  <a:gd name="T22" fmla="*/ 48 w 158"/>
                  <a:gd name="T23" fmla="*/ 5 h 157"/>
                  <a:gd name="T24" fmla="*/ 35 w 158"/>
                  <a:gd name="T25" fmla="*/ 12 h 157"/>
                  <a:gd name="T26" fmla="*/ 23 w 158"/>
                  <a:gd name="T27" fmla="*/ 22 h 157"/>
                  <a:gd name="T28" fmla="*/ 12 w 158"/>
                  <a:gd name="T29" fmla="*/ 34 h 157"/>
                  <a:gd name="T30" fmla="*/ 5 w 158"/>
                  <a:gd name="T31" fmla="*/ 48 h 157"/>
                  <a:gd name="T32" fmla="*/ 1 w 158"/>
                  <a:gd name="T33" fmla="*/ 62 h 157"/>
                  <a:gd name="T34" fmla="*/ 0 w 158"/>
                  <a:gd name="T35" fmla="*/ 79 h 157"/>
                  <a:gd name="T36" fmla="*/ 1 w 158"/>
                  <a:gd name="T37" fmla="*/ 93 h 157"/>
                  <a:gd name="T38" fmla="*/ 5 w 158"/>
                  <a:gd name="T39" fmla="*/ 107 h 157"/>
                  <a:gd name="T40" fmla="*/ 7 w 158"/>
                  <a:gd name="T41" fmla="*/ 113 h 157"/>
                  <a:gd name="T42" fmla="*/ 12 w 158"/>
                  <a:gd name="T43" fmla="*/ 120 h 157"/>
                  <a:gd name="T44" fmla="*/ 23 w 158"/>
                  <a:gd name="T45" fmla="*/ 134 h 157"/>
                  <a:gd name="T46" fmla="*/ 35 w 158"/>
                  <a:gd name="T47" fmla="*/ 143 h 157"/>
                  <a:gd name="T48" fmla="*/ 48 w 158"/>
                  <a:gd name="T49" fmla="*/ 151 h 157"/>
                  <a:gd name="T50" fmla="*/ 62 w 158"/>
                  <a:gd name="T51" fmla="*/ 155 h 157"/>
                  <a:gd name="T52" fmla="*/ 79 w 158"/>
                  <a:gd name="T53" fmla="*/ 157 h 157"/>
                  <a:gd name="T54" fmla="*/ 93 w 158"/>
                  <a:gd name="T55" fmla="*/ 155 h 157"/>
                  <a:gd name="T56" fmla="*/ 108 w 158"/>
                  <a:gd name="T57" fmla="*/ 151 h 157"/>
                  <a:gd name="T58" fmla="*/ 114 w 158"/>
                  <a:gd name="T59" fmla="*/ 147 h 157"/>
                  <a:gd name="T60" fmla="*/ 121 w 158"/>
                  <a:gd name="T61" fmla="*/ 143 h 157"/>
                  <a:gd name="T62" fmla="*/ 127 w 158"/>
                  <a:gd name="T63" fmla="*/ 138 h 157"/>
                  <a:gd name="T64" fmla="*/ 134 w 158"/>
                  <a:gd name="T65" fmla="*/ 134 h 157"/>
                  <a:gd name="T66" fmla="*/ 139 w 158"/>
                  <a:gd name="T67" fmla="*/ 126 h 157"/>
                  <a:gd name="T68" fmla="*/ 144 w 158"/>
                  <a:gd name="T69" fmla="*/ 120 h 157"/>
                  <a:gd name="T70" fmla="*/ 147 w 158"/>
                  <a:gd name="T71" fmla="*/ 113 h 157"/>
                  <a:gd name="T72" fmla="*/ 152 w 158"/>
                  <a:gd name="T73" fmla="*/ 107 h 157"/>
                  <a:gd name="T74" fmla="*/ 156 w 158"/>
                  <a:gd name="T75" fmla="*/ 93 h 157"/>
                  <a:gd name="T76" fmla="*/ 158 w 158"/>
                  <a:gd name="T77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271">
                <a:extLst>
                  <a:ext uri="{FF2B5EF4-FFF2-40B4-BE49-F238E27FC236}">
                    <a16:creationId xmlns:a16="http://schemas.microsoft.com/office/drawing/2014/main" id="{551186C4-EBD9-194D-BD17-BA974B3BA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01" y="3937000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272">
                <a:extLst>
                  <a:ext uri="{FF2B5EF4-FFF2-40B4-BE49-F238E27FC236}">
                    <a16:creationId xmlns:a16="http://schemas.microsoft.com/office/drawing/2014/main" id="{E7CCC909-78E7-274F-86C9-4BC59B96F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188" y="4024313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3 w 158"/>
                  <a:gd name="T13" fmla="*/ 7 h 158"/>
                  <a:gd name="T14" fmla="*/ 107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4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4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7 w 158"/>
                  <a:gd name="T57" fmla="*/ 152 h 158"/>
                  <a:gd name="T58" fmla="*/ 113 w 158"/>
                  <a:gd name="T59" fmla="*/ 147 h 158"/>
                  <a:gd name="T60" fmla="*/ 121 w 158"/>
                  <a:gd name="T61" fmla="*/ 143 h 158"/>
                  <a:gd name="T62" fmla="*/ 126 w 158"/>
                  <a:gd name="T63" fmla="*/ 139 h 158"/>
                  <a:gd name="T64" fmla="*/ 134 w 158"/>
                  <a:gd name="T65" fmla="*/ 134 h 158"/>
                  <a:gd name="T66" fmla="*/ 138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273">
                <a:extLst>
                  <a:ext uri="{FF2B5EF4-FFF2-40B4-BE49-F238E27FC236}">
                    <a16:creationId xmlns:a16="http://schemas.microsoft.com/office/drawing/2014/main" id="{44E80C90-6D49-6249-97BE-1DB4886DE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063" y="4121150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274">
                <a:extLst>
                  <a:ext uri="{FF2B5EF4-FFF2-40B4-BE49-F238E27FC236}">
                    <a16:creationId xmlns:a16="http://schemas.microsoft.com/office/drawing/2014/main" id="{D5E8F2C0-A6FC-EA4E-8756-A00CACFCB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213" y="3998913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3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275">
                <a:extLst>
                  <a:ext uri="{FF2B5EF4-FFF2-40B4-BE49-F238E27FC236}">
                    <a16:creationId xmlns:a16="http://schemas.microsoft.com/office/drawing/2014/main" id="{4348CCD1-2CC2-064A-94FA-568378FAE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4240213"/>
                <a:ext cx="84138" cy="82550"/>
              </a:xfrm>
              <a:custGeom>
                <a:avLst/>
                <a:gdLst>
                  <a:gd name="T0" fmla="*/ 158 w 158"/>
                  <a:gd name="T1" fmla="*/ 78 h 157"/>
                  <a:gd name="T2" fmla="*/ 156 w 158"/>
                  <a:gd name="T3" fmla="*/ 62 h 157"/>
                  <a:gd name="T4" fmla="*/ 152 w 158"/>
                  <a:gd name="T5" fmla="*/ 47 h 157"/>
                  <a:gd name="T6" fmla="*/ 144 w 158"/>
                  <a:gd name="T7" fmla="*/ 34 h 157"/>
                  <a:gd name="T8" fmla="*/ 134 w 158"/>
                  <a:gd name="T9" fmla="*/ 22 h 157"/>
                  <a:gd name="T10" fmla="*/ 121 w 158"/>
                  <a:gd name="T11" fmla="*/ 12 h 157"/>
                  <a:gd name="T12" fmla="*/ 114 w 158"/>
                  <a:gd name="T13" fmla="*/ 7 h 157"/>
                  <a:gd name="T14" fmla="*/ 108 w 158"/>
                  <a:gd name="T15" fmla="*/ 4 h 157"/>
                  <a:gd name="T16" fmla="*/ 94 w 158"/>
                  <a:gd name="T17" fmla="*/ 1 h 157"/>
                  <a:gd name="T18" fmla="*/ 79 w 158"/>
                  <a:gd name="T19" fmla="*/ 0 h 157"/>
                  <a:gd name="T20" fmla="*/ 62 w 158"/>
                  <a:gd name="T21" fmla="*/ 1 h 157"/>
                  <a:gd name="T22" fmla="*/ 48 w 158"/>
                  <a:gd name="T23" fmla="*/ 4 h 157"/>
                  <a:gd name="T24" fmla="*/ 35 w 158"/>
                  <a:gd name="T25" fmla="*/ 12 h 157"/>
                  <a:gd name="T26" fmla="*/ 23 w 158"/>
                  <a:gd name="T27" fmla="*/ 22 h 157"/>
                  <a:gd name="T28" fmla="*/ 12 w 158"/>
                  <a:gd name="T29" fmla="*/ 34 h 157"/>
                  <a:gd name="T30" fmla="*/ 5 w 158"/>
                  <a:gd name="T31" fmla="*/ 47 h 157"/>
                  <a:gd name="T32" fmla="*/ 2 w 158"/>
                  <a:gd name="T33" fmla="*/ 62 h 157"/>
                  <a:gd name="T34" fmla="*/ 0 w 158"/>
                  <a:gd name="T35" fmla="*/ 78 h 157"/>
                  <a:gd name="T36" fmla="*/ 2 w 158"/>
                  <a:gd name="T37" fmla="*/ 93 h 157"/>
                  <a:gd name="T38" fmla="*/ 5 w 158"/>
                  <a:gd name="T39" fmla="*/ 107 h 157"/>
                  <a:gd name="T40" fmla="*/ 8 w 158"/>
                  <a:gd name="T41" fmla="*/ 113 h 157"/>
                  <a:gd name="T42" fmla="*/ 12 w 158"/>
                  <a:gd name="T43" fmla="*/ 120 h 157"/>
                  <a:gd name="T44" fmla="*/ 23 w 158"/>
                  <a:gd name="T45" fmla="*/ 133 h 157"/>
                  <a:gd name="T46" fmla="*/ 35 w 158"/>
                  <a:gd name="T47" fmla="*/ 143 h 157"/>
                  <a:gd name="T48" fmla="*/ 48 w 158"/>
                  <a:gd name="T49" fmla="*/ 151 h 157"/>
                  <a:gd name="T50" fmla="*/ 62 w 158"/>
                  <a:gd name="T51" fmla="*/ 155 h 157"/>
                  <a:gd name="T52" fmla="*/ 79 w 158"/>
                  <a:gd name="T53" fmla="*/ 157 h 157"/>
                  <a:gd name="T54" fmla="*/ 94 w 158"/>
                  <a:gd name="T55" fmla="*/ 155 h 157"/>
                  <a:gd name="T56" fmla="*/ 108 w 158"/>
                  <a:gd name="T57" fmla="*/ 151 h 157"/>
                  <a:gd name="T58" fmla="*/ 114 w 158"/>
                  <a:gd name="T59" fmla="*/ 146 h 157"/>
                  <a:gd name="T60" fmla="*/ 121 w 158"/>
                  <a:gd name="T61" fmla="*/ 143 h 157"/>
                  <a:gd name="T62" fmla="*/ 127 w 158"/>
                  <a:gd name="T63" fmla="*/ 138 h 157"/>
                  <a:gd name="T64" fmla="*/ 134 w 158"/>
                  <a:gd name="T65" fmla="*/ 133 h 157"/>
                  <a:gd name="T66" fmla="*/ 139 w 158"/>
                  <a:gd name="T67" fmla="*/ 126 h 157"/>
                  <a:gd name="T68" fmla="*/ 144 w 158"/>
                  <a:gd name="T69" fmla="*/ 120 h 157"/>
                  <a:gd name="T70" fmla="*/ 147 w 158"/>
                  <a:gd name="T71" fmla="*/ 113 h 157"/>
                  <a:gd name="T72" fmla="*/ 152 w 158"/>
                  <a:gd name="T73" fmla="*/ 107 h 157"/>
                  <a:gd name="T74" fmla="*/ 156 w 158"/>
                  <a:gd name="T75" fmla="*/ 93 h 157"/>
                  <a:gd name="T76" fmla="*/ 158 w 158"/>
                  <a:gd name="T77" fmla="*/ 7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58" y="78"/>
                    </a:move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4A55B8E-EA69-CC47-ACD3-461F1E156542}"/>
                </a:ext>
              </a:extLst>
            </p:cNvPr>
            <p:cNvSpPr txBox="1"/>
            <p:nvPr/>
          </p:nvSpPr>
          <p:spPr>
            <a:xfrm>
              <a:off x="201114" y="4285221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-20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C44F7E4-CCD3-E140-B6EB-56742B13B344}"/>
                </a:ext>
              </a:extLst>
            </p:cNvPr>
            <p:cNvSpPr txBox="1"/>
            <p:nvPr/>
          </p:nvSpPr>
          <p:spPr>
            <a:xfrm>
              <a:off x="326149" y="3627930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6D25064-450F-7D40-A1EA-7C857AC47DE6}"/>
                </a:ext>
              </a:extLst>
            </p:cNvPr>
            <p:cNvSpPr txBox="1"/>
            <p:nvPr/>
          </p:nvSpPr>
          <p:spPr>
            <a:xfrm>
              <a:off x="247602" y="297064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FB3CE2D-227D-8049-82F5-91CCE6EFE6AF}"/>
                </a:ext>
              </a:extLst>
            </p:cNvPr>
            <p:cNvSpPr txBox="1"/>
            <p:nvPr/>
          </p:nvSpPr>
          <p:spPr>
            <a:xfrm>
              <a:off x="247602" y="231335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5B064A3-DA25-1242-AFF3-BF5645698F05}"/>
                </a:ext>
              </a:extLst>
            </p:cNvPr>
            <p:cNvSpPr txBox="1"/>
            <p:nvPr/>
          </p:nvSpPr>
          <p:spPr>
            <a:xfrm>
              <a:off x="608873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2DA4475-0104-2F42-AA46-D5B1C00DAE99}"/>
                </a:ext>
              </a:extLst>
            </p:cNvPr>
            <p:cNvSpPr txBox="1"/>
            <p:nvPr/>
          </p:nvSpPr>
          <p:spPr>
            <a:xfrm>
              <a:off x="885736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3DA838A-7220-F14D-8704-394F99B1AE21}"/>
                </a:ext>
              </a:extLst>
            </p:cNvPr>
            <p:cNvSpPr txBox="1"/>
            <p:nvPr/>
          </p:nvSpPr>
          <p:spPr>
            <a:xfrm>
              <a:off x="1172377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29D05AD-4CA4-B34A-88EE-28AD7A81C0E3}"/>
                </a:ext>
              </a:extLst>
            </p:cNvPr>
            <p:cNvSpPr txBox="1"/>
            <p:nvPr/>
          </p:nvSpPr>
          <p:spPr>
            <a:xfrm>
              <a:off x="1409035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F51E481-D7B1-094F-82C4-7AC4A4370CA6}"/>
                </a:ext>
              </a:extLst>
            </p:cNvPr>
            <p:cNvSpPr txBox="1"/>
            <p:nvPr/>
          </p:nvSpPr>
          <p:spPr>
            <a:xfrm>
              <a:off x="2241852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72F9AFF-AE48-CE4C-B687-3EB5E0C9F65B}"/>
                </a:ext>
              </a:extLst>
            </p:cNvPr>
            <p:cNvSpPr txBox="1"/>
            <p:nvPr/>
          </p:nvSpPr>
          <p:spPr>
            <a:xfrm>
              <a:off x="3070885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7CDE723-0126-9B4B-B532-4494A337CC0C}"/>
                </a:ext>
              </a:extLst>
            </p:cNvPr>
            <p:cNvSpPr txBox="1"/>
            <p:nvPr/>
          </p:nvSpPr>
          <p:spPr>
            <a:xfrm>
              <a:off x="2476439" y="5176734"/>
              <a:ext cx="925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Study</a:t>
              </a:r>
              <a:r>
                <a:rPr lang="fr-FR" sz="1200" b="1" dirty="0"/>
                <a:t> </a:t>
              </a:r>
              <a:r>
                <a:rPr lang="fr-FR" sz="1200" b="1" dirty="0" err="1"/>
                <a:t>week</a:t>
              </a:r>
              <a:endParaRPr lang="fr-FR" sz="1200" b="1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B51FBA4-E0AC-7040-8332-3EDF7BB232AC}"/>
                </a:ext>
              </a:extLst>
            </p:cNvPr>
            <p:cNvSpPr txBox="1"/>
            <p:nvPr/>
          </p:nvSpPr>
          <p:spPr>
            <a:xfrm>
              <a:off x="5565996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41383681-EF81-6146-AE1A-5DAE067096E9}"/>
                </a:ext>
              </a:extLst>
            </p:cNvPr>
            <p:cNvSpPr txBox="1"/>
            <p:nvPr/>
          </p:nvSpPr>
          <p:spPr>
            <a:xfrm>
              <a:off x="3893076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1E8C76B6-A36A-AB43-8292-C9ACF030F8E4}"/>
              </a:ext>
            </a:extLst>
          </p:cNvPr>
          <p:cNvSpPr txBox="1"/>
          <p:nvPr/>
        </p:nvSpPr>
        <p:spPr>
          <a:xfrm>
            <a:off x="395214" y="2472862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  <p:grpSp>
        <p:nvGrpSpPr>
          <p:cNvPr id="184" name="Groupe 183">
            <a:extLst>
              <a:ext uri="{FF2B5EF4-FFF2-40B4-BE49-F238E27FC236}">
                <a16:creationId xmlns:a16="http://schemas.microsoft.com/office/drawing/2014/main" id="{59859742-8385-2042-89F9-B040F9B11871}"/>
              </a:ext>
            </a:extLst>
          </p:cNvPr>
          <p:cNvGrpSpPr/>
          <p:nvPr/>
        </p:nvGrpSpPr>
        <p:grpSpPr>
          <a:xfrm>
            <a:off x="6241139" y="2683519"/>
            <a:ext cx="5739903" cy="3434358"/>
            <a:chOff x="6241139" y="2048251"/>
            <a:chExt cx="5739903" cy="3434358"/>
          </a:xfrm>
        </p:grpSpPr>
        <p:grpSp>
          <p:nvGrpSpPr>
            <p:cNvPr id="186" name="Groupe 185">
              <a:extLst>
                <a:ext uri="{FF2B5EF4-FFF2-40B4-BE49-F238E27FC236}">
                  <a16:creationId xmlns:a16="http://schemas.microsoft.com/office/drawing/2014/main" id="{747EC1DE-15C7-F84E-A310-E79C9C6662F3}"/>
                </a:ext>
              </a:extLst>
            </p:cNvPr>
            <p:cNvGrpSpPr/>
            <p:nvPr/>
          </p:nvGrpSpPr>
          <p:grpSpPr>
            <a:xfrm>
              <a:off x="6610351" y="2048251"/>
              <a:ext cx="5335587" cy="2960312"/>
              <a:chOff x="6610351" y="2048251"/>
              <a:chExt cx="5335587" cy="2960312"/>
            </a:xfrm>
          </p:grpSpPr>
          <p:sp>
            <p:nvSpPr>
              <p:cNvPr id="202" name="Freeform 8">
                <a:extLst>
                  <a:ext uri="{FF2B5EF4-FFF2-40B4-BE49-F238E27FC236}">
                    <a16:creationId xmlns:a16="http://schemas.microsoft.com/office/drawing/2014/main" id="{A05B108B-B5D7-1E4D-8746-49F0B0B86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488" y="2048251"/>
                <a:ext cx="5245100" cy="2886075"/>
              </a:xfrm>
              <a:custGeom>
                <a:avLst/>
                <a:gdLst>
                  <a:gd name="T0" fmla="*/ 9912 w 9912"/>
                  <a:gd name="T1" fmla="*/ 5452 h 5452"/>
                  <a:gd name="T2" fmla="*/ 0 w 9912"/>
                  <a:gd name="T3" fmla="*/ 5452 h 5452"/>
                  <a:gd name="T4" fmla="*/ 0 w 9912"/>
                  <a:gd name="T5" fmla="*/ 0 h 5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12" h="5452">
                    <a:moveTo>
                      <a:pt x="9912" y="5452"/>
                    </a:moveTo>
                    <a:lnTo>
                      <a:pt x="0" y="54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9">
                <a:extLst>
                  <a:ext uri="{FF2B5EF4-FFF2-40B4-BE49-F238E27FC236}">
                    <a16:creationId xmlns:a16="http://schemas.microsoft.com/office/drawing/2014/main" id="{6AD1A657-85FB-0043-9AEC-647A6BFE0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2400300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10">
                <a:extLst>
                  <a:ext uri="{FF2B5EF4-FFF2-40B4-BE49-F238E27FC236}">
                    <a16:creationId xmlns:a16="http://schemas.microsoft.com/office/drawing/2014/main" id="{32CE18DD-3EA1-754C-97C6-81B5C8440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2884488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11">
                <a:extLst>
                  <a:ext uri="{FF2B5EF4-FFF2-40B4-BE49-F238E27FC236}">
                    <a16:creationId xmlns:a16="http://schemas.microsoft.com/office/drawing/2014/main" id="{795F7D48-F326-394E-91DD-E5253228A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3367088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12">
                <a:extLst>
                  <a:ext uri="{FF2B5EF4-FFF2-40B4-BE49-F238E27FC236}">
                    <a16:creationId xmlns:a16="http://schemas.microsoft.com/office/drawing/2014/main" id="{51ACF201-90A8-ED4F-BDCF-E5FCEB25F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3851275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13">
                <a:extLst>
                  <a:ext uri="{FF2B5EF4-FFF2-40B4-BE49-F238E27FC236}">
                    <a16:creationId xmlns:a16="http://schemas.microsoft.com/office/drawing/2014/main" id="{2A238A2D-2EA1-6147-85C6-AF9C0BBE9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4333875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Line 14">
                <a:extLst>
                  <a:ext uri="{FF2B5EF4-FFF2-40B4-BE49-F238E27FC236}">
                    <a16:creationId xmlns:a16="http://schemas.microsoft.com/office/drawing/2014/main" id="{AF482988-E05C-3D40-A842-C67529C30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4819650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Line 20">
                <a:extLst>
                  <a:ext uri="{FF2B5EF4-FFF2-40B4-BE49-F238E27FC236}">
                    <a16:creationId xmlns:a16="http://schemas.microsoft.com/office/drawing/2014/main" id="{2C879CD5-485D-8C49-9874-43C606988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4488" y="4819650"/>
                <a:ext cx="52514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Line 21">
                <a:extLst>
                  <a:ext uri="{FF2B5EF4-FFF2-40B4-BE49-F238E27FC236}">
                    <a16:creationId xmlns:a16="http://schemas.microsoft.com/office/drawing/2014/main" id="{C4AA1053-85E9-2C40-8174-740A3D8C8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09101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Line 22">
                <a:extLst>
                  <a:ext uri="{FF2B5EF4-FFF2-40B4-BE49-F238E27FC236}">
                    <a16:creationId xmlns:a16="http://schemas.microsoft.com/office/drawing/2014/main" id="{D99D7596-7044-5C4E-9EED-0D0BAC656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48888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Line 23">
                <a:extLst>
                  <a:ext uri="{FF2B5EF4-FFF2-40B4-BE49-F238E27FC236}">
                    <a16:creationId xmlns:a16="http://schemas.microsoft.com/office/drawing/2014/main" id="{90673ECD-DF15-1747-9528-68F6B53EA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77251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Line 24">
                <a:extLst>
                  <a:ext uri="{FF2B5EF4-FFF2-40B4-BE49-F238E27FC236}">
                    <a16:creationId xmlns:a16="http://schemas.microsoft.com/office/drawing/2014/main" id="{8B5E3AE8-1EE4-794D-8B52-8DAD37C22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07826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Line 27">
                <a:extLst>
                  <a:ext uri="{FF2B5EF4-FFF2-40B4-BE49-F238E27FC236}">
                    <a16:creationId xmlns:a16="http://schemas.microsoft.com/office/drawing/2014/main" id="{4321EA1F-1FE3-7940-8641-71EC67A1F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73938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Line 28">
                <a:extLst>
                  <a:ext uri="{FF2B5EF4-FFF2-40B4-BE49-F238E27FC236}">
                    <a16:creationId xmlns:a16="http://schemas.microsoft.com/office/drawing/2014/main" id="{013F1E05-8DC1-F34B-8106-798FAC47A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5401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Line 29">
                <a:extLst>
                  <a:ext uri="{FF2B5EF4-FFF2-40B4-BE49-F238E27FC236}">
                    <a16:creationId xmlns:a16="http://schemas.microsoft.com/office/drawing/2014/main" id="{0D64A351-0B80-2048-86D0-A7091A48A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1963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Line 30">
                <a:extLst>
                  <a:ext uri="{FF2B5EF4-FFF2-40B4-BE49-F238E27FC236}">
                    <a16:creationId xmlns:a16="http://schemas.microsoft.com/office/drawing/2014/main" id="{857D43EE-874D-0243-BAE8-D9E0DB478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6126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38">
                <a:extLst>
                  <a:ext uri="{FF2B5EF4-FFF2-40B4-BE49-F238E27FC236}">
                    <a16:creationId xmlns:a16="http://schemas.microsoft.com/office/drawing/2014/main" id="{78C386F3-2600-3B49-8A97-A6532CF63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3863" y="2879725"/>
                <a:ext cx="4984750" cy="1939925"/>
              </a:xfrm>
              <a:custGeom>
                <a:avLst/>
                <a:gdLst>
                  <a:gd name="T0" fmla="*/ 9419 w 9419"/>
                  <a:gd name="T1" fmla="*/ 0 h 3667"/>
                  <a:gd name="T2" fmla="*/ 6292 w 9419"/>
                  <a:gd name="T3" fmla="*/ 1173 h 3667"/>
                  <a:gd name="T4" fmla="*/ 4712 w 9419"/>
                  <a:gd name="T5" fmla="*/ 766 h 3667"/>
                  <a:gd name="T6" fmla="*/ 3139 w 9419"/>
                  <a:gd name="T7" fmla="*/ 1061 h 3667"/>
                  <a:gd name="T8" fmla="*/ 1579 w 9419"/>
                  <a:gd name="T9" fmla="*/ 1606 h 3667"/>
                  <a:gd name="T10" fmla="*/ 1055 w 9419"/>
                  <a:gd name="T11" fmla="*/ 1553 h 3667"/>
                  <a:gd name="T12" fmla="*/ 523 w 9419"/>
                  <a:gd name="T13" fmla="*/ 1664 h 3667"/>
                  <a:gd name="T14" fmla="*/ 0 w 9419"/>
                  <a:gd name="T15" fmla="*/ 3667 h 3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19" h="3667">
                    <a:moveTo>
                      <a:pt x="9419" y="0"/>
                    </a:moveTo>
                    <a:lnTo>
                      <a:pt x="6292" y="1173"/>
                    </a:lnTo>
                    <a:lnTo>
                      <a:pt x="4712" y="766"/>
                    </a:lnTo>
                    <a:lnTo>
                      <a:pt x="3139" y="1061"/>
                    </a:lnTo>
                    <a:lnTo>
                      <a:pt x="1579" y="1606"/>
                    </a:lnTo>
                    <a:lnTo>
                      <a:pt x="1055" y="1553"/>
                    </a:lnTo>
                    <a:lnTo>
                      <a:pt x="523" y="1664"/>
                    </a:lnTo>
                    <a:lnTo>
                      <a:pt x="0" y="3667"/>
                    </a:lnTo>
                  </a:path>
                </a:pathLst>
              </a:custGeom>
              <a:noFill/>
              <a:ln w="254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Rectangle 46">
                <a:extLst>
                  <a:ext uri="{FF2B5EF4-FFF2-40B4-BE49-F238E27FC236}">
                    <a16:creationId xmlns:a16="http://schemas.microsoft.com/office/drawing/2014/main" id="{9E0C6792-75A9-BB40-B57A-A5E8C57AB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2276" y="4819650"/>
                <a:ext cx="3175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Rectangle 47">
                <a:extLst>
                  <a:ext uri="{FF2B5EF4-FFF2-40B4-BE49-F238E27FC236}">
                    <a16:creationId xmlns:a16="http://schemas.microsoft.com/office/drawing/2014/main" id="{A2018587-7789-B144-BD41-F17E2A0A8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0088" y="375920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Rectangle 48">
                <a:extLst>
                  <a:ext uri="{FF2B5EF4-FFF2-40B4-BE49-F238E27FC236}">
                    <a16:creationId xmlns:a16="http://schemas.microsoft.com/office/drawing/2014/main" id="{9928A853-D4C1-BD4A-B415-DC8F54505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0088" y="375920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Rectangle 49">
                <a:extLst>
                  <a:ext uri="{FF2B5EF4-FFF2-40B4-BE49-F238E27FC236}">
                    <a16:creationId xmlns:a16="http://schemas.microsoft.com/office/drawing/2014/main" id="{F78F252B-9AC5-A842-BA3C-D71E5BC56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1076" y="3700463"/>
                <a:ext cx="3175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Rectangle 50">
                <a:extLst>
                  <a:ext uri="{FF2B5EF4-FFF2-40B4-BE49-F238E27FC236}">
                    <a16:creationId xmlns:a16="http://schemas.microsoft.com/office/drawing/2014/main" id="{17D5A183-1E3A-6F42-8D85-D08564DD6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1076" y="3700463"/>
                <a:ext cx="3175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" name="Rectangle 51">
                <a:extLst>
                  <a:ext uri="{FF2B5EF4-FFF2-40B4-BE49-F238E27FC236}">
                    <a16:creationId xmlns:a16="http://schemas.microsoft.com/office/drawing/2014/main" id="{12C5CCD9-A30C-9B42-9997-E70C6DD44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8888" y="3727450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Rectangle 52">
                <a:extLst>
                  <a:ext uri="{FF2B5EF4-FFF2-40B4-BE49-F238E27FC236}">
                    <a16:creationId xmlns:a16="http://schemas.microsoft.com/office/drawing/2014/main" id="{8E708809-1B36-0342-9885-E4B2EDEFB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8888" y="3727450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Rectangle 53">
                <a:extLst>
                  <a:ext uri="{FF2B5EF4-FFF2-40B4-BE49-F238E27FC236}">
                    <a16:creationId xmlns:a16="http://schemas.microsoft.com/office/drawing/2014/main" id="{D4861373-EC5C-6947-AA27-0B5AA0A00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4388" y="3440113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Rectangle 54">
                <a:extLst>
                  <a:ext uri="{FF2B5EF4-FFF2-40B4-BE49-F238E27FC236}">
                    <a16:creationId xmlns:a16="http://schemas.microsoft.com/office/drawing/2014/main" id="{49417A0D-6978-E549-93A8-349635D8A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4388" y="3440113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Rectangle 55">
                <a:extLst>
                  <a:ext uri="{FF2B5EF4-FFF2-40B4-BE49-F238E27FC236}">
                    <a16:creationId xmlns:a16="http://schemas.microsoft.com/office/drawing/2014/main" id="{1594F00E-5A4E-714B-AF23-AD799ACC2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6238" y="3284538"/>
                <a:ext cx="3175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Rectangle 56">
                <a:extLst>
                  <a:ext uri="{FF2B5EF4-FFF2-40B4-BE49-F238E27FC236}">
                    <a16:creationId xmlns:a16="http://schemas.microsoft.com/office/drawing/2014/main" id="{C6199802-B2B9-3340-AE97-153BECE48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6238" y="3284538"/>
                <a:ext cx="3175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Rectangle 57">
                <a:extLst>
                  <a:ext uri="{FF2B5EF4-FFF2-40B4-BE49-F238E27FC236}">
                    <a16:creationId xmlns:a16="http://schemas.microsoft.com/office/drawing/2014/main" id="{C011B407-AE71-0244-A7BF-0C84DF7AC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2851" y="3498850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Oval 58">
                <a:extLst>
                  <a:ext uri="{FF2B5EF4-FFF2-40B4-BE49-F238E27FC236}">
                    <a16:creationId xmlns:a16="http://schemas.microsoft.com/office/drawing/2014/main" id="{0E774AFA-84EA-4B43-ACBB-CEF809A54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2851" y="3498850"/>
                <a:ext cx="3175" cy="317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Oval 59">
                <a:extLst>
                  <a:ext uri="{FF2B5EF4-FFF2-40B4-BE49-F238E27FC236}">
                    <a16:creationId xmlns:a16="http://schemas.microsoft.com/office/drawing/2014/main" id="{3D45541F-4EDB-7F40-A994-80AF72078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7026" y="2878138"/>
                <a:ext cx="3175" cy="317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Line 60">
                <a:extLst>
                  <a:ext uri="{FF2B5EF4-FFF2-40B4-BE49-F238E27FC236}">
                    <a16:creationId xmlns:a16="http://schemas.microsoft.com/office/drawing/2014/main" id="{8C773089-EDDD-BF49-99C7-98BC9464E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57026" y="2171700"/>
                <a:ext cx="0" cy="14351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Line 61">
                <a:extLst>
                  <a:ext uri="{FF2B5EF4-FFF2-40B4-BE49-F238E27FC236}">
                    <a16:creationId xmlns:a16="http://schemas.microsoft.com/office/drawing/2014/main" id="{EFB7F749-F5E9-DE49-93DE-6437C7244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2326" y="3105150"/>
                <a:ext cx="0" cy="67468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Line 62">
                <a:extLst>
                  <a:ext uri="{FF2B5EF4-FFF2-40B4-BE49-F238E27FC236}">
                    <a16:creationId xmlns:a16="http://schemas.microsoft.com/office/drawing/2014/main" id="{3EB7FF10-ADA4-5E47-8DF3-3C294DDB8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9413" y="2797175"/>
                <a:ext cx="0" cy="94773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Line 63">
                <a:extLst>
                  <a:ext uri="{FF2B5EF4-FFF2-40B4-BE49-F238E27FC236}">
                    <a16:creationId xmlns:a16="http://schemas.microsoft.com/office/drawing/2014/main" id="{77D49529-B9A1-5F47-AA58-8BBDE5066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01" y="3060700"/>
                <a:ext cx="0" cy="87788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Line 67">
                <a:extLst>
                  <a:ext uri="{FF2B5EF4-FFF2-40B4-BE49-F238E27FC236}">
                    <a16:creationId xmlns:a16="http://schemas.microsoft.com/office/drawing/2014/main" id="{BEF13399-0BD7-504E-A013-F9FCC7283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4851" y="3376613"/>
                <a:ext cx="0" cy="74136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Line 68">
                <a:extLst>
                  <a:ext uri="{FF2B5EF4-FFF2-40B4-BE49-F238E27FC236}">
                    <a16:creationId xmlns:a16="http://schemas.microsoft.com/office/drawing/2014/main" id="{B34B21DC-9750-B24D-99D8-1355A3C33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1076" y="3319463"/>
                <a:ext cx="0" cy="74771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Line 69">
                <a:extLst>
                  <a:ext uri="{FF2B5EF4-FFF2-40B4-BE49-F238E27FC236}">
                    <a16:creationId xmlns:a16="http://schemas.microsoft.com/office/drawing/2014/main" id="{1B6282D9-F93B-B148-90F2-6BA0C5432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10476" y="3311525"/>
                <a:ext cx="0" cy="8128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Freeform 100">
                <a:extLst>
                  <a:ext uri="{FF2B5EF4-FFF2-40B4-BE49-F238E27FC236}">
                    <a16:creationId xmlns:a16="http://schemas.microsoft.com/office/drawing/2014/main" id="{DBDD837F-D446-6742-AA30-2F494B4C9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778375"/>
                <a:ext cx="82550" cy="84138"/>
              </a:xfrm>
              <a:custGeom>
                <a:avLst/>
                <a:gdLst>
                  <a:gd name="T0" fmla="*/ 134 w 157"/>
                  <a:gd name="T1" fmla="*/ 134 h 158"/>
                  <a:gd name="T2" fmla="*/ 138 w 157"/>
                  <a:gd name="T3" fmla="*/ 127 h 158"/>
                  <a:gd name="T4" fmla="*/ 143 w 157"/>
                  <a:gd name="T5" fmla="*/ 121 h 158"/>
                  <a:gd name="T6" fmla="*/ 147 w 157"/>
                  <a:gd name="T7" fmla="*/ 114 h 158"/>
                  <a:gd name="T8" fmla="*/ 151 w 157"/>
                  <a:gd name="T9" fmla="*/ 108 h 158"/>
                  <a:gd name="T10" fmla="*/ 155 w 157"/>
                  <a:gd name="T11" fmla="*/ 93 h 158"/>
                  <a:gd name="T12" fmla="*/ 157 w 157"/>
                  <a:gd name="T13" fmla="*/ 79 h 158"/>
                  <a:gd name="T14" fmla="*/ 155 w 157"/>
                  <a:gd name="T15" fmla="*/ 62 h 158"/>
                  <a:gd name="T16" fmla="*/ 151 w 157"/>
                  <a:gd name="T17" fmla="*/ 48 h 158"/>
                  <a:gd name="T18" fmla="*/ 143 w 157"/>
                  <a:gd name="T19" fmla="*/ 35 h 158"/>
                  <a:gd name="T20" fmla="*/ 134 w 157"/>
                  <a:gd name="T21" fmla="*/ 23 h 158"/>
                  <a:gd name="T22" fmla="*/ 120 w 157"/>
                  <a:gd name="T23" fmla="*/ 12 h 158"/>
                  <a:gd name="T24" fmla="*/ 113 w 157"/>
                  <a:gd name="T25" fmla="*/ 7 h 158"/>
                  <a:gd name="T26" fmla="*/ 107 w 157"/>
                  <a:gd name="T27" fmla="*/ 5 h 158"/>
                  <a:gd name="T28" fmla="*/ 93 w 157"/>
                  <a:gd name="T29" fmla="*/ 1 h 158"/>
                  <a:gd name="T30" fmla="*/ 79 w 157"/>
                  <a:gd name="T31" fmla="*/ 0 h 158"/>
                  <a:gd name="T32" fmla="*/ 62 w 157"/>
                  <a:gd name="T33" fmla="*/ 1 h 158"/>
                  <a:gd name="T34" fmla="*/ 48 w 157"/>
                  <a:gd name="T35" fmla="*/ 5 h 158"/>
                  <a:gd name="T36" fmla="*/ 34 w 157"/>
                  <a:gd name="T37" fmla="*/ 12 h 158"/>
                  <a:gd name="T38" fmla="*/ 22 w 157"/>
                  <a:gd name="T39" fmla="*/ 23 h 158"/>
                  <a:gd name="T40" fmla="*/ 12 w 157"/>
                  <a:gd name="T41" fmla="*/ 35 h 158"/>
                  <a:gd name="T42" fmla="*/ 4 w 157"/>
                  <a:gd name="T43" fmla="*/ 48 h 158"/>
                  <a:gd name="T44" fmla="*/ 1 w 157"/>
                  <a:gd name="T45" fmla="*/ 62 h 158"/>
                  <a:gd name="T46" fmla="*/ 0 w 157"/>
                  <a:gd name="T47" fmla="*/ 79 h 158"/>
                  <a:gd name="T48" fmla="*/ 1 w 157"/>
                  <a:gd name="T49" fmla="*/ 93 h 158"/>
                  <a:gd name="T50" fmla="*/ 4 w 157"/>
                  <a:gd name="T51" fmla="*/ 108 h 158"/>
                  <a:gd name="T52" fmla="*/ 7 w 157"/>
                  <a:gd name="T53" fmla="*/ 114 h 158"/>
                  <a:gd name="T54" fmla="*/ 12 w 157"/>
                  <a:gd name="T55" fmla="*/ 121 h 158"/>
                  <a:gd name="T56" fmla="*/ 22 w 157"/>
                  <a:gd name="T57" fmla="*/ 134 h 158"/>
                  <a:gd name="T58" fmla="*/ 34 w 157"/>
                  <a:gd name="T59" fmla="*/ 143 h 158"/>
                  <a:gd name="T60" fmla="*/ 48 w 157"/>
                  <a:gd name="T61" fmla="*/ 152 h 158"/>
                  <a:gd name="T62" fmla="*/ 62 w 157"/>
                  <a:gd name="T63" fmla="*/ 155 h 158"/>
                  <a:gd name="T64" fmla="*/ 79 w 157"/>
                  <a:gd name="T65" fmla="*/ 158 h 158"/>
                  <a:gd name="T66" fmla="*/ 93 w 157"/>
                  <a:gd name="T67" fmla="*/ 155 h 158"/>
                  <a:gd name="T68" fmla="*/ 107 w 157"/>
                  <a:gd name="T69" fmla="*/ 152 h 158"/>
                  <a:gd name="T70" fmla="*/ 113 w 157"/>
                  <a:gd name="T71" fmla="*/ 147 h 158"/>
                  <a:gd name="T72" fmla="*/ 120 w 157"/>
                  <a:gd name="T73" fmla="*/ 143 h 158"/>
                  <a:gd name="T74" fmla="*/ 126 w 157"/>
                  <a:gd name="T75" fmla="*/ 139 h 158"/>
                  <a:gd name="T76" fmla="*/ 134 w 157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34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Freeform 101">
                <a:extLst>
                  <a:ext uri="{FF2B5EF4-FFF2-40B4-BE49-F238E27FC236}">
                    <a16:creationId xmlns:a16="http://schemas.microsoft.com/office/drawing/2014/main" id="{162592F1-8C75-6B43-9DD3-5FFEE6612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8813" y="3717925"/>
                <a:ext cx="84138" cy="84138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3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7 h 158"/>
                  <a:gd name="T26" fmla="*/ 108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8 h 158"/>
                  <a:gd name="T52" fmla="*/ 7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4 h 158"/>
                  <a:gd name="T60" fmla="*/ 48 w 158"/>
                  <a:gd name="T61" fmla="*/ 152 h 158"/>
                  <a:gd name="T62" fmla="*/ 62 w 158"/>
                  <a:gd name="T63" fmla="*/ 156 h 158"/>
                  <a:gd name="T64" fmla="*/ 79 w 158"/>
                  <a:gd name="T65" fmla="*/ 158 h 158"/>
                  <a:gd name="T66" fmla="*/ 93 w 158"/>
                  <a:gd name="T67" fmla="*/ 156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4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102">
                <a:extLst>
                  <a:ext uri="{FF2B5EF4-FFF2-40B4-BE49-F238E27FC236}">
                    <a16:creationId xmlns:a16="http://schemas.microsoft.com/office/drawing/2014/main" id="{9522396B-0E8F-5B46-BACF-F968E5871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1388" y="3659188"/>
                <a:ext cx="82550" cy="84138"/>
              </a:xfrm>
              <a:custGeom>
                <a:avLst/>
                <a:gdLst>
                  <a:gd name="T0" fmla="*/ 134 w 158"/>
                  <a:gd name="T1" fmla="*/ 134 h 158"/>
                  <a:gd name="T2" fmla="*/ 138 w 158"/>
                  <a:gd name="T3" fmla="*/ 127 h 158"/>
                  <a:gd name="T4" fmla="*/ 143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3 w 158"/>
                  <a:gd name="T25" fmla="*/ 7 h 158"/>
                  <a:gd name="T26" fmla="*/ 107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8 h 158"/>
                  <a:gd name="T52" fmla="*/ 7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4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7 w 158"/>
                  <a:gd name="T69" fmla="*/ 152 h 158"/>
                  <a:gd name="T70" fmla="*/ 113 w 158"/>
                  <a:gd name="T71" fmla="*/ 147 h 158"/>
                  <a:gd name="T72" fmla="*/ 121 w 158"/>
                  <a:gd name="T73" fmla="*/ 144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Freeform 103">
                <a:extLst>
                  <a:ext uri="{FF2B5EF4-FFF2-40B4-BE49-F238E27FC236}">
                    <a16:creationId xmlns:a16="http://schemas.microsoft.com/office/drawing/2014/main" id="{8325DAA1-3E54-F043-89C2-8905F6875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613" y="3687763"/>
                <a:ext cx="84138" cy="82550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9 h 157"/>
                  <a:gd name="T14" fmla="*/ 156 w 158"/>
                  <a:gd name="T15" fmla="*/ 62 h 157"/>
                  <a:gd name="T16" fmla="*/ 152 w 158"/>
                  <a:gd name="T17" fmla="*/ 48 h 157"/>
                  <a:gd name="T18" fmla="*/ 144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4 w 158"/>
                  <a:gd name="T29" fmla="*/ 1 h 157"/>
                  <a:gd name="T30" fmla="*/ 79 w 158"/>
                  <a:gd name="T31" fmla="*/ 0 h 157"/>
                  <a:gd name="T32" fmla="*/ 63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8 h 157"/>
                  <a:gd name="T44" fmla="*/ 2 w 158"/>
                  <a:gd name="T45" fmla="*/ 62 h 157"/>
                  <a:gd name="T46" fmla="*/ 0 w 158"/>
                  <a:gd name="T47" fmla="*/ 79 h 157"/>
                  <a:gd name="T48" fmla="*/ 2 w 158"/>
                  <a:gd name="T49" fmla="*/ 93 h 157"/>
                  <a:gd name="T50" fmla="*/ 5 w 158"/>
                  <a:gd name="T51" fmla="*/ 107 h 157"/>
                  <a:gd name="T52" fmla="*/ 8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3 w 158"/>
                  <a:gd name="T63" fmla="*/ 155 h 157"/>
                  <a:gd name="T64" fmla="*/ 79 w 158"/>
                  <a:gd name="T65" fmla="*/ 157 h 157"/>
                  <a:gd name="T66" fmla="*/ 94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104">
                <a:extLst>
                  <a:ext uri="{FF2B5EF4-FFF2-40B4-BE49-F238E27FC236}">
                    <a16:creationId xmlns:a16="http://schemas.microsoft.com/office/drawing/2014/main" id="{6032D428-9ABD-D143-877B-334A0CFB4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3113" y="3398838"/>
                <a:ext cx="84138" cy="84138"/>
              </a:xfrm>
              <a:custGeom>
                <a:avLst/>
                <a:gdLst>
                  <a:gd name="T0" fmla="*/ 134 w 158"/>
                  <a:gd name="T1" fmla="*/ 134 h 158"/>
                  <a:gd name="T2" fmla="*/ 138 w 158"/>
                  <a:gd name="T3" fmla="*/ 127 h 158"/>
                  <a:gd name="T4" fmla="*/ 143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3 w 158"/>
                  <a:gd name="T25" fmla="*/ 7 h 158"/>
                  <a:gd name="T26" fmla="*/ 107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4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8 h 158"/>
                  <a:gd name="T52" fmla="*/ 7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4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7 w 158"/>
                  <a:gd name="T69" fmla="*/ 152 h 158"/>
                  <a:gd name="T70" fmla="*/ 113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105">
                <a:extLst>
                  <a:ext uri="{FF2B5EF4-FFF2-40B4-BE49-F238E27FC236}">
                    <a16:creationId xmlns:a16="http://schemas.microsoft.com/office/drawing/2014/main" id="{8557B101-5674-9E4A-889D-756B647F9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6551" y="3243263"/>
                <a:ext cx="82550" cy="84138"/>
              </a:xfrm>
              <a:custGeom>
                <a:avLst/>
                <a:gdLst>
                  <a:gd name="T0" fmla="*/ 133 w 157"/>
                  <a:gd name="T1" fmla="*/ 134 h 158"/>
                  <a:gd name="T2" fmla="*/ 138 w 157"/>
                  <a:gd name="T3" fmla="*/ 127 h 158"/>
                  <a:gd name="T4" fmla="*/ 143 w 157"/>
                  <a:gd name="T5" fmla="*/ 121 h 158"/>
                  <a:gd name="T6" fmla="*/ 147 w 157"/>
                  <a:gd name="T7" fmla="*/ 114 h 158"/>
                  <a:gd name="T8" fmla="*/ 151 w 157"/>
                  <a:gd name="T9" fmla="*/ 108 h 158"/>
                  <a:gd name="T10" fmla="*/ 155 w 157"/>
                  <a:gd name="T11" fmla="*/ 93 h 158"/>
                  <a:gd name="T12" fmla="*/ 157 w 157"/>
                  <a:gd name="T13" fmla="*/ 79 h 158"/>
                  <a:gd name="T14" fmla="*/ 155 w 157"/>
                  <a:gd name="T15" fmla="*/ 62 h 158"/>
                  <a:gd name="T16" fmla="*/ 151 w 157"/>
                  <a:gd name="T17" fmla="*/ 48 h 158"/>
                  <a:gd name="T18" fmla="*/ 143 w 157"/>
                  <a:gd name="T19" fmla="*/ 35 h 158"/>
                  <a:gd name="T20" fmla="*/ 133 w 157"/>
                  <a:gd name="T21" fmla="*/ 23 h 158"/>
                  <a:gd name="T22" fmla="*/ 120 w 157"/>
                  <a:gd name="T23" fmla="*/ 12 h 158"/>
                  <a:gd name="T24" fmla="*/ 113 w 157"/>
                  <a:gd name="T25" fmla="*/ 7 h 158"/>
                  <a:gd name="T26" fmla="*/ 107 w 157"/>
                  <a:gd name="T27" fmla="*/ 5 h 158"/>
                  <a:gd name="T28" fmla="*/ 93 w 157"/>
                  <a:gd name="T29" fmla="*/ 1 h 158"/>
                  <a:gd name="T30" fmla="*/ 78 w 157"/>
                  <a:gd name="T31" fmla="*/ 0 h 158"/>
                  <a:gd name="T32" fmla="*/ 62 w 157"/>
                  <a:gd name="T33" fmla="*/ 1 h 158"/>
                  <a:gd name="T34" fmla="*/ 47 w 157"/>
                  <a:gd name="T35" fmla="*/ 5 h 158"/>
                  <a:gd name="T36" fmla="*/ 34 w 157"/>
                  <a:gd name="T37" fmla="*/ 12 h 158"/>
                  <a:gd name="T38" fmla="*/ 22 w 157"/>
                  <a:gd name="T39" fmla="*/ 23 h 158"/>
                  <a:gd name="T40" fmla="*/ 12 w 157"/>
                  <a:gd name="T41" fmla="*/ 35 h 158"/>
                  <a:gd name="T42" fmla="*/ 4 w 157"/>
                  <a:gd name="T43" fmla="*/ 48 h 158"/>
                  <a:gd name="T44" fmla="*/ 1 w 157"/>
                  <a:gd name="T45" fmla="*/ 62 h 158"/>
                  <a:gd name="T46" fmla="*/ 0 w 157"/>
                  <a:gd name="T47" fmla="*/ 79 h 158"/>
                  <a:gd name="T48" fmla="*/ 1 w 157"/>
                  <a:gd name="T49" fmla="*/ 93 h 158"/>
                  <a:gd name="T50" fmla="*/ 4 w 157"/>
                  <a:gd name="T51" fmla="*/ 108 h 158"/>
                  <a:gd name="T52" fmla="*/ 7 w 157"/>
                  <a:gd name="T53" fmla="*/ 114 h 158"/>
                  <a:gd name="T54" fmla="*/ 12 w 157"/>
                  <a:gd name="T55" fmla="*/ 121 h 158"/>
                  <a:gd name="T56" fmla="*/ 22 w 157"/>
                  <a:gd name="T57" fmla="*/ 134 h 158"/>
                  <a:gd name="T58" fmla="*/ 34 w 157"/>
                  <a:gd name="T59" fmla="*/ 143 h 158"/>
                  <a:gd name="T60" fmla="*/ 47 w 157"/>
                  <a:gd name="T61" fmla="*/ 152 h 158"/>
                  <a:gd name="T62" fmla="*/ 62 w 157"/>
                  <a:gd name="T63" fmla="*/ 155 h 158"/>
                  <a:gd name="T64" fmla="*/ 78 w 157"/>
                  <a:gd name="T65" fmla="*/ 158 h 158"/>
                  <a:gd name="T66" fmla="*/ 93 w 157"/>
                  <a:gd name="T67" fmla="*/ 155 h 158"/>
                  <a:gd name="T68" fmla="*/ 107 w 157"/>
                  <a:gd name="T69" fmla="*/ 152 h 158"/>
                  <a:gd name="T70" fmla="*/ 113 w 157"/>
                  <a:gd name="T71" fmla="*/ 147 h 158"/>
                  <a:gd name="T72" fmla="*/ 120 w 157"/>
                  <a:gd name="T73" fmla="*/ 143 h 158"/>
                  <a:gd name="T74" fmla="*/ 126 w 157"/>
                  <a:gd name="T75" fmla="*/ 139 h 158"/>
                  <a:gd name="T76" fmla="*/ 133 w 157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33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Freeform 106">
                <a:extLst>
                  <a:ext uri="{FF2B5EF4-FFF2-40B4-BE49-F238E27FC236}">
                    <a16:creationId xmlns:a16="http://schemas.microsoft.com/office/drawing/2014/main" id="{C27864A3-0DD5-204F-8090-D7FA1B2EE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1576" y="3459163"/>
                <a:ext cx="84138" cy="82550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6 w 158"/>
                  <a:gd name="T11" fmla="*/ 94 h 158"/>
                  <a:gd name="T12" fmla="*/ 158 w 158"/>
                  <a:gd name="T13" fmla="*/ 79 h 158"/>
                  <a:gd name="T14" fmla="*/ 156 w 158"/>
                  <a:gd name="T15" fmla="*/ 63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8 h 158"/>
                  <a:gd name="T26" fmla="*/ 108 w 158"/>
                  <a:gd name="T27" fmla="*/ 5 h 158"/>
                  <a:gd name="T28" fmla="*/ 94 w 158"/>
                  <a:gd name="T29" fmla="*/ 2 h 158"/>
                  <a:gd name="T30" fmla="*/ 79 w 158"/>
                  <a:gd name="T31" fmla="*/ 0 h 158"/>
                  <a:gd name="T32" fmla="*/ 62 w 158"/>
                  <a:gd name="T33" fmla="*/ 2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3 h 158"/>
                  <a:gd name="T46" fmla="*/ 0 w 158"/>
                  <a:gd name="T47" fmla="*/ 79 h 158"/>
                  <a:gd name="T48" fmla="*/ 1 w 158"/>
                  <a:gd name="T49" fmla="*/ 94 h 158"/>
                  <a:gd name="T50" fmla="*/ 5 w 158"/>
                  <a:gd name="T51" fmla="*/ 108 h 158"/>
                  <a:gd name="T52" fmla="*/ 7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4 h 158"/>
                  <a:gd name="T60" fmla="*/ 48 w 158"/>
                  <a:gd name="T61" fmla="*/ 152 h 158"/>
                  <a:gd name="T62" fmla="*/ 62 w 158"/>
                  <a:gd name="T63" fmla="*/ 156 h 158"/>
                  <a:gd name="T64" fmla="*/ 79 w 158"/>
                  <a:gd name="T65" fmla="*/ 158 h 158"/>
                  <a:gd name="T66" fmla="*/ 94 w 158"/>
                  <a:gd name="T67" fmla="*/ 156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4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Freeform 107">
                <a:extLst>
                  <a:ext uri="{FF2B5EF4-FFF2-40B4-BE49-F238E27FC236}">
                    <a16:creationId xmlns:a16="http://schemas.microsoft.com/office/drawing/2014/main" id="{B43DBC5B-D43A-F84B-B0D9-B04F8A46A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7338" y="2838450"/>
                <a:ext cx="82550" cy="82550"/>
              </a:xfrm>
              <a:custGeom>
                <a:avLst/>
                <a:gdLst>
                  <a:gd name="T0" fmla="*/ 134 w 158"/>
                  <a:gd name="T1" fmla="*/ 133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8 h 157"/>
                  <a:gd name="T14" fmla="*/ 156 w 158"/>
                  <a:gd name="T15" fmla="*/ 62 h 157"/>
                  <a:gd name="T16" fmla="*/ 152 w 158"/>
                  <a:gd name="T17" fmla="*/ 47 h 157"/>
                  <a:gd name="T18" fmla="*/ 144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4 h 157"/>
                  <a:gd name="T28" fmla="*/ 94 w 158"/>
                  <a:gd name="T29" fmla="*/ 1 h 157"/>
                  <a:gd name="T30" fmla="*/ 79 w 158"/>
                  <a:gd name="T31" fmla="*/ 0 h 157"/>
                  <a:gd name="T32" fmla="*/ 63 w 158"/>
                  <a:gd name="T33" fmla="*/ 1 h 157"/>
                  <a:gd name="T34" fmla="*/ 48 w 158"/>
                  <a:gd name="T35" fmla="*/ 4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2 w 158"/>
                  <a:gd name="T45" fmla="*/ 62 h 157"/>
                  <a:gd name="T46" fmla="*/ 0 w 158"/>
                  <a:gd name="T47" fmla="*/ 78 h 157"/>
                  <a:gd name="T48" fmla="*/ 2 w 158"/>
                  <a:gd name="T49" fmla="*/ 93 h 157"/>
                  <a:gd name="T50" fmla="*/ 5 w 158"/>
                  <a:gd name="T51" fmla="*/ 107 h 157"/>
                  <a:gd name="T52" fmla="*/ 8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3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3 w 158"/>
                  <a:gd name="T63" fmla="*/ 155 h 157"/>
                  <a:gd name="T64" fmla="*/ 79 w 158"/>
                  <a:gd name="T65" fmla="*/ 157 h 157"/>
                  <a:gd name="T66" fmla="*/ 94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Freeform 109">
                <a:extLst>
                  <a:ext uri="{FF2B5EF4-FFF2-40B4-BE49-F238E27FC236}">
                    <a16:creationId xmlns:a16="http://schemas.microsoft.com/office/drawing/2014/main" id="{5FF4B928-15BC-C64D-895E-2183DF87C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6413" y="3363913"/>
                <a:ext cx="4979988" cy="1455738"/>
              </a:xfrm>
              <a:custGeom>
                <a:avLst/>
                <a:gdLst>
                  <a:gd name="T0" fmla="*/ 9410 w 9410"/>
                  <a:gd name="T1" fmla="*/ 0 h 2753"/>
                  <a:gd name="T2" fmla="*/ 6277 w 9410"/>
                  <a:gd name="T3" fmla="*/ 757 h 2753"/>
                  <a:gd name="T4" fmla="*/ 4711 w 9410"/>
                  <a:gd name="T5" fmla="*/ 553 h 2753"/>
                  <a:gd name="T6" fmla="*/ 3146 w 9410"/>
                  <a:gd name="T7" fmla="*/ 1242 h 2753"/>
                  <a:gd name="T8" fmla="*/ 1563 w 9410"/>
                  <a:gd name="T9" fmla="*/ 1409 h 2753"/>
                  <a:gd name="T10" fmla="*/ 1046 w 9410"/>
                  <a:gd name="T11" fmla="*/ 1311 h 2753"/>
                  <a:gd name="T12" fmla="*/ 525 w 9410"/>
                  <a:gd name="T13" fmla="*/ 1609 h 2753"/>
                  <a:gd name="T14" fmla="*/ 0 w 9410"/>
                  <a:gd name="T15" fmla="*/ 2753 h 2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10" h="2753">
                    <a:moveTo>
                      <a:pt x="9410" y="0"/>
                    </a:moveTo>
                    <a:lnTo>
                      <a:pt x="6277" y="757"/>
                    </a:lnTo>
                    <a:lnTo>
                      <a:pt x="4711" y="553"/>
                    </a:lnTo>
                    <a:lnTo>
                      <a:pt x="3146" y="1242"/>
                    </a:lnTo>
                    <a:lnTo>
                      <a:pt x="1563" y="1409"/>
                    </a:lnTo>
                    <a:lnTo>
                      <a:pt x="1046" y="1311"/>
                    </a:lnTo>
                    <a:lnTo>
                      <a:pt x="525" y="1609"/>
                    </a:lnTo>
                    <a:lnTo>
                      <a:pt x="0" y="2753"/>
                    </a:lnTo>
                  </a:path>
                </a:pathLst>
              </a:custGeom>
              <a:noFill/>
              <a:ln w="254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9" name="Line 110">
                <a:extLst>
                  <a:ext uri="{FF2B5EF4-FFF2-40B4-BE49-F238E27FC236}">
                    <a16:creationId xmlns:a16="http://schemas.microsoft.com/office/drawing/2014/main" id="{A62519CA-7E9D-FA4A-B3E0-D5E464C75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41163" y="2884488"/>
                <a:ext cx="0" cy="95885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Line 111">
                <a:extLst>
                  <a:ext uri="{FF2B5EF4-FFF2-40B4-BE49-F238E27FC236}">
                    <a16:creationId xmlns:a16="http://schemas.microsoft.com/office/drawing/2014/main" id="{AD07E77C-D71D-2149-BB01-B3B4ECA4F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5401" y="3556000"/>
                <a:ext cx="0" cy="4222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Line 112">
                <a:extLst>
                  <a:ext uri="{FF2B5EF4-FFF2-40B4-BE49-F238E27FC236}">
                    <a16:creationId xmlns:a16="http://schemas.microsoft.com/office/drawing/2014/main" id="{F7413C75-BD8C-574A-8837-6B8CC1098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55138" y="3348038"/>
                <a:ext cx="0" cy="6223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Line 113">
                <a:extLst>
                  <a:ext uri="{FF2B5EF4-FFF2-40B4-BE49-F238E27FC236}">
                    <a16:creationId xmlns:a16="http://schemas.microsoft.com/office/drawing/2014/main" id="{3C867693-604F-CB4A-9E40-8F202257B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23288" y="3786188"/>
                <a:ext cx="0" cy="4445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Line 116">
                <a:extLst>
                  <a:ext uri="{FF2B5EF4-FFF2-40B4-BE49-F238E27FC236}">
                    <a16:creationId xmlns:a16="http://schemas.microsoft.com/office/drawing/2014/main" id="{EE3DA170-DAB0-BA4F-84CC-17D405394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35813" y="4032250"/>
                <a:ext cx="0" cy="34766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Line 117">
                <a:extLst>
                  <a:ext uri="{FF2B5EF4-FFF2-40B4-BE49-F238E27FC236}">
                    <a16:creationId xmlns:a16="http://schemas.microsoft.com/office/drawing/2014/main" id="{15AE716E-DE6B-7743-9D6C-EEA253E57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9851" y="3838575"/>
                <a:ext cx="0" cy="541338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Line 118">
                <a:extLst>
                  <a:ext uri="{FF2B5EF4-FFF2-40B4-BE49-F238E27FC236}">
                    <a16:creationId xmlns:a16="http://schemas.microsoft.com/office/drawing/2014/main" id="{74365CF1-896B-F146-983D-CCB572CFB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2038" y="3825875"/>
                <a:ext cx="0" cy="44926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Freeform 150">
                <a:extLst>
                  <a:ext uri="{FF2B5EF4-FFF2-40B4-BE49-F238E27FC236}">
                    <a16:creationId xmlns:a16="http://schemas.microsoft.com/office/drawing/2014/main" id="{090778D5-350E-B34F-9A91-DCD2E8432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778375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3 h 158"/>
                  <a:gd name="T24" fmla="*/ 158 w 158"/>
                  <a:gd name="T25" fmla="*/ 79 h 158"/>
                  <a:gd name="T26" fmla="*/ 156 w 158"/>
                  <a:gd name="T27" fmla="*/ 62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Freeform 151">
                <a:extLst>
                  <a:ext uri="{FF2B5EF4-FFF2-40B4-BE49-F238E27FC236}">
                    <a16:creationId xmlns:a16="http://schemas.microsoft.com/office/drawing/2014/main" id="{9B3C9097-20B2-D847-866B-C1CA86490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2951" y="4173538"/>
                <a:ext cx="84138" cy="82550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3 h 158"/>
                  <a:gd name="T10" fmla="*/ 126 w 158"/>
                  <a:gd name="T11" fmla="*/ 139 h 158"/>
                  <a:gd name="T12" fmla="*/ 134 w 158"/>
                  <a:gd name="T13" fmla="*/ 134 h 158"/>
                  <a:gd name="T14" fmla="*/ 138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3 h 158"/>
                  <a:gd name="T20" fmla="*/ 152 w 158"/>
                  <a:gd name="T21" fmla="*/ 107 h 158"/>
                  <a:gd name="T22" fmla="*/ 155 w 158"/>
                  <a:gd name="T23" fmla="*/ 93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7 h 158"/>
                  <a:gd name="T38" fmla="*/ 107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4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7 h 158"/>
                  <a:gd name="T64" fmla="*/ 7 w 158"/>
                  <a:gd name="T65" fmla="*/ 113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4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Freeform 152">
                <a:extLst>
                  <a:ext uri="{FF2B5EF4-FFF2-40B4-BE49-F238E27FC236}">
                    <a16:creationId xmlns:a16="http://schemas.microsoft.com/office/drawing/2014/main" id="{AE31AE6E-522C-DF49-BAE4-244244B15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176" y="4016375"/>
                <a:ext cx="82550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7 w 158"/>
                  <a:gd name="T5" fmla="*/ 151 h 157"/>
                  <a:gd name="T6" fmla="*/ 113 w 158"/>
                  <a:gd name="T7" fmla="*/ 146 h 157"/>
                  <a:gd name="T8" fmla="*/ 121 w 158"/>
                  <a:gd name="T9" fmla="*/ 143 h 157"/>
                  <a:gd name="T10" fmla="*/ 126 w 158"/>
                  <a:gd name="T11" fmla="*/ 138 h 157"/>
                  <a:gd name="T12" fmla="*/ 134 w 158"/>
                  <a:gd name="T13" fmla="*/ 133 h 157"/>
                  <a:gd name="T14" fmla="*/ 138 w 158"/>
                  <a:gd name="T15" fmla="*/ 126 h 157"/>
                  <a:gd name="T16" fmla="*/ 143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5 w 158"/>
                  <a:gd name="T23" fmla="*/ 93 h 157"/>
                  <a:gd name="T24" fmla="*/ 158 w 158"/>
                  <a:gd name="T25" fmla="*/ 78 h 157"/>
                  <a:gd name="T26" fmla="*/ 155 w 158"/>
                  <a:gd name="T27" fmla="*/ 62 h 157"/>
                  <a:gd name="T28" fmla="*/ 152 w 158"/>
                  <a:gd name="T29" fmla="*/ 47 h 157"/>
                  <a:gd name="T30" fmla="*/ 143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2 h 157"/>
                  <a:gd name="T36" fmla="*/ 113 w 158"/>
                  <a:gd name="T37" fmla="*/ 7 h 157"/>
                  <a:gd name="T38" fmla="*/ 107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4 w 158"/>
                  <a:gd name="T49" fmla="*/ 12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4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1" y="143"/>
                    </a:lnTo>
                    <a:lnTo>
                      <a:pt x="126" y="138"/>
                    </a:lnTo>
                    <a:lnTo>
                      <a:pt x="134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4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Freeform 153">
                <a:extLst>
                  <a:ext uri="{FF2B5EF4-FFF2-40B4-BE49-F238E27FC236}">
                    <a16:creationId xmlns:a16="http://schemas.microsoft.com/office/drawing/2014/main" id="{FBB4B2CF-49D3-8144-B0FB-0836D2821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2226" y="4067175"/>
                <a:ext cx="84138" cy="84138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6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4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6 w 158"/>
                  <a:gd name="T23" fmla="*/ 93 h 157"/>
                  <a:gd name="T24" fmla="*/ 158 w 158"/>
                  <a:gd name="T25" fmla="*/ 78 h 157"/>
                  <a:gd name="T26" fmla="*/ 156 w 158"/>
                  <a:gd name="T27" fmla="*/ 62 h 157"/>
                  <a:gd name="T28" fmla="*/ 152 w 158"/>
                  <a:gd name="T29" fmla="*/ 47 h 157"/>
                  <a:gd name="T30" fmla="*/ 144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1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1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Freeform 154">
                <a:extLst>
                  <a:ext uri="{FF2B5EF4-FFF2-40B4-BE49-F238E27FC236}">
                    <a16:creationId xmlns:a16="http://schemas.microsoft.com/office/drawing/2014/main" id="{BD2AA029-4A85-0141-86AE-620A59807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0426" y="3978275"/>
                <a:ext cx="82550" cy="84138"/>
              </a:xfrm>
              <a:custGeom>
                <a:avLst/>
                <a:gdLst>
                  <a:gd name="T0" fmla="*/ 78 w 157"/>
                  <a:gd name="T1" fmla="*/ 158 h 158"/>
                  <a:gd name="T2" fmla="*/ 93 w 157"/>
                  <a:gd name="T3" fmla="*/ 156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4 h 158"/>
                  <a:gd name="T10" fmla="*/ 126 w 157"/>
                  <a:gd name="T11" fmla="*/ 139 h 158"/>
                  <a:gd name="T12" fmla="*/ 133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7 w 157"/>
                  <a:gd name="T19" fmla="*/ 114 h 158"/>
                  <a:gd name="T20" fmla="*/ 151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3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2 h 158"/>
                  <a:gd name="T42" fmla="*/ 78 w 157"/>
                  <a:gd name="T43" fmla="*/ 0 h 158"/>
                  <a:gd name="T44" fmla="*/ 62 w 157"/>
                  <a:gd name="T45" fmla="*/ 2 h 158"/>
                  <a:gd name="T46" fmla="*/ 47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1 w 157"/>
                  <a:gd name="T53" fmla="*/ 35 h 158"/>
                  <a:gd name="T54" fmla="*/ 4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4 w 157"/>
                  <a:gd name="T63" fmla="*/ 108 h 158"/>
                  <a:gd name="T64" fmla="*/ 7 w 157"/>
                  <a:gd name="T65" fmla="*/ 114 h 158"/>
                  <a:gd name="T66" fmla="*/ 11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4 h 158"/>
                  <a:gd name="T72" fmla="*/ 47 w 157"/>
                  <a:gd name="T73" fmla="*/ 152 h 158"/>
                  <a:gd name="T74" fmla="*/ 62 w 157"/>
                  <a:gd name="T75" fmla="*/ 156 h 158"/>
                  <a:gd name="T76" fmla="*/ 78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158"/>
                    </a:move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1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1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8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Freeform 155">
                <a:extLst>
                  <a:ext uri="{FF2B5EF4-FFF2-40B4-BE49-F238E27FC236}">
                    <a16:creationId xmlns:a16="http://schemas.microsoft.com/office/drawing/2014/main" id="{4826096A-BE59-9247-AC82-EB290E06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513" y="3614738"/>
                <a:ext cx="84138" cy="82550"/>
              </a:xfrm>
              <a:custGeom>
                <a:avLst/>
                <a:gdLst>
                  <a:gd name="T0" fmla="*/ 79 w 157"/>
                  <a:gd name="T1" fmla="*/ 158 h 158"/>
                  <a:gd name="T2" fmla="*/ 93 w 157"/>
                  <a:gd name="T3" fmla="*/ 155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4 h 158"/>
                  <a:gd name="T10" fmla="*/ 126 w 157"/>
                  <a:gd name="T11" fmla="*/ 139 h 158"/>
                  <a:gd name="T12" fmla="*/ 134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7 w 157"/>
                  <a:gd name="T19" fmla="*/ 114 h 158"/>
                  <a:gd name="T20" fmla="*/ 151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4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1 h 158"/>
                  <a:gd name="T42" fmla="*/ 79 w 157"/>
                  <a:gd name="T43" fmla="*/ 0 h 158"/>
                  <a:gd name="T44" fmla="*/ 62 w 157"/>
                  <a:gd name="T45" fmla="*/ 1 h 158"/>
                  <a:gd name="T46" fmla="*/ 48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2 w 157"/>
                  <a:gd name="T53" fmla="*/ 35 h 158"/>
                  <a:gd name="T54" fmla="*/ 5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5 w 157"/>
                  <a:gd name="T63" fmla="*/ 108 h 158"/>
                  <a:gd name="T64" fmla="*/ 7 w 157"/>
                  <a:gd name="T65" fmla="*/ 114 h 158"/>
                  <a:gd name="T66" fmla="*/ 12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4 h 158"/>
                  <a:gd name="T72" fmla="*/ 48 w 157"/>
                  <a:gd name="T73" fmla="*/ 152 h 158"/>
                  <a:gd name="T74" fmla="*/ 62 w 157"/>
                  <a:gd name="T75" fmla="*/ 155 h 158"/>
                  <a:gd name="T76" fmla="*/ 79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Freeform 156">
                <a:extLst>
                  <a:ext uri="{FF2B5EF4-FFF2-40B4-BE49-F238E27FC236}">
                    <a16:creationId xmlns:a16="http://schemas.microsoft.com/office/drawing/2014/main" id="{9A0C8E52-983B-284C-B63E-8A9FA501D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722688"/>
                <a:ext cx="84138" cy="82550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4 h 158"/>
                  <a:gd name="T24" fmla="*/ 158 w 158"/>
                  <a:gd name="T25" fmla="*/ 79 h 158"/>
                  <a:gd name="T26" fmla="*/ 156 w 158"/>
                  <a:gd name="T27" fmla="*/ 63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8 h 158"/>
                  <a:gd name="T38" fmla="*/ 108 w 158"/>
                  <a:gd name="T39" fmla="*/ 5 h 158"/>
                  <a:gd name="T40" fmla="*/ 93 w 158"/>
                  <a:gd name="T41" fmla="*/ 2 h 158"/>
                  <a:gd name="T42" fmla="*/ 79 w 158"/>
                  <a:gd name="T43" fmla="*/ 0 h 158"/>
                  <a:gd name="T44" fmla="*/ 62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3 h 158"/>
                  <a:gd name="T58" fmla="*/ 0 w 158"/>
                  <a:gd name="T59" fmla="*/ 79 h 158"/>
                  <a:gd name="T60" fmla="*/ 1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Freeform 157">
                <a:extLst>
                  <a:ext uri="{FF2B5EF4-FFF2-40B4-BE49-F238E27FC236}">
                    <a16:creationId xmlns:a16="http://schemas.microsoft.com/office/drawing/2014/main" id="{D595DB05-625B-234A-BCDF-7C6A20FF2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5126" y="3321050"/>
                <a:ext cx="82550" cy="84138"/>
              </a:xfrm>
              <a:custGeom>
                <a:avLst/>
                <a:gdLst>
                  <a:gd name="T0" fmla="*/ 79 w 158"/>
                  <a:gd name="T1" fmla="*/ 158 h 158"/>
                  <a:gd name="T2" fmla="*/ 94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3 h 158"/>
                  <a:gd name="T24" fmla="*/ 158 w 158"/>
                  <a:gd name="T25" fmla="*/ 79 h 158"/>
                  <a:gd name="T26" fmla="*/ 156 w 158"/>
                  <a:gd name="T27" fmla="*/ 62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4 w 158"/>
                  <a:gd name="T41" fmla="*/ 1 h 158"/>
                  <a:gd name="T42" fmla="*/ 79 w 158"/>
                  <a:gd name="T43" fmla="*/ 0 h 158"/>
                  <a:gd name="T44" fmla="*/ 63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2 w 158"/>
                  <a:gd name="T57" fmla="*/ 62 h 158"/>
                  <a:gd name="T58" fmla="*/ 0 w 158"/>
                  <a:gd name="T59" fmla="*/ 79 h 158"/>
                  <a:gd name="T60" fmla="*/ 2 w 158"/>
                  <a:gd name="T61" fmla="*/ 93 h 158"/>
                  <a:gd name="T62" fmla="*/ 5 w 158"/>
                  <a:gd name="T63" fmla="*/ 108 h 158"/>
                  <a:gd name="T64" fmla="*/ 8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3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Freeform 159">
                <a:extLst>
                  <a:ext uri="{FF2B5EF4-FFF2-40B4-BE49-F238E27FC236}">
                    <a16:creationId xmlns:a16="http://schemas.microsoft.com/office/drawing/2014/main" id="{97981A51-19C7-9C42-B00A-D5F77E95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01" y="3676650"/>
                <a:ext cx="4989513" cy="1143000"/>
              </a:xfrm>
              <a:custGeom>
                <a:avLst/>
                <a:gdLst>
                  <a:gd name="T0" fmla="*/ 9431 w 9431"/>
                  <a:gd name="T1" fmla="*/ 0 h 2162"/>
                  <a:gd name="T2" fmla="*/ 6285 w 9431"/>
                  <a:gd name="T3" fmla="*/ 243 h 2162"/>
                  <a:gd name="T4" fmla="*/ 4721 w 9431"/>
                  <a:gd name="T5" fmla="*/ 218 h 2162"/>
                  <a:gd name="T6" fmla="*/ 3157 w 9431"/>
                  <a:gd name="T7" fmla="*/ 482 h 2162"/>
                  <a:gd name="T8" fmla="*/ 1598 w 9431"/>
                  <a:gd name="T9" fmla="*/ 400 h 2162"/>
                  <a:gd name="T10" fmla="*/ 1070 w 9431"/>
                  <a:gd name="T11" fmla="*/ 1082 h 2162"/>
                  <a:gd name="T12" fmla="*/ 540 w 9431"/>
                  <a:gd name="T13" fmla="*/ 870 h 2162"/>
                  <a:gd name="T14" fmla="*/ 0 w 9431"/>
                  <a:gd name="T15" fmla="*/ 2162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31" h="2162">
                    <a:moveTo>
                      <a:pt x="9431" y="0"/>
                    </a:moveTo>
                    <a:lnTo>
                      <a:pt x="6285" y="243"/>
                    </a:lnTo>
                    <a:lnTo>
                      <a:pt x="4721" y="218"/>
                    </a:lnTo>
                    <a:lnTo>
                      <a:pt x="3157" y="482"/>
                    </a:lnTo>
                    <a:lnTo>
                      <a:pt x="1598" y="400"/>
                    </a:lnTo>
                    <a:lnTo>
                      <a:pt x="1070" y="1082"/>
                    </a:lnTo>
                    <a:lnTo>
                      <a:pt x="540" y="870"/>
                    </a:lnTo>
                    <a:lnTo>
                      <a:pt x="0" y="2162"/>
                    </a:lnTo>
                  </a:path>
                </a:pathLst>
              </a:custGeom>
              <a:noFill/>
              <a:ln w="254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Rectangle 167">
                <a:extLst>
                  <a:ext uri="{FF2B5EF4-FFF2-40B4-BE49-F238E27FC236}">
                    <a16:creationId xmlns:a16="http://schemas.microsoft.com/office/drawing/2014/main" id="{90ABF16E-657D-1A45-B780-DA0432F56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2913" y="48196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Rectangle 168">
                <a:extLst>
                  <a:ext uri="{FF2B5EF4-FFF2-40B4-BE49-F238E27FC236}">
                    <a16:creationId xmlns:a16="http://schemas.microsoft.com/office/drawing/2014/main" id="{F87BCE4E-AEB1-B341-AB90-E5EDCB818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663" y="4135438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Rectangle 169">
                <a:extLst>
                  <a:ext uri="{FF2B5EF4-FFF2-40B4-BE49-F238E27FC236}">
                    <a16:creationId xmlns:a16="http://schemas.microsoft.com/office/drawing/2014/main" id="{FD7AA9C1-E7A7-4749-B225-361C105CF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663" y="4135438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Rectangle 170">
                <a:extLst>
                  <a:ext uri="{FF2B5EF4-FFF2-40B4-BE49-F238E27FC236}">
                    <a16:creationId xmlns:a16="http://schemas.microsoft.com/office/drawing/2014/main" id="{B7B1B925-9197-3448-AE84-A65B2AC0C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9651" y="42481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Rectangle 171">
                <a:extLst>
                  <a:ext uri="{FF2B5EF4-FFF2-40B4-BE49-F238E27FC236}">
                    <a16:creationId xmlns:a16="http://schemas.microsoft.com/office/drawing/2014/main" id="{B3A03DFB-FF2D-E647-AAFA-2BE97E711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9651" y="42481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Rectangle 172">
                <a:extLst>
                  <a:ext uri="{FF2B5EF4-FFF2-40B4-BE49-F238E27FC236}">
                    <a16:creationId xmlns:a16="http://schemas.microsoft.com/office/drawing/2014/main" id="{11C7B118-B589-1445-8D89-27511C1D2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9051" y="3886200"/>
                <a:ext cx="1588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Rectangle 173">
                <a:extLst>
                  <a:ext uri="{FF2B5EF4-FFF2-40B4-BE49-F238E27FC236}">
                    <a16:creationId xmlns:a16="http://schemas.microsoft.com/office/drawing/2014/main" id="{18DA3415-C94E-6144-913F-BC9109CC0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9051" y="3886200"/>
                <a:ext cx="1588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Rectangle 174">
                <a:extLst>
                  <a:ext uri="{FF2B5EF4-FFF2-40B4-BE49-F238E27FC236}">
                    <a16:creationId xmlns:a16="http://schemas.microsoft.com/office/drawing/2014/main" id="{A08DFEA1-7A68-4E4B-B0DC-5F3DE4BCC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2963" y="3929063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Rectangle 175">
                <a:extLst>
                  <a:ext uri="{FF2B5EF4-FFF2-40B4-BE49-F238E27FC236}">
                    <a16:creationId xmlns:a16="http://schemas.microsoft.com/office/drawing/2014/main" id="{93C70DDE-4476-424D-AAAF-F42686302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2963" y="3929063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Rectangle 176">
                <a:extLst>
                  <a:ext uri="{FF2B5EF4-FFF2-40B4-BE49-F238E27FC236}">
                    <a16:creationId xmlns:a16="http://schemas.microsoft.com/office/drawing/2014/main" id="{580C9E3D-69BB-3D4D-9CE0-1B4CF1778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0051" y="3789363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Rectangle 177">
                <a:extLst>
                  <a:ext uri="{FF2B5EF4-FFF2-40B4-BE49-F238E27FC236}">
                    <a16:creationId xmlns:a16="http://schemas.microsoft.com/office/drawing/2014/main" id="{212F49FB-2684-9A49-867A-82E5783D1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0051" y="3789363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Rectangle 178">
                <a:extLst>
                  <a:ext uri="{FF2B5EF4-FFF2-40B4-BE49-F238E27FC236}">
                    <a16:creationId xmlns:a16="http://schemas.microsoft.com/office/drawing/2014/main" id="{3724672C-0FCC-8E44-A7EA-C5A776754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8726" y="38036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Oval 179">
                <a:extLst>
                  <a:ext uri="{FF2B5EF4-FFF2-40B4-BE49-F238E27FC236}">
                    <a16:creationId xmlns:a16="http://schemas.microsoft.com/office/drawing/2014/main" id="{80C1A7C0-2A91-4442-AE69-833BA2047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8726" y="3803650"/>
                <a:ext cx="1588" cy="158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Oval 180">
                <a:extLst>
                  <a:ext uri="{FF2B5EF4-FFF2-40B4-BE49-F238E27FC236}">
                    <a16:creationId xmlns:a16="http://schemas.microsoft.com/office/drawing/2014/main" id="{44E60B7C-6220-3F4F-8870-28E684FEB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4013" y="3675063"/>
                <a:ext cx="1588" cy="317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9" name="Line 181">
                <a:extLst>
                  <a:ext uri="{FF2B5EF4-FFF2-40B4-BE49-F238E27FC236}">
                    <a16:creationId xmlns:a16="http://schemas.microsoft.com/office/drawing/2014/main" id="{44FBACC3-9238-E045-AF0E-6A8209197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4013" y="3173413"/>
                <a:ext cx="0" cy="10128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Line 182">
                <a:extLst>
                  <a:ext uri="{FF2B5EF4-FFF2-40B4-BE49-F238E27FC236}">
                    <a16:creationId xmlns:a16="http://schemas.microsoft.com/office/drawing/2014/main" id="{8104FC5E-F4FF-3848-AA54-43C66F22E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8251" y="3409950"/>
                <a:ext cx="0" cy="7937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Line 183">
                <a:extLst>
                  <a:ext uri="{FF2B5EF4-FFF2-40B4-BE49-F238E27FC236}">
                    <a16:creationId xmlns:a16="http://schemas.microsoft.com/office/drawing/2014/main" id="{011A8D08-5456-C747-BA10-29B29418C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3226" y="3448050"/>
                <a:ext cx="0" cy="6953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Line 184">
                <a:extLst>
                  <a:ext uri="{FF2B5EF4-FFF2-40B4-BE49-F238E27FC236}">
                    <a16:creationId xmlns:a16="http://schemas.microsoft.com/office/drawing/2014/main" id="{F8ECAB35-64C8-C34F-8014-7625FCB73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6138" y="3622675"/>
                <a:ext cx="0" cy="6318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Line 186">
                <a:extLst>
                  <a:ext uri="{FF2B5EF4-FFF2-40B4-BE49-F238E27FC236}">
                    <a16:creationId xmlns:a16="http://schemas.microsoft.com/office/drawing/2014/main" id="{1674DA90-1BBB-144A-AE27-A2240FC23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8063" y="3997325"/>
                <a:ext cx="0" cy="5048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Line 187">
                <a:extLst>
                  <a:ext uri="{FF2B5EF4-FFF2-40B4-BE49-F238E27FC236}">
                    <a16:creationId xmlns:a16="http://schemas.microsoft.com/office/drawing/2014/main" id="{C558A3A1-AB55-654D-8B78-8350A6CD2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7463" y="3643313"/>
                <a:ext cx="0" cy="4889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Line 188">
                <a:extLst>
                  <a:ext uri="{FF2B5EF4-FFF2-40B4-BE49-F238E27FC236}">
                    <a16:creationId xmlns:a16="http://schemas.microsoft.com/office/drawing/2014/main" id="{5D7C83B2-6768-A040-AD4C-07A052052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1" y="3876675"/>
                <a:ext cx="0" cy="5080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Freeform 222">
                <a:extLst>
                  <a:ext uri="{FF2B5EF4-FFF2-40B4-BE49-F238E27FC236}">
                    <a16:creationId xmlns:a16="http://schemas.microsoft.com/office/drawing/2014/main" id="{30FD4D02-757B-E647-B116-9EB4342FF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638" y="4778375"/>
                <a:ext cx="84138" cy="84138"/>
              </a:xfrm>
              <a:custGeom>
                <a:avLst/>
                <a:gdLst>
                  <a:gd name="T0" fmla="*/ 79 w 157"/>
                  <a:gd name="T1" fmla="*/ 0 h 158"/>
                  <a:gd name="T2" fmla="*/ 62 w 157"/>
                  <a:gd name="T3" fmla="*/ 1 h 158"/>
                  <a:gd name="T4" fmla="*/ 48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2 w 157"/>
                  <a:gd name="T11" fmla="*/ 35 h 158"/>
                  <a:gd name="T12" fmla="*/ 5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3 h 158"/>
                  <a:gd name="T20" fmla="*/ 5 w 157"/>
                  <a:gd name="T21" fmla="*/ 108 h 158"/>
                  <a:gd name="T22" fmla="*/ 7 w 157"/>
                  <a:gd name="T23" fmla="*/ 114 h 158"/>
                  <a:gd name="T24" fmla="*/ 12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3 h 158"/>
                  <a:gd name="T30" fmla="*/ 48 w 157"/>
                  <a:gd name="T31" fmla="*/ 152 h 158"/>
                  <a:gd name="T32" fmla="*/ 62 w 157"/>
                  <a:gd name="T33" fmla="*/ 155 h 158"/>
                  <a:gd name="T34" fmla="*/ 79 w 157"/>
                  <a:gd name="T35" fmla="*/ 158 h 158"/>
                  <a:gd name="T36" fmla="*/ 93 w 157"/>
                  <a:gd name="T37" fmla="*/ 155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3 h 158"/>
                  <a:gd name="T44" fmla="*/ 126 w 157"/>
                  <a:gd name="T45" fmla="*/ 139 h 158"/>
                  <a:gd name="T46" fmla="*/ 134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4 h 158"/>
                  <a:gd name="T54" fmla="*/ 152 w 157"/>
                  <a:gd name="T55" fmla="*/ 108 h 158"/>
                  <a:gd name="T56" fmla="*/ 155 w 157"/>
                  <a:gd name="T57" fmla="*/ 93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2 w 157"/>
                  <a:gd name="T63" fmla="*/ 48 h 158"/>
                  <a:gd name="T64" fmla="*/ 143 w 157"/>
                  <a:gd name="T65" fmla="*/ 35 h 158"/>
                  <a:gd name="T66" fmla="*/ 134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7 h 158"/>
                  <a:gd name="T72" fmla="*/ 107 w 157"/>
                  <a:gd name="T73" fmla="*/ 5 h 158"/>
                  <a:gd name="T74" fmla="*/ 93 w 157"/>
                  <a:gd name="T75" fmla="*/ 1 h 158"/>
                  <a:gd name="T76" fmla="*/ 79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Freeform 223">
                <a:extLst>
                  <a:ext uri="{FF2B5EF4-FFF2-40B4-BE49-F238E27FC236}">
                    <a16:creationId xmlns:a16="http://schemas.microsoft.com/office/drawing/2014/main" id="{5EED273D-D8FA-D542-A576-23C9C9CAC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7388" y="4094163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7 h 158"/>
                  <a:gd name="T22" fmla="*/ 7 w 158"/>
                  <a:gd name="T23" fmla="*/ 113 h 158"/>
                  <a:gd name="T24" fmla="*/ 12 w 158"/>
                  <a:gd name="T25" fmla="*/ 120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2 w 158"/>
                  <a:gd name="T33" fmla="*/ 155 h 158"/>
                  <a:gd name="T34" fmla="*/ 79 w 158"/>
                  <a:gd name="T35" fmla="*/ 158 h 158"/>
                  <a:gd name="T36" fmla="*/ 93 w 158"/>
                  <a:gd name="T37" fmla="*/ 155 h 158"/>
                  <a:gd name="T38" fmla="*/ 107 w 158"/>
                  <a:gd name="T39" fmla="*/ 152 h 158"/>
                  <a:gd name="T40" fmla="*/ 113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8 w 158"/>
                  <a:gd name="T49" fmla="*/ 126 h 158"/>
                  <a:gd name="T50" fmla="*/ 143 w 158"/>
                  <a:gd name="T51" fmla="*/ 120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5 w 158"/>
                  <a:gd name="T57" fmla="*/ 93 h 158"/>
                  <a:gd name="T58" fmla="*/ 158 w 158"/>
                  <a:gd name="T59" fmla="*/ 79 h 158"/>
                  <a:gd name="T60" fmla="*/ 155 w 158"/>
                  <a:gd name="T61" fmla="*/ 62 h 158"/>
                  <a:gd name="T62" fmla="*/ 152 w 158"/>
                  <a:gd name="T63" fmla="*/ 48 h 158"/>
                  <a:gd name="T64" fmla="*/ 143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3 w 158"/>
                  <a:gd name="T71" fmla="*/ 7 h 158"/>
                  <a:gd name="T72" fmla="*/ 107 w 158"/>
                  <a:gd name="T73" fmla="*/ 5 h 158"/>
                  <a:gd name="T74" fmla="*/ 93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Freeform 224">
                <a:extLst>
                  <a:ext uri="{FF2B5EF4-FFF2-40B4-BE49-F238E27FC236}">
                    <a16:creationId xmlns:a16="http://schemas.microsoft.com/office/drawing/2014/main" id="{A363209D-3289-A746-8117-64D1C7B23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206875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3 w 158"/>
                  <a:gd name="T3" fmla="*/ 2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2 w 158"/>
                  <a:gd name="T15" fmla="*/ 63 h 158"/>
                  <a:gd name="T16" fmla="*/ 0 w 158"/>
                  <a:gd name="T17" fmla="*/ 79 h 158"/>
                  <a:gd name="T18" fmla="*/ 2 w 158"/>
                  <a:gd name="T19" fmla="*/ 94 h 158"/>
                  <a:gd name="T20" fmla="*/ 5 w 158"/>
                  <a:gd name="T21" fmla="*/ 108 h 158"/>
                  <a:gd name="T22" fmla="*/ 8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4 h 158"/>
                  <a:gd name="T30" fmla="*/ 48 w 158"/>
                  <a:gd name="T31" fmla="*/ 152 h 158"/>
                  <a:gd name="T32" fmla="*/ 63 w 158"/>
                  <a:gd name="T33" fmla="*/ 156 h 158"/>
                  <a:gd name="T34" fmla="*/ 79 w 158"/>
                  <a:gd name="T35" fmla="*/ 158 h 158"/>
                  <a:gd name="T36" fmla="*/ 94 w 158"/>
                  <a:gd name="T37" fmla="*/ 156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4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6 w 158"/>
                  <a:gd name="T57" fmla="*/ 94 h 158"/>
                  <a:gd name="T58" fmla="*/ 158 w 158"/>
                  <a:gd name="T59" fmla="*/ 79 h 158"/>
                  <a:gd name="T60" fmla="*/ 156 w 158"/>
                  <a:gd name="T61" fmla="*/ 63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8 h 158"/>
                  <a:gd name="T72" fmla="*/ 108 w 158"/>
                  <a:gd name="T73" fmla="*/ 5 h 158"/>
                  <a:gd name="T74" fmla="*/ 94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3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Freeform 225">
                <a:extLst>
                  <a:ext uri="{FF2B5EF4-FFF2-40B4-BE49-F238E27FC236}">
                    <a16:creationId xmlns:a16="http://schemas.microsoft.com/office/drawing/2014/main" id="{0D62A43B-6C06-E140-BDC1-9A0D1DA1E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776" y="3846513"/>
                <a:ext cx="84138" cy="82550"/>
              </a:xfrm>
              <a:custGeom>
                <a:avLst/>
                <a:gdLst>
                  <a:gd name="T0" fmla="*/ 78 w 157"/>
                  <a:gd name="T1" fmla="*/ 0 h 157"/>
                  <a:gd name="T2" fmla="*/ 62 w 157"/>
                  <a:gd name="T3" fmla="*/ 1 h 157"/>
                  <a:gd name="T4" fmla="*/ 47 w 157"/>
                  <a:gd name="T5" fmla="*/ 4 h 157"/>
                  <a:gd name="T6" fmla="*/ 34 w 157"/>
                  <a:gd name="T7" fmla="*/ 11 h 157"/>
                  <a:gd name="T8" fmla="*/ 22 w 157"/>
                  <a:gd name="T9" fmla="*/ 22 h 157"/>
                  <a:gd name="T10" fmla="*/ 12 w 157"/>
                  <a:gd name="T11" fmla="*/ 34 h 157"/>
                  <a:gd name="T12" fmla="*/ 4 w 157"/>
                  <a:gd name="T13" fmla="*/ 47 h 157"/>
                  <a:gd name="T14" fmla="*/ 1 w 157"/>
                  <a:gd name="T15" fmla="*/ 62 h 157"/>
                  <a:gd name="T16" fmla="*/ 0 w 157"/>
                  <a:gd name="T17" fmla="*/ 78 h 157"/>
                  <a:gd name="T18" fmla="*/ 1 w 157"/>
                  <a:gd name="T19" fmla="*/ 93 h 157"/>
                  <a:gd name="T20" fmla="*/ 4 w 157"/>
                  <a:gd name="T21" fmla="*/ 107 h 157"/>
                  <a:gd name="T22" fmla="*/ 7 w 157"/>
                  <a:gd name="T23" fmla="*/ 113 h 157"/>
                  <a:gd name="T24" fmla="*/ 12 w 157"/>
                  <a:gd name="T25" fmla="*/ 120 h 157"/>
                  <a:gd name="T26" fmla="*/ 22 w 157"/>
                  <a:gd name="T27" fmla="*/ 133 h 157"/>
                  <a:gd name="T28" fmla="*/ 34 w 157"/>
                  <a:gd name="T29" fmla="*/ 143 h 157"/>
                  <a:gd name="T30" fmla="*/ 47 w 157"/>
                  <a:gd name="T31" fmla="*/ 151 h 157"/>
                  <a:gd name="T32" fmla="*/ 62 w 157"/>
                  <a:gd name="T33" fmla="*/ 155 h 157"/>
                  <a:gd name="T34" fmla="*/ 78 w 157"/>
                  <a:gd name="T35" fmla="*/ 157 h 157"/>
                  <a:gd name="T36" fmla="*/ 93 w 157"/>
                  <a:gd name="T37" fmla="*/ 155 h 157"/>
                  <a:gd name="T38" fmla="*/ 107 w 157"/>
                  <a:gd name="T39" fmla="*/ 151 h 157"/>
                  <a:gd name="T40" fmla="*/ 113 w 157"/>
                  <a:gd name="T41" fmla="*/ 146 h 157"/>
                  <a:gd name="T42" fmla="*/ 120 w 157"/>
                  <a:gd name="T43" fmla="*/ 143 h 157"/>
                  <a:gd name="T44" fmla="*/ 126 w 157"/>
                  <a:gd name="T45" fmla="*/ 138 h 157"/>
                  <a:gd name="T46" fmla="*/ 133 w 157"/>
                  <a:gd name="T47" fmla="*/ 133 h 157"/>
                  <a:gd name="T48" fmla="*/ 138 w 157"/>
                  <a:gd name="T49" fmla="*/ 126 h 157"/>
                  <a:gd name="T50" fmla="*/ 143 w 157"/>
                  <a:gd name="T51" fmla="*/ 120 h 157"/>
                  <a:gd name="T52" fmla="*/ 147 w 157"/>
                  <a:gd name="T53" fmla="*/ 113 h 157"/>
                  <a:gd name="T54" fmla="*/ 151 w 157"/>
                  <a:gd name="T55" fmla="*/ 107 h 157"/>
                  <a:gd name="T56" fmla="*/ 155 w 157"/>
                  <a:gd name="T57" fmla="*/ 93 h 157"/>
                  <a:gd name="T58" fmla="*/ 157 w 157"/>
                  <a:gd name="T59" fmla="*/ 78 h 157"/>
                  <a:gd name="T60" fmla="*/ 155 w 157"/>
                  <a:gd name="T61" fmla="*/ 62 h 157"/>
                  <a:gd name="T62" fmla="*/ 151 w 157"/>
                  <a:gd name="T63" fmla="*/ 47 h 157"/>
                  <a:gd name="T64" fmla="*/ 143 w 157"/>
                  <a:gd name="T65" fmla="*/ 34 h 157"/>
                  <a:gd name="T66" fmla="*/ 133 w 157"/>
                  <a:gd name="T67" fmla="*/ 22 h 157"/>
                  <a:gd name="T68" fmla="*/ 120 w 157"/>
                  <a:gd name="T69" fmla="*/ 11 h 157"/>
                  <a:gd name="T70" fmla="*/ 113 w 157"/>
                  <a:gd name="T71" fmla="*/ 7 h 157"/>
                  <a:gd name="T72" fmla="*/ 107 w 157"/>
                  <a:gd name="T73" fmla="*/ 4 h 157"/>
                  <a:gd name="T74" fmla="*/ 93 w 157"/>
                  <a:gd name="T75" fmla="*/ 1 h 157"/>
                  <a:gd name="T76" fmla="*/ 78 w 157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78" y="0"/>
                    </a:moveTo>
                    <a:lnTo>
                      <a:pt x="62" y="1"/>
                    </a:lnTo>
                    <a:lnTo>
                      <a:pt x="47" y="4"/>
                    </a:lnTo>
                    <a:lnTo>
                      <a:pt x="34" y="11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4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7" y="151"/>
                    </a:lnTo>
                    <a:lnTo>
                      <a:pt x="62" y="155"/>
                    </a:lnTo>
                    <a:lnTo>
                      <a:pt x="78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8"/>
                    </a:lnTo>
                    <a:lnTo>
                      <a:pt x="155" y="62"/>
                    </a:lnTo>
                    <a:lnTo>
                      <a:pt x="151" y="47"/>
                    </a:lnTo>
                    <a:lnTo>
                      <a:pt x="143" y="34"/>
                    </a:lnTo>
                    <a:lnTo>
                      <a:pt x="133" y="22"/>
                    </a:lnTo>
                    <a:lnTo>
                      <a:pt x="120" y="11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Freeform 226">
                <a:extLst>
                  <a:ext uri="{FF2B5EF4-FFF2-40B4-BE49-F238E27FC236}">
                    <a16:creationId xmlns:a16="http://schemas.microsoft.com/office/drawing/2014/main" id="{5C91C72B-1744-2D4E-894B-9BE26828D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3276" y="3889375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5 h 157"/>
                  <a:gd name="T6" fmla="*/ 34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4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7 w 158"/>
                  <a:gd name="T39" fmla="*/ 151 h 157"/>
                  <a:gd name="T40" fmla="*/ 113 w 158"/>
                  <a:gd name="T41" fmla="*/ 147 h 157"/>
                  <a:gd name="T42" fmla="*/ 120 w 158"/>
                  <a:gd name="T43" fmla="*/ 143 h 157"/>
                  <a:gd name="T44" fmla="*/ 126 w 158"/>
                  <a:gd name="T45" fmla="*/ 138 h 157"/>
                  <a:gd name="T46" fmla="*/ 134 w 158"/>
                  <a:gd name="T47" fmla="*/ 133 h 157"/>
                  <a:gd name="T48" fmla="*/ 138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9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0 w 158"/>
                  <a:gd name="T69" fmla="*/ 12 h 157"/>
                  <a:gd name="T70" fmla="*/ 113 w 158"/>
                  <a:gd name="T71" fmla="*/ 7 h 157"/>
                  <a:gd name="T72" fmla="*/ 107 w 158"/>
                  <a:gd name="T73" fmla="*/ 5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1" name="Freeform 227">
                <a:extLst>
                  <a:ext uri="{FF2B5EF4-FFF2-40B4-BE49-F238E27FC236}">
                    <a16:creationId xmlns:a16="http://schemas.microsoft.com/office/drawing/2014/main" id="{CEF4D8B4-6D4E-5045-905B-F638898D2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363" y="3749675"/>
                <a:ext cx="84138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5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8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4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7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4 h 157"/>
                  <a:gd name="T48" fmla="*/ 139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9 h 157"/>
                  <a:gd name="T60" fmla="*/ 155 w 158"/>
                  <a:gd name="T61" fmla="*/ 62 h 157"/>
                  <a:gd name="T62" fmla="*/ 152 w 158"/>
                  <a:gd name="T63" fmla="*/ 48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4 w 158"/>
                  <a:gd name="T71" fmla="*/ 7 h 157"/>
                  <a:gd name="T72" fmla="*/ 108 w 158"/>
                  <a:gd name="T73" fmla="*/ 5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Freeform 228">
                <a:extLst>
                  <a:ext uri="{FF2B5EF4-FFF2-40B4-BE49-F238E27FC236}">
                    <a16:creationId xmlns:a16="http://schemas.microsoft.com/office/drawing/2014/main" id="{3F335C17-64A8-0847-8AE7-E7E680F37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6976" y="3762375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4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7 h 158"/>
                  <a:gd name="T22" fmla="*/ 7 w 158"/>
                  <a:gd name="T23" fmla="*/ 113 h 158"/>
                  <a:gd name="T24" fmla="*/ 12 w 158"/>
                  <a:gd name="T25" fmla="*/ 120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2 w 158"/>
                  <a:gd name="T33" fmla="*/ 155 h 158"/>
                  <a:gd name="T34" fmla="*/ 79 w 158"/>
                  <a:gd name="T35" fmla="*/ 158 h 158"/>
                  <a:gd name="T36" fmla="*/ 93 w 158"/>
                  <a:gd name="T37" fmla="*/ 155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9 w 158"/>
                  <a:gd name="T49" fmla="*/ 126 h 158"/>
                  <a:gd name="T50" fmla="*/ 143 w 158"/>
                  <a:gd name="T51" fmla="*/ 120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5 w 158"/>
                  <a:gd name="T57" fmla="*/ 93 h 158"/>
                  <a:gd name="T58" fmla="*/ 158 w 158"/>
                  <a:gd name="T59" fmla="*/ 79 h 158"/>
                  <a:gd name="T60" fmla="*/ 155 w 158"/>
                  <a:gd name="T61" fmla="*/ 62 h 158"/>
                  <a:gd name="T62" fmla="*/ 152 w 158"/>
                  <a:gd name="T63" fmla="*/ 48 h 158"/>
                  <a:gd name="T64" fmla="*/ 143 w 158"/>
                  <a:gd name="T65" fmla="*/ 34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3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Freeform 229">
                <a:extLst>
                  <a:ext uri="{FF2B5EF4-FFF2-40B4-BE49-F238E27FC236}">
                    <a16:creationId xmlns:a16="http://schemas.microsoft.com/office/drawing/2014/main" id="{08F78224-D16C-444C-B796-5377543FC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2738" y="3633788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3 w 158"/>
                  <a:gd name="T3" fmla="*/ 2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2 w 158"/>
                  <a:gd name="T15" fmla="*/ 63 h 158"/>
                  <a:gd name="T16" fmla="*/ 0 w 158"/>
                  <a:gd name="T17" fmla="*/ 79 h 158"/>
                  <a:gd name="T18" fmla="*/ 2 w 158"/>
                  <a:gd name="T19" fmla="*/ 94 h 158"/>
                  <a:gd name="T20" fmla="*/ 5 w 158"/>
                  <a:gd name="T21" fmla="*/ 108 h 158"/>
                  <a:gd name="T22" fmla="*/ 8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4 h 158"/>
                  <a:gd name="T30" fmla="*/ 48 w 158"/>
                  <a:gd name="T31" fmla="*/ 152 h 158"/>
                  <a:gd name="T32" fmla="*/ 63 w 158"/>
                  <a:gd name="T33" fmla="*/ 156 h 158"/>
                  <a:gd name="T34" fmla="*/ 79 w 158"/>
                  <a:gd name="T35" fmla="*/ 158 h 158"/>
                  <a:gd name="T36" fmla="*/ 94 w 158"/>
                  <a:gd name="T37" fmla="*/ 156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4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6 w 158"/>
                  <a:gd name="T57" fmla="*/ 94 h 158"/>
                  <a:gd name="T58" fmla="*/ 158 w 158"/>
                  <a:gd name="T59" fmla="*/ 79 h 158"/>
                  <a:gd name="T60" fmla="*/ 156 w 158"/>
                  <a:gd name="T61" fmla="*/ 63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8 h 158"/>
                  <a:gd name="T72" fmla="*/ 108 w 158"/>
                  <a:gd name="T73" fmla="*/ 5 h 158"/>
                  <a:gd name="T74" fmla="*/ 94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3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Freeform 231">
                <a:extLst>
                  <a:ext uri="{FF2B5EF4-FFF2-40B4-BE49-F238E27FC236}">
                    <a16:creationId xmlns:a16="http://schemas.microsoft.com/office/drawing/2014/main" id="{881944D4-139D-0647-8E11-041361940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3748088"/>
                <a:ext cx="4987925" cy="1071563"/>
              </a:xfrm>
              <a:custGeom>
                <a:avLst/>
                <a:gdLst>
                  <a:gd name="T0" fmla="*/ 9428 w 9428"/>
                  <a:gd name="T1" fmla="*/ 914 h 2027"/>
                  <a:gd name="T2" fmla="*/ 6285 w 9428"/>
                  <a:gd name="T3" fmla="*/ 523 h 2027"/>
                  <a:gd name="T4" fmla="*/ 4730 w 9428"/>
                  <a:gd name="T5" fmla="*/ 90 h 2027"/>
                  <a:gd name="T6" fmla="*/ 3152 w 9428"/>
                  <a:gd name="T7" fmla="*/ 201 h 2027"/>
                  <a:gd name="T8" fmla="*/ 1589 w 9428"/>
                  <a:gd name="T9" fmla="*/ 0 h 2027"/>
                  <a:gd name="T10" fmla="*/ 1067 w 9428"/>
                  <a:gd name="T11" fmla="*/ 589 h 2027"/>
                  <a:gd name="T12" fmla="*/ 541 w 9428"/>
                  <a:gd name="T13" fmla="*/ 920 h 2027"/>
                  <a:gd name="T14" fmla="*/ 0 w 9428"/>
                  <a:gd name="T15" fmla="*/ 2027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28" h="2027">
                    <a:moveTo>
                      <a:pt x="9428" y="914"/>
                    </a:moveTo>
                    <a:lnTo>
                      <a:pt x="6285" y="523"/>
                    </a:lnTo>
                    <a:lnTo>
                      <a:pt x="4730" y="90"/>
                    </a:lnTo>
                    <a:lnTo>
                      <a:pt x="3152" y="201"/>
                    </a:lnTo>
                    <a:lnTo>
                      <a:pt x="1589" y="0"/>
                    </a:lnTo>
                    <a:lnTo>
                      <a:pt x="1067" y="589"/>
                    </a:lnTo>
                    <a:lnTo>
                      <a:pt x="541" y="920"/>
                    </a:lnTo>
                    <a:lnTo>
                      <a:pt x="0" y="2027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Line 232">
                <a:extLst>
                  <a:ext uri="{FF2B5EF4-FFF2-40B4-BE49-F238E27FC236}">
                    <a16:creationId xmlns:a16="http://schemas.microsoft.com/office/drawing/2014/main" id="{EB327898-F0EA-D346-A1A4-D28C8EE29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15763" y="3778250"/>
                <a:ext cx="0" cy="92710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Line 233">
                <a:extLst>
                  <a:ext uri="{FF2B5EF4-FFF2-40B4-BE49-F238E27FC236}">
                    <a16:creationId xmlns:a16="http://schemas.microsoft.com/office/drawing/2014/main" id="{AB8F3879-8746-7B49-A307-DE136D2D1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50476" y="3565525"/>
                <a:ext cx="0" cy="91440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Line 234">
                <a:extLst>
                  <a:ext uri="{FF2B5EF4-FFF2-40B4-BE49-F238E27FC236}">
                    <a16:creationId xmlns:a16="http://schemas.microsoft.com/office/drawing/2014/main" id="{8ED94DFC-FC78-394C-9AD2-8336C18CA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21801" y="3395663"/>
                <a:ext cx="0" cy="7969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Line 235">
                <a:extLst>
                  <a:ext uri="{FF2B5EF4-FFF2-40B4-BE49-F238E27FC236}">
                    <a16:creationId xmlns:a16="http://schemas.microsoft.com/office/drawing/2014/main" id="{6E3A315B-23B5-774E-A314-447944A21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7888" y="3486150"/>
                <a:ext cx="0" cy="75247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Line 236">
                <a:extLst>
                  <a:ext uri="{FF2B5EF4-FFF2-40B4-BE49-F238E27FC236}">
                    <a16:creationId xmlns:a16="http://schemas.microsoft.com/office/drawing/2014/main" id="{C814DBA3-A52F-E441-B826-11CDF48B9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8351" y="3925888"/>
                <a:ext cx="0" cy="62230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Line 237">
                <a:extLst>
                  <a:ext uri="{FF2B5EF4-FFF2-40B4-BE49-F238E27FC236}">
                    <a16:creationId xmlns:a16="http://schemas.microsoft.com/office/drawing/2014/main" id="{5C00F082-E261-0649-A80D-CC5421010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66038" y="3397250"/>
                <a:ext cx="0" cy="70167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Line 238">
                <a:extLst>
                  <a:ext uri="{FF2B5EF4-FFF2-40B4-BE49-F238E27FC236}">
                    <a16:creationId xmlns:a16="http://schemas.microsoft.com/office/drawing/2014/main" id="{28EBE481-9FD4-574B-8615-8218BF88E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91401" y="3708400"/>
                <a:ext cx="0" cy="70643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Freeform 276">
                <a:extLst>
                  <a:ext uri="{FF2B5EF4-FFF2-40B4-BE49-F238E27FC236}">
                    <a16:creationId xmlns:a16="http://schemas.microsoft.com/office/drawing/2014/main" id="{96549C21-D092-B64C-9F0A-A90A93917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801" y="4778375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3" name="Freeform 277">
                <a:extLst>
                  <a:ext uri="{FF2B5EF4-FFF2-40B4-BE49-F238E27FC236}">
                    <a16:creationId xmlns:a16="http://schemas.microsoft.com/office/drawing/2014/main" id="{A4B33F32-A960-0845-B36A-95175FFC9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138" y="4192588"/>
                <a:ext cx="82550" cy="84138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4 w 158"/>
                  <a:gd name="T17" fmla="*/ 1 h 158"/>
                  <a:gd name="T18" fmla="*/ 79 w 158"/>
                  <a:gd name="T19" fmla="*/ 0 h 158"/>
                  <a:gd name="T20" fmla="*/ 63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2 h 158"/>
                  <a:gd name="T34" fmla="*/ 0 w 158"/>
                  <a:gd name="T35" fmla="*/ 79 h 158"/>
                  <a:gd name="T36" fmla="*/ 2 w 158"/>
                  <a:gd name="T37" fmla="*/ 93 h 158"/>
                  <a:gd name="T38" fmla="*/ 5 w 158"/>
                  <a:gd name="T39" fmla="*/ 107 h 158"/>
                  <a:gd name="T40" fmla="*/ 8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3 w 158"/>
                  <a:gd name="T51" fmla="*/ 155 h 158"/>
                  <a:gd name="T52" fmla="*/ 79 w 158"/>
                  <a:gd name="T53" fmla="*/ 158 h 158"/>
                  <a:gd name="T54" fmla="*/ 94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7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Freeform 278">
                <a:extLst>
                  <a:ext uri="{FF2B5EF4-FFF2-40B4-BE49-F238E27FC236}">
                    <a16:creationId xmlns:a16="http://schemas.microsoft.com/office/drawing/2014/main" id="{056792B9-7CA1-8244-8516-BEFE945C1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6951" y="4017963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Freeform 279">
                <a:extLst>
                  <a:ext uri="{FF2B5EF4-FFF2-40B4-BE49-F238E27FC236}">
                    <a16:creationId xmlns:a16="http://schemas.microsoft.com/office/drawing/2014/main" id="{29ABBE51-75D5-974D-8188-C7BC196C7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176" y="3705225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4 w 158"/>
                  <a:gd name="T17" fmla="*/ 2 h 158"/>
                  <a:gd name="T18" fmla="*/ 79 w 158"/>
                  <a:gd name="T19" fmla="*/ 0 h 158"/>
                  <a:gd name="T20" fmla="*/ 63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2 h 158"/>
                  <a:gd name="T34" fmla="*/ 0 w 158"/>
                  <a:gd name="T35" fmla="*/ 79 h 158"/>
                  <a:gd name="T36" fmla="*/ 2 w 158"/>
                  <a:gd name="T37" fmla="*/ 94 h 158"/>
                  <a:gd name="T38" fmla="*/ 5 w 158"/>
                  <a:gd name="T39" fmla="*/ 108 h 158"/>
                  <a:gd name="T40" fmla="*/ 8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3 w 158"/>
                  <a:gd name="T51" fmla="*/ 156 h 158"/>
                  <a:gd name="T52" fmla="*/ 79 w 158"/>
                  <a:gd name="T53" fmla="*/ 158 h 158"/>
                  <a:gd name="T54" fmla="*/ 94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4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Freeform 280">
                <a:extLst>
                  <a:ext uri="{FF2B5EF4-FFF2-40B4-BE49-F238E27FC236}">
                    <a16:creationId xmlns:a16="http://schemas.microsoft.com/office/drawing/2014/main" id="{A9236DB7-4E24-4444-A45F-321C0BA6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0263" y="3811588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4 w 158"/>
                  <a:gd name="T17" fmla="*/ 1 h 158"/>
                  <a:gd name="T18" fmla="*/ 79 w 158"/>
                  <a:gd name="T19" fmla="*/ 0 h 158"/>
                  <a:gd name="T20" fmla="*/ 63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2 h 158"/>
                  <a:gd name="T34" fmla="*/ 0 w 158"/>
                  <a:gd name="T35" fmla="*/ 79 h 158"/>
                  <a:gd name="T36" fmla="*/ 2 w 158"/>
                  <a:gd name="T37" fmla="*/ 93 h 158"/>
                  <a:gd name="T38" fmla="*/ 5 w 158"/>
                  <a:gd name="T39" fmla="*/ 108 h 158"/>
                  <a:gd name="T40" fmla="*/ 8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3 w 158"/>
                  <a:gd name="T51" fmla="*/ 155 h 158"/>
                  <a:gd name="T52" fmla="*/ 79 w 158"/>
                  <a:gd name="T53" fmla="*/ 158 h 158"/>
                  <a:gd name="T54" fmla="*/ 94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8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8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Freeform 281">
                <a:extLst>
                  <a:ext uri="{FF2B5EF4-FFF2-40B4-BE49-F238E27FC236}">
                    <a16:creationId xmlns:a16="http://schemas.microsoft.com/office/drawing/2014/main" id="{49B0A806-C4EC-434F-A501-3826F7DE6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0526" y="3752850"/>
                <a:ext cx="84138" cy="82550"/>
              </a:xfrm>
              <a:custGeom>
                <a:avLst/>
                <a:gdLst>
                  <a:gd name="T0" fmla="*/ 158 w 158"/>
                  <a:gd name="T1" fmla="*/ 78 h 157"/>
                  <a:gd name="T2" fmla="*/ 156 w 158"/>
                  <a:gd name="T3" fmla="*/ 62 h 157"/>
                  <a:gd name="T4" fmla="*/ 152 w 158"/>
                  <a:gd name="T5" fmla="*/ 47 h 157"/>
                  <a:gd name="T6" fmla="*/ 144 w 158"/>
                  <a:gd name="T7" fmla="*/ 34 h 157"/>
                  <a:gd name="T8" fmla="*/ 134 w 158"/>
                  <a:gd name="T9" fmla="*/ 22 h 157"/>
                  <a:gd name="T10" fmla="*/ 121 w 158"/>
                  <a:gd name="T11" fmla="*/ 12 h 157"/>
                  <a:gd name="T12" fmla="*/ 114 w 158"/>
                  <a:gd name="T13" fmla="*/ 7 h 157"/>
                  <a:gd name="T14" fmla="*/ 108 w 158"/>
                  <a:gd name="T15" fmla="*/ 4 h 157"/>
                  <a:gd name="T16" fmla="*/ 94 w 158"/>
                  <a:gd name="T17" fmla="*/ 1 h 157"/>
                  <a:gd name="T18" fmla="*/ 79 w 158"/>
                  <a:gd name="T19" fmla="*/ 0 h 157"/>
                  <a:gd name="T20" fmla="*/ 62 w 158"/>
                  <a:gd name="T21" fmla="*/ 1 h 157"/>
                  <a:gd name="T22" fmla="*/ 48 w 158"/>
                  <a:gd name="T23" fmla="*/ 4 h 157"/>
                  <a:gd name="T24" fmla="*/ 35 w 158"/>
                  <a:gd name="T25" fmla="*/ 12 h 157"/>
                  <a:gd name="T26" fmla="*/ 23 w 158"/>
                  <a:gd name="T27" fmla="*/ 22 h 157"/>
                  <a:gd name="T28" fmla="*/ 12 w 158"/>
                  <a:gd name="T29" fmla="*/ 34 h 157"/>
                  <a:gd name="T30" fmla="*/ 5 w 158"/>
                  <a:gd name="T31" fmla="*/ 47 h 157"/>
                  <a:gd name="T32" fmla="*/ 2 w 158"/>
                  <a:gd name="T33" fmla="*/ 62 h 157"/>
                  <a:gd name="T34" fmla="*/ 0 w 158"/>
                  <a:gd name="T35" fmla="*/ 78 h 157"/>
                  <a:gd name="T36" fmla="*/ 2 w 158"/>
                  <a:gd name="T37" fmla="*/ 93 h 157"/>
                  <a:gd name="T38" fmla="*/ 5 w 158"/>
                  <a:gd name="T39" fmla="*/ 107 h 157"/>
                  <a:gd name="T40" fmla="*/ 8 w 158"/>
                  <a:gd name="T41" fmla="*/ 113 h 157"/>
                  <a:gd name="T42" fmla="*/ 12 w 158"/>
                  <a:gd name="T43" fmla="*/ 120 h 157"/>
                  <a:gd name="T44" fmla="*/ 23 w 158"/>
                  <a:gd name="T45" fmla="*/ 133 h 157"/>
                  <a:gd name="T46" fmla="*/ 35 w 158"/>
                  <a:gd name="T47" fmla="*/ 143 h 157"/>
                  <a:gd name="T48" fmla="*/ 48 w 158"/>
                  <a:gd name="T49" fmla="*/ 151 h 157"/>
                  <a:gd name="T50" fmla="*/ 62 w 158"/>
                  <a:gd name="T51" fmla="*/ 155 h 157"/>
                  <a:gd name="T52" fmla="*/ 79 w 158"/>
                  <a:gd name="T53" fmla="*/ 157 h 157"/>
                  <a:gd name="T54" fmla="*/ 94 w 158"/>
                  <a:gd name="T55" fmla="*/ 155 h 157"/>
                  <a:gd name="T56" fmla="*/ 108 w 158"/>
                  <a:gd name="T57" fmla="*/ 151 h 157"/>
                  <a:gd name="T58" fmla="*/ 114 w 158"/>
                  <a:gd name="T59" fmla="*/ 146 h 157"/>
                  <a:gd name="T60" fmla="*/ 121 w 158"/>
                  <a:gd name="T61" fmla="*/ 143 h 157"/>
                  <a:gd name="T62" fmla="*/ 127 w 158"/>
                  <a:gd name="T63" fmla="*/ 138 h 157"/>
                  <a:gd name="T64" fmla="*/ 134 w 158"/>
                  <a:gd name="T65" fmla="*/ 133 h 157"/>
                  <a:gd name="T66" fmla="*/ 139 w 158"/>
                  <a:gd name="T67" fmla="*/ 126 h 157"/>
                  <a:gd name="T68" fmla="*/ 144 w 158"/>
                  <a:gd name="T69" fmla="*/ 120 h 157"/>
                  <a:gd name="T70" fmla="*/ 147 w 158"/>
                  <a:gd name="T71" fmla="*/ 113 h 157"/>
                  <a:gd name="T72" fmla="*/ 152 w 158"/>
                  <a:gd name="T73" fmla="*/ 107 h 157"/>
                  <a:gd name="T74" fmla="*/ 156 w 158"/>
                  <a:gd name="T75" fmla="*/ 93 h 157"/>
                  <a:gd name="T76" fmla="*/ 158 w 158"/>
                  <a:gd name="T77" fmla="*/ 7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58" y="78"/>
                    </a:move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Freeform 282">
                <a:extLst>
                  <a:ext uri="{FF2B5EF4-FFF2-40B4-BE49-F238E27FC236}">
                    <a16:creationId xmlns:a16="http://schemas.microsoft.com/office/drawing/2014/main" id="{117F31CA-CB2D-C644-8283-E1F859C94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9201" y="3983038"/>
                <a:ext cx="82550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3 h 158"/>
                  <a:gd name="T4" fmla="*/ 151 w 157"/>
                  <a:gd name="T5" fmla="*/ 48 h 158"/>
                  <a:gd name="T6" fmla="*/ 143 w 157"/>
                  <a:gd name="T7" fmla="*/ 35 h 158"/>
                  <a:gd name="T8" fmla="*/ 133 w 157"/>
                  <a:gd name="T9" fmla="*/ 23 h 158"/>
                  <a:gd name="T10" fmla="*/ 120 w 157"/>
                  <a:gd name="T11" fmla="*/ 12 h 158"/>
                  <a:gd name="T12" fmla="*/ 113 w 157"/>
                  <a:gd name="T13" fmla="*/ 8 h 158"/>
                  <a:gd name="T14" fmla="*/ 107 w 157"/>
                  <a:gd name="T15" fmla="*/ 5 h 158"/>
                  <a:gd name="T16" fmla="*/ 93 w 157"/>
                  <a:gd name="T17" fmla="*/ 2 h 158"/>
                  <a:gd name="T18" fmla="*/ 78 w 157"/>
                  <a:gd name="T19" fmla="*/ 0 h 158"/>
                  <a:gd name="T20" fmla="*/ 62 w 157"/>
                  <a:gd name="T21" fmla="*/ 2 h 158"/>
                  <a:gd name="T22" fmla="*/ 47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1 w 157"/>
                  <a:gd name="T29" fmla="*/ 35 h 158"/>
                  <a:gd name="T30" fmla="*/ 4 w 157"/>
                  <a:gd name="T31" fmla="*/ 48 h 158"/>
                  <a:gd name="T32" fmla="*/ 1 w 157"/>
                  <a:gd name="T33" fmla="*/ 63 h 158"/>
                  <a:gd name="T34" fmla="*/ 0 w 157"/>
                  <a:gd name="T35" fmla="*/ 79 h 158"/>
                  <a:gd name="T36" fmla="*/ 1 w 157"/>
                  <a:gd name="T37" fmla="*/ 94 h 158"/>
                  <a:gd name="T38" fmla="*/ 4 w 157"/>
                  <a:gd name="T39" fmla="*/ 108 h 158"/>
                  <a:gd name="T40" fmla="*/ 7 w 157"/>
                  <a:gd name="T41" fmla="*/ 114 h 158"/>
                  <a:gd name="T42" fmla="*/ 11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4 h 158"/>
                  <a:gd name="T48" fmla="*/ 47 w 157"/>
                  <a:gd name="T49" fmla="*/ 152 h 158"/>
                  <a:gd name="T50" fmla="*/ 62 w 157"/>
                  <a:gd name="T51" fmla="*/ 156 h 158"/>
                  <a:gd name="T52" fmla="*/ 78 w 157"/>
                  <a:gd name="T53" fmla="*/ 158 h 158"/>
                  <a:gd name="T54" fmla="*/ 93 w 157"/>
                  <a:gd name="T55" fmla="*/ 156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4 h 158"/>
                  <a:gd name="T62" fmla="*/ 126 w 157"/>
                  <a:gd name="T63" fmla="*/ 139 h 158"/>
                  <a:gd name="T64" fmla="*/ 133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4 h 158"/>
                  <a:gd name="T72" fmla="*/ 151 w 157"/>
                  <a:gd name="T73" fmla="*/ 108 h 158"/>
                  <a:gd name="T74" fmla="*/ 155 w 157"/>
                  <a:gd name="T75" fmla="*/ 94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3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1" y="35"/>
                    </a:lnTo>
                    <a:lnTo>
                      <a:pt x="4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1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8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4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Freeform 283">
                <a:extLst>
                  <a:ext uri="{FF2B5EF4-FFF2-40B4-BE49-F238E27FC236}">
                    <a16:creationId xmlns:a16="http://schemas.microsoft.com/office/drawing/2014/main" id="{D805D235-5A63-AD4B-89E3-CDCC2AA7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1313" y="4189413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8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C1EED4A4-039D-0347-9B05-BE2C7548972C}"/>
                </a:ext>
              </a:extLst>
            </p:cNvPr>
            <p:cNvSpPr txBox="1"/>
            <p:nvPr/>
          </p:nvSpPr>
          <p:spPr>
            <a:xfrm>
              <a:off x="6682159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B60367AB-104A-FF45-B14F-754E42B6A0AA}"/>
                </a:ext>
              </a:extLst>
            </p:cNvPr>
            <p:cNvSpPr txBox="1"/>
            <p:nvPr/>
          </p:nvSpPr>
          <p:spPr>
            <a:xfrm>
              <a:off x="6959022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1FF3627C-6537-E74C-A712-08565997573B}"/>
                </a:ext>
              </a:extLst>
            </p:cNvPr>
            <p:cNvSpPr txBox="1"/>
            <p:nvPr/>
          </p:nvSpPr>
          <p:spPr>
            <a:xfrm>
              <a:off x="7245663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EB439A5D-FC8E-9647-9D2B-741B5A26767A}"/>
                </a:ext>
              </a:extLst>
            </p:cNvPr>
            <p:cNvSpPr txBox="1"/>
            <p:nvPr/>
          </p:nvSpPr>
          <p:spPr>
            <a:xfrm>
              <a:off x="7482321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B0926CE1-4A9B-4741-B6A0-CF22FCBD9CE2}"/>
                </a:ext>
              </a:extLst>
            </p:cNvPr>
            <p:cNvSpPr txBox="1"/>
            <p:nvPr/>
          </p:nvSpPr>
          <p:spPr>
            <a:xfrm>
              <a:off x="8315138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05BB35AA-DB8E-9440-B3B1-3794F7DD2ED8}"/>
                </a:ext>
              </a:extLst>
            </p:cNvPr>
            <p:cNvSpPr txBox="1"/>
            <p:nvPr/>
          </p:nvSpPr>
          <p:spPr>
            <a:xfrm>
              <a:off x="9144171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3EE6B372-C790-6443-8643-C73E13D5C5F7}"/>
                </a:ext>
              </a:extLst>
            </p:cNvPr>
            <p:cNvSpPr txBox="1"/>
            <p:nvPr/>
          </p:nvSpPr>
          <p:spPr>
            <a:xfrm>
              <a:off x="8549725" y="5205610"/>
              <a:ext cx="925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Study</a:t>
              </a:r>
              <a:r>
                <a:rPr lang="fr-FR" sz="1200" b="1" dirty="0"/>
                <a:t> </a:t>
              </a:r>
              <a:r>
                <a:rPr lang="fr-FR" sz="1200" b="1" dirty="0" err="1"/>
                <a:t>week</a:t>
              </a:r>
              <a:endParaRPr lang="fr-FR" sz="1200" b="1" dirty="0"/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CC68A05C-96C8-DC42-B98B-4E3EF853AF4F}"/>
                </a:ext>
              </a:extLst>
            </p:cNvPr>
            <p:cNvSpPr txBox="1"/>
            <p:nvPr/>
          </p:nvSpPr>
          <p:spPr>
            <a:xfrm>
              <a:off x="11639282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78773F35-9CCA-7142-93C8-011797EC6641}"/>
                </a:ext>
              </a:extLst>
            </p:cNvPr>
            <p:cNvSpPr txBox="1"/>
            <p:nvPr/>
          </p:nvSpPr>
          <p:spPr>
            <a:xfrm>
              <a:off x="9966362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006863CB-60B3-C046-9234-15ADA4CD410D}"/>
                </a:ext>
              </a:extLst>
            </p:cNvPr>
            <p:cNvSpPr txBox="1"/>
            <p:nvPr/>
          </p:nvSpPr>
          <p:spPr>
            <a:xfrm>
              <a:off x="6398233" y="468590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F95F5615-F8CB-904C-9D31-8651635648AF}"/>
                </a:ext>
              </a:extLst>
            </p:cNvPr>
            <p:cNvSpPr txBox="1"/>
            <p:nvPr/>
          </p:nvSpPr>
          <p:spPr>
            <a:xfrm>
              <a:off x="6319687" y="372044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34AB2619-DF96-484F-AD4E-85A01BE229D2}"/>
                </a:ext>
              </a:extLst>
            </p:cNvPr>
            <p:cNvSpPr txBox="1"/>
            <p:nvPr/>
          </p:nvSpPr>
          <p:spPr>
            <a:xfrm>
              <a:off x="6319687" y="27549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80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358ACB66-D4FB-424A-9EB2-85C6352F77CD}"/>
                </a:ext>
              </a:extLst>
            </p:cNvPr>
            <p:cNvSpPr txBox="1"/>
            <p:nvPr/>
          </p:nvSpPr>
          <p:spPr>
            <a:xfrm>
              <a:off x="6241139" y="2272254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100</a:t>
              </a: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B4505A5D-014F-E645-9CE9-13CD212F7078}"/>
                </a:ext>
              </a:extLst>
            </p:cNvPr>
            <p:cNvSpPr txBox="1"/>
            <p:nvPr/>
          </p:nvSpPr>
          <p:spPr>
            <a:xfrm>
              <a:off x="6319687" y="42031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201" name="ZoneTexte 200">
              <a:extLst>
                <a:ext uri="{FF2B5EF4-FFF2-40B4-BE49-F238E27FC236}">
                  <a16:creationId xmlns:a16="http://schemas.microsoft.com/office/drawing/2014/main" id="{C332C1AE-59DC-8B41-99A9-E582B311EDB7}"/>
                </a:ext>
              </a:extLst>
            </p:cNvPr>
            <p:cNvSpPr txBox="1"/>
            <p:nvPr/>
          </p:nvSpPr>
          <p:spPr>
            <a:xfrm>
              <a:off x="6319687" y="32377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</a:t>
              </a:r>
            </a:p>
          </p:txBody>
        </p:sp>
      </p:grpSp>
      <p:sp>
        <p:nvSpPr>
          <p:cNvPr id="310" name="ZoneTexte 309">
            <a:extLst>
              <a:ext uri="{FF2B5EF4-FFF2-40B4-BE49-F238E27FC236}">
                <a16:creationId xmlns:a16="http://schemas.microsoft.com/office/drawing/2014/main" id="{11BDBFF2-5EC1-9C46-808C-BDFB0F0F97CB}"/>
              </a:ext>
            </a:extLst>
          </p:cNvPr>
          <p:cNvSpPr txBox="1"/>
          <p:nvPr/>
        </p:nvSpPr>
        <p:spPr>
          <a:xfrm>
            <a:off x="6576015" y="2405015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  <p:sp>
        <p:nvSpPr>
          <p:cNvPr id="311" name="Line 256">
            <a:extLst>
              <a:ext uri="{FF2B5EF4-FFF2-40B4-BE49-F238E27FC236}">
                <a16:creationId xmlns:a16="http://schemas.microsoft.com/office/drawing/2014/main" id="{3E080956-3BE9-8F4A-839F-FE1B71B514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2896" y="6345885"/>
            <a:ext cx="309563" cy="0"/>
          </a:xfrm>
          <a:prstGeom prst="line">
            <a:avLst/>
          </a:prstGeom>
          <a:noFill/>
          <a:ln w="38100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12" name="Line 257">
            <a:extLst>
              <a:ext uri="{FF2B5EF4-FFF2-40B4-BE49-F238E27FC236}">
                <a16:creationId xmlns:a16="http://schemas.microsoft.com/office/drawing/2014/main" id="{5ACF386A-2BA4-9149-BEA7-FD5DBF3CE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5466" y="6345885"/>
            <a:ext cx="309563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13" name="Line 258">
            <a:extLst>
              <a:ext uri="{FF2B5EF4-FFF2-40B4-BE49-F238E27FC236}">
                <a16:creationId xmlns:a16="http://schemas.microsoft.com/office/drawing/2014/main" id="{DF946000-3CA4-9B42-B512-B6CDCCC010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0162" y="6345885"/>
            <a:ext cx="309563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14" name="ZoneTexte 313">
            <a:extLst>
              <a:ext uri="{FF2B5EF4-FFF2-40B4-BE49-F238E27FC236}">
                <a16:creationId xmlns:a16="http://schemas.microsoft.com/office/drawing/2014/main" id="{BA38C6C7-3CAD-7448-92C3-7BC36EFBA5FE}"/>
              </a:ext>
            </a:extLst>
          </p:cNvPr>
          <p:cNvSpPr txBox="1"/>
          <p:nvPr/>
        </p:nvSpPr>
        <p:spPr>
          <a:xfrm>
            <a:off x="1355723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(0.25 mg) + DOR QD</a:t>
            </a:r>
          </a:p>
        </p:txBody>
      </p:sp>
      <p:sp>
        <p:nvSpPr>
          <p:cNvPr id="315" name="ZoneTexte 314">
            <a:extLst>
              <a:ext uri="{FF2B5EF4-FFF2-40B4-BE49-F238E27FC236}">
                <a16:creationId xmlns:a16="http://schemas.microsoft.com/office/drawing/2014/main" id="{7452D030-C1D3-2442-89C2-23F3D90C89E2}"/>
              </a:ext>
            </a:extLst>
          </p:cNvPr>
          <p:cNvSpPr txBox="1"/>
          <p:nvPr/>
        </p:nvSpPr>
        <p:spPr>
          <a:xfrm>
            <a:off x="6209180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(2.25 mg) + DOR QD</a:t>
            </a:r>
          </a:p>
        </p:txBody>
      </p:sp>
      <p:sp>
        <p:nvSpPr>
          <p:cNvPr id="316" name="ZoneTexte 315">
            <a:extLst>
              <a:ext uri="{FF2B5EF4-FFF2-40B4-BE49-F238E27FC236}">
                <a16:creationId xmlns:a16="http://schemas.microsoft.com/office/drawing/2014/main" id="{977BADA0-694D-AA43-8AD0-87B15DAE1C8A}"/>
              </a:ext>
            </a:extLst>
          </p:cNvPr>
          <p:cNvSpPr txBox="1"/>
          <p:nvPr/>
        </p:nvSpPr>
        <p:spPr>
          <a:xfrm>
            <a:off x="3787725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(0.75 mg) + DOR QD</a:t>
            </a:r>
          </a:p>
        </p:txBody>
      </p:sp>
      <p:sp>
        <p:nvSpPr>
          <p:cNvPr id="317" name="ZoneTexte 316">
            <a:extLst>
              <a:ext uri="{FF2B5EF4-FFF2-40B4-BE49-F238E27FC236}">
                <a16:creationId xmlns:a16="http://schemas.microsoft.com/office/drawing/2014/main" id="{95570042-D812-4E47-8B99-2E7230FD445F}"/>
              </a:ext>
            </a:extLst>
          </p:cNvPr>
          <p:cNvSpPr txBox="1"/>
          <p:nvPr/>
        </p:nvSpPr>
        <p:spPr>
          <a:xfrm>
            <a:off x="8549725" y="6191997"/>
            <a:ext cx="147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DOR/3TC/TDF QD</a:t>
            </a:r>
          </a:p>
        </p:txBody>
      </p:sp>
      <p:sp>
        <p:nvSpPr>
          <p:cNvPr id="318" name="Line 255">
            <a:extLst>
              <a:ext uri="{FF2B5EF4-FFF2-40B4-BE49-F238E27FC236}">
                <a16:creationId xmlns:a16="http://schemas.microsoft.com/office/drawing/2014/main" id="{6DB937A1-03C9-CA46-9FCD-382BDA4806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8162" y="6345885"/>
            <a:ext cx="309563" cy="0"/>
          </a:xfrm>
          <a:prstGeom prst="line">
            <a:avLst/>
          </a:prstGeom>
          <a:noFill/>
          <a:ln w="38100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49057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FB465-F6C7-8042-B290-0AFB097AA4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41222"/>
            <a:ext cx="3823248" cy="3439575"/>
          </a:xfrm>
        </p:spPr>
        <p:txBody>
          <a:bodyPr>
            <a:normAutofit/>
          </a:bodyPr>
          <a:lstStyle/>
          <a:p>
            <a:r>
              <a:rPr lang="fr-FR" sz="1800" dirty="0"/>
              <a:t>French </a:t>
            </a:r>
            <a:r>
              <a:rPr lang="fr-FR" sz="1800" dirty="0" err="1"/>
              <a:t>observational</a:t>
            </a:r>
            <a:r>
              <a:rPr lang="fr-FR" sz="1800" dirty="0"/>
              <a:t> </a:t>
            </a:r>
            <a:r>
              <a:rPr lang="fr-FR" sz="1800" dirty="0" err="1"/>
              <a:t>study</a:t>
            </a:r>
            <a:endParaRPr lang="fr-FR" sz="1800" dirty="0"/>
          </a:p>
          <a:p>
            <a:r>
              <a:rPr lang="fr-FR" sz="1800" dirty="0"/>
              <a:t>SNDS = </a:t>
            </a:r>
            <a:r>
              <a:rPr lang="fr-FR" sz="1800" dirty="0" err="1"/>
              <a:t>anonymized</a:t>
            </a:r>
            <a:r>
              <a:rPr lang="fr-FR" sz="1800" dirty="0"/>
              <a:t> claim and </a:t>
            </a:r>
            <a:r>
              <a:rPr lang="fr-FR" sz="1800" dirty="0" err="1"/>
              <a:t>hospitalization</a:t>
            </a:r>
            <a:r>
              <a:rPr lang="fr-FR" sz="1800" dirty="0"/>
              <a:t> </a:t>
            </a:r>
            <a:r>
              <a:rPr lang="fr-FR" sz="1800" dirty="0" err="1"/>
              <a:t>database</a:t>
            </a:r>
            <a:r>
              <a:rPr lang="fr-FR" sz="1800" dirty="0"/>
              <a:t> </a:t>
            </a:r>
            <a:r>
              <a:rPr lang="fr-FR" sz="1800" dirty="0" err="1"/>
              <a:t>whole</a:t>
            </a:r>
            <a:r>
              <a:rPr lang="fr-FR" sz="1800" dirty="0"/>
              <a:t> French population</a:t>
            </a:r>
          </a:p>
          <a:p>
            <a:r>
              <a:rPr lang="fr-FR" sz="1800" dirty="0" err="1"/>
              <a:t>Comparison</a:t>
            </a:r>
            <a:r>
              <a:rPr lang="fr-FR" sz="1800" dirty="0"/>
              <a:t> of </a:t>
            </a:r>
            <a:r>
              <a:rPr lang="fr-FR" sz="1800" dirty="0" err="1"/>
              <a:t>mortality</a:t>
            </a:r>
            <a:r>
              <a:rPr lang="fr-FR" sz="1800" dirty="0"/>
              <a:t> of PLWH </a:t>
            </a:r>
            <a:r>
              <a:rPr lang="fr-FR" sz="1800" dirty="0" err="1"/>
              <a:t>included</a:t>
            </a:r>
            <a:r>
              <a:rPr lang="fr-FR" sz="1800" dirty="0"/>
              <a:t> </a:t>
            </a:r>
            <a:r>
              <a:rPr lang="fr-FR" sz="1800" dirty="0" err="1"/>
              <a:t>between</a:t>
            </a:r>
            <a:r>
              <a:rPr lang="fr-FR" sz="1800" dirty="0"/>
              <a:t> 2006 and 2019 and of </a:t>
            </a:r>
            <a:r>
              <a:rPr lang="fr-FR" sz="1800" dirty="0" err="1"/>
              <a:t>age</a:t>
            </a:r>
            <a:r>
              <a:rPr lang="fr-FR" sz="1800" dirty="0"/>
              <a:t>-and </a:t>
            </a:r>
            <a:r>
              <a:rPr lang="fr-FR" sz="1800" dirty="0" err="1"/>
              <a:t>gender-matched</a:t>
            </a:r>
            <a:r>
              <a:rPr lang="fr-FR" sz="1800" dirty="0"/>
              <a:t> non HIV control group</a:t>
            </a:r>
          </a:p>
          <a:p>
            <a:r>
              <a:rPr lang="fr-FR" sz="1800" dirty="0"/>
              <a:t>HR </a:t>
            </a:r>
            <a:r>
              <a:rPr lang="fr-FR" sz="1800" dirty="0" err="1"/>
              <a:t>were</a:t>
            </a:r>
            <a:r>
              <a:rPr lang="fr-FR" sz="1800" dirty="0"/>
              <a:t> </a:t>
            </a:r>
            <a:r>
              <a:rPr lang="fr-FR" sz="1800" dirty="0" err="1"/>
              <a:t>estimated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adjustement</a:t>
            </a:r>
            <a:r>
              <a:rPr lang="fr-FR" sz="1800" dirty="0"/>
              <a:t> on </a:t>
            </a:r>
            <a:r>
              <a:rPr lang="fr-FR" sz="1800" dirty="0" err="1"/>
              <a:t>comorbidities</a:t>
            </a:r>
            <a:endParaRPr 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E50531-08CA-1D40-8AD8-485258D252CB}"/>
              </a:ext>
            </a:extLst>
          </p:cNvPr>
          <p:cNvSpPr txBox="1"/>
          <p:nvPr/>
        </p:nvSpPr>
        <p:spPr>
          <a:xfrm>
            <a:off x="8855045" y="6458393"/>
            <a:ext cx="331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Prevoteau</a:t>
            </a:r>
            <a:r>
              <a:rPr lang="fr-FR" sz="1200" dirty="0"/>
              <a:t> du Clary F. HIV Glasgow 2022, Abs. O33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6B476627-2A3F-7845-9795-947616A4F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718" y="6275614"/>
            <a:ext cx="501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Years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891113A-95AF-5948-946C-ED8126B1F705}"/>
              </a:ext>
            </a:extLst>
          </p:cNvPr>
          <p:cNvGrpSpPr/>
          <p:nvPr/>
        </p:nvGrpSpPr>
        <p:grpSpPr>
          <a:xfrm>
            <a:off x="4408692" y="1858958"/>
            <a:ext cx="7474223" cy="4457305"/>
            <a:chOff x="3553733" y="1582738"/>
            <a:chExt cx="8629650" cy="4829175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814B0663-D4F4-6246-AE60-BBB7F4575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5696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04B3ED0-737C-2245-ACB4-2F0FD4A1B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9371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0ED96028-1A6F-C04F-899C-8EC1E453C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62533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EEE9158-20AE-214B-A39D-76934AB10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858" y="3243263"/>
              <a:ext cx="8137525" cy="2673350"/>
            </a:xfrm>
            <a:custGeom>
              <a:avLst/>
              <a:gdLst>
                <a:gd name="T0" fmla="*/ 5126 w 5126"/>
                <a:gd name="T1" fmla="*/ 1684 h 1684"/>
                <a:gd name="T2" fmla="*/ 4781 w 5126"/>
                <a:gd name="T3" fmla="*/ 1684 h 1684"/>
                <a:gd name="T4" fmla="*/ 4042 w 5126"/>
                <a:gd name="T5" fmla="*/ 1684 h 1684"/>
                <a:gd name="T6" fmla="*/ 3303 w 5126"/>
                <a:gd name="T7" fmla="*/ 1684 h 1684"/>
                <a:gd name="T8" fmla="*/ 2564 w 5126"/>
                <a:gd name="T9" fmla="*/ 1684 h 1684"/>
                <a:gd name="T10" fmla="*/ 1825 w 5126"/>
                <a:gd name="T11" fmla="*/ 1684 h 1684"/>
                <a:gd name="T12" fmla="*/ 1086 w 5126"/>
                <a:gd name="T13" fmla="*/ 1684 h 1684"/>
                <a:gd name="T14" fmla="*/ 347 w 5126"/>
                <a:gd name="T15" fmla="*/ 1684 h 1684"/>
                <a:gd name="T16" fmla="*/ 0 w 5126"/>
                <a:gd name="T17" fmla="*/ 1684 h 1684"/>
                <a:gd name="T18" fmla="*/ 0 w 5126"/>
                <a:gd name="T19" fmla="*/ 1609 h 1684"/>
                <a:gd name="T20" fmla="*/ 0 w 5126"/>
                <a:gd name="T21" fmla="*/ 1095 h 1684"/>
                <a:gd name="T22" fmla="*/ 0 w 5126"/>
                <a:gd name="T23" fmla="*/ 581 h 1684"/>
                <a:gd name="T24" fmla="*/ 0 w 5126"/>
                <a:gd name="T25" fmla="*/ 68 h 1684"/>
                <a:gd name="T26" fmla="*/ 0 w 5126"/>
                <a:gd name="T27" fmla="*/ 0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6" h="1684">
                  <a:moveTo>
                    <a:pt x="5126" y="1684"/>
                  </a:moveTo>
                  <a:lnTo>
                    <a:pt x="4781" y="1684"/>
                  </a:lnTo>
                  <a:lnTo>
                    <a:pt x="4042" y="1684"/>
                  </a:lnTo>
                  <a:lnTo>
                    <a:pt x="3303" y="1684"/>
                  </a:lnTo>
                  <a:lnTo>
                    <a:pt x="2564" y="1684"/>
                  </a:lnTo>
                  <a:lnTo>
                    <a:pt x="1825" y="1684"/>
                  </a:lnTo>
                  <a:lnTo>
                    <a:pt x="1086" y="1684"/>
                  </a:lnTo>
                  <a:lnTo>
                    <a:pt x="347" y="1684"/>
                  </a:lnTo>
                  <a:lnTo>
                    <a:pt x="0" y="1684"/>
                  </a:lnTo>
                  <a:lnTo>
                    <a:pt x="0" y="1609"/>
                  </a:lnTo>
                  <a:lnTo>
                    <a:pt x="0" y="1095"/>
                  </a:lnTo>
                  <a:lnTo>
                    <a:pt x="0" y="581"/>
                  </a:lnTo>
                  <a:lnTo>
                    <a:pt x="0" y="6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A99598E-3907-F642-BBC9-1C6002C5D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5858" y="1624013"/>
              <a:ext cx="0" cy="952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8748FB8C-9620-B140-81D1-9F4B3A37D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1719263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7A4C73FB-A8C7-E646-BC83-006452485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5858" y="2535238"/>
              <a:ext cx="0" cy="7080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80D2FFB8-A487-4B42-BF7B-83E095D59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2535238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CB0952B5-7BF6-214E-A7FB-A476B6E04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4165600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8345A7C7-A861-D14D-8B74-F10E54C9F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3351213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477D32C9-224A-7F4A-901E-CCA38C6B5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5858" y="1719263"/>
              <a:ext cx="0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75563602-6726-8D4C-9E18-98FE4F45B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721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AE312981-ECC7-6A45-A005-EC6878DBE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9883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4F5A10A-62F9-384F-BB1D-0A389F9F5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4981575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8E5E8D69-BE4A-034F-8FF2-995891128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5797550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23963ADA-12D7-1145-8163-4A7C6BEB4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08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8B279775-D674-9647-84D2-04276E6D2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3046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66D9B4DD-EC33-7646-9DFE-F552C36B1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258" y="6070600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620259FE-EE5A-D843-87B6-3E1BFA91F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421" y="6070600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41349DED-0529-1C4A-87DE-913515EB6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8583" y="6070600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EDB8AC27-1B2D-1547-B954-7EE52F96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921" y="6070600"/>
              <a:ext cx="5175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12.5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884B8AB-3115-D546-915D-41500F808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1746" y="6070600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7.5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0A9BF840-75E2-074D-B4CE-F3AEAA5D1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7758" y="6070600"/>
              <a:ext cx="5175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43FA0FD4-4E05-094A-A80D-AE0FF30E8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5615993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0.0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68A29DE8-A9AA-5E48-A9C8-3F3D3833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4800018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28047F5A-CEB9-654B-B7A0-70E6E0AFB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3984043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55821312-7A5B-3D4B-9BD6-C0D1988D3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3168068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0.6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00B03679-7E97-CE47-95FF-42E756E5B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2353681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0.8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B055837A-57AE-564A-A113-8B92A21EA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1582738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35CBF182-449D-634F-A998-D97B5692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846" y="1720850"/>
              <a:ext cx="6583363" cy="309563"/>
            </a:xfrm>
            <a:custGeom>
              <a:avLst/>
              <a:gdLst>
                <a:gd name="T0" fmla="*/ 4147 w 4147"/>
                <a:gd name="T1" fmla="*/ 195 h 195"/>
                <a:gd name="T2" fmla="*/ 4019 w 4147"/>
                <a:gd name="T3" fmla="*/ 185 h 195"/>
                <a:gd name="T4" fmla="*/ 3891 w 4147"/>
                <a:gd name="T5" fmla="*/ 176 h 195"/>
                <a:gd name="T6" fmla="*/ 3635 w 4147"/>
                <a:gd name="T7" fmla="*/ 158 h 195"/>
                <a:gd name="T8" fmla="*/ 3506 w 4147"/>
                <a:gd name="T9" fmla="*/ 149 h 195"/>
                <a:gd name="T10" fmla="*/ 3378 w 4147"/>
                <a:gd name="T11" fmla="*/ 140 h 195"/>
                <a:gd name="T12" fmla="*/ 3121 w 4147"/>
                <a:gd name="T13" fmla="*/ 124 h 195"/>
                <a:gd name="T14" fmla="*/ 2863 w 4147"/>
                <a:gd name="T15" fmla="*/ 109 h 195"/>
                <a:gd name="T16" fmla="*/ 2605 w 4147"/>
                <a:gd name="T17" fmla="*/ 94 h 195"/>
                <a:gd name="T18" fmla="*/ 2346 w 4147"/>
                <a:gd name="T19" fmla="*/ 81 h 195"/>
                <a:gd name="T20" fmla="*/ 2088 w 4147"/>
                <a:gd name="T21" fmla="*/ 68 h 195"/>
                <a:gd name="T22" fmla="*/ 1828 w 4147"/>
                <a:gd name="T23" fmla="*/ 56 h 195"/>
                <a:gd name="T24" fmla="*/ 1568 w 4147"/>
                <a:gd name="T25" fmla="*/ 46 h 195"/>
                <a:gd name="T26" fmla="*/ 1308 w 4147"/>
                <a:gd name="T27" fmla="*/ 36 h 195"/>
                <a:gd name="T28" fmla="*/ 1178 w 4147"/>
                <a:gd name="T29" fmla="*/ 31 h 195"/>
                <a:gd name="T30" fmla="*/ 1047 w 4147"/>
                <a:gd name="T31" fmla="*/ 27 h 195"/>
                <a:gd name="T32" fmla="*/ 917 w 4147"/>
                <a:gd name="T33" fmla="*/ 23 h 195"/>
                <a:gd name="T34" fmla="*/ 786 w 4147"/>
                <a:gd name="T35" fmla="*/ 19 h 195"/>
                <a:gd name="T36" fmla="*/ 524 w 4147"/>
                <a:gd name="T37" fmla="*/ 12 h 195"/>
                <a:gd name="T38" fmla="*/ 262 w 4147"/>
                <a:gd name="T39" fmla="*/ 5 h 195"/>
                <a:gd name="T40" fmla="*/ 0 w 4147"/>
                <a:gd name="T4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47" h="195">
                  <a:moveTo>
                    <a:pt x="4147" y="195"/>
                  </a:moveTo>
                  <a:lnTo>
                    <a:pt x="4019" y="185"/>
                  </a:lnTo>
                  <a:lnTo>
                    <a:pt x="3891" y="176"/>
                  </a:lnTo>
                  <a:lnTo>
                    <a:pt x="3635" y="158"/>
                  </a:lnTo>
                  <a:lnTo>
                    <a:pt x="3506" y="149"/>
                  </a:lnTo>
                  <a:lnTo>
                    <a:pt x="3378" y="140"/>
                  </a:lnTo>
                  <a:lnTo>
                    <a:pt x="3121" y="124"/>
                  </a:lnTo>
                  <a:lnTo>
                    <a:pt x="2863" y="109"/>
                  </a:lnTo>
                  <a:lnTo>
                    <a:pt x="2605" y="94"/>
                  </a:lnTo>
                  <a:lnTo>
                    <a:pt x="2346" y="81"/>
                  </a:lnTo>
                  <a:lnTo>
                    <a:pt x="2088" y="68"/>
                  </a:lnTo>
                  <a:lnTo>
                    <a:pt x="1828" y="56"/>
                  </a:lnTo>
                  <a:lnTo>
                    <a:pt x="1568" y="46"/>
                  </a:lnTo>
                  <a:lnTo>
                    <a:pt x="1308" y="36"/>
                  </a:lnTo>
                  <a:lnTo>
                    <a:pt x="1178" y="31"/>
                  </a:lnTo>
                  <a:lnTo>
                    <a:pt x="1047" y="27"/>
                  </a:lnTo>
                  <a:lnTo>
                    <a:pt x="917" y="23"/>
                  </a:lnTo>
                  <a:lnTo>
                    <a:pt x="786" y="19"/>
                  </a:lnTo>
                  <a:lnTo>
                    <a:pt x="524" y="12"/>
                  </a:lnTo>
                  <a:lnTo>
                    <a:pt x="262" y="5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1665D0CE-3D85-024C-BA6A-3F5A9CA68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846" y="1720850"/>
              <a:ext cx="6597650" cy="631825"/>
            </a:xfrm>
            <a:custGeom>
              <a:avLst/>
              <a:gdLst>
                <a:gd name="T0" fmla="*/ 4156 w 4156"/>
                <a:gd name="T1" fmla="*/ 398 h 398"/>
                <a:gd name="T2" fmla="*/ 4065 w 4156"/>
                <a:gd name="T3" fmla="*/ 387 h 398"/>
                <a:gd name="T4" fmla="*/ 3974 w 4156"/>
                <a:gd name="T5" fmla="*/ 377 h 398"/>
                <a:gd name="T6" fmla="*/ 3884 w 4156"/>
                <a:gd name="T7" fmla="*/ 367 h 398"/>
                <a:gd name="T8" fmla="*/ 3795 w 4156"/>
                <a:gd name="T9" fmla="*/ 357 h 398"/>
                <a:gd name="T10" fmla="*/ 3706 w 4156"/>
                <a:gd name="T11" fmla="*/ 347 h 398"/>
                <a:gd name="T12" fmla="*/ 3619 w 4156"/>
                <a:gd name="T13" fmla="*/ 337 h 398"/>
                <a:gd name="T14" fmla="*/ 3532 w 4156"/>
                <a:gd name="T15" fmla="*/ 327 h 398"/>
                <a:gd name="T16" fmla="*/ 3446 w 4156"/>
                <a:gd name="T17" fmla="*/ 318 h 398"/>
                <a:gd name="T18" fmla="*/ 3360 w 4156"/>
                <a:gd name="T19" fmla="*/ 309 h 398"/>
                <a:gd name="T20" fmla="*/ 3275 w 4156"/>
                <a:gd name="T21" fmla="*/ 300 h 398"/>
                <a:gd name="T22" fmla="*/ 3191 w 4156"/>
                <a:gd name="T23" fmla="*/ 292 h 398"/>
                <a:gd name="T24" fmla="*/ 3108 w 4156"/>
                <a:gd name="T25" fmla="*/ 284 h 398"/>
                <a:gd name="T26" fmla="*/ 3025 w 4156"/>
                <a:gd name="T27" fmla="*/ 275 h 398"/>
                <a:gd name="T28" fmla="*/ 2943 w 4156"/>
                <a:gd name="T29" fmla="*/ 268 h 398"/>
                <a:gd name="T30" fmla="*/ 2861 w 4156"/>
                <a:gd name="T31" fmla="*/ 260 h 398"/>
                <a:gd name="T32" fmla="*/ 2781 w 4156"/>
                <a:gd name="T33" fmla="*/ 253 h 398"/>
                <a:gd name="T34" fmla="*/ 2701 w 4156"/>
                <a:gd name="T35" fmla="*/ 245 h 398"/>
                <a:gd name="T36" fmla="*/ 2622 w 4156"/>
                <a:gd name="T37" fmla="*/ 238 h 398"/>
                <a:gd name="T38" fmla="*/ 2543 w 4156"/>
                <a:gd name="T39" fmla="*/ 231 h 398"/>
                <a:gd name="T40" fmla="*/ 2466 w 4156"/>
                <a:gd name="T41" fmla="*/ 225 h 398"/>
                <a:gd name="T42" fmla="*/ 2388 w 4156"/>
                <a:gd name="T43" fmla="*/ 218 h 398"/>
                <a:gd name="T44" fmla="*/ 2312 w 4156"/>
                <a:gd name="T45" fmla="*/ 212 h 398"/>
                <a:gd name="T46" fmla="*/ 2237 w 4156"/>
                <a:gd name="T47" fmla="*/ 206 h 398"/>
                <a:gd name="T48" fmla="*/ 2162 w 4156"/>
                <a:gd name="T49" fmla="*/ 200 h 398"/>
                <a:gd name="T50" fmla="*/ 2088 w 4156"/>
                <a:gd name="T51" fmla="*/ 195 h 398"/>
                <a:gd name="T52" fmla="*/ 2014 w 4156"/>
                <a:gd name="T53" fmla="*/ 189 h 398"/>
                <a:gd name="T54" fmla="*/ 1942 w 4156"/>
                <a:gd name="T55" fmla="*/ 184 h 398"/>
                <a:gd name="T56" fmla="*/ 1870 w 4156"/>
                <a:gd name="T57" fmla="*/ 180 h 398"/>
                <a:gd name="T58" fmla="*/ 1798 w 4156"/>
                <a:gd name="T59" fmla="*/ 175 h 398"/>
                <a:gd name="T60" fmla="*/ 1728 w 4156"/>
                <a:gd name="T61" fmla="*/ 171 h 398"/>
                <a:gd name="T62" fmla="*/ 1658 w 4156"/>
                <a:gd name="T63" fmla="*/ 166 h 398"/>
                <a:gd name="T64" fmla="*/ 1589 w 4156"/>
                <a:gd name="T65" fmla="*/ 163 h 398"/>
                <a:gd name="T66" fmla="*/ 1388 w 4156"/>
                <a:gd name="T67" fmla="*/ 143 h 398"/>
                <a:gd name="T68" fmla="*/ 1188 w 4156"/>
                <a:gd name="T69" fmla="*/ 122 h 398"/>
                <a:gd name="T70" fmla="*/ 790 w 4156"/>
                <a:gd name="T71" fmla="*/ 82 h 398"/>
                <a:gd name="T72" fmla="*/ 394 w 4156"/>
                <a:gd name="T73" fmla="*/ 42 h 398"/>
                <a:gd name="T74" fmla="*/ 196 w 4156"/>
                <a:gd name="T75" fmla="*/ 21 h 398"/>
                <a:gd name="T76" fmla="*/ 0 w 4156"/>
                <a:gd name="T7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56" h="398">
                  <a:moveTo>
                    <a:pt x="4156" y="398"/>
                  </a:moveTo>
                  <a:lnTo>
                    <a:pt x="4065" y="387"/>
                  </a:lnTo>
                  <a:lnTo>
                    <a:pt x="3974" y="377"/>
                  </a:lnTo>
                  <a:lnTo>
                    <a:pt x="3884" y="367"/>
                  </a:lnTo>
                  <a:lnTo>
                    <a:pt x="3795" y="357"/>
                  </a:lnTo>
                  <a:lnTo>
                    <a:pt x="3706" y="347"/>
                  </a:lnTo>
                  <a:lnTo>
                    <a:pt x="3619" y="337"/>
                  </a:lnTo>
                  <a:lnTo>
                    <a:pt x="3532" y="327"/>
                  </a:lnTo>
                  <a:lnTo>
                    <a:pt x="3446" y="318"/>
                  </a:lnTo>
                  <a:lnTo>
                    <a:pt x="3360" y="309"/>
                  </a:lnTo>
                  <a:lnTo>
                    <a:pt x="3275" y="300"/>
                  </a:lnTo>
                  <a:lnTo>
                    <a:pt x="3191" y="292"/>
                  </a:lnTo>
                  <a:lnTo>
                    <a:pt x="3108" y="284"/>
                  </a:lnTo>
                  <a:lnTo>
                    <a:pt x="3025" y="275"/>
                  </a:lnTo>
                  <a:lnTo>
                    <a:pt x="2943" y="268"/>
                  </a:lnTo>
                  <a:lnTo>
                    <a:pt x="2861" y="260"/>
                  </a:lnTo>
                  <a:lnTo>
                    <a:pt x="2781" y="253"/>
                  </a:lnTo>
                  <a:lnTo>
                    <a:pt x="2701" y="245"/>
                  </a:lnTo>
                  <a:lnTo>
                    <a:pt x="2622" y="238"/>
                  </a:lnTo>
                  <a:lnTo>
                    <a:pt x="2543" y="231"/>
                  </a:lnTo>
                  <a:lnTo>
                    <a:pt x="2466" y="225"/>
                  </a:lnTo>
                  <a:lnTo>
                    <a:pt x="2388" y="218"/>
                  </a:lnTo>
                  <a:lnTo>
                    <a:pt x="2312" y="212"/>
                  </a:lnTo>
                  <a:lnTo>
                    <a:pt x="2237" y="206"/>
                  </a:lnTo>
                  <a:lnTo>
                    <a:pt x="2162" y="200"/>
                  </a:lnTo>
                  <a:lnTo>
                    <a:pt x="2088" y="195"/>
                  </a:lnTo>
                  <a:lnTo>
                    <a:pt x="2014" y="189"/>
                  </a:lnTo>
                  <a:lnTo>
                    <a:pt x="1942" y="184"/>
                  </a:lnTo>
                  <a:lnTo>
                    <a:pt x="1870" y="180"/>
                  </a:lnTo>
                  <a:lnTo>
                    <a:pt x="1798" y="175"/>
                  </a:lnTo>
                  <a:lnTo>
                    <a:pt x="1728" y="171"/>
                  </a:lnTo>
                  <a:lnTo>
                    <a:pt x="1658" y="166"/>
                  </a:lnTo>
                  <a:lnTo>
                    <a:pt x="1589" y="163"/>
                  </a:lnTo>
                  <a:lnTo>
                    <a:pt x="1388" y="143"/>
                  </a:lnTo>
                  <a:lnTo>
                    <a:pt x="1188" y="122"/>
                  </a:lnTo>
                  <a:lnTo>
                    <a:pt x="790" y="82"/>
                  </a:lnTo>
                  <a:lnTo>
                    <a:pt x="394" y="42"/>
                  </a:lnTo>
                  <a:lnTo>
                    <a:pt x="196" y="2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0" name="Tableau 4">
            <a:extLst>
              <a:ext uri="{FF2B5EF4-FFF2-40B4-BE49-F238E27FC236}">
                <a16:creationId xmlns:a16="http://schemas.microsoft.com/office/drawing/2014/main" id="{6705ED40-799D-1749-A2FD-37856FEA6211}"/>
              </a:ext>
            </a:extLst>
          </p:cNvPr>
          <p:cNvGraphicFramePr>
            <a:graphicFrameLocks noGrp="1"/>
          </p:cNvGraphicFramePr>
          <p:nvPr/>
        </p:nvGraphicFramePr>
        <p:xfrm>
          <a:off x="5573442" y="3561386"/>
          <a:ext cx="6021941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326">
                  <a:extLst>
                    <a:ext uri="{9D8B030D-6E8A-4147-A177-3AD203B41FA5}">
                      <a16:colId xmlns:a16="http://schemas.microsoft.com/office/drawing/2014/main" val="3511617408"/>
                    </a:ext>
                  </a:extLst>
                </a:gridCol>
                <a:gridCol w="1630237">
                  <a:extLst>
                    <a:ext uri="{9D8B030D-6E8A-4147-A177-3AD203B41FA5}">
                      <a16:colId xmlns:a16="http://schemas.microsoft.com/office/drawing/2014/main" val="2630084991"/>
                    </a:ext>
                  </a:extLst>
                </a:gridCol>
                <a:gridCol w="1693378">
                  <a:extLst>
                    <a:ext uri="{9D8B030D-6E8A-4147-A177-3AD203B41FA5}">
                      <a16:colId xmlns:a16="http://schemas.microsoft.com/office/drawing/2014/main" val="2712978813"/>
                    </a:ext>
                  </a:extLst>
                </a:gridCol>
              </a:tblGrid>
              <a:tr h="228461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PLHIV, n = 173 712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Control, n = 713 712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837698"/>
                  </a:ext>
                </a:extLst>
              </a:tr>
              <a:tr h="708229">
                <a:tc>
                  <a:txBody>
                    <a:bodyPr/>
                    <a:lstStyle/>
                    <a:p>
                      <a:r>
                        <a:rPr lang="fr-FR" sz="1400" b="1" dirty="0"/>
                        <a:t>Survival rate</a:t>
                      </a:r>
                    </a:p>
                    <a:p>
                      <a:pPr marL="182563" lvl="1" indent="0"/>
                      <a:r>
                        <a:rPr lang="fr-FR" sz="1400" b="0" dirty="0"/>
                        <a:t>3 </a:t>
                      </a:r>
                      <a:r>
                        <a:rPr lang="fr-FR" sz="1400" b="0" dirty="0" err="1"/>
                        <a:t>years</a:t>
                      </a:r>
                      <a:endParaRPr lang="fr-FR" sz="1400" b="0" dirty="0"/>
                    </a:p>
                    <a:p>
                      <a:pPr marL="182563" lvl="1" indent="0"/>
                      <a:r>
                        <a:rPr lang="fr-FR" sz="1400" b="0" dirty="0"/>
                        <a:t>5 </a:t>
                      </a:r>
                      <a:r>
                        <a:rPr lang="fr-FR" sz="1400" b="0" dirty="0" err="1"/>
                        <a:t>years</a:t>
                      </a:r>
                      <a:endParaRPr lang="fr-FR" sz="1400" b="0" dirty="0"/>
                    </a:p>
                    <a:p>
                      <a:pPr marL="182563" lvl="1" indent="0"/>
                      <a:r>
                        <a:rPr lang="fr-FR" sz="1400" b="0" dirty="0"/>
                        <a:t>10 </a:t>
                      </a:r>
                      <a:r>
                        <a:rPr lang="fr-FR" sz="1400" b="0" dirty="0" err="1"/>
                        <a:t>years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96.45% [96.4-96.5]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94.48% [94.5-94.6]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89.36% [89.2-89.5]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98.89% [98.9-99,0]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98.18% [98.1-98.3]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95.38% [95.2-95.5]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79089"/>
                  </a:ext>
                </a:extLst>
              </a:tr>
              <a:tr h="228461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Crude</a:t>
                      </a:r>
                      <a:r>
                        <a:rPr lang="fr-FR" sz="1400" b="1" dirty="0"/>
                        <a:t> HR HIV versus </a:t>
                      </a:r>
                      <a:r>
                        <a:rPr lang="fr-FR" sz="1400" b="1" dirty="0" err="1"/>
                        <a:t>controls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2.1 [2.0-2.2]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P &lt; 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725333"/>
                  </a:ext>
                </a:extLst>
              </a:tr>
              <a:tr h="228461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Adjusted</a:t>
                      </a:r>
                      <a:r>
                        <a:rPr lang="fr-FR" sz="1400" b="1" dirty="0"/>
                        <a:t> HR* HIV versus </a:t>
                      </a:r>
                      <a:r>
                        <a:rPr lang="fr-FR" sz="1400" b="1" dirty="0" err="1"/>
                        <a:t>controls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2.2 [2.1-2.24]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P &lt; 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025972"/>
                  </a:ext>
                </a:extLst>
              </a:tr>
            </a:tbl>
          </a:graphicData>
        </a:graphic>
      </p:graphicFrame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7E0BA1DD-6D86-BD4E-A455-1FE81AEA3E8D}"/>
              </a:ext>
            </a:extLst>
          </p:cNvPr>
          <p:cNvSpPr txBox="1">
            <a:spLocks/>
          </p:cNvSpPr>
          <p:nvPr/>
        </p:nvSpPr>
        <p:spPr>
          <a:xfrm>
            <a:off x="5274069" y="2393600"/>
            <a:ext cx="3927696" cy="1006073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during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</a:t>
            </a:r>
            <a:endParaRPr lang="fr-FR" sz="16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PLWH: 20 018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(11.52%)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None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   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Control: 6 262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(3.60%)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397C898-BD74-8F41-AFC9-0F25F515053D}"/>
              </a:ext>
            </a:extLst>
          </p:cNvPr>
          <p:cNvSpPr txBox="1"/>
          <p:nvPr/>
        </p:nvSpPr>
        <p:spPr>
          <a:xfrm>
            <a:off x="10263360" y="1881561"/>
            <a:ext cx="1498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group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26DC8C2-B648-BD4B-8E17-FF050E3BE733}"/>
              </a:ext>
            </a:extLst>
          </p:cNvPr>
          <p:cNvSpPr txBox="1"/>
          <p:nvPr/>
        </p:nvSpPr>
        <p:spPr>
          <a:xfrm>
            <a:off x="10666085" y="2577807"/>
            <a:ext cx="780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PLWH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C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1D76A55-C10A-834B-BEA6-43C39777FC2C}"/>
              </a:ext>
            </a:extLst>
          </p:cNvPr>
          <p:cNvSpPr txBox="1"/>
          <p:nvPr/>
        </p:nvSpPr>
        <p:spPr>
          <a:xfrm>
            <a:off x="5573442" y="5442885"/>
            <a:ext cx="343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 </a:t>
            </a:r>
            <a:r>
              <a:rPr lang="fr-FR" sz="1200" dirty="0" err="1"/>
              <a:t>adjustement</a:t>
            </a:r>
            <a:r>
              <a:rPr lang="fr-FR" sz="1200" dirty="0"/>
              <a:t> on </a:t>
            </a:r>
            <a:r>
              <a:rPr lang="fr-FR" sz="1200" dirty="0" err="1"/>
              <a:t>region</a:t>
            </a:r>
            <a:r>
              <a:rPr lang="fr-FR" sz="1200" dirty="0"/>
              <a:t> and </a:t>
            </a:r>
            <a:r>
              <a:rPr lang="fr-FR" sz="1200" dirty="0" err="1"/>
              <a:t>socioeconomic</a:t>
            </a:r>
            <a:r>
              <a:rPr lang="fr-FR" sz="1200" dirty="0"/>
              <a:t> </a:t>
            </a:r>
            <a:r>
              <a:rPr lang="fr-FR" sz="1200" dirty="0" err="1"/>
              <a:t>proxies</a:t>
            </a:r>
            <a:endParaRPr lang="fr-FR" sz="1200" dirty="0"/>
          </a:p>
        </p:txBody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6C17080D-4275-9641-A658-9001B1FFA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9005" y="5985452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Titre 1">
            <a:extLst>
              <a:ext uri="{FF2B5EF4-FFF2-40B4-BE49-F238E27FC236}">
                <a16:creationId xmlns:a16="http://schemas.microsoft.com/office/drawing/2014/main" id="{20E9E88C-AC07-C946-91B4-4900BC14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580"/>
            <a:ext cx="8490167" cy="1143000"/>
          </a:xfrm>
        </p:spPr>
        <p:txBody>
          <a:bodyPr/>
          <a:lstStyle/>
          <a:p>
            <a:r>
              <a:rPr lang="fr-FR" dirty="0"/>
              <a:t>COCOVIH: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and impact of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 and </a:t>
            </a:r>
            <a:r>
              <a:rPr lang="fr-FR" dirty="0" err="1"/>
              <a:t>age</a:t>
            </a:r>
            <a:r>
              <a:rPr lang="fr-FR" dirty="0"/>
              <a:t> in PLWH</a:t>
            </a:r>
          </a:p>
        </p:txBody>
      </p:sp>
    </p:spTree>
    <p:extLst>
      <p:ext uri="{BB962C8B-B14F-4D97-AF65-F5344CB8AC3E}">
        <p14:creationId xmlns:p14="http://schemas.microsoft.com/office/powerpoint/2010/main" val="141535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C993C6CA-01BA-4B49-8E91-8E99D35E5BC7}"/>
              </a:ext>
            </a:extLst>
          </p:cNvPr>
          <p:cNvSpPr txBox="1"/>
          <p:nvPr/>
        </p:nvSpPr>
        <p:spPr>
          <a:xfrm>
            <a:off x="9649766" y="6440813"/>
            <a:ext cx="2542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/>
              <a:t>Correll</a:t>
            </a:r>
            <a:r>
              <a:rPr lang="de-DE" sz="1200" dirty="0"/>
              <a:t> T. HIV Glasgow 2022, Abs. O46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11D2133-59C4-B240-B21B-FC9B08CB9498}"/>
              </a:ext>
            </a:extLst>
          </p:cNvPr>
          <p:cNvSpPr txBox="1">
            <a:spLocks/>
          </p:cNvSpPr>
          <p:nvPr/>
        </p:nvSpPr>
        <p:spPr>
          <a:xfrm>
            <a:off x="958030" y="1930716"/>
            <a:ext cx="4459748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err="1"/>
              <a:t>Absolute</a:t>
            </a:r>
            <a:r>
              <a:rPr lang="fr-FR" sz="1800" dirty="0"/>
              <a:t> CD4+ </a:t>
            </a:r>
            <a:r>
              <a:rPr lang="fr-FR" sz="1800" dirty="0" err="1"/>
              <a:t>T</a:t>
            </a:r>
            <a:r>
              <a:rPr lang="fr-FR" sz="1800" dirty="0"/>
              <a:t> </a:t>
            </a:r>
            <a:r>
              <a:rPr lang="fr-FR" sz="1800" dirty="0" err="1"/>
              <a:t>cell</a:t>
            </a:r>
            <a:r>
              <a:rPr lang="fr-FR" sz="1800" dirty="0"/>
              <a:t> </a:t>
            </a:r>
            <a:r>
              <a:rPr lang="fr-FR" sz="1800" dirty="0" err="1"/>
              <a:t>counts</a:t>
            </a:r>
            <a:r>
              <a:rPr lang="fr-FR" sz="1800" dirty="0"/>
              <a:t>– </a:t>
            </a:r>
            <a:r>
              <a:rPr lang="fr-FR" sz="1800" dirty="0" err="1"/>
              <a:t>mean</a:t>
            </a:r>
            <a:r>
              <a:rPr lang="fr-FR" sz="1800" dirty="0"/>
              <a:t> (95% CI)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3F74924-F098-7346-97B5-985AD21E6FCE}"/>
              </a:ext>
            </a:extLst>
          </p:cNvPr>
          <p:cNvSpPr txBox="1">
            <a:spLocks/>
          </p:cNvSpPr>
          <p:nvPr/>
        </p:nvSpPr>
        <p:spPr>
          <a:xfrm>
            <a:off x="6350203" y="1930716"/>
            <a:ext cx="5710063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B </a:t>
            </a:r>
            <a:r>
              <a:rPr lang="fr-FR" sz="1800" dirty="0" err="1"/>
              <a:t>cell</a:t>
            </a:r>
            <a:r>
              <a:rPr lang="fr-FR" sz="1800" dirty="0"/>
              <a:t> </a:t>
            </a:r>
            <a:r>
              <a:rPr lang="fr-FR" sz="1800" dirty="0" err="1"/>
              <a:t>counts</a:t>
            </a:r>
            <a:r>
              <a:rPr lang="fr-FR" sz="1800" dirty="0"/>
              <a:t> – </a:t>
            </a:r>
            <a:r>
              <a:rPr lang="fr-FR" sz="1800" dirty="0" err="1"/>
              <a:t>mean</a:t>
            </a:r>
            <a:r>
              <a:rPr lang="fr-FR" sz="1800" dirty="0"/>
              <a:t> percent change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baseline</a:t>
            </a:r>
            <a:endParaRPr lang="fr-FR" sz="18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D9F5D0-C699-2048-9BB3-68840F13802C}"/>
              </a:ext>
            </a:extLst>
          </p:cNvPr>
          <p:cNvSpPr txBox="1"/>
          <p:nvPr/>
        </p:nvSpPr>
        <p:spPr>
          <a:xfrm>
            <a:off x="5483390" y="369300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752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BAB007-B5B3-D644-B4E3-4D634E3C6FE5}"/>
              </a:ext>
            </a:extLst>
          </p:cNvPr>
          <p:cNvSpPr txBox="1"/>
          <p:nvPr/>
        </p:nvSpPr>
        <p:spPr>
          <a:xfrm>
            <a:off x="5507550" y="349541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759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E56D115-F4D0-9345-A71F-830A9CC00C63}"/>
              </a:ext>
            </a:extLst>
          </p:cNvPr>
          <p:cNvSpPr txBox="1"/>
          <p:nvPr/>
        </p:nvSpPr>
        <p:spPr>
          <a:xfrm>
            <a:off x="5538060" y="404420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646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B35895-D4F2-294B-A565-8B724A80CAFE}"/>
              </a:ext>
            </a:extLst>
          </p:cNvPr>
          <p:cNvSpPr txBox="1"/>
          <p:nvPr/>
        </p:nvSpPr>
        <p:spPr>
          <a:xfrm>
            <a:off x="5417778" y="32365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789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4533D24-80C8-F342-9AFF-66F8DF1D6B8A}"/>
              </a:ext>
            </a:extLst>
          </p:cNvPr>
          <p:cNvGrpSpPr/>
          <p:nvPr/>
        </p:nvGrpSpPr>
        <p:grpSpPr>
          <a:xfrm>
            <a:off x="43355" y="2588351"/>
            <a:ext cx="5598259" cy="3465913"/>
            <a:chOff x="90506" y="2035949"/>
            <a:chExt cx="5817250" cy="346591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CE9A8BC-116A-304F-91B2-BABCC238C546}"/>
                </a:ext>
              </a:extLst>
            </p:cNvPr>
            <p:cNvGrpSpPr/>
            <p:nvPr/>
          </p:nvGrpSpPr>
          <p:grpSpPr>
            <a:xfrm>
              <a:off x="535469" y="2071386"/>
              <a:ext cx="5327650" cy="2895600"/>
              <a:chOff x="463551" y="2184400"/>
              <a:chExt cx="5327650" cy="2895600"/>
            </a:xfrm>
          </p:grpSpPr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B9696AD4-BE82-6442-B98A-8548AF8E0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01" y="2184400"/>
                <a:ext cx="5245100" cy="2813050"/>
              </a:xfrm>
              <a:custGeom>
                <a:avLst/>
                <a:gdLst>
                  <a:gd name="T0" fmla="*/ 9912 w 9912"/>
                  <a:gd name="T1" fmla="*/ 5316 h 5316"/>
                  <a:gd name="T2" fmla="*/ 0 w 9912"/>
                  <a:gd name="T3" fmla="*/ 5316 h 5316"/>
                  <a:gd name="T4" fmla="*/ 0 w 9912"/>
                  <a:gd name="T5" fmla="*/ 0 h 5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12" h="5316">
                    <a:moveTo>
                      <a:pt x="9912" y="5316"/>
                    </a:moveTo>
                    <a:lnTo>
                      <a:pt x="0" y="531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2">
                <a:extLst>
                  <a:ext uri="{FF2B5EF4-FFF2-40B4-BE49-F238E27FC236}">
                    <a16:creationId xmlns:a16="http://schemas.microsoft.com/office/drawing/2014/main" id="{41DA1806-D08E-7C49-A14D-597CF1200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51" y="2290763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13">
                <a:extLst>
                  <a:ext uri="{FF2B5EF4-FFF2-40B4-BE49-F238E27FC236}">
                    <a16:creationId xmlns:a16="http://schemas.microsoft.com/office/drawing/2014/main" id="{E66D984E-411D-0543-9D94-900618E1F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51" y="3138488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14">
                <a:extLst>
                  <a:ext uri="{FF2B5EF4-FFF2-40B4-BE49-F238E27FC236}">
                    <a16:creationId xmlns:a16="http://schemas.microsoft.com/office/drawing/2014/main" id="{85E73760-FA16-1342-B37C-18E8D1B3C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51" y="3987800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15">
                <a:extLst>
                  <a:ext uri="{FF2B5EF4-FFF2-40B4-BE49-F238E27FC236}">
                    <a16:creationId xmlns:a16="http://schemas.microsoft.com/office/drawing/2014/main" id="{7A1312D9-6412-4048-B47A-BA6F2B531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51" y="4837113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A116A724-124F-1A40-8FD3-F23090329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61026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99432E7E-CC89-8443-9DAB-7FC5634C4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02088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8">
                <a:extLst>
                  <a:ext uri="{FF2B5EF4-FFF2-40B4-BE49-F238E27FC236}">
                    <a16:creationId xmlns:a16="http://schemas.microsoft.com/office/drawing/2014/main" id="{67CAD794-FCB0-6D49-9F35-8DE195F86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7138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29">
                <a:extLst>
                  <a:ext uri="{FF2B5EF4-FFF2-40B4-BE49-F238E27FC236}">
                    <a16:creationId xmlns:a16="http://schemas.microsoft.com/office/drawing/2014/main" id="{0CEEA4D6-17B0-1F48-9653-1F93E09AA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9326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30">
                <a:extLst>
                  <a:ext uri="{FF2B5EF4-FFF2-40B4-BE49-F238E27FC236}">
                    <a16:creationId xmlns:a16="http://schemas.microsoft.com/office/drawing/2014/main" id="{9EE4D984-88B8-044B-A264-F8F5FDAF7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8601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1">
                <a:extLst>
                  <a:ext uri="{FF2B5EF4-FFF2-40B4-BE49-F238E27FC236}">
                    <a16:creationId xmlns:a16="http://schemas.microsoft.com/office/drawing/2014/main" id="{C07F53F9-08DF-914E-A58F-E9AE84675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163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32">
                <a:extLst>
                  <a:ext uri="{FF2B5EF4-FFF2-40B4-BE49-F238E27FC236}">
                    <a16:creationId xmlns:a16="http://schemas.microsoft.com/office/drawing/2014/main" id="{08ACA59B-8E19-644F-AD3A-500E0BBA9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2301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33">
                <a:extLst>
                  <a:ext uri="{FF2B5EF4-FFF2-40B4-BE49-F238E27FC236}">
                    <a16:creationId xmlns:a16="http://schemas.microsoft.com/office/drawing/2014/main" id="{77659EBA-4A49-2D40-B13B-073830C80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0451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B3936CCE-0D33-B14A-AFF8-6415843CB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238" y="3341688"/>
                <a:ext cx="4999038" cy="1270000"/>
              </a:xfrm>
              <a:custGeom>
                <a:avLst/>
                <a:gdLst>
                  <a:gd name="T0" fmla="*/ 9445 w 9445"/>
                  <a:gd name="T1" fmla="*/ 0 h 2402"/>
                  <a:gd name="T2" fmla="*/ 6280 w 9445"/>
                  <a:gd name="T3" fmla="*/ 989 h 2402"/>
                  <a:gd name="T4" fmla="*/ 4717 w 9445"/>
                  <a:gd name="T5" fmla="*/ 637 h 2402"/>
                  <a:gd name="T6" fmla="*/ 3131 w 9445"/>
                  <a:gd name="T7" fmla="*/ 800 h 2402"/>
                  <a:gd name="T8" fmla="*/ 1560 w 9445"/>
                  <a:gd name="T9" fmla="*/ 1051 h 2402"/>
                  <a:gd name="T10" fmla="*/ 1032 w 9445"/>
                  <a:gd name="T11" fmla="*/ 1057 h 2402"/>
                  <a:gd name="T12" fmla="*/ 502 w 9445"/>
                  <a:gd name="T13" fmla="*/ 1085 h 2402"/>
                  <a:gd name="T14" fmla="*/ 0 w 9445"/>
                  <a:gd name="T15" fmla="*/ 2402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45" h="2402">
                    <a:moveTo>
                      <a:pt x="9445" y="0"/>
                    </a:moveTo>
                    <a:lnTo>
                      <a:pt x="6280" y="989"/>
                    </a:lnTo>
                    <a:lnTo>
                      <a:pt x="4717" y="637"/>
                    </a:lnTo>
                    <a:lnTo>
                      <a:pt x="3131" y="800"/>
                    </a:lnTo>
                    <a:lnTo>
                      <a:pt x="1560" y="1051"/>
                    </a:lnTo>
                    <a:lnTo>
                      <a:pt x="1032" y="1057"/>
                    </a:lnTo>
                    <a:lnTo>
                      <a:pt x="502" y="1085"/>
                    </a:lnTo>
                    <a:lnTo>
                      <a:pt x="0" y="2402"/>
                    </a:lnTo>
                  </a:path>
                </a:pathLst>
              </a:custGeom>
              <a:noFill/>
              <a:ln w="254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61">
                <a:extLst>
                  <a:ext uri="{FF2B5EF4-FFF2-40B4-BE49-F238E27FC236}">
                    <a16:creationId xmlns:a16="http://schemas.microsoft.com/office/drawing/2014/main" id="{10D3FD2A-4EC8-9444-AA26-2FF148629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7688" y="2881313"/>
                <a:ext cx="0" cy="93345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65">
                <a:extLst>
                  <a:ext uri="{FF2B5EF4-FFF2-40B4-BE49-F238E27FC236}">
                    <a16:creationId xmlns:a16="http://schemas.microsoft.com/office/drawing/2014/main" id="{62AAD9C8-E037-4948-B612-3D527C17D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988" y="3605213"/>
                <a:ext cx="0" cy="509587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66">
                <a:extLst>
                  <a:ext uri="{FF2B5EF4-FFF2-40B4-BE49-F238E27FC236}">
                    <a16:creationId xmlns:a16="http://schemas.microsoft.com/office/drawing/2014/main" id="{AA32FE45-F0F9-7046-BD86-F67B8244B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0713" y="4341813"/>
                <a:ext cx="0" cy="541337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67">
                <a:extLst>
                  <a:ext uri="{FF2B5EF4-FFF2-40B4-BE49-F238E27FC236}">
                    <a16:creationId xmlns:a16="http://schemas.microsoft.com/office/drawing/2014/main" id="{022C9E3A-1701-274E-B129-59CCD91F2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5788" y="3390900"/>
                <a:ext cx="0" cy="563562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68">
                <a:extLst>
                  <a:ext uri="{FF2B5EF4-FFF2-40B4-BE49-F238E27FC236}">
                    <a16:creationId xmlns:a16="http://schemas.microsoft.com/office/drawing/2014/main" id="{23D0D5A9-0A44-0442-AAA4-5010A7752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351" y="3448050"/>
                <a:ext cx="0" cy="6223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69">
                <a:extLst>
                  <a:ext uri="{FF2B5EF4-FFF2-40B4-BE49-F238E27FC236}">
                    <a16:creationId xmlns:a16="http://schemas.microsoft.com/office/drawing/2014/main" id="{DFE90C1D-5AE4-E641-BE79-80044D100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676" y="3594100"/>
                <a:ext cx="0" cy="5969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70">
                <a:extLst>
                  <a:ext uri="{FF2B5EF4-FFF2-40B4-BE49-F238E27FC236}">
                    <a16:creationId xmlns:a16="http://schemas.microsoft.com/office/drawing/2014/main" id="{7B6A5150-BB73-424C-BE78-284E7D179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926" y="3614738"/>
                <a:ext cx="0" cy="554037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71">
                <a:extLst>
                  <a:ext uri="{FF2B5EF4-FFF2-40B4-BE49-F238E27FC236}">
                    <a16:creationId xmlns:a16="http://schemas.microsoft.com/office/drawing/2014/main" id="{D9573652-31B2-F742-B017-F5CE2ED03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526" y="3614738"/>
                <a:ext cx="0" cy="601662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72">
                <a:extLst>
                  <a:ext uri="{FF2B5EF4-FFF2-40B4-BE49-F238E27FC236}">
                    <a16:creationId xmlns:a16="http://schemas.microsoft.com/office/drawing/2014/main" id="{4F8289CD-EDF0-9F42-B38E-C3B293151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63" y="4570413"/>
                <a:ext cx="84138" cy="84137"/>
              </a:xfrm>
              <a:custGeom>
                <a:avLst/>
                <a:gdLst>
                  <a:gd name="T0" fmla="*/ 133 w 157"/>
                  <a:gd name="T1" fmla="*/ 134 h 158"/>
                  <a:gd name="T2" fmla="*/ 138 w 157"/>
                  <a:gd name="T3" fmla="*/ 127 h 158"/>
                  <a:gd name="T4" fmla="*/ 143 w 157"/>
                  <a:gd name="T5" fmla="*/ 121 h 158"/>
                  <a:gd name="T6" fmla="*/ 147 w 157"/>
                  <a:gd name="T7" fmla="*/ 114 h 158"/>
                  <a:gd name="T8" fmla="*/ 151 w 157"/>
                  <a:gd name="T9" fmla="*/ 108 h 158"/>
                  <a:gd name="T10" fmla="*/ 155 w 157"/>
                  <a:gd name="T11" fmla="*/ 93 h 158"/>
                  <a:gd name="T12" fmla="*/ 157 w 157"/>
                  <a:gd name="T13" fmla="*/ 79 h 158"/>
                  <a:gd name="T14" fmla="*/ 155 w 157"/>
                  <a:gd name="T15" fmla="*/ 62 h 158"/>
                  <a:gd name="T16" fmla="*/ 151 w 157"/>
                  <a:gd name="T17" fmla="*/ 48 h 158"/>
                  <a:gd name="T18" fmla="*/ 143 w 157"/>
                  <a:gd name="T19" fmla="*/ 35 h 158"/>
                  <a:gd name="T20" fmla="*/ 133 w 157"/>
                  <a:gd name="T21" fmla="*/ 23 h 158"/>
                  <a:gd name="T22" fmla="*/ 120 w 157"/>
                  <a:gd name="T23" fmla="*/ 12 h 158"/>
                  <a:gd name="T24" fmla="*/ 113 w 157"/>
                  <a:gd name="T25" fmla="*/ 7 h 158"/>
                  <a:gd name="T26" fmla="*/ 107 w 157"/>
                  <a:gd name="T27" fmla="*/ 5 h 158"/>
                  <a:gd name="T28" fmla="*/ 93 w 157"/>
                  <a:gd name="T29" fmla="*/ 1 h 158"/>
                  <a:gd name="T30" fmla="*/ 78 w 157"/>
                  <a:gd name="T31" fmla="*/ 0 h 158"/>
                  <a:gd name="T32" fmla="*/ 62 w 157"/>
                  <a:gd name="T33" fmla="*/ 1 h 158"/>
                  <a:gd name="T34" fmla="*/ 47 w 157"/>
                  <a:gd name="T35" fmla="*/ 5 h 158"/>
                  <a:gd name="T36" fmla="*/ 34 w 157"/>
                  <a:gd name="T37" fmla="*/ 12 h 158"/>
                  <a:gd name="T38" fmla="*/ 22 w 157"/>
                  <a:gd name="T39" fmla="*/ 23 h 158"/>
                  <a:gd name="T40" fmla="*/ 12 w 157"/>
                  <a:gd name="T41" fmla="*/ 35 h 158"/>
                  <a:gd name="T42" fmla="*/ 4 w 157"/>
                  <a:gd name="T43" fmla="*/ 48 h 158"/>
                  <a:gd name="T44" fmla="*/ 1 w 157"/>
                  <a:gd name="T45" fmla="*/ 62 h 158"/>
                  <a:gd name="T46" fmla="*/ 0 w 157"/>
                  <a:gd name="T47" fmla="*/ 79 h 158"/>
                  <a:gd name="T48" fmla="*/ 1 w 157"/>
                  <a:gd name="T49" fmla="*/ 93 h 158"/>
                  <a:gd name="T50" fmla="*/ 4 w 157"/>
                  <a:gd name="T51" fmla="*/ 108 h 158"/>
                  <a:gd name="T52" fmla="*/ 7 w 157"/>
                  <a:gd name="T53" fmla="*/ 114 h 158"/>
                  <a:gd name="T54" fmla="*/ 12 w 157"/>
                  <a:gd name="T55" fmla="*/ 121 h 158"/>
                  <a:gd name="T56" fmla="*/ 22 w 157"/>
                  <a:gd name="T57" fmla="*/ 134 h 158"/>
                  <a:gd name="T58" fmla="*/ 34 w 157"/>
                  <a:gd name="T59" fmla="*/ 144 h 158"/>
                  <a:gd name="T60" fmla="*/ 47 w 157"/>
                  <a:gd name="T61" fmla="*/ 152 h 158"/>
                  <a:gd name="T62" fmla="*/ 62 w 157"/>
                  <a:gd name="T63" fmla="*/ 156 h 158"/>
                  <a:gd name="T64" fmla="*/ 78 w 157"/>
                  <a:gd name="T65" fmla="*/ 158 h 158"/>
                  <a:gd name="T66" fmla="*/ 93 w 157"/>
                  <a:gd name="T67" fmla="*/ 156 h 158"/>
                  <a:gd name="T68" fmla="*/ 107 w 157"/>
                  <a:gd name="T69" fmla="*/ 152 h 158"/>
                  <a:gd name="T70" fmla="*/ 113 w 157"/>
                  <a:gd name="T71" fmla="*/ 147 h 158"/>
                  <a:gd name="T72" fmla="*/ 120 w 157"/>
                  <a:gd name="T73" fmla="*/ 144 h 158"/>
                  <a:gd name="T74" fmla="*/ 126 w 157"/>
                  <a:gd name="T75" fmla="*/ 139 h 158"/>
                  <a:gd name="T76" fmla="*/ 133 w 157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33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8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73">
                <a:extLst>
                  <a:ext uri="{FF2B5EF4-FFF2-40B4-BE49-F238E27FC236}">
                    <a16:creationId xmlns:a16="http://schemas.microsoft.com/office/drawing/2014/main" id="{0F95D1CC-19B2-2143-AC45-D7DBABD45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076" y="3873500"/>
                <a:ext cx="84138" cy="84137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6 w 158"/>
                  <a:gd name="T11" fmla="*/ 93 h 158"/>
                  <a:gd name="T12" fmla="*/ 158 w 158"/>
                  <a:gd name="T13" fmla="*/ 79 h 158"/>
                  <a:gd name="T14" fmla="*/ 156 w 158"/>
                  <a:gd name="T15" fmla="*/ 62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7 h 158"/>
                  <a:gd name="T26" fmla="*/ 108 w 158"/>
                  <a:gd name="T27" fmla="*/ 5 h 158"/>
                  <a:gd name="T28" fmla="*/ 94 w 158"/>
                  <a:gd name="T29" fmla="*/ 1 h 158"/>
                  <a:gd name="T30" fmla="*/ 79 w 158"/>
                  <a:gd name="T31" fmla="*/ 0 h 158"/>
                  <a:gd name="T32" fmla="*/ 63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2 w 158"/>
                  <a:gd name="T45" fmla="*/ 62 h 158"/>
                  <a:gd name="T46" fmla="*/ 0 w 158"/>
                  <a:gd name="T47" fmla="*/ 79 h 158"/>
                  <a:gd name="T48" fmla="*/ 2 w 158"/>
                  <a:gd name="T49" fmla="*/ 93 h 158"/>
                  <a:gd name="T50" fmla="*/ 5 w 158"/>
                  <a:gd name="T51" fmla="*/ 108 h 158"/>
                  <a:gd name="T52" fmla="*/ 8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3 w 158"/>
                  <a:gd name="T63" fmla="*/ 155 h 158"/>
                  <a:gd name="T64" fmla="*/ 79 w 158"/>
                  <a:gd name="T65" fmla="*/ 158 h 158"/>
                  <a:gd name="T66" fmla="*/ 94 w 158"/>
                  <a:gd name="T67" fmla="*/ 155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74">
                <a:extLst>
                  <a:ext uri="{FF2B5EF4-FFF2-40B4-BE49-F238E27FC236}">
                    <a16:creationId xmlns:a16="http://schemas.microsoft.com/office/drawing/2014/main" id="{EBB48197-B842-D849-B470-714C3714D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063" y="3859213"/>
                <a:ext cx="82550" cy="82550"/>
              </a:xfrm>
              <a:custGeom>
                <a:avLst/>
                <a:gdLst>
                  <a:gd name="T0" fmla="*/ 134 w 157"/>
                  <a:gd name="T1" fmla="*/ 133 h 157"/>
                  <a:gd name="T2" fmla="*/ 138 w 157"/>
                  <a:gd name="T3" fmla="*/ 126 h 157"/>
                  <a:gd name="T4" fmla="*/ 143 w 157"/>
                  <a:gd name="T5" fmla="*/ 120 h 157"/>
                  <a:gd name="T6" fmla="*/ 147 w 157"/>
                  <a:gd name="T7" fmla="*/ 113 h 157"/>
                  <a:gd name="T8" fmla="*/ 152 w 157"/>
                  <a:gd name="T9" fmla="*/ 107 h 157"/>
                  <a:gd name="T10" fmla="*/ 155 w 157"/>
                  <a:gd name="T11" fmla="*/ 93 h 157"/>
                  <a:gd name="T12" fmla="*/ 157 w 157"/>
                  <a:gd name="T13" fmla="*/ 78 h 157"/>
                  <a:gd name="T14" fmla="*/ 155 w 157"/>
                  <a:gd name="T15" fmla="*/ 62 h 157"/>
                  <a:gd name="T16" fmla="*/ 152 w 157"/>
                  <a:gd name="T17" fmla="*/ 47 h 157"/>
                  <a:gd name="T18" fmla="*/ 143 w 157"/>
                  <a:gd name="T19" fmla="*/ 34 h 157"/>
                  <a:gd name="T20" fmla="*/ 134 w 157"/>
                  <a:gd name="T21" fmla="*/ 22 h 157"/>
                  <a:gd name="T22" fmla="*/ 120 w 157"/>
                  <a:gd name="T23" fmla="*/ 12 h 157"/>
                  <a:gd name="T24" fmla="*/ 113 w 157"/>
                  <a:gd name="T25" fmla="*/ 7 h 157"/>
                  <a:gd name="T26" fmla="*/ 107 w 157"/>
                  <a:gd name="T27" fmla="*/ 4 h 157"/>
                  <a:gd name="T28" fmla="*/ 93 w 157"/>
                  <a:gd name="T29" fmla="*/ 1 h 157"/>
                  <a:gd name="T30" fmla="*/ 79 w 157"/>
                  <a:gd name="T31" fmla="*/ 0 h 157"/>
                  <a:gd name="T32" fmla="*/ 62 w 157"/>
                  <a:gd name="T33" fmla="*/ 1 h 157"/>
                  <a:gd name="T34" fmla="*/ 48 w 157"/>
                  <a:gd name="T35" fmla="*/ 4 h 157"/>
                  <a:gd name="T36" fmla="*/ 34 w 157"/>
                  <a:gd name="T37" fmla="*/ 12 h 157"/>
                  <a:gd name="T38" fmla="*/ 22 w 157"/>
                  <a:gd name="T39" fmla="*/ 22 h 157"/>
                  <a:gd name="T40" fmla="*/ 12 w 157"/>
                  <a:gd name="T41" fmla="*/ 34 h 157"/>
                  <a:gd name="T42" fmla="*/ 5 w 157"/>
                  <a:gd name="T43" fmla="*/ 47 h 157"/>
                  <a:gd name="T44" fmla="*/ 1 w 157"/>
                  <a:gd name="T45" fmla="*/ 62 h 157"/>
                  <a:gd name="T46" fmla="*/ 0 w 157"/>
                  <a:gd name="T47" fmla="*/ 78 h 157"/>
                  <a:gd name="T48" fmla="*/ 1 w 157"/>
                  <a:gd name="T49" fmla="*/ 93 h 157"/>
                  <a:gd name="T50" fmla="*/ 5 w 157"/>
                  <a:gd name="T51" fmla="*/ 107 h 157"/>
                  <a:gd name="T52" fmla="*/ 7 w 157"/>
                  <a:gd name="T53" fmla="*/ 113 h 157"/>
                  <a:gd name="T54" fmla="*/ 12 w 157"/>
                  <a:gd name="T55" fmla="*/ 120 h 157"/>
                  <a:gd name="T56" fmla="*/ 22 w 157"/>
                  <a:gd name="T57" fmla="*/ 133 h 157"/>
                  <a:gd name="T58" fmla="*/ 34 w 157"/>
                  <a:gd name="T59" fmla="*/ 143 h 157"/>
                  <a:gd name="T60" fmla="*/ 48 w 157"/>
                  <a:gd name="T61" fmla="*/ 151 h 157"/>
                  <a:gd name="T62" fmla="*/ 62 w 157"/>
                  <a:gd name="T63" fmla="*/ 155 h 157"/>
                  <a:gd name="T64" fmla="*/ 79 w 157"/>
                  <a:gd name="T65" fmla="*/ 157 h 157"/>
                  <a:gd name="T66" fmla="*/ 93 w 157"/>
                  <a:gd name="T67" fmla="*/ 155 h 157"/>
                  <a:gd name="T68" fmla="*/ 107 w 157"/>
                  <a:gd name="T69" fmla="*/ 151 h 157"/>
                  <a:gd name="T70" fmla="*/ 113 w 157"/>
                  <a:gd name="T71" fmla="*/ 147 h 157"/>
                  <a:gd name="T72" fmla="*/ 120 w 157"/>
                  <a:gd name="T73" fmla="*/ 143 h 157"/>
                  <a:gd name="T74" fmla="*/ 126 w 157"/>
                  <a:gd name="T75" fmla="*/ 138 h 157"/>
                  <a:gd name="T76" fmla="*/ 134 w 157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134" y="133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7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75">
                <a:extLst>
                  <a:ext uri="{FF2B5EF4-FFF2-40B4-BE49-F238E27FC236}">
                    <a16:creationId xmlns:a16="http://schemas.microsoft.com/office/drawing/2014/main" id="{3EB696A9-60B7-DC4B-A1DE-CC9FBEF7B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463" y="3856038"/>
                <a:ext cx="84138" cy="82550"/>
              </a:xfrm>
              <a:custGeom>
                <a:avLst/>
                <a:gdLst>
                  <a:gd name="T0" fmla="*/ 134 w 158"/>
                  <a:gd name="T1" fmla="*/ 133 h 157"/>
                  <a:gd name="T2" fmla="*/ 139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8 h 157"/>
                  <a:gd name="T14" fmla="*/ 155 w 158"/>
                  <a:gd name="T15" fmla="*/ 62 h 157"/>
                  <a:gd name="T16" fmla="*/ 152 w 158"/>
                  <a:gd name="T17" fmla="*/ 47 h 157"/>
                  <a:gd name="T18" fmla="*/ 143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3 w 158"/>
                  <a:gd name="T25" fmla="*/ 7 h 157"/>
                  <a:gd name="T26" fmla="*/ 107 w 158"/>
                  <a:gd name="T27" fmla="*/ 4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4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1 w 158"/>
                  <a:gd name="T45" fmla="*/ 62 h 157"/>
                  <a:gd name="T46" fmla="*/ 0 w 158"/>
                  <a:gd name="T47" fmla="*/ 78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3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7 w 158"/>
                  <a:gd name="T69" fmla="*/ 151 h 157"/>
                  <a:gd name="T70" fmla="*/ 113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2A46E121-E21F-DE40-8E4E-E46D8BBCF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313" y="3722688"/>
                <a:ext cx="82550" cy="84137"/>
              </a:xfrm>
              <a:custGeom>
                <a:avLst/>
                <a:gdLst>
                  <a:gd name="T0" fmla="*/ 134 w 158"/>
                  <a:gd name="T1" fmla="*/ 133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8 h 157"/>
                  <a:gd name="T14" fmla="*/ 156 w 158"/>
                  <a:gd name="T15" fmla="*/ 62 h 157"/>
                  <a:gd name="T16" fmla="*/ 152 w 158"/>
                  <a:gd name="T17" fmla="*/ 47 h 157"/>
                  <a:gd name="T18" fmla="*/ 144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4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4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1 w 158"/>
                  <a:gd name="T45" fmla="*/ 62 h 157"/>
                  <a:gd name="T46" fmla="*/ 0 w 158"/>
                  <a:gd name="T47" fmla="*/ 78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3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FDD9BBDD-2A70-1B4E-91FD-105BB256B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3636963"/>
                <a:ext cx="84138" cy="82550"/>
              </a:xfrm>
              <a:custGeom>
                <a:avLst/>
                <a:gdLst>
                  <a:gd name="T0" fmla="*/ 134 w 158"/>
                  <a:gd name="T1" fmla="*/ 134 h 158"/>
                  <a:gd name="T2" fmla="*/ 138 w 158"/>
                  <a:gd name="T3" fmla="*/ 127 h 158"/>
                  <a:gd name="T4" fmla="*/ 143 w 158"/>
                  <a:gd name="T5" fmla="*/ 121 h 158"/>
                  <a:gd name="T6" fmla="*/ 147 w 158"/>
                  <a:gd name="T7" fmla="*/ 113 h 158"/>
                  <a:gd name="T8" fmla="*/ 152 w 158"/>
                  <a:gd name="T9" fmla="*/ 107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3 w 158"/>
                  <a:gd name="T25" fmla="*/ 7 h 158"/>
                  <a:gd name="T26" fmla="*/ 107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7 h 158"/>
                  <a:gd name="T52" fmla="*/ 7 w 158"/>
                  <a:gd name="T53" fmla="*/ 113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7 w 158"/>
                  <a:gd name="T69" fmla="*/ 152 h 158"/>
                  <a:gd name="T70" fmla="*/ 113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7D5B75E5-DF87-9748-803A-FC6CEE5B9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601" y="3822700"/>
                <a:ext cx="84138" cy="84137"/>
              </a:xfrm>
              <a:custGeom>
                <a:avLst/>
                <a:gdLst>
                  <a:gd name="T0" fmla="*/ 134 w 158"/>
                  <a:gd name="T1" fmla="*/ 134 h 158"/>
                  <a:gd name="T2" fmla="*/ 138 w 158"/>
                  <a:gd name="T3" fmla="*/ 127 h 158"/>
                  <a:gd name="T4" fmla="*/ 143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5 w 158"/>
                  <a:gd name="T11" fmla="*/ 94 h 158"/>
                  <a:gd name="T12" fmla="*/ 158 w 158"/>
                  <a:gd name="T13" fmla="*/ 79 h 158"/>
                  <a:gd name="T14" fmla="*/ 155 w 158"/>
                  <a:gd name="T15" fmla="*/ 63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0 w 158"/>
                  <a:gd name="T23" fmla="*/ 12 h 158"/>
                  <a:gd name="T24" fmla="*/ 113 w 158"/>
                  <a:gd name="T25" fmla="*/ 8 h 158"/>
                  <a:gd name="T26" fmla="*/ 107 w 158"/>
                  <a:gd name="T27" fmla="*/ 5 h 158"/>
                  <a:gd name="T28" fmla="*/ 93 w 158"/>
                  <a:gd name="T29" fmla="*/ 2 h 158"/>
                  <a:gd name="T30" fmla="*/ 79 w 158"/>
                  <a:gd name="T31" fmla="*/ 0 h 158"/>
                  <a:gd name="T32" fmla="*/ 62 w 158"/>
                  <a:gd name="T33" fmla="*/ 2 h 158"/>
                  <a:gd name="T34" fmla="*/ 48 w 158"/>
                  <a:gd name="T35" fmla="*/ 5 h 158"/>
                  <a:gd name="T36" fmla="*/ 34 w 158"/>
                  <a:gd name="T37" fmla="*/ 12 h 158"/>
                  <a:gd name="T38" fmla="*/ 22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3 h 158"/>
                  <a:gd name="T46" fmla="*/ 0 w 158"/>
                  <a:gd name="T47" fmla="*/ 79 h 158"/>
                  <a:gd name="T48" fmla="*/ 1 w 158"/>
                  <a:gd name="T49" fmla="*/ 94 h 158"/>
                  <a:gd name="T50" fmla="*/ 5 w 158"/>
                  <a:gd name="T51" fmla="*/ 108 h 158"/>
                  <a:gd name="T52" fmla="*/ 7 w 158"/>
                  <a:gd name="T53" fmla="*/ 114 h 158"/>
                  <a:gd name="T54" fmla="*/ 12 w 158"/>
                  <a:gd name="T55" fmla="*/ 121 h 158"/>
                  <a:gd name="T56" fmla="*/ 22 w 158"/>
                  <a:gd name="T57" fmla="*/ 134 h 158"/>
                  <a:gd name="T58" fmla="*/ 34 w 158"/>
                  <a:gd name="T59" fmla="*/ 144 h 158"/>
                  <a:gd name="T60" fmla="*/ 48 w 158"/>
                  <a:gd name="T61" fmla="*/ 152 h 158"/>
                  <a:gd name="T62" fmla="*/ 62 w 158"/>
                  <a:gd name="T63" fmla="*/ 156 h 158"/>
                  <a:gd name="T64" fmla="*/ 79 w 158"/>
                  <a:gd name="T65" fmla="*/ 158 h 158"/>
                  <a:gd name="T66" fmla="*/ 93 w 158"/>
                  <a:gd name="T67" fmla="*/ 156 h 158"/>
                  <a:gd name="T68" fmla="*/ 107 w 158"/>
                  <a:gd name="T69" fmla="*/ 152 h 158"/>
                  <a:gd name="T70" fmla="*/ 113 w 158"/>
                  <a:gd name="T71" fmla="*/ 147 h 158"/>
                  <a:gd name="T72" fmla="*/ 120 w 158"/>
                  <a:gd name="T73" fmla="*/ 144 h 158"/>
                  <a:gd name="T74" fmla="*/ 126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3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652DD354-C841-3041-9BF9-6A62F8444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3298825"/>
                <a:ext cx="84138" cy="84137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3 w 158"/>
                  <a:gd name="T5" fmla="*/ 121 h 158"/>
                  <a:gd name="T6" fmla="*/ 147 w 158"/>
                  <a:gd name="T7" fmla="*/ 113 h 158"/>
                  <a:gd name="T8" fmla="*/ 152 w 158"/>
                  <a:gd name="T9" fmla="*/ 107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7 h 158"/>
                  <a:gd name="T26" fmla="*/ 108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7 h 158"/>
                  <a:gd name="T52" fmla="*/ 7 w 158"/>
                  <a:gd name="T53" fmla="*/ 113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8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8">
                <a:extLst>
                  <a:ext uri="{FF2B5EF4-FFF2-40B4-BE49-F238E27FC236}">
                    <a16:creationId xmlns:a16="http://schemas.microsoft.com/office/drawing/2014/main" id="{83C563F0-7ACE-3E48-8EFC-BB0492B2F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088" y="3309938"/>
                <a:ext cx="5010150" cy="1211262"/>
              </a:xfrm>
              <a:custGeom>
                <a:avLst/>
                <a:gdLst>
                  <a:gd name="T0" fmla="*/ 9466 w 9466"/>
                  <a:gd name="T1" fmla="*/ 0 h 2289"/>
                  <a:gd name="T2" fmla="*/ 6325 w 9466"/>
                  <a:gd name="T3" fmla="*/ 771 h 2289"/>
                  <a:gd name="T4" fmla="*/ 4738 w 9466"/>
                  <a:gd name="T5" fmla="*/ 658 h 2289"/>
                  <a:gd name="T6" fmla="*/ 3169 w 9466"/>
                  <a:gd name="T7" fmla="*/ 1094 h 2289"/>
                  <a:gd name="T8" fmla="*/ 1595 w 9466"/>
                  <a:gd name="T9" fmla="*/ 1171 h 2289"/>
                  <a:gd name="T10" fmla="*/ 1066 w 9466"/>
                  <a:gd name="T11" fmla="*/ 1216 h 2289"/>
                  <a:gd name="T12" fmla="*/ 522 w 9466"/>
                  <a:gd name="T13" fmla="*/ 1363 h 2289"/>
                  <a:gd name="T14" fmla="*/ 0 w 9466"/>
                  <a:gd name="T15" fmla="*/ 2289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66" h="2289">
                    <a:moveTo>
                      <a:pt x="9466" y="0"/>
                    </a:moveTo>
                    <a:lnTo>
                      <a:pt x="6325" y="771"/>
                    </a:lnTo>
                    <a:lnTo>
                      <a:pt x="4738" y="658"/>
                    </a:lnTo>
                    <a:lnTo>
                      <a:pt x="3169" y="1094"/>
                    </a:lnTo>
                    <a:lnTo>
                      <a:pt x="1595" y="1171"/>
                    </a:lnTo>
                    <a:lnTo>
                      <a:pt x="1066" y="1216"/>
                    </a:lnTo>
                    <a:lnTo>
                      <a:pt x="522" y="1363"/>
                    </a:lnTo>
                    <a:lnTo>
                      <a:pt x="0" y="2289"/>
                    </a:lnTo>
                  </a:path>
                </a:pathLst>
              </a:custGeom>
              <a:noFill/>
              <a:ln w="254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94">
                <a:extLst>
                  <a:ext uri="{FF2B5EF4-FFF2-40B4-BE49-F238E27FC236}">
                    <a16:creationId xmlns:a16="http://schemas.microsoft.com/office/drawing/2014/main" id="{DCB1B629-C467-BB42-9209-F94B0F1D8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8176" y="2867025"/>
                <a:ext cx="0" cy="89535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97">
                <a:extLst>
                  <a:ext uri="{FF2B5EF4-FFF2-40B4-BE49-F238E27FC236}">
                    <a16:creationId xmlns:a16="http://schemas.microsoft.com/office/drawing/2014/main" id="{F4642A5E-58F3-DF4D-A60E-430AA364E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6538" y="3397250"/>
                <a:ext cx="0" cy="652462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99">
                <a:extLst>
                  <a:ext uri="{FF2B5EF4-FFF2-40B4-BE49-F238E27FC236}">
                    <a16:creationId xmlns:a16="http://schemas.microsoft.com/office/drawing/2014/main" id="{E4932C73-F3A3-3D4F-9772-874EB7E48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201" y="4302125"/>
                <a:ext cx="0" cy="4349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00">
                <a:extLst>
                  <a:ext uri="{FF2B5EF4-FFF2-40B4-BE49-F238E27FC236}">
                    <a16:creationId xmlns:a16="http://schemas.microsoft.com/office/drawing/2014/main" id="{1B879322-8C26-A44B-8D5C-2AE059544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838" y="3740150"/>
                <a:ext cx="0" cy="5715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01">
                <a:extLst>
                  <a:ext uri="{FF2B5EF4-FFF2-40B4-BE49-F238E27FC236}">
                    <a16:creationId xmlns:a16="http://schemas.microsoft.com/office/drawing/2014/main" id="{242719DF-4050-A34E-870B-718F67E0E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2063" y="3700463"/>
                <a:ext cx="0" cy="490537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02">
                <a:extLst>
                  <a:ext uri="{FF2B5EF4-FFF2-40B4-BE49-F238E27FC236}">
                    <a16:creationId xmlns:a16="http://schemas.microsoft.com/office/drawing/2014/main" id="{1ADEEE21-88F9-C34B-938C-6B13DF67B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9876" y="3575050"/>
                <a:ext cx="0" cy="728662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03">
                <a:extLst>
                  <a:ext uri="{FF2B5EF4-FFF2-40B4-BE49-F238E27FC236}">
                    <a16:creationId xmlns:a16="http://schemas.microsoft.com/office/drawing/2014/main" id="{D92A563E-D9E4-834E-9B10-5B0B727A9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6488" y="3597275"/>
                <a:ext cx="0" cy="5810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04">
                <a:extLst>
                  <a:ext uri="{FF2B5EF4-FFF2-40B4-BE49-F238E27FC236}">
                    <a16:creationId xmlns:a16="http://schemas.microsoft.com/office/drawing/2014/main" id="{38DFA99E-0207-124E-A974-C62EF82D6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1513" y="3286125"/>
                <a:ext cx="0" cy="750887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05">
                <a:extLst>
                  <a:ext uri="{FF2B5EF4-FFF2-40B4-BE49-F238E27FC236}">
                    <a16:creationId xmlns:a16="http://schemas.microsoft.com/office/drawing/2014/main" id="{4C9F74F9-5E61-7542-A94C-6EB14FE73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338" y="4476750"/>
                <a:ext cx="84138" cy="82550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3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7 h 158"/>
                  <a:gd name="T38" fmla="*/ 107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06">
                <a:extLst>
                  <a:ext uri="{FF2B5EF4-FFF2-40B4-BE49-F238E27FC236}">
                    <a16:creationId xmlns:a16="http://schemas.microsoft.com/office/drawing/2014/main" id="{2414B4E5-F885-D246-A22E-881AA3904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038" y="3989388"/>
                <a:ext cx="84138" cy="84137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8 h 158"/>
                  <a:gd name="T12" fmla="*/ 134 w 158"/>
                  <a:gd name="T13" fmla="*/ 134 h 158"/>
                  <a:gd name="T14" fmla="*/ 139 w 158"/>
                  <a:gd name="T15" fmla="*/ 126 h 158"/>
                  <a:gd name="T16" fmla="*/ 144 w 158"/>
                  <a:gd name="T17" fmla="*/ 120 h 158"/>
                  <a:gd name="T18" fmla="*/ 147 w 158"/>
                  <a:gd name="T19" fmla="*/ 113 h 158"/>
                  <a:gd name="T20" fmla="*/ 152 w 158"/>
                  <a:gd name="T21" fmla="*/ 107 h 158"/>
                  <a:gd name="T22" fmla="*/ 156 w 158"/>
                  <a:gd name="T23" fmla="*/ 93 h 158"/>
                  <a:gd name="T24" fmla="*/ 158 w 158"/>
                  <a:gd name="T25" fmla="*/ 79 h 158"/>
                  <a:gd name="T26" fmla="*/ 156 w 158"/>
                  <a:gd name="T27" fmla="*/ 62 h 158"/>
                  <a:gd name="T28" fmla="*/ 152 w 158"/>
                  <a:gd name="T29" fmla="*/ 48 h 158"/>
                  <a:gd name="T30" fmla="*/ 144 w 158"/>
                  <a:gd name="T31" fmla="*/ 34 h 158"/>
                  <a:gd name="T32" fmla="*/ 134 w 158"/>
                  <a:gd name="T33" fmla="*/ 22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2 h 158"/>
                  <a:gd name="T52" fmla="*/ 12 w 158"/>
                  <a:gd name="T53" fmla="*/ 34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7 h 158"/>
                  <a:gd name="T64" fmla="*/ 7 w 158"/>
                  <a:gd name="T65" fmla="*/ 113 h 158"/>
                  <a:gd name="T66" fmla="*/ 12 w 158"/>
                  <a:gd name="T67" fmla="*/ 120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07">
                <a:extLst>
                  <a:ext uri="{FF2B5EF4-FFF2-40B4-BE49-F238E27FC236}">
                    <a16:creationId xmlns:a16="http://schemas.microsoft.com/office/drawing/2014/main" id="{B5FD9563-6198-4E44-B8A9-9460A7688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376" y="3911600"/>
                <a:ext cx="84138" cy="84137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8 h 158"/>
                  <a:gd name="T12" fmla="*/ 134 w 158"/>
                  <a:gd name="T13" fmla="*/ 134 h 158"/>
                  <a:gd name="T14" fmla="*/ 138 w 158"/>
                  <a:gd name="T15" fmla="*/ 126 h 158"/>
                  <a:gd name="T16" fmla="*/ 143 w 158"/>
                  <a:gd name="T17" fmla="*/ 120 h 158"/>
                  <a:gd name="T18" fmla="*/ 147 w 158"/>
                  <a:gd name="T19" fmla="*/ 113 h 158"/>
                  <a:gd name="T20" fmla="*/ 152 w 158"/>
                  <a:gd name="T21" fmla="*/ 107 h 158"/>
                  <a:gd name="T22" fmla="*/ 155 w 158"/>
                  <a:gd name="T23" fmla="*/ 93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4 h 158"/>
                  <a:gd name="T32" fmla="*/ 134 w 158"/>
                  <a:gd name="T33" fmla="*/ 22 h 158"/>
                  <a:gd name="T34" fmla="*/ 121 w 158"/>
                  <a:gd name="T35" fmla="*/ 12 h 158"/>
                  <a:gd name="T36" fmla="*/ 113 w 158"/>
                  <a:gd name="T37" fmla="*/ 7 h 158"/>
                  <a:gd name="T38" fmla="*/ 107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2 h 158"/>
                  <a:gd name="T52" fmla="*/ 12 w 158"/>
                  <a:gd name="T53" fmla="*/ 34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7 h 158"/>
                  <a:gd name="T64" fmla="*/ 7 w 158"/>
                  <a:gd name="T65" fmla="*/ 113 h 158"/>
                  <a:gd name="T66" fmla="*/ 12 w 158"/>
                  <a:gd name="T67" fmla="*/ 120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108">
                <a:extLst>
                  <a:ext uri="{FF2B5EF4-FFF2-40B4-BE49-F238E27FC236}">
                    <a16:creationId xmlns:a16="http://schemas.microsoft.com/office/drawing/2014/main" id="{772A2D92-2203-A24E-BC04-70F30060C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63" y="3887788"/>
                <a:ext cx="82550" cy="84137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7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4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6 w 158"/>
                  <a:gd name="T23" fmla="*/ 93 h 157"/>
                  <a:gd name="T24" fmla="*/ 158 w 158"/>
                  <a:gd name="T25" fmla="*/ 78 h 157"/>
                  <a:gd name="T26" fmla="*/ 156 w 158"/>
                  <a:gd name="T27" fmla="*/ 62 h 157"/>
                  <a:gd name="T28" fmla="*/ 152 w 158"/>
                  <a:gd name="T29" fmla="*/ 47 h 157"/>
                  <a:gd name="T30" fmla="*/ 144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2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2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109">
                <a:extLst>
                  <a:ext uri="{FF2B5EF4-FFF2-40B4-BE49-F238E27FC236}">
                    <a16:creationId xmlns:a16="http://schemas.microsoft.com/office/drawing/2014/main" id="{75508878-A34E-6347-89B4-27C20E7DE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213" y="3846513"/>
                <a:ext cx="84138" cy="84137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8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3 h 158"/>
                  <a:gd name="T20" fmla="*/ 152 w 158"/>
                  <a:gd name="T21" fmla="*/ 107 h 158"/>
                  <a:gd name="T22" fmla="*/ 155 w 158"/>
                  <a:gd name="T23" fmla="*/ 93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7 h 158"/>
                  <a:gd name="T38" fmla="*/ 107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7 h 158"/>
                  <a:gd name="T64" fmla="*/ 7 w 158"/>
                  <a:gd name="T65" fmla="*/ 113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110">
                <a:extLst>
                  <a:ext uri="{FF2B5EF4-FFF2-40B4-BE49-F238E27FC236}">
                    <a16:creationId xmlns:a16="http://schemas.microsoft.com/office/drawing/2014/main" id="{88FF936D-D010-2348-8CA6-0F7EB588A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238" y="3619500"/>
                <a:ext cx="84138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7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4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6 w 158"/>
                  <a:gd name="T23" fmla="*/ 93 h 157"/>
                  <a:gd name="T24" fmla="*/ 158 w 158"/>
                  <a:gd name="T25" fmla="*/ 78 h 157"/>
                  <a:gd name="T26" fmla="*/ 156 w 158"/>
                  <a:gd name="T27" fmla="*/ 62 h 157"/>
                  <a:gd name="T28" fmla="*/ 152 w 158"/>
                  <a:gd name="T29" fmla="*/ 47 h 157"/>
                  <a:gd name="T30" fmla="*/ 144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2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2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111">
                <a:extLst>
                  <a:ext uri="{FF2B5EF4-FFF2-40B4-BE49-F238E27FC236}">
                    <a16:creationId xmlns:a16="http://schemas.microsoft.com/office/drawing/2014/main" id="{DB85FD51-CF23-874A-AABB-07AC58001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263" y="3676650"/>
                <a:ext cx="84138" cy="82550"/>
              </a:xfrm>
              <a:custGeom>
                <a:avLst/>
                <a:gdLst>
                  <a:gd name="T0" fmla="*/ 79 w 157"/>
                  <a:gd name="T1" fmla="*/ 158 h 158"/>
                  <a:gd name="T2" fmla="*/ 93 w 157"/>
                  <a:gd name="T3" fmla="*/ 156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4 h 158"/>
                  <a:gd name="T10" fmla="*/ 126 w 157"/>
                  <a:gd name="T11" fmla="*/ 139 h 158"/>
                  <a:gd name="T12" fmla="*/ 133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7 w 157"/>
                  <a:gd name="T19" fmla="*/ 114 h 158"/>
                  <a:gd name="T20" fmla="*/ 151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3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1 h 158"/>
                  <a:gd name="T42" fmla="*/ 79 w 157"/>
                  <a:gd name="T43" fmla="*/ 0 h 158"/>
                  <a:gd name="T44" fmla="*/ 62 w 157"/>
                  <a:gd name="T45" fmla="*/ 1 h 158"/>
                  <a:gd name="T46" fmla="*/ 47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2 w 157"/>
                  <a:gd name="T53" fmla="*/ 35 h 158"/>
                  <a:gd name="T54" fmla="*/ 4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4 w 157"/>
                  <a:gd name="T63" fmla="*/ 108 h 158"/>
                  <a:gd name="T64" fmla="*/ 7 w 157"/>
                  <a:gd name="T65" fmla="*/ 114 h 158"/>
                  <a:gd name="T66" fmla="*/ 12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4 h 158"/>
                  <a:gd name="T72" fmla="*/ 47 w 157"/>
                  <a:gd name="T73" fmla="*/ 152 h 158"/>
                  <a:gd name="T74" fmla="*/ 62 w 157"/>
                  <a:gd name="T75" fmla="*/ 156 h 158"/>
                  <a:gd name="T76" fmla="*/ 79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112">
                <a:extLst>
                  <a:ext uri="{FF2B5EF4-FFF2-40B4-BE49-F238E27FC236}">
                    <a16:creationId xmlns:a16="http://schemas.microsoft.com/office/drawing/2014/main" id="{6AF0C435-47A7-2740-96FD-FC9EB835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7376" y="3268663"/>
                <a:ext cx="84138" cy="82550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4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121">
                <a:extLst>
                  <a:ext uri="{FF2B5EF4-FFF2-40B4-BE49-F238E27FC236}">
                    <a16:creationId xmlns:a16="http://schemas.microsoft.com/office/drawing/2014/main" id="{50CD7BBF-565E-844E-AD44-EDCB3F117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3" y="3195638"/>
                <a:ext cx="5006975" cy="1052512"/>
              </a:xfrm>
              <a:custGeom>
                <a:avLst/>
                <a:gdLst>
                  <a:gd name="T0" fmla="*/ 9462 w 9462"/>
                  <a:gd name="T1" fmla="*/ 0 h 1990"/>
                  <a:gd name="T2" fmla="*/ 6309 w 9462"/>
                  <a:gd name="T3" fmla="*/ 410 h 1990"/>
                  <a:gd name="T4" fmla="*/ 4723 w 9462"/>
                  <a:gd name="T5" fmla="*/ 302 h 1990"/>
                  <a:gd name="T6" fmla="*/ 3161 w 9462"/>
                  <a:gd name="T7" fmla="*/ 446 h 1990"/>
                  <a:gd name="T8" fmla="*/ 1584 w 9462"/>
                  <a:gd name="T9" fmla="*/ 370 h 1990"/>
                  <a:gd name="T10" fmla="*/ 1055 w 9462"/>
                  <a:gd name="T11" fmla="*/ 1040 h 1990"/>
                  <a:gd name="T12" fmla="*/ 538 w 9462"/>
                  <a:gd name="T13" fmla="*/ 878 h 1990"/>
                  <a:gd name="T14" fmla="*/ 0 w 9462"/>
                  <a:gd name="T15" fmla="*/ 1990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62" h="1990">
                    <a:moveTo>
                      <a:pt x="9462" y="0"/>
                    </a:moveTo>
                    <a:lnTo>
                      <a:pt x="6309" y="410"/>
                    </a:lnTo>
                    <a:lnTo>
                      <a:pt x="4723" y="302"/>
                    </a:lnTo>
                    <a:lnTo>
                      <a:pt x="3161" y="446"/>
                    </a:lnTo>
                    <a:lnTo>
                      <a:pt x="1584" y="370"/>
                    </a:lnTo>
                    <a:lnTo>
                      <a:pt x="1055" y="1040"/>
                    </a:lnTo>
                    <a:lnTo>
                      <a:pt x="538" y="878"/>
                    </a:lnTo>
                    <a:lnTo>
                      <a:pt x="0" y="1990"/>
                    </a:lnTo>
                  </a:path>
                </a:pathLst>
              </a:custGeom>
              <a:noFill/>
              <a:ln w="254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148">
                <a:extLst>
                  <a:ext uri="{FF2B5EF4-FFF2-40B4-BE49-F238E27FC236}">
                    <a16:creationId xmlns:a16="http://schemas.microsoft.com/office/drawing/2014/main" id="{7B45E822-E605-5B41-864F-1FFBD16D4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7801" y="3082925"/>
                <a:ext cx="0" cy="66357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149">
                <a:extLst>
                  <a:ext uri="{FF2B5EF4-FFF2-40B4-BE49-F238E27FC236}">
                    <a16:creationId xmlns:a16="http://schemas.microsoft.com/office/drawing/2014/main" id="{37396FFB-E30F-8D46-8DC7-AFF36BBA1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088" y="2308225"/>
                <a:ext cx="1588" cy="1768475"/>
              </a:xfrm>
              <a:custGeom>
                <a:avLst/>
                <a:gdLst>
                  <a:gd name="T0" fmla="*/ 0 w 1"/>
                  <a:gd name="T1" fmla="*/ 3341 h 3341"/>
                  <a:gd name="T2" fmla="*/ 1 w 1"/>
                  <a:gd name="T3" fmla="*/ 1701 h 3341"/>
                  <a:gd name="T4" fmla="*/ 1 w 1"/>
                  <a:gd name="T5" fmla="*/ 1676 h 3341"/>
                  <a:gd name="T6" fmla="*/ 1 w 1"/>
                  <a:gd name="T7" fmla="*/ 0 h 3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341">
                    <a:moveTo>
                      <a:pt x="0" y="3341"/>
                    </a:moveTo>
                    <a:lnTo>
                      <a:pt x="1" y="1701"/>
                    </a:lnTo>
                    <a:lnTo>
                      <a:pt x="1" y="1676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153">
                <a:extLst>
                  <a:ext uri="{FF2B5EF4-FFF2-40B4-BE49-F238E27FC236}">
                    <a16:creationId xmlns:a16="http://schemas.microsoft.com/office/drawing/2014/main" id="{F4E31F07-644D-E24A-B6F1-47E8A86CD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0926" y="2965450"/>
                <a:ext cx="0" cy="89217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154">
                <a:extLst>
                  <a:ext uri="{FF2B5EF4-FFF2-40B4-BE49-F238E27FC236}">
                    <a16:creationId xmlns:a16="http://schemas.microsoft.com/office/drawing/2014/main" id="{9C58809F-EB0A-1B41-BBFC-576685709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2776" y="2994025"/>
                <a:ext cx="0" cy="7175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155">
                <a:extLst>
                  <a:ext uri="{FF2B5EF4-FFF2-40B4-BE49-F238E27FC236}">
                    <a16:creationId xmlns:a16="http://schemas.microsoft.com/office/drawing/2014/main" id="{F0DCF064-4DAA-2246-93D5-64FBD2AAE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5901" y="3011488"/>
                <a:ext cx="0" cy="782637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156">
                <a:extLst>
                  <a:ext uri="{FF2B5EF4-FFF2-40B4-BE49-F238E27FC236}">
                    <a16:creationId xmlns:a16="http://schemas.microsoft.com/office/drawing/2014/main" id="{EF709F10-D9AB-B740-B72F-980A500DF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938" y="4000500"/>
                <a:ext cx="0" cy="506412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157">
                <a:extLst>
                  <a:ext uri="{FF2B5EF4-FFF2-40B4-BE49-F238E27FC236}">
                    <a16:creationId xmlns:a16="http://schemas.microsoft.com/office/drawing/2014/main" id="{3ADF8E91-F565-1847-87AC-763A87366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3326" y="3387725"/>
                <a:ext cx="0" cy="684212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158">
                <a:extLst>
                  <a:ext uri="{FF2B5EF4-FFF2-40B4-BE49-F238E27FC236}">
                    <a16:creationId xmlns:a16="http://schemas.microsoft.com/office/drawing/2014/main" id="{932D99AB-E1DA-9B40-B290-3C38ADAE0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688" y="3338513"/>
                <a:ext cx="0" cy="6699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159">
                <a:extLst>
                  <a:ext uri="{FF2B5EF4-FFF2-40B4-BE49-F238E27FC236}">
                    <a16:creationId xmlns:a16="http://schemas.microsoft.com/office/drawing/2014/main" id="{490806E2-06D6-084A-93CA-20FE7B660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8" y="4206875"/>
                <a:ext cx="84138" cy="84137"/>
              </a:xfrm>
              <a:custGeom>
                <a:avLst/>
                <a:gdLst>
                  <a:gd name="T0" fmla="*/ 79 w 158"/>
                  <a:gd name="T1" fmla="*/ 0 h 158"/>
                  <a:gd name="T2" fmla="*/ 63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2 w 158"/>
                  <a:gd name="T15" fmla="*/ 62 h 158"/>
                  <a:gd name="T16" fmla="*/ 0 w 158"/>
                  <a:gd name="T17" fmla="*/ 79 h 158"/>
                  <a:gd name="T18" fmla="*/ 2 w 158"/>
                  <a:gd name="T19" fmla="*/ 93 h 158"/>
                  <a:gd name="T20" fmla="*/ 5 w 158"/>
                  <a:gd name="T21" fmla="*/ 107 h 158"/>
                  <a:gd name="T22" fmla="*/ 8 w 158"/>
                  <a:gd name="T23" fmla="*/ 113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3 w 158"/>
                  <a:gd name="T33" fmla="*/ 155 h 158"/>
                  <a:gd name="T34" fmla="*/ 79 w 158"/>
                  <a:gd name="T35" fmla="*/ 158 h 158"/>
                  <a:gd name="T36" fmla="*/ 94 w 158"/>
                  <a:gd name="T37" fmla="*/ 155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6 w 158"/>
                  <a:gd name="T57" fmla="*/ 93 h 158"/>
                  <a:gd name="T58" fmla="*/ 158 w 158"/>
                  <a:gd name="T59" fmla="*/ 79 h 158"/>
                  <a:gd name="T60" fmla="*/ 156 w 158"/>
                  <a:gd name="T61" fmla="*/ 62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4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160">
                <a:extLst>
                  <a:ext uri="{FF2B5EF4-FFF2-40B4-BE49-F238E27FC236}">
                    <a16:creationId xmlns:a16="http://schemas.microsoft.com/office/drawing/2014/main" id="{0F112565-CD84-674E-90A9-A1522E4C6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001" y="3617913"/>
                <a:ext cx="84138" cy="84137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2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3 h 158"/>
                  <a:gd name="T16" fmla="*/ 0 w 158"/>
                  <a:gd name="T17" fmla="*/ 79 h 158"/>
                  <a:gd name="T18" fmla="*/ 1 w 158"/>
                  <a:gd name="T19" fmla="*/ 94 h 158"/>
                  <a:gd name="T20" fmla="*/ 5 w 158"/>
                  <a:gd name="T21" fmla="*/ 108 h 158"/>
                  <a:gd name="T22" fmla="*/ 7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4 h 158"/>
                  <a:gd name="T30" fmla="*/ 48 w 158"/>
                  <a:gd name="T31" fmla="*/ 152 h 158"/>
                  <a:gd name="T32" fmla="*/ 62 w 158"/>
                  <a:gd name="T33" fmla="*/ 156 h 158"/>
                  <a:gd name="T34" fmla="*/ 79 w 158"/>
                  <a:gd name="T35" fmla="*/ 158 h 158"/>
                  <a:gd name="T36" fmla="*/ 93 w 158"/>
                  <a:gd name="T37" fmla="*/ 156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4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5 w 158"/>
                  <a:gd name="T57" fmla="*/ 94 h 158"/>
                  <a:gd name="T58" fmla="*/ 158 w 158"/>
                  <a:gd name="T59" fmla="*/ 79 h 158"/>
                  <a:gd name="T60" fmla="*/ 155 w 158"/>
                  <a:gd name="T61" fmla="*/ 63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8 h 158"/>
                  <a:gd name="T72" fmla="*/ 108 w 158"/>
                  <a:gd name="T73" fmla="*/ 5 h 158"/>
                  <a:gd name="T74" fmla="*/ 93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161">
                <a:extLst>
                  <a:ext uri="{FF2B5EF4-FFF2-40B4-BE49-F238E27FC236}">
                    <a16:creationId xmlns:a16="http://schemas.microsoft.com/office/drawing/2014/main" id="{1D9FAC2B-8C30-1E48-8BB5-E0D20CC7B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638" y="3703638"/>
                <a:ext cx="82550" cy="84137"/>
              </a:xfrm>
              <a:custGeom>
                <a:avLst/>
                <a:gdLst>
                  <a:gd name="T0" fmla="*/ 78 w 157"/>
                  <a:gd name="T1" fmla="*/ 0 h 158"/>
                  <a:gd name="T2" fmla="*/ 62 w 157"/>
                  <a:gd name="T3" fmla="*/ 1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2 h 158"/>
                  <a:gd name="T10" fmla="*/ 11 w 157"/>
                  <a:gd name="T11" fmla="*/ 34 h 158"/>
                  <a:gd name="T12" fmla="*/ 4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3 h 158"/>
                  <a:gd name="T20" fmla="*/ 4 w 157"/>
                  <a:gd name="T21" fmla="*/ 107 h 158"/>
                  <a:gd name="T22" fmla="*/ 7 w 157"/>
                  <a:gd name="T23" fmla="*/ 113 h 158"/>
                  <a:gd name="T24" fmla="*/ 11 w 157"/>
                  <a:gd name="T25" fmla="*/ 120 h 158"/>
                  <a:gd name="T26" fmla="*/ 22 w 157"/>
                  <a:gd name="T27" fmla="*/ 134 h 158"/>
                  <a:gd name="T28" fmla="*/ 34 w 157"/>
                  <a:gd name="T29" fmla="*/ 143 h 158"/>
                  <a:gd name="T30" fmla="*/ 47 w 157"/>
                  <a:gd name="T31" fmla="*/ 152 h 158"/>
                  <a:gd name="T32" fmla="*/ 62 w 157"/>
                  <a:gd name="T33" fmla="*/ 155 h 158"/>
                  <a:gd name="T34" fmla="*/ 78 w 157"/>
                  <a:gd name="T35" fmla="*/ 158 h 158"/>
                  <a:gd name="T36" fmla="*/ 93 w 157"/>
                  <a:gd name="T37" fmla="*/ 155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3 h 158"/>
                  <a:gd name="T44" fmla="*/ 126 w 157"/>
                  <a:gd name="T45" fmla="*/ 138 h 158"/>
                  <a:gd name="T46" fmla="*/ 133 w 157"/>
                  <a:gd name="T47" fmla="*/ 134 h 158"/>
                  <a:gd name="T48" fmla="*/ 138 w 157"/>
                  <a:gd name="T49" fmla="*/ 126 h 158"/>
                  <a:gd name="T50" fmla="*/ 143 w 157"/>
                  <a:gd name="T51" fmla="*/ 120 h 158"/>
                  <a:gd name="T52" fmla="*/ 147 w 157"/>
                  <a:gd name="T53" fmla="*/ 113 h 158"/>
                  <a:gd name="T54" fmla="*/ 151 w 157"/>
                  <a:gd name="T55" fmla="*/ 107 h 158"/>
                  <a:gd name="T56" fmla="*/ 155 w 157"/>
                  <a:gd name="T57" fmla="*/ 93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1 w 157"/>
                  <a:gd name="T63" fmla="*/ 48 h 158"/>
                  <a:gd name="T64" fmla="*/ 143 w 157"/>
                  <a:gd name="T65" fmla="*/ 34 h 158"/>
                  <a:gd name="T66" fmla="*/ 133 w 157"/>
                  <a:gd name="T67" fmla="*/ 22 h 158"/>
                  <a:gd name="T68" fmla="*/ 120 w 157"/>
                  <a:gd name="T69" fmla="*/ 12 h 158"/>
                  <a:gd name="T70" fmla="*/ 113 w 157"/>
                  <a:gd name="T71" fmla="*/ 7 h 158"/>
                  <a:gd name="T72" fmla="*/ 107 w 157"/>
                  <a:gd name="T73" fmla="*/ 5 h 158"/>
                  <a:gd name="T74" fmla="*/ 93 w 157"/>
                  <a:gd name="T75" fmla="*/ 1 h 158"/>
                  <a:gd name="T76" fmla="*/ 78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0"/>
                    </a:move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1" y="34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1" y="120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4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4"/>
                    </a:lnTo>
                    <a:lnTo>
                      <a:pt x="133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162">
                <a:extLst>
                  <a:ext uri="{FF2B5EF4-FFF2-40B4-BE49-F238E27FC236}">
                    <a16:creationId xmlns:a16="http://schemas.microsoft.com/office/drawing/2014/main" id="{1F3FC0C2-E3F7-F345-B80C-1A7E4C488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038" y="3349625"/>
                <a:ext cx="82550" cy="84137"/>
              </a:xfrm>
              <a:custGeom>
                <a:avLst/>
                <a:gdLst>
                  <a:gd name="T0" fmla="*/ 79 w 157"/>
                  <a:gd name="T1" fmla="*/ 0 h 158"/>
                  <a:gd name="T2" fmla="*/ 62 w 157"/>
                  <a:gd name="T3" fmla="*/ 2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2 w 157"/>
                  <a:gd name="T11" fmla="*/ 35 h 158"/>
                  <a:gd name="T12" fmla="*/ 4 w 157"/>
                  <a:gd name="T13" fmla="*/ 48 h 158"/>
                  <a:gd name="T14" fmla="*/ 1 w 157"/>
                  <a:gd name="T15" fmla="*/ 63 h 158"/>
                  <a:gd name="T16" fmla="*/ 0 w 157"/>
                  <a:gd name="T17" fmla="*/ 79 h 158"/>
                  <a:gd name="T18" fmla="*/ 1 w 157"/>
                  <a:gd name="T19" fmla="*/ 94 h 158"/>
                  <a:gd name="T20" fmla="*/ 4 w 157"/>
                  <a:gd name="T21" fmla="*/ 108 h 158"/>
                  <a:gd name="T22" fmla="*/ 7 w 157"/>
                  <a:gd name="T23" fmla="*/ 114 h 158"/>
                  <a:gd name="T24" fmla="*/ 12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4 h 158"/>
                  <a:gd name="T30" fmla="*/ 47 w 157"/>
                  <a:gd name="T31" fmla="*/ 152 h 158"/>
                  <a:gd name="T32" fmla="*/ 62 w 157"/>
                  <a:gd name="T33" fmla="*/ 156 h 158"/>
                  <a:gd name="T34" fmla="*/ 79 w 157"/>
                  <a:gd name="T35" fmla="*/ 158 h 158"/>
                  <a:gd name="T36" fmla="*/ 93 w 157"/>
                  <a:gd name="T37" fmla="*/ 156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4 h 158"/>
                  <a:gd name="T44" fmla="*/ 126 w 157"/>
                  <a:gd name="T45" fmla="*/ 139 h 158"/>
                  <a:gd name="T46" fmla="*/ 134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4 h 158"/>
                  <a:gd name="T54" fmla="*/ 151 w 157"/>
                  <a:gd name="T55" fmla="*/ 108 h 158"/>
                  <a:gd name="T56" fmla="*/ 155 w 157"/>
                  <a:gd name="T57" fmla="*/ 94 h 158"/>
                  <a:gd name="T58" fmla="*/ 157 w 157"/>
                  <a:gd name="T59" fmla="*/ 79 h 158"/>
                  <a:gd name="T60" fmla="*/ 155 w 157"/>
                  <a:gd name="T61" fmla="*/ 63 h 158"/>
                  <a:gd name="T62" fmla="*/ 151 w 157"/>
                  <a:gd name="T63" fmla="*/ 48 h 158"/>
                  <a:gd name="T64" fmla="*/ 143 w 157"/>
                  <a:gd name="T65" fmla="*/ 35 h 158"/>
                  <a:gd name="T66" fmla="*/ 134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8 h 158"/>
                  <a:gd name="T72" fmla="*/ 107 w 157"/>
                  <a:gd name="T73" fmla="*/ 5 h 158"/>
                  <a:gd name="T74" fmla="*/ 93 w 157"/>
                  <a:gd name="T75" fmla="*/ 2 h 158"/>
                  <a:gd name="T76" fmla="*/ 79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4"/>
                    </a:lnTo>
                    <a:lnTo>
                      <a:pt x="157" y="79"/>
                    </a:lnTo>
                    <a:lnTo>
                      <a:pt x="155" y="63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163">
                <a:extLst>
                  <a:ext uri="{FF2B5EF4-FFF2-40B4-BE49-F238E27FC236}">
                    <a16:creationId xmlns:a16="http://schemas.microsoft.com/office/drawing/2014/main" id="{D6A2F54A-A67D-684A-80DF-C69156DC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63" y="3389313"/>
                <a:ext cx="82550" cy="84137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2 h 158"/>
                  <a:gd name="T10" fmla="*/ 12 w 158"/>
                  <a:gd name="T11" fmla="*/ 34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7 h 158"/>
                  <a:gd name="T22" fmla="*/ 7 w 158"/>
                  <a:gd name="T23" fmla="*/ 113 h 158"/>
                  <a:gd name="T24" fmla="*/ 12 w 158"/>
                  <a:gd name="T25" fmla="*/ 120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2 w 158"/>
                  <a:gd name="T33" fmla="*/ 155 h 158"/>
                  <a:gd name="T34" fmla="*/ 79 w 158"/>
                  <a:gd name="T35" fmla="*/ 158 h 158"/>
                  <a:gd name="T36" fmla="*/ 93 w 158"/>
                  <a:gd name="T37" fmla="*/ 155 h 158"/>
                  <a:gd name="T38" fmla="*/ 107 w 158"/>
                  <a:gd name="T39" fmla="*/ 152 h 158"/>
                  <a:gd name="T40" fmla="*/ 113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9 w 158"/>
                  <a:gd name="T49" fmla="*/ 126 h 158"/>
                  <a:gd name="T50" fmla="*/ 143 w 158"/>
                  <a:gd name="T51" fmla="*/ 120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5 w 158"/>
                  <a:gd name="T57" fmla="*/ 93 h 158"/>
                  <a:gd name="T58" fmla="*/ 158 w 158"/>
                  <a:gd name="T59" fmla="*/ 79 h 158"/>
                  <a:gd name="T60" fmla="*/ 155 w 158"/>
                  <a:gd name="T61" fmla="*/ 62 h 158"/>
                  <a:gd name="T62" fmla="*/ 152 w 158"/>
                  <a:gd name="T63" fmla="*/ 48 h 158"/>
                  <a:gd name="T64" fmla="*/ 143 w 158"/>
                  <a:gd name="T65" fmla="*/ 34 h 158"/>
                  <a:gd name="T66" fmla="*/ 134 w 158"/>
                  <a:gd name="T67" fmla="*/ 22 h 158"/>
                  <a:gd name="T68" fmla="*/ 121 w 158"/>
                  <a:gd name="T69" fmla="*/ 12 h 158"/>
                  <a:gd name="T70" fmla="*/ 113 w 158"/>
                  <a:gd name="T71" fmla="*/ 7 h 158"/>
                  <a:gd name="T72" fmla="*/ 107 w 158"/>
                  <a:gd name="T73" fmla="*/ 5 h 158"/>
                  <a:gd name="T74" fmla="*/ 93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164">
                <a:extLst>
                  <a:ext uri="{FF2B5EF4-FFF2-40B4-BE49-F238E27FC236}">
                    <a16:creationId xmlns:a16="http://schemas.microsoft.com/office/drawing/2014/main" id="{5D82E383-A844-1147-8E41-528A8612A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63" y="3313113"/>
                <a:ext cx="84138" cy="84137"/>
              </a:xfrm>
              <a:custGeom>
                <a:avLst/>
                <a:gdLst>
                  <a:gd name="T0" fmla="*/ 79 w 157"/>
                  <a:gd name="T1" fmla="*/ 0 h 158"/>
                  <a:gd name="T2" fmla="*/ 62 w 157"/>
                  <a:gd name="T3" fmla="*/ 2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2 w 157"/>
                  <a:gd name="T11" fmla="*/ 35 h 158"/>
                  <a:gd name="T12" fmla="*/ 4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4 h 158"/>
                  <a:gd name="T20" fmla="*/ 4 w 157"/>
                  <a:gd name="T21" fmla="*/ 108 h 158"/>
                  <a:gd name="T22" fmla="*/ 7 w 157"/>
                  <a:gd name="T23" fmla="*/ 114 h 158"/>
                  <a:gd name="T24" fmla="*/ 12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4 h 158"/>
                  <a:gd name="T30" fmla="*/ 47 w 157"/>
                  <a:gd name="T31" fmla="*/ 152 h 158"/>
                  <a:gd name="T32" fmla="*/ 62 w 157"/>
                  <a:gd name="T33" fmla="*/ 156 h 158"/>
                  <a:gd name="T34" fmla="*/ 79 w 157"/>
                  <a:gd name="T35" fmla="*/ 158 h 158"/>
                  <a:gd name="T36" fmla="*/ 93 w 157"/>
                  <a:gd name="T37" fmla="*/ 156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4 h 158"/>
                  <a:gd name="T44" fmla="*/ 126 w 157"/>
                  <a:gd name="T45" fmla="*/ 139 h 158"/>
                  <a:gd name="T46" fmla="*/ 134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4 h 158"/>
                  <a:gd name="T54" fmla="*/ 151 w 157"/>
                  <a:gd name="T55" fmla="*/ 108 h 158"/>
                  <a:gd name="T56" fmla="*/ 155 w 157"/>
                  <a:gd name="T57" fmla="*/ 94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1 w 157"/>
                  <a:gd name="T63" fmla="*/ 48 h 158"/>
                  <a:gd name="T64" fmla="*/ 143 w 157"/>
                  <a:gd name="T65" fmla="*/ 35 h 158"/>
                  <a:gd name="T66" fmla="*/ 134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8 h 158"/>
                  <a:gd name="T72" fmla="*/ 107 w 157"/>
                  <a:gd name="T73" fmla="*/ 5 h 158"/>
                  <a:gd name="T74" fmla="*/ 93 w 157"/>
                  <a:gd name="T75" fmla="*/ 2 h 158"/>
                  <a:gd name="T76" fmla="*/ 79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4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165">
                <a:extLst>
                  <a:ext uri="{FF2B5EF4-FFF2-40B4-BE49-F238E27FC236}">
                    <a16:creationId xmlns:a16="http://schemas.microsoft.com/office/drawing/2014/main" id="{BF02E02C-1AAE-A444-A0E5-FF44FCA22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1" y="3370263"/>
                <a:ext cx="84138" cy="84137"/>
              </a:xfrm>
              <a:custGeom>
                <a:avLst/>
                <a:gdLst>
                  <a:gd name="T0" fmla="*/ 78 w 157"/>
                  <a:gd name="T1" fmla="*/ 0 h 158"/>
                  <a:gd name="T2" fmla="*/ 62 w 157"/>
                  <a:gd name="T3" fmla="*/ 1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1 w 157"/>
                  <a:gd name="T11" fmla="*/ 35 h 158"/>
                  <a:gd name="T12" fmla="*/ 4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3 h 158"/>
                  <a:gd name="T20" fmla="*/ 4 w 157"/>
                  <a:gd name="T21" fmla="*/ 107 h 158"/>
                  <a:gd name="T22" fmla="*/ 7 w 157"/>
                  <a:gd name="T23" fmla="*/ 113 h 158"/>
                  <a:gd name="T24" fmla="*/ 11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3 h 158"/>
                  <a:gd name="T30" fmla="*/ 47 w 157"/>
                  <a:gd name="T31" fmla="*/ 152 h 158"/>
                  <a:gd name="T32" fmla="*/ 62 w 157"/>
                  <a:gd name="T33" fmla="*/ 155 h 158"/>
                  <a:gd name="T34" fmla="*/ 78 w 157"/>
                  <a:gd name="T35" fmla="*/ 158 h 158"/>
                  <a:gd name="T36" fmla="*/ 93 w 157"/>
                  <a:gd name="T37" fmla="*/ 155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3 h 158"/>
                  <a:gd name="T44" fmla="*/ 126 w 157"/>
                  <a:gd name="T45" fmla="*/ 139 h 158"/>
                  <a:gd name="T46" fmla="*/ 133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3 h 158"/>
                  <a:gd name="T54" fmla="*/ 151 w 157"/>
                  <a:gd name="T55" fmla="*/ 107 h 158"/>
                  <a:gd name="T56" fmla="*/ 155 w 157"/>
                  <a:gd name="T57" fmla="*/ 93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1 w 157"/>
                  <a:gd name="T63" fmla="*/ 48 h 158"/>
                  <a:gd name="T64" fmla="*/ 143 w 157"/>
                  <a:gd name="T65" fmla="*/ 35 h 158"/>
                  <a:gd name="T66" fmla="*/ 133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7 h 158"/>
                  <a:gd name="T72" fmla="*/ 107 w 157"/>
                  <a:gd name="T73" fmla="*/ 5 h 158"/>
                  <a:gd name="T74" fmla="*/ 93 w 157"/>
                  <a:gd name="T75" fmla="*/ 1 h 158"/>
                  <a:gd name="T76" fmla="*/ 78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0"/>
                    </a:move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1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1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166">
                <a:extLst>
                  <a:ext uri="{FF2B5EF4-FFF2-40B4-BE49-F238E27FC236}">
                    <a16:creationId xmlns:a16="http://schemas.microsoft.com/office/drawing/2014/main" id="{3B532AFA-6425-2742-917A-6442A5A04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3" y="3154363"/>
                <a:ext cx="82550" cy="82550"/>
              </a:xfrm>
              <a:custGeom>
                <a:avLst/>
                <a:gdLst>
                  <a:gd name="T0" fmla="*/ 79 w 157"/>
                  <a:gd name="T1" fmla="*/ 0 h 158"/>
                  <a:gd name="T2" fmla="*/ 62 w 157"/>
                  <a:gd name="T3" fmla="*/ 1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2 w 157"/>
                  <a:gd name="T11" fmla="*/ 35 h 158"/>
                  <a:gd name="T12" fmla="*/ 4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3 h 158"/>
                  <a:gd name="T20" fmla="*/ 4 w 157"/>
                  <a:gd name="T21" fmla="*/ 108 h 158"/>
                  <a:gd name="T22" fmla="*/ 7 w 157"/>
                  <a:gd name="T23" fmla="*/ 113 h 158"/>
                  <a:gd name="T24" fmla="*/ 12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3 h 158"/>
                  <a:gd name="T30" fmla="*/ 47 w 157"/>
                  <a:gd name="T31" fmla="*/ 152 h 158"/>
                  <a:gd name="T32" fmla="*/ 62 w 157"/>
                  <a:gd name="T33" fmla="*/ 155 h 158"/>
                  <a:gd name="T34" fmla="*/ 79 w 157"/>
                  <a:gd name="T35" fmla="*/ 158 h 158"/>
                  <a:gd name="T36" fmla="*/ 93 w 157"/>
                  <a:gd name="T37" fmla="*/ 155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3 h 158"/>
                  <a:gd name="T44" fmla="*/ 126 w 157"/>
                  <a:gd name="T45" fmla="*/ 139 h 158"/>
                  <a:gd name="T46" fmla="*/ 134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3 h 158"/>
                  <a:gd name="T54" fmla="*/ 151 w 157"/>
                  <a:gd name="T55" fmla="*/ 108 h 158"/>
                  <a:gd name="T56" fmla="*/ 155 w 157"/>
                  <a:gd name="T57" fmla="*/ 93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1 w 157"/>
                  <a:gd name="T63" fmla="*/ 48 h 158"/>
                  <a:gd name="T64" fmla="*/ 143 w 157"/>
                  <a:gd name="T65" fmla="*/ 35 h 158"/>
                  <a:gd name="T66" fmla="*/ 134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7 h 158"/>
                  <a:gd name="T72" fmla="*/ 107 w 157"/>
                  <a:gd name="T73" fmla="*/ 5 h 158"/>
                  <a:gd name="T74" fmla="*/ 93 w 157"/>
                  <a:gd name="T75" fmla="*/ 1 h 158"/>
                  <a:gd name="T76" fmla="*/ 79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175">
                <a:extLst>
                  <a:ext uri="{FF2B5EF4-FFF2-40B4-BE49-F238E27FC236}">
                    <a16:creationId xmlns:a16="http://schemas.microsoft.com/office/drawing/2014/main" id="{0986D70B-BAC4-BF42-8D93-C57279A0E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13" y="3692525"/>
                <a:ext cx="5011738" cy="808037"/>
              </a:xfrm>
              <a:custGeom>
                <a:avLst/>
                <a:gdLst>
                  <a:gd name="T0" fmla="*/ 9470 w 9470"/>
                  <a:gd name="T1" fmla="*/ 200 h 1526"/>
                  <a:gd name="T2" fmla="*/ 6327 w 9470"/>
                  <a:gd name="T3" fmla="*/ 532 h 1526"/>
                  <a:gd name="T4" fmla="*/ 4753 w 9470"/>
                  <a:gd name="T5" fmla="*/ 0 h 1526"/>
                  <a:gd name="T6" fmla="*/ 3170 w 9470"/>
                  <a:gd name="T7" fmla="*/ 319 h 1526"/>
                  <a:gd name="T8" fmla="*/ 1589 w 9470"/>
                  <a:gd name="T9" fmla="*/ 120 h 1526"/>
                  <a:gd name="T10" fmla="*/ 1067 w 9470"/>
                  <a:gd name="T11" fmla="*/ 717 h 1526"/>
                  <a:gd name="T12" fmla="*/ 538 w 9470"/>
                  <a:gd name="T13" fmla="*/ 771 h 1526"/>
                  <a:gd name="T14" fmla="*/ 0 w 9470"/>
                  <a:gd name="T15" fmla="*/ 1526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0" h="1526">
                    <a:moveTo>
                      <a:pt x="9470" y="200"/>
                    </a:moveTo>
                    <a:lnTo>
                      <a:pt x="6327" y="532"/>
                    </a:lnTo>
                    <a:lnTo>
                      <a:pt x="4753" y="0"/>
                    </a:lnTo>
                    <a:lnTo>
                      <a:pt x="3170" y="319"/>
                    </a:lnTo>
                    <a:lnTo>
                      <a:pt x="1589" y="120"/>
                    </a:lnTo>
                    <a:lnTo>
                      <a:pt x="1067" y="717"/>
                    </a:lnTo>
                    <a:lnTo>
                      <a:pt x="538" y="771"/>
                    </a:lnTo>
                    <a:lnTo>
                      <a:pt x="0" y="1526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184">
                <a:extLst>
                  <a:ext uri="{FF2B5EF4-FFF2-40B4-BE49-F238E27FC236}">
                    <a16:creationId xmlns:a16="http://schemas.microsoft.com/office/drawing/2014/main" id="{C29C6561-D687-084A-93DC-F22653108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86426" y="3205163"/>
                <a:ext cx="0" cy="1169987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185">
                <a:extLst>
                  <a:ext uri="{FF2B5EF4-FFF2-40B4-BE49-F238E27FC236}">
                    <a16:creationId xmlns:a16="http://schemas.microsoft.com/office/drawing/2014/main" id="{5EA7E934-EDD3-024A-B055-08D2731D8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6376" y="3563938"/>
                <a:ext cx="0" cy="83185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186">
                <a:extLst>
                  <a:ext uri="{FF2B5EF4-FFF2-40B4-BE49-F238E27FC236}">
                    <a16:creationId xmlns:a16="http://schemas.microsoft.com/office/drawing/2014/main" id="{1767EC20-19E9-3142-B755-1E3C3EC76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3101" y="4133850"/>
                <a:ext cx="0" cy="725487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187">
                <a:extLst>
                  <a:ext uri="{FF2B5EF4-FFF2-40B4-BE49-F238E27FC236}">
                    <a16:creationId xmlns:a16="http://schemas.microsoft.com/office/drawing/2014/main" id="{DA365439-3EAE-1943-A22E-E48DFA9A3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6588" y="3208338"/>
                <a:ext cx="0" cy="10001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188">
                <a:extLst>
                  <a:ext uri="{FF2B5EF4-FFF2-40B4-BE49-F238E27FC236}">
                    <a16:creationId xmlns:a16="http://schemas.microsoft.com/office/drawing/2014/main" id="{CE4B4A6B-3960-2F4B-88C8-FB987EF5B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7913" y="3465513"/>
                <a:ext cx="0" cy="78105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Line 189">
                <a:extLst>
                  <a:ext uri="{FF2B5EF4-FFF2-40B4-BE49-F238E27FC236}">
                    <a16:creationId xmlns:a16="http://schemas.microsoft.com/office/drawing/2014/main" id="{04B37C50-B29D-F14F-B0A4-5A6B934D6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1301" y="3325813"/>
                <a:ext cx="0" cy="874712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Line 190">
                <a:extLst>
                  <a:ext uri="{FF2B5EF4-FFF2-40B4-BE49-F238E27FC236}">
                    <a16:creationId xmlns:a16="http://schemas.microsoft.com/office/drawing/2014/main" id="{98A1D8B9-1148-464C-B7F8-B73A76F8B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6663" y="3736975"/>
                <a:ext cx="0" cy="671512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191">
                <a:extLst>
                  <a:ext uri="{FF2B5EF4-FFF2-40B4-BE49-F238E27FC236}">
                    <a16:creationId xmlns:a16="http://schemas.microsoft.com/office/drawing/2014/main" id="{69644948-F764-4746-8D14-7185CBC0D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7263" y="3749675"/>
                <a:ext cx="0" cy="712787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192">
                <a:extLst>
                  <a:ext uri="{FF2B5EF4-FFF2-40B4-BE49-F238E27FC236}">
                    <a16:creationId xmlns:a16="http://schemas.microsoft.com/office/drawing/2014/main" id="{23918A50-4244-1044-AD4A-545FD9102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238" y="4459288"/>
                <a:ext cx="84138" cy="82550"/>
              </a:xfrm>
              <a:custGeom>
                <a:avLst/>
                <a:gdLst>
                  <a:gd name="T0" fmla="*/ 158 w 158"/>
                  <a:gd name="T1" fmla="*/ 78 h 157"/>
                  <a:gd name="T2" fmla="*/ 156 w 158"/>
                  <a:gd name="T3" fmla="*/ 62 h 157"/>
                  <a:gd name="T4" fmla="*/ 152 w 158"/>
                  <a:gd name="T5" fmla="*/ 47 h 157"/>
                  <a:gd name="T6" fmla="*/ 144 w 158"/>
                  <a:gd name="T7" fmla="*/ 34 h 157"/>
                  <a:gd name="T8" fmla="*/ 134 w 158"/>
                  <a:gd name="T9" fmla="*/ 22 h 157"/>
                  <a:gd name="T10" fmla="*/ 121 w 158"/>
                  <a:gd name="T11" fmla="*/ 12 h 157"/>
                  <a:gd name="T12" fmla="*/ 114 w 158"/>
                  <a:gd name="T13" fmla="*/ 7 h 157"/>
                  <a:gd name="T14" fmla="*/ 108 w 158"/>
                  <a:gd name="T15" fmla="*/ 4 h 157"/>
                  <a:gd name="T16" fmla="*/ 93 w 158"/>
                  <a:gd name="T17" fmla="*/ 1 h 157"/>
                  <a:gd name="T18" fmla="*/ 79 w 158"/>
                  <a:gd name="T19" fmla="*/ 0 h 157"/>
                  <a:gd name="T20" fmla="*/ 62 w 158"/>
                  <a:gd name="T21" fmla="*/ 1 h 157"/>
                  <a:gd name="T22" fmla="*/ 48 w 158"/>
                  <a:gd name="T23" fmla="*/ 4 h 157"/>
                  <a:gd name="T24" fmla="*/ 35 w 158"/>
                  <a:gd name="T25" fmla="*/ 12 h 157"/>
                  <a:gd name="T26" fmla="*/ 23 w 158"/>
                  <a:gd name="T27" fmla="*/ 22 h 157"/>
                  <a:gd name="T28" fmla="*/ 12 w 158"/>
                  <a:gd name="T29" fmla="*/ 34 h 157"/>
                  <a:gd name="T30" fmla="*/ 5 w 158"/>
                  <a:gd name="T31" fmla="*/ 47 h 157"/>
                  <a:gd name="T32" fmla="*/ 1 w 158"/>
                  <a:gd name="T33" fmla="*/ 62 h 157"/>
                  <a:gd name="T34" fmla="*/ 0 w 158"/>
                  <a:gd name="T35" fmla="*/ 78 h 157"/>
                  <a:gd name="T36" fmla="*/ 1 w 158"/>
                  <a:gd name="T37" fmla="*/ 93 h 157"/>
                  <a:gd name="T38" fmla="*/ 5 w 158"/>
                  <a:gd name="T39" fmla="*/ 107 h 157"/>
                  <a:gd name="T40" fmla="*/ 7 w 158"/>
                  <a:gd name="T41" fmla="*/ 113 h 157"/>
                  <a:gd name="T42" fmla="*/ 12 w 158"/>
                  <a:gd name="T43" fmla="*/ 120 h 157"/>
                  <a:gd name="T44" fmla="*/ 23 w 158"/>
                  <a:gd name="T45" fmla="*/ 133 h 157"/>
                  <a:gd name="T46" fmla="*/ 35 w 158"/>
                  <a:gd name="T47" fmla="*/ 143 h 157"/>
                  <a:gd name="T48" fmla="*/ 48 w 158"/>
                  <a:gd name="T49" fmla="*/ 151 h 157"/>
                  <a:gd name="T50" fmla="*/ 62 w 158"/>
                  <a:gd name="T51" fmla="*/ 155 h 157"/>
                  <a:gd name="T52" fmla="*/ 79 w 158"/>
                  <a:gd name="T53" fmla="*/ 157 h 157"/>
                  <a:gd name="T54" fmla="*/ 93 w 158"/>
                  <a:gd name="T55" fmla="*/ 155 h 157"/>
                  <a:gd name="T56" fmla="*/ 108 w 158"/>
                  <a:gd name="T57" fmla="*/ 151 h 157"/>
                  <a:gd name="T58" fmla="*/ 114 w 158"/>
                  <a:gd name="T59" fmla="*/ 147 h 157"/>
                  <a:gd name="T60" fmla="*/ 121 w 158"/>
                  <a:gd name="T61" fmla="*/ 143 h 157"/>
                  <a:gd name="T62" fmla="*/ 127 w 158"/>
                  <a:gd name="T63" fmla="*/ 138 h 157"/>
                  <a:gd name="T64" fmla="*/ 134 w 158"/>
                  <a:gd name="T65" fmla="*/ 133 h 157"/>
                  <a:gd name="T66" fmla="*/ 139 w 158"/>
                  <a:gd name="T67" fmla="*/ 126 h 157"/>
                  <a:gd name="T68" fmla="*/ 144 w 158"/>
                  <a:gd name="T69" fmla="*/ 120 h 157"/>
                  <a:gd name="T70" fmla="*/ 147 w 158"/>
                  <a:gd name="T71" fmla="*/ 113 h 157"/>
                  <a:gd name="T72" fmla="*/ 152 w 158"/>
                  <a:gd name="T73" fmla="*/ 107 h 157"/>
                  <a:gd name="T74" fmla="*/ 156 w 158"/>
                  <a:gd name="T75" fmla="*/ 93 h 157"/>
                  <a:gd name="T76" fmla="*/ 158 w 158"/>
                  <a:gd name="T77" fmla="*/ 7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58" y="78"/>
                    </a:move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193">
                <a:extLst>
                  <a:ext uri="{FF2B5EF4-FFF2-40B4-BE49-F238E27FC236}">
                    <a16:creationId xmlns:a16="http://schemas.microsoft.com/office/drawing/2014/main" id="{30F994C6-BBCD-E541-89BC-B241C1C0D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1" y="4059238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3 w 158"/>
                  <a:gd name="T13" fmla="*/ 7 h 158"/>
                  <a:gd name="T14" fmla="*/ 107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7 w 158"/>
                  <a:gd name="T57" fmla="*/ 152 h 158"/>
                  <a:gd name="T58" fmla="*/ 113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194">
                <a:extLst>
                  <a:ext uri="{FF2B5EF4-FFF2-40B4-BE49-F238E27FC236}">
                    <a16:creationId xmlns:a16="http://schemas.microsoft.com/office/drawing/2014/main" id="{0E319B69-65CF-2F43-A95B-F2EFF3B9F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388" y="4030663"/>
                <a:ext cx="82550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3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3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3 h 158"/>
                  <a:gd name="T34" fmla="*/ 0 w 158"/>
                  <a:gd name="T35" fmla="*/ 79 h 158"/>
                  <a:gd name="T36" fmla="*/ 1 w 158"/>
                  <a:gd name="T37" fmla="*/ 94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4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195">
                <a:extLst>
                  <a:ext uri="{FF2B5EF4-FFF2-40B4-BE49-F238E27FC236}">
                    <a16:creationId xmlns:a16="http://schemas.microsoft.com/office/drawing/2014/main" id="{75C885B0-9AA4-DF46-A686-1362C248B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3714750"/>
                <a:ext cx="82550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4 w 158"/>
                  <a:gd name="T17" fmla="*/ 1 h 158"/>
                  <a:gd name="T18" fmla="*/ 79 w 158"/>
                  <a:gd name="T19" fmla="*/ 0 h 158"/>
                  <a:gd name="T20" fmla="*/ 63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2 h 158"/>
                  <a:gd name="T34" fmla="*/ 0 w 158"/>
                  <a:gd name="T35" fmla="*/ 79 h 158"/>
                  <a:gd name="T36" fmla="*/ 2 w 158"/>
                  <a:gd name="T37" fmla="*/ 93 h 158"/>
                  <a:gd name="T38" fmla="*/ 5 w 158"/>
                  <a:gd name="T39" fmla="*/ 107 h 158"/>
                  <a:gd name="T40" fmla="*/ 8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3 w 158"/>
                  <a:gd name="T51" fmla="*/ 155 h 158"/>
                  <a:gd name="T52" fmla="*/ 79 w 158"/>
                  <a:gd name="T53" fmla="*/ 158 h 158"/>
                  <a:gd name="T54" fmla="*/ 94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7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196">
                <a:extLst>
                  <a:ext uri="{FF2B5EF4-FFF2-40B4-BE49-F238E27FC236}">
                    <a16:creationId xmlns:a16="http://schemas.microsoft.com/office/drawing/2014/main" id="{72EA9BF6-AD37-374C-9865-E103376E7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226" y="3819525"/>
                <a:ext cx="82550" cy="84137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3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4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3 h 158"/>
                  <a:gd name="T34" fmla="*/ 0 w 158"/>
                  <a:gd name="T35" fmla="*/ 79 h 158"/>
                  <a:gd name="T36" fmla="*/ 2 w 158"/>
                  <a:gd name="T37" fmla="*/ 94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4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4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197">
                <a:extLst>
                  <a:ext uri="{FF2B5EF4-FFF2-40B4-BE49-F238E27FC236}">
                    <a16:creationId xmlns:a16="http://schemas.microsoft.com/office/drawing/2014/main" id="{E28F7714-CC69-BE4C-87CC-CA9073F44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6" y="3651250"/>
                <a:ext cx="82550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3 h 158"/>
                  <a:gd name="T4" fmla="*/ 151 w 157"/>
                  <a:gd name="T5" fmla="*/ 48 h 158"/>
                  <a:gd name="T6" fmla="*/ 143 w 157"/>
                  <a:gd name="T7" fmla="*/ 35 h 158"/>
                  <a:gd name="T8" fmla="*/ 133 w 157"/>
                  <a:gd name="T9" fmla="*/ 23 h 158"/>
                  <a:gd name="T10" fmla="*/ 120 w 157"/>
                  <a:gd name="T11" fmla="*/ 12 h 158"/>
                  <a:gd name="T12" fmla="*/ 113 w 157"/>
                  <a:gd name="T13" fmla="*/ 8 h 158"/>
                  <a:gd name="T14" fmla="*/ 107 w 157"/>
                  <a:gd name="T15" fmla="*/ 5 h 158"/>
                  <a:gd name="T16" fmla="*/ 93 w 157"/>
                  <a:gd name="T17" fmla="*/ 2 h 158"/>
                  <a:gd name="T18" fmla="*/ 78 w 157"/>
                  <a:gd name="T19" fmla="*/ 0 h 158"/>
                  <a:gd name="T20" fmla="*/ 62 w 157"/>
                  <a:gd name="T21" fmla="*/ 2 h 158"/>
                  <a:gd name="T22" fmla="*/ 47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2 w 157"/>
                  <a:gd name="T29" fmla="*/ 35 h 158"/>
                  <a:gd name="T30" fmla="*/ 4 w 157"/>
                  <a:gd name="T31" fmla="*/ 48 h 158"/>
                  <a:gd name="T32" fmla="*/ 1 w 157"/>
                  <a:gd name="T33" fmla="*/ 63 h 158"/>
                  <a:gd name="T34" fmla="*/ 0 w 157"/>
                  <a:gd name="T35" fmla="*/ 79 h 158"/>
                  <a:gd name="T36" fmla="*/ 1 w 157"/>
                  <a:gd name="T37" fmla="*/ 94 h 158"/>
                  <a:gd name="T38" fmla="*/ 4 w 157"/>
                  <a:gd name="T39" fmla="*/ 108 h 158"/>
                  <a:gd name="T40" fmla="*/ 7 w 157"/>
                  <a:gd name="T41" fmla="*/ 114 h 158"/>
                  <a:gd name="T42" fmla="*/ 12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4 h 158"/>
                  <a:gd name="T48" fmla="*/ 47 w 157"/>
                  <a:gd name="T49" fmla="*/ 152 h 158"/>
                  <a:gd name="T50" fmla="*/ 62 w 157"/>
                  <a:gd name="T51" fmla="*/ 156 h 158"/>
                  <a:gd name="T52" fmla="*/ 78 w 157"/>
                  <a:gd name="T53" fmla="*/ 158 h 158"/>
                  <a:gd name="T54" fmla="*/ 93 w 157"/>
                  <a:gd name="T55" fmla="*/ 156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4 h 158"/>
                  <a:gd name="T62" fmla="*/ 126 w 157"/>
                  <a:gd name="T63" fmla="*/ 139 h 158"/>
                  <a:gd name="T64" fmla="*/ 133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4 h 158"/>
                  <a:gd name="T72" fmla="*/ 151 w 157"/>
                  <a:gd name="T73" fmla="*/ 108 h 158"/>
                  <a:gd name="T74" fmla="*/ 155 w 157"/>
                  <a:gd name="T75" fmla="*/ 94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3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8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4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198">
                <a:extLst>
                  <a:ext uri="{FF2B5EF4-FFF2-40B4-BE49-F238E27FC236}">
                    <a16:creationId xmlns:a16="http://schemas.microsoft.com/office/drawing/2014/main" id="{64FE2FC9-9CD3-9C42-851B-F629009B4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276" y="3932238"/>
                <a:ext cx="84138" cy="84137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199">
                <a:extLst>
                  <a:ext uri="{FF2B5EF4-FFF2-40B4-BE49-F238E27FC236}">
                    <a16:creationId xmlns:a16="http://schemas.microsoft.com/office/drawing/2014/main" id="{FCEBAD16-BAFB-8D46-9C2F-B1F592CCE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76" y="3756025"/>
                <a:ext cx="82550" cy="84137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3 w 158"/>
                  <a:gd name="T13" fmla="*/ 7 h 158"/>
                  <a:gd name="T14" fmla="*/ 107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7 w 158"/>
                  <a:gd name="T57" fmla="*/ 152 h 158"/>
                  <a:gd name="T58" fmla="*/ 113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8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4209D54-39FE-594A-8EAE-1F0D4BCFD433}"/>
                </a:ext>
              </a:extLst>
            </p:cNvPr>
            <p:cNvSpPr txBox="1"/>
            <p:nvPr/>
          </p:nvSpPr>
          <p:spPr>
            <a:xfrm>
              <a:off x="608873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95B677E-CC63-DD47-BFB5-140CF3191194}"/>
                </a:ext>
              </a:extLst>
            </p:cNvPr>
            <p:cNvSpPr txBox="1"/>
            <p:nvPr/>
          </p:nvSpPr>
          <p:spPr>
            <a:xfrm>
              <a:off x="885736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BFCEAF5-7563-4146-BA69-E363C59BA17C}"/>
                </a:ext>
              </a:extLst>
            </p:cNvPr>
            <p:cNvSpPr txBox="1"/>
            <p:nvPr/>
          </p:nvSpPr>
          <p:spPr>
            <a:xfrm>
              <a:off x="1172377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A3CA99B-D456-4E4C-BCD2-590177AB9AD6}"/>
                </a:ext>
              </a:extLst>
            </p:cNvPr>
            <p:cNvSpPr txBox="1"/>
            <p:nvPr/>
          </p:nvSpPr>
          <p:spPr>
            <a:xfrm>
              <a:off x="1409035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B9A70F0-19D6-6E4B-9C3D-7E8DD91EF247}"/>
                </a:ext>
              </a:extLst>
            </p:cNvPr>
            <p:cNvSpPr txBox="1"/>
            <p:nvPr/>
          </p:nvSpPr>
          <p:spPr>
            <a:xfrm>
              <a:off x="2241852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EBC8416-FD8D-0148-B53F-316FD202244F}"/>
                </a:ext>
              </a:extLst>
            </p:cNvPr>
            <p:cNvSpPr txBox="1"/>
            <p:nvPr/>
          </p:nvSpPr>
          <p:spPr>
            <a:xfrm>
              <a:off x="3070885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F757DFE-DC95-A649-9B9E-D1838434E27C}"/>
                </a:ext>
              </a:extLst>
            </p:cNvPr>
            <p:cNvSpPr txBox="1"/>
            <p:nvPr/>
          </p:nvSpPr>
          <p:spPr>
            <a:xfrm>
              <a:off x="2476439" y="5224863"/>
              <a:ext cx="925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Study</a:t>
              </a:r>
              <a:r>
                <a:rPr lang="fr-FR" sz="1200" b="1" dirty="0"/>
                <a:t> </a:t>
              </a:r>
              <a:r>
                <a:rPr lang="fr-FR" sz="1200" b="1" dirty="0" err="1"/>
                <a:t>week</a:t>
              </a:r>
              <a:endParaRPr lang="fr-FR" sz="1200" b="1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31BEFB3-7733-0C4D-AD92-0D98173F9470}"/>
                </a:ext>
              </a:extLst>
            </p:cNvPr>
            <p:cNvSpPr txBox="1"/>
            <p:nvPr/>
          </p:nvSpPr>
          <p:spPr>
            <a:xfrm>
              <a:off x="5565996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3E29633-49A0-6247-BE49-794ADB788B17}"/>
                </a:ext>
              </a:extLst>
            </p:cNvPr>
            <p:cNvSpPr txBox="1"/>
            <p:nvPr/>
          </p:nvSpPr>
          <p:spPr>
            <a:xfrm>
              <a:off x="3893076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A495350-F489-EA46-9EB8-4707B24FEC2A}"/>
                </a:ext>
              </a:extLst>
            </p:cNvPr>
            <p:cNvSpPr txBox="1"/>
            <p:nvPr/>
          </p:nvSpPr>
          <p:spPr>
            <a:xfrm>
              <a:off x="169054" y="4603720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824B1F3-1534-F44F-838E-5C0FE6FDAF5F}"/>
                </a:ext>
              </a:extLst>
            </p:cNvPr>
            <p:cNvSpPr txBox="1"/>
            <p:nvPr/>
          </p:nvSpPr>
          <p:spPr>
            <a:xfrm>
              <a:off x="169054" y="374779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FEBE66D-3255-8648-A6F8-BDC0F6F84786}"/>
                </a:ext>
              </a:extLst>
            </p:cNvPr>
            <p:cNvSpPr txBox="1"/>
            <p:nvPr/>
          </p:nvSpPr>
          <p:spPr>
            <a:xfrm>
              <a:off x="169054" y="28918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800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789D34A-1037-2F40-A91B-D326AED7067A}"/>
                </a:ext>
              </a:extLst>
            </p:cNvPr>
            <p:cNvSpPr txBox="1"/>
            <p:nvPr/>
          </p:nvSpPr>
          <p:spPr>
            <a:xfrm>
              <a:off x="90506" y="203594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1000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85C299C-1E2C-AF48-A342-4AA74B27ADE9}"/>
              </a:ext>
            </a:extLst>
          </p:cNvPr>
          <p:cNvGrpSpPr/>
          <p:nvPr/>
        </p:nvGrpSpPr>
        <p:grpSpPr>
          <a:xfrm>
            <a:off x="6231141" y="2492100"/>
            <a:ext cx="5912067" cy="3669573"/>
            <a:chOff x="6230700" y="2658761"/>
            <a:chExt cx="5912067" cy="2781477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9D8A465-22E9-2A44-A18A-36DFD5AACB4D}"/>
                </a:ext>
              </a:extLst>
            </p:cNvPr>
            <p:cNvSpPr txBox="1"/>
            <p:nvPr/>
          </p:nvSpPr>
          <p:spPr>
            <a:xfrm>
              <a:off x="11432316" y="3281566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108.3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F73169B-774E-5A49-B79F-853A7B48E655}"/>
                </a:ext>
              </a:extLst>
            </p:cNvPr>
            <p:cNvSpPr txBox="1"/>
            <p:nvPr/>
          </p:nvSpPr>
          <p:spPr>
            <a:xfrm>
              <a:off x="11466834" y="351597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89.8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FB30FDE-67B9-294C-B94D-6372ECD0743D}"/>
                </a:ext>
              </a:extLst>
            </p:cNvPr>
            <p:cNvSpPr txBox="1"/>
            <p:nvPr/>
          </p:nvSpPr>
          <p:spPr>
            <a:xfrm>
              <a:off x="11444853" y="387782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55.5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D7E8C96-B259-A649-A643-3AB340918E4B}"/>
                </a:ext>
              </a:extLst>
            </p:cNvPr>
            <p:cNvSpPr txBox="1"/>
            <p:nvPr/>
          </p:nvSpPr>
          <p:spPr>
            <a:xfrm>
              <a:off x="11479371" y="439967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7.5</a:t>
              </a:r>
            </a:p>
          </p:txBody>
        </p: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BC3502DD-C5BF-E847-AFA9-2083BD580167}"/>
                </a:ext>
              </a:extLst>
            </p:cNvPr>
            <p:cNvGrpSpPr/>
            <p:nvPr/>
          </p:nvGrpSpPr>
          <p:grpSpPr>
            <a:xfrm>
              <a:off x="6230700" y="2658761"/>
              <a:ext cx="5338488" cy="2781477"/>
              <a:chOff x="6230699" y="2658761"/>
              <a:chExt cx="5750343" cy="2781477"/>
            </a:xfrm>
          </p:grpSpPr>
          <p:grpSp>
            <p:nvGrpSpPr>
              <p:cNvPr id="119" name="Groupe 118">
                <a:extLst>
                  <a:ext uri="{FF2B5EF4-FFF2-40B4-BE49-F238E27FC236}">
                    <a16:creationId xmlns:a16="http://schemas.microsoft.com/office/drawing/2014/main" id="{18D4B769-A207-DB4B-A573-B3874B81C28E}"/>
                  </a:ext>
                </a:extLst>
              </p:cNvPr>
              <p:cNvGrpSpPr/>
              <p:nvPr/>
            </p:nvGrpSpPr>
            <p:grpSpPr>
              <a:xfrm>
                <a:off x="6612419" y="2658761"/>
                <a:ext cx="5335587" cy="2308225"/>
                <a:chOff x="6540501" y="2771775"/>
                <a:chExt cx="5335587" cy="2308225"/>
              </a:xfrm>
            </p:grpSpPr>
            <p:sp>
              <p:nvSpPr>
                <p:cNvPr id="133" name="Freeform 8">
                  <a:extLst>
                    <a:ext uri="{FF2B5EF4-FFF2-40B4-BE49-F238E27FC236}">
                      <a16:creationId xmlns:a16="http://schemas.microsoft.com/office/drawing/2014/main" id="{1BE2C6F8-5857-FC47-A11C-530473F6B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4638" y="2771775"/>
                  <a:ext cx="5245100" cy="2225675"/>
                </a:xfrm>
                <a:custGeom>
                  <a:avLst/>
                  <a:gdLst>
                    <a:gd name="T0" fmla="*/ 9912 w 9912"/>
                    <a:gd name="T1" fmla="*/ 4205 h 4205"/>
                    <a:gd name="T2" fmla="*/ 0 w 9912"/>
                    <a:gd name="T3" fmla="*/ 4205 h 4205"/>
                    <a:gd name="T4" fmla="*/ 0 w 9912"/>
                    <a:gd name="T5" fmla="*/ 0 h 4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12" h="4205">
                      <a:moveTo>
                        <a:pt x="9912" y="4205"/>
                      </a:moveTo>
                      <a:lnTo>
                        <a:pt x="0" y="42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4" name="Line 9">
                  <a:extLst>
                    <a:ext uri="{FF2B5EF4-FFF2-40B4-BE49-F238E27FC236}">
                      <a16:creationId xmlns:a16="http://schemas.microsoft.com/office/drawing/2014/main" id="{2B7BF775-C19D-4D41-B7CF-BC8F615DB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0501" y="3698875"/>
                  <a:ext cx="841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5" name="Line 10">
                  <a:extLst>
                    <a:ext uri="{FF2B5EF4-FFF2-40B4-BE49-F238E27FC236}">
                      <a16:creationId xmlns:a16="http://schemas.microsoft.com/office/drawing/2014/main" id="{EB15A8C6-DB6A-0045-9232-FF3771FAF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0501" y="4241800"/>
                  <a:ext cx="841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6" name="Line 11">
                  <a:extLst>
                    <a:ext uri="{FF2B5EF4-FFF2-40B4-BE49-F238E27FC236}">
                      <a16:creationId xmlns:a16="http://schemas.microsoft.com/office/drawing/2014/main" id="{DA5690F8-59F5-164A-B17D-DF29C4A66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0501" y="4784725"/>
                  <a:ext cx="841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7" name="Line 16">
                  <a:extLst>
                    <a:ext uri="{FF2B5EF4-FFF2-40B4-BE49-F238E27FC236}">
                      <a16:creationId xmlns:a16="http://schemas.microsoft.com/office/drawing/2014/main" id="{1717974D-9DD3-5B4C-98FB-CD7C55B12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0501" y="3155950"/>
                  <a:ext cx="841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8" name="Line 17">
                  <a:extLst>
                    <a:ext uri="{FF2B5EF4-FFF2-40B4-BE49-F238E27FC236}">
                      <a16:creationId xmlns:a16="http://schemas.microsoft.com/office/drawing/2014/main" id="{B5103363-1C57-0E49-A6F4-D2BA4FF663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624638" y="4784725"/>
                  <a:ext cx="5251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9" name="Line 18">
                  <a:extLst>
                    <a:ext uri="{FF2B5EF4-FFF2-40B4-BE49-F238E27FC236}">
                      <a16:creationId xmlns:a16="http://schemas.microsoft.com/office/drawing/2014/main" id="{18282820-1032-234A-88C9-442A88299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239251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0" name="Line 19">
                  <a:extLst>
                    <a:ext uri="{FF2B5EF4-FFF2-40B4-BE49-F238E27FC236}">
                      <a16:creationId xmlns:a16="http://schemas.microsoft.com/office/drawing/2014/main" id="{2A902E0D-4852-494F-BC83-3F8B37E47D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9038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1" name="Line 20">
                  <a:extLst>
                    <a:ext uri="{FF2B5EF4-FFF2-40B4-BE49-F238E27FC236}">
                      <a16:creationId xmlns:a16="http://schemas.microsoft.com/office/drawing/2014/main" id="{0C49F8BD-C15A-E64A-B824-AB5EA883B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07401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2" name="Line 21">
                  <a:extLst>
                    <a:ext uri="{FF2B5EF4-FFF2-40B4-BE49-F238E27FC236}">
                      <a16:creationId xmlns:a16="http://schemas.microsoft.com/office/drawing/2014/main" id="{62B84F9C-A68A-7842-A89B-B23138E4D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37976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3" name="Line 24">
                  <a:extLst>
                    <a:ext uri="{FF2B5EF4-FFF2-40B4-BE49-F238E27FC236}">
                      <a16:creationId xmlns:a16="http://schemas.microsoft.com/office/drawing/2014/main" id="{792C928D-41DC-FC42-9AE5-08BAC11C2F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04088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4" name="Line 25">
                  <a:extLst>
                    <a:ext uri="{FF2B5EF4-FFF2-40B4-BE49-F238E27FC236}">
                      <a16:creationId xmlns:a16="http://schemas.microsoft.com/office/drawing/2014/main" id="{E1093E1B-9C5D-854E-91C2-AFD839AAF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75551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5" name="Line 26">
                  <a:extLst>
                    <a:ext uri="{FF2B5EF4-FFF2-40B4-BE49-F238E27FC236}">
                      <a16:creationId xmlns:a16="http://schemas.microsoft.com/office/drawing/2014/main" id="{CFDB599B-4DF5-4C43-85D7-1409C5174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42113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6" name="Line 27">
                  <a:extLst>
                    <a:ext uri="{FF2B5EF4-FFF2-40B4-BE49-F238E27FC236}">
                      <a16:creationId xmlns:a16="http://schemas.microsoft.com/office/drawing/2014/main" id="{56956FF7-E7A3-FE4A-A7D1-D34B45883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26276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7" name="Freeform 35">
                  <a:extLst>
                    <a:ext uri="{FF2B5EF4-FFF2-40B4-BE49-F238E27FC236}">
                      <a16:creationId xmlns:a16="http://schemas.microsoft.com/office/drawing/2014/main" id="{74FC23A7-FEF2-5A40-B136-60CDB6F88E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0838" y="3759200"/>
                  <a:ext cx="4992688" cy="1025525"/>
                </a:xfrm>
                <a:custGeom>
                  <a:avLst/>
                  <a:gdLst>
                    <a:gd name="T0" fmla="*/ 9437 w 9437"/>
                    <a:gd name="T1" fmla="*/ 89 h 1938"/>
                    <a:gd name="T2" fmla="*/ 6274 w 9437"/>
                    <a:gd name="T3" fmla="*/ 101 h 1938"/>
                    <a:gd name="T4" fmla="*/ 4714 w 9437"/>
                    <a:gd name="T5" fmla="*/ 0 h 1938"/>
                    <a:gd name="T6" fmla="*/ 3141 w 9437"/>
                    <a:gd name="T7" fmla="*/ 113 h 1938"/>
                    <a:gd name="T8" fmla="*/ 1569 w 9437"/>
                    <a:gd name="T9" fmla="*/ 386 h 1938"/>
                    <a:gd name="T10" fmla="*/ 1040 w 9437"/>
                    <a:gd name="T11" fmla="*/ 454 h 1938"/>
                    <a:gd name="T12" fmla="*/ 526 w 9437"/>
                    <a:gd name="T13" fmla="*/ 770 h 1938"/>
                    <a:gd name="T14" fmla="*/ 0 w 9437"/>
                    <a:gd name="T15" fmla="*/ 1938 h 19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37" h="1938">
                      <a:moveTo>
                        <a:pt x="9437" y="89"/>
                      </a:moveTo>
                      <a:lnTo>
                        <a:pt x="6274" y="101"/>
                      </a:lnTo>
                      <a:lnTo>
                        <a:pt x="4714" y="0"/>
                      </a:lnTo>
                      <a:lnTo>
                        <a:pt x="3141" y="113"/>
                      </a:lnTo>
                      <a:lnTo>
                        <a:pt x="1569" y="386"/>
                      </a:lnTo>
                      <a:lnTo>
                        <a:pt x="1040" y="454"/>
                      </a:lnTo>
                      <a:lnTo>
                        <a:pt x="526" y="770"/>
                      </a:lnTo>
                      <a:lnTo>
                        <a:pt x="0" y="1938"/>
                      </a:lnTo>
                    </a:path>
                  </a:pathLst>
                </a:custGeom>
                <a:noFill/>
                <a:ln w="254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8" name="Rectangle 43">
                  <a:extLst>
                    <a:ext uri="{FF2B5EF4-FFF2-40B4-BE49-F238E27FC236}">
                      <a16:creationId xmlns:a16="http://schemas.microsoft.com/office/drawing/2014/main" id="{7DEBBEA3-7FA7-6849-A025-F09AB4D25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9251" y="4783138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9" name="Rectangle 44">
                  <a:extLst>
                    <a:ext uri="{FF2B5EF4-FFF2-40B4-BE49-F238E27FC236}">
                      <a16:creationId xmlns:a16="http://schemas.microsoft.com/office/drawing/2014/main" id="{C2CC5AC1-323D-4146-93BB-6B108D14B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063" y="4165600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0" name="Rectangle 45">
                  <a:extLst>
                    <a:ext uri="{FF2B5EF4-FFF2-40B4-BE49-F238E27FC236}">
                      <a16:creationId xmlns:a16="http://schemas.microsoft.com/office/drawing/2014/main" id="{3F180F2A-D2BE-1449-B32F-71C58B6CF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063" y="4165600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1" name="Rectangle 46">
                  <a:extLst>
                    <a:ext uri="{FF2B5EF4-FFF2-40B4-BE49-F238E27FC236}">
                      <a16:creationId xmlns:a16="http://schemas.microsoft.com/office/drawing/2014/main" id="{87C9AAAC-92D6-0444-A1D8-CBC3572F3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0113" y="3997325"/>
                  <a:ext cx="1588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2" name="Rectangle 47">
                  <a:extLst>
                    <a:ext uri="{FF2B5EF4-FFF2-40B4-BE49-F238E27FC236}">
                      <a16:creationId xmlns:a16="http://schemas.microsoft.com/office/drawing/2014/main" id="{5DADC441-2964-114C-8191-04D989564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0113" y="3997325"/>
                  <a:ext cx="1588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3" name="Rectangle 48">
                  <a:extLst>
                    <a:ext uri="{FF2B5EF4-FFF2-40B4-BE49-F238E27FC236}">
                      <a16:creationId xmlns:a16="http://schemas.microsoft.com/office/drawing/2014/main" id="{0B6B064E-8984-6546-A80F-442F0A714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9513" y="3960813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4" name="Rectangle 49">
                  <a:extLst>
                    <a:ext uri="{FF2B5EF4-FFF2-40B4-BE49-F238E27FC236}">
                      <a16:creationId xmlns:a16="http://schemas.microsoft.com/office/drawing/2014/main" id="{DA7B3F23-2F5A-1E41-9379-BDD108491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9513" y="3960813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5" name="Rectangle 50">
                  <a:extLst>
                    <a:ext uri="{FF2B5EF4-FFF2-40B4-BE49-F238E27FC236}">
                      <a16:creationId xmlns:a16="http://schemas.microsoft.com/office/drawing/2014/main" id="{8F82F976-BFB8-6A44-9DC9-69EC4426D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1363" y="3817938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6" name="Rectangle 51">
                  <a:extLst>
                    <a:ext uri="{FF2B5EF4-FFF2-40B4-BE49-F238E27FC236}">
                      <a16:creationId xmlns:a16="http://schemas.microsoft.com/office/drawing/2014/main" id="{33EE2371-6BD7-CB43-854C-6F765C030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1363" y="3817938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" name="Rectangle 52">
                  <a:extLst>
                    <a:ext uri="{FF2B5EF4-FFF2-40B4-BE49-F238E27FC236}">
                      <a16:creationId xmlns:a16="http://schemas.microsoft.com/office/drawing/2014/main" id="{756FACF3-A568-7248-AD23-461881DB89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93213" y="3757613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8" name="Rectangle 53">
                  <a:extLst>
                    <a:ext uri="{FF2B5EF4-FFF2-40B4-BE49-F238E27FC236}">
                      <a16:creationId xmlns:a16="http://schemas.microsoft.com/office/drawing/2014/main" id="{3CBE480E-3D59-5542-8C2B-5AFCE9D1E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93213" y="3757613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9" name="Rectangle 54">
                  <a:extLst>
                    <a:ext uri="{FF2B5EF4-FFF2-40B4-BE49-F238E27FC236}">
                      <a16:creationId xmlns:a16="http://schemas.microsoft.com/office/drawing/2014/main" id="{F378AE20-879B-314E-8B49-E89152C68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18713" y="3811588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0" name="Oval 55">
                  <a:extLst>
                    <a:ext uri="{FF2B5EF4-FFF2-40B4-BE49-F238E27FC236}">
                      <a16:creationId xmlns:a16="http://schemas.microsoft.com/office/drawing/2014/main" id="{095BDD57-E96F-5C49-B289-A01315897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18713" y="3811588"/>
                  <a:ext cx="3175" cy="158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1" name="Oval 56">
                  <a:extLst>
                    <a:ext uri="{FF2B5EF4-FFF2-40B4-BE49-F238E27FC236}">
                      <a16:creationId xmlns:a16="http://schemas.microsoft.com/office/drawing/2014/main" id="{10065C38-EA1E-474B-890E-559107625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91938" y="3805238"/>
                  <a:ext cx="3175" cy="158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2" name="Line 57">
                  <a:extLst>
                    <a:ext uri="{FF2B5EF4-FFF2-40B4-BE49-F238E27FC236}">
                      <a16:creationId xmlns:a16="http://schemas.microsoft.com/office/drawing/2014/main" id="{3D0331F5-A7EA-B14E-9873-D5FE558C9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88763" y="3284538"/>
                  <a:ext cx="0" cy="1054100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3" name="Line 58">
                  <a:extLst>
                    <a:ext uri="{FF2B5EF4-FFF2-40B4-BE49-F238E27FC236}">
                      <a16:creationId xmlns:a16="http://schemas.microsoft.com/office/drawing/2014/main" id="{84F865FC-5122-1947-896A-E6A3E3F80F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28238" y="3400425"/>
                  <a:ext cx="0" cy="831850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4" name="Line 59">
                  <a:extLst>
                    <a:ext uri="{FF2B5EF4-FFF2-40B4-BE49-F238E27FC236}">
                      <a16:creationId xmlns:a16="http://schemas.microsoft.com/office/drawing/2014/main" id="{4CD78A32-22B7-0E49-8C34-A56B8F14E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96388" y="3275013"/>
                  <a:ext cx="0" cy="971550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5" name="Line 60">
                  <a:extLst>
                    <a:ext uri="{FF2B5EF4-FFF2-40B4-BE49-F238E27FC236}">
                      <a16:creationId xmlns:a16="http://schemas.microsoft.com/office/drawing/2014/main" id="{F5568B98-F771-764F-987B-AECB7B02E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66126" y="3457575"/>
                  <a:ext cx="0" cy="717550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6" name="Line 62">
                  <a:extLst>
                    <a:ext uri="{FF2B5EF4-FFF2-40B4-BE49-F238E27FC236}">
                      <a16:creationId xmlns:a16="http://schemas.microsoft.com/office/drawing/2014/main" id="{472307F7-1AD7-1245-9BD8-058A029F7D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34276" y="3600450"/>
                  <a:ext cx="0" cy="727075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7" name="Line 63">
                  <a:extLst>
                    <a:ext uri="{FF2B5EF4-FFF2-40B4-BE49-F238E27FC236}">
                      <a16:creationId xmlns:a16="http://schemas.microsoft.com/office/drawing/2014/main" id="{0EC217CB-CB64-F640-8AEF-272866213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51701" y="3597275"/>
                  <a:ext cx="0" cy="808037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8" name="Line 64">
                  <a:extLst>
                    <a:ext uri="{FF2B5EF4-FFF2-40B4-BE49-F238E27FC236}">
                      <a16:creationId xmlns:a16="http://schemas.microsoft.com/office/drawing/2014/main" id="{7FDCC291-850A-7142-AC11-48642B2D9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75476" y="3862388"/>
                  <a:ext cx="0" cy="606425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9" name="Freeform 80">
                  <a:extLst>
                    <a:ext uri="{FF2B5EF4-FFF2-40B4-BE49-F238E27FC236}">
                      <a16:creationId xmlns:a16="http://schemas.microsoft.com/office/drawing/2014/main" id="{825D39EA-4466-FB47-AA8D-6E9FE2800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7976" y="4741863"/>
                  <a:ext cx="84138" cy="84137"/>
                </a:xfrm>
                <a:custGeom>
                  <a:avLst/>
                  <a:gdLst>
                    <a:gd name="T0" fmla="*/ 134 w 158"/>
                    <a:gd name="T1" fmla="*/ 134 h 158"/>
                    <a:gd name="T2" fmla="*/ 139 w 158"/>
                    <a:gd name="T3" fmla="*/ 127 h 158"/>
                    <a:gd name="T4" fmla="*/ 144 w 158"/>
                    <a:gd name="T5" fmla="*/ 121 h 158"/>
                    <a:gd name="T6" fmla="*/ 147 w 158"/>
                    <a:gd name="T7" fmla="*/ 114 h 158"/>
                    <a:gd name="T8" fmla="*/ 152 w 158"/>
                    <a:gd name="T9" fmla="*/ 108 h 158"/>
                    <a:gd name="T10" fmla="*/ 156 w 158"/>
                    <a:gd name="T11" fmla="*/ 93 h 158"/>
                    <a:gd name="T12" fmla="*/ 158 w 158"/>
                    <a:gd name="T13" fmla="*/ 79 h 158"/>
                    <a:gd name="T14" fmla="*/ 156 w 158"/>
                    <a:gd name="T15" fmla="*/ 62 h 158"/>
                    <a:gd name="T16" fmla="*/ 152 w 158"/>
                    <a:gd name="T17" fmla="*/ 48 h 158"/>
                    <a:gd name="T18" fmla="*/ 144 w 158"/>
                    <a:gd name="T19" fmla="*/ 35 h 158"/>
                    <a:gd name="T20" fmla="*/ 134 w 158"/>
                    <a:gd name="T21" fmla="*/ 23 h 158"/>
                    <a:gd name="T22" fmla="*/ 121 w 158"/>
                    <a:gd name="T23" fmla="*/ 12 h 158"/>
                    <a:gd name="T24" fmla="*/ 114 w 158"/>
                    <a:gd name="T25" fmla="*/ 7 h 158"/>
                    <a:gd name="T26" fmla="*/ 108 w 158"/>
                    <a:gd name="T27" fmla="*/ 5 h 158"/>
                    <a:gd name="T28" fmla="*/ 94 w 158"/>
                    <a:gd name="T29" fmla="*/ 1 h 158"/>
                    <a:gd name="T30" fmla="*/ 79 w 158"/>
                    <a:gd name="T31" fmla="*/ 0 h 158"/>
                    <a:gd name="T32" fmla="*/ 63 w 158"/>
                    <a:gd name="T33" fmla="*/ 1 h 158"/>
                    <a:gd name="T34" fmla="*/ 48 w 158"/>
                    <a:gd name="T35" fmla="*/ 5 h 158"/>
                    <a:gd name="T36" fmla="*/ 35 w 158"/>
                    <a:gd name="T37" fmla="*/ 12 h 158"/>
                    <a:gd name="T38" fmla="*/ 23 w 158"/>
                    <a:gd name="T39" fmla="*/ 23 h 158"/>
                    <a:gd name="T40" fmla="*/ 12 w 158"/>
                    <a:gd name="T41" fmla="*/ 35 h 158"/>
                    <a:gd name="T42" fmla="*/ 5 w 158"/>
                    <a:gd name="T43" fmla="*/ 48 h 158"/>
                    <a:gd name="T44" fmla="*/ 2 w 158"/>
                    <a:gd name="T45" fmla="*/ 62 h 158"/>
                    <a:gd name="T46" fmla="*/ 0 w 158"/>
                    <a:gd name="T47" fmla="*/ 79 h 158"/>
                    <a:gd name="T48" fmla="*/ 2 w 158"/>
                    <a:gd name="T49" fmla="*/ 93 h 158"/>
                    <a:gd name="T50" fmla="*/ 5 w 158"/>
                    <a:gd name="T51" fmla="*/ 108 h 158"/>
                    <a:gd name="T52" fmla="*/ 8 w 158"/>
                    <a:gd name="T53" fmla="*/ 114 h 158"/>
                    <a:gd name="T54" fmla="*/ 12 w 158"/>
                    <a:gd name="T55" fmla="*/ 121 h 158"/>
                    <a:gd name="T56" fmla="*/ 23 w 158"/>
                    <a:gd name="T57" fmla="*/ 134 h 158"/>
                    <a:gd name="T58" fmla="*/ 35 w 158"/>
                    <a:gd name="T59" fmla="*/ 144 h 158"/>
                    <a:gd name="T60" fmla="*/ 48 w 158"/>
                    <a:gd name="T61" fmla="*/ 152 h 158"/>
                    <a:gd name="T62" fmla="*/ 63 w 158"/>
                    <a:gd name="T63" fmla="*/ 156 h 158"/>
                    <a:gd name="T64" fmla="*/ 79 w 158"/>
                    <a:gd name="T65" fmla="*/ 158 h 158"/>
                    <a:gd name="T66" fmla="*/ 94 w 158"/>
                    <a:gd name="T67" fmla="*/ 156 h 158"/>
                    <a:gd name="T68" fmla="*/ 108 w 158"/>
                    <a:gd name="T69" fmla="*/ 152 h 158"/>
                    <a:gd name="T70" fmla="*/ 114 w 158"/>
                    <a:gd name="T71" fmla="*/ 147 h 158"/>
                    <a:gd name="T72" fmla="*/ 121 w 158"/>
                    <a:gd name="T73" fmla="*/ 144 h 158"/>
                    <a:gd name="T74" fmla="*/ 127 w 158"/>
                    <a:gd name="T75" fmla="*/ 139 h 158"/>
                    <a:gd name="T76" fmla="*/ 134 w 158"/>
                    <a:gd name="T77" fmla="*/ 13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34" y="134"/>
                      </a:move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4" y="1"/>
                      </a:lnTo>
                      <a:lnTo>
                        <a:pt x="79" y="0"/>
                      </a:lnTo>
                      <a:lnTo>
                        <a:pt x="63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3" y="156"/>
                      </a:lnTo>
                      <a:lnTo>
                        <a:pt x="79" y="158"/>
                      </a:lnTo>
                      <a:lnTo>
                        <a:pt x="94" y="156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0" name="Freeform 81">
                  <a:extLst>
                    <a:ext uri="{FF2B5EF4-FFF2-40B4-BE49-F238E27FC236}">
                      <a16:creationId xmlns:a16="http://schemas.microsoft.com/office/drawing/2014/main" id="{3D611D99-A7B2-AE45-AF1B-41BCA53C9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376" y="4124325"/>
                  <a:ext cx="82550" cy="84137"/>
                </a:xfrm>
                <a:custGeom>
                  <a:avLst/>
                  <a:gdLst>
                    <a:gd name="T0" fmla="*/ 134 w 158"/>
                    <a:gd name="T1" fmla="*/ 133 h 157"/>
                    <a:gd name="T2" fmla="*/ 139 w 158"/>
                    <a:gd name="T3" fmla="*/ 126 h 157"/>
                    <a:gd name="T4" fmla="*/ 144 w 158"/>
                    <a:gd name="T5" fmla="*/ 120 h 157"/>
                    <a:gd name="T6" fmla="*/ 147 w 158"/>
                    <a:gd name="T7" fmla="*/ 113 h 157"/>
                    <a:gd name="T8" fmla="*/ 152 w 158"/>
                    <a:gd name="T9" fmla="*/ 107 h 157"/>
                    <a:gd name="T10" fmla="*/ 156 w 158"/>
                    <a:gd name="T11" fmla="*/ 93 h 157"/>
                    <a:gd name="T12" fmla="*/ 158 w 158"/>
                    <a:gd name="T13" fmla="*/ 78 h 157"/>
                    <a:gd name="T14" fmla="*/ 156 w 158"/>
                    <a:gd name="T15" fmla="*/ 62 h 157"/>
                    <a:gd name="T16" fmla="*/ 152 w 158"/>
                    <a:gd name="T17" fmla="*/ 47 h 157"/>
                    <a:gd name="T18" fmla="*/ 144 w 158"/>
                    <a:gd name="T19" fmla="*/ 34 h 157"/>
                    <a:gd name="T20" fmla="*/ 134 w 158"/>
                    <a:gd name="T21" fmla="*/ 22 h 157"/>
                    <a:gd name="T22" fmla="*/ 121 w 158"/>
                    <a:gd name="T23" fmla="*/ 12 h 157"/>
                    <a:gd name="T24" fmla="*/ 114 w 158"/>
                    <a:gd name="T25" fmla="*/ 7 h 157"/>
                    <a:gd name="T26" fmla="*/ 108 w 158"/>
                    <a:gd name="T27" fmla="*/ 4 h 157"/>
                    <a:gd name="T28" fmla="*/ 93 w 158"/>
                    <a:gd name="T29" fmla="*/ 1 h 157"/>
                    <a:gd name="T30" fmla="*/ 79 w 158"/>
                    <a:gd name="T31" fmla="*/ 0 h 157"/>
                    <a:gd name="T32" fmla="*/ 62 w 158"/>
                    <a:gd name="T33" fmla="*/ 1 h 157"/>
                    <a:gd name="T34" fmla="*/ 48 w 158"/>
                    <a:gd name="T35" fmla="*/ 4 h 157"/>
                    <a:gd name="T36" fmla="*/ 35 w 158"/>
                    <a:gd name="T37" fmla="*/ 12 h 157"/>
                    <a:gd name="T38" fmla="*/ 23 w 158"/>
                    <a:gd name="T39" fmla="*/ 22 h 157"/>
                    <a:gd name="T40" fmla="*/ 12 w 158"/>
                    <a:gd name="T41" fmla="*/ 34 h 157"/>
                    <a:gd name="T42" fmla="*/ 5 w 158"/>
                    <a:gd name="T43" fmla="*/ 47 h 157"/>
                    <a:gd name="T44" fmla="*/ 1 w 158"/>
                    <a:gd name="T45" fmla="*/ 62 h 157"/>
                    <a:gd name="T46" fmla="*/ 0 w 158"/>
                    <a:gd name="T47" fmla="*/ 78 h 157"/>
                    <a:gd name="T48" fmla="*/ 1 w 158"/>
                    <a:gd name="T49" fmla="*/ 93 h 157"/>
                    <a:gd name="T50" fmla="*/ 5 w 158"/>
                    <a:gd name="T51" fmla="*/ 107 h 157"/>
                    <a:gd name="T52" fmla="*/ 7 w 158"/>
                    <a:gd name="T53" fmla="*/ 113 h 157"/>
                    <a:gd name="T54" fmla="*/ 12 w 158"/>
                    <a:gd name="T55" fmla="*/ 120 h 157"/>
                    <a:gd name="T56" fmla="*/ 23 w 158"/>
                    <a:gd name="T57" fmla="*/ 133 h 157"/>
                    <a:gd name="T58" fmla="*/ 35 w 158"/>
                    <a:gd name="T59" fmla="*/ 143 h 157"/>
                    <a:gd name="T60" fmla="*/ 48 w 158"/>
                    <a:gd name="T61" fmla="*/ 151 h 157"/>
                    <a:gd name="T62" fmla="*/ 62 w 158"/>
                    <a:gd name="T63" fmla="*/ 155 h 157"/>
                    <a:gd name="T64" fmla="*/ 79 w 158"/>
                    <a:gd name="T65" fmla="*/ 157 h 157"/>
                    <a:gd name="T66" fmla="*/ 93 w 158"/>
                    <a:gd name="T67" fmla="*/ 155 h 157"/>
                    <a:gd name="T68" fmla="*/ 108 w 158"/>
                    <a:gd name="T69" fmla="*/ 151 h 157"/>
                    <a:gd name="T70" fmla="*/ 114 w 158"/>
                    <a:gd name="T71" fmla="*/ 147 h 157"/>
                    <a:gd name="T72" fmla="*/ 121 w 158"/>
                    <a:gd name="T73" fmla="*/ 143 h 157"/>
                    <a:gd name="T74" fmla="*/ 127 w 158"/>
                    <a:gd name="T75" fmla="*/ 138 h 157"/>
                    <a:gd name="T76" fmla="*/ 134 w 158"/>
                    <a:gd name="T77" fmla="*/ 13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7">
                      <a:moveTo>
                        <a:pt x="134" y="133"/>
                      </a:moveTo>
                      <a:lnTo>
                        <a:pt x="139" y="126"/>
                      </a:lnTo>
                      <a:lnTo>
                        <a:pt x="144" y="120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6" y="93"/>
                      </a:lnTo>
                      <a:lnTo>
                        <a:pt x="158" y="78"/>
                      </a:lnTo>
                      <a:lnTo>
                        <a:pt x="156" y="62"/>
                      </a:lnTo>
                      <a:lnTo>
                        <a:pt x="152" y="47"/>
                      </a:lnTo>
                      <a:lnTo>
                        <a:pt x="144" y="34"/>
                      </a:lnTo>
                      <a:lnTo>
                        <a:pt x="134" y="22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4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4"/>
                      </a:lnTo>
                      <a:lnTo>
                        <a:pt x="35" y="12"/>
                      </a:lnTo>
                      <a:lnTo>
                        <a:pt x="23" y="22"/>
                      </a:lnTo>
                      <a:lnTo>
                        <a:pt x="12" y="34"/>
                      </a:lnTo>
                      <a:lnTo>
                        <a:pt x="5" y="47"/>
                      </a:lnTo>
                      <a:lnTo>
                        <a:pt x="1" y="62"/>
                      </a:lnTo>
                      <a:lnTo>
                        <a:pt x="0" y="78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0"/>
                      </a:lnTo>
                      <a:lnTo>
                        <a:pt x="23" y="133"/>
                      </a:lnTo>
                      <a:lnTo>
                        <a:pt x="35" y="143"/>
                      </a:lnTo>
                      <a:lnTo>
                        <a:pt x="48" y="151"/>
                      </a:lnTo>
                      <a:lnTo>
                        <a:pt x="62" y="155"/>
                      </a:lnTo>
                      <a:lnTo>
                        <a:pt x="79" y="157"/>
                      </a:lnTo>
                      <a:lnTo>
                        <a:pt x="93" y="155"/>
                      </a:lnTo>
                      <a:lnTo>
                        <a:pt x="108" y="151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3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1" name="Freeform 82">
                  <a:extLst>
                    <a:ext uri="{FF2B5EF4-FFF2-40B4-BE49-F238E27FC236}">
                      <a16:creationId xmlns:a16="http://schemas.microsoft.com/office/drawing/2014/main" id="{40D7E44D-CAC2-4D46-9F31-D44B4F391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8838" y="3957638"/>
                  <a:ext cx="84138" cy="82550"/>
                </a:xfrm>
                <a:custGeom>
                  <a:avLst/>
                  <a:gdLst>
                    <a:gd name="T0" fmla="*/ 134 w 158"/>
                    <a:gd name="T1" fmla="*/ 134 h 158"/>
                    <a:gd name="T2" fmla="*/ 139 w 158"/>
                    <a:gd name="T3" fmla="*/ 127 h 158"/>
                    <a:gd name="T4" fmla="*/ 143 w 158"/>
                    <a:gd name="T5" fmla="*/ 121 h 158"/>
                    <a:gd name="T6" fmla="*/ 147 w 158"/>
                    <a:gd name="T7" fmla="*/ 113 h 158"/>
                    <a:gd name="T8" fmla="*/ 152 w 158"/>
                    <a:gd name="T9" fmla="*/ 107 h 158"/>
                    <a:gd name="T10" fmla="*/ 155 w 158"/>
                    <a:gd name="T11" fmla="*/ 93 h 158"/>
                    <a:gd name="T12" fmla="*/ 158 w 158"/>
                    <a:gd name="T13" fmla="*/ 79 h 158"/>
                    <a:gd name="T14" fmla="*/ 155 w 158"/>
                    <a:gd name="T15" fmla="*/ 62 h 158"/>
                    <a:gd name="T16" fmla="*/ 152 w 158"/>
                    <a:gd name="T17" fmla="*/ 48 h 158"/>
                    <a:gd name="T18" fmla="*/ 143 w 158"/>
                    <a:gd name="T19" fmla="*/ 34 h 158"/>
                    <a:gd name="T20" fmla="*/ 134 w 158"/>
                    <a:gd name="T21" fmla="*/ 23 h 158"/>
                    <a:gd name="T22" fmla="*/ 121 w 158"/>
                    <a:gd name="T23" fmla="*/ 12 h 158"/>
                    <a:gd name="T24" fmla="*/ 114 w 158"/>
                    <a:gd name="T25" fmla="*/ 7 h 158"/>
                    <a:gd name="T26" fmla="*/ 108 w 158"/>
                    <a:gd name="T27" fmla="*/ 5 h 158"/>
                    <a:gd name="T28" fmla="*/ 93 w 158"/>
                    <a:gd name="T29" fmla="*/ 1 h 158"/>
                    <a:gd name="T30" fmla="*/ 79 w 158"/>
                    <a:gd name="T31" fmla="*/ 0 h 158"/>
                    <a:gd name="T32" fmla="*/ 62 w 158"/>
                    <a:gd name="T33" fmla="*/ 1 h 158"/>
                    <a:gd name="T34" fmla="*/ 48 w 158"/>
                    <a:gd name="T35" fmla="*/ 5 h 158"/>
                    <a:gd name="T36" fmla="*/ 35 w 158"/>
                    <a:gd name="T37" fmla="*/ 12 h 158"/>
                    <a:gd name="T38" fmla="*/ 23 w 158"/>
                    <a:gd name="T39" fmla="*/ 23 h 158"/>
                    <a:gd name="T40" fmla="*/ 12 w 158"/>
                    <a:gd name="T41" fmla="*/ 34 h 158"/>
                    <a:gd name="T42" fmla="*/ 5 w 158"/>
                    <a:gd name="T43" fmla="*/ 48 h 158"/>
                    <a:gd name="T44" fmla="*/ 1 w 158"/>
                    <a:gd name="T45" fmla="*/ 62 h 158"/>
                    <a:gd name="T46" fmla="*/ 0 w 158"/>
                    <a:gd name="T47" fmla="*/ 79 h 158"/>
                    <a:gd name="T48" fmla="*/ 1 w 158"/>
                    <a:gd name="T49" fmla="*/ 93 h 158"/>
                    <a:gd name="T50" fmla="*/ 5 w 158"/>
                    <a:gd name="T51" fmla="*/ 107 h 158"/>
                    <a:gd name="T52" fmla="*/ 7 w 158"/>
                    <a:gd name="T53" fmla="*/ 113 h 158"/>
                    <a:gd name="T54" fmla="*/ 12 w 158"/>
                    <a:gd name="T55" fmla="*/ 121 h 158"/>
                    <a:gd name="T56" fmla="*/ 23 w 158"/>
                    <a:gd name="T57" fmla="*/ 134 h 158"/>
                    <a:gd name="T58" fmla="*/ 35 w 158"/>
                    <a:gd name="T59" fmla="*/ 143 h 158"/>
                    <a:gd name="T60" fmla="*/ 48 w 158"/>
                    <a:gd name="T61" fmla="*/ 152 h 158"/>
                    <a:gd name="T62" fmla="*/ 62 w 158"/>
                    <a:gd name="T63" fmla="*/ 155 h 158"/>
                    <a:gd name="T64" fmla="*/ 79 w 158"/>
                    <a:gd name="T65" fmla="*/ 158 h 158"/>
                    <a:gd name="T66" fmla="*/ 93 w 158"/>
                    <a:gd name="T67" fmla="*/ 155 h 158"/>
                    <a:gd name="T68" fmla="*/ 108 w 158"/>
                    <a:gd name="T69" fmla="*/ 152 h 158"/>
                    <a:gd name="T70" fmla="*/ 114 w 158"/>
                    <a:gd name="T71" fmla="*/ 147 h 158"/>
                    <a:gd name="T72" fmla="*/ 121 w 158"/>
                    <a:gd name="T73" fmla="*/ 143 h 158"/>
                    <a:gd name="T74" fmla="*/ 127 w 158"/>
                    <a:gd name="T75" fmla="*/ 138 h 158"/>
                    <a:gd name="T76" fmla="*/ 134 w 158"/>
                    <a:gd name="T77" fmla="*/ 13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34" y="134"/>
                      </a:moveTo>
                      <a:lnTo>
                        <a:pt x="139" y="127"/>
                      </a:lnTo>
                      <a:lnTo>
                        <a:pt x="143" y="121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4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4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lnTo>
                        <a:pt x="93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2" name="Freeform 83">
                  <a:extLst>
                    <a:ext uri="{FF2B5EF4-FFF2-40B4-BE49-F238E27FC236}">
                      <a16:creationId xmlns:a16="http://schemas.microsoft.com/office/drawing/2014/main" id="{89A4C1FE-35EB-F945-9844-CD0FAD86A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8238" y="3921125"/>
                  <a:ext cx="84138" cy="82550"/>
                </a:xfrm>
                <a:custGeom>
                  <a:avLst/>
                  <a:gdLst>
                    <a:gd name="T0" fmla="*/ 134 w 158"/>
                    <a:gd name="T1" fmla="*/ 134 h 157"/>
                    <a:gd name="T2" fmla="*/ 139 w 158"/>
                    <a:gd name="T3" fmla="*/ 126 h 157"/>
                    <a:gd name="T4" fmla="*/ 144 w 158"/>
                    <a:gd name="T5" fmla="*/ 120 h 157"/>
                    <a:gd name="T6" fmla="*/ 147 w 158"/>
                    <a:gd name="T7" fmla="*/ 113 h 157"/>
                    <a:gd name="T8" fmla="*/ 152 w 158"/>
                    <a:gd name="T9" fmla="*/ 107 h 157"/>
                    <a:gd name="T10" fmla="*/ 156 w 158"/>
                    <a:gd name="T11" fmla="*/ 93 h 157"/>
                    <a:gd name="T12" fmla="*/ 158 w 158"/>
                    <a:gd name="T13" fmla="*/ 79 h 157"/>
                    <a:gd name="T14" fmla="*/ 156 w 158"/>
                    <a:gd name="T15" fmla="*/ 62 h 157"/>
                    <a:gd name="T16" fmla="*/ 152 w 158"/>
                    <a:gd name="T17" fmla="*/ 48 h 157"/>
                    <a:gd name="T18" fmla="*/ 144 w 158"/>
                    <a:gd name="T19" fmla="*/ 34 h 157"/>
                    <a:gd name="T20" fmla="*/ 134 w 158"/>
                    <a:gd name="T21" fmla="*/ 22 h 157"/>
                    <a:gd name="T22" fmla="*/ 121 w 158"/>
                    <a:gd name="T23" fmla="*/ 12 h 157"/>
                    <a:gd name="T24" fmla="*/ 114 w 158"/>
                    <a:gd name="T25" fmla="*/ 7 h 157"/>
                    <a:gd name="T26" fmla="*/ 108 w 158"/>
                    <a:gd name="T27" fmla="*/ 4 h 157"/>
                    <a:gd name="T28" fmla="*/ 94 w 158"/>
                    <a:gd name="T29" fmla="*/ 1 h 157"/>
                    <a:gd name="T30" fmla="*/ 79 w 158"/>
                    <a:gd name="T31" fmla="*/ 0 h 157"/>
                    <a:gd name="T32" fmla="*/ 63 w 158"/>
                    <a:gd name="T33" fmla="*/ 1 h 157"/>
                    <a:gd name="T34" fmla="*/ 48 w 158"/>
                    <a:gd name="T35" fmla="*/ 4 h 157"/>
                    <a:gd name="T36" fmla="*/ 35 w 158"/>
                    <a:gd name="T37" fmla="*/ 12 h 157"/>
                    <a:gd name="T38" fmla="*/ 23 w 158"/>
                    <a:gd name="T39" fmla="*/ 22 h 157"/>
                    <a:gd name="T40" fmla="*/ 12 w 158"/>
                    <a:gd name="T41" fmla="*/ 34 h 157"/>
                    <a:gd name="T42" fmla="*/ 5 w 158"/>
                    <a:gd name="T43" fmla="*/ 48 h 157"/>
                    <a:gd name="T44" fmla="*/ 2 w 158"/>
                    <a:gd name="T45" fmla="*/ 62 h 157"/>
                    <a:gd name="T46" fmla="*/ 0 w 158"/>
                    <a:gd name="T47" fmla="*/ 79 h 157"/>
                    <a:gd name="T48" fmla="*/ 2 w 158"/>
                    <a:gd name="T49" fmla="*/ 93 h 157"/>
                    <a:gd name="T50" fmla="*/ 5 w 158"/>
                    <a:gd name="T51" fmla="*/ 107 h 157"/>
                    <a:gd name="T52" fmla="*/ 8 w 158"/>
                    <a:gd name="T53" fmla="*/ 113 h 157"/>
                    <a:gd name="T54" fmla="*/ 12 w 158"/>
                    <a:gd name="T55" fmla="*/ 120 h 157"/>
                    <a:gd name="T56" fmla="*/ 23 w 158"/>
                    <a:gd name="T57" fmla="*/ 134 h 157"/>
                    <a:gd name="T58" fmla="*/ 35 w 158"/>
                    <a:gd name="T59" fmla="*/ 143 h 157"/>
                    <a:gd name="T60" fmla="*/ 48 w 158"/>
                    <a:gd name="T61" fmla="*/ 151 h 157"/>
                    <a:gd name="T62" fmla="*/ 63 w 158"/>
                    <a:gd name="T63" fmla="*/ 155 h 157"/>
                    <a:gd name="T64" fmla="*/ 79 w 158"/>
                    <a:gd name="T65" fmla="*/ 157 h 157"/>
                    <a:gd name="T66" fmla="*/ 94 w 158"/>
                    <a:gd name="T67" fmla="*/ 155 h 157"/>
                    <a:gd name="T68" fmla="*/ 108 w 158"/>
                    <a:gd name="T69" fmla="*/ 151 h 157"/>
                    <a:gd name="T70" fmla="*/ 114 w 158"/>
                    <a:gd name="T71" fmla="*/ 147 h 157"/>
                    <a:gd name="T72" fmla="*/ 121 w 158"/>
                    <a:gd name="T73" fmla="*/ 143 h 157"/>
                    <a:gd name="T74" fmla="*/ 127 w 158"/>
                    <a:gd name="T75" fmla="*/ 138 h 157"/>
                    <a:gd name="T76" fmla="*/ 134 w 158"/>
                    <a:gd name="T77" fmla="*/ 13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7">
                      <a:moveTo>
                        <a:pt x="134" y="134"/>
                      </a:moveTo>
                      <a:lnTo>
                        <a:pt x="139" y="126"/>
                      </a:lnTo>
                      <a:lnTo>
                        <a:pt x="144" y="120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4"/>
                      </a:lnTo>
                      <a:lnTo>
                        <a:pt x="134" y="22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4"/>
                      </a:lnTo>
                      <a:lnTo>
                        <a:pt x="94" y="1"/>
                      </a:lnTo>
                      <a:lnTo>
                        <a:pt x="79" y="0"/>
                      </a:lnTo>
                      <a:lnTo>
                        <a:pt x="63" y="1"/>
                      </a:lnTo>
                      <a:lnTo>
                        <a:pt x="48" y="4"/>
                      </a:lnTo>
                      <a:lnTo>
                        <a:pt x="35" y="12"/>
                      </a:lnTo>
                      <a:lnTo>
                        <a:pt x="23" y="22"/>
                      </a:lnTo>
                      <a:lnTo>
                        <a:pt x="12" y="34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7"/>
                      </a:lnTo>
                      <a:lnTo>
                        <a:pt x="8" y="113"/>
                      </a:lnTo>
                      <a:lnTo>
                        <a:pt x="12" y="120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1"/>
                      </a:lnTo>
                      <a:lnTo>
                        <a:pt x="63" y="155"/>
                      </a:lnTo>
                      <a:lnTo>
                        <a:pt x="79" y="157"/>
                      </a:lnTo>
                      <a:lnTo>
                        <a:pt x="94" y="155"/>
                      </a:lnTo>
                      <a:lnTo>
                        <a:pt x="108" y="151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3" name="Freeform 84">
                  <a:extLst>
                    <a:ext uri="{FF2B5EF4-FFF2-40B4-BE49-F238E27FC236}">
                      <a16:creationId xmlns:a16="http://schemas.microsoft.com/office/drawing/2014/main" id="{9FD0495D-4B82-774F-9863-4BE8E4DFC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0088" y="3776663"/>
                  <a:ext cx="84138" cy="84137"/>
                </a:xfrm>
                <a:custGeom>
                  <a:avLst/>
                  <a:gdLst>
                    <a:gd name="T0" fmla="*/ 134 w 157"/>
                    <a:gd name="T1" fmla="*/ 134 h 158"/>
                    <a:gd name="T2" fmla="*/ 138 w 157"/>
                    <a:gd name="T3" fmla="*/ 127 h 158"/>
                    <a:gd name="T4" fmla="*/ 143 w 157"/>
                    <a:gd name="T5" fmla="*/ 121 h 158"/>
                    <a:gd name="T6" fmla="*/ 147 w 157"/>
                    <a:gd name="T7" fmla="*/ 114 h 158"/>
                    <a:gd name="T8" fmla="*/ 151 w 157"/>
                    <a:gd name="T9" fmla="*/ 108 h 158"/>
                    <a:gd name="T10" fmla="*/ 155 w 157"/>
                    <a:gd name="T11" fmla="*/ 93 h 158"/>
                    <a:gd name="T12" fmla="*/ 157 w 157"/>
                    <a:gd name="T13" fmla="*/ 79 h 158"/>
                    <a:gd name="T14" fmla="*/ 155 w 157"/>
                    <a:gd name="T15" fmla="*/ 62 h 158"/>
                    <a:gd name="T16" fmla="*/ 151 w 157"/>
                    <a:gd name="T17" fmla="*/ 48 h 158"/>
                    <a:gd name="T18" fmla="*/ 143 w 157"/>
                    <a:gd name="T19" fmla="*/ 35 h 158"/>
                    <a:gd name="T20" fmla="*/ 134 w 157"/>
                    <a:gd name="T21" fmla="*/ 23 h 158"/>
                    <a:gd name="T22" fmla="*/ 120 w 157"/>
                    <a:gd name="T23" fmla="*/ 12 h 158"/>
                    <a:gd name="T24" fmla="*/ 113 w 157"/>
                    <a:gd name="T25" fmla="*/ 7 h 158"/>
                    <a:gd name="T26" fmla="*/ 107 w 157"/>
                    <a:gd name="T27" fmla="*/ 5 h 158"/>
                    <a:gd name="T28" fmla="*/ 93 w 157"/>
                    <a:gd name="T29" fmla="*/ 1 h 158"/>
                    <a:gd name="T30" fmla="*/ 79 w 157"/>
                    <a:gd name="T31" fmla="*/ 0 h 158"/>
                    <a:gd name="T32" fmla="*/ 62 w 157"/>
                    <a:gd name="T33" fmla="*/ 1 h 158"/>
                    <a:gd name="T34" fmla="*/ 47 w 157"/>
                    <a:gd name="T35" fmla="*/ 5 h 158"/>
                    <a:gd name="T36" fmla="*/ 34 w 157"/>
                    <a:gd name="T37" fmla="*/ 12 h 158"/>
                    <a:gd name="T38" fmla="*/ 22 w 157"/>
                    <a:gd name="T39" fmla="*/ 23 h 158"/>
                    <a:gd name="T40" fmla="*/ 12 w 157"/>
                    <a:gd name="T41" fmla="*/ 35 h 158"/>
                    <a:gd name="T42" fmla="*/ 4 w 157"/>
                    <a:gd name="T43" fmla="*/ 48 h 158"/>
                    <a:gd name="T44" fmla="*/ 1 w 157"/>
                    <a:gd name="T45" fmla="*/ 62 h 158"/>
                    <a:gd name="T46" fmla="*/ 0 w 157"/>
                    <a:gd name="T47" fmla="*/ 79 h 158"/>
                    <a:gd name="T48" fmla="*/ 1 w 157"/>
                    <a:gd name="T49" fmla="*/ 93 h 158"/>
                    <a:gd name="T50" fmla="*/ 4 w 157"/>
                    <a:gd name="T51" fmla="*/ 108 h 158"/>
                    <a:gd name="T52" fmla="*/ 7 w 157"/>
                    <a:gd name="T53" fmla="*/ 114 h 158"/>
                    <a:gd name="T54" fmla="*/ 12 w 157"/>
                    <a:gd name="T55" fmla="*/ 121 h 158"/>
                    <a:gd name="T56" fmla="*/ 22 w 157"/>
                    <a:gd name="T57" fmla="*/ 134 h 158"/>
                    <a:gd name="T58" fmla="*/ 34 w 157"/>
                    <a:gd name="T59" fmla="*/ 144 h 158"/>
                    <a:gd name="T60" fmla="*/ 47 w 157"/>
                    <a:gd name="T61" fmla="*/ 152 h 158"/>
                    <a:gd name="T62" fmla="*/ 62 w 157"/>
                    <a:gd name="T63" fmla="*/ 156 h 158"/>
                    <a:gd name="T64" fmla="*/ 79 w 157"/>
                    <a:gd name="T65" fmla="*/ 158 h 158"/>
                    <a:gd name="T66" fmla="*/ 93 w 157"/>
                    <a:gd name="T67" fmla="*/ 156 h 158"/>
                    <a:gd name="T68" fmla="*/ 107 w 157"/>
                    <a:gd name="T69" fmla="*/ 152 h 158"/>
                    <a:gd name="T70" fmla="*/ 113 w 157"/>
                    <a:gd name="T71" fmla="*/ 147 h 158"/>
                    <a:gd name="T72" fmla="*/ 120 w 157"/>
                    <a:gd name="T73" fmla="*/ 144 h 158"/>
                    <a:gd name="T74" fmla="*/ 126 w 157"/>
                    <a:gd name="T75" fmla="*/ 139 h 158"/>
                    <a:gd name="T76" fmla="*/ 134 w 157"/>
                    <a:gd name="T77" fmla="*/ 13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134" y="134"/>
                      </a:move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3"/>
                      </a:lnTo>
                      <a:lnTo>
                        <a:pt x="157" y="79"/>
                      </a:lnTo>
                      <a:lnTo>
                        <a:pt x="155" y="62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7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4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4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4"/>
                      </a:lnTo>
                      <a:lnTo>
                        <a:pt x="47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4" name="Freeform 85">
                  <a:extLst>
                    <a:ext uri="{FF2B5EF4-FFF2-40B4-BE49-F238E27FC236}">
                      <a16:creationId xmlns:a16="http://schemas.microsoft.com/office/drawing/2014/main" id="{0CC88AD8-692D-7642-8105-E33F2BA52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3526" y="3716338"/>
                  <a:ext cx="82550" cy="84137"/>
                </a:xfrm>
                <a:custGeom>
                  <a:avLst/>
                  <a:gdLst>
                    <a:gd name="T0" fmla="*/ 134 w 158"/>
                    <a:gd name="T1" fmla="*/ 134 h 157"/>
                    <a:gd name="T2" fmla="*/ 139 w 158"/>
                    <a:gd name="T3" fmla="*/ 126 h 157"/>
                    <a:gd name="T4" fmla="*/ 144 w 158"/>
                    <a:gd name="T5" fmla="*/ 120 h 157"/>
                    <a:gd name="T6" fmla="*/ 147 w 158"/>
                    <a:gd name="T7" fmla="*/ 113 h 157"/>
                    <a:gd name="T8" fmla="*/ 152 w 158"/>
                    <a:gd name="T9" fmla="*/ 107 h 157"/>
                    <a:gd name="T10" fmla="*/ 156 w 158"/>
                    <a:gd name="T11" fmla="*/ 93 h 157"/>
                    <a:gd name="T12" fmla="*/ 158 w 158"/>
                    <a:gd name="T13" fmla="*/ 79 h 157"/>
                    <a:gd name="T14" fmla="*/ 156 w 158"/>
                    <a:gd name="T15" fmla="*/ 62 h 157"/>
                    <a:gd name="T16" fmla="*/ 152 w 158"/>
                    <a:gd name="T17" fmla="*/ 47 h 157"/>
                    <a:gd name="T18" fmla="*/ 144 w 158"/>
                    <a:gd name="T19" fmla="*/ 34 h 157"/>
                    <a:gd name="T20" fmla="*/ 134 w 158"/>
                    <a:gd name="T21" fmla="*/ 22 h 157"/>
                    <a:gd name="T22" fmla="*/ 121 w 158"/>
                    <a:gd name="T23" fmla="*/ 12 h 157"/>
                    <a:gd name="T24" fmla="*/ 114 w 158"/>
                    <a:gd name="T25" fmla="*/ 7 h 157"/>
                    <a:gd name="T26" fmla="*/ 108 w 158"/>
                    <a:gd name="T27" fmla="*/ 4 h 157"/>
                    <a:gd name="T28" fmla="*/ 94 w 158"/>
                    <a:gd name="T29" fmla="*/ 1 h 157"/>
                    <a:gd name="T30" fmla="*/ 79 w 158"/>
                    <a:gd name="T31" fmla="*/ 0 h 157"/>
                    <a:gd name="T32" fmla="*/ 63 w 158"/>
                    <a:gd name="T33" fmla="*/ 1 h 157"/>
                    <a:gd name="T34" fmla="*/ 48 w 158"/>
                    <a:gd name="T35" fmla="*/ 4 h 157"/>
                    <a:gd name="T36" fmla="*/ 35 w 158"/>
                    <a:gd name="T37" fmla="*/ 12 h 157"/>
                    <a:gd name="T38" fmla="*/ 23 w 158"/>
                    <a:gd name="T39" fmla="*/ 22 h 157"/>
                    <a:gd name="T40" fmla="*/ 12 w 158"/>
                    <a:gd name="T41" fmla="*/ 34 h 157"/>
                    <a:gd name="T42" fmla="*/ 5 w 158"/>
                    <a:gd name="T43" fmla="*/ 47 h 157"/>
                    <a:gd name="T44" fmla="*/ 2 w 158"/>
                    <a:gd name="T45" fmla="*/ 62 h 157"/>
                    <a:gd name="T46" fmla="*/ 0 w 158"/>
                    <a:gd name="T47" fmla="*/ 79 h 157"/>
                    <a:gd name="T48" fmla="*/ 2 w 158"/>
                    <a:gd name="T49" fmla="*/ 93 h 157"/>
                    <a:gd name="T50" fmla="*/ 5 w 158"/>
                    <a:gd name="T51" fmla="*/ 107 h 157"/>
                    <a:gd name="T52" fmla="*/ 8 w 158"/>
                    <a:gd name="T53" fmla="*/ 113 h 157"/>
                    <a:gd name="T54" fmla="*/ 12 w 158"/>
                    <a:gd name="T55" fmla="*/ 120 h 157"/>
                    <a:gd name="T56" fmla="*/ 23 w 158"/>
                    <a:gd name="T57" fmla="*/ 134 h 157"/>
                    <a:gd name="T58" fmla="*/ 35 w 158"/>
                    <a:gd name="T59" fmla="*/ 143 h 157"/>
                    <a:gd name="T60" fmla="*/ 48 w 158"/>
                    <a:gd name="T61" fmla="*/ 151 h 157"/>
                    <a:gd name="T62" fmla="*/ 63 w 158"/>
                    <a:gd name="T63" fmla="*/ 155 h 157"/>
                    <a:gd name="T64" fmla="*/ 79 w 158"/>
                    <a:gd name="T65" fmla="*/ 157 h 157"/>
                    <a:gd name="T66" fmla="*/ 94 w 158"/>
                    <a:gd name="T67" fmla="*/ 155 h 157"/>
                    <a:gd name="T68" fmla="*/ 108 w 158"/>
                    <a:gd name="T69" fmla="*/ 151 h 157"/>
                    <a:gd name="T70" fmla="*/ 114 w 158"/>
                    <a:gd name="T71" fmla="*/ 147 h 157"/>
                    <a:gd name="T72" fmla="*/ 121 w 158"/>
                    <a:gd name="T73" fmla="*/ 143 h 157"/>
                    <a:gd name="T74" fmla="*/ 127 w 158"/>
                    <a:gd name="T75" fmla="*/ 138 h 157"/>
                    <a:gd name="T76" fmla="*/ 134 w 158"/>
                    <a:gd name="T77" fmla="*/ 13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7">
                      <a:moveTo>
                        <a:pt x="134" y="134"/>
                      </a:moveTo>
                      <a:lnTo>
                        <a:pt x="139" y="126"/>
                      </a:lnTo>
                      <a:lnTo>
                        <a:pt x="144" y="120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7"/>
                      </a:lnTo>
                      <a:lnTo>
                        <a:pt x="144" y="34"/>
                      </a:lnTo>
                      <a:lnTo>
                        <a:pt x="134" y="22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4"/>
                      </a:lnTo>
                      <a:lnTo>
                        <a:pt x="94" y="1"/>
                      </a:lnTo>
                      <a:lnTo>
                        <a:pt x="79" y="0"/>
                      </a:lnTo>
                      <a:lnTo>
                        <a:pt x="63" y="1"/>
                      </a:lnTo>
                      <a:lnTo>
                        <a:pt x="48" y="4"/>
                      </a:lnTo>
                      <a:lnTo>
                        <a:pt x="35" y="12"/>
                      </a:lnTo>
                      <a:lnTo>
                        <a:pt x="23" y="22"/>
                      </a:lnTo>
                      <a:lnTo>
                        <a:pt x="12" y="34"/>
                      </a:lnTo>
                      <a:lnTo>
                        <a:pt x="5" y="47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7"/>
                      </a:lnTo>
                      <a:lnTo>
                        <a:pt x="8" y="113"/>
                      </a:lnTo>
                      <a:lnTo>
                        <a:pt x="12" y="120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1"/>
                      </a:lnTo>
                      <a:lnTo>
                        <a:pt x="63" y="155"/>
                      </a:lnTo>
                      <a:lnTo>
                        <a:pt x="79" y="157"/>
                      </a:lnTo>
                      <a:lnTo>
                        <a:pt x="94" y="155"/>
                      </a:lnTo>
                      <a:lnTo>
                        <a:pt x="108" y="151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F38D40E3-CFB3-B94B-876C-9A281163D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9026" y="3770313"/>
                  <a:ext cx="82550" cy="84137"/>
                </a:xfrm>
                <a:custGeom>
                  <a:avLst/>
                  <a:gdLst>
                    <a:gd name="T0" fmla="*/ 134 w 157"/>
                    <a:gd name="T1" fmla="*/ 134 h 158"/>
                    <a:gd name="T2" fmla="*/ 138 w 157"/>
                    <a:gd name="T3" fmla="*/ 127 h 158"/>
                    <a:gd name="T4" fmla="*/ 143 w 157"/>
                    <a:gd name="T5" fmla="*/ 121 h 158"/>
                    <a:gd name="T6" fmla="*/ 147 w 157"/>
                    <a:gd name="T7" fmla="*/ 114 h 158"/>
                    <a:gd name="T8" fmla="*/ 151 w 157"/>
                    <a:gd name="T9" fmla="*/ 108 h 158"/>
                    <a:gd name="T10" fmla="*/ 155 w 157"/>
                    <a:gd name="T11" fmla="*/ 93 h 158"/>
                    <a:gd name="T12" fmla="*/ 157 w 157"/>
                    <a:gd name="T13" fmla="*/ 79 h 158"/>
                    <a:gd name="T14" fmla="*/ 155 w 157"/>
                    <a:gd name="T15" fmla="*/ 62 h 158"/>
                    <a:gd name="T16" fmla="*/ 151 w 157"/>
                    <a:gd name="T17" fmla="*/ 48 h 158"/>
                    <a:gd name="T18" fmla="*/ 143 w 157"/>
                    <a:gd name="T19" fmla="*/ 35 h 158"/>
                    <a:gd name="T20" fmla="*/ 134 w 157"/>
                    <a:gd name="T21" fmla="*/ 23 h 158"/>
                    <a:gd name="T22" fmla="*/ 120 w 157"/>
                    <a:gd name="T23" fmla="*/ 12 h 158"/>
                    <a:gd name="T24" fmla="*/ 113 w 157"/>
                    <a:gd name="T25" fmla="*/ 7 h 158"/>
                    <a:gd name="T26" fmla="*/ 107 w 157"/>
                    <a:gd name="T27" fmla="*/ 5 h 158"/>
                    <a:gd name="T28" fmla="*/ 93 w 157"/>
                    <a:gd name="T29" fmla="*/ 1 h 158"/>
                    <a:gd name="T30" fmla="*/ 79 w 157"/>
                    <a:gd name="T31" fmla="*/ 0 h 158"/>
                    <a:gd name="T32" fmla="*/ 62 w 157"/>
                    <a:gd name="T33" fmla="*/ 1 h 158"/>
                    <a:gd name="T34" fmla="*/ 48 w 157"/>
                    <a:gd name="T35" fmla="*/ 5 h 158"/>
                    <a:gd name="T36" fmla="*/ 34 w 157"/>
                    <a:gd name="T37" fmla="*/ 12 h 158"/>
                    <a:gd name="T38" fmla="*/ 22 w 157"/>
                    <a:gd name="T39" fmla="*/ 23 h 158"/>
                    <a:gd name="T40" fmla="*/ 12 w 157"/>
                    <a:gd name="T41" fmla="*/ 35 h 158"/>
                    <a:gd name="T42" fmla="*/ 5 w 157"/>
                    <a:gd name="T43" fmla="*/ 48 h 158"/>
                    <a:gd name="T44" fmla="*/ 1 w 157"/>
                    <a:gd name="T45" fmla="*/ 62 h 158"/>
                    <a:gd name="T46" fmla="*/ 0 w 157"/>
                    <a:gd name="T47" fmla="*/ 79 h 158"/>
                    <a:gd name="T48" fmla="*/ 1 w 157"/>
                    <a:gd name="T49" fmla="*/ 93 h 158"/>
                    <a:gd name="T50" fmla="*/ 5 w 157"/>
                    <a:gd name="T51" fmla="*/ 108 h 158"/>
                    <a:gd name="T52" fmla="*/ 7 w 157"/>
                    <a:gd name="T53" fmla="*/ 114 h 158"/>
                    <a:gd name="T54" fmla="*/ 12 w 157"/>
                    <a:gd name="T55" fmla="*/ 121 h 158"/>
                    <a:gd name="T56" fmla="*/ 22 w 157"/>
                    <a:gd name="T57" fmla="*/ 134 h 158"/>
                    <a:gd name="T58" fmla="*/ 34 w 157"/>
                    <a:gd name="T59" fmla="*/ 144 h 158"/>
                    <a:gd name="T60" fmla="*/ 48 w 157"/>
                    <a:gd name="T61" fmla="*/ 152 h 158"/>
                    <a:gd name="T62" fmla="*/ 62 w 157"/>
                    <a:gd name="T63" fmla="*/ 156 h 158"/>
                    <a:gd name="T64" fmla="*/ 79 w 157"/>
                    <a:gd name="T65" fmla="*/ 158 h 158"/>
                    <a:gd name="T66" fmla="*/ 93 w 157"/>
                    <a:gd name="T67" fmla="*/ 156 h 158"/>
                    <a:gd name="T68" fmla="*/ 107 w 157"/>
                    <a:gd name="T69" fmla="*/ 152 h 158"/>
                    <a:gd name="T70" fmla="*/ 113 w 157"/>
                    <a:gd name="T71" fmla="*/ 147 h 158"/>
                    <a:gd name="T72" fmla="*/ 120 w 157"/>
                    <a:gd name="T73" fmla="*/ 144 h 158"/>
                    <a:gd name="T74" fmla="*/ 126 w 157"/>
                    <a:gd name="T75" fmla="*/ 139 h 158"/>
                    <a:gd name="T76" fmla="*/ 134 w 157"/>
                    <a:gd name="T77" fmla="*/ 13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134" y="134"/>
                      </a:move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3"/>
                      </a:lnTo>
                      <a:lnTo>
                        <a:pt x="157" y="79"/>
                      </a:lnTo>
                      <a:lnTo>
                        <a:pt x="155" y="62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9C3EDCFB-C902-0441-A3CE-417CA7DB5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2251" y="3763963"/>
                  <a:ext cx="82550" cy="84137"/>
                </a:xfrm>
                <a:custGeom>
                  <a:avLst/>
                  <a:gdLst>
                    <a:gd name="T0" fmla="*/ 133 w 157"/>
                    <a:gd name="T1" fmla="*/ 134 h 158"/>
                    <a:gd name="T2" fmla="*/ 138 w 157"/>
                    <a:gd name="T3" fmla="*/ 127 h 158"/>
                    <a:gd name="T4" fmla="*/ 143 w 157"/>
                    <a:gd name="T5" fmla="*/ 121 h 158"/>
                    <a:gd name="T6" fmla="*/ 147 w 157"/>
                    <a:gd name="T7" fmla="*/ 114 h 158"/>
                    <a:gd name="T8" fmla="*/ 151 w 157"/>
                    <a:gd name="T9" fmla="*/ 108 h 158"/>
                    <a:gd name="T10" fmla="*/ 155 w 157"/>
                    <a:gd name="T11" fmla="*/ 94 h 158"/>
                    <a:gd name="T12" fmla="*/ 157 w 157"/>
                    <a:gd name="T13" fmla="*/ 79 h 158"/>
                    <a:gd name="T14" fmla="*/ 155 w 157"/>
                    <a:gd name="T15" fmla="*/ 62 h 158"/>
                    <a:gd name="T16" fmla="*/ 151 w 157"/>
                    <a:gd name="T17" fmla="*/ 48 h 158"/>
                    <a:gd name="T18" fmla="*/ 143 w 157"/>
                    <a:gd name="T19" fmla="*/ 35 h 158"/>
                    <a:gd name="T20" fmla="*/ 133 w 157"/>
                    <a:gd name="T21" fmla="*/ 23 h 158"/>
                    <a:gd name="T22" fmla="*/ 120 w 157"/>
                    <a:gd name="T23" fmla="*/ 12 h 158"/>
                    <a:gd name="T24" fmla="*/ 113 w 157"/>
                    <a:gd name="T25" fmla="*/ 7 h 158"/>
                    <a:gd name="T26" fmla="*/ 107 w 157"/>
                    <a:gd name="T27" fmla="*/ 5 h 158"/>
                    <a:gd name="T28" fmla="*/ 93 w 157"/>
                    <a:gd name="T29" fmla="*/ 1 h 158"/>
                    <a:gd name="T30" fmla="*/ 79 w 157"/>
                    <a:gd name="T31" fmla="*/ 0 h 158"/>
                    <a:gd name="T32" fmla="*/ 62 w 157"/>
                    <a:gd name="T33" fmla="*/ 1 h 158"/>
                    <a:gd name="T34" fmla="*/ 47 w 157"/>
                    <a:gd name="T35" fmla="*/ 5 h 158"/>
                    <a:gd name="T36" fmla="*/ 34 w 157"/>
                    <a:gd name="T37" fmla="*/ 12 h 158"/>
                    <a:gd name="T38" fmla="*/ 22 w 157"/>
                    <a:gd name="T39" fmla="*/ 23 h 158"/>
                    <a:gd name="T40" fmla="*/ 12 w 157"/>
                    <a:gd name="T41" fmla="*/ 35 h 158"/>
                    <a:gd name="T42" fmla="*/ 4 w 157"/>
                    <a:gd name="T43" fmla="*/ 48 h 158"/>
                    <a:gd name="T44" fmla="*/ 1 w 157"/>
                    <a:gd name="T45" fmla="*/ 62 h 158"/>
                    <a:gd name="T46" fmla="*/ 0 w 157"/>
                    <a:gd name="T47" fmla="*/ 79 h 158"/>
                    <a:gd name="T48" fmla="*/ 1 w 157"/>
                    <a:gd name="T49" fmla="*/ 94 h 158"/>
                    <a:gd name="T50" fmla="*/ 4 w 157"/>
                    <a:gd name="T51" fmla="*/ 108 h 158"/>
                    <a:gd name="T52" fmla="*/ 7 w 157"/>
                    <a:gd name="T53" fmla="*/ 114 h 158"/>
                    <a:gd name="T54" fmla="*/ 12 w 157"/>
                    <a:gd name="T55" fmla="*/ 121 h 158"/>
                    <a:gd name="T56" fmla="*/ 22 w 157"/>
                    <a:gd name="T57" fmla="*/ 134 h 158"/>
                    <a:gd name="T58" fmla="*/ 34 w 157"/>
                    <a:gd name="T59" fmla="*/ 144 h 158"/>
                    <a:gd name="T60" fmla="*/ 47 w 157"/>
                    <a:gd name="T61" fmla="*/ 152 h 158"/>
                    <a:gd name="T62" fmla="*/ 62 w 157"/>
                    <a:gd name="T63" fmla="*/ 156 h 158"/>
                    <a:gd name="T64" fmla="*/ 79 w 157"/>
                    <a:gd name="T65" fmla="*/ 158 h 158"/>
                    <a:gd name="T66" fmla="*/ 93 w 157"/>
                    <a:gd name="T67" fmla="*/ 156 h 158"/>
                    <a:gd name="T68" fmla="*/ 107 w 157"/>
                    <a:gd name="T69" fmla="*/ 152 h 158"/>
                    <a:gd name="T70" fmla="*/ 113 w 157"/>
                    <a:gd name="T71" fmla="*/ 147 h 158"/>
                    <a:gd name="T72" fmla="*/ 120 w 157"/>
                    <a:gd name="T73" fmla="*/ 144 h 158"/>
                    <a:gd name="T74" fmla="*/ 126 w 157"/>
                    <a:gd name="T75" fmla="*/ 139 h 158"/>
                    <a:gd name="T76" fmla="*/ 133 w 157"/>
                    <a:gd name="T77" fmla="*/ 13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133" y="134"/>
                      </a:move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4"/>
                      </a:lnTo>
                      <a:lnTo>
                        <a:pt x="157" y="79"/>
                      </a:lnTo>
                      <a:lnTo>
                        <a:pt x="155" y="62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3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7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4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4"/>
                      </a:lnTo>
                      <a:lnTo>
                        <a:pt x="4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4"/>
                      </a:lnTo>
                      <a:lnTo>
                        <a:pt x="47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3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7" name="Freeform 89">
                  <a:extLst>
                    <a:ext uri="{FF2B5EF4-FFF2-40B4-BE49-F238E27FC236}">
                      <a16:creationId xmlns:a16="http://schemas.microsoft.com/office/drawing/2014/main" id="{055CC1E3-0767-4147-91A6-1A13A746A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3388" y="3608388"/>
                  <a:ext cx="4989513" cy="1176337"/>
                </a:xfrm>
                <a:custGeom>
                  <a:avLst/>
                  <a:gdLst>
                    <a:gd name="T0" fmla="*/ 9431 w 9431"/>
                    <a:gd name="T1" fmla="*/ 0 h 2222"/>
                    <a:gd name="T2" fmla="*/ 6288 w 9431"/>
                    <a:gd name="T3" fmla="*/ 601 h 2222"/>
                    <a:gd name="T4" fmla="*/ 4714 w 9431"/>
                    <a:gd name="T5" fmla="*/ 729 h 2222"/>
                    <a:gd name="T6" fmla="*/ 3158 w 9431"/>
                    <a:gd name="T7" fmla="*/ 837 h 2222"/>
                    <a:gd name="T8" fmla="*/ 1571 w 9431"/>
                    <a:gd name="T9" fmla="*/ 1130 h 2222"/>
                    <a:gd name="T10" fmla="*/ 1045 w 9431"/>
                    <a:gd name="T11" fmla="*/ 1241 h 2222"/>
                    <a:gd name="T12" fmla="*/ 529 w 9431"/>
                    <a:gd name="T13" fmla="*/ 1480 h 2222"/>
                    <a:gd name="T14" fmla="*/ 0 w 9431"/>
                    <a:gd name="T15" fmla="*/ 2222 h 2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31" h="2222">
                      <a:moveTo>
                        <a:pt x="9431" y="0"/>
                      </a:moveTo>
                      <a:lnTo>
                        <a:pt x="6288" y="601"/>
                      </a:lnTo>
                      <a:lnTo>
                        <a:pt x="4714" y="729"/>
                      </a:lnTo>
                      <a:lnTo>
                        <a:pt x="3158" y="837"/>
                      </a:lnTo>
                      <a:lnTo>
                        <a:pt x="1571" y="1130"/>
                      </a:lnTo>
                      <a:lnTo>
                        <a:pt x="1045" y="1241"/>
                      </a:lnTo>
                      <a:lnTo>
                        <a:pt x="529" y="1480"/>
                      </a:lnTo>
                      <a:lnTo>
                        <a:pt x="0" y="2222"/>
                      </a:lnTo>
                    </a:path>
                  </a:pathLst>
                </a:custGeom>
                <a:noFill/>
                <a:ln w="254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8" name="Line 90">
                  <a:extLst>
                    <a:ext uri="{FF2B5EF4-FFF2-40B4-BE49-F238E27FC236}">
                      <a16:creationId xmlns:a16="http://schemas.microsoft.com/office/drawing/2014/main" id="{9A96349E-8522-ED4E-9A0F-DADB9DD6D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76076" y="2865438"/>
                  <a:ext cx="0" cy="1476375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9" name="Line 91">
                  <a:extLst>
                    <a:ext uri="{FF2B5EF4-FFF2-40B4-BE49-F238E27FC236}">
                      <a16:creationId xmlns:a16="http://schemas.microsoft.com/office/drawing/2014/main" id="{2C7197FF-066B-074F-9B1C-56AE64497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09201" y="3455988"/>
                  <a:ext cx="0" cy="954087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0" name="Line 92">
                  <a:extLst>
                    <a:ext uri="{FF2B5EF4-FFF2-40B4-BE49-F238E27FC236}">
                      <a16:creationId xmlns:a16="http://schemas.microsoft.com/office/drawing/2014/main" id="{2990EA92-BD37-E34E-B110-EEBB2022A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274176" y="3578225"/>
                  <a:ext cx="0" cy="830262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1" name="Line 93">
                  <a:extLst>
                    <a:ext uri="{FF2B5EF4-FFF2-40B4-BE49-F238E27FC236}">
                      <a16:creationId xmlns:a16="http://schemas.microsoft.com/office/drawing/2014/main" id="{25939E06-D82A-E849-B65B-8FC6ACBCC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51851" y="3567113"/>
                  <a:ext cx="0" cy="984250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2" name="Line 95">
                  <a:extLst>
                    <a:ext uri="{FF2B5EF4-FFF2-40B4-BE49-F238E27FC236}">
                      <a16:creationId xmlns:a16="http://schemas.microsoft.com/office/drawing/2014/main" id="{BF717CB3-C999-1244-B756-83733BCE4D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39013" y="4003675"/>
                  <a:ext cx="0" cy="509587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3" name="Line 96">
                  <a:extLst>
                    <a:ext uri="{FF2B5EF4-FFF2-40B4-BE49-F238E27FC236}">
                      <a16:creationId xmlns:a16="http://schemas.microsoft.com/office/drawing/2014/main" id="{B239C49B-C711-AD45-9F9D-4C9CDE3E1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61201" y="4168775"/>
                  <a:ext cx="0" cy="439737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4" name="Line 98">
                  <a:extLst>
                    <a:ext uri="{FF2B5EF4-FFF2-40B4-BE49-F238E27FC236}">
                      <a16:creationId xmlns:a16="http://schemas.microsoft.com/office/drawing/2014/main" id="{7FB8DFB1-C627-534D-AF71-AE9124B90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15238" y="3898900"/>
                  <a:ext cx="0" cy="603250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5" name="Freeform 113">
                  <a:extLst>
                    <a:ext uri="{FF2B5EF4-FFF2-40B4-BE49-F238E27FC236}">
                      <a16:creationId xmlns:a16="http://schemas.microsoft.com/office/drawing/2014/main" id="{F25B0DD0-1F71-F54A-A2A0-9AC305455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0526" y="4741863"/>
                  <a:ext cx="84138" cy="84137"/>
                </a:xfrm>
                <a:custGeom>
                  <a:avLst/>
                  <a:gdLst>
                    <a:gd name="T0" fmla="*/ 79 w 158"/>
                    <a:gd name="T1" fmla="*/ 158 h 158"/>
                    <a:gd name="T2" fmla="*/ 93 w 158"/>
                    <a:gd name="T3" fmla="*/ 156 h 158"/>
                    <a:gd name="T4" fmla="*/ 107 w 158"/>
                    <a:gd name="T5" fmla="*/ 152 h 158"/>
                    <a:gd name="T6" fmla="*/ 113 w 158"/>
                    <a:gd name="T7" fmla="*/ 147 h 158"/>
                    <a:gd name="T8" fmla="*/ 120 w 158"/>
                    <a:gd name="T9" fmla="*/ 144 h 158"/>
                    <a:gd name="T10" fmla="*/ 126 w 158"/>
                    <a:gd name="T11" fmla="*/ 139 h 158"/>
                    <a:gd name="T12" fmla="*/ 134 w 158"/>
                    <a:gd name="T13" fmla="*/ 134 h 158"/>
                    <a:gd name="T14" fmla="*/ 138 w 158"/>
                    <a:gd name="T15" fmla="*/ 127 h 158"/>
                    <a:gd name="T16" fmla="*/ 143 w 158"/>
                    <a:gd name="T17" fmla="*/ 121 h 158"/>
                    <a:gd name="T18" fmla="*/ 147 w 158"/>
                    <a:gd name="T19" fmla="*/ 114 h 158"/>
                    <a:gd name="T20" fmla="*/ 152 w 158"/>
                    <a:gd name="T21" fmla="*/ 108 h 158"/>
                    <a:gd name="T22" fmla="*/ 155 w 158"/>
                    <a:gd name="T23" fmla="*/ 93 h 158"/>
                    <a:gd name="T24" fmla="*/ 158 w 158"/>
                    <a:gd name="T25" fmla="*/ 79 h 158"/>
                    <a:gd name="T26" fmla="*/ 155 w 158"/>
                    <a:gd name="T27" fmla="*/ 62 h 158"/>
                    <a:gd name="T28" fmla="*/ 152 w 158"/>
                    <a:gd name="T29" fmla="*/ 48 h 158"/>
                    <a:gd name="T30" fmla="*/ 143 w 158"/>
                    <a:gd name="T31" fmla="*/ 35 h 158"/>
                    <a:gd name="T32" fmla="*/ 134 w 158"/>
                    <a:gd name="T33" fmla="*/ 23 h 158"/>
                    <a:gd name="T34" fmla="*/ 120 w 158"/>
                    <a:gd name="T35" fmla="*/ 12 h 158"/>
                    <a:gd name="T36" fmla="*/ 113 w 158"/>
                    <a:gd name="T37" fmla="*/ 7 h 158"/>
                    <a:gd name="T38" fmla="*/ 107 w 158"/>
                    <a:gd name="T39" fmla="*/ 5 h 158"/>
                    <a:gd name="T40" fmla="*/ 93 w 158"/>
                    <a:gd name="T41" fmla="*/ 1 h 158"/>
                    <a:gd name="T42" fmla="*/ 79 w 158"/>
                    <a:gd name="T43" fmla="*/ 0 h 158"/>
                    <a:gd name="T44" fmla="*/ 62 w 158"/>
                    <a:gd name="T45" fmla="*/ 1 h 158"/>
                    <a:gd name="T46" fmla="*/ 48 w 158"/>
                    <a:gd name="T47" fmla="*/ 5 h 158"/>
                    <a:gd name="T48" fmla="*/ 34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1 w 158"/>
                    <a:gd name="T57" fmla="*/ 62 h 158"/>
                    <a:gd name="T58" fmla="*/ 0 w 158"/>
                    <a:gd name="T59" fmla="*/ 79 h 158"/>
                    <a:gd name="T60" fmla="*/ 1 w 158"/>
                    <a:gd name="T61" fmla="*/ 93 h 158"/>
                    <a:gd name="T62" fmla="*/ 5 w 158"/>
                    <a:gd name="T63" fmla="*/ 108 h 158"/>
                    <a:gd name="T64" fmla="*/ 7 w 158"/>
                    <a:gd name="T65" fmla="*/ 114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4 w 158"/>
                    <a:gd name="T71" fmla="*/ 144 h 158"/>
                    <a:gd name="T72" fmla="*/ 48 w 158"/>
                    <a:gd name="T73" fmla="*/ 152 h 158"/>
                    <a:gd name="T74" fmla="*/ 62 w 158"/>
                    <a:gd name="T75" fmla="*/ 156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4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6" name="Freeform 114">
                  <a:extLst>
                    <a:ext uri="{FF2B5EF4-FFF2-40B4-BE49-F238E27FC236}">
                      <a16:creationId xmlns:a16="http://schemas.microsoft.com/office/drawing/2014/main" id="{42199BCF-0E96-4C4E-851D-141963539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1513" y="4349750"/>
                  <a:ext cx="82550" cy="84137"/>
                </a:xfrm>
                <a:custGeom>
                  <a:avLst/>
                  <a:gdLst>
                    <a:gd name="T0" fmla="*/ 79 w 158"/>
                    <a:gd name="T1" fmla="*/ 158 h 158"/>
                    <a:gd name="T2" fmla="*/ 93 w 158"/>
                    <a:gd name="T3" fmla="*/ 155 h 158"/>
                    <a:gd name="T4" fmla="*/ 108 w 158"/>
                    <a:gd name="T5" fmla="*/ 152 h 158"/>
                    <a:gd name="T6" fmla="*/ 114 w 158"/>
                    <a:gd name="T7" fmla="*/ 147 h 158"/>
                    <a:gd name="T8" fmla="*/ 121 w 158"/>
                    <a:gd name="T9" fmla="*/ 143 h 158"/>
                    <a:gd name="T10" fmla="*/ 127 w 158"/>
                    <a:gd name="T11" fmla="*/ 139 h 158"/>
                    <a:gd name="T12" fmla="*/ 134 w 158"/>
                    <a:gd name="T13" fmla="*/ 134 h 158"/>
                    <a:gd name="T14" fmla="*/ 139 w 158"/>
                    <a:gd name="T15" fmla="*/ 127 h 158"/>
                    <a:gd name="T16" fmla="*/ 144 w 158"/>
                    <a:gd name="T17" fmla="*/ 121 h 158"/>
                    <a:gd name="T18" fmla="*/ 147 w 158"/>
                    <a:gd name="T19" fmla="*/ 114 h 158"/>
                    <a:gd name="T20" fmla="*/ 152 w 158"/>
                    <a:gd name="T21" fmla="*/ 108 h 158"/>
                    <a:gd name="T22" fmla="*/ 155 w 158"/>
                    <a:gd name="T23" fmla="*/ 93 h 158"/>
                    <a:gd name="T24" fmla="*/ 158 w 158"/>
                    <a:gd name="T25" fmla="*/ 79 h 158"/>
                    <a:gd name="T26" fmla="*/ 155 w 158"/>
                    <a:gd name="T27" fmla="*/ 62 h 158"/>
                    <a:gd name="T28" fmla="*/ 152 w 158"/>
                    <a:gd name="T29" fmla="*/ 48 h 158"/>
                    <a:gd name="T30" fmla="*/ 144 w 158"/>
                    <a:gd name="T31" fmla="*/ 35 h 158"/>
                    <a:gd name="T32" fmla="*/ 134 w 158"/>
                    <a:gd name="T33" fmla="*/ 23 h 158"/>
                    <a:gd name="T34" fmla="*/ 121 w 158"/>
                    <a:gd name="T35" fmla="*/ 12 h 158"/>
                    <a:gd name="T36" fmla="*/ 114 w 158"/>
                    <a:gd name="T37" fmla="*/ 7 h 158"/>
                    <a:gd name="T38" fmla="*/ 108 w 158"/>
                    <a:gd name="T39" fmla="*/ 5 h 158"/>
                    <a:gd name="T40" fmla="*/ 93 w 158"/>
                    <a:gd name="T41" fmla="*/ 1 h 158"/>
                    <a:gd name="T42" fmla="*/ 79 w 158"/>
                    <a:gd name="T43" fmla="*/ 0 h 158"/>
                    <a:gd name="T44" fmla="*/ 62 w 158"/>
                    <a:gd name="T45" fmla="*/ 1 h 158"/>
                    <a:gd name="T46" fmla="*/ 48 w 158"/>
                    <a:gd name="T47" fmla="*/ 5 h 158"/>
                    <a:gd name="T48" fmla="*/ 35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1 w 158"/>
                    <a:gd name="T57" fmla="*/ 62 h 158"/>
                    <a:gd name="T58" fmla="*/ 0 w 158"/>
                    <a:gd name="T59" fmla="*/ 79 h 158"/>
                    <a:gd name="T60" fmla="*/ 1 w 158"/>
                    <a:gd name="T61" fmla="*/ 93 h 158"/>
                    <a:gd name="T62" fmla="*/ 5 w 158"/>
                    <a:gd name="T63" fmla="*/ 108 h 158"/>
                    <a:gd name="T64" fmla="*/ 7 w 158"/>
                    <a:gd name="T65" fmla="*/ 114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5 w 158"/>
                    <a:gd name="T71" fmla="*/ 143 h 158"/>
                    <a:gd name="T72" fmla="*/ 48 w 158"/>
                    <a:gd name="T73" fmla="*/ 152 h 158"/>
                    <a:gd name="T74" fmla="*/ 62 w 158"/>
                    <a:gd name="T75" fmla="*/ 155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3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7" name="Freeform 115">
                  <a:extLst>
                    <a:ext uri="{FF2B5EF4-FFF2-40B4-BE49-F238E27FC236}">
                      <a16:creationId xmlns:a16="http://schemas.microsoft.com/office/drawing/2014/main" id="{2996F769-0309-F34C-B104-86447B549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4563" y="4222750"/>
                  <a:ext cx="82550" cy="84137"/>
                </a:xfrm>
                <a:custGeom>
                  <a:avLst/>
                  <a:gdLst>
                    <a:gd name="T0" fmla="*/ 79 w 158"/>
                    <a:gd name="T1" fmla="*/ 158 h 158"/>
                    <a:gd name="T2" fmla="*/ 94 w 158"/>
                    <a:gd name="T3" fmla="*/ 155 h 158"/>
                    <a:gd name="T4" fmla="*/ 108 w 158"/>
                    <a:gd name="T5" fmla="*/ 152 h 158"/>
                    <a:gd name="T6" fmla="*/ 114 w 158"/>
                    <a:gd name="T7" fmla="*/ 147 h 158"/>
                    <a:gd name="T8" fmla="*/ 121 w 158"/>
                    <a:gd name="T9" fmla="*/ 143 h 158"/>
                    <a:gd name="T10" fmla="*/ 127 w 158"/>
                    <a:gd name="T11" fmla="*/ 139 h 158"/>
                    <a:gd name="T12" fmla="*/ 134 w 158"/>
                    <a:gd name="T13" fmla="*/ 134 h 158"/>
                    <a:gd name="T14" fmla="*/ 139 w 158"/>
                    <a:gd name="T15" fmla="*/ 127 h 158"/>
                    <a:gd name="T16" fmla="*/ 144 w 158"/>
                    <a:gd name="T17" fmla="*/ 121 h 158"/>
                    <a:gd name="T18" fmla="*/ 147 w 158"/>
                    <a:gd name="T19" fmla="*/ 114 h 158"/>
                    <a:gd name="T20" fmla="*/ 152 w 158"/>
                    <a:gd name="T21" fmla="*/ 108 h 158"/>
                    <a:gd name="T22" fmla="*/ 156 w 158"/>
                    <a:gd name="T23" fmla="*/ 93 h 158"/>
                    <a:gd name="T24" fmla="*/ 158 w 158"/>
                    <a:gd name="T25" fmla="*/ 79 h 158"/>
                    <a:gd name="T26" fmla="*/ 156 w 158"/>
                    <a:gd name="T27" fmla="*/ 62 h 158"/>
                    <a:gd name="T28" fmla="*/ 152 w 158"/>
                    <a:gd name="T29" fmla="*/ 48 h 158"/>
                    <a:gd name="T30" fmla="*/ 144 w 158"/>
                    <a:gd name="T31" fmla="*/ 35 h 158"/>
                    <a:gd name="T32" fmla="*/ 134 w 158"/>
                    <a:gd name="T33" fmla="*/ 23 h 158"/>
                    <a:gd name="T34" fmla="*/ 121 w 158"/>
                    <a:gd name="T35" fmla="*/ 12 h 158"/>
                    <a:gd name="T36" fmla="*/ 114 w 158"/>
                    <a:gd name="T37" fmla="*/ 7 h 158"/>
                    <a:gd name="T38" fmla="*/ 108 w 158"/>
                    <a:gd name="T39" fmla="*/ 5 h 158"/>
                    <a:gd name="T40" fmla="*/ 94 w 158"/>
                    <a:gd name="T41" fmla="*/ 1 h 158"/>
                    <a:gd name="T42" fmla="*/ 79 w 158"/>
                    <a:gd name="T43" fmla="*/ 0 h 158"/>
                    <a:gd name="T44" fmla="*/ 62 w 158"/>
                    <a:gd name="T45" fmla="*/ 1 h 158"/>
                    <a:gd name="T46" fmla="*/ 48 w 158"/>
                    <a:gd name="T47" fmla="*/ 5 h 158"/>
                    <a:gd name="T48" fmla="*/ 35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2 w 158"/>
                    <a:gd name="T57" fmla="*/ 62 h 158"/>
                    <a:gd name="T58" fmla="*/ 0 w 158"/>
                    <a:gd name="T59" fmla="*/ 79 h 158"/>
                    <a:gd name="T60" fmla="*/ 2 w 158"/>
                    <a:gd name="T61" fmla="*/ 93 h 158"/>
                    <a:gd name="T62" fmla="*/ 5 w 158"/>
                    <a:gd name="T63" fmla="*/ 108 h 158"/>
                    <a:gd name="T64" fmla="*/ 8 w 158"/>
                    <a:gd name="T65" fmla="*/ 114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5 w 158"/>
                    <a:gd name="T71" fmla="*/ 143 h 158"/>
                    <a:gd name="T72" fmla="*/ 48 w 158"/>
                    <a:gd name="T73" fmla="*/ 152 h 158"/>
                    <a:gd name="T74" fmla="*/ 62 w 158"/>
                    <a:gd name="T75" fmla="*/ 155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4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4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8" name="Freeform 116">
                  <a:extLst>
                    <a:ext uri="{FF2B5EF4-FFF2-40B4-BE49-F238E27FC236}">
                      <a16:creationId xmlns:a16="http://schemas.microsoft.com/office/drawing/2014/main" id="{4618CCD7-E502-EF41-8110-78A478415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2376" y="4164013"/>
                  <a:ext cx="84138" cy="84137"/>
                </a:xfrm>
                <a:custGeom>
                  <a:avLst/>
                  <a:gdLst>
                    <a:gd name="T0" fmla="*/ 79 w 158"/>
                    <a:gd name="T1" fmla="*/ 158 h 158"/>
                    <a:gd name="T2" fmla="*/ 93 w 158"/>
                    <a:gd name="T3" fmla="*/ 155 h 158"/>
                    <a:gd name="T4" fmla="*/ 108 w 158"/>
                    <a:gd name="T5" fmla="*/ 152 h 158"/>
                    <a:gd name="T6" fmla="*/ 114 w 158"/>
                    <a:gd name="T7" fmla="*/ 147 h 158"/>
                    <a:gd name="T8" fmla="*/ 121 w 158"/>
                    <a:gd name="T9" fmla="*/ 143 h 158"/>
                    <a:gd name="T10" fmla="*/ 127 w 158"/>
                    <a:gd name="T11" fmla="*/ 138 h 158"/>
                    <a:gd name="T12" fmla="*/ 134 w 158"/>
                    <a:gd name="T13" fmla="*/ 134 h 158"/>
                    <a:gd name="T14" fmla="*/ 139 w 158"/>
                    <a:gd name="T15" fmla="*/ 127 h 158"/>
                    <a:gd name="T16" fmla="*/ 143 w 158"/>
                    <a:gd name="T17" fmla="*/ 121 h 158"/>
                    <a:gd name="T18" fmla="*/ 147 w 158"/>
                    <a:gd name="T19" fmla="*/ 113 h 158"/>
                    <a:gd name="T20" fmla="*/ 152 w 158"/>
                    <a:gd name="T21" fmla="*/ 107 h 158"/>
                    <a:gd name="T22" fmla="*/ 155 w 158"/>
                    <a:gd name="T23" fmla="*/ 93 h 158"/>
                    <a:gd name="T24" fmla="*/ 158 w 158"/>
                    <a:gd name="T25" fmla="*/ 79 h 158"/>
                    <a:gd name="T26" fmla="*/ 155 w 158"/>
                    <a:gd name="T27" fmla="*/ 62 h 158"/>
                    <a:gd name="T28" fmla="*/ 152 w 158"/>
                    <a:gd name="T29" fmla="*/ 48 h 158"/>
                    <a:gd name="T30" fmla="*/ 143 w 158"/>
                    <a:gd name="T31" fmla="*/ 35 h 158"/>
                    <a:gd name="T32" fmla="*/ 134 w 158"/>
                    <a:gd name="T33" fmla="*/ 23 h 158"/>
                    <a:gd name="T34" fmla="*/ 121 w 158"/>
                    <a:gd name="T35" fmla="*/ 12 h 158"/>
                    <a:gd name="T36" fmla="*/ 114 w 158"/>
                    <a:gd name="T37" fmla="*/ 7 h 158"/>
                    <a:gd name="T38" fmla="*/ 108 w 158"/>
                    <a:gd name="T39" fmla="*/ 5 h 158"/>
                    <a:gd name="T40" fmla="*/ 93 w 158"/>
                    <a:gd name="T41" fmla="*/ 1 h 158"/>
                    <a:gd name="T42" fmla="*/ 79 w 158"/>
                    <a:gd name="T43" fmla="*/ 0 h 158"/>
                    <a:gd name="T44" fmla="*/ 62 w 158"/>
                    <a:gd name="T45" fmla="*/ 1 h 158"/>
                    <a:gd name="T46" fmla="*/ 48 w 158"/>
                    <a:gd name="T47" fmla="*/ 5 h 158"/>
                    <a:gd name="T48" fmla="*/ 35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1 w 158"/>
                    <a:gd name="T57" fmla="*/ 62 h 158"/>
                    <a:gd name="T58" fmla="*/ 0 w 158"/>
                    <a:gd name="T59" fmla="*/ 79 h 158"/>
                    <a:gd name="T60" fmla="*/ 1 w 158"/>
                    <a:gd name="T61" fmla="*/ 93 h 158"/>
                    <a:gd name="T62" fmla="*/ 5 w 158"/>
                    <a:gd name="T63" fmla="*/ 107 h 158"/>
                    <a:gd name="T64" fmla="*/ 7 w 158"/>
                    <a:gd name="T65" fmla="*/ 113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5 w 158"/>
                    <a:gd name="T71" fmla="*/ 143 h 158"/>
                    <a:gd name="T72" fmla="*/ 48 w 158"/>
                    <a:gd name="T73" fmla="*/ 152 h 158"/>
                    <a:gd name="T74" fmla="*/ 62 w 158"/>
                    <a:gd name="T75" fmla="*/ 155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3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3" y="121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9" name="Freeform 117">
                  <a:extLst>
                    <a:ext uri="{FF2B5EF4-FFF2-40B4-BE49-F238E27FC236}">
                      <a16:creationId xmlns:a16="http://schemas.microsoft.com/office/drawing/2014/main" id="{1925E89D-1F30-014A-B4AC-0AEF5E8D8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163" y="4010025"/>
                  <a:ext cx="84138" cy="82550"/>
                </a:xfrm>
                <a:custGeom>
                  <a:avLst/>
                  <a:gdLst>
                    <a:gd name="T0" fmla="*/ 79 w 158"/>
                    <a:gd name="T1" fmla="*/ 158 h 158"/>
                    <a:gd name="T2" fmla="*/ 93 w 158"/>
                    <a:gd name="T3" fmla="*/ 155 h 158"/>
                    <a:gd name="T4" fmla="*/ 107 w 158"/>
                    <a:gd name="T5" fmla="*/ 152 h 158"/>
                    <a:gd name="T6" fmla="*/ 113 w 158"/>
                    <a:gd name="T7" fmla="*/ 147 h 158"/>
                    <a:gd name="T8" fmla="*/ 121 w 158"/>
                    <a:gd name="T9" fmla="*/ 143 h 158"/>
                    <a:gd name="T10" fmla="*/ 127 w 158"/>
                    <a:gd name="T11" fmla="*/ 139 h 158"/>
                    <a:gd name="T12" fmla="*/ 134 w 158"/>
                    <a:gd name="T13" fmla="*/ 134 h 158"/>
                    <a:gd name="T14" fmla="*/ 139 w 158"/>
                    <a:gd name="T15" fmla="*/ 127 h 158"/>
                    <a:gd name="T16" fmla="*/ 143 w 158"/>
                    <a:gd name="T17" fmla="*/ 121 h 158"/>
                    <a:gd name="T18" fmla="*/ 147 w 158"/>
                    <a:gd name="T19" fmla="*/ 114 h 158"/>
                    <a:gd name="T20" fmla="*/ 152 w 158"/>
                    <a:gd name="T21" fmla="*/ 108 h 158"/>
                    <a:gd name="T22" fmla="*/ 155 w 158"/>
                    <a:gd name="T23" fmla="*/ 93 h 158"/>
                    <a:gd name="T24" fmla="*/ 158 w 158"/>
                    <a:gd name="T25" fmla="*/ 79 h 158"/>
                    <a:gd name="T26" fmla="*/ 155 w 158"/>
                    <a:gd name="T27" fmla="*/ 62 h 158"/>
                    <a:gd name="T28" fmla="*/ 152 w 158"/>
                    <a:gd name="T29" fmla="*/ 48 h 158"/>
                    <a:gd name="T30" fmla="*/ 143 w 158"/>
                    <a:gd name="T31" fmla="*/ 35 h 158"/>
                    <a:gd name="T32" fmla="*/ 134 w 158"/>
                    <a:gd name="T33" fmla="*/ 23 h 158"/>
                    <a:gd name="T34" fmla="*/ 121 w 158"/>
                    <a:gd name="T35" fmla="*/ 12 h 158"/>
                    <a:gd name="T36" fmla="*/ 113 w 158"/>
                    <a:gd name="T37" fmla="*/ 7 h 158"/>
                    <a:gd name="T38" fmla="*/ 107 w 158"/>
                    <a:gd name="T39" fmla="*/ 5 h 158"/>
                    <a:gd name="T40" fmla="*/ 93 w 158"/>
                    <a:gd name="T41" fmla="*/ 1 h 158"/>
                    <a:gd name="T42" fmla="*/ 79 w 158"/>
                    <a:gd name="T43" fmla="*/ 0 h 158"/>
                    <a:gd name="T44" fmla="*/ 62 w 158"/>
                    <a:gd name="T45" fmla="*/ 1 h 158"/>
                    <a:gd name="T46" fmla="*/ 48 w 158"/>
                    <a:gd name="T47" fmla="*/ 5 h 158"/>
                    <a:gd name="T48" fmla="*/ 35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1 w 158"/>
                    <a:gd name="T57" fmla="*/ 62 h 158"/>
                    <a:gd name="T58" fmla="*/ 0 w 158"/>
                    <a:gd name="T59" fmla="*/ 79 h 158"/>
                    <a:gd name="T60" fmla="*/ 1 w 158"/>
                    <a:gd name="T61" fmla="*/ 93 h 158"/>
                    <a:gd name="T62" fmla="*/ 5 w 158"/>
                    <a:gd name="T63" fmla="*/ 108 h 158"/>
                    <a:gd name="T64" fmla="*/ 7 w 158"/>
                    <a:gd name="T65" fmla="*/ 114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5 w 158"/>
                    <a:gd name="T71" fmla="*/ 143 h 158"/>
                    <a:gd name="T72" fmla="*/ 48 w 158"/>
                    <a:gd name="T73" fmla="*/ 152 h 158"/>
                    <a:gd name="T74" fmla="*/ 62 w 158"/>
                    <a:gd name="T75" fmla="*/ 155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3" y="155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0" name="Freeform 118">
                  <a:extLst>
                    <a:ext uri="{FF2B5EF4-FFF2-40B4-BE49-F238E27FC236}">
                      <a16:creationId xmlns:a16="http://schemas.microsoft.com/office/drawing/2014/main" id="{2D9D32BE-6D1F-AE41-BE48-80F79E22B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6076" y="3952875"/>
                  <a:ext cx="82550" cy="82550"/>
                </a:xfrm>
                <a:custGeom>
                  <a:avLst/>
                  <a:gdLst>
                    <a:gd name="T0" fmla="*/ 79 w 157"/>
                    <a:gd name="T1" fmla="*/ 158 h 158"/>
                    <a:gd name="T2" fmla="*/ 93 w 157"/>
                    <a:gd name="T3" fmla="*/ 156 h 158"/>
                    <a:gd name="T4" fmla="*/ 107 w 157"/>
                    <a:gd name="T5" fmla="*/ 152 h 158"/>
                    <a:gd name="T6" fmla="*/ 113 w 157"/>
                    <a:gd name="T7" fmla="*/ 147 h 158"/>
                    <a:gd name="T8" fmla="*/ 120 w 157"/>
                    <a:gd name="T9" fmla="*/ 144 h 158"/>
                    <a:gd name="T10" fmla="*/ 126 w 157"/>
                    <a:gd name="T11" fmla="*/ 139 h 158"/>
                    <a:gd name="T12" fmla="*/ 134 w 157"/>
                    <a:gd name="T13" fmla="*/ 134 h 158"/>
                    <a:gd name="T14" fmla="*/ 138 w 157"/>
                    <a:gd name="T15" fmla="*/ 127 h 158"/>
                    <a:gd name="T16" fmla="*/ 143 w 157"/>
                    <a:gd name="T17" fmla="*/ 121 h 158"/>
                    <a:gd name="T18" fmla="*/ 147 w 157"/>
                    <a:gd name="T19" fmla="*/ 114 h 158"/>
                    <a:gd name="T20" fmla="*/ 151 w 157"/>
                    <a:gd name="T21" fmla="*/ 108 h 158"/>
                    <a:gd name="T22" fmla="*/ 155 w 157"/>
                    <a:gd name="T23" fmla="*/ 94 h 158"/>
                    <a:gd name="T24" fmla="*/ 157 w 157"/>
                    <a:gd name="T25" fmla="*/ 79 h 158"/>
                    <a:gd name="T26" fmla="*/ 155 w 157"/>
                    <a:gd name="T27" fmla="*/ 63 h 158"/>
                    <a:gd name="T28" fmla="*/ 151 w 157"/>
                    <a:gd name="T29" fmla="*/ 48 h 158"/>
                    <a:gd name="T30" fmla="*/ 143 w 157"/>
                    <a:gd name="T31" fmla="*/ 35 h 158"/>
                    <a:gd name="T32" fmla="*/ 134 w 157"/>
                    <a:gd name="T33" fmla="*/ 23 h 158"/>
                    <a:gd name="T34" fmla="*/ 120 w 157"/>
                    <a:gd name="T35" fmla="*/ 12 h 158"/>
                    <a:gd name="T36" fmla="*/ 113 w 157"/>
                    <a:gd name="T37" fmla="*/ 8 h 158"/>
                    <a:gd name="T38" fmla="*/ 107 w 157"/>
                    <a:gd name="T39" fmla="*/ 5 h 158"/>
                    <a:gd name="T40" fmla="*/ 93 w 157"/>
                    <a:gd name="T41" fmla="*/ 2 h 158"/>
                    <a:gd name="T42" fmla="*/ 79 w 157"/>
                    <a:gd name="T43" fmla="*/ 0 h 158"/>
                    <a:gd name="T44" fmla="*/ 62 w 157"/>
                    <a:gd name="T45" fmla="*/ 2 h 158"/>
                    <a:gd name="T46" fmla="*/ 48 w 157"/>
                    <a:gd name="T47" fmla="*/ 5 h 158"/>
                    <a:gd name="T48" fmla="*/ 34 w 157"/>
                    <a:gd name="T49" fmla="*/ 12 h 158"/>
                    <a:gd name="T50" fmla="*/ 22 w 157"/>
                    <a:gd name="T51" fmla="*/ 23 h 158"/>
                    <a:gd name="T52" fmla="*/ 12 w 157"/>
                    <a:gd name="T53" fmla="*/ 35 h 158"/>
                    <a:gd name="T54" fmla="*/ 4 w 157"/>
                    <a:gd name="T55" fmla="*/ 48 h 158"/>
                    <a:gd name="T56" fmla="*/ 1 w 157"/>
                    <a:gd name="T57" fmla="*/ 63 h 158"/>
                    <a:gd name="T58" fmla="*/ 0 w 157"/>
                    <a:gd name="T59" fmla="*/ 79 h 158"/>
                    <a:gd name="T60" fmla="*/ 1 w 157"/>
                    <a:gd name="T61" fmla="*/ 94 h 158"/>
                    <a:gd name="T62" fmla="*/ 4 w 157"/>
                    <a:gd name="T63" fmla="*/ 108 h 158"/>
                    <a:gd name="T64" fmla="*/ 7 w 157"/>
                    <a:gd name="T65" fmla="*/ 114 h 158"/>
                    <a:gd name="T66" fmla="*/ 12 w 157"/>
                    <a:gd name="T67" fmla="*/ 121 h 158"/>
                    <a:gd name="T68" fmla="*/ 22 w 157"/>
                    <a:gd name="T69" fmla="*/ 134 h 158"/>
                    <a:gd name="T70" fmla="*/ 34 w 157"/>
                    <a:gd name="T71" fmla="*/ 144 h 158"/>
                    <a:gd name="T72" fmla="*/ 48 w 157"/>
                    <a:gd name="T73" fmla="*/ 152 h 158"/>
                    <a:gd name="T74" fmla="*/ 62 w 157"/>
                    <a:gd name="T75" fmla="*/ 156 h 158"/>
                    <a:gd name="T76" fmla="*/ 79 w 157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79" y="158"/>
                      </a:move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4"/>
                      </a:lnTo>
                      <a:lnTo>
                        <a:pt x="157" y="79"/>
                      </a:lnTo>
                      <a:lnTo>
                        <a:pt x="155" y="63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8"/>
                      </a:lnTo>
                      <a:lnTo>
                        <a:pt x="107" y="5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2" y="2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4" y="48"/>
                      </a:lnTo>
                      <a:lnTo>
                        <a:pt x="1" y="63"/>
                      </a:lnTo>
                      <a:lnTo>
                        <a:pt x="0" y="79"/>
                      </a:lnTo>
                      <a:lnTo>
                        <a:pt x="1" y="94"/>
                      </a:lnTo>
                      <a:lnTo>
                        <a:pt x="4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1" name="Freeform 119">
                  <a:extLst>
                    <a:ext uri="{FF2B5EF4-FFF2-40B4-BE49-F238E27FC236}">
                      <a16:creationId xmlns:a16="http://schemas.microsoft.com/office/drawing/2014/main" id="{046F7B22-F089-3C4B-BAE7-81A135974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9513" y="3884613"/>
                  <a:ext cx="82550" cy="84137"/>
                </a:xfrm>
                <a:custGeom>
                  <a:avLst/>
                  <a:gdLst>
                    <a:gd name="T0" fmla="*/ 78 w 157"/>
                    <a:gd name="T1" fmla="*/ 157 h 157"/>
                    <a:gd name="T2" fmla="*/ 93 w 157"/>
                    <a:gd name="T3" fmla="*/ 155 h 157"/>
                    <a:gd name="T4" fmla="*/ 107 w 157"/>
                    <a:gd name="T5" fmla="*/ 151 h 157"/>
                    <a:gd name="T6" fmla="*/ 113 w 157"/>
                    <a:gd name="T7" fmla="*/ 147 h 157"/>
                    <a:gd name="T8" fmla="*/ 120 w 157"/>
                    <a:gd name="T9" fmla="*/ 143 h 157"/>
                    <a:gd name="T10" fmla="*/ 126 w 157"/>
                    <a:gd name="T11" fmla="*/ 138 h 157"/>
                    <a:gd name="T12" fmla="*/ 133 w 157"/>
                    <a:gd name="T13" fmla="*/ 133 h 157"/>
                    <a:gd name="T14" fmla="*/ 138 w 157"/>
                    <a:gd name="T15" fmla="*/ 126 h 157"/>
                    <a:gd name="T16" fmla="*/ 143 w 157"/>
                    <a:gd name="T17" fmla="*/ 120 h 157"/>
                    <a:gd name="T18" fmla="*/ 147 w 157"/>
                    <a:gd name="T19" fmla="*/ 113 h 157"/>
                    <a:gd name="T20" fmla="*/ 151 w 157"/>
                    <a:gd name="T21" fmla="*/ 107 h 157"/>
                    <a:gd name="T22" fmla="*/ 155 w 157"/>
                    <a:gd name="T23" fmla="*/ 93 h 157"/>
                    <a:gd name="T24" fmla="*/ 157 w 157"/>
                    <a:gd name="T25" fmla="*/ 78 h 157"/>
                    <a:gd name="T26" fmla="*/ 155 w 157"/>
                    <a:gd name="T27" fmla="*/ 62 h 157"/>
                    <a:gd name="T28" fmla="*/ 151 w 157"/>
                    <a:gd name="T29" fmla="*/ 47 h 157"/>
                    <a:gd name="T30" fmla="*/ 143 w 157"/>
                    <a:gd name="T31" fmla="*/ 34 h 157"/>
                    <a:gd name="T32" fmla="*/ 133 w 157"/>
                    <a:gd name="T33" fmla="*/ 22 h 157"/>
                    <a:gd name="T34" fmla="*/ 120 w 157"/>
                    <a:gd name="T35" fmla="*/ 12 h 157"/>
                    <a:gd name="T36" fmla="*/ 113 w 157"/>
                    <a:gd name="T37" fmla="*/ 7 h 157"/>
                    <a:gd name="T38" fmla="*/ 107 w 157"/>
                    <a:gd name="T39" fmla="*/ 4 h 157"/>
                    <a:gd name="T40" fmla="*/ 93 w 157"/>
                    <a:gd name="T41" fmla="*/ 1 h 157"/>
                    <a:gd name="T42" fmla="*/ 78 w 157"/>
                    <a:gd name="T43" fmla="*/ 0 h 157"/>
                    <a:gd name="T44" fmla="*/ 62 w 157"/>
                    <a:gd name="T45" fmla="*/ 1 h 157"/>
                    <a:gd name="T46" fmla="*/ 47 w 157"/>
                    <a:gd name="T47" fmla="*/ 4 h 157"/>
                    <a:gd name="T48" fmla="*/ 34 w 157"/>
                    <a:gd name="T49" fmla="*/ 12 h 157"/>
                    <a:gd name="T50" fmla="*/ 22 w 157"/>
                    <a:gd name="T51" fmla="*/ 22 h 157"/>
                    <a:gd name="T52" fmla="*/ 12 w 157"/>
                    <a:gd name="T53" fmla="*/ 34 h 157"/>
                    <a:gd name="T54" fmla="*/ 4 w 157"/>
                    <a:gd name="T55" fmla="*/ 47 h 157"/>
                    <a:gd name="T56" fmla="*/ 1 w 157"/>
                    <a:gd name="T57" fmla="*/ 62 h 157"/>
                    <a:gd name="T58" fmla="*/ 0 w 157"/>
                    <a:gd name="T59" fmla="*/ 78 h 157"/>
                    <a:gd name="T60" fmla="*/ 1 w 157"/>
                    <a:gd name="T61" fmla="*/ 93 h 157"/>
                    <a:gd name="T62" fmla="*/ 4 w 157"/>
                    <a:gd name="T63" fmla="*/ 107 h 157"/>
                    <a:gd name="T64" fmla="*/ 7 w 157"/>
                    <a:gd name="T65" fmla="*/ 113 h 157"/>
                    <a:gd name="T66" fmla="*/ 12 w 157"/>
                    <a:gd name="T67" fmla="*/ 120 h 157"/>
                    <a:gd name="T68" fmla="*/ 22 w 157"/>
                    <a:gd name="T69" fmla="*/ 133 h 157"/>
                    <a:gd name="T70" fmla="*/ 34 w 157"/>
                    <a:gd name="T71" fmla="*/ 143 h 157"/>
                    <a:gd name="T72" fmla="*/ 47 w 157"/>
                    <a:gd name="T73" fmla="*/ 151 h 157"/>
                    <a:gd name="T74" fmla="*/ 62 w 157"/>
                    <a:gd name="T75" fmla="*/ 155 h 157"/>
                    <a:gd name="T76" fmla="*/ 78 w 157"/>
                    <a:gd name="T77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7">
                      <a:moveTo>
                        <a:pt x="78" y="157"/>
                      </a:moveTo>
                      <a:lnTo>
                        <a:pt x="93" y="155"/>
                      </a:lnTo>
                      <a:lnTo>
                        <a:pt x="107" y="151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8"/>
                      </a:lnTo>
                      <a:lnTo>
                        <a:pt x="133" y="133"/>
                      </a:lnTo>
                      <a:lnTo>
                        <a:pt x="138" y="126"/>
                      </a:lnTo>
                      <a:lnTo>
                        <a:pt x="143" y="120"/>
                      </a:lnTo>
                      <a:lnTo>
                        <a:pt x="147" y="113"/>
                      </a:lnTo>
                      <a:lnTo>
                        <a:pt x="151" y="107"/>
                      </a:lnTo>
                      <a:lnTo>
                        <a:pt x="155" y="93"/>
                      </a:lnTo>
                      <a:lnTo>
                        <a:pt x="157" y="78"/>
                      </a:lnTo>
                      <a:lnTo>
                        <a:pt x="155" y="62"/>
                      </a:lnTo>
                      <a:lnTo>
                        <a:pt x="151" y="47"/>
                      </a:lnTo>
                      <a:lnTo>
                        <a:pt x="143" y="34"/>
                      </a:lnTo>
                      <a:lnTo>
                        <a:pt x="133" y="22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4"/>
                      </a:lnTo>
                      <a:lnTo>
                        <a:pt x="93" y="1"/>
                      </a:lnTo>
                      <a:lnTo>
                        <a:pt x="78" y="0"/>
                      </a:lnTo>
                      <a:lnTo>
                        <a:pt x="62" y="1"/>
                      </a:lnTo>
                      <a:lnTo>
                        <a:pt x="47" y="4"/>
                      </a:lnTo>
                      <a:lnTo>
                        <a:pt x="34" y="12"/>
                      </a:lnTo>
                      <a:lnTo>
                        <a:pt x="22" y="22"/>
                      </a:lnTo>
                      <a:lnTo>
                        <a:pt x="12" y="34"/>
                      </a:lnTo>
                      <a:lnTo>
                        <a:pt x="4" y="47"/>
                      </a:lnTo>
                      <a:lnTo>
                        <a:pt x="1" y="62"/>
                      </a:lnTo>
                      <a:lnTo>
                        <a:pt x="0" y="78"/>
                      </a:lnTo>
                      <a:lnTo>
                        <a:pt x="1" y="93"/>
                      </a:lnTo>
                      <a:lnTo>
                        <a:pt x="4" y="107"/>
                      </a:lnTo>
                      <a:lnTo>
                        <a:pt x="7" y="113"/>
                      </a:lnTo>
                      <a:lnTo>
                        <a:pt x="12" y="120"/>
                      </a:lnTo>
                      <a:lnTo>
                        <a:pt x="22" y="133"/>
                      </a:lnTo>
                      <a:lnTo>
                        <a:pt x="34" y="143"/>
                      </a:lnTo>
                      <a:lnTo>
                        <a:pt x="47" y="151"/>
                      </a:lnTo>
                      <a:lnTo>
                        <a:pt x="62" y="155"/>
                      </a:lnTo>
                      <a:lnTo>
                        <a:pt x="78" y="157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2" name="Freeform 120">
                  <a:extLst>
                    <a:ext uri="{FF2B5EF4-FFF2-40B4-BE49-F238E27FC236}">
                      <a16:creationId xmlns:a16="http://schemas.microsoft.com/office/drawing/2014/main" id="{3D751426-7760-6148-8A06-892DBF00E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26" y="3567113"/>
                  <a:ext cx="84138" cy="82550"/>
                </a:xfrm>
                <a:custGeom>
                  <a:avLst/>
                  <a:gdLst>
                    <a:gd name="T0" fmla="*/ 79 w 158"/>
                    <a:gd name="T1" fmla="*/ 158 h 158"/>
                    <a:gd name="T2" fmla="*/ 93 w 158"/>
                    <a:gd name="T3" fmla="*/ 156 h 158"/>
                    <a:gd name="T4" fmla="*/ 108 w 158"/>
                    <a:gd name="T5" fmla="*/ 152 h 158"/>
                    <a:gd name="T6" fmla="*/ 114 w 158"/>
                    <a:gd name="T7" fmla="*/ 147 h 158"/>
                    <a:gd name="T8" fmla="*/ 121 w 158"/>
                    <a:gd name="T9" fmla="*/ 144 h 158"/>
                    <a:gd name="T10" fmla="*/ 127 w 158"/>
                    <a:gd name="T11" fmla="*/ 139 h 158"/>
                    <a:gd name="T12" fmla="*/ 134 w 158"/>
                    <a:gd name="T13" fmla="*/ 134 h 158"/>
                    <a:gd name="T14" fmla="*/ 139 w 158"/>
                    <a:gd name="T15" fmla="*/ 127 h 158"/>
                    <a:gd name="T16" fmla="*/ 144 w 158"/>
                    <a:gd name="T17" fmla="*/ 121 h 158"/>
                    <a:gd name="T18" fmla="*/ 147 w 158"/>
                    <a:gd name="T19" fmla="*/ 114 h 158"/>
                    <a:gd name="T20" fmla="*/ 152 w 158"/>
                    <a:gd name="T21" fmla="*/ 108 h 158"/>
                    <a:gd name="T22" fmla="*/ 156 w 158"/>
                    <a:gd name="T23" fmla="*/ 94 h 158"/>
                    <a:gd name="T24" fmla="*/ 158 w 158"/>
                    <a:gd name="T25" fmla="*/ 79 h 158"/>
                    <a:gd name="T26" fmla="*/ 156 w 158"/>
                    <a:gd name="T27" fmla="*/ 63 h 158"/>
                    <a:gd name="T28" fmla="*/ 152 w 158"/>
                    <a:gd name="T29" fmla="*/ 48 h 158"/>
                    <a:gd name="T30" fmla="*/ 144 w 158"/>
                    <a:gd name="T31" fmla="*/ 35 h 158"/>
                    <a:gd name="T32" fmla="*/ 134 w 158"/>
                    <a:gd name="T33" fmla="*/ 23 h 158"/>
                    <a:gd name="T34" fmla="*/ 121 w 158"/>
                    <a:gd name="T35" fmla="*/ 12 h 158"/>
                    <a:gd name="T36" fmla="*/ 114 w 158"/>
                    <a:gd name="T37" fmla="*/ 8 h 158"/>
                    <a:gd name="T38" fmla="*/ 108 w 158"/>
                    <a:gd name="T39" fmla="*/ 5 h 158"/>
                    <a:gd name="T40" fmla="*/ 93 w 158"/>
                    <a:gd name="T41" fmla="*/ 2 h 158"/>
                    <a:gd name="T42" fmla="*/ 79 w 158"/>
                    <a:gd name="T43" fmla="*/ 0 h 158"/>
                    <a:gd name="T44" fmla="*/ 62 w 158"/>
                    <a:gd name="T45" fmla="*/ 2 h 158"/>
                    <a:gd name="T46" fmla="*/ 48 w 158"/>
                    <a:gd name="T47" fmla="*/ 5 h 158"/>
                    <a:gd name="T48" fmla="*/ 35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1 w 158"/>
                    <a:gd name="T57" fmla="*/ 63 h 158"/>
                    <a:gd name="T58" fmla="*/ 0 w 158"/>
                    <a:gd name="T59" fmla="*/ 79 h 158"/>
                    <a:gd name="T60" fmla="*/ 1 w 158"/>
                    <a:gd name="T61" fmla="*/ 94 h 158"/>
                    <a:gd name="T62" fmla="*/ 5 w 158"/>
                    <a:gd name="T63" fmla="*/ 108 h 158"/>
                    <a:gd name="T64" fmla="*/ 7 w 158"/>
                    <a:gd name="T65" fmla="*/ 114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5 w 158"/>
                    <a:gd name="T71" fmla="*/ 144 h 158"/>
                    <a:gd name="T72" fmla="*/ 48 w 158"/>
                    <a:gd name="T73" fmla="*/ 152 h 158"/>
                    <a:gd name="T74" fmla="*/ 62 w 158"/>
                    <a:gd name="T75" fmla="*/ 156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3" y="156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4"/>
                      </a:lnTo>
                      <a:lnTo>
                        <a:pt x="158" y="79"/>
                      </a:lnTo>
                      <a:lnTo>
                        <a:pt x="156" y="63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8"/>
                      </a:lnTo>
                      <a:lnTo>
                        <a:pt x="108" y="5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2" y="2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3"/>
                      </a:lnTo>
                      <a:lnTo>
                        <a:pt x="0" y="79"/>
                      </a:lnTo>
                      <a:lnTo>
                        <a:pt x="1" y="94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3" name="Freeform 122">
                  <a:extLst>
                    <a:ext uri="{FF2B5EF4-FFF2-40B4-BE49-F238E27FC236}">
                      <a16:creationId xmlns:a16="http://schemas.microsoft.com/office/drawing/2014/main" id="{164CC186-0E72-3448-A515-35F0FAB9F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7826" y="4181475"/>
                  <a:ext cx="4992688" cy="603250"/>
                </a:xfrm>
                <a:custGeom>
                  <a:avLst/>
                  <a:gdLst>
                    <a:gd name="T0" fmla="*/ 9434 w 9434"/>
                    <a:gd name="T1" fmla="*/ 0 h 1140"/>
                    <a:gd name="T2" fmla="*/ 6293 w 9434"/>
                    <a:gd name="T3" fmla="*/ 104 h 1140"/>
                    <a:gd name="T4" fmla="*/ 4720 w 9434"/>
                    <a:gd name="T5" fmla="*/ 211 h 1140"/>
                    <a:gd name="T6" fmla="*/ 3148 w 9434"/>
                    <a:gd name="T7" fmla="*/ 26 h 1140"/>
                    <a:gd name="T8" fmla="*/ 1563 w 9434"/>
                    <a:gd name="T9" fmla="*/ 281 h 1140"/>
                    <a:gd name="T10" fmla="*/ 1039 w 9434"/>
                    <a:gd name="T11" fmla="*/ 606 h 1140"/>
                    <a:gd name="T12" fmla="*/ 519 w 9434"/>
                    <a:gd name="T13" fmla="*/ 642 h 1140"/>
                    <a:gd name="T14" fmla="*/ 0 w 9434"/>
                    <a:gd name="T15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34" h="1140">
                      <a:moveTo>
                        <a:pt x="9434" y="0"/>
                      </a:moveTo>
                      <a:lnTo>
                        <a:pt x="6293" y="104"/>
                      </a:lnTo>
                      <a:lnTo>
                        <a:pt x="4720" y="211"/>
                      </a:lnTo>
                      <a:lnTo>
                        <a:pt x="3148" y="26"/>
                      </a:lnTo>
                      <a:lnTo>
                        <a:pt x="1563" y="281"/>
                      </a:lnTo>
                      <a:lnTo>
                        <a:pt x="1039" y="606"/>
                      </a:lnTo>
                      <a:lnTo>
                        <a:pt x="519" y="642"/>
                      </a:lnTo>
                      <a:lnTo>
                        <a:pt x="0" y="1140"/>
                      </a:lnTo>
                    </a:path>
                  </a:pathLst>
                </a:custGeom>
                <a:noFill/>
                <a:ln w="254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4" name="Rectangle 130">
                  <a:extLst>
                    <a:ext uri="{FF2B5EF4-FFF2-40B4-BE49-F238E27FC236}">
                      <a16:creationId xmlns:a16="http://schemas.microsoft.com/office/drawing/2014/main" id="{7EC4C2C6-0643-4B46-8FA3-31E2D5BD3E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6238" y="4783138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5" name="Rectangle 131">
                  <a:extLst>
                    <a:ext uri="{FF2B5EF4-FFF2-40B4-BE49-F238E27FC236}">
                      <a16:creationId xmlns:a16="http://schemas.microsoft.com/office/drawing/2014/main" id="{50615A07-B73A-3F4A-9C16-814227E95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0876" y="4519613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6" name="Rectangle 132">
                  <a:extLst>
                    <a:ext uri="{FF2B5EF4-FFF2-40B4-BE49-F238E27FC236}">
                      <a16:creationId xmlns:a16="http://schemas.microsoft.com/office/drawing/2014/main" id="{9C39B911-0741-4443-A764-ECD6581E6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0876" y="4519613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7" name="Rectangle 133">
                  <a:extLst>
                    <a:ext uri="{FF2B5EF4-FFF2-40B4-BE49-F238E27FC236}">
                      <a16:creationId xmlns:a16="http://schemas.microsoft.com/office/drawing/2014/main" id="{902FF047-B3A2-FE4C-8996-368522743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77101" y="4500563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8" name="Rectangle 134">
                  <a:extLst>
                    <a:ext uri="{FF2B5EF4-FFF2-40B4-BE49-F238E27FC236}">
                      <a16:creationId xmlns:a16="http://schemas.microsoft.com/office/drawing/2014/main" id="{421C62A4-39C5-3E43-87AD-5F6013325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77101" y="4500563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9" name="Rectangle 135">
                  <a:extLst>
                    <a:ext uri="{FF2B5EF4-FFF2-40B4-BE49-F238E27FC236}">
                      <a16:creationId xmlns:a16="http://schemas.microsoft.com/office/drawing/2014/main" id="{8AD7064D-864F-8740-9607-147E95D22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3326" y="4327525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0" name="Rectangle 136">
                  <a:extLst>
                    <a:ext uri="{FF2B5EF4-FFF2-40B4-BE49-F238E27FC236}">
                      <a16:creationId xmlns:a16="http://schemas.microsoft.com/office/drawing/2014/main" id="{92419406-6B18-D449-A0B2-DF7F2A1EE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3326" y="4327525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1" name="Rectangle 137">
                  <a:extLst>
                    <a:ext uri="{FF2B5EF4-FFF2-40B4-BE49-F238E27FC236}">
                      <a16:creationId xmlns:a16="http://schemas.microsoft.com/office/drawing/2014/main" id="{E8AEC9E7-0AE3-CC4E-9706-1C2FDB6EC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3113" y="4194175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2" name="Rectangle 138">
                  <a:extLst>
                    <a:ext uri="{FF2B5EF4-FFF2-40B4-BE49-F238E27FC236}">
                      <a16:creationId xmlns:a16="http://schemas.microsoft.com/office/drawing/2014/main" id="{9D7752D1-AB23-B948-B284-4B913CA304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3113" y="4194175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3" name="Rectangle 139">
                  <a:extLst>
                    <a:ext uri="{FF2B5EF4-FFF2-40B4-BE49-F238E27FC236}">
                      <a16:creationId xmlns:a16="http://schemas.microsoft.com/office/drawing/2014/main" id="{3DE1BAD9-0ED6-574A-BDE4-F3E04FE5D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23376" y="4291013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4" name="Rectangle 140">
                  <a:extLst>
                    <a:ext uri="{FF2B5EF4-FFF2-40B4-BE49-F238E27FC236}">
                      <a16:creationId xmlns:a16="http://schemas.microsoft.com/office/drawing/2014/main" id="{CF50900D-42BB-8C42-AA38-8F32D6A08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23376" y="4291013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5" name="Rectangle 141">
                  <a:extLst>
                    <a:ext uri="{FF2B5EF4-FFF2-40B4-BE49-F238E27FC236}">
                      <a16:creationId xmlns:a16="http://schemas.microsoft.com/office/drawing/2014/main" id="{2C786FB3-3640-9348-A5A6-2021A180B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6813" y="4235450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6" name="Oval 142">
                  <a:extLst>
                    <a:ext uri="{FF2B5EF4-FFF2-40B4-BE49-F238E27FC236}">
                      <a16:creationId xmlns:a16="http://schemas.microsoft.com/office/drawing/2014/main" id="{087B40A6-3CC4-F041-A138-67B09B062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6813" y="4235450"/>
                  <a:ext cx="3175" cy="158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7" name="Oval 143">
                  <a:extLst>
                    <a:ext uri="{FF2B5EF4-FFF2-40B4-BE49-F238E27FC236}">
                      <a16:creationId xmlns:a16="http://schemas.microsoft.com/office/drawing/2014/main" id="{551BC2FD-2A12-D846-B174-16F036068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18926" y="4179888"/>
                  <a:ext cx="1588" cy="158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8" name="Line 144">
                  <a:extLst>
                    <a:ext uri="{FF2B5EF4-FFF2-40B4-BE49-F238E27FC236}">
                      <a16:creationId xmlns:a16="http://schemas.microsoft.com/office/drawing/2014/main" id="{FBA288F9-E304-3148-AA1E-617B6AE62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20201" y="4059238"/>
                  <a:ext cx="0" cy="479425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9" name="Line 145">
                  <a:extLst>
                    <a:ext uri="{FF2B5EF4-FFF2-40B4-BE49-F238E27FC236}">
                      <a16:creationId xmlns:a16="http://schemas.microsoft.com/office/drawing/2014/main" id="{786A958E-D105-D749-A28C-14C28CB89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17338" y="3586163"/>
                  <a:ext cx="0" cy="1198562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0" name="Line 146">
                  <a:extLst>
                    <a:ext uri="{FF2B5EF4-FFF2-40B4-BE49-F238E27FC236}">
                      <a16:creationId xmlns:a16="http://schemas.microsoft.com/office/drawing/2014/main" id="{CDE9666B-9159-2D45-871C-0A07774B48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50463" y="3925888"/>
                  <a:ext cx="0" cy="642937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1" name="Line 147">
                  <a:extLst>
                    <a:ext uri="{FF2B5EF4-FFF2-40B4-BE49-F238E27FC236}">
                      <a16:creationId xmlns:a16="http://schemas.microsoft.com/office/drawing/2014/main" id="{67888298-7111-BB48-B291-774C173510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86763" y="3937000"/>
                  <a:ext cx="0" cy="501650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2" name="Line 150">
                  <a:extLst>
                    <a:ext uri="{FF2B5EF4-FFF2-40B4-BE49-F238E27FC236}">
                      <a16:creationId xmlns:a16="http://schemas.microsoft.com/office/drawing/2014/main" id="{C5E9BD05-3E2E-1042-BE26-B0C402005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58088" y="4138613"/>
                  <a:ext cx="0" cy="385762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3" name="Line 151">
                  <a:extLst>
                    <a:ext uri="{FF2B5EF4-FFF2-40B4-BE49-F238E27FC236}">
                      <a16:creationId xmlns:a16="http://schemas.microsoft.com/office/drawing/2014/main" id="{0263E98D-2950-094E-95DC-20C1E83767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80276" y="4278313"/>
                  <a:ext cx="0" cy="460375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4" name="Line 152">
                  <a:extLst>
                    <a:ext uri="{FF2B5EF4-FFF2-40B4-BE49-F238E27FC236}">
                      <a16:creationId xmlns:a16="http://schemas.microsoft.com/office/drawing/2014/main" id="{A16E60FD-4740-E94F-AA86-981DA25EDC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07226" y="4338638"/>
                  <a:ext cx="0" cy="377825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5" name="Freeform 167">
                  <a:extLst>
                    <a:ext uri="{FF2B5EF4-FFF2-40B4-BE49-F238E27FC236}">
                      <a16:creationId xmlns:a16="http://schemas.microsoft.com/office/drawing/2014/main" id="{DB02D8C6-8DBF-AF4A-8F83-058226C7B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6551" y="4741863"/>
                  <a:ext cx="82550" cy="84137"/>
                </a:xfrm>
                <a:custGeom>
                  <a:avLst/>
                  <a:gdLst>
                    <a:gd name="T0" fmla="*/ 79 w 158"/>
                    <a:gd name="T1" fmla="*/ 0 h 158"/>
                    <a:gd name="T2" fmla="*/ 62 w 158"/>
                    <a:gd name="T3" fmla="*/ 1 h 158"/>
                    <a:gd name="T4" fmla="*/ 48 w 158"/>
                    <a:gd name="T5" fmla="*/ 5 h 158"/>
                    <a:gd name="T6" fmla="*/ 35 w 158"/>
                    <a:gd name="T7" fmla="*/ 12 h 158"/>
                    <a:gd name="T8" fmla="*/ 23 w 158"/>
                    <a:gd name="T9" fmla="*/ 23 h 158"/>
                    <a:gd name="T10" fmla="*/ 12 w 158"/>
                    <a:gd name="T11" fmla="*/ 35 h 158"/>
                    <a:gd name="T12" fmla="*/ 5 w 158"/>
                    <a:gd name="T13" fmla="*/ 48 h 158"/>
                    <a:gd name="T14" fmla="*/ 1 w 158"/>
                    <a:gd name="T15" fmla="*/ 62 h 158"/>
                    <a:gd name="T16" fmla="*/ 0 w 158"/>
                    <a:gd name="T17" fmla="*/ 79 h 158"/>
                    <a:gd name="T18" fmla="*/ 1 w 158"/>
                    <a:gd name="T19" fmla="*/ 93 h 158"/>
                    <a:gd name="T20" fmla="*/ 5 w 158"/>
                    <a:gd name="T21" fmla="*/ 108 h 158"/>
                    <a:gd name="T22" fmla="*/ 7 w 158"/>
                    <a:gd name="T23" fmla="*/ 114 h 158"/>
                    <a:gd name="T24" fmla="*/ 12 w 158"/>
                    <a:gd name="T25" fmla="*/ 121 h 158"/>
                    <a:gd name="T26" fmla="*/ 23 w 158"/>
                    <a:gd name="T27" fmla="*/ 134 h 158"/>
                    <a:gd name="T28" fmla="*/ 35 w 158"/>
                    <a:gd name="T29" fmla="*/ 144 h 158"/>
                    <a:gd name="T30" fmla="*/ 48 w 158"/>
                    <a:gd name="T31" fmla="*/ 152 h 158"/>
                    <a:gd name="T32" fmla="*/ 62 w 158"/>
                    <a:gd name="T33" fmla="*/ 156 h 158"/>
                    <a:gd name="T34" fmla="*/ 79 w 158"/>
                    <a:gd name="T35" fmla="*/ 158 h 158"/>
                    <a:gd name="T36" fmla="*/ 93 w 158"/>
                    <a:gd name="T37" fmla="*/ 156 h 158"/>
                    <a:gd name="T38" fmla="*/ 107 w 158"/>
                    <a:gd name="T39" fmla="*/ 152 h 158"/>
                    <a:gd name="T40" fmla="*/ 113 w 158"/>
                    <a:gd name="T41" fmla="*/ 147 h 158"/>
                    <a:gd name="T42" fmla="*/ 121 w 158"/>
                    <a:gd name="T43" fmla="*/ 144 h 158"/>
                    <a:gd name="T44" fmla="*/ 127 w 158"/>
                    <a:gd name="T45" fmla="*/ 139 h 158"/>
                    <a:gd name="T46" fmla="*/ 134 w 158"/>
                    <a:gd name="T47" fmla="*/ 134 h 158"/>
                    <a:gd name="T48" fmla="*/ 138 w 158"/>
                    <a:gd name="T49" fmla="*/ 127 h 158"/>
                    <a:gd name="T50" fmla="*/ 143 w 158"/>
                    <a:gd name="T51" fmla="*/ 121 h 158"/>
                    <a:gd name="T52" fmla="*/ 147 w 158"/>
                    <a:gd name="T53" fmla="*/ 114 h 158"/>
                    <a:gd name="T54" fmla="*/ 152 w 158"/>
                    <a:gd name="T55" fmla="*/ 108 h 158"/>
                    <a:gd name="T56" fmla="*/ 155 w 158"/>
                    <a:gd name="T57" fmla="*/ 93 h 158"/>
                    <a:gd name="T58" fmla="*/ 158 w 158"/>
                    <a:gd name="T59" fmla="*/ 79 h 158"/>
                    <a:gd name="T60" fmla="*/ 155 w 158"/>
                    <a:gd name="T61" fmla="*/ 62 h 158"/>
                    <a:gd name="T62" fmla="*/ 152 w 158"/>
                    <a:gd name="T63" fmla="*/ 48 h 158"/>
                    <a:gd name="T64" fmla="*/ 143 w 158"/>
                    <a:gd name="T65" fmla="*/ 35 h 158"/>
                    <a:gd name="T66" fmla="*/ 134 w 158"/>
                    <a:gd name="T67" fmla="*/ 23 h 158"/>
                    <a:gd name="T68" fmla="*/ 121 w 158"/>
                    <a:gd name="T69" fmla="*/ 12 h 158"/>
                    <a:gd name="T70" fmla="*/ 113 w 158"/>
                    <a:gd name="T71" fmla="*/ 7 h 158"/>
                    <a:gd name="T72" fmla="*/ 107 w 158"/>
                    <a:gd name="T73" fmla="*/ 5 h 158"/>
                    <a:gd name="T74" fmla="*/ 93 w 158"/>
                    <a:gd name="T75" fmla="*/ 1 h 158"/>
                    <a:gd name="T76" fmla="*/ 79 w 158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0"/>
                      </a:move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6" name="Freeform 168">
                  <a:extLst>
                    <a:ext uri="{FF2B5EF4-FFF2-40B4-BE49-F238E27FC236}">
                      <a16:creationId xmlns:a16="http://schemas.microsoft.com/office/drawing/2014/main" id="{7F6EDC0C-AD1B-6E4C-AC0D-06DF4957D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1188" y="4478338"/>
                  <a:ext cx="82550" cy="84137"/>
                </a:xfrm>
                <a:custGeom>
                  <a:avLst/>
                  <a:gdLst>
                    <a:gd name="T0" fmla="*/ 78 w 157"/>
                    <a:gd name="T1" fmla="*/ 0 h 158"/>
                    <a:gd name="T2" fmla="*/ 62 w 157"/>
                    <a:gd name="T3" fmla="*/ 1 h 158"/>
                    <a:gd name="T4" fmla="*/ 47 w 157"/>
                    <a:gd name="T5" fmla="*/ 5 h 158"/>
                    <a:gd name="T6" fmla="*/ 34 w 157"/>
                    <a:gd name="T7" fmla="*/ 12 h 158"/>
                    <a:gd name="T8" fmla="*/ 22 w 157"/>
                    <a:gd name="T9" fmla="*/ 23 h 158"/>
                    <a:gd name="T10" fmla="*/ 12 w 157"/>
                    <a:gd name="T11" fmla="*/ 35 h 158"/>
                    <a:gd name="T12" fmla="*/ 4 w 157"/>
                    <a:gd name="T13" fmla="*/ 48 h 158"/>
                    <a:gd name="T14" fmla="*/ 1 w 157"/>
                    <a:gd name="T15" fmla="*/ 62 h 158"/>
                    <a:gd name="T16" fmla="*/ 0 w 157"/>
                    <a:gd name="T17" fmla="*/ 79 h 158"/>
                    <a:gd name="T18" fmla="*/ 1 w 157"/>
                    <a:gd name="T19" fmla="*/ 93 h 158"/>
                    <a:gd name="T20" fmla="*/ 4 w 157"/>
                    <a:gd name="T21" fmla="*/ 107 h 158"/>
                    <a:gd name="T22" fmla="*/ 7 w 157"/>
                    <a:gd name="T23" fmla="*/ 113 h 158"/>
                    <a:gd name="T24" fmla="*/ 12 w 157"/>
                    <a:gd name="T25" fmla="*/ 121 h 158"/>
                    <a:gd name="T26" fmla="*/ 22 w 157"/>
                    <a:gd name="T27" fmla="*/ 134 h 158"/>
                    <a:gd name="T28" fmla="*/ 34 w 157"/>
                    <a:gd name="T29" fmla="*/ 143 h 158"/>
                    <a:gd name="T30" fmla="*/ 47 w 157"/>
                    <a:gd name="T31" fmla="*/ 152 h 158"/>
                    <a:gd name="T32" fmla="*/ 62 w 157"/>
                    <a:gd name="T33" fmla="*/ 155 h 158"/>
                    <a:gd name="T34" fmla="*/ 78 w 157"/>
                    <a:gd name="T35" fmla="*/ 158 h 158"/>
                    <a:gd name="T36" fmla="*/ 93 w 157"/>
                    <a:gd name="T37" fmla="*/ 155 h 158"/>
                    <a:gd name="T38" fmla="*/ 107 w 157"/>
                    <a:gd name="T39" fmla="*/ 152 h 158"/>
                    <a:gd name="T40" fmla="*/ 113 w 157"/>
                    <a:gd name="T41" fmla="*/ 147 h 158"/>
                    <a:gd name="T42" fmla="*/ 120 w 157"/>
                    <a:gd name="T43" fmla="*/ 143 h 158"/>
                    <a:gd name="T44" fmla="*/ 126 w 157"/>
                    <a:gd name="T45" fmla="*/ 138 h 158"/>
                    <a:gd name="T46" fmla="*/ 133 w 157"/>
                    <a:gd name="T47" fmla="*/ 134 h 158"/>
                    <a:gd name="T48" fmla="*/ 138 w 157"/>
                    <a:gd name="T49" fmla="*/ 127 h 158"/>
                    <a:gd name="T50" fmla="*/ 143 w 157"/>
                    <a:gd name="T51" fmla="*/ 121 h 158"/>
                    <a:gd name="T52" fmla="*/ 147 w 157"/>
                    <a:gd name="T53" fmla="*/ 113 h 158"/>
                    <a:gd name="T54" fmla="*/ 151 w 157"/>
                    <a:gd name="T55" fmla="*/ 107 h 158"/>
                    <a:gd name="T56" fmla="*/ 155 w 157"/>
                    <a:gd name="T57" fmla="*/ 93 h 158"/>
                    <a:gd name="T58" fmla="*/ 157 w 157"/>
                    <a:gd name="T59" fmla="*/ 79 h 158"/>
                    <a:gd name="T60" fmla="*/ 155 w 157"/>
                    <a:gd name="T61" fmla="*/ 62 h 158"/>
                    <a:gd name="T62" fmla="*/ 151 w 157"/>
                    <a:gd name="T63" fmla="*/ 48 h 158"/>
                    <a:gd name="T64" fmla="*/ 143 w 157"/>
                    <a:gd name="T65" fmla="*/ 35 h 158"/>
                    <a:gd name="T66" fmla="*/ 133 w 157"/>
                    <a:gd name="T67" fmla="*/ 23 h 158"/>
                    <a:gd name="T68" fmla="*/ 120 w 157"/>
                    <a:gd name="T69" fmla="*/ 12 h 158"/>
                    <a:gd name="T70" fmla="*/ 113 w 157"/>
                    <a:gd name="T71" fmla="*/ 7 h 158"/>
                    <a:gd name="T72" fmla="*/ 107 w 157"/>
                    <a:gd name="T73" fmla="*/ 5 h 158"/>
                    <a:gd name="T74" fmla="*/ 93 w 157"/>
                    <a:gd name="T75" fmla="*/ 1 h 158"/>
                    <a:gd name="T76" fmla="*/ 78 w 157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78" y="0"/>
                      </a:moveTo>
                      <a:lnTo>
                        <a:pt x="62" y="1"/>
                      </a:lnTo>
                      <a:lnTo>
                        <a:pt x="47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4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4" y="107"/>
                      </a:lnTo>
                      <a:lnTo>
                        <a:pt x="7" y="113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3"/>
                      </a:lnTo>
                      <a:lnTo>
                        <a:pt x="47" y="152"/>
                      </a:lnTo>
                      <a:lnTo>
                        <a:pt x="62" y="155"/>
                      </a:lnTo>
                      <a:lnTo>
                        <a:pt x="78" y="158"/>
                      </a:lnTo>
                      <a:lnTo>
                        <a:pt x="93" y="155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8"/>
                      </a:lnTo>
                      <a:lnTo>
                        <a:pt x="133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3"/>
                      </a:lnTo>
                      <a:lnTo>
                        <a:pt x="151" y="107"/>
                      </a:lnTo>
                      <a:lnTo>
                        <a:pt x="155" y="93"/>
                      </a:lnTo>
                      <a:lnTo>
                        <a:pt x="157" y="79"/>
                      </a:lnTo>
                      <a:lnTo>
                        <a:pt x="155" y="62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3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7" name="Freeform 169">
                  <a:extLst>
                    <a:ext uri="{FF2B5EF4-FFF2-40B4-BE49-F238E27FC236}">
                      <a16:creationId xmlns:a16="http://schemas.microsoft.com/office/drawing/2014/main" id="{3324AD4C-CAD0-8045-BE7D-255B779A2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5826" y="4459288"/>
                  <a:ext cx="84138" cy="84137"/>
                </a:xfrm>
                <a:custGeom>
                  <a:avLst/>
                  <a:gdLst>
                    <a:gd name="T0" fmla="*/ 79 w 158"/>
                    <a:gd name="T1" fmla="*/ 0 h 158"/>
                    <a:gd name="T2" fmla="*/ 63 w 158"/>
                    <a:gd name="T3" fmla="*/ 1 h 158"/>
                    <a:gd name="T4" fmla="*/ 48 w 158"/>
                    <a:gd name="T5" fmla="*/ 5 h 158"/>
                    <a:gd name="T6" fmla="*/ 35 w 158"/>
                    <a:gd name="T7" fmla="*/ 12 h 158"/>
                    <a:gd name="T8" fmla="*/ 23 w 158"/>
                    <a:gd name="T9" fmla="*/ 23 h 158"/>
                    <a:gd name="T10" fmla="*/ 12 w 158"/>
                    <a:gd name="T11" fmla="*/ 35 h 158"/>
                    <a:gd name="T12" fmla="*/ 5 w 158"/>
                    <a:gd name="T13" fmla="*/ 48 h 158"/>
                    <a:gd name="T14" fmla="*/ 2 w 158"/>
                    <a:gd name="T15" fmla="*/ 62 h 158"/>
                    <a:gd name="T16" fmla="*/ 0 w 158"/>
                    <a:gd name="T17" fmla="*/ 79 h 158"/>
                    <a:gd name="T18" fmla="*/ 2 w 158"/>
                    <a:gd name="T19" fmla="*/ 93 h 158"/>
                    <a:gd name="T20" fmla="*/ 5 w 158"/>
                    <a:gd name="T21" fmla="*/ 108 h 158"/>
                    <a:gd name="T22" fmla="*/ 8 w 158"/>
                    <a:gd name="T23" fmla="*/ 114 h 158"/>
                    <a:gd name="T24" fmla="*/ 12 w 158"/>
                    <a:gd name="T25" fmla="*/ 121 h 158"/>
                    <a:gd name="T26" fmla="*/ 23 w 158"/>
                    <a:gd name="T27" fmla="*/ 134 h 158"/>
                    <a:gd name="T28" fmla="*/ 35 w 158"/>
                    <a:gd name="T29" fmla="*/ 143 h 158"/>
                    <a:gd name="T30" fmla="*/ 48 w 158"/>
                    <a:gd name="T31" fmla="*/ 152 h 158"/>
                    <a:gd name="T32" fmla="*/ 63 w 158"/>
                    <a:gd name="T33" fmla="*/ 155 h 158"/>
                    <a:gd name="T34" fmla="*/ 79 w 158"/>
                    <a:gd name="T35" fmla="*/ 158 h 158"/>
                    <a:gd name="T36" fmla="*/ 94 w 158"/>
                    <a:gd name="T37" fmla="*/ 155 h 158"/>
                    <a:gd name="T38" fmla="*/ 108 w 158"/>
                    <a:gd name="T39" fmla="*/ 152 h 158"/>
                    <a:gd name="T40" fmla="*/ 114 w 158"/>
                    <a:gd name="T41" fmla="*/ 147 h 158"/>
                    <a:gd name="T42" fmla="*/ 121 w 158"/>
                    <a:gd name="T43" fmla="*/ 143 h 158"/>
                    <a:gd name="T44" fmla="*/ 127 w 158"/>
                    <a:gd name="T45" fmla="*/ 139 h 158"/>
                    <a:gd name="T46" fmla="*/ 134 w 158"/>
                    <a:gd name="T47" fmla="*/ 134 h 158"/>
                    <a:gd name="T48" fmla="*/ 139 w 158"/>
                    <a:gd name="T49" fmla="*/ 127 h 158"/>
                    <a:gd name="T50" fmla="*/ 144 w 158"/>
                    <a:gd name="T51" fmla="*/ 121 h 158"/>
                    <a:gd name="T52" fmla="*/ 147 w 158"/>
                    <a:gd name="T53" fmla="*/ 114 h 158"/>
                    <a:gd name="T54" fmla="*/ 152 w 158"/>
                    <a:gd name="T55" fmla="*/ 108 h 158"/>
                    <a:gd name="T56" fmla="*/ 156 w 158"/>
                    <a:gd name="T57" fmla="*/ 93 h 158"/>
                    <a:gd name="T58" fmla="*/ 158 w 158"/>
                    <a:gd name="T59" fmla="*/ 79 h 158"/>
                    <a:gd name="T60" fmla="*/ 156 w 158"/>
                    <a:gd name="T61" fmla="*/ 62 h 158"/>
                    <a:gd name="T62" fmla="*/ 152 w 158"/>
                    <a:gd name="T63" fmla="*/ 48 h 158"/>
                    <a:gd name="T64" fmla="*/ 144 w 158"/>
                    <a:gd name="T65" fmla="*/ 35 h 158"/>
                    <a:gd name="T66" fmla="*/ 134 w 158"/>
                    <a:gd name="T67" fmla="*/ 23 h 158"/>
                    <a:gd name="T68" fmla="*/ 121 w 158"/>
                    <a:gd name="T69" fmla="*/ 12 h 158"/>
                    <a:gd name="T70" fmla="*/ 114 w 158"/>
                    <a:gd name="T71" fmla="*/ 7 h 158"/>
                    <a:gd name="T72" fmla="*/ 108 w 158"/>
                    <a:gd name="T73" fmla="*/ 5 h 158"/>
                    <a:gd name="T74" fmla="*/ 94 w 158"/>
                    <a:gd name="T75" fmla="*/ 1 h 158"/>
                    <a:gd name="T76" fmla="*/ 79 w 158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0"/>
                      </a:moveTo>
                      <a:lnTo>
                        <a:pt x="63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3" y="155"/>
                      </a:lnTo>
                      <a:lnTo>
                        <a:pt x="79" y="158"/>
                      </a:lnTo>
                      <a:lnTo>
                        <a:pt x="94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4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8" name="Freeform 170">
                  <a:extLst>
                    <a:ext uri="{FF2B5EF4-FFF2-40B4-BE49-F238E27FC236}">
                      <a16:creationId xmlns:a16="http://schemas.microsoft.com/office/drawing/2014/main" id="{FA769AD5-5E12-4944-96E7-95B1A6DCE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3638" y="4287838"/>
                  <a:ext cx="82550" cy="84137"/>
                </a:xfrm>
                <a:custGeom>
                  <a:avLst/>
                  <a:gdLst>
                    <a:gd name="T0" fmla="*/ 79 w 158"/>
                    <a:gd name="T1" fmla="*/ 0 h 158"/>
                    <a:gd name="T2" fmla="*/ 62 w 158"/>
                    <a:gd name="T3" fmla="*/ 1 h 158"/>
                    <a:gd name="T4" fmla="*/ 48 w 158"/>
                    <a:gd name="T5" fmla="*/ 5 h 158"/>
                    <a:gd name="T6" fmla="*/ 34 w 158"/>
                    <a:gd name="T7" fmla="*/ 12 h 158"/>
                    <a:gd name="T8" fmla="*/ 22 w 158"/>
                    <a:gd name="T9" fmla="*/ 23 h 158"/>
                    <a:gd name="T10" fmla="*/ 12 w 158"/>
                    <a:gd name="T11" fmla="*/ 35 h 158"/>
                    <a:gd name="T12" fmla="*/ 5 w 158"/>
                    <a:gd name="T13" fmla="*/ 48 h 158"/>
                    <a:gd name="T14" fmla="*/ 1 w 158"/>
                    <a:gd name="T15" fmla="*/ 62 h 158"/>
                    <a:gd name="T16" fmla="*/ 0 w 158"/>
                    <a:gd name="T17" fmla="*/ 79 h 158"/>
                    <a:gd name="T18" fmla="*/ 1 w 158"/>
                    <a:gd name="T19" fmla="*/ 93 h 158"/>
                    <a:gd name="T20" fmla="*/ 5 w 158"/>
                    <a:gd name="T21" fmla="*/ 107 h 158"/>
                    <a:gd name="T22" fmla="*/ 7 w 158"/>
                    <a:gd name="T23" fmla="*/ 113 h 158"/>
                    <a:gd name="T24" fmla="*/ 12 w 158"/>
                    <a:gd name="T25" fmla="*/ 121 h 158"/>
                    <a:gd name="T26" fmla="*/ 22 w 158"/>
                    <a:gd name="T27" fmla="*/ 134 h 158"/>
                    <a:gd name="T28" fmla="*/ 34 w 158"/>
                    <a:gd name="T29" fmla="*/ 143 h 158"/>
                    <a:gd name="T30" fmla="*/ 48 w 158"/>
                    <a:gd name="T31" fmla="*/ 152 h 158"/>
                    <a:gd name="T32" fmla="*/ 62 w 158"/>
                    <a:gd name="T33" fmla="*/ 155 h 158"/>
                    <a:gd name="T34" fmla="*/ 79 w 158"/>
                    <a:gd name="T35" fmla="*/ 158 h 158"/>
                    <a:gd name="T36" fmla="*/ 93 w 158"/>
                    <a:gd name="T37" fmla="*/ 155 h 158"/>
                    <a:gd name="T38" fmla="*/ 107 w 158"/>
                    <a:gd name="T39" fmla="*/ 152 h 158"/>
                    <a:gd name="T40" fmla="*/ 113 w 158"/>
                    <a:gd name="T41" fmla="*/ 147 h 158"/>
                    <a:gd name="T42" fmla="*/ 120 w 158"/>
                    <a:gd name="T43" fmla="*/ 143 h 158"/>
                    <a:gd name="T44" fmla="*/ 126 w 158"/>
                    <a:gd name="T45" fmla="*/ 139 h 158"/>
                    <a:gd name="T46" fmla="*/ 134 w 158"/>
                    <a:gd name="T47" fmla="*/ 134 h 158"/>
                    <a:gd name="T48" fmla="*/ 138 w 158"/>
                    <a:gd name="T49" fmla="*/ 127 h 158"/>
                    <a:gd name="T50" fmla="*/ 143 w 158"/>
                    <a:gd name="T51" fmla="*/ 121 h 158"/>
                    <a:gd name="T52" fmla="*/ 147 w 158"/>
                    <a:gd name="T53" fmla="*/ 113 h 158"/>
                    <a:gd name="T54" fmla="*/ 152 w 158"/>
                    <a:gd name="T55" fmla="*/ 107 h 158"/>
                    <a:gd name="T56" fmla="*/ 155 w 158"/>
                    <a:gd name="T57" fmla="*/ 93 h 158"/>
                    <a:gd name="T58" fmla="*/ 158 w 158"/>
                    <a:gd name="T59" fmla="*/ 79 h 158"/>
                    <a:gd name="T60" fmla="*/ 155 w 158"/>
                    <a:gd name="T61" fmla="*/ 62 h 158"/>
                    <a:gd name="T62" fmla="*/ 152 w 158"/>
                    <a:gd name="T63" fmla="*/ 48 h 158"/>
                    <a:gd name="T64" fmla="*/ 143 w 158"/>
                    <a:gd name="T65" fmla="*/ 35 h 158"/>
                    <a:gd name="T66" fmla="*/ 134 w 158"/>
                    <a:gd name="T67" fmla="*/ 23 h 158"/>
                    <a:gd name="T68" fmla="*/ 120 w 158"/>
                    <a:gd name="T69" fmla="*/ 12 h 158"/>
                    <a:gd name="T70" fmla="*/ 113 w 158"/>
                    <a:gd name="T71" fmla="*/ 7 h 158"/>
                    <a:gd name="T72" fmla="*/ 107 w 158"/>
                    <a:gd name="T73" fmla="*/ 5 h 158"/>
                    <a:gd name="T74" fmla="*/ 93 w 158"/>
                    <a:gd name="T75" fmla="*/ 1 h 158"/>
                    <a:gd name="T76" fmla="*/ 79 w 158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0"/>
                      </a:move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lnTo>
                        <a:pt x="93" y="155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9" name="Freeform 171">
                  <a:extLst>
                    <a:ext uri="{FF2B5EF4-FFF2-40B4-BE49-F238E27FC236}">
                      <a16:creationId xmlns:a16="http://schemas.microsoft.com/office/drawing/2014/main" id="{931D498B-20A6-E14A-BD68-3054D4BF8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1838" y="4152900"/>
                  <a:ext cx="84138" cy="84137"/>
                </a:xfrm>
                <a:custGeom>
                  <a:avLst/>
                  <a:gdLst>
                    <a:gd name="T0" fmla="*/ 79 w 158"/>
                    <a:gd name="T1" fmla="*/ 0 h 158"/>
                    <a:gd name="T2" fmla="*/ 63 w 158"/>
                    <a:gd name="T3" fmla="*/ 2 h 158"/>
                    <a:gd name="T4" fmla="*/ 48 w 158"/>
                    <a:gd name="T5" fmla="*/ 5 h 158"/>
                    <a:gd name="T6" fmla="*/ 35 w 158"/>
                    <a:gd name="T7" fmla="*/ 12 h 158"/>
                    <a:gd name="T8" fmla="*/ 23 w 158"/>
                    <a:gd name="T9" fmla="*/ 23 h 158"/>
                    <a:gd name="T10" fmla="*/ 12 w 158"/>
                    <a:gd name="T11" fmla="*/ 35 h 158"/>
                    <a:gd name="T12" fmla="*/ 5 w 158"/>
                    <a:gd name="T13" fmla="*/ 48 h 158"/>
                    <a:gd name="T14" fmla="*/ 2 w 158"/>
                    <a:gd name="T15" fmla="*/ 62 h 158"/>
                    <a:gd name="T16" fmla="*/ 0 w 158"/>
                    <a:gd name="T17" fmla="*/ 79 h 158"/>
                    <a:gd name="T18" fmla="*/ 2 w 158"/>
                    <a:gd name="T19" fmla="*/ 94 h 158"/>
                    <a:gd name="T20" fmla="*/ 5 w 158"/>
                    <a:gd name="T21" fmla="*/ 108 h 158"/>
                    <a:gd name="T22" fmla="*/ 8 w 158"/>
                    <a:gd name="T23" fmla="*/ 114 h 158"/>
                    <a:gd name="T24" fmla="*/ 12 w 158"/>
                    <a:gd name="T25" fmla="*/ 121 h 158"/>
                    <a:gd name="T26" fmla="*/ 23 w 158"/>
                    <a:gd name="T27" fmla="*/ 134 h 158"/>
                    <a:gd name="T28" fmla="*/ 35 w 158"/>
                    <a:gd name="T29" fmla="*/ 144 h 158"/>
                    <a:gd name="T30" fmla="*/ 48 w 158"/>
                    <a:gd name="T31" fmla="*/ 152 h 158"/>
                    <a:gd name="T32" fmla="*/ 63 w 158"/>
                    <a:gd name="T33" fmla="*/ 156 h 158"/>
                    <a:gd name="T34" fmla="*/ 79 w 158"/>
                    <a:gd name="T35" fmla="*/ 158 h 158"/>
                    <a:gd name="T36" fmla="*/ 94 w 158"/>
                    <a:gd name="T37" fmla="*/ 156 h 158"/>
                    <a:gd name="T38" fmla="*/ 108 w 158"/>
                    <a:gd name="T39" fmla="*/ 152 h 158"/>
                    <a:gd name="T40" fmla="*/ 114 w 158"/>
                    <a:gd name="T41" fmla="*/ 147 h 158"/>
                    <a:gd name="T42" fmla="*/ 121 w 158"/>
                    <a:gd name="T43" fmla="*/ 144 h 158"/>
                    <a:gd name="T44" fmla="*/ 127 w 158"/>
                    <a:gd name="T45" fmla="*/ 139 h 158"/>
                    <a:gd name="T46" fmla="*/ 134 w 158"/>
                    <a:gd name="T47" fmla="*/ 134 h 158"/>
                    <a:gd name="T48" fmla="*/ 139 w 158"/>
                    <a:gd name="T49" fmla="*/ 127 h 158"/>
                    <a:gd name="T50" fmla="*/ 144 w 158"/>
                    <a:gd name="T51" fmla="*/ 121 h 158"/>
                    <a:gd name="T52" fmla="*/ 147 w 158"/>
                    <a:gd name="T53" fmla="*/ 114 h 158"/>
                    <a:gd name="T54" fmla="*/ 152 w 158"/>
                    <a:gd name="T55" fmla="*/ 108 h 158"/>
                    <a:gd name="T56" fmla="*/ 156 w 158"/>
                    <a:gd name="T57" fmla="*/ 94 h 158"/>
                    <a:gd name="T58" fmla="*/ 158 w 158"/>
                    <a:gd name="T59" fmla="*/ 79 h 158"/>
                    <a:gd name="T60" fmla="*/ 156 w 158"/>
                    <a:gd name="T61" fmla="*/ 62 h 158"/>
                    <a:gd name="T62" fmla="*/ 152 w 158"/>
                    <a:gd name="T63" fmla="*/ 48 h 158"/>
                    <a:gd name="T64" fmla="*/ 144 w 158"/>
                    <a:gd name="T65" fmla="*/ 35 h 158"/>
                    <a:gd name="T66" fmla="*/ 134 w 158"/>
                    <a:gd name="T67" fmla="*/ 23 h 158"/>
                    <a:gd name="T68" fmla="*/ 121 w 158"/>
                    <a:gd name="T69" fmla="*/ 12 h 158"/>
                    <a:gd name="T70" fmla="*/ 114 w 158"/>
                    <a:gd name="T71" fmla="*/ 8 h 158"/>
                    <a:gd name="T72" fmla="*/ 108 w 158"/>
                    <a:gd name="T73" fmla="*/ 5 h 158"/>
                    <a:gd name="T74" fmla="*/ 94 w 158"/>
                    <a:gd name="T75" fmla="*/ 2 h 158"/>
                    <a:gd name="T76" fmla="*/ 79 w 158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0"/>
                      </a:moveTo>
                      <a:lnTo>
                        <a:pt x="63" y="2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4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3" y="156"/>
                      </a:lnTo>
                      <a:lnTo>
                        <a:pt x="79" y="158"/>
                      </a:lnTo>
                      <a:lnTo>
                        <a:pt x="94" y="156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4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8"/>
                      </a:lnTo>
                      <a:lnTo>
                        <a:pt x="108" y="5"/>
                      </a:lnTo>
                      <a:lnTo>
                        <a:pt x="94" y="2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0" name="Freeform 172">
                  <a:extLst>
                    <a:ext uri="{FF2B5EF4-FFF2-40B4-BE49-F238E27FC236}">
                      <a16:creationId xmlns:a16="http://schemas.microsoft.com/office/drawing/2014/main" id="{88E22DB3-0758-3648-A5B9-DCE51B666F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3688" y="4251325"/>
                  <a:ext cx="82550" cy="82550"/>
                </a:xfrm>
                <a:custGeom>
                  <a:avLst/>
                  <a:gdLst>
                    <a:gd name="T0" fmla="*/ 79 w 157"/>
                    <a:gd name="T1" fmla="*/ 0 h 157"/>
                    <a:gd name="T2" fmla="*/ 62 w 157"/>
                    <a:gd name="T3" fmla="*/ 1 h 157"/>
                    <a:gd name="T4" fmla="*/ 48 w 157"/>
                    <a:gd name="T5" fmla="*/ 4 h 157"/>
                    <a:gd name="T6" fmla="*/ 34 w 157"/>
                    <a:gd name="T7" fmla="*/ 12 h 157"/>
                    <a:gd name="T8" fmla="*/ 22 w 157"/>
                    <a:gd name="T9" fmla="*/ 22 h 157"/>
                    <a:gd name="T10" fmla="*/ 12 w 157"/>
                    <a:gd name="T11" fmla="*/ 34 h 157"/>
                    <a:gd name="T12" fmla="*/ 5 w 157"/>
                    <a:gd name="T13" fmla="*/ 47 h 157"/>
                    <a:gd name="T14" fmla="*/ 1 w 157"/>
                    <a:gd name="T15" fmla="*/ 62 h 157"/>
                    <a:gd name="T16" fmla="*/ 0 w 157"/>
                    <a:gd name="T17" fmla="*/ 78 h 157"/>
                    <a:gd name="T18" fmla="*/ 1 w 157"/>
                    <a:gd name="T19" fmla="*/ 93 h 157"/>
                    <a:gd name="T20" fmla="*/ 5 w 157"/>
                    <a:gd name="T21" fmla="*/ 107 h 157"/>
                    <a:gd name="T22" fmla="*/ 7 w 157"/>
                    <a:gd name="T23" fmla="*/ 113 h 157"/>
                    <a:gd name="T24" fmla="*/ 12 w 157"/>
                    <a:gd name="T25" fmla="*/ 120 h 157"/>
                    <a:gd name="T26" fmla="*/ 22 w 157"/>
                    <a:gd name="T27" fmla="*/ 133 h 157"/>
                    <a:gd name="T28" fmla="*/ 34 w 157"/>
                    <a:gd name="T29" fmla="*/ 143 h 157"/>
                    <a:gd name="T30" fmla="*/ 48 w 157"/>
                    <a:gd name="T31" fmla="*/ 151 h 157"/>
                    <a:gd name="T32" fmla="*/ 62 w 157"/>
                    <a:gd name="T33" fmla="*/ 155 h 157"/>
                    <a:gd name="T34" fmla="*/ 79 w 157"/>
                    <a:gd name="T35" fmla="*/ 157 h 157"/>
                    <a:gd name="T36" fmla="*/ 93 w 157"/>
                    <a:gd name="T37" fmla="*/ 155 h 157"/>
                    <a:gd name="T38" fmla="*/ 107 w 157"/>
                    <a:gd name="T39" fmla="*/ 151 h 157"/>
                    <a:gd name="T40" fmla="*/ 113 w 157"/>
                    <a:gd name="T41" fmla="*/ 147 h 157"/>
                    <a:gd name="T42" fmla="*/ 120 w 157"/>
                    <a:gd name="T43" fmla="*/ 143 h 157"/>
                    <a:gd name="T44" fmla="*/ 126 w 157"/>
                    <a:gd name="T45" fmla="*/ 138 h 157"/>
                    <a:gd name="T46" fmla="*/ 134 w 157"/>
                    <a:gd name="T47" fmla="*/ 133 h 157"/>
                    <a:gd name="T48" fmla="*/ 138 w 157"/>
                    <a:gd name="T49" fmla="*/ 126 h 157"/>
                    <a:gd name="T50" fmla="*/ 143 w 157"/>
                    <a:gd name="T51" fmla="*/ 120 h 157"/>
                    <a:gd name="T52" fmla="*/ 147 w 157"/>
                    <a:gd name="T53" fmla="*/ 113 h 157"/>
                    <a:gd name="T54" fmla="*/ 151 w 157"/>
                    <a:gd name="T55" fmla="*/ 107 h 157"/>
                    <a:gd name="T56" fmla="*/ 155 w 157"/>
                    <a:gd name="T57" fmla="*/ 93 h 157"/>
                    <a:gd name="T58" fmla="*/ 157 w 157"/>
                    <a:gd name="T59" fmla="*/ 78 h 157"/>
                    <a:gd name="T60" fmla="*/ 155 w 157"/>
                    <a:gd name="T61" fmla="*/ 62 h 157"/>
                    <a:gd name="T62" fmla="*/ 151 w 157"/>
                    <a:gd name="T63" fmla="*/ 47 h 157"/>
                    <a:gd name="T64" fmla="*/ 143 w 157"/>
                    <a:gd name="T65" fmla="*/ 34 h 157"/>
                    <a:gd name="T66" fmla="*/ 134 w 157"/>
                    <a:gd name="T67" fmla="*/ 22 h 157"/>
                    <a:gd name="T68" fmla="*/ 120 w 157"/>
                    <a:gd name="T69" fmla="*/ 12 h 157"/>
                    <a:gd name="T70" fmla="*/ 113 w 157"/>
                    <a:gd name="T71" fmla="*/ 7 h 157"/>
                    <a:gd name="T72" fmla="*/ 107 w 157"/>
                    <a:gd name="T73" fmla="*/ 4 h 157"/>
                    <a:gd name="T74" fmla="*/ 93 w 157"/>
                    <a:gd name="T75" fmla="*/ 1 h 157"/>
                    <a:gd name="T76" fmla="*/ 79 w 157"/>
                    <a:gd name="T77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7">
                      <a:moveTo>
                        <a:pt x="79" y="0"/>
                      </a:moveTo>
                      <a:lnTo>
                        <a:pt x="62" y="1"/>
                      </a:lnTo>
                      <a:lnTo>
                        <a:pt x="48" y="4"/>
                      </a:lnTo>
                      <a:lnTo>
                        <a:pt x="34" y="12"/>
                      </a:lnTo>
                      <a:lnTo>
                        <a:pt x="22" y="22"/>
                      </a:lnTo>
                      <a:lnTo>
                        <a:pt x="12" y="34"/>
                      </a:lnTo>
                      <a:lnTo>
                        <a:pt x="5" y="47"/>
                      </a:lnTo>
                      <a:lnTo>
                        <a:pt x="1" y="62"/>
                      </a:lnTo>
                      <a:lnTo>
                        <a:pt x="0" y="78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0"/>
                      </a:lnTo>
                      <a:lnTo>
                        <a:pt x="22" y="133"/>
                      </a:lnTo>
                      <a:lnTo>
                        <a:pt x="34" y="143"/>
                      </a:lnTo>
                      <a:lnTo>
                        <a:pt x="48" y="151"/>
                      </a:lnTo>
                      <a:lnTo>
                        <a:pt x="62" y="155"/>
                      </a:lnTo>
                      <a:lnTo>
                        <a:pt x="79" y="157"/>
                      </a:lnTo>
                      <a:lnTo>
                        <a:pt x="93" y="155"/>
                      </a:lnTo>
                      <a:lnTo>
                        <a:pt x="107" y="151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8"/>
                      </a:lnTo>
                      <a:lnTo>
                        <a:pt x="134" y="133"/>
                      </a:lnTo>
                      <a:lnTo>
                        <a:pt x="138" y="126"/>
                      </a:lnTo>
                      <a:lnTo>
                        <a:pt x="143" y="120"/>
                      </a:lnTo>
                      <a:lnTo>
                        <a:pt x="147" y="113"/>
                      </a:lnTo>
                      <a:lnTo>
                        <a:pt x="151" y="107"/>
                      </a:lnTo>
                      <a:lnTo>
                        <a:pt x="155" y="93"/>
                      </a:lnTo>
                      <a:lnTo>
                        <a:pt x="157" y="78"/>
                      </a:lnTo>
                      <a:lnTo>
                        <a:pt x="155" y="62"/>
                      </a:lnTo>
                      <a:lnTo>
                        <a:pt x="151" y="47"/>
                      </a:lnTo>
                      <a:lnTo>
                        <a:pt x="143" y="34"/>
                      </a:lnTo>
                      <a:lnTo>
                        <a:pt x="134" y="22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4"/>
                      </a:lnTo>
                      <a:lnTo>
                        <a:pt x="93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1" name="Freeform 173">
                  <a:extLst>
                    <a:ext uri="{FF2B5EF4-FFF2-40B4-BE49-F238E27FC236}">
                      <a16:creationId xmlns:a16="http://schemas.microsoft.com/office/drawing/2014/main" id="{00AA6D20-F5EA-834F-A809-5573C6136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15538" y="4194175"/>
                  <a:ext cx="84138" cy="84137"/>
                </a:xfrm>
                <a:custGeom>
                  <a:avLst/>
                  <a:gdLst>
                    <a:gd name="T0" fmla="*/ 79 w 158"/>
                    <a:gd name="T1" fmla="*/ 0 h 158"/>
                    <a:gd name="T2" fmla="*/ 63 w 158"/>
                    <a:gd name="T3" fmla="*/ 1 h 158"/>
                    <a:gd name="T4" fmla="*/ 48 w 158"/>
                    <a:gd name="T5" fmla="*/ 5 h 158"/>
                    <a:gd name="T6" fmla="*/ 35 w 158"/>
                    <a:gd name="T7" fmla="*/ 12 h 158"/>
                    <a:gd name="T8" fmla="*/ 23 w 158"/>
                    <a:gd name="T9" fmla="*/ 23 h 158"/>
                    <a:gd name="T10" fmla="*/ 12 w 158"/>
                    <a:gd name="T11" fmla="*/ 35 h 158"/>
                    <a:gd name="T12" fmla="*/ 5 w 158"/>
                    <a:gd name="T13" fmla="*/ 48 h 158"/>
                    <a:gd name="T14" fmla="*/ 2 w 158"/>
                    <a:gd name="T15" fmla="*/ 62 h 158"/>
                    <a:gd name="T16" fmla="*/ 0 w 158"/>
                    <a:gd name="T17" fmla="*/ 79 h 158"/>
                    <a:gd name="T18" fmla="*/ 2 w 158"/>
                    <a:gd name="T19" fmla="*/ 93 h 158"/>
                    <a:gd name="T20" fmla="*/ 5 w 158"/>
                    <a:gd name="T21" fmla="*/ 108 h 158"/>
                    <a:gd name="T22" fmla="*/ 8 w 158"/>
                    <a:gd name="T23" fmla="*/ 114 h 158"/>
                    <a:gd name="T24" fmla="*/ 12 w 158"/>
                    <a:gd name="T25" fmla="*/ 121 h 158"/>
                    <a:gd name="T26" fmla="*/ 23 w 158"/>
                    <a:gd name="T27" fmla="*/ 134 h 158"/>
                    <a:gd name="T28" fmla="*/ 35 w 158"/>
                    <a:gd name="T29" fmla="*/ 143 h 158"/>
                    <a:gd name="T30" fmla="*/ 48 w 158"/>
                    <a:gd name="T31" fmla="*/ 152 h 158"/>
                    <a:gd name="T32" fmla="*/ 63 w 158"/>
                    <a:gd name="T33" fmla="*/ 155 h 158"/>
                    <a:gd name="T34" fmla="*/ 79 w 158"/>
                    <a:gd name="T35" fmla="*/ 158 h 158"/>
                    <a:gd name="T36" fmla="*/ 94 w 158"/>
                    <a:gd name="T37" fmla="*/ 155 h 158"/>
                    <a:gd name="T38" fmla="*/ 108 w 158"/>
                    <a:gd name="T39" fmla="*/ 152 h 158"/>
                    <a:gd name="T40" fmla="*/ 114 w 158"/>
                    <a:gd name="T41" fmla="*/ 147 h 158"/>
                    <a:gd name="T42" fmla="*/ 121 w 158"/>
                    <a:gd name="T43" fmla="*/ 143 h 158"/>
                    <a:gd name="T44" fmla="*/ 127 w 158"/>
                    <a:gd name="T45" fmla="*/ 139 h 158"/>
                    <a:gd name="T46" fmla="*/ 134 w 158"/>
                    <a:gd name="T47" fmla="*/ 134 h 158"/>
                    <a:gd name="T48" fmla="*/ 139 w 158"/>
                    <a:gd name="T49" fmla="*/ 127 h 158"/>
                    <a:gd name="T50" fmla="*/ 144 w 158"/>
                    <a:gd name="T51" fmla="*/ 121 h 158"/>
                    <a:gd name="T52" fmla="*/ 147 w 158"/>
                    <a:gd name="T53" fmla="*/ 114 h 158"/>
                    <a:gd name="T54" fmla="*/ 152 w 158"/>
                    <a:gd name="T55" fmla="*/ 108 h 158"/>
                    <a:gd name="T56" fmla="*/ 156 w 158"/>
                    <a:gd name="T57" fmla="*/ 93 h 158"/>
                    <a:gd name="T58" fmla="*/ 158 w 158"/>
                    <a:gd name="T59" fmla="*/ 79 h 158"/>
                    <a:gd name="T60" fmla="*/ 156 w 158"/>
                    <a:gd name="T61" fmla="*/ 62 h 158"/>
                    <a:gd name="T62" fmla="*/ 152 w 158"/>
                    <a:gd name="T63" fmla="*/ 48 h 158"/>
                    <a:gd name="T64" fmla="*/ 144 w 158"/>
                    <a:gd name="T65" fmla="*/ 35 h 158"/>
                    <a:gd name="T66" fmla="*/ 134 w 158"/>
                    <a:gd name="T67" fmla="*/ 23 h 158"/>
                    <a:gd name="T68" fmla="*/ 121 w 158"/>
                    <a:gd name="T69" fmla="*/ 12 h 158"/>
                    <a:gd name="T70" fmla="*/ 114 w 158"/>
                    <a:gd name="T71" fmla="*/ 7 h 158"/>
                    <a:gd name="T72" fmla="*/ 108 w 158"/>
                    <a:gd name="T73" fmla="*/ 5 h 158"/>
                    <a:gd name="T74" fmla="*/ 94 w 158"/>
                    <a:gd name="T75" fmla="*/ 1 h 158"/>
                    <a:gd name="T76" fmla="*/ 79 w 158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0"/>
                      </a:moveTo>
                      <a:lnTo>
                        <a:pt x="63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3" y="155"/>
                      </a:lnTo>
                      <a:lnTo>
                        <a:pt x="79" y="158"/>
                      </a:lnTo>
                      <a:lnTo>
                        <a:pt x="94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4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2" name="Freeform 174">
                  <a:extLst>
                    <a:ext uri="{FF2B5EF4-FFF2-40B4-BE49-F238E27FC236}">
                      <a16:creationId xmlns:a16="http://schemas.microsoft.com/office/drawing/2014/main" id="{C4DC1D5B-23EF-B343-8404-2CC279AB9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7651" y="4138613"/>
                  <a:ext cx="84138" cy="84137"/>
                </a:xfrm>
                <a:custGeom>
                  <a:avLst/>
                  <a:gdLst>
                    <a:gd name="T0" fmla="*/ 79 w 157"/>
                    <a:gd name="T1" fmla="*/ 0 h 158"/>
                    <a:gd name="T2" fmla="*/ 62 w 157"/>
                    <a:gd name="T3" fmla="*/ 1 h 158"/>
                    <a:gd name="T4" fmla="*/ 47 w 157"/>
                    <a:gd name="T5" fmla="*/ 5 h 158"/>
                    <a:gd name="T6" fmla="*/ 34 w 157"/>
                    <a:gd name="T7" fmla="*/ 12 h 158"/>
                    <a:gd name="T8" fmla="*/ 22 w 157"/>
                    <a:gd name="T9" fmla="*/ 23 h 158"/>
                    <a:gd name="T10" fmla="*/ 12 w 157"/>
                    <a:gd name="T11" fmla="*/ 35 h 158"/>
                    <a:gd name="T12" fmla="*/ 4 w 157"/>
                    <a:gd name="T13" fmla="*/ 48 h 158"/>
                    <a:gd name="T14" fmla="*/ 1 w 157"/>
                    <a:gd name="T15" fmla="*/ 62 h 158"/>
                    <a:gd name="T16" fmla="*/ 0 w 157"/>
                    <a:gd name="T17" fmla="*/ 79 h 158"/>
                    <a:gd name="T18" fmla="*/ 1 w 157"/>
                    <a:gd name="T19" fmla="*/ 93 h 158"/>
                    <a:gd name="T20" fmla="*/ 4 w 157"/>
                    <a:gd name="T21" fmla="*/ 108 h 158"/>
                    <a:gd name="T22" fmla="*/ 7 w 157"/>
                    <a:gd name="T23" fmla="*/ 114 h 158"/>
                    <a:gd name="T24" fmla="*/ 12 w 157"/>
                    <a:gd name="T25" fmla="*/ 121 h 158"/>
                    <a:gd name="T26" fmla="*/ 22 w 157"/>
                    <a:gd name="T27" fmla="*/ 134 h 158"/>
                    <a:gd name="T28" fmla="*/ 34 w 157"/>
                    <a:gd name="T29" fmla="*/ 143 h 158"/>
                    <a:gd name="T30" fmla="*/ 47 w 157"/>
                    <a:gd name="T31" fmla="*/ 152 h 158"/>
                    <a:gd name="T32" fmla="*/ 62 w 157"/>
                    <a:gd name="T33" fmla="*/ 155 h 158"/>
                    <a:gd name="T34" fmla="*/ 79 w 157"/>
                    <a:gd name="T35" fmla="*/ 158 h 158"/>
                    <a:gd name="T36" fmla="*/ 93 w 157"/>
                    <a:gd name="T37" fmla="*/ 155 h 158"/>
                    <a:gd name="T38" fmla="*/ 107 w 157"/>
                    <a:gd name="T39" fmla="*/ 152 h 158"/>
                    <a:gd name="T40" fmla="*/ 113 w 157"/>
                    <a:gd name="T41" fmla="*/ 147 h 158"/>
                    <a:gd name="T42" fmla="*/ 120 w 157"/>
                    <a:gd name="T43" fmla="*/ 143 h 158"/>
                    <a:gd name="T44" fmla="*/ 126 w 157"/>
                    <a:gd name="T45" fmla="*/ 139 h 158"/>
                    <a:gd name="T46" fmla="*/ 133 w 157"/>
                    <a:gd name="T47" fmla="*/ 134 h 158"/>
                    <a:gd name="T48" fmla="*/ 138 w 157"/>
                    <a:gd name="T49" fmla="*/ 127 h 158"/>
                    <a:gd name="T50" fmla="*/ 143 w 157"/>
                    <a:gd name="T51" fmla="*/ 121 h 158"/>
                    <a:gd name="T52" fmla="*/ 147 w 157"/>
                    <a:gd name="T53" fmla="*/ 114 h 158"/>
                    <a:gd name="T54" fmla="*/ 151 w 157"/>
                    <a:gd name="T55" fmla="*/ 108 h 158"/>
                    <a:gd name="T56" fmla="*/ 155 w 157"/>
                    <a:gd name="T57" fmla="*/ 93 h 158"/>
                    <a:gd name="T58" fmla="*/ 157 w 157"/>
                    <a:gd name="T59" fmla="*/ 79 h 158"/>
                    <a:gd name="T60" fmla="*/ 155 w 157"/>
                    <a:gd name="T61" fmla="*/ 62 h 158"/>
                    <a:gd name="T62" fmla="*/ 151 w 157"/>
                    <a:gd name="T63" fmla="*/ 48 h 158"/>
                    <a:gd name="T64" fmla="*/ 143 w 157"/>
                    <a:gd name="T65" fmla="*/ 35 h 158"/>
                    <a:gd name="T66" fmla="*/ 133 w 157"/>
                    <a:gd name="T67" fmla="*/ 23 h 158"/>
                    <a:gd name="T68" fmla="*/ 120 w 157"/>
                    <a:gd name="T69" fmla="*/ 12 h 158"/>
                    <a:gd name="T70" fmla="*/ 113 w 157"/>
                    <a:gd name="T71" fmla="*/ 7 h 158"/>
                    <a:gd name="T72" fmla="*/ 107 w 157"/>
                    <a:gd name="T73" fmla="*/ 5 h 158"/>
                    <a:gd name="T74" fmla="*/ 93 w 157"/>
                    <a:gd name="T75" fmla="*/ 1 h 158"/>
                    <a:gd name="T76" fmla="*/ 79 w 157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79" y="0"/>
                      </a:moveTo>
                      <a:lnTo>
                        <a:pt x="62" y="1"/>
                      </a:lnTo>
                      <a:lnTo>
                        <a:pt x="47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4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4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3"/>
                      </a:lnTo>
                      <a:lnTo>
                        <a:pt x="47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lnTo>
                        <a:pt x="93" y="155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9"/>
                      </a:lnTo>
                      <a:lnTo>
                        <a:pt x="133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3"/>
                      </a:lnTo>
                      <a:lnTo>
                        <a:pt x="157" y="79"/>
                      </a:lnTo>
                      <a:lnTo>
                        <a:pt x="155" y="62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3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3" name="Freeform 176">
                  <a:extLst>
                    <a:ext uri="{FF2B5EF4-FFF2-40B4-BE49-F238E27FC236}">
                      <a16:creationId xmlns:a16="http://schemas.microsoft.com/office/drawing/2014/main" id="{301E788C-2B7D-4745-9813-7C8CF0FEB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638" y="4313238"/>
                  <a:ext cx="4989513" cy="471487"/>
                </a:xfrm>
                <a:custGeom>
                  <a:avLst/>
                  <a:gdLst>
                    <a:gd name="T0" fmla="*/ 9430 w 9430"/>
                    <a:gd name="T1" fmla="*/ 749 h 891"/>
                    <a:gd name="T2" fmla="*/ 6288 w 9430"/>
                    <a:gd name="T3" fmla="*/ 707 h 891"/>
                    <a:gd name="T4" fmla="*/ 4720 w 9430"/>
                    <a:gd name="T5" fmla="*/ 92 h 891"/>
                    <a:gd name="T6" fmla="*/ 3155 w 9430"/>
                    <a:gd name="T7" fmla="*/ 32 h 891"/>
                    <a:gd name="T8" fmla="*/ 1568 w 9430"/>
                    <a:gd name="T9" fmla="*/ 0 h 891"/>
                    <a:gd name="T10" fmla="*/ 1064 w 9430"/>
                    <a:gd name="T11" fmla="*/ 163 h 891"/>
                    <a:gd name="T12" fmla="*/ 526 w 9430"/>
                    <a:gd name="T13" fmla="*/ 462 h 891"/>
                    <a:gd name="T14" fmla="*/ 0 w 9430"/>
                    <a:gd name="T15" fmla="*/ 891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30" h="891">
                      <a:moveTo>
                        <a:pt x="9430" y="749"/>
                      </a:moveTo>
                      <a:lnTo>
                        <a:pt x="6288" y="707"/>
                      </a:lnTo>
                      <a:lnTo>
                        <a:pt x="4720" y="92"/>
                      </a:lnTo>
                      <a:lnTo>
                        <a:pt x="3155" y="32"/>
                      </a:lnTo>
                      <a:lnTo>
                        <a:pt x="1568" y="0"/>
                      </a:lnTo>
                      <a:lnTo>
                        <a:pt x="1064" y="163"/>
                      </a:lnTo>
                      <a:lnTo>
                        <a:pt x="526" y="462"/>
                      </a:lnTo>
                      <a:lnTo>
                        <a:pt x="0" y="891"/>
                      </a:lnTo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4" name="Line 177">
                  <a:extLst>
                    <a:ext uri="{FF2B5EF4-FFF2-40B4-BE49-F238E27FC236}">
                      <a16:creationId xmlns:a16="http://schemas.microsoft.com/office/drawing/2014/main" id="{20DAA184-5C4B-D943-A8CF-91EDFD819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0626" y="4541838"/>
                  <a:ext cx="0" cy="292100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5" name="Line 178">
                  <a:extLst>
                    <a:ext uri="{FF2B5EF4-FFF2-40B4-BE49-F238E27FC236}">
                      <a16:creationId xmlns:a16="http://schemas.microsoft.com/office/drawing/2014/main" id="{EBC7136C-215C-3447-9FBB-750EED6FE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51951" y="4141788"/>
                  <a:ext cx="0" cy="441325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6" name="Line 179">
                  <a:extLst>
                    <a:ext uri="{FF2B5EF4-FFF2-40B4-BE49-F238E27FC236}">
                      <a16:creationId xmlns:a16="http://schemas.microsoft.com/office/drawing/2014/main" id="{EBF158EF-4B95-2749-B6B9-6C8AD25AC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21688" y="4165600"/>
                  <a:ext cx="0" cy="338137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7" name="Line 180">
                  <a:extLst>
                    <a:ext uri="{FF2B5EF4-FFF2-40B4-BE49-F238E27FC236}">
                      <a16:creationId xmlns:a16="http://schemas.microsoft.com/office/drawing/2014/main" id="{56B72EE1-FDB9-3F40-8B32-5F0E4DF63F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44326" y="4497388"/>
                  <a:ext cx="0" cy="423862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8" name="Line 181">
                  <a:extLst>
                    <a:ext uri="{FF2B5EF4-FFF2-40B4-BE49-F238E27FC236}">
                      <a16:creationId xmlns:a16="http://schemas.microsoft.com/office/drawing/2014/main" id="{4AEED39F-FB9E-2945-AF83-25CA117CCD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85076" y="4114800"/>
                  <a:ext cx="0" cy="390525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9" name="Line 182">
                  <a:extLst>
                    <a:ext uri="{FF2B5EF4-FFF2-40B4-BE49-F238E27FC236}">
                      <a16:creationId xmlns:a16="http://schemas.microsoft.com/office/drawing/2014/main" id="{A84AF0E5-72CC-BD4B-B09B-937BCCBF6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3613" y="4132263"/>
                  <a:ext cx="0" cy="531812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0" name="Line 183">
                  <a:extLst>
                    <a:ext uri="{FF2B5EF4-FFF2-40B4-BE49-F238E27FC236}">
                      <a16:creationId xmlns:a16="http://schemas.microsoft.com/office/drawing/2014/main" id="{803E277B-A40C-304C-9D94-E27F09B5C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40563" y="4365625"/>
                  <a:ext cx="0" cy="376237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1" name="Freeform 200">
                  <a:extLst>
                    <a:ext uri="{FF2B5EF4-FFF2-40B4-BE49-F238E27FC236}">
                      <a16:creationId xmlns:a16="http://schemas.microsoft.com/office/drawing/2014/main" id="{F2313818-364B-FB46-A232-1B9AF3C84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0363" y="4741863"/>
                  <a:ext cx="82550" cy="84137"/>
                </a:xfrm>
                <a:custGeom>
                  <a:avLst/>
                  <a:gdLst>
                    <a:gd name="T0" fmla="*/ 158 w 158"/>
                    <a:gd name="T1" fmla="*/ 79 h 158"/>
                    <a:gd name="T2" fmla="*/ 156 w 158"/>
                    <a:gd name="T3" fmla="*/ 62 h 158"/>
                    <a:gd name="T4" fmla="*/ 152 w 158"/>
                    <a:gd name="T5" fmla="*/ 48 h 158"/>
                    <a:gd name="T6" fmla="*/ 144 w 158"/>
                    <a:gd name="T7" fmla="*/ 35 h 158"/>
                    <a:gd name="T8" fmla="*/ 134 w 158"/>
                    <a:gd name="T9" fmla="*/ 23 h 158"/>
                    <a:gd name="T10" fmla="*/ 121 w 158"/>
                    <a:gd name="T11" fmla="*/ 12 h 158"/>
                    <a:gd name="T12" fmla="*/ 114 w 158"/>
                    <a:gd name="T13" fmla="*/ 7 h 158"/>
                    <a:gd name="T14" fmla="*/ 108 w 158"/>
                    <a:gd name="T15" fmla="*/ 5 h 158"/>
                    <a:gd name="T16" fmla="*/ 93 w 158"/>
                    <a:gd name="T17" fmla="*/ 1 h 158"/>
                    <a:gd name="T18" fmla="*/ 79 w 158"/>
                    <a:gd name="T19" fmla="*/ 0 h 158"/>
                    <a:gd name="T20" fmla="*/ 62 w 158"/>
                    <a:gd name="T21" fmla="*/ 1 h 158"/>
                    <a:gd name="T22" fmla="*/ 48 w 158"/>
                    <a:gd name="T23" fmla="*/ 5 h 158"/>
                    <a:gd name="T24" fmla="*/ 35 w 158"/>
                    <a:gd name="T25" fmla="*/ 12 h 158"/>
                    <a:gd name="T26" fmla="*/ 23 w 158"/>
                    <a:gd name="T27" fmla="*/ 23 h 158"/>
                    <a:gd name="T28" fmla="*/ 12 w 158"/>
                    <a:gd name="T29" fmla="*/ 35 h 158"/>
                    <a:gd name="T30" fmla="*/ 5 w 158"/>
                    <a:gd name="T31" fmla="*/ 48 h 158"/>
                    <a:gd name="T32" fmla="*/ 1 w 158"/>
                    <a:gd name="T33" fmla="*/ 62 h 158"/>
                    <a:gd name="T34" fmla="*/ 0 w 158"/>
                    <a:gd name="T35" fmla="*/ 79 h 158"/>
                    <a:gd name="T36" fmla="*/ 1 w 158"/>
                    <a:gd name="T37" fmla="*/ 93 h 158"/>
                    <a:gd name="T38" fmla="*/ 5 w 158"/>
                    <a:gd name="T39" fmla="*/ 108 h 158"/>
                    <a:gd name="T40" fmla="*/ 7 w 158"/>
                    <a:gd name="T41" fmla="*/ 114 h 158"/>
                    <a:gd name="T42" fmla="*/ 12 w 158"/>
                    <a:gd name="T43" fmla="*/ 121 h 158"/>
                    <a:gd name="T44" fmla="*/ 23 w 158"/>
                    <a:gd name="T45" fmla="*/ 134 h 158"/>
                    <a:gd name="T46" fmla="*/ 35 w 158"/>
                    <a:gd name="T47" fmla="*/ 144 h 158"/>
                    <a:gd name="T48" fmla="*/ 48 w 158"/>
                    <a:gd name="T49" fmla="*/ 152 h 158"/>
                    <a:gd name="T50" fmla="*/ 62 w 158"/>
                    <a:gd name="T51" fmla="*/ 156 h 158"/>
                    <a:gd name="T52" fmla="*/ 79 w 158"/>
                    <a:gd name="T53" fmla="*/ 158 h 158"/>
                    <a:gd name="T54" fmla="*/ 93 w 158"/>
                    <a:gd name="T55" fmla="*/ 156 h 158"/>
                    <a:gd name="T56" fmla="*/ 108 w 158"/>
                    <a:gd name="T57" fmla="*/ 152 h 158"/>
                    <a:gd name="T58" fmla="*/ 114 w 158"/>
                    <a:gd name="T59" fmla="*/ 147 h 158"/>
                    <a:gd name="T60" fmla="*/ 121 w 158"/>
                    <a:gd name="T61" fmla="*/ 144 h 158"/>
                    <a:gd name="T62" fmla="*/ 127 w 158"/>
                    <a:gd name="T63" fmla="*/ 139 h 158"/>
                    <a:gd name="T64" fmla="*/ 134 w 158"/>
                    <a:gd name="T65" fmla="*/ 134 h 158"/>
                    <a:gd name="T66" fmla="*/ 139 w 158"/>
                    <a:gd name="T67" fmla="*/ 127 h 158"/>
                    <a:gd name="T68" fmla="*/ 144 w 158"/>
                    <a:gd name="T69" fmla="*/ 121 h 158"/>
                    <a:gd name="T70" fmla="*/ 147 w 158"/>
                    <a:gd name="T71" fmla="*/ 114 h 158"/>
                    <a:gd name="T72" fmla="*/ 152 w 158"/>
                    <a:gd name="T73" fmla="*/ 108 h 158"/>
                    <a:gd name="T74" fmla="*/ 156 w 158"/>
                    <a:gd name="T75" fmla="*/ 93 h 158"/>
                    <a:gd name="T76" fmla="*/ 158 w 158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58" y="79"/>
                      </a:move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2" name="Freeform 201">
                  <a:extLst>
                    <a:ext uri="{FF2B5EF4-FFF2-40B4-BE49-F238E27FC236}">
                      <a16:creationId xmlns:a16="http://schemas.microsoft.com/office/drawing/2014/main" id="{818600B6-B4DE-7B4A-AFD0-D7616F4BF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0876" y="4514850"/>
                  <a:ext cx="84138" cy="84137"/>
                </a:xfrm>
                <a:custGeom>
                  <a:avLst/>
                  <a:gdLst>
                    <a:gd name="T0" fmla="*/ 158 w 158"/>
                    <a:gd name="T1" fmla="*/ 79 h 158"/>
                    <a:gd name="T2" fmla="*/ 155 w 158"/>
                    <a:gd name="T3" fmla="*/ 62 h 158"/>
                    <a:gd name="T4" fmla="*/ 152 w 158"/>
                    <a:gd name="T5" fmla="*/ 48 h 158"/>
                    <a:gd name="T6" fmla="*/ 143 w 158"/>
                    <a:gd name="T7" fmla="*/ 35 h 158"/>
                    <a:gd name="T8" fmla="*/ 134 w 158"/>
                    <a:gd name="T9" fmla="*/ 23 h 158"/>
                    <a:gd name="T10" fmla="*/ 121 w 158"/>
                    <a:gd name="T11" fmla="*/ 12 h 158"/>
                    <a:gd name="T12" fmla="*/ 113 w 158"/>
                    <a:gd name="T13" fmla="*/ 7 h 158"/>
                    <a:gd name="T14" fmla="*/ 107 w 158"/>
                    <a:gd name="T15" fmla="*/ 5 h 158"/>
                    <a:gd name="T16" fmla="*/ 93 w 158"/>
                    <a:gd name="T17" fmla="*/ 1 h 158"/>
                    <a:gd name="T18" fmla="*/ 79 w 158"/>
                    <a:gd name="T19" fmla="*/ 0 h 158"/>
                    <a:gd name="T20" fmla="*/ 62 w 158"/>
                    <a:gd name="T21" fmla="*/ 1 h 158"/>
                    <a:gd name="T22" fmla="*/ 48 w 158"/>
                    <a:gd name="T23" fmla="*/ 5 h 158"/>
                    <a:gd name="T24" fmla="*/ 35 w 158"/>
                    <a:gd name="T25" fmla="*/ 12 h 158"/>
                    <a:gd name="T26" fmla="*/ 23 w 158"/>
                    <a:gd name="T27" fmla="*/ 23 h 158"/>
                    <a:gd name="T28" fmla="*/ 12 w 158"/>
                    <a:gd name="T29" fmla="*/ 35 h 158"/>
                    <a:gd name="T30" fmla="*/ 5 w 158"/>
                    <a:gd name="T31" fmla="*/ 48 h 158"/>
                    <a:gd name="T32" fmla="*/ 1 w 158"/>
                    <a:gd name="T33" fmla="*/ 62 h 158"/>
                    <a:gd name="T34" fmla="*/ 0 w 158"/>
                    <a:gd name="T35" fmla="*/ 79 h 158"/>
                    <a:gd name="T36" fmla="*/ 1 w 158"/>
                    <a:gd name="T37" fmla="*/ 93 h 158"/>
                    <a:gd name="T38" fmla="*/ 5 w 158"/>
                    <a:gd name="T39" fmla="*/ 108 h 158"/>
                    <a:gd name="T40" fmla="*/ 7 w 158"/>
                    <a:gd name="T41" fmla="*/ 114 h 158"/>
                    <a:gd name="T42" fmla="*/ 12 w 158"/>
                    <a:gd name="T43" fmla="*/ 121 h 158"/>
                    <a:gd name="T44" fmla="*/ 23 w 158"/>
                    <a:gd name="T45" fmla="*/ 134 h 158"/>
                    <a:gd name="T46" fmla="*/ 35 w 158"/>
                    <a:gd name="T47" fmla="*/ 144 h 158"/>
                    <a:gd name="T48" fmla="*/ 48 w 158"/>
                    <a:gd name="T49" fmla="*/ 152 h 158"/>
                    <a:gd name="T50" fmla="*/ 62 w 158"/>
                    <a:gd name="T51" fmla="*/ 156 h 158"/>
                    <a:gd name="T52" fmla="*/ 79 w 158"/>
                    <a:gd name="T53" fmla="*/ 158 h 158"/>
                    <a:gd name="T54" fmla="*/ 93 w 158"/>
                    <a:gd name="T55" fmla="*/ 156 h 158"/>
                    <a:gd name="T56" fmla="*/ 107 w 158"/>
                    <a:gd name="T57" fmla="*/ 152 h 158"/>
                    <a:gd name="T58" fmla="*/ 113 w 158"/>
                    <a:gd name="T59" fmla="*/ 147 h 158"/>
                    <a:gd name="T60" fmla="*/ 121 w 158"/>
                    <a:gd name="T61" fmla="*/ 144 h 158"/>
                    <a:gd name="T62" fmla="*/ 127 w 158"/>
                    <a:gd name="T63" fmla="*/ 139 h 158"/>
                    <a:gd name="T64" fmla="*/ 134 w 158"/>
                    <a:gd name="T65" fmla="*/ 134 h 158"/>
                    <a:gd name="T66" fmla="*/ 139 w 158"/>
                    <a:gd name="T67" fmla="*/ 127 h 158"/>
                    <a:gd name="T68" fmla="*/ 143 w 158"/>
                    <a:gd name="T69" fmla="*/ 121 h 158"/>
                    <a:gd name="T70" fmla="*/ 147 w 158"/>
                    <a:gd name="T71" fmla="*/ 114 h 158"/>
                    <a:gd name="T72" fmla="*/ 152 w 158"/>
                    <a:gd name="T73" fmla="*/ 108 h 158"/>
                    <a:gd name="T74" fmla="*/ 155 w 158"/>
                    <a:gd name="T75" fmla="*/ 93 h 158"/>
                    <a:gd name="T76" fmla="*/ 158 w 158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58" y="79"/>
                      </a:move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3" name="Freeform 202">
                  <a:extLst>
                    <a:ext uri="{FF2B5EF4-FFF2-40B4-BE49-F238E27FC236}">
                      <a16:creationId xmlns:a16="http://schemas.microsoft.com/office/drawing/2014/main" id="{2B058930-6919-F645-9667-3CC7E70D9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2338" y="4357688"/>
                  <a:ext cx="84138" cy="82550"/>
                </a:xfrm>
                <a:custGeom>
                  <a:avLst/>
                  <a:gdLst>
                    <a:gd name="T0" fmla="*/ 157 w 157"/>
                    <a:gd name="T1" fmla="*/ 79 h 158"/>
                    <a:gd name="T2" fmla="*/ 155 w 157"/>
                    <a:gd name="T3" fmla="*/ 63 h 158"/>
                    <a:gd name="T4" fmla="*/ 151 w 157"/>
                    <a:gd name="T5" fmla="*/ 48 h 158"/>
                    <a:gd name="T6" fmla="*/ 143 w 157"/>
                    <a:gd name="T7" fmla="*/ 35 h 158"/>
                    <a:gd name="T8" fmla="*/ 134 w 157"/>
                    <a:gd name="T9" fmla="*/ 23 h 158"/>
                    <a:gd name="T10" fmla="*/ 120 w 157"/>
                    <a:gd name="T11" fmla="*/ 12 h 158"/>
                    <a:gd name="T12" fmla="*/ 113 w 157"/>
                    <a:gd name="T13" fmla="*/ 8 h 158"/>
                    <a:gd name="T14" fmla="*/ 107 w 157"/>
                    <a:gd name="T15" fmla="*/ 5 h 158"/>
                    <a:gd name="T16" fmla="*/ 93 w 157"/>
                    <a:gd name="T17" fmla="*/ 2 h 158"/>
                    <a:gd name="T18" fmla="*/ 79 w 157"/>
                    <a:gd name="T19" fmla="*/ 0 h 158"/>
                    <a:gd name="T20" fmla="*/ 62 w 157"/>
                    <a:gd name="T21" fmla="*/ 2 h 158"/>
                    <a:gd name="T22" fmla="*/ 48 w 157"/>
                    <a:gd name="T23" fmla="*/ 5 h 158"/>
                    <a:gd name="T24" fmla="*/ 34 w 157"/>
                    <a:gd name="T25" fmla="*/ 12 h 158"/>
                    <a:gd name="T26" fmla="*/ 22 w 157"/>
                    <a:gd name="T27" fmla="*/ 23 h 158"/>
                    <a:gd name="T28" fmla="*/ 12 w 157"/>
                    <a:gd name="T29" fmla="*/ 35 h 158"/>
                    <a:gd name="T30" fmla="*/ 5 w 157"/>
                    <a:gd name="T31" fmla="*/ 48 h 158"/>
                    <a:gd name="T32" fmla="*/ 1 w 157"/>
                    <a:gd name="T33" fmla="*/ 63 h 158"/>
                    <a:gd name="T34" fmla="*/ 0 w 157"/>
                    <a:gd name="T35" fmla="*/ 79 h 158"/>
                    <a:gd name="T36" fmla="*/ 1 w 157"/>
                    <a:gd name="T37" fmla="*/ 94 h 158"/>
                    <a:gd name="T38" fmla="*/ 5 w 157"/>
                    <a:gd name="T39" fmla="*/ 108 h 158"/>
                    <a:gd name="T40" fmla="*/ 7 w 157"/>
                    <a:gd name="T41" fmla="*/ 114 h 158"/>
                    <a:gd name="T42" fmla="*/ 12 w 157"/>
                    <a:gd name="T43" fmla="*/ 121 h 158"/>
                    <a:gd name="T44" fmla="*/ 22 w 157"/>
                    <a:gd name="T45" fmla="*/ 134 h 158"/>
                    <a:gd name="T46" fmla="*/ 34 w 157"/>
                    <a:gd name="T47" fmla="*/ 144 h 158"/>
                    <a:gd name="T48" fmla="*/ 48 w 157"/>
                    <a:gd name="T49" fmla="*/ 152 h 158"/>
                    <a:gd name="T50" fmla="*/ 62 w 157"/>
                    <a:gd name="T51" fmla="*/ 156 h 158"/>
                    <a:gd name="T52" fmla="*/ 79 w 157"/>
                    <a:gd name="T53" fmla="*/ 158 h 158"/>
                    <a:gd name="T54" fmla="*/ 93 w 157"/>
                    <a:gd name="T55" fmla="*/ 156 h 158"/>
                    <a:gd name="T56" fmla="*/ 107 w 157"/>
                    <a:gd name="T57" fmla="*/ 152 h 158"/>
                    <a:gd name="T58" fmla="*/ 113 w 157"/>
                    <a:gd name="T59" fmla="*/ 147 h 158"/>
                    <a:gd name="T60" fmla="*/ 120 w 157"/>
                    <a:gd name="T61" fmla="*/ 144 h 158"/>
                    <a:gd name="T62" fmla="*/ 126 w 157"/>
                    <a:gd name="T63" fmla="*/ 139 h 158"/>
                    <a:gd name="T64" fmla="*/ 134 w 157"/>
                    <a:gd name="T65" fmla="*/ 134 h 158"/>
                    <a:gd name="T66" fmla="*/ 138 w 157"/>
                    <a:gd name="T67" fmla="*/ 127 h 158"/>
                    <a:gd name="T68" fmla="*/ 143 w 157"/>
                    <a:gd name="T69" fmla="*/ 121 h 158"/>
                    <a:gd name="T70" fmla="*/ 147 w 157"/>
                    <a:gd name="T71" fmla="*/ 114 h 158"/>
                    <a:gd name="T72" fmla="*/ 151 w 157"/>
                    <a:gd name="T73" fmla="*/ 108 h 158"/>
                    <a:gd name="T74" fmla="*/ 155 w 157"/>
                    <a:gd name="T75" fmla="*/ 94 h 158"/>
                    <a:gd name="T76" fmla="*/ 157 w 157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157" y="79"/>
                      </a:moveTo>
                      <a:lnTo>
                        <a:pt x="155" y="63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8"/>
                      </a:lnTo>
                      <a:lnTo>
                        <a:pt x="107" y="5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2" y="2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3"/>
                      </a:lnTo>
                      <a:lnTo>
                        <a:pt x="0" y="79"/>
                      </a:lnTo>
                      <a:lnTo>
                        <a:pt x="1" y="94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4"/>
                      </a:lnTo>
                      <a:lnTo>
                        <a:pt x="157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4" name="Freeform 203">
                  <a:extLst>
                    <a:ext uri="{FF2B5EF4-FFF2-40B4-BE49-F238E27FC236}">
                      <a16:creationId xmlns:a16="http://schemas.microsoft.com/office/drawing/2014/main" id="{91953163-C0C3-634A-97C4-BE1AE8AFD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9038" y="4270375"/>
                  <a:ext cx="84138" cy="84137"/>
                </a:xfrm>
                <a:custGeom>
                  <a:avLst/>
                  <a:gdLst>
                    <a:gd name="T0" fmla="*/ 158 w 158"/>
                    <a:gd name="T1" fmla="*/ 79 h 157"/>
                    <a:gd name="T2" fmla="*/ 155 w 158"/>
                    <a:gd name="T3" fmla="*/ 62 h 157"/>
                    <a:gd name="T4" fmla="*/ 152 w 158"/>
                    <a:gd name="T5" fmla="*/ 47 h 157"/>
                    <a:gd name="T6" fmla="*/ 143 w 158"/>
                    <a:gd name="T7" fmla="*/ 34 h 157"/>
                    <a:gd name="T8" fmla="*/ 134 w 158"/>
                    <a:gd name="T9" fmla="*/ 22 h 157"/>
                    <a:gd name="T10" fmla="*/ 121 w 158"/>
                    <a:gd name="T11" fmla="*/ 12 h 157"/>
                    <a:gd name="T12" fmla="*/ 113 w 158"/>
                    <a:gd name="T13" fmla="*/ 7 h 157"/>
                    <a:gd name="T14" fmla="*/ 108 w 158"/>
                    <a:gd name="T15" fmla="*/ 4 h 157"/>
                    <a:gd name="T16" fmla="*/ 93 w 158"/>
                    <a:gd name="T17" fmla="*/ 1 h 157"/>
                    <a:gd name="T18" fmla="*/ 79 w 158"/>
                    <a:gd name="T19" fmla="*/ 0 h 157"/>
                    <a:gd name="T20" fmla="*/ 62 w 158"/>
                    <a:gd name="T21" fmla="*/ 1 h 157"/>
                    <a:gd name="T22" fmla="*/ 48 w 158"/>
                    <a:gd name="T23" fmla="*/ 4 h 157"/>
                    <a:gd name="T24" fmla="*/ 35 w 158"/>
                    <a:gd name="T25" fmla="*/ 12 h 157"/>
                    <a:gd name="T26" fmla="*/ 23 w 158"/>
                    <a:gd name="T27" fmla="*/ 22 h 157"/>
                    <a:gd name="T28" fmla="*/ 12 w 158"/>
                    <a:gd name="T29" fmla="*/ 34 h 157"/>
                    <a:gd name="T30" fmla="*/ 5 w 158"/>
                    <a:gd name="T31" fmla="*/ 47 h 157"/>
                    <a:gd name="T32" fmla="*/ 1 w 158"/>
                    <a:gd name="T33" fmla="*/ 62 h 157"/>
                    <a:gd name="T34" fmla="*/ 0 w 158"/>
                    <a:gd name="T35" fmla="*/ 79 h 157"/>
                    <a:gd name="T36" fmla="*/ 1 w 158"/>
                    <a:gd name="T37" fmla="*/ 93 h 157"/>
                    <a:gd name="T38" fmla="*/ 5 w 158"/>
                    <a:gd name="T39" fmla="*/ 107 h 157"/>
                    <a:gd name="T40" fmla="*/ 7 w 158"/>
                    <a:gd name="T41" fmla="*/ 113 h 157"/>
                    <a:gd name="T42" fmla="*/ 12 w 158"/>
                    <a:gd name="T43" fmla="*/ 120 h 157"/>
                    <a:gd name="T44" fmla="*/ 23 w 158"/>
                    <a:gd name="T45" fmla="*/ 134 h 157"/>
                    <a:gd name="T46" fmla="*/ 35 w 158"/>
                    <a:gd name="T47" fmla="*/ 143 h 157"/>
                    <a:gd name="T48" fmla="*/ 48 w 158"/>
                    <a:gd name="T49" fmla="*/ 151 h 157"/>
                    <a:gd name="T50" fmla="*/ 62 w 158"/>
                    <a:gd name="T51" fmla="*/ 155 h 157"/>
                    <a:gd name="T52" fmla="*/ 79 w 158"/>
                    <a:gd name="T53" fmla="*/ 157 h 157"/>
                    <a:gd name="T54" fmla="*/ 93 w 158"/>
                    <a:gd name="T55" fmla="*/ 155 h 157"/>
                    <a:gd name="T56" fmla="*/ 108 w 158"/>
                    <a:gd name="T57" fmla="*/ 151 h 157"/>
                    <a:gd name="T58" fmla="*/ 113 w 158"/>
                    <a:gd name="T59" fmla="*/ 147 h 157"/>
                    <a:gd name="T60" fmla="*/ 121 w 158"/>
                    <a:gd name="T61" fmla="*/ 143 h 157"/>
                    <a:gd name="T62" fmla="*/ 127 w 158"/>
                    <a:gd name="T63" fmla="*/ 138 h 157"/>
                    <a:gd name="T64" fmla="*/ 134 w 158"/>
                    <a:gd name="T65" fmla="*/ 134 h 157"/>
                    <a:gd name="T66" fmla="*/ 139 w 158"/>
                    <a:gd name="T67" fmla="*/ 126 h 157"/>
                    <a:gd name="T68" fmla="*/ 143 w 158"/>
                    <a:gd name="T69" fmla="*/ 120 h 157"/>
                    <a:gd name="T70" fmla="*/ 147 w 158"/>
                    <a:gd name="T71" fmla="*/ 113 h 157"/>
                    <a:gd name="T72" fmla="*/ 152 w 158"/>
                    <a:gd name="T73" fmla="*/ 107 h 157"/>
                    <a:gd name="T74" fmla="*/ 155 w 158"/>
                    <a:gd name="T75" fmla="*/ 93 h 157"/>
                    <a:gd name="T76" fmla="*/ 158 w 158"/>
                    <a:gd name="T77" fmla="*/ 7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7">
                      <a:moveTo>
                        <a:pt x="158" y="79"/>
                      </a:moveTo>
                      <a:lnTo>
                        <a:pt x="155" y="62"/>
                      </a:lnTo>
                      <a:lnTo>
                        <a:pt x="152" y="47"/>
                      </a:lnTo>
                      <a:lnTo>
                        <a:pt x="143" y="34"/>
                      </a:lnTo>
                      <a:lnTo>
                        <a:pt x="134" y="22"/>
                      </a:lnTo>
                      <a:lnTo>
                        <a:pt x="121" y="12"/>
                      </a:lnTo>
                      <a:lnTo>
                        <a:pt x="113" y="7"/>
                      </a:lnTo>
                      <a:lnTo>
                        <a:pt x="108" y="4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4"/>
                      </a:lnTo>
                      <a:lnTo>
                        <a:pt x="35" y="12"/>
                      </a:lnTo>
                      <a:lnTo>
                        <a:pt x="23" y="22"/>
                      </a:lnTo>
                      <a:lnTo>
                        <a:pt x="12" y="34"/>
                      </a:lnTo>
                      <a:lnTo>
                        <a:pt x="5" y="47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0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1"/>
                      </a:lnTo>
                      <a:lnTo>
                        <a:pt x="62" y="155"/>
                      </a:lnTo>
                      <a:lnTo>
                        <a:pt x="79" y="157"/>
                      </a:lnTo>
                      <a:lnTo>
                        <a:pt x="93" y="155"/>
                      </a:lnTo>
                      <a:lnTo>
                        <a:pt x="108" y="151"/>
                      </a:lnTo>
                      <a:lnTo>
                        <a:pt x="113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lnTo>
                        <a:pt x="139" y="126"/>
                      </a:lnTo>
                      <a:lnTo>
                        <a:pt x="143" y="120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5" name="Freeform 204">
                  <a:extLst>
                    <a:ext uri="{FF2B5EF4-FFF2-40B4-BE49-F238E27FC236}">
                      <a16:creationId xmlns:a16="http://schemas.microsoft.com/office/drawing/2014/main" id="{4ED6844F-B1E8-114A-88B9-3DEEA4C22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8826" y="4287838"/>
                  <a:ext cx="84138" cy="84137"/>
                </a:xfrm>
                <a:custGeom>
                  <a:avLst/>
                  <a:gdLst>
                    <a:gd name="T0" fmla="*/ 158 w 158"/>
                    <a:gd name="T1" fmla="*/ 79 h 158"/>
                    <a:gd name="T2" fmla="*/ 155 w 158"/>
                    <a:gd name="T3" fmla="*/ 62 h 158"/>
                    <a:gd name="T4" fmla="*/ 152 w 158"/>
                    <a:gd name="T5" fmla="*/ 48 h 158"/>
                    <a:gd name="T6" fmla="*/ 143 w 158"/>
                    <a:gd name="T7" fmla="*/ 35 h 158"/>
                    <a:gd name="T8" fmla="*/ 134 w 158"/>
                    <a:gd name="T9" fmla="*/ 23 h 158"/>
                    <a:gd name="T10" fmla="*/ 120 w 158"/>
                    <a:gd name="T11" fmla="*/ 12 h 158"/>
                    <a:gd name="T12" fmla="*/ 113 w 158"/>
                    <a:gd name="T13" fmla="*/ 7 h 158"/>
                    <a:gd name="T14" fmla="*/ 107 w 158"/>
                    <a:gd name="T15" fmla="*/ 5 h 158"/>
                    <a:gd name="T16" fmla="*/ 93 w 158"/>
                    <a:gd name="T17" fmla="*/ 1 h 158"/>
                    <a:gd name="T18" fmla="*/ 79 w 158"/>
                    <a:gd name="T19" fmla="*/ 0 h 158"/>
                    <a:gd name="T20" fmla="*/ 62 w 158"/>
                    <a:gd name="T21" fmla="*/ 1 h 158"/>
                    <a:gd name="T22" fmla="*/ 48 w 158"/>
                    <a:gd name="T23" fmla="*/ 5 h 158"/>
                    <a:gd name="T24" fmla="*/ 34 w 158"/>
                    <a:gd name="T25" fmla="*/ 12 h 158"/>
                    <a:gd name="T26" fmla="*/ 23 w 158"/>
                    <a:gd name="T27" fmla="*/ 23 h 158"/>
                    <a:gd name="T28" fmla="*/ 12 w 158"/>
                    <a:gd name="T29" fmla="*/ 35 h 158"/>
                    <a:gd name="T30" fmla="*/ 5 w 158"/>
                    <a:gd name="T31" fmla="*/ 48 h 158"/>
                    <a:gd name="T32" fmla="*/ 1 w 158"/>
                    <a:gd name="T33" fmla="*/ 62 h 158"/>
                    <a:gd name="T34" fmla="*/ 0 w 158"/>
                    <a:gd name="T35" fmla="*/ 79 h 158"/>
                    <a:gd name="T36" fmla="*/ 1 w 158"/>
                    <a:gd name="T37" fmla="*/ 93 h 158"/>
                    <a:gd name="T38" fmla="*/ 5 w 158"/>
                    <a:gd name="T39" fmla="*/ 107 h 158"/>
                    <a:gd name="T40" fmla="*/ 7 w 158"/>
                    <a:gd name="T41" fmla="*/ 113 h 158"/>
                    <a:gd name="T42" fmla="*/ 12 w 158"/>
                    <a:gd name="T43" fmla="*/ 121 h 158"/>
                    <a:gd name="T44" fmla="*/ 23 w 158"/>
                    <a:gd name="T45" fmla="*/ 134 h 158"/>
                    <a:gd name="T46" fmla="*/ 34 w 158"/>
                    <a:gd name="T47" fmla="*/ 143 h 158"/>
                    <a:gd name="T48" fmla="*/ 48 w 158"/>
                    <a:gd name="T49" fmla="*/ 152 h 158"/>
                    <a:gd name="T50" fmla="*/ 62 w 158"/>
                    <a:gd name="T51" fmla="*/ 155 h 158"/>
                    <a:gd name="T52" fmla="*/ 79 w 158"/>
                    <a:gd name="T53" fmla="*/ 158 h 158"/>
                    <a:gd name="T54" fmla="*/ 93 w 158"/>
                    <a:gd name="T55" fmla="*/ 155 h 158"/>
                    <a:gd name="T56" fmla="*/ 107 w 158"/>
                    <a:gd name="T57" fmla="*/ 152 h 158"/>
                    <a:gd name="T58" fmla="*/ 113 w 158"/>
                    <a:gd name="T59" fmla="*/ 147 h 158"/>
                    <a:gd name="T60" fmla="*/ 120 w 158"/>
                    <a:gd name="T61" fmla="*/ 143 h 158"/>
                    <a:gd name="T62" fmla="*/ 126 w 158"/>
                    <a:gd name="T63" fmla="*/ 139 h 158"/>
                    <a:gd name="T64" fmla="*/ 134 w 158"/>
                    <a:gd name="T65" fmla="*/ 134 h 158"/>
                    <a:gd name="T66" fmla="*/ 138 w 158"/>
                    <a:gd name="T67" fmla="*/ 127 h 158"/>
                    <a:gd name="T68" fmla="*/ 143 w 158"/>
                    <a:gd name="T69" fmla="*/ 121 h 158"/>
                    <a:gd name="T70" fmla="*/ 147 w 158"/>
                    <a:gd name="T71" fmla="*/ 113 h 158"/>
                    <a:gd name="T72" fmla="*/ 152 w 158"/>
                    <a:gd name="T73" fmla="*/ 107 h 158"/>
                    <a:gd name="T74" fmla="*/ 155 w 158"/>
                    <a:gd name="T75" fmla="*/ 93 h 158"/>
                    <a:gd name="T76" fmla="*/ 158 w 158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58" y="79"/>
                      </a:move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4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lnTo>
                        <a:pt x="93" y="155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6" name="Freeform 206">
                  <a:extLst>
                    <a:ext uri="{FF2B5EF4-FFF2-40B4-BE49-F238E27FC236}">
                      <a16:creationId xmlns:a16="http://schemas.microsoft.com/office/drawing/2014/main" id="{CF7191D9-6720-814C-9F48-47F748368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7501" y="4319588"/>
                  <a:ext cx="84138" cy="82550"/>
                </a:xfrm>
                <a:custGeom>
                  <a:avLst/>
                  <a:gdLst>
                    <a:gd name="T0" fmla="*/ 158 w 158"/>
                    <a:gd name="T1" fmla="*/ 79 h 157"/>
                    <a:gd name="T2" fmla="*/ 155 w 158"/>
                    <a:gd name="T3" fmla="*/ 62 h 157"/>
                    <a:gd name="T4" fmla="*/ 152 w 158"/>
                    <a:gd name="T5" fmla="*/ 47 h 157"/>
                    <a:gd name="T6" fmla="*/ 144 w 158"/>
                    <a:gd name="T7" fmla="*/ 34 h 157"/>
                    <a:gd name="T8" fmla="*/ 134 w 158"/>
                    <a:gd name="T9" fmla="*/ 22 h 157"/>
                    <a:gd name="T10" fmla="*/ 121 w 158"/>
                    <a:gd name="T11" fmla="*/ 12 h 157"/>
                    <a:gd name="T12" fmla="*/ 114 w 158"/>
                    <a:gd name="T13" fmla="*/ 7 h 157"/>
                    <a:gd name="T14" fmla="*/ 108 w 158"/>
                    <a:gd name="T15" fmla="*/ 4 h 157"/>
                    <a:gd name="T16" fmla="*/ 93 w 158"/>
                    <a:gd name="T17" fmla="*/ 1 h 157"/>
                    <a:gd name="T18" fmla="*/ 79 w 158"/>
                    <a:gd name="T19" fmla="*/ 0 h 157"/>
                    <a:gd name="T20" fmla="*/ 62 w 158"/>
                    <a:gd name="T21" fmla="*/ 1 h 157"/>
                    <a:gd name="T22" fmla="*/ 48 w 158"/>
                    <a:gd name="T23" fmla="*/ 4 h 157"/>
                    <a:gd name="T24" fmla="*/ 35 w 158"/>
                    <a:gd name="T25" fmla="*/ 12 h 157"/>
                    <a:gd name="T26" fmla="*/ 23 w 158"/>
                    <a:gd name="T27" fmla="*/ 22 h 157"/>
                    <a:gd name="T28" fmla="*/ 12 w 158"/>
                    <a:gd name="T29" fmla="*/ 34 h 157"/>
                    <a:gd name="T30" fmla="*/ 5 w 158"/>
                    <a:gd name="T31" fmla="*/ 47 h 157"/>
                    <a:gd name="T32" fmla="*/ 1 w 158"/>
                    <a:gd name="T33" fmla="*/ 62 h 157"/>
                    <a:gd name="T34" fmla="*/ 0 w 158"/>
                    <a:gd name="T35" fmla="*/ 79 h 157"/>
                    <a:gd name="T36" fmla="*/ 1 w 158"/>
                    <a:gd name="T37" fmla="*/ 93 h 157"/>
                    <a:gd name="T38" fmla="*/ 5 w 158"/>
                    <a:gd name="T39" fmla="*/ 107 h 157"/>
                    <a:gd name="T40" fmla="*/ 7 w 158"/>
                    <a:gd name="T41" fmla="*/ 113 h 157"/>
                    <a:gd name="T42" fmla="*/ 12 w 158"/>
                    <a:gd name="T43" fmla="*/ 120 h 157"/>
                    <a:gd name="T44" fmla="*/ 23 w 158"/>
                    <a:gd name="T45" fmla="*/ 134 h 157"/>
                    <a:gd name="T46" fmla="*/ 35 w 158"/>
                    <a:gd name="T47" fmla="*/ 143 h 157"/>
                    <a:gd name="T48" fmla="*/ 48 w 158"/>
                    <a:gd name="T49" fmla="*/ 151 h 157"/>
                    <a:gd name="T50" fmla="*/ 62 w 158"/>
                    <a:gd name="T51" fmla="*/ 155 h 157"/>
                    <a:gd name="T52" fmla="*/ 79 w 158"/>
                    <a:gd name="T53" fmla="*/ 157 h 157"/>
                    <a:gd name="T54" fmla="*/ 93 w 158"/>
                    <a:gd name="T55" fmla="*/ 155 h 157"/>
                    <a:gd name="T56" fmla="*/ 108 w 158"/>
                    <a:gd name="T57" fmla="*/ 151 h 157"/>
                    <a:gd name="T58" fmla="*/ 114 w 158"/>
                    <a:gd name="T59" fmla="*/ 147 h 157"/>
                    <a:gd name="T60" fmla="*/ 121 w 158"/>
                    <a:gd name="T61" fmla="*/ 143 h 157"/>
                    <a:gd name="T62" fmla="*/ 127 w 158"/>
                    <a:gd name="T63" fmla="*/ 138 h 157"/>
                    <a:gd name="T64" fmla="*/ 134 w 158"/>
                    <a:gd name="T65" fmla="*/ 134 h 157"/>
                    <a:gd name="T66" fmla="*/ 139 w 158"/>
                    <a:gd name="T67" fmla="*/ 126 h 157"/>
                    <a:gd name="T68" fmla="*/ 144 w 158"/>
                    <a:gd name="T69" fmla="*/ 120 h 157"/>
                    <a:gd name="T70" fmla="*/ 147 w 158"/>
                    <a:gd name="T71" fmla="*/ 113 h 157"/>
                    <a:gd name="T72" fmla="*/ 152 w 158"/>
                    <a:gd name="T73" fmla="*/ 107 h 157"/>
                    <a:gd name="T74" fmla="*/ 155 w 158"/>
                    <a:gd name="T75" fmla="*/ 93 h 157"/>
                    <a:gd name="T76" fmla="*/ 158 w 158"/>
                    <a:gd name="T77" fmla="*/ 7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7">
                      <a:moveTo>
                        <a:pt x="158" y="79"/>
                      </a:moveTo>
                      <a:lnTo>
                        <a:pt x="155" y="62"/>
                      </a:lnTo>
                      <a:lnTo>
                        <a:pt x="152" y="47"/>
                      </a:lnTo>
                      <a:lnTo>
                        <a:pt x="144" y="34"/>
                      </a:lnTo>
                      <a:lnTo>
                        <a:pt x="134" y="22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4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4"/>
                      </a:lnTo>
                      <a:lnTo>
                        <a:pt x="35" y="12"/>
                      </a:lnTo>
                      <a:lnTo>
                        <a:pt x="23" y="22"/>
                      </a:lnTo>
                      <a:lnTo>
                        <a:pt x="12" y="34"/>
                      </a:lnTo>
                      <a:lnTo>
                        <a:pt x="5" y="47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0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1"/>
                      </a:lnTo>
                      <a:lnTo>
                        <a:pt x="62" y="155"/>
                      </a:lnTo>
                      <a:lnTo>
                        <a:pt x="79" y="157"/>
                      </a:lnTo>
                      <a:lnTo>
                        <a:pt x="93" y="155"/>
                      </a:lnTo>
                      <a:lnTo>
                        <a:pt x="108" y="151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lnTo>
                        <a:pt x="139" y="126"/>
                      </a:lnTo>
                      <a:lnTo>
                        <a:pt x="144" y="120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7" name="Freeform 207">
                  <a:extLst>
                    <a:ext uri="{FF2B5EF4-FFF2-40B4-BE49-F238E27FC236}">
                      <a16:creationId xmlns:a16="http://schemas.microsoft.com/office/drawing/2014/main" id="{5AE45B5B-90AD-A649-A5EE-675291567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7763" y="4645025"/>
                  <a:ext cx="82550" cy="84137"/>
                </a:xfrm>
                <a:custGeom>
                  <a:avLst/>
                  <a:gdLst>
                    <a:gd name="T0" fmla="*/ 158 w 158"/>
                    <a:gd name="T1" fmla="*/ 79 h 158"/>
                    <a:gd name="T2" fmla="*/ 155 w 158"/>
                    <a:gd name="T3" fmla="*/ 62 h 158"/>
                    <a:gd name="T4" fmla="*/ 152 w 158"/>
                    <a:gd name="T5" fmla="*/ 48 h 158"/>
                    <a:gd name="T6" fmla="*/ 143 w 158"/>
                    <a:gd name="T7" fmla="*/ 35 h 158"/>
                    <a:gd name="T8" fmla="*/ 134 w 158"/>
                    <a:gd name="T9" fmla="*/ 23 h 158"/>
                    <a:gd name="T10" fmla="*/ 121 w 158"/>
                    <a:gd name="T11" fmla="*/ 12 h 158"/>
                    <a:gd name="T12" fmla="*/ 113 w 158"/>
                    <a:gd name="T13" fmla="*/ 7 h 158"/>
                    <a:gd name="T14" fmla="*/ 107 w 158"/>
                    <a:gd name="T15" fmla="*/ 5 h 158"/>
                    <a:gd name="T16" fmla="*/ 93 w 158"/>
                    <a:gd name="T17" fmla="*/ 1 h 158"/>
                    <a:gd name="T18" fmla="*/ 79 w 158"/>
                    <a:gd name="T19" fmla="*/ 0 h 158"/>
                    <a:gd name="T20" fmla="*/ 62 w 158"/>
                    <a:gd name="T21" fmla="*/ 1 h 158"/>
                    <a:gd name="T22" fmla="*/ 48 w 158"/>
                    <a:gd name="T23" fmla="*/ 5 h 158"/>
                    <a:gd name="T24" fmla="*/ 35 w 158"/>
                    <a:gd name="T25" fmla="*/ 12 h 158"/>
                    <a:gd name="T26" fmla="*/ 23 w 158"/>
                    <a:gd name="T27" fmla="*/ 23 h 158"/>
                    <a:gd name="T28" fmla="*/ 12 w 158"/>
                    <a:gd name="T29" fmla="*/ 35 h 158"/>
                    <a:gd name="T30" fmla="*/ 5 w 158"/>
                    <a:gd name="T31" fmla="*/ 48 h 158"/>
                    <a:gd name="T32" fmla="*/ 1 w 158"/>
                    <a:gd name="T33" fmla="*/ 62 h 158"/>
                    <a:gd name="T34" fmla="*/ 0 w 158"/>
                    <a:gd name="T35" fmla="*/ 79 h 158"/>
                    <a:gd name="T36" fmla="*/ 1 w 158"/>
                    <a:gd name="T37" fmla="*/ 93 h 158"/>
                    <a:gd name="T38" fmla="*/ 5 w 158"/>
                    <a:gd name="T39" fmla="*/ 108 h 158"/>
                    <a:gd name="T40" fmla="*/ 7 w 158"/>
                    <a:gd name="T41" fmla="*/ 114 h 158"/>
                    <a:gd name="T42" fmla="*/ 12 w 158"/>
                    <a:gd name="T43" fmla="*/ 121 h 158"/>
                    <a:gd name="T44" fmla="*/ 23 w 158"/>
                    <a:gd name="T45" fmla="*/ 134 h 158"/>
                    <a:gd name="T46" fmla="*/ 35 w 158"/>
                    <a:gd name="T47" fmla="*/ 144 h 158"/>
                    <a:gd name="T48" fmla="*/ 48 w 158"/>
                    <a:gd name="T49" fmla="*/ 152 h 158"/>
                    <a:gd name="T50" fmla="*/ 62 w 158"/>
                    <a:gd name="T51" fmla="*/ 156 h 158"/>
                    <a:gd name="T52" fmla="*/ 79 w 158"/>
                    <a:gd name="T53" fmla="*/ 158 h 158"/>
                    <a:gd name="T54" fmla="*/ 93 w 158"/>
                    <a:gd name="T55" fmla="*/ 156 h 158"/>
                    <a:gd name="T56" fmla="*/ 107 w 158"/>
                    <a:gd name="T57" fmla="*/ 152 h 158"/>
                    <a:gd name="T58" fmla="*/ 113 w 158"/>
                    <a:gd name="T59" fmla="*/ 147 h 158"/>
                    <a:gd name="T60" fmla="*/ 121 w 158"/>
                    <a:gd name="T61" fmla="*/ 144 h 158"/>
                    <a:gd name="T62" fmla="*/ 127 w 158"/>
                    <a:gd name="T63" fmla="*/ 139 h 158"/>
                    <a:gd name="T64" fmla="*/ 134 w 158"/>
                    <a:gd name="T65" fmla="*/ 134 h 158"/>
                    <a:gd name="T66" fmla="*/ 138 w 158"/>
                    <a:gd name="T67" fmla="*/ 127 h 158"/>
                    <a:gd name="T68" fmla="*/ 143 w 158"/>
                    <a:gd name="T69" fmla="*/ 121 h 158"/>
                    <a:gd name="T70" fmla="*/ 147 w 158"/>
                    <a:gd name="T71" fmla="*/ 114 h 158"/>
                    <a:gd name="T72" fmla="*/ 152 w 158"/>
                    <a:gd name="T73" fmla="*/ 108 h 158"/>
                    <a:gd name="T74" fmla="*/ 155 w 158"/>
                    <a:gd name="T75" fmla="*/ 93 h 158"/>
                    <a:gd name="T76" fmla="*/ 158 w 158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58" y="79"/>
                      </a:move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8" name="Freeform 208">
                  <a:extLst>
                    <a:ext uri="{FF2B5EF4-FFF2-40B4-BE49-F238E27FC236}">
                      <a16:creationId xmlns:a16="http://schemas.microsoft.com/office/drawing/2014/main" id="{BC9278E8-633C-7E44-B8D8-958D804C1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99876" y="4667250"/>
                  <a:ext cx="84138" cy="84137"/>
                </a:xfrm>
                <a:custGeom>
                  <a:avLst/>
                  <a:gdLst>
                    <a:gd name="T0" fmla="*/ 158 w 158"/>
                    <a:gd name="T1" fmla="*/ 79 h 158"/>
                    <a:gd name="T2" fmla="*/ 156 w 158"/>
                    <a:gd name="T3" fmla="*/ 62 h 158"/>
                    <a:gd name="T4" fmla="*/ 152 w 158"/>
                    <a:gd name="T5" fmla="*/ 48 h 158"/>
                    <a:gd name="T6" fmla="*/ 144 w 158"/>
                    <a:gd name="T7" fmla="*/ 35 h 158"/>
                    <a:gd name="T8" fmla="*/ 134 w 158"/>
                    <a:gd name="T9" fmla="*/ 23 h 158"/>
                    <a:gd name="T10" fmla="*/ 121 w 158"/>
                    <a:gd name="T11" fmla="*/ 12 h 158"/>
                    <a:gd name="T12" fmla="*/ 114 w 158"/>
                    <a:gd name="T13" fmla="*/ 7 h 158"/>
                    <a:gd name="T14" fmla="*/ 108 w 158"/>
                    <a:gd name="T15" fmla="*/ 5 h 158"/>
                    <a:gd name="T16" fmla="*/ 94 w 158"/>
                    <a:gd name="T17" fmla="*/ 1 h 158"/>
                    <a:gd name="T18" fmla="*/ 79 w 158"/>
                    <a:gd name="T19" fmla="*/ 0 h 158"/>
                    <a:gd name="T20" fmla="*/ 63 w 158"/>
                    <a:gd name="T21" fmla="*/ 1 h 158"/>
                    <a:gd name="T22" fmla="*/ 48 w 158"/>
                    <a:gd name="T23" fmla="*/ 5 h 158"/>
                    <a:gd name="T24" fmla="*/ 35 w 158"/>
                    <a:gd name="T25" fmla="*/ 12 h 158"/>
                    <a:gd name="T26" fmla="*/ 23 w 158"/>
                    <a:gd name="T27" fmla="*/ 23 h 158"/>
                    <a:gd name="T28" fmla="*/ 12 w 158"/>
                    <a:gd name="T29" fmla="*/ 35 h 158"/>
                    <a:gd name="T30" fmla="*/ 5 w 158"/>
                    <a:gd name="T31" fmla="*/ 48 h 158"/>
                    <a:gd name="T32" fmla="*/ 2 w 158"/>
                    <a:gd name="T33" fmla="*/ 62 h 158"/>
                    <a:gd name="T34" fmla="*/ 0 w 158"/>
                    <a:gd name="T35" fmla="*/ 79 h 158"/>
                    <a:gd name="T36" fmla="*/ 2 w 158"/>
                    <a:gd name="T37" fmla="*/ 93 h 158"/>
                    <a:gd name="T38" fmla="*/ 5 w 158"/>
                    <a:gd name="T39" fmla="*/ 108 h 158"/>
                    <a:gd name="T40" fmla="*/ 8 w 158"/>
                    <a:gd name="T41" fmla="*/ 114 h 158"/>
                    <a:gd name="T42" fmla="*/ 12 w 158"/>
                    <a:gd name="T43" fmla="*/ 121 h 158"/>
                    <a:gd name="T44" fmla="*/ 23 w 158"/>
                    <a:gd name="T45" fmla="*/ 134 h 158"/>
                    <a:gd name="T46" fmla="*/ 35 w 158"/>
                    <a:gd name="T47" fmla="*/ 143 h 158"/>
                    <a:gd name="T48" fmla="*/ 48 w 158"/>
                    <a:gd name="T49" fmla="*/ 152 h 158"/>
                    <a:gd name="T50" fmla="*/ 63 w 158"/>
                    <a:gd name="T51" fmla="*/ 155 h 158"/>
                    <a:gd name="T52" fmla="*/ 79 w 158"/>
                    <a:gd name="T53" fmla="*/ 158 h 158"/>
                    <a:gd name="T54" fmla="*/ 94 w 158"/>
                    <a:gd name="T55" fmla="*/ 155 h 158"/>
                    <a:gd name="T56" fmla="*/ 108 w 158"/>
                    <a:gd name="T57" fmla="*/ 152 h 158"/>
                    <a:gd name="T58" fmla="*/ 114 w 158"/>
                    <a:gd name="T59" fmla="*/ 147 h 158"/>
                    <a:gd name="T60" fmla="*/ 121 w 158"/>
                    <a:gd name="T61" fmla="*/ 143 h 158"/>
                    <a:gd name="T62" fmla="*/ 127 w 158"/>
                    <a:gd name="T63" fmla="*/ 139 h 158"/>
                    <a:gd name="T64" fmla="*/ 134 w 158"/>
                    <a:gd name="T65" fmla="*/ 134 h 158"/>
                    <a:gd name="T66" fmla="*/ 139 w 158"/>
                    <a:gd name="T67" fmla="*/ 127 h 158"/>
                    <a:gd name="T68" fmla="*/ 144 w 158"/>
                    <a:gd name="T69" fmla="*/ 121 h 158"/>
                    <a:gd name="T70" fmla="*/ 147 w 158"/>
                    <a:gd name="T71" fmla="*/ 114 h 158"/>
                    <a:gd name="T72" fmla="*/ 152 w 158"/>
                    <a:gd name="T73" fmla="*/ 108 h 158"/>
                    <a:gd name="T74" fmla="*/ 156 w 158"/>
                    <a:gd name="T75" fmla="*/ 93 h 158"/>
                    <a:gd name="T76" fmla="*/ 158 w 158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58" y="79"/>
                      </a:move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4" y="1"/>
                      </a:lnTo>
                      <a:lnTo>
                        <a:pt x="79" y="0"/>
                      </a:lnTo>
                      <a:lnTo>
                        <a:pt x="63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3" y="155"/>
                      </a:lnTo>
                      <a:lnTo>
                        <a:pt x="79" y="158"/>
                      </a:lnTo>
                      <a:lnTo>
                        <a:pt x="94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DB3091B6-CE5F-FB44-A50A-5260463EDC7B}"/>
                  </a:ext>
                </a:extLst>
              </p:cNvPr>
              <p:cNvSpPr txBox="1"/>
              <p:nvPr/>
            </p:nvSpPr>
            <p:spPr>
              <a:xfrm>
                <a:off x="6682159" y="4964654"/>
                <a:ext cx="2632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0</a:t>
                </a:r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D54732B0-1D65-8D4C-95AD-1030E150CBE1}"/>
                  </a:ext>
                </a:extLst>
              </p:cNvPr>
              <p:cNvSpPr txBox="1"/>
              <p:nvPr/>
            </p:nvSpPr>
            <p:spPr>
              <a:xfrm>
                <a:off x="6959022" y="4964654"/>
                <a:ext cx="2632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4</a:t>
                </a:r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A8DDBB55-ACC5-6F4C-81ED-BC2DCB33B891}"/>
                  </a:ext>
                </a:extLst>
              </p:cNvPr>
              <p:cNvSpPr txBox="1"/>
              <p:nvPr/>
            </p:nvSpPr>
            <p:spPr>
              <a:xfrm>
                <a:off x="7245663" y="4964654"/>
                <a:ext cx="2632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8</a:t>
                </a:r>
              </a:p>
            </p:txBody>
          </p:sp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A4B58551-ED85-8945-AE8B-BD14C58D69C1}"/>
                  </a:ext>
                </a:extLst>
              </p:cNvPr>
              <p:cNvSpPr txBox="1"/>
              <p:nvPr/>
            </p:nvSpPr>
            <p:spPr>
              <a:xfrm>
                <a:off x="7482321" y="49646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12</a:t>
                </a:r>
              </a:p>
            </p:txBody>
          </p: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81158E1E-DD83-5643-954F-37F797CC518C}"/>
                  </a:ext>
                </a:extLst>
              </p:cNvPr>
              <p:cNvSpPr txBox="1"/>
              <p:nvPr/>
            </p:nvSpPr>
            <p:spPr>
              <a:xfrm>
                <a:off x="8315138" y="49646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24</a:t>
                </a:r>
              </a:p>
            </p:txBody>
          </p: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BA3EE423-6F4E-814A-A968-29FDAC032707}"/>
                  </a:ext>
                </a:extLst>
              </p:cNvPr>
              <p:cNvSpPr txBox="1"/>
              <p:nvPr/>
            </p:nvSpPr>
            <p:spPr>
              <a:xfrm>
                <a:off x="9144171" y="49646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36</a:t>
                </a:r>
              </a:p>
            </p:txBody>
          </p:sp>
          <p:sp>
            <p:nvSpPr>
              <p:cNvPr id="126" name="ZoneTexte 125">
                <a:extLst>
                  <a:ext uri="{FF2B5EF4-FFF2-40B4-BE49-F238E27FC236}">
                    <a16:creationId xmlns:a16="http://schemas.microsoft.com/office/drawing/2014/main" id="{74039D03-31AB-844F-A730-260C456F9FCF}"/>
                  </a:ext>
                </a:extLst>
              </p:cNvPr>
              <p:cNvSpPr txBox="1"/>
              <p:nvPr/>
            </p:nvSpPr>
            <p:spPr>
              <a:xfrm>
                <a:off x="8549725" y="5163239"/>
                <a:ext cx="9256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 err="1"/>
                  <a:t>Study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week</a:t>
                </a:r>
                <a:endParaRPr lang="fr-FR" sz="1200" b="1" dirty="0"/>
              </a:p>
            </p:txBody>
          </p:sp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6283313C-29A0-304C-AD1A-08A37FD43003}"/>
                  </a:ext>
                </a:extLst>
              </p:cNvPr>
              <p:cNvSpPr txBox="1"/>
              <p:nvPr/>
            </p:nvSpPr>
            <p:spPr>
              <a:xfrm>
                <a:off x="11639282" y="49646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72</a:t>
                </a:r>
              </a:p>
            </p:txBody>
          </p:sp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5FE26DF3-3E69-8246-B51B-ABBA933D1BAB}"/>
                  </a:ext>
                </a:extLst>
              </p:cNvPr>
              <p:cNvSpPr txBox="1"/>
              <p:nvPr/>
            </p:nvSpPr>
            <p:spPr>
              <a:xfrm>
                <a:off x="9966362" y="49646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48</a:t>
                </a:r>
              </a:p>
            </p:txBody>
          </p:sp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AC1DF317-A17F-0E47-8619-BB5DD49B65D5}"/>
                  </a:ext>
                </a:extLst>
              </p:cNvPr>
              <p:cNvSpPr txBox="1"/>
              <p:nvPr/>
            </p:nvSpPr>
            <p:spPr>
              <a:xfrm>
                <a:off x="6387793" y="4531802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0</a:t>
                </a:r>
              </a:p>
            </p:txBody>
          </p:sp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A95D1F03-6315-554E-899A-7C69FCF32D2F}"/>
                  </a:ext>
                </a:extLst>
              </p:cNvPr>
              <p:cNvSpPr txBox="1"/>
              <p:nvPr/>
            </p:nvSpPr>
            <p:spPr>
              <a:xfrm>
                <a:off x="6309247" y="399766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50</a:t>
                </a:r>
              </a:p>
            </p:txBody>
          </p:sp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15D8D6CA-3955-2249-8CE1-BBD5CB8A2E78}"/>
                  </a:ext>
                </a:extLst>
              </p:cNvPr>
              <p:cNvSpPr txBox="1"/>
              <p:nvPr/>
            </p:nvSpPr>
            <p:spPr>
              <a:xfrm>
                <a:off x="6230699" y="3463532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100</a:t>
                </a:r>
              </a:p>
            </p:txBody>
          </p:sp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04C0848F-1053-4A49-9375-A0D1058019B3}"/>
                  </a:ext>
                </a:extLst>
              </p:cNvPr>
              <p:cNvSpPr txBox="1"/>
              <p:nvPr/>
            </p:nvSpPr>
            <p:spPr>
              <a:xfrm>
                <a:off x="6230699" y="2918622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150</a:t>
                </a:r>
              </a:p>
            </p:txBody>
          </p:sp>
        </p:grpSp>
      </p:grpSp>
      <p:sp>
        <p:nvSpPr>
          <p:cNvPr id="239" name="Line 256">
            <a:extLst>
              <a:ext uri="{FF2B5EF4-FFF2-40B4-BE49-F238E27FC236}">
                <a16:creationId xmlns:a16="http://schemas.microsoft.com/office/drawing/2014/main" id="{5BDE8F36-1BB6-E640-9531-216D7D3729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2896" y="6345885"/>
            <a:ext cx="309563" cy="0"/>
          </a:xfrm>
          <a:prstGeom prst="line">
            <a:avLst/>
          </a:prstGeom>
          <a:noFill/>
          <a:ln w="38100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0" name="Line 257">
            <a:extLst>
              <a:ext uri="{FF2B5EF4-FFF2-40B4-BE49-F238E27FC236}">
                <a16:creationId xmlns:a16="http://schemas.microsoft.com/office/drawing/2014/main" id="{D80B1ECD-1AA1-9A45-85A5-6FD86B28EA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5466" y="6345885"/>
            <a:ext cx="309563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1" name="Line 258">
            <a:extLst>
              <a:ext uri="{FF2B5EF4-FFF2-40B4-BE49-F238E27FC236}">
                <a16:creationId xmlns:a16="http://schemas.microsoft.com/office/drawing/2014/main" id="{ADC81898-3738-6543-9922-8FB50D7DD4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0162" y="6345885"/>
            <a:ext cx="309563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09D6CA72-DA1C-AE4B-A723-63401FAD449F}"/>
              </a:ext>
            </a:extLst>
          </p:cNvPr>
          <p:cNvSpPr txBox="1"/>
          <p:nvPr/>
        </p:nvSpPr>
        <p:spPr>
          <a:xfrm>
            <a:off x="1355723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(0.25 mg) + DOR QD</a:t>
            </a:r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3A244939-E9FF-D945-A543-39B9F3085B66}"/>
              </a:ext>
            </a:extLst>
          </p:cNvPr>
          <p:cNvSpPr txBox="1"/>
          <p:nvPr/>
        </p:nvSpPr>
        <p:spPr>
          <a:xfrm>
            <a:off x="6209180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(2.25 mg) + DOR QD</a:t>
            </a: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EAAA05F5-9405-2548-AB2B-C942D1E312C1}"/>
              </a:ext>
            </a:extLst>
          </p:cNvPr>
          <p:cNvSpPr txBox="1"/>
          <p:nvPr/>
        </p:nvSpPr>
        <p:spPr>
          <a:xfrm>
            <a:off x="3787725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(0.75 mg) + DOR QD</a:t>
            </a:r>
          </a:p>
        </p:txBody>
      </p:sp>
      <p:sp>
        <p:nvSpPr>
          <p:cNvPr id="245" name="ZoneTexte 244">
            <a:extLst>
              <a:ext uri="{FF2B5EF4-FFF2-40B4-BE49-F238E27FC236}">
                <a16:creationId xmlns:a16="http://schemas.microsoft.com/office/drawing/2014/main" id="{A568DE12-3E47-A846-B72E-48C97C800A50}"/>
              </a:ext>
            </a:extLst>
          </p:cNvPr>
          <p:cNvSpPr txBox="1"/>
          <p:nvPr/>
        </p:nvSpPr>
        <p:spPr>
          <a:xfrm>
            <a:off x="8549725" y="6191997"/>
            <a:ext cx="147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DOR/3TC/TDF QD</a:t>
            </a:r>
          </a:p>
        </p:txBody>
      </p:sp>
      <p:sp>
        <p:nvSpPr>
          <p:cNvPr id="246" name="Line 255">
            <a:extLst>
              <a:ext uri="{FF2B5EF4-FFF2-40B4-BE49-F238E27FC236}">
                <a16:creationId xmlns:a16="http://schemas.microsoft.com/office/drawing/2014/main" id="{8AD09EF7-1C3C-3E41-A7B3-1C295B08D5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8162" y="6345885"/>
            <a:ext cx="309563" cy="0"/>
          </a:xfrm>
          <a:prstGeom prst="line">
            <a:avLst/>
          </a:prstGeom>
          <a:noFill/>
          <a:ln w="38100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BC92D2-59BD-1A3D-BE60-9E349D96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Total lymphocyte and CD4+ T‐cell count changes on ISL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51739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D9C83-9B83-6264-39B8-6C58899F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Total lymphocyte </a:t>
            </a:r>
            <a:r>
              <a:rPr lang="fr-FR" dirty="0" err="1"/>
              <a:t>counts</a:t>
            </a:r>
            <a:br>
              <a:rPr lang="fr-FR" dirty="0"/>
            </a:br>
            <a:r>
              <a:rPr lang="fr-FR" sz="2700" dirty="0" err="1"/>
              <a:t>Mean</a:t>
            </a:r>
            <a:r>
              <a:rPr lang="fr-FR" sz="2700" dirty="0"/>
              <a:t> percent change </a:t>
            </a:r>
            <a:r>
              <a:rPr lang="fr-FR" sz="2700" dirty="0" err="1"/>
              <a:t>from</a:t>
            </a:r>
            <a:r>
              <a:rPr lang="fr-FR" sz="2700" dirty="0"/>
              <a:t> time of switch to ISL 0.75 mg</a:t>
            </a:r>
            <a:endParaRPr lang="fr-FR" dirty="0"/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FCCBF811-6D4D-A745-C295-A6B0765F0F59}"/>
              </a:ext>
            </a:extLst>
          </p:cNvPr>
          <p:cNvGrpSpPr/>
          <p:nvPr/>
        </p:nvGrpSpPr>
        <p:grpSpPr>
          <a:xfrm>
            <a:off x="2292150" y="1886554"/>
            <a:ext cx="7119838" cy="2838770"/>
            <a:chOff x="3322638" y="2778126"/>
            <a:chExt cx="4192588" cy="1671638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A1788826-71EC-3CA7-1689-FAE02CDF5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313" y="2778126"/>
              <a:ext cx="4121150" cy="1606550"/>
            </a:xfrm>
            <a:custGeom>
              <a:avLst/>
              <a:gdLst>
                <a:gd name="T0" fmla="*/ 10383 w 10383"/>
                <a:gd name="T1" fmla="*/ 4047 h 4047"/>
                <a:gd name="T2" fmla="*/ 0 w 10383"/>
                <a:gd name="T3" fmla="*/ 4047 h 4047"/>
                <a:gd name="T4" fmla="*/ 0 w 10383"/>
                <a:gd name="T5" fmla="*/ 0 h 4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83" h="4047">
                  <a:moveTo>
                    <a:pt x="10383" y="4047"/>
                  </a:moveTo>
                  <a:lnTo>
                    <a:pt x="0" y="404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Line 12">
              <a:extLst>
                <a:ext uri="{FF2B5EF4-FFF2-40B4-BE49-F238E27FC236}">
                  <a16:creationId xmlns:a16="http://schemas.microsoft.com/office/drawing/2014/main" id="{2F7BB56E-E12D-220F-3C2B-8ED6200D9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638" y="3190876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02414850-10DD-34C7-E380-6CF3E81C4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638" y="3733801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C287B3EF-A918-B293-7525-1D8B443BD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638" y="4275138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AD67AAE1-F1C2-B0D2-8B25-EF6AE06E7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9313" y="3733801"/>
              <a:ext cx="41259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23">
              <a:extLst>
                <a:ext uri="{FF2B5EF4-FFF2-40B4-BE49-F238E27FC236}">
                  <a16:creationId xmlns:a16="http://schemas.microsoft.com/office/drawing/2014/main" id="{AF068889-F34C-FFDB-F5A5-FC3A5D68E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568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98789974-147B-A5B6-A687-6CE5D48CD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758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25">
              <a:extLst>
                <a:ext uri="{FF2B5EF4-FFF2-40B4-BE49-F238E27FC236}">
                  <a16:creationId xmlns:a16="http://schemas.microsoft.com/office/drawing/2014/main" id="{3CE27205-BD79-F41F-C35A-A80927C02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50050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26">
              <a:extLst>
                <a:ext uri="{FF2B5EF4-FFF2-40B4-BE49-F238E27FC236}">
                  <a16:creationId xmlns:a16="http://schemas.microsoft.com/office/drawing/2014/main" id="{38A0A461-C0C7-F6DB-3AD3-30E61FD3E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543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27">
              <a:extLst>
                <a:ext uri="{FF2B5EF4-FFF2-40B4-BE49-F238E27FC236}">
                  <a16:creationId xmlns:a16="http://schemas.microsoft.com/office/drawing/2014/main" id="{DBDD4BD9-3CE2-B3CC-D5A7-7FF33CD8C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138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F20F1D77-3898-67DC-1698-87E66A210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353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EE8FFD2E-BB7A-25D0-748D-B39FE801D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948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F26101B-4CFE-3DF5-AF2F-DF95C50B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3495676"/>
              <a:ext cx="3913188" cy="528638"/>
            </a:xfrm>
            <a:custGeom>
              <a:avLst/>
              <a:gdLst>
                <a:gd name="T0" fmla="*/ 9862 w 9862"/>
                <a:gd name="T1" fmla="*/ 1332 h 1332"/>
                <a:gd name="T2" fmla="*/ 8227 w 9862"/>
                <a:gd name="T3" fmla="*/ 1074 h 1332"/>
                <a:gd name="T4" fmla="*/ 4938 w 9862"/>
                <a:gd name="T5" fmla="*/ 1045 h 1332"/>
                <a:gd name="T6" fmla="*/ 3299 w 9862"/>
                <a:gd name="T7" fmla="*/ 157 h 1332"/>
                <a:gd name="T8" fmla="*/ 1649 w 9862"/>
                <a:gd name="T9" fmla="*/ 0 h 1332"/>
                <a:gd name="T10" fmla="*/ 0 w 9862"/>
                <a:gd name="T11" fmla="*/ 598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62" h="1332">
                  <a:moveTo>
                    <a:pt x="9862" y="1332"/>
                  </a:moveTo>
                  <a:lnTo>
                    <a:pt x="8227" y="1074"/>
                  </a:lnTo>
                  <a:lnTo>
                    <a:pt x="4938" y="1045"/>
                  </a:lnTo>
                  <a:lnTo>
                    <a:pt x="3299" y="157"/>
                  </a:lnTo>
                  <a:lnTo>
                    <a:pt x="1649" y="0"/>
                  </a:lnTo>
                  <a:lnTo>
                    <a:pt x="0" y="598"/>
                  </a:lnTo>
                </a:path>
              </a:pathLst>
            </a:custGeom>
            <a:noFill/>
            <a:ln w="20638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40">
              <a:extLst>
                <a:ext uri="{FF2B5EF4-FFF2-40B4-BE49-F238E27FC236}">
                  <a16:creationId xmlns:a16="http://schemas.microsoft.com/office/drawing/2014/main" id="{41DB6DBA-58A6-68F9-608F-959CA6B4A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64413" y="3733801"/>
              <a:ext cx="0" cy="587375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28B6CF9C-AD40-8340-2B56-29EBEE0D45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3538" y="3643313"/>
              <a:ext cx="0" cy="555625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5104DCE8-A772-8513-17D3-426A5407A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1075" y="3587751"/>
              <a:ext cx="0" cy="644525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43">
              <a:extLst>
                <a:ext uri="{FF2B5EF4-FFF2-40B4-BE49-F238E27FC236}">
                  <a16:creationId xmlns:a16="http://schemas.microsoft.com/office/drawing/2014/main" id="{630AC8EA-1892-798F-BCA6-EB5B75CB3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0200" y="3635376"/>
              <a:ext cx="0" cy="544513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44">
              <a:extLst>
                <a:ext uri="{FF2B5EF4-FFF2-40B4-BE49-F238E27FC236}">
                  <a16:creationId xmlns:a16="http://schemas.microsoft.com/office/drawing/2014/main" id="{79002B44-0620-B1B4-19E7-608153013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9325" y="3184526"/>
              <a:ext cx="0" cy="720725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45">
              <a:extLst>
                <a:ext uri="{FF2B5EF4-FFF2-40B4-BE49-F238E27FC236}">
                  <a16:creationId xmlns:a16="http://schemas.microsoft.com/office/drawing/2014/main" id="{08818D61-1249-4113-E015-AD4EE47F1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8450" y="3095626"/>
              <a:ext cx="0" cy="804863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6F33D544-0F0F-F5A0-1CD1-D91B8F0BC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0" y="3700463"/>
              <a:ext cx="65088" cy="65088"/>
            </a:xfrm>
            <a:custGeom>
              <a:avLst/>
              <a:gdLst>
                <a:gd name="T0" fmla="*/ 140 w 165"/>
                <a:gd name="T1" fmla="*/ 140 h 165"/>
                <a:gd name="T2" fmla="*/ 145 w 165"/>
                <a:gd name="T3" fmla="*/ 132 h 165"/>
                <a:gd name="T4" fmla="*/ 150 w 165"/>
                <a:gd name="T5" fmla="*/ 126 h 165"/>
                <a:gd name="T6" fmla="*/ 154 w 165"/>
                <a:gd name="T7" fmla="*/ 119 h 165"/>
                <a:gd name="T8" fmla="*/ 159 w 165"/>
                <a:gd name="T9" fmla="*/ 112 h 165"/>
                <a:gd name="T10" fmla="*/ 162 w 165"/>
                <a:gd name="T11" fmla="*/ 97 h 165"/>
                <a:gd name="T12" fmla="*/ 165 w 165"/>
                <a:gd name="T13" fmla="*/ 82 h 165"/>
                <a:gd name="T14" fmla="*/ 162 w 165"/>
                <a:gd name="T15" fmla="*/ 65 h 165"/>
                <a:gd name="T16" fmla="*/ 159 w 165"/>
                <a:gd name="T17" fmla="*/ 50 h 165"/>
                <a:gd name="T18" fmla="*/ 150 w 165"/>
                <a:gd name="T19" fmla="*/ 36 h 165"/>
                <a:gd name="T20" fmla="*/ 140 w 165"/>
                <a:gd name="T21" fmla="*/ 23 h 165"/>
                <a:gd name="T22" fmla="*/ 126 w 165"/>
                <a:gd name="T23" fmla="*/ 12 h 165"/>
                <a:gd name="T24" fmla="*/ 119 w 165"/>
                <a:gd name="T25" fmla="*/ 7 h 165"/>
                <a:gd name="T26" fmla="*/ 112 w 165"/>
                <a:gd name="T27" fmla="*/ 5 h 165"/>
                <a:gd name="T28" fmla="*/ 97 w 165"/>
                <a:gd name="T29" fmla="*/ 1 h 165"/>
                <a:gd name="T30" fmla="*/ 82 w 165"/>
                <a:gd name="T31" fmla="*/ 0 h 165"/>
                <a:gd name="T32" fmla="*/ 65 w 165"/>
                <a:gd name="T33" fmla="*/ 1 h 165"/>
                <a:gd name="T34" fmla="*/ 50 w 165"/>
                <a:gd name="T35" fmla="*/ 5 h 165"/>
                <a:gd name="T36" fmla="*/ 36 w 165"/>
                <a:gd name="T37" fmla="*/ 12 h 165"/>
                <a:gd name="T38" fmla="*/ 24 w 165"/>
                <a:gd name="T39" fmla="*/ 23 h 165"/>
                <a:gd name="T40" fmla="*/ 12 w 165"/>
                <a:gd name="T41" fmla="*/ 36 h 165"/>
                <a:gd name="T42" fmla="*/ 5 w 165"/>
                <a:gd name="T43" fmla="*/ 50 h 165"/>
                <a:gd name="T44" fmla="*/ 1 w 165"/>
                <a:gd name="T45" fmla="*/ 65 h 165"/>
                <a:gd name="T46" fmla="*/ 0 w 165"/>
                <a:gd name="T47" fmla="*/ 82 h 165"/>
                <a:gd name="T48" fmla="*/ 1 w 165"/>
                <a:gd name="T49" fmla="*/ 97 h 165"/>
                <a:gd name="T50" fmla="*/ 5 w 165"/>
                <a:gd name="T51" fmla="*/ 112 h 165"/>
                <a:gd name="T52" fmla="*/ 7 w 165"/>
                <a:gd name="T53" fmla="*/ 119 h 165"/>
                <a:gd name="T54" fmla="*/ 12 w 165"/>
                <a:gd name="T55" fmla="*/ 126 h 165"/>
                <a:gd name="T56" fmla="*/ 24 w 165"/>
                <a:gd name="T57" fmla="*/ 140 h 165"/>
                <a:gd name="T58" fmla="*/ 36 w 165"/>
                <a:gd name="T59" fmla="*/ 150 h 165"/>
                <a:gd name="T60" fmla="*/ 50 w 165"/>
                <a:gd name="T61" fmla="*/ 159 h 165"/>
                <a:gd name="T62" fmla="*/ 65 w 165"/>
                <a:gd name="T63" fmla="*/ 162 h 165"/>
                <a:gd name="T64" fmla="*/ 82 w 165"/>
                <a:gd name="T65" fmla="*/ 165 h 165"/>
                <a:gd name="T66" fmla="*/ 97 w 165"/>
                <a:gd name="T67" fmla="*/ 162 h 165"/>
                <a:gd name="T68" fmla="*/ 112 w 165"/>
                <a:gd name="T69" fmla="*/ 159 h 165"/>
                <a:gd name="T70" fmla="*/ 119 w 165"/>
                <a:gd name="T71" fmla="*/ 154 h 165"/>
                <a:gd name="T72" fmla="*/ 126 w 165"/>
                <a:gd name="T73" fmla="*/ 150 h 165"/>
                <a:gd name="T74" fmla="*/ 132 w 165"/>
                <a:gd name="T75" fmla="*/ 145 h 165"/>
                <a:gd name="T76" fmla="*/ 140 w 165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40" y="140"/>
                  </a:move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lnTo>
                    <a:pt x="97" y="162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036E99CB-EC84-48CA-A9B2-026B804B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3462338"/>
              <a:ext cx="65088" cy="66675"/>
            </a:xfrm>
            <a:custGeom>
              <a:avLst/>
              <a:gdLst>
                <a:gd name="T0" fmla="*/ 140 w 166"/>
                <a:gd name="T1" fmla="*/ 140 h 165"/>
                <a:gd name="T2" fmla="*/ 145 w 166"/>
                <a:gd name="T3" fmla="*/ 133 h 165"/>
                <a:gd name="T4" fmla="*/ 150 w 166"/>
                <a:gd name="T5" fmla="*/ 126 h 165"/>
                <a:gd name="T6" fmla="*/ 154 w 166"/>
                <a:gd name="T7" fmla="*/ 119 h 165"/>
                <a:gd name="T8" fmla="*/ 159 w 166"/>
                <a:gd name="T9" fmla="*/ 113 h 165"/>
                <a:gd name="T10" fmla="*/ 163 w 166"/>
                <a:gd name="T11" fmla="*/ 98 h 165"/>
                <a:gd name="T12" fmla="*/ 166 w 166"/>
                <a:gd name="T13" fmla="*/ 83 h 165"/>
                <a:gd name="T14" fmla="*/ 163 w 166"/>
                <a:gd name="T15" fmla="*/ 65 h 165"/>
                <a:gd name="T16" fmla="*/ 159 w 166"/>
                <a:gd name="T17" fmla="*/ 50 h 165"/>
                <a:gd name="T18" fmla="*/ 150 w 166"/>
                <a:gd name="T19" fmla="*/ 36 h 165"/>
                <a:gd name="T20" fmla="*/ 140 w 166"/>
                <a:gd name="T21" fmla="*/ 24 h 165"/>
                <a:gd name="T22" fmla="*/ 127 w 166"/>
                <a:gd name="T23" fmla="*/ 12 h 165"/>
                <a:gd name="T24" fmla="*/ 119 w 166"/>
                <a:gd name="T25" fmla="*/ 7 h 165"/>
                <a:gd name="T26" fmla="*/ 113 w 166"/>
                <a:gd name="T27" fmla="*/ 5 h 165"/>
                <a:gd name="T28" fmla="*/ 98 w 166"/>
                <a:gd name="T29" fmla="*/ 1 h 165"/>
                <a:gd name="T30" fmla="*/ 83 w 166"/>
                <a:gd name="T31" fmla="*/ 0 h 165"/>
                <a:gd name="T32" fmla="*/ 65 w 166"/>
                <a:gd name="T33" fmla="*/ 1 h 165"/>
                <a:gd name="T34" fmla="*/ 50 w 166"/>
                <a:gd name="T35" fmla="*/ 5 h 165"/>
                <a:gd name="T36" fmla="*/ 37 w 166"/>
                <a:gd name="T37" fmla="*/ 12 h 165"/>
                <a:gd name="T38" fmla="*/ 24 w 166"/>
                <a:gd name="T39" fmla="*/ 24 h 165"/>
                <a:gd name="T40" fmla="*/ 13 w 166"/>
                <a:gd name="T41" fmla="*/ 36 h 165"/>
                <a:gd name="T42" fmla="*/ 5 w 166"/>
                <a:gd name="T43" fmla="*/ 50 h 165"/>
                <a:gd name="T44" fmla="*/ 2 w 166"/>
                <a:gd name="T45" fmla="*/ 65 h 165"/>
                <a:gd name="T46" fmla="*/ 0 w 166"/>
                <a:gd name="T47" fmla="*/ 83 h 165"/>
                <a:gd name="T48" fmla="*/ 2 w 166"/>
                <a:gd name="T49" fmla="*/ 98 h 165"/>
                <a:gd name="T50" fmla="*/ 5 w 166"/>
                <a:gd name="T51" fmla="*/ 113 h 165"/>
                <a:gd name="T52" fmla="*/ 8 w 166"/>
                <a:gd name="T53" fmla="*/ 119 h 165"/>
                <a:gd name="T54" fmla="*/ 13 w 166"/>
                <a:gd name="T55" fmla="*/ 126 h 165"/>
                <a:gd name="T56" fmla="*/ 24 w 166"/>
                <a:gd name="T57" fmla="*/ 140 h 165"/>
                <a:gd name="T58" fmla="*/ 37 w 166"/>
                <a:gd name="T59" fmla="*/ 150 h 165"/>
                <a:gd name="T60" fmla="*/ 50 w 166"/>
                <a:gd name="T61" fmla="*/ 159 h 165"/>
                <a:gd name="T62" fmla="*/ 65 w 166"/>
                <a:gd name="T63" fmla="*/ 163 h 165"/>
                <a:gd name="T64" fmla="*/ 83 w 166"/>
                <a:gd name="T65" fmla="*/ 165 h 165"/>
                <a:gd name="T66" fmla="*/ 98 w 166"/>
                <a:gd name="T67" fmla="*/ 163 h 165"/>
                <a:gd name="T68" fmla="*/ 113 w 166"/>
                <a:gd name="T69" fmla="*/ 159 h 165"/>
                <a:gd name="T70" fmla="*/ 119 w 166"/>
                <a:gd name="T71" fmla="*/ 154 h 165"/>
                <a:gd name="T72" fmla="*/ 127 w 166"/>
                <a:gd name="T73" fmla="*/ 150 h 165"/>
                <a:gd name="T74" fmla="*/ 133 w 166"/>
                <a:gd name="T75" fmla="*/ 145 h 165"/>
                <a:gd name="T76" fmla="*/ 140 w 166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40" y="140"/>
                  </a:move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7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82D3F0F-9151-2EC1-BFB4-5979FBBC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3525838"/>
              <a:ext cx="65088" cy="65088"/>
            </a:xfrm>
            <a:custGeom>
              <a:avLst/>
              <a:gdLst>
                <a:gd name="T0" fmla="*/ 140 w 165"/>
                <a:gd name="T1" fmla="*/ 140 h 165"/>
                <a:gd name="T2" fmla="*/ 145 w 165"/>
                <a:gd name="T3" fmla="*/ 132 h 165"/>
                <a:gd name="T4" fmla="*/ 150 w 165"/>
                <a:gd name="T5" fmla="*/ 126 h 165"/>
                <a:gd name="T6" fmla="*/ 154 w 165"/>
                <a:gd name="T7" fmla="*/ 119 h 165"/>
                <a:gd name="T8" fmla="*/ 159 w 165"/>
                <a:gd name="T9" fmla="*/ 112 h 165"/>
                <a:gd name="T10" fmla="*/ 163 w 165"/>
                <a:gd name="T11" fmla="*/ 97 h 165"/>
                <a:gd name="T12" fmla="*/ 165 w 165"/>
                <a:gd name="T13" fmla="*/ 82 h 165"/>
                <a:gd name="T14" fmla="*/ 163 w 165"/>
                <a:gd name="T15" fmla="*/ 65 h 165"/>
                <a:gd name="T16" fmla="*/ 159 w 165"/>
                <a:gd name="T17" fmla="*/ 50 h 165"/>
                <a:gd name="T18" fmla="*/ 150 w 165"/>
                <a:gd name="T19" fmla="*/ 36 h 165"/>
                <a:gd name="T20" fmla="*/ 140 w 165"/>
                <a:gd name="T21" fmla="*/ 24 h 165"/>
                <a:gd name="T22" fmla="*/ 126 w 165"/>
                <a:gd name="T23" fmla="*/ 12 h 165"/>
                <a:gd name="T24" fmla="*/ 119 w 165"/>
                <a:gd name="T25" fmla="*/ 7 h 165"/>
                <a:gd name="T26" fmla="*/ 113 w 165"/>
                <a:gd name="T27" fmla="*/ 5 h 165"/>
                <a:gd name="T28" fmla="*/ 98 w 165"/>
                <a:gd name="T29" fmla="*/ 1 h 165"/>
                <a:gd name="T30" fmla="*/ 83 w 165"/>
                <a:gd name="T31" fmla="*/ 0 h 165"/>
                <a:gd name="T32" fmla="*/ 65 w 165"/>
                <a:gd name="T33" fmla="*/ 1 h 165"/>
                <a:gd name="T34" fmla="*/ 50 w 165"/>
                <a:gd name="T35" fmla="*/ 5 h 165"/>
                <a:gd name="T36" fmla="*/ 36 w 165"/>
                <a:gd name="T37" fmla="*/ 12 h 165"/>
                <a:gd name="T38" fmla="*/ 24 w 165"/>
                <a:gd name="T39" fmla="*/ 24 h 165"/>
                <a:gd name="T40" fmla="*/ 13 w 165"/>
                <a:gd name="T41" fmla="*/ 36 h 165"/>
                <a:gd name="T42" fmla="*/ 5 w 165"/>
                <a:gd name="T43" fmla="*/ 50 h 165"/>
                <a:gd name="T44" fmla="*/ 1 w 165"/>
                <a:gd name="T45" fmla="*/ 65 h 165"/>
                <a:gd name="T46" fmla="*/ 0 w 165"/>
                <a:gd name="T47" fmla="*/ 82 h 165"/>
                <a:gd name="T48" fmla="*/ 1 w 165"/>
                <a:gd name="T49" fmla="*/ 97 h 165"/>
                <a:gd name="T50" fmla="*/ 5 w 165"/>
                <a:gd name="T51" fmla="*/ 112 h 165"/>
                <a:gd name="T52" fmla="*/ 8 w 165"/>
                <a:gd name="T53" fmla="*/ 119 h 165"/>
                <a:gd name="T54" fmla="*/ 13 w 165"/>
                <a:gd name="T55" fmla="*/ 126 h 165"/>
                <a:gd name="T56" fmla="*/ 24 w 165"/>
                <a:gd name="T57" fmla="*/ 140 h 165"/>
                <a:gd name="T58" fmla="*/ 36 w 165"/>
                <a:gd name="T59" fmla="*/ 150 h 165"/>
                <a:gd name="T60" fmla="*/ 50 w 165"/>
                <a:gd name="T61" fmla="*/ 159 h 165"/>
                <a:gd name="T62" fmla="*/ 65 w 165"/>
                <a:gd name="T63" fmla="*/ 163 h 165"/>
                <a:gd name="T64" fmla="*/ 83 w 165"/>
                <a:gd name="T65" fmla="*/ 165 h 165"/>
                <a:gd name="T66" fmla="*/ 98 w 165"/>
                <a:gd name="T67" fmla="*/ 163 h 165"/>
                <a:gd name="T68" fmla="*/ 113 w 165"/>
                <a:gd name="T69" fmla="*/ 159 h 165"/>
                <a:gd name="T70" fmla="*/ 119 w 165"/>
                <a:gd name="T71" fmla="*/ 154 h 165"/>
                <a:gd name="T72" fmla="*/ 126 w 165"/>
                <a:gd name="T73" fmla="*/ 150 h 165"/>
                <a:gd name="T74" fmla="*/ 133 w 165"/>
                <a:gd name="T75" fmla="*/ 145 h 165"/>
                <a:gd name="T76" fmla="*/ 140 w 165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40" y="140"/>
                  </a:move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6AFF83AD-10A8-DF2F-DE86-4ACA5669A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3878263"/>
              <a:ext cx="66675" cy="65088"/>
            </a:xfrm>
            <a:custGeom>
              <a:avLst/>
              <a:gdLst>
                <a:gd name="T0" fmla="*/ 140 w 165"/>
                <a:gd name="T1" fmla="*/ 140 h 165"/>
                <a:gd name="T2" fmla="*/ 145 w 165"/>
                <a:gd name="T3" fmla="*/ 132 h 165"/>
                <a:gd name="T4" fmla="*/ 150 w 165"/>
                <a:gd name="T5" fmla="*/ 126 h 165"/>
                <a:gd name="T6" fmla="*/ 154 w 165"/>
                <a:gd name="T7" fmla="*/ 119 h 165"/>
                <a:gd name="T8" fmla="*/ 159 w 165"/>
                <a:gd name="T9" fmla="*/ 112 h 165"/>
                <a:gd name="T10" fmla="*/ 163 w 165"/>
                <a:gd name="T11" fmla="*/ 97 h 165"/>
                <a:gd name="T12" fmla="*/ 165 w 165"/>
                <a:gd name="T13" fmla="*/ 82 h 165"/>
                <a:gd name="T14" fmla="*/ 163 w 165"/>
                <a:gd name="T15" fmla="*/ 65 h 165"/>
                <a:gd name="T16" fmla="*/ 159 w 165"/>
                <a:gd name="T17" fmla="*/ 50 h 165"/>
                <a:gd name="T18" fmla="*/ 150 w 165"/>
                <a:gd name="T19" fmla="*/ 36 h 165"/>
                <a:gd name="T20" fmla="*/ 140 w 165"/>
                <a:gd name="T21" fmla="*/ 23 h 165"/>
                <a:gd name="T22" fmla="*/ 126 w 165"/>
                <a:gd name="T23" fmla="*/ 12 h 165"/>
                <a:gd name="T24" fmla="*/ 119 w 165"/>
                <a:gd name="T25" fmla="*/ 7 h 165"/>
                <a:gd name="T26" fmla="*/ 112 w 165"/>
                <a:gd name="T27" fmla="*/ 5 h 165"/>
                <a:gd name="T28" fmla="*/ 97 w 165"/>
                <a:gd name="T29" fmla="*/ 1 h 165"/>
                <a:gd name="T30" fmla="*/ 82 w 165"/>
                <a:gd name="T31" fmla="*/ 0 h 165"/>
                <a:gd name="T32" fmla="*/ 65 w 165"/>
                <a:gd name="T33" fmla="*/ 1 h 165"/>
                <a:gd name="T34" fmla="*/ 50 w 165"/>
                <a:gd name="T35" fmla="*/ 5 h 165"/>
                <a:gd name="T36" fmla="*/ 36 w 165"/>
                <a:gd name="T37" fmla="*/ 12 h 165"/>
                <a:gd name="T38" fmla="*/ 24 w 165"/>
                <a:gd name="T39" fmla="*/ 23 h 165"/>
                <a:gd name="T40" fmla="*/ 12 w 165"/>
                <a:gd name="T41" fmla="*/ 36 h 165"/>
                <a:gd name="T42" fmla="*/ 5 w 165"/>
                <a:gd name="T43" fmla="*/ 50 h 165"/>
                <a:gd name="T44" fmla="*/ 1 w 165"/>
                <a:gd name="T45" fmla="*/ 65 h 165"/>
                <a:gd name="T46" fmla="*/ 0 w 165"/>
                <a:gd name="T47" fmla="*/ 82 h 165"/>
                <a:gd name="T48" fmla="*/ 1 w 165"/>
                <a:gd name="T49" fmla="*/ 97 h 165"/>
                <a:gd name="T50" fmla="*/ 5 w 165"/>
                <a:gd name="T51" fmla="*/ 112 h 165"/>
                <a:gd name="T52" fmla="*/ 7 w 165"/>
                <a:gd name="T53" fmla="*/ 119 h 165"/>
                <a:gd name="T54" fmla="*/ 12 w 165"/>
                <a:gd name="T55" fmla="*/ 126 h 165"/>
                <a:gd name="T56" fmla="*/ 24 w 165"/>
                <a:gd name="T57" fmla="*/ 140 h 165"/>
                <a:gd name="T58" fmla="*/ 36 w 165"/>
                <a:gd name="T59" fmla="*/ 150 h 165"/>
                <a:gd name="T60" fmla="*/ 50 w 165"/>
                <a:gd name="T61" fmla="*/ 159 h 165"/>
                <a:gd name="T62" fmla="*/ 65 w 165"/>
                <a:gd name="T63" fmla="*/ 162 h 165"/>
                <a:gd name="T64" fmla="*/ 82 w 165"/>
                <a:gd name="T65" fmla="*/ 165 h 165"/>
                <a:gd name="T66" fmla="*/ 97 w 165"/>
                <a:gd name="T67" fmla="*/ 162 h 165"/>
                <a:gd name="T68" fmla="*/ 112 w 165"/>
                <a:gd name="T69" fmla="*/ 159 h 165"/>
                <a:gd name="T70" fmla="*/ 119 w 165"/>
                <a:gd name="T71" fmla="*/ 154 h 165"/>
                <a:gd name="T72" fmla="*/ 126 w 165"/>
                <a:gd name="T73" fmla="*/ 150 h 165"/>
                <a:gd name="T74" fmla="*/ 133 w 165"/>
                <a:gd name="T75" fmla="*/ 145 h 165"/>
                <a:gd name="T76" fmla="*/ 140 w 165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40" y="140"/>
                  </a:move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lnTo>
                    <a:pt x="97" y="162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823B20CF-1B21-BFFB-9AA6-43DBDA19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3883026"/>
              <a:ext cx="65088" cy="66675"/>
            </a:xfrm>
            <a:custGeom>
              <a:avLst/>
              <a:gdLst>
                <a:gd name="T0" fmla="*/ 140 w 165"/>
                <a:gd name="T1" fmla="*/ 141 h 166"/>
                <a:gd name="T2" fmla="*/ 145 w 165"/>
                <a:gd name="T3" fmla="*/ 133 h 166"/>
                <a:gd name="T4" fmla="*/ 150 w 165"/>
                <a:gd name="T5" fmla="*/ 127 h 166"/>
                <a:gd name="T6" fmla="*/ 154 w 165"/>
                <a:gd name="T7" fmla="*/ 119 h 166"/>
                <a:gd name="T8" fmla="*/ 159 w 165"/>
                <a:gd name="T9" fmla="*/ 113 h 166"/>
                <a:gd name="T10" fmla="*/ 162 w 165"/>
                <a:gd name="T11" fmla="*/ 98 h 166"/>
                <a:gd name="T12" fmla="*/ 165 w 165"/>
                <a:gd name="T13" fmla="*/ 83 h 166"/>
                <a:gd name="T14" fmla="*/ 162 w 165"/>
                <a:gd name="T15" fmla="*/ 66 h 166"/>
                <a:gd name="T16" fmla="*/ 159 w 165"/>
                <a:gd name="T17" fmla="*/ 50 h 166"/>
                <a:gd name="T18" fmla="*/ 150 w 165"/>
                <a:gd name="T19" fmla="*/ 37 h 166"/>
                <a:gd name="T20" fmla="*/ 140 w 165"/>
                <a:gd name="T21" fmla="*/ 24 h 166"/>
                <a:gd name="T22" fmla="*/ 126 w 165"/>
                <a:gd name="T23" fmla="*/ 13 h 166"/>
                <a:gd name="T24" fmla="*/ 119 w 165"/>
                <a:gd name="T25" fmla="*/ 8 h 166"/>
                <a:gd name="T26" fmla="*/ 112 w 165"/>
                <a:gd name="T27" fmla="*/ 5 h 166"/>
                <a:gd name="T28" fmla="*/ 97 w 165"/>
                <a:gd name="T29" fmla="*/ 2 h 166"/>
                <a:gd name="T30" fmla="*/ 82 w 165"/>
                <a:gd name="T31" fmla="*/ 0 h 166"/>
                <a:gd name="T32" fmla="*/ 65 w 165"/>
                <a:gd name="T33" fmla="*/ 2 h 166"/>
                <a:gd name="T34" fmla="*/ 50 w 165"/>
                <a:gd name="T35" fmla="*/ 5 h 166"/>
                <a:gd name="T36" fmla="*/ 36 w 165"/>
                <a:gd name="T37" fmla="*/ 13 h 166"/>
                <a:gd name="T38" fmla="*/ 23 w 165"/>
                <a:gd name="T39" fmla="*/ 24 h 166"/>
                <a:gd name="T40" fmla="*/ 12 w 165"/>
                <a:gd name="T41" fmla="*/ 37 h 166"/>
                <a:gd name="T42" fmla="*/ 5 w 165"/>
                <a:gd name="T43" fmla="*/ 50 h 166"/>
                <a:gd name="T44" fmla="*/ 1 w 165"/>
                <a:gd name="T45" fmla="*/ 66 h 166"/>
                <a:gd name="T46" fmla="*/ 0 w 165"/>
                <a:gd name="T47" fmla="*/ 83 h 166"/>
                <a:gd name="T48" fmla="*/ 1 w 165"/>
                <a:gd name="T49" fmla="*/ 98 h 166"/>
                <a:gd name="T50" fmla="*/ 5 w 165"/>
                <a:gd name="T51" fmla="*/ 113 h 166"/>
                <a:gd name="T52" fmla="*/ 7 w 165"/>
                <a:gd name="T53" fmla="*/ 119 h 166"/>
                <a:gd name="T54" fmla="*/ 12 w 165"/>
                <a:gd name="T55" fmla="*/ 127 h 166"/>
                <a:gd name="T56" fmla="*/ 23 w 165"/>
                <a:gd name="T57" fmla="*/ 141 h 166"/>
                <a:gd name="T58" fmla="*/ 36 w 165"/>
                <a:gd name="T59" fmla="*/ 151 h 166"/>
                <a:gd name="T60" fmla="*/ 50 w 165"/>
                <a:gd name="T61" fmla="*/ 159 h 166"/>
                <a:gd name="T62" fmla="*/ 65 w 165"/>
                <a:gd name="T63" fmla="*/ 163 h 166"/>
                <a:gd name="T64" fmla="*/ 82 w 165"/>
                <a:gd name="T65" fmla="*/ 166 h 166"/>
                <a:gd name="T66" fmla="*/ 97 w 165"/>
                <a:gd name="T67" fmla="*/ 163 h 166"/>
                <a:gd name="T68" fmla="*/ 112 w 165"/>
                <a:gd name="T69" fmla="*/ 159 h 166"/>
                <a:gd name="T70" fmla="*/ 119 w 165"/>
                <a:gd name="T71" fmla="*/ 154 h 166"/>
                <a:gd name="T72" fmla="*/ 126 w 165"/>
                <a:gd name="T73" fmla="*/ 151 h 166"/>
                <a:gd name="T74" fmla="*/ 132 w 165"/>
                <a:gd name="T75" fmla="*/ 146 h 166"/>
                <a:gd name="T76" fmla="*/ 140 w 165"/>
                <a:gd name="T7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40" y="141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2" y="98"/>
                  </a:lnTo>
                  <a:lnTo>
                    <a:pt x="165" y="83"/>
                  </a:lnTo>
                  <a:lnTo>
                    <a:pt x="162" y="66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97" y="2"/>
                  </a:lnTo>
                  <a:lnTo>
                    <a:pt x="82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3" y="24"/>
                  </a:lnTo>
                  <a:lnTo>
                    <a:pt x="12" y="37"/>
                  </a:lnTo>
                  <a:lnTo>
                    <a:pt x="5" y="50"/>
                  </a:lnTo>
                  <a:lnTo>
                    <a:pt x="1" y="66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3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6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1"/>
                  </a:lnTo>
                  <a:lnTo>
                    <a:pt x="132" y="146"/>
                  </a:lnTo>
                  <a:lnTo>
                    <a:pt x="140" y="14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8505E799-3A85-33D3-AD1B-FF3B71CFE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3889376"/>
              <a:ext cx="65088" cy="65088"/>
            </a:xfrm>
            <a:custGeom>
              <a:avLst/>
              <a:gdLst>
                <a:gd name="T0" fmla="*/ 140 w 165"/>
                <a:gd name="T1" fmla="*/ 141 h 166"/>
                <a:gd name="T2" fmla="*/ 145 w 165"/>
                <a:gd name="T3" fmla="*/ 133 h 166"/>
                <a:gd name="T4" fmla="*/ 150 w 165"/>
                <a:gd name="T5" fmla="*/ 127 h 166"/>
                <a:gd name="T6" fmla="*/ 154 w 165"/>
                <a:gd name="T7" fmla="*/ 119 h 166"/>
                <a:gd name="T8" fmla="*/ 159 w 165"/>
                <a:gd name="T9" fmla="*/ 113 h 166"/>
                <a:gd name="T10" fmla="*/ 163 w 165"/>
                <a:gd name="T11" fmla="*/ 98 h 166"/>
                <a:gd name="T12" fmla="*/ 165 w 165"/>
                <a:gd name="T13" fmla="*/ 83 h 166"/>
                <a:gd name="T14" fmla="*/ 163 w 165"/>
                <a:gd name="T15" fmla="*/ 66 h 166"/>
                <a:gd name="T16" fmla="*/ 159 w 165"/>
                <a:gd name="T17" fmla="*/ 51 h 166"/>
                <a:gd name="T18" fmla="*/ 150 w 165"/>
                <a:gd name="T19" fmla="*/ 37 h 166"/>
                <a:gd name="T20" fmla="*/ 140 w 165"/>
                <a:gd name="T21" fmla="*/ 24 h 166"/>
                <a:gd name="T22" fmla="*/ 127 w 165"/>
                <a:gd name="T23" fmla="*/ 13 h 166"/>
                <a:gd name="T24" fmla="*/ 119 w 165"/>
                <a:gd name="T25" fmla="*/ 8 h 166"/>
                <a:gd name="T26" fmla="*/ 113 w 165"/>
                <a:gd name="T27" fmla="*/ 5 h 166"/>
                <a:gd name="T28" fmla="*/ 98 w 165"/>
                <a:gd name="T29" fmla="*/ 2 h 166"/>
                <a:gd name="T30" fmla="*/ 83 w 165"/>
                <a:gd name="T31" fmla="*/ 0 h 166"/>
                <a:gd name="T32" fmla="*/ 65 w 165"/>
                <a:gd name="T33" fmla="*/ 2 h 166"/>
                <a:gd name="T34" fmla="*/ 50 w 165"/>
                <a:gd name="T35" fmla="*/ 5 h 166"/>
                <a:gd name="T36" fmla="*/ 36 w 165"/>
                <a:gd name="T37" fmla="*/ 13 h 166"/>
                <a:gd name="T38" fmla="*/ 24 w 165"/>
                <a:gd name="T39" fmla="*/ 24 h 166"/>
                <a:gd name="T40" fmla="*/ 13 w 165"/>
                <a:gd name="T41" fmla="*/ 37 h 166"/>
                <a:gd name="T42" fmla="*/ 5 w 165"/>
                <a:gd name="T43" fmla="*/ 51 h 166"/>
                <a:gd name="T44" fmla="*/ 1 w 165"/>
                <a:gd name="T45" fmla="*/ 66 h 166"/>
                <a:gd name="T46" fmla="*/ 0 w 165"/>
                <a:gd name="T47" fmla="*/ 83 h 166"/>
                <a:gd name="T48" fmla="*/ 1 w 165"/>
                <a:gd name="T49" fmla="*/ 98 h 166"/>
                <a:gd name="T50" fmla="*/ 5 w 165"/>
                <a:gd name="T51" fmla="*/ 113 h 166"/>
                <a:gd name="T52" fmla="*/ 8 w 165"/>
                <a:gd name="T53" fmla="*/ 119 h 166"/>
                <a:gd name="T54" fmla="*/ 13 w 165"/>
                <a:gd name="T55" fmla="*/ 127 h 166"/>
                <a:gd name="T56" fmla="*/ 24 w 165"/>
                <a:gd name="T57" fmla="*/ 141 h 166"/>
                <a:gd name="T58" fmla="*/ 36 w 165"/>
                <a:gd name="T59" fmla="*/ 151 h 166"/>
                <a:gd name="T60" fmla="*/ 50 w 165"/>
                <a:gd name="T61" fmla="*/ 159 h 166"/>
                <a:gd name="T62" fmla="*/ 65 w 165"/>
                <a:gd name="T63" fmla="*/ 163 h 166"/>
                <a:gd name="T64" fmla="*/ 83 w 165"/>
                <a:gd name="T65" fmla="*/ 166 h 166"/>
                <a:gd name="T66" fmla="*/ 98 w 165"/>
                <a:gd name="T67" fmla="*/ 163 h 166"/>
                <a:gd name="T68" fmla="*/ 113 w 165"/>
                <a:gd name="T69" fmla="*/ 159 h 166"/>
                <a:gd name="T70" fmla="*/ 119 w 165"/>
                <a:gd name="T71" fmla="*/ 154 h 166"/>
                <a:gd name="T72" fmla="*/ 127 w 165"/>
                <a:gd name="T73" fmla="*/ 151 h 166"/>
                <a:gd name="T74" fmla="*/ 133 w 165"/>
                <a:gd name="T75" fmla="*/ 146 h 166"/>
                <a:gd name="T76" fmla="*/ 140 w 165"/>
                <a:gd name="T7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40" y="141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6"/>
                  </a:lnTo>
                  <a:lnTo>
                    <a:pt x="159" y="51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2"/>
                  </a:lnTo>
                  <a:lnTo>
                    <a:pt x="83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1"/>
                  </a:lnTo>
                  <a:lnTo>
                    <a:pt x="1" y="66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0" y="14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577AA059-2786-9E42-C00D-8C27ACCF1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992563"/>
              <a:ext cx="66675" cy="65088"/>
            </a:xfrm>
            <a:custGeom>
              <a:avLst/>
              <a:gdLst>
                <a:gd name="T0" fmla="*/ 140 w 165"/>
                <a:gd name="T1" fmla="*/ 141 h 166"/>
                <a:gd name="T2" fmla="*/ 145 w 165"/>
                <a:gd name="T3" fmla="*/ 133 h 166"/>
                <a:gd name="T4" fmla="*/ 150 w 165"/>
                <a:gd name="T5" fmla="*/ 127 h 166"/>
                <a:gd name="T6" fmla="*/ 154 w 165"/>
                <a:gd name="T7" fmla="*/ 119 h 166"/>
                <a:gd name="T8" fmla="*/ 159 w 165"/>
                <a:gd name="T9" fmla="*/ 113 h 166"/>
                <a:gd name="T10" fmla="*/ 163 w 165"/>
                <a:gd name="T11" fmla="*/ 98 h 166"/>
                <a:gd name="T12" fmla="*/ 165 w 165"/>
                <a:gd name="T13" fmla="*/ 83 h 166"/>
                <a:gd name="T14" fmla="*/ 163 w 165"/>
                <a:gd name="T15" fmla="*/ 66 h 166"/>
                <a:gd name="T16" fmla="*/ 159 w 165"/>
                <a:gd name="T17" fmla="*/ 51 h 166"/>
                <a:gd name="T18" fmla="*/ 150 w 165"/>
                <a:gd name="T19" fmla="*/ 37 h 166"/>
                <a:gd name="T20" fmla="*/ 140 w 165"/>
                <a:gd name="T21" fmla="*/ 24 h 166"/>
                <a:gd name="T22" fmla="*/ 126 w 165"/>
                <a:gd name="T23" fmla="*/ 13 h 166"/>
                <a:gd name="T24" fmla="*/ 119 w 165"/>
                <a:gd name="T25" fmla="*/ 8 h 166"/>
                <a:gd name="T26" fmla="*/ 113 w 165"/>
                <a:gd name="T27" fmla="*/ 5 h 166"/>
                <a:gd name="T28" fmla="*/ 98 w 165"/>
                <a:gd name="T29" fmla="*/ 2 h 166"/>
                <a:gd name="T30" fmla="*/ 83 w 165"/>
                <a:gd name="T31" fmla="*/ 0 h 166"/>
                <a:gd name="T32" fmla="*/ 65 w 165"/>
                <a:gd name="T33" fmla="*/ 2 h 166"/>
                <a:gd name="T34" fmla="*/ 50 w 165"/>
                <a:gd name="T35" fmla="*/ 5 h 166"/>
                <a:gd name="T36" fmla="*/ 36 w 165"/>
                <a:gd name="T37" fmla="*/ 13 h 166"/>
                <a:gd name="T38" fmla="*/ 24 w 165"/>
                <a:gd name="T39" fmla="*/ 24 h 166"/>
                <a:gd name="T40" fmla="*/ 12 w 165"/>
                <a:gd name="T41" fmla="*/ 37 h 166"/>
                <a:gd name="T42" fmla="*/ 5 w 165"/>
                <a:gd name="T43" fmla="*/ 51 h 166"/>
                <a:gd name="T44" fmla="*/ 1 w 165"/>
                <a:gd name="T45" fmla="*/ 66 h 166"/>
                <a:gd name="T46" fmla="*/ 0 w 165"/>
                <a:gd name="T47" fmla="*/ 83 h 166"/>
                <a:gd name="T48" fmla="*/ 1 w 165"/>
                <a:gd name="T49" fmla="*/ 98 h 166"/>
                <a:gd name="T50" fmla="*/ 5 w 165"/>
                <a:gd name="T51" fmla="*/ 113 h 166"/>
                <a:gd name="T52" fmla="*/ 7 w 165"/>
                <a:gd name="T53" fmla="*/ 119 h 166"/>
                <a:gd name="T54" fmla="*/ 12 w 165"/>
                <a:gd name="T55" fmla="*/ 127 h 166"/>
                <a:gd name="T56" fmla="*/ 24 w 165"/>
                <a:gd name="T57" fmla="*/ 141 h 166"/>
                <a:gd name="T58" fmla="*/ 36 w 165"/>
                <a:gd name="T59" fmla="*/ 151 h 166"/>
                <a:gd name="T60" fmla="*/ 50 w 165"/>
                <a:gd name="T61" fmla="*/ 159 h 166"/>
                <a:gd name="T62" fmla="*/ 65 w 165"/>
                <a:gd name="T63" fmla="*/ 163 h 166"/>
                <a:gd name="T64" fmla="*/ 83 w 165"/>
                <a:gd name="T65" fmla="*/ 166 h 166"/>
                <a:gd name="T66" fmla="*/ 98 w 165"/>
                <a:gd name="T67" fmla="*/ 163 h 166"/>
                <a:gd name="T68" fmla="*/ 113 w 165"/>
                <a:gd name="T69" fmla="*/ 159 h 166"/>
                <a:gd name="T70" fmla="*/ 119 w 165"/>
                <a:gd name="T71" fmla="*/ 154 h 166"/>
                <a:gd name="T72" fmla="*/ 126 w 165"/>
                <a:gd name="T73" fmla="*/ 151 h 166"/>
                <a:gd name="T74" fmla="*/ 133 w 165"/>
                <a:gd name="T75" fmla="*/ 146 h 166"/>
                <a:gd name="T76" fmla="*/ 140 w 165"/>
                <a:gd name="T7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40" y="141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6"/>
                  </a:lnTo>
                  <a:lnTo>
                    <a:pt x="159" y="51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2"/>
                  </a:lnTo>
                  <a:lnTo>
                    <a:pt x="83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2" y="37"/>
                  </a:lnTo>
                  <a:lnTo>
                    <a:pt x="5" y="51"/>
                  </a:lnTo>
                  <a:lnTo>
                    <a:pt x="1" y="66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4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1"/>
                  </a:lnTo>
                  <a:lnTo>
                    <a:pt x="133" y="146"/>
                  </a:lnTo>
                  <a:lnTo>
                    <a:pt x="140" y="14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8">
              <a:extLst>
                <a:ext uri="{FF2B5EF4-FFF2-40B4-BE49-F238E27FC236}">
                  <a16:creationId xmlns:a16="http://schemas.microsoft.com/office/drawing/2014/main" id="{64762FB6-95C4-3B3D-3922-304C4B29C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563" y="3516313"/>
              <a:ext cx="3895725" cy="387350"/>
            </a:xfrm>
            <a:custGeom>
              <a:avLst/>
              <a:gdLst>
                <a:gd name="T0" fmla="*/ 9814 w 9814"/>
                <a:gd name="T1" fmla="*/ 726 h 976"/>
                <a:gd name="T2" fmla="*/ 8173 w 9814"/>
                <a:gd name="T3" fmla="*/ 0 h 976"/>
                <a:gd name="T4" fmla="*/ 6535 w 9814"/>
                <a:gd name="T5" fmla="*/ 976 h 976"/>
                <a:gd name="T6" fmla="*/ 4914 w 9814"/>
                <a:gd name="T7" fmla="*/ 357 h 976"/>
                <a:gd name="T8" fmla="*/ 3268 w 9814"/>
                <a:gd name="T9" fmla="*/ 463 h 976"/>
                <a:gd name="T10" fmla="*/ 1615 w 9814"/>
                <a:gd name="T11" fmla="*/ 306 h 976"/>
                <a:gd name="T12" fmla="*/ 0 w 9814"/>
                <a:gd name="T13" fmla="*/ 54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14" h="976">
                  <a:moveTo>
                    <a:pt x="9814" y="726"/>
                  </a:moveTo>
                  <a:lnTo>
                    <a:pt x="8173" y="0"/>
                  </a:lnTo>
                  <a:lnTo>
                    <a:pt x="6535" y="976"/>
                  </a:lnTo>
                  <a:lnTo>
                    <a:pt x="4914" y="357"/>
                  </a:lnTo>
                  <a:lnTo>
                    <a:pt x="3268" y="463"/>
                  </a:lnTo>
                  <a:lnTo>
                    <a:pt x="1615" y="306"/>
                  </a:lnTo>
                  <a:lnTo>
                    <a:pt x="0" y="548"/>
                  </a:lnTo>
                </a:path>
              </a:pathLst>
            </a:custGeom>
            <a:noFill/>
            <a:ln w="206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76">
              <a:extLst>
                <a:ext uri="{FF2B5EF4-FFF2-40B4-BE49-F238E27FC236}">
                  <a16:creationId xmlns:a16="http://schemas.microsoft.com/office/drawing/2014/main" id="{F7F8F65B-C64F-5530-7B5D-8191F6C4C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0125" y="3657601"/>
              <a:ext cx="0" cy="49688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77">
              <a:extLst>
                <a:ext uri="{FF2B5EF4-FFF2-40B4-BE49-F238E27FC236}">
                  <a16:creationId xmlns:a16="http://schemas.microsoft.com/office/drawing/2014/main" id="{851C443D-5996-5DB4-664E-17F693855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7113" y="3522663"/>
              <a:ext cx="0" cy="536575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78">
              <a:extLst>
                <a:ext uri="{FF2B5EF4-FFF2-40B4-BE49-F238E27FC236}">
                  <a16:creationId xmlns:a16="http://schemas.microsoft.com/office/drawing/2014/main" id="{2EC01F02-2E8A-692C-9485-2A1DE5CB6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9413" y="3208338"/>
              <a:ext cx="0" cy="61753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79">
              <a:extLst>
                <a:ext uri="{FF2B5EF4-FFF2-40B4-BE49-F238E27FC236}">
                  <a16:creationId xmlns:a16="http://schemas.microsoft.com/office/drawing/2014/main" id="{C6492E1D-A91E-69A6-98CD-A2FD750D0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7663" y="3413126"/>
              <a:ext cx="0" cy="48260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80">
              <a:extLst>
                <a:ext uri="{FF2B5EF4-FFF2-40B4-BE49-F238E27FC236}">
                  <a16:creationId xmlns:a16="http://schemas.microsoft.com/office/drawing/2014/main" id="{58958EE2-4AA9-6185-4F8E-73D59F010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6788" y="3384551"/>
              <a:ext cx="0" cy="63341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81">
              <a:extLst>
                <a:ext uri="{FF2B5EF4-FFF2-40B4-BE49-F238E27FC236}">
                  <a16:creationId xmlns:a16="http://schemas.microsoft.com/office/drawing/2014/main" id="{E324BF09-DCAB-8495-5640-0319E4BB3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500" y="3429001"/>
              <a:ext cx="0" cy="41751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2">
              <a:extLst>
                <a:ext uri="{FF2B5EF4-FFF2-40B4-BE49-F238E27FC236}">
                  <a16:creationId xmlns:a16="http://schemas.microsoft.com/office/drawing/2014/main" id="{21A5AA7E-2D07-FBAB-70F8-EB156554A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5" y="3700463"/>
              <a:ext cx="66675" cy="65088"/>
            </a:xfrm>
            <a:custGeom>
              <a:avLst/>
              <a:gdLst>
                <a:gd name="T0" fmla="*/ 82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3 h 165"/>
                <a:gd name="T10" fmla="*/ 12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2 h 165"/>
                <a:gd name="T18" fmla="*/ 1 w 165"/>
                <a:gd name="T19" fmla="*/ 97 h 165"/>
                <a:gd name="T20" fmla="*/ 5 w 165"/>
                <a:gd name="T21" fmla="*/ 112 h 165"/>
                <a:gd name="T22" fmla="*/ 7 w 165"/>
                <a:gd name="T23" fmla="*/ 119 h 165"/>
                <a:gd name="T24" fmla="*/ 12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2 h 165"/>
                <a:gd name="T34" fmla="*/ 82 w 165"/>
                <a:gd name="T35" fmla="*/ 165 h 165"/>
                <a:gd name="T36" fmla="*/ 98 w 165"/>
                <a:gd name="T37" fmla="*/ 162 h 165"/>
                <a:gd name="T38" fmla="*/ 113 w 165"/>
                <a:gd name="T39" fmla="*/ 159 h 165"/>
                <a:gd name="T40" fmla="*/ 119 w 165"/>
                <a:gd name="T41" fmla="*/ 154 h 165"/>
                <a:gd name="T42" fmla="*/ 126 w 165"/>
                <a:gd name="T43" fmla="*/ 150 h 165"/>
                <a:gd name="T44" fmla="*/ 133 w 165"/>
                <a:gd name="T45" fmla="*/ 145 h 165"/>
                <a:gd name="T46" fmla="*/ 140 w 165"/>
                <a:gd name="T47" fmla="*/ 140 h 165"/>
                <a:gd name="T48" fmla="*/ 145 w 165"/>
                <a:gd name="T49" fmla="*/ 132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2 h 165"/>
                <a:gd name="T56" fmla="*/ 163 w 165"/>
                <a:gd name="T57" fmla="*/ 97 h 165"/>
                <a:gd name="T58" fmla="*/ 165 w 165"/>
                <a:gd name="T59" fmla="*/ 82 h 165"/>
                <a:gd name="T60" fmla="*/ 163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3 h 165"/>
                <a:gd name="T68" fmla="*/ 126 w 165"/>
                <a:gd name="T69" fmla="*/ 12 h 165"/>
                <a:gd name="T70" fmla="*/ 119 w 165"/>
                <a:gd name="T71" fmla="*/ 7 h 165"/>
                <a:gd name="T72" fmla="*/ 113 w 165"/>
                <a:gd name="T73" fmla="*/ 5 h 165"/>
                <a:gd name="T74" fmla="*/ 98 w 165"/>
                <a:gd name="T75" fmla="*/ 1 h 165"/>
                <a:gd name="T76" fmla="*/ 82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lnTo>
                    <a:pt x="98" y="162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83">
              <a:extLst>
                <a:ext uri="{FF2B5EF4-FFF2-40B4-BE49-F238E27FC236}">
                  <a16:creationId xmlns:a16="http://schemas.microsoft.com/office/drawing/2014/main" id="{40D6A7A4-77F7-6D4E-4245-FDB348647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3605213"/>
              <a:ext cx="65088" cy="65088"/>
            </a:xfrm>
            <a:custGeom>
              <a:avLst/>
              <a:gdLst>
                <a:gd name="T0" fmla="*/ 82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3 w 165"/>
                <a:gd name="T9" fmla="*/ 24 h 165"/>
                <a:gd name="T10" fmla="*/ 12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2 h 165"/>
                <a:gd name="T18" fmla="*/ 1 w 165"/>
                <a:gd name="T19" fmla="*/ 98 h 165"/>
                <a:gd name="T20" fmla="*/ 5 w 165"/>
                <a:gd name="T21" fmla="*/ 113 h 165"/>
                <a:gd name="T22" fmla="*/ 7 w 165"/>
                <a:gd name="T23" fmla="*/ 119 h 165"/>
                <a:gd name="T24" fmla="*/ 12 w 165"/>
                <a:gd name="T25" fmla="*/ 126 h 165"/>
                <a:gd name="T26" fmla="*/ 23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2 w 165"/>
                <a:gd name="T35" fmla="*/ 165 h 165"/>
                <a:gd name="T36" fmla="*/ 97 w 165"/>
                <a:gd name="T37" fmla="*/ 163 h 165"/>
                <a:gd name="T38" fmla="*/ 112 w 165"/>
                <a:gd name="T39" fmla="*/ 159 h 165"/>
                <a:gd name="T40" fmla="*/ 119 w 165"/>
                <a:gd name="T41" fmla="*/ 154 h 165"/>
                <a:gd name="T42" fmla="*/ 126 w 165"/>
                <a:gd name="T43" fmla="*/ 150 h 165"/>
                <a:gd name="T44" fmla="*/ 132 w 165"/>
                <a:gd name="T45" fmla="*/ 145 h 165"/>
                <a:gd name="T46" fmla="*/ 140 w 165"/>
                <a:gd name="T47" fmla="*/ 140 h 165"/>
                <a:gd name="T48" fmla="*/ 145 w 165"/>
                <a:gd name="T49" fmla="*/ 133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3 h 165"/>
                <a:gd name="T56" fmla="*/ 162 w 165"/>
                <a:gd name="T57" fmla="*/ 98 h 165"/>
                <a:gd name="T58" fmla="*/ 165 w 165"/>
                <a:gd name="T59" fmla="*/ 82 h 165"/>
                <a:gd name="T60" fmla="*/ 162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6 w 165"/>
                <a:gd name="T69" fmla="*/ 12 h 165"/>
                <a:gd name="T70" fmla="*/ 119 w 165"/>
                <a:gd name="T71" fmla="*/ 7 h 165"/>
                <a:gd name="T72" fmla="*/ 112 w 165"/>
                <a:gd name="T73" fmla="*/ 5 h 165"/>
                <a:gd name="T74" fmla="*/ 97 w 165"/>
                <a:gd name="T75" fmla="*/ 1 h 165"/>
                <a:gd name="T76" fmla="*/ 82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3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2" y="98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84">
              <a:extLst>
                <a:ext uri="{FF2B5EF4-FFF2-40B4-BE49-F238E27FC236}">
                  <a16:creationId xmlns:a16="http://schemas.microsoft.com/office/drawing/2014/main" id="{355387FE-5084-0568-2A8D-7F692747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863" y="3667126"/>
              <a:ext cx="65088" cy="65088"/>
            </a:xfrm>
            <a:custGeom>
              <a:avLst/>
              <a:gdLst>
                <a:gd name="T0" fmla="*/ 83 w 165"/>
                <a:gd name="T1" fmla="*/ 0 h 166"/>
                <a:gd name="T2" fmla="*/ 65 w 165"/>
                <a:gd name="T3" fmla="*/ 2 h 166"/>
                <a:gd name="T4" fmla="*/ 50 w 165"/>
                <a:gd name="T5" fmla="*/ 5 h 166"/>
                <a:gd name="T6" fmla="*/ 36 w 165"/>
                <a:gd name="T7" fmla="*/ 13 h 166"/>
                <a:gd name="T8" fmla="*/ 24 w 165"/>
                <a:gd name="T9" fmla="*/ 24 h 166"/>
                <a:gd name="T10" fmla="*/ 13 w 165"/>
                <a:gd name="T11" fmla="*/ 37 h 166"/>
                <a:gd name="T12" fmla="*/ 5 w 165"/>
                <a:gd name="T13" fmla="*/ 50 h 166"/>
                <a:gd name="T14" fmla="*/ 1 w 165"/>
                <a:gd name="T15" fmla="*/ 66 h 166"/>
                <a:gd name="T16" fmla="*/ 0 w 165"/>
                <a:gd name="T17" fmla="*/ 83 h 166"/>
                <a:gd name="T18" fmla="*/ 1 w 165"/>
                <a:gd name="T19" fmla="*/ 98 h 166"/>
                <a:gd name="T20" fmla="*/ 5 w 165"/>
                <a:gd name="T21" fmla="*/ 113 h 166"/>
                <a:gd name="T22" fmla="*/ 8 w 165"/>
                <a:gd name="T23" fmla="*/ 119 h 166"/>
                <a:gd name="T24" fmla="*/ 13 w 165"/>
                <a:gd name="T25" fmla="*/ 127 h 166"/>
                <a:gd name="T26" fmla="*/ 24 w 165"/>
                <a:gd name="T27" fmla="*/ 141 h 166"/>
                <a:gd name="T28" fmla="*/ 36 w 165"/>
                <a:gd name="T29" fmla="*/ 151 h 166"/>
                <a:gd name="T30" fmla="*/ 50 w 165"/>
                <a:gd name="T31" fmla="*/ 159 h 166"/>
                <a:gd name="T32" fmla="*/ 65 w 165"/>
                <a:gd name="T33" fmla="*/ 163 h 166"/>
                <a:gd name="T34" fmla="*/ 83 w 165"/>
                <a:gd name="T35" fmla="*/ 166 h 166"/>
                <a:gd name="T36" fmla="*/ 98 w 165"/>
                <a:gd name="T37" fmla="*/ 163 h 166"/>
                <a:gd name="T38" fmla="*/ 113 w 165"/>
                <a:gd name="T39" fmla="*/ 159 h 166"/>
                <a:gd name="T40" fmla="*/ 119 w 165"/>
                <a:gd name="T41" fmla="*/ 154 h 166"/>
                <a:gd name="T42" fmla="*/ 127 w 165"/>
                <a:gd name="T43" fmla="*/ 151 h 166"/>
                <a:gd name="T44" fmla="*/ 133 w 165"/>
                <a:gd name="T45" fmla="*/ 146 h 166"/>
                <a:gd name="T46" fmla="*/ 140 w 165"/>
                <a:gd name="T47" fmla="*/ 141 h 166"/>
                <a:gd name="T48" fmla="*/ 145 w 165"/>
                <a:gd name="T49" fmla="*/ 133 h 166"/>
                <a:gd name="T50" fmla="*/ 150 w 165"/>
                <a:gd name="T51" fmla="*/ 127 h 166"/>
                <a:gd name="T52" fmla="*/ 154 w 165"/>
                <a:gd name="T53" fmla="*/ 119 h 166"/>
                <a:gd name="T54" fmla="*/ 159 w 165"/>
                <a:gd name="T55" fmla="*/ 113 h 166"/>
                <a:gd name="T56" fmla="*/ 163 w 165"/>
                <a:gd name="T57" fmla="*/ 98 h 166"/>
                <a:gd name="T58" fmla="*/ 165 w 165"/>
                <a:gd name="T59" fmla="*/ 83 h 166"/>
                <a:gd name="T60" fmla="*/ 163 w 165"/>
                <a:gd name="T61" fmla="*/ 66 h 166"/>
                <a:gd name="T62" fmla="*/ 159 w 165"/>
                <a:gd name="T63" fmla="*/ 50 h 166"/>
                <a:gd name="T64" fmla="*/ 150 w 165"/>
                <a:gd name="T65" fmla="*/ 37 h 166"/>
                <a:gd name="T66" fmla="*/ 140 w 165"/>
                <a:gd name="T67" fmla="*/ 24 h 166"/>
                <a:gd name="T68" fmla="*/ 127 w 165"/>
                <a:gd name="T69" fmla="*/ 13 h 166"/>
                <a:gd name="T70" fmla="*/ 119 w 165"/>
                <a:gd name="T71" fmla="*/ 8 h 166"/>
                <a:gd name="T72" fmla="*/ 113 w 165"/>
                <a:gd name="T73" fmla="*/ 5 h 166"/>
                <a:gd name="T74" fmla="*/ 98 w 165"/>
                <a:gd name="T75" fmla="*/ 2 h 166"/>
                <a:gd name="T76" fmla="*/ 83 w 165"/>
                <a:gd name="T7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3" y="0"/>
                  </a:move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1" y="66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0" y="141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6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85">
              <a:extLst>
                <a:ext uri="{FF2B5EF4-FFF2-40B4-BE49-F238E27FC236}">
                  <a16:creationId xmlns:a16="http://schemas.microsoft.com/office/drawing/2014/main" id="{F73B167D-9F1A-E925-743B-A73B90D69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0" y="3624263"/>
              <a:ext cx="66675" cy="66675"/>
            </a:xfrm>
            <a:custGeom>
              <a:avLst/>
              <a:gdLst>
                <a:gd name="T0" fmla="*/ 83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4 h 165"/>
                <a:gd name="T10" fmla="*/ 12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3 h 165"/>
                <a:gd name="T18" fmla="*/ 1 w 165"/>
                <a:gd name="T19" fmla="*/ 98 h 165"/>
                <a:gd name="T20" fmla="*/ 5 w 165"/>
                <a:gd name="T21" fmla="*/ 113 h 165"/>
                <a:gd name="T22" fmla="*/ 7 w 165"/>
                <a:gd name="T23" fmla="*/ 119 h 165"/>
                <a:gd name="T24" fmla="*/ 12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3 w 165"/>
                <a:gd name="T35" fmla="*/ 165 h 165"/>
                <a:gd name="T36" fmla="*/ 98 w 165"/>
                <a:gd name="T37" fmla="*/ 163 h 165"/>
                <a:gd name="T38" fmla="*/ 113 w 165"/>
                <a:gd name="T39" fmla="*/ 159 h 165"/>
                <a:gd name="T40" fmla="*/ 119 w 165"/>
                <a:gd name="T41" fmla="*/ 154 h 165"/>
                <a:gd name="T42" fmla="*/ 126 w 165"/>
                <a:gd name="T43" fmla="*/ 150 h 165"/>
                <a:gd name="T44" fmla="*/ 133 w 165"/>
                <a:gd name="T45" fmla="*/ 145 h 165"/>
                <a:gd name="T46" fmla="*/ 140 w 165"/>
                <a:gd name="T47" fmla="*/ 140 h 165"/>
                <a:gd name="T48" fmla="*/ 145 w 165"/>
                <a:gd name="T49" fmla="*/ 133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3 h 165"/>
                <a:gd name="T56" fmla="*/ 163 w 165"/>
                <a:gd name="T57" fmla="*/ 98 h 165"/>
                <a:gd name="T58" fmla="*/ 165 w 165"/>
                <a:gd name="T59" fmla="*/ 83 h 165"/>
                <a:gd name="T60" fmla="*/ 163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6 w 165"/>
                <a:gd name="T69" fmla="*/ 12 h 165"/>
                <a:gd name="T70" fmla="*/ 119 w 165"/>
                <a:gd name="T71" fmla="*/ 7 h 165"/>
                <a:gd name="T72" fmla="*/ 113 w 165"/>
                <a:gd name="T73" fmla="*/ 5 h 165"/>
                <a:gd name="T74" fmla="*/ 98 w 165"/>
                <a:gd name="T75" fmla="*/ 1 h 165"/>
                <a:gd name="T76" fmla="*/ 83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86">
              <a:extLst>
                <a:ext uri="{FF2B5EF4-FFF2-40B4-BE49-F238E27FC236}">
                  <a16:creationId xmlns:a16="http://schemas.microsoft.com/office/drawing/2014/main" id="{D0E5F440-F16B-36F0-438C-3B0843E22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3870326"/>
              <a:ext cx="65088" cy="66675"/>
            </a:xfrm>
            <a:custGeom>
              <a:avLst/>
              <a:gdLst>
                <a:gd name="T0" fmla="*/ 83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4 h 165"/>
                <a:gd name="T10" fmla="*/ 12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2 h 165"/>
                <a:gd name="T18" fmla="*/ 1 w 165"/>
                <a:gd name="T19" fmla="*/ 98 h 165"/>
                <a:gd name="T20" fmla="*/ 5 w 165"/>
                <a:gd name="T21" fmla="*/ 113 h 165"/>
                <a:gd name="T22" fmla="*/ 7 w 165"/>
                <a:gd name="T23" fmla="*/ 119 h 165"/>
                <a:gd name="T24" fmla="*/ 12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3 w 165"/>
                <a:gd name="T35" fmla="*/ 165 h 165"/>
                <a:gd name="T36" fmla="*/ 98 w 165"/>
                <a:gd name="T37" fmla="*/ 163 h 165"/>
                <a:gd name="T38" fmla="*/ 113 w 165"/>
                <a:gd name="T39" fmla="*/ 159 h 165"/>
                <a:gd name="T40" fmla="*/ 119 w 165"/>
                <a:gd name="T41" fmla="*/ 154 h 165"/>
                <a:gd name="T42" fmla="*/ 126 w 165"/>
                <a:gd name="T43" fmla="*/ 150 h 165"/>
                <a:gd name="T44" fmla="*/ 133 w 165"/>
                <a:gd name="T45" fmla="*/ 145 h 165"/>
                <a:gd name="T46" fmla="*/ 140 w 165"/>
                <a:gd name="T47" fmla="*/ 140 h 165"/>
                <a:gd name="T48" fmla="*/ 145 w 165"/>
                <a:gd name="T49" fmla="*/ 133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3 h 165"/>
                <a:gd name="T56" fmla="*/ 163 w 165"/>
                <a:gd name="T57" fmla="*/ 98 h 165"/>
                <a:gd name="T58" fmla="*/ 165 w 165"/>
                <a:gd name="T59" fmla="*/ 82 h 165"/>
                <a:gd name="T60" fmla="*/ 163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6 w 165"/>
                <a:gd name="T69" fmla="*/ 12 h 165"/>
                <a:gd name="T70" fmla="*/ 119 w 165"/>
                <a:gd name="T71" fmla="*/ 7 h 165"/>
                <a:gd name="T72" fmla="*/ 113 w 165"/>
                <a:gd name="T73" fmla="*/ 5 h 165"/>
                <a:gd name="T74" fmla="*/ 98 w 165"/>
                <a:gd name="T75" fmla="*/ 1 h 165"/>
                <a:gd name="T76" fmla="*/ 83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132B7B4A-4621-BD41-7769-74611A8BD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075" y="3482976"/>
              <a:ext cx="65088" cy="65088"/>
            </a:xfrm>
            <a:custGeom>
              <a:avLst/>
              <a:gdLst>
                <a:gd name="T0" fmla="*/ 83 w 166"/>
                <a:gd name="T1" fmla="*/ 0 h 165"/>
                <a:gd name="T2" fmla="*/ 66 w 166"/>
                <a:gd name="T3" fmla="*/ 1 h 165"/>
                <a:gd name="T4" fmla="*/ 51 w 166"/>
                <a:gd name="T5" fmla="*/ 5 h 165"/>
                <a:gd name="T6" fmla="*/ 37 w 166"/>
                <a:gd name="T7" fmla="*/ 13 h 165"/>
                <a:gd name="T8" fmla="*/ 24 w 166"/>
                <a:gd name="T9" fmla="*/ 24 h 165"/>
                <a:gd name="T10" fmla="*/ 13 w 166"/>
                <a:gd name="T11" fmla="*/ 36 h 165"/>
                <a:gd name="T12" fmla="*/ 5 w 166"/>
                <a:gd name="T13" fmla="*/ 50 h 165"/>
                <a:gd name="T14" fmla="*/ 2 w 166"/>
                <a:gd name="T15" fmla="*/ 65 h 165"/>
                <a:gd name="T16" fmla="*/ 0 w 166"/>
                <a:gd name="T17" fmla="*/ 83 h 165"/>
                <a:gd name="T18" fmla="*/ 2 w 166"/>
                <a:gd name="T19" fmla="*/ 98 h 165"/>
                <a:gd name="T20" fmla="*/ 5 w 166"/>
                <a:gd name="T21" fmla="*/ 113 h 165"/>
                <a:gd name="T22" fmla="*/ 8 w 166"/>
                <a:gd name="T23" fmla="*/ 119 h 165"/>
                <a:gd name="T24" fmla="*/ 13 w 166"/>
                <a:gd name="T25" fmla="*/ 127 h 165"/>
                <a:gd name="T26" fmla="*/ 24 w 166"/>
                <a:gd name="T27" fmla="*/ 140 h 165"/>
                <a:gd name="T28" fmla="*/ 37 w 166"/>
                <a:gd name="T29" fmla="*/ 150 h 165"/>
                <a:gd name="T30" fmla="*/ 51 w 166"/>
                <a:gd name="T31" fmla="*/ 159 h 165"/>
                <a:gd name="T32" fmla="*/ 66 w 166"/>
                <a:gd name="T33" fmla="*/ 163 h 165"/>
                <a:gd name="T34" fmla="*/ 83 w 166"/>
                <a:gd name="T35" fmla="*/ 165 h 165"/>
                <a:gd name="T36" fmla="*/ 98 w 166"/>
                <a:gd name="T37" fmla="*/ 163 h 165"/>
                <a:gd name="T38" fmla="*/ 113 w 166"/>
                <a:gd name="T39" fmla="*/ 159 h 165"/>
                <a:gd name="T40" fmla="*/ 119 w 166"/>
                <a:gd name="T41" fmla="*/ 154 h 165"/>
                <a:gd name="T42" fmla="*/ 127 w 166"/>
                <a:gd name="T43" fmla="*/ 150 h 165"/>
                <a:gd name="T44" fmla="*/ 133 w 166"/>
                <a:gd name="T45" fmla="*/ 145 h 165"/>
                <a:gd name="T46" fmla="*/ 141 w 166"/>
                <a:gd name="T47" fmla="*/ 140 h 165"/>
                <a:gd name="T48" fmla="*/ 146 w 166"/>
                <a:gd name="T49" fmla="*/ 133 h 165"/>
                <a:gd name="T50" fmla="*/ 151 w 166"/>
                <a:gd name="T51" fmla="*/ 127 h 165"/>
                <a:gd name="T52" fmla="*/ 154 w 166"/>
                <a:gd name="T53" fmla="*/ 119 h 165"/>
                <a:gd name="T54" fmla="*/ 159 w 166"/>
                <a:gd name="T55" fmla="*/ 113 h 165"/>
                <a:gd name="T56" fmla="*/ 163 w 166"/>
                <a:gd name="T57" fmla="*/ 98 h 165"/>
                <a:gd name="T58" fmla="*/ 166 w 166"/>
                <a:gd name="T59" fmla="*/ 83 h 165"/>
                <a:gd name="T60" fmla="*/ 163 w 166"/>
                <a:gd name="T61" fmla="*/ 65 h 165"/>
                <a:gd name="T62" fmla="*/ 159 w 166"/>
                <a:gd name="T63" fmla="*/ 50 h 165"/>
                <a:gd name="T64" fmla="*/ 151 w 166"/>
                <a:gd name="T65" fmla="*/ 36 h 165"/>
                <a:gd name="T66" fmla="*/ 141 w 166"/>
                <a:gd name="T67" fmla="*/ 24 h 165"/>
                <a:gd name="T68" fmla="*/ 127 w 166"/>
                <a:gd name="T69" fmla="*/ 13 h 165"/>
                <a:gd name="T70" fmla="*/ 119 w 166"/>
                <a:gd name="T71" fmla="*/ 8 h 165"/>
                <a:gd name="T72" fmla="*/ 113 w 166"/>
                <a:gd name="T73" fmla="*/ 5 h 165"/>
                <a:gd name="T74" fmla="*/ 98 w 166"/>
                <a:gd name="T75" fmla="*/ 1 h 165"/>
                <a:gd name="T76" fmla="*/ 83 w 166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83" y="0"/>
                  </a:moveTo>
                  <a:lnTo>
                    <a:pt x="66" y="1"/>
                  </a:lnTo>
                  <a:lnTo>
                    <a:pt x="51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1" y="159"/>
                  </a:lnTo>
                  <a:lnTo>
                    <a:pt x="66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lnTo>
                    <a:pt x="146" y="133"/>
                  </a:lnTo>
                  <a:lnTo>
                    <a:pt x="151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2F7EE9A0-45D7-E65A-A56C-7A0BC925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950" y="3771901"/>
              <a:ext cx="65088" cy="65088"/>
            </a:xfrm>
            <a:custGeom>
              <a:avLst/>
              <a:gdLst>
                <a:gd name="T0" fmla="*/ 83 w 166"/>
                <a:gd name="T1" fmla="*/ 0 h 166"/>
                <a:gd name="T2" fmla="*/ 66 w 166"/>
                <a:gd name="T3" fmla="*/ 2 h 166"/>
                <a:gd name="T4" fmla="*/ 51 w 166"/>
                <a:gd name="T5" fmla="*/ 5 h 166"/>
                <a:gd name="T6" fmla="*/ 37 w 166"/>
                <a:gd name="T7" fmla="*/ 13 h 166"/>
                <a:gd name="T8" fmla="*/ 24 w 166"/>
                <a:gd name="T9" fmla="*/ 24 h 166"/>
                <a:gd name="T10" fmla="*/ 13 w 166"/>
                <a:gd name="T11" fmla="*/ 37 h 166"/>
                <a:gd name="T12" fmla="*/ 5 w 166"/>
                <a:gd name="T13" fmla="*/ 50 h 166"/>
                <a:gd name="T14" fmla="*/ 2 w 166"/>
                <a:gd name="T15" fmla="*/ 65 h 166"/>
                <a:gd name="T16" fmla="*/ 0 w 166"/>
                <a:gd name="T17" fmla="*/ 83 h 166"/>
                <a:gd name="T18" fmla="*/ 2 w 166"/>
                <a:gd name="T19" fmla="*/ 98 h 166"/>
                <a:gd name="T20" fmla="*/ 5 w 166"/>
                <a:gd name="T21" fmla="*/ 113 h 166"/>
                <a:gd name="T22" fmla="*/ 8 w 166"/>
                <a:gd name="T23" fmla="*/ 119 h 166"/>
                <a:gd name="T24" fmla="*/ 13 w 166"/>
                <a:gd name="T25" fmla="*/ 127 h 166"/>
                <a:gd name="T26" fmla="*/ 24 w 166"/>
                <a:gd name="T27" fmla="*/ 141 h 166"/>
                <a:gd name="T28" fmla="*/ 37 w 166"/>
                <a:gd name="T29" fmla="*/ 151 h 166"/>
                <a:gd name="T30" fmla="*/ 51 w 166"/>
                <a:gd name="T31" fmla="*/ 159 h 166"/>
                <a:gd name="T32" fmla="*/ 66 w 166"/>
                <a:gd name="T33" fmla="*/ 163 h 166"/>
                <a:gd name="T34" fmla="*/ 83 w 166"/>
                <a:gd name="T35" fmla="*/ 166 h 166"/>
                <a:gd name="T36" fmla="*/ 98 w 166"/>
                <a:gd name="T37" fmla="*/ 163 h 166"/>
                <a:gd name="T38" fmla="*/ 113 w 166"/>
                <a:gd name="T39" fmla="*/ 159 h 166"/>
                <a:gd name="T40" fmla="*/ 119 w 166"/>
                <a:gd name="T41" fmla="*/ 154 h 166"/>
                <a:gd name="T42" fmla="*/ 127 w 166"/>
                <a:gd name="T43" fmla="*/ 151 h 166"/>
                <a:gd name="T44" fmla="*/ 133 w 166"/>
                <a:gd name="T45" fmla="*/ 146 h 166"/>
                <a:gd name="T46" fmla="*/ 141 w 166"/>
                <a:gd name="T47" fmla="*/ 141 h 166"/>
                <a:gd name="T48" fmla="*/ 146 w 166"/>
                <a:gd name="T49" fmla="*/ 133 h 166"/>
                <a:gd name="T50" fmla="*/ 151 w 166"/>
                <a:gd name="T51" fmla="*/ 127 h 166"/>
                <a:gd name="T52" fmla="*/ 154 w 166"/>
                <a:gd name="T53" fmla="*/ 119 h 166"/>
                <a:gd name="T54" fmla="*/ 159 w 166"/>
                <a:gd name="T55" fmla="*/ 113 h 166"/>
                <a:gd name="T56" fmla="*/ 163 w 166"/>
                <a:gd name="T57" fmla="*/ 98 h 166"/>
                <a:gd name="T58" fmla="*/ 166 w 166"/>
                <a:gd name="T59" fmla="*/ 83 h 166"/>
                <a:gd name="T60" fmla="*/ 163 w 166"/>
                <a:gd name="T61" fmla="*/ 65 h 166"/>
                <a:gd name="T62" fmla="*/ 159 w 166"/>
                <a:gd name="T63" fmla="*/ 50 h 166"/>
                <a:gd name="T64" fmla="*/ 151 w 166"/>
                <a:gd name="T65" fmla="*/ 37 h 166"/>
                <a:gd name="T66" fmla="*/ 141 w 166"/>
                <a:gd name="T67" fmla="*/ 24 h 166"/>
                <a:gd name="T68" fmla="*/ 127 w 166"/>
                <a:gd name="T69" fmla="*/ 13 h 166"/>
                <a:gd name="T70" fmla="*/ 119 w 166"/>
                <a:gd name="T71" fmla="*/ 8 h 166"/>
                <a:gd name="T72" fmla="*/ 113 w 166"/>
                <a:gd name="T73" fmla="*/ 5 h 166"/>
                <a:gd name="T74" fmla="*/ 98 w 166"/>
                <a:gd name="T75" fmla="*/ 2 h 166"/>
                <a:gd name="T76" fmla="*/ 83 w 166"/>
                <a:gd name="T7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6">
                  <a:moveTo>
                    <a:pt x="83" y="0"/>
                  </a:moveTo>
                  <a:lnTo>
                    <a:pt x="66" y="2"/>
                  </a:lnTo>
                  <a:lnTo>
                    <a:pt x="51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7" y="151"/>
                  </a:lnTo>
                  <a:lnTo>
                    <a:pt x="51" y="159"/>
                  </a:lnTo>
                  <a:lnTo>
                    <a:pt x="66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1" y="141"/>
                  </a:lnTo>
                  <a:lnTo>
                    <a:pt x="146" y="133"/>
                  </a:lnTo>
                  <a:lnTo>
                    <a:pt x="151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1" y="37"/>
                  </a:lnTo>
                  <a:lnTo>
                    <a:pt x="141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94">
              <a:extLst>
                <a:ext uri="{FF2B5EF4-FFF2-40B4-BE49-F238E27FC236}">
                  <a16:creationId xmlns:a16="http://schemas.microsoft.com/office/drawing/2014/main" id="{D42D2C10-0D22-F838-19D9-BB8F62C16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3565526"/>
              <a:ext cx="3927475" cy="231775"/>
            </a:xfrm>
            <a:custGeom>
              <a:avLst/>
              <a:gdLst>
                <a:gd name="T0" fmla="*/ 9895 w 9895"/>
                <a:gd name="T1" fmla="*/ 423 h 582"/>
                <a:gd name="T2" fmla="*/ 8242 w 9895"/>
                <a:gd name="T3" fmla="*/ 131 h 582"/>
                <a:gd name="T4" fmla="*/ 6616 w 9895"/>
                <a:gd name="T5" fmla="*/ 582 h 582"/>
                <a:gd name="T6" fmla="*/ 4963 w 9895"/>
                <a:gd name="T7" fmla="*/ 495 h 582"/>
                <a:gd name="T8" fmla="*/ 3324 w 9895"/>
                <a:gd name="T9" fmla="*/ 263 h 582"/>
                <a:gd name="T10" fmla="*/ 1684 w 9895"/>
                <a:gd name="T11" fmla="*/ 0 h 582"/>
                <a:gd name="T12" fmla="*/ 0 w 9895"/>
                <a:gd name="T13" fmla="*/ 42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5" h="582">
                  <a:moveTo>
                    <a:pt x="9895" y="423"/>
                  </a:moveTo>
                  <a:lnTo>
                    <a:pt x="8242" y="131"/>
                  </a:lnTo>
                  <a:lnTo>
                    <a:pt x="6616" y="582"/>
                  </a:lnTo>
                  <a:lnTo>
                    <a:pt x="4963" y="495"/>
                  </a:lnTo>
                  <a:lnTo>
                    <a:pt x="3324" y="263"/>
                  </a:lnTo>
                  <a:lnTo>
                    <a:pt x="1684" y="0"/>
                  </a:lnTo>
                  <a:lnTo>
                    <a:pt x="0" y="423"/>
                  </a:lnTo>
                </a:path>
              </a:pathLst>
            </a:cu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112">
              <a:extLst>
                <a:ext uri="{FF2B5EF4-FFF2-40B4-BE49-F238E27FC236}">
                  <a16:creationId xmlns:a16="http://schemas.microsoft.com/office/drawing/2014/main" id="{02567926-231A-3421-2AFB-43C8CCE24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1088" y="3344863"/>
              <a:ext cx="0" cy="8096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113">
              <a:extLst>
                <a:ext uri="{FF2B5EF4-FFF2-40B4-BE49-F238E27FC236}">
                  <a16:creationId xmlns:a16="http://schemas.microsoft.com/office/drawing/2014/main" id="{72712694-284A-0F17-0DF0-564CC081D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0213" y="3298826"/>
              <a:ext cx="0" cy="6365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114">
              <a:extLst>
                <a:ext uri="{FF2B5EF4-FFF2-40B4-BE49-F238E27FC236}">
                  <a16:creationId xmlns:a16="http://schemas.microsoft.com/office/drawing/2014/main" id="{4AC58E04-95EA-77C3-8651-84A20FB73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7750" y="3433763"/>
              <a:ext cx="0" cy="72866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15">
              <a:extLst>
                <a:ext uri="{FF2B5EF4-FFF2-40B4-BE49-F238E27FC236}">
                  <a16:creationId xmlns:a16="http://schemas.microsoft.com/office/drawing/2014/main" id="{45309111-9463-559E-91BA-38DF7D429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2113" y="3394076"/>
              <a:ext cx="0" cy="7207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116">
              <a:extLst>
                <a:ext uri="{FF2B5EF4-FFF2-40B4-BE49-F238E27FC236}">
                  <a16:creationId xmlns:a16="http://schemas.microsoft.com/office/drawing/2014/main" id="{77968EEC-6572-A80A-2E86-78C4A4A20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1238" y="3314701"/>
              <a:ext cx="0" cy="7127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117">
              <a:extLst>
                <a:ext uri="{FF2B5EF4-FFF2-40B4-BE49-F238E27FC236}">
                  <a16:creationId xmlns:a16="http://schemas.microsoft.com/office/drawing/2014/main" id="{9773F969-A7D5-8D4B-8613-C2E33ACD1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538" y="3254376"/>
              <a:ext cx="0" cy="61436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18">
              <a:extLst>
                <a:ext uri="{FF2B5EF4-FFF2-40B4-BE49-F238E27FC236}">
                  <a16:creationId xmlns:a16="http://schemas.microsoft.com/office/drawing/2014/main" id="{4A74A5A2-0B3D-BA36-5247-179B327AA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688" y="3700463"/>
              <a:ext cx="66675" cy="65088"/>
            </a:xfrm>
            <a:custGeom>
              <a:avLst/>
              <a:gdLst>
                <a:gd name="T0" fmla="*/ 82 w 165"/>
                <a:gd name="T1" fmla="*/ 165 h 165"/>
                <a:gd name="T2" fmla="*/ 97 w 165"/>
                <a:gd name="T3" fmla="*/ 162 h 165"/>
                <a:gd name="T4" fmla="*/ 112 w 165"/>
                <a:gd name="T5" fmla="*/ 159 h 165"/>
                <a:gd name="T6" fmla="*/ 119 w 165"/>
                <a:gd name="T7" fmla="*/ 154 h 165"/>
                <a:gd name="T8" fmla="*/ 126 w 165"/>
                <a:gd name="T9" fmla="*/ 150 h 165"/>
                <a:gd name="T10" fmla="*/ 132 w 165"/>
                <a:gd name="T11" fmla="*/ 145 h 165"/>
                <a:gd name="T12" fmla="*/ 140 w 165"/>
                <a:gd name="T13" fmla="*/ 140 h 165"/>
                <a:gd name="T14" fmla="*/ 145 w 165"/>
                <a:gd name="T15" fmla="*/ 132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2 w 165"/>
                <a:gd name="T23" fmla="*/ 97 h 165"/>
                <a:gd name="T24" fmla="*/ 165 w 165"/>
                <a:gd name="T25" fmla="*/ 82 h 165"/>
                <a:gd name="T26" fmla="*/ 162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3 h 165"/>
                <a:gd name="T34" fmla="*/ 126 w 165"/>
                <a:gd name="T35" fmla="*/ 12 h 165"/>
                <a:gd name="T36" fmla="*/ 119 w 165"/>
                <a:gd name="T37" fmla="*/ 7 h 165"/>
                <a:gd name="T38" fmla="*/ 112 w 165"/>
                <a:gd name="T39" fmla="*/ 5 h 165"/>
                <a:gd name="T40" fmla="*/ 97 w 165"/>
                <a:gd name="T41" fmla="*/ 1 h 165"/>
                <a:gd name="T42" fmla="*/ 82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3 w 165"/>
                <a:gd name="T51" fmla="*/ 23 h 165"/>
                <a:gd name="T52" fmla="*/ 12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7 w 165"/>
                <a:gd name="T65" fmla="*/ 119 h 165"/>
                <a:gd name="T66" fmla="*/ 12 w 165"/>
                <a:gd name="T67" fmla="*/ 126 h 165"/>
                <a:gd name="T68" fmla="*/ 23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2 h 165"/>
                <a:gd name="T76" fmla="*/ 82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165"/>
                  </a:moveTo>
                  <a:lnTo>
                    <a:pt x="97" y="162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3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19">
              <a:extLst>
                <a:ext uri="{FF2B5EF4-FFF2-40B4-BE49-F238E27FC236}">
                  <a16:creationId xmlns:a16="http://schemas.microsoft.com/office/drawing/2014/main" id="{A4B8E888-44B8-FE73-903A-DF69A333A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3532188"/>
              <a:ext cx="66675" cy="66675"/>
            </a:xfrm>
            <a:custGeom>
              <a:avLst/>
              <a:gdLst>
                <a:gd name="T0" fmla="*/ 83 w 165"/>
                <a:gd name="T1" fmla="*/ 166 h 166"/>
                <a:gd name="T2" fmla="*/ 98 w 165"/>
                <a:gd name="T3" fmla="*/ 163 h 166"/>
                <a:gd name="T4" fmla="*/ 113 w 165"/>
                <a:gd name="T5" fmla="*/ 159 h 166"/>
                <a:gd name="T6" fmla="*/ 119 w 165"/>
                <a:gd name="T7" fmla="*/ 154 h 166"/>
                <a:gd name="T8" fmla="*/ 127 w 165"/>
                <a:gd name="T9" fmla="*/ 151 h 166"/>
                <a:gd name="T10" fmla="*/ 133 w 165"/>
                <a:gd name="T11" fmla="*/ 146 h 166"/>
                <a:gd name="T12" fmla="*/ 140 w 165"/>
                <a:gd name="T13" fmla="*/ 141 h 166"/>
                <a:gd name="T14" fmla="*/ 145 w 165"/>
                <a:gd name="T15" fmla="*/ 133 h 166"/>
                <a:gd name="T16" fmla="*/ 150 w 165"/>
                <a:gd name="T17" fmla="*/ 127 h 166"/>
                <a:gd name="T18" fmla="*/ 154 w 165"/>
                <a:gd name="T19" fmla="*/ 119 h 166"/>
                <a:gd name="T20" fmla="*/ 159 w 165"/>
                <a:gd name="T21" fmla="*/ 113 h 166"/>
                <a:gd name="T22" fmla="*/ 163 w 165"/>
                <a:gd name="T23" fmla="*/ 98 h 166"/>
                <a:gd name="T24" fmla="*/ 165 w 165"/>
                <a:gd name="T25" fmla="*/ 83 h 166"/>
                <a:gd name="T26" fmla="*/ 163 w 165"/>
                <a:gd name="T27" fmla="*/ 65 h 166"/>
                <a:gd name="T28" fmla="*/ 159 w 165"/>
                <a:gd name="T29" fmla="*/ 50 h 166"/>
                <a:gd name="T30" fmla="*/ 150 w 165"/>
                <a:gd name="T31" fmla="*/ 37 h 166"/>
                <a:gd name="T32" fmla="*/ 140 w 165"/>
                <a:gd name="T33" fmla="*/ 24 h 166"/>
                <a:gd name="T34" fmla="*/ 127 w 165"/>
                <a:gd name="T35" fmla="*/ 13 h 166"/>
                <a:gd name="T36" fmla="*/ 119 w 165"/>
                <a:gd name="T37" fmla="*/ 8 h 166"/>
                <a:gd name="T38" fmla="*/ 113 w 165"/>
                <a:gd name="T39" fmla="*/ 5 h 166"/>
                <a:gd name="T40" fmla="*/ 98 w 165"/>
                <a:gd name="T41" fmla="*/ 2 h 166"/>
                <a:gd name="T42" fmla="*/ 83 w 165"/>
                <a:gd name="T43" fmla="*/ 0 h 166"/>
                <a:gd name="T44" fmla="*/ 65 w 165"/>
                <a:gd name="T45" fmla="*/ 2 h 166"/>
                <a:gd name="T46" fmla="*/ 50 w 165"/>
                <a:gd name="T47" fmla="*/ 5 h 166"/>
                <a:gd name="T48" fmla="*/ 37 w 165"/>
                <a:gd name="T49" fmla="*/ 13 h 166"/>
                <a:gd name="T50" fmla="*/ 24 w 165"/>
                <a:gd name="T51" fmla="*/ 24 h 166"/>
                <a:gd name="T52" fmla="*/ 13 w 165"/>
                <a:gd name="T53" fmla="*/ 37 h 166"/>
                <a:gd name="T54" fmla="*/ 5 w 165"/>
                <a:gd name="T55" fmla="*/ 50 h 166"/>
                <a:gd name="T56" fmla="*/ 2 w 165"/>
                <a:gd name="T57" fmla="*/ 65 h 166"/>
                <a:gd name="T58" fmla="*/ 0 w 165"/>
                <a:gd name="T59" fmla="*/ 83 h 166"/>
                <a:gd name="T60" fmla="*/ 2 w 165"/>
                <a:gd name="T61" fmla="*/ 98 h 166"/>
                <a:gd name="T62" fmla="*/ 5 w 165"/>
                <a:gd name="T63" fmla="*/ 113 h 166"/>
                <a:gd name="T64" fmla="*/ 8 w 165"/>
                <a:gd name="T65" fmla="*/ 119 h 166"/>
                <a:gd name="T66" fmla="*/ 13 w 165"/>
                <a:gd name="T67" fmla="*/ 127 h 166"/>
                <a:gd name="T68" fmla="*/ 24 w 165"/>
                <a:gd name="T69" fmla="*/ 141 h 166"/>
                <a:gd name="T70" fmla="*/ 37 w 165"/>
                <a:gd name="T71" fmla="*/ 151 h 166"/>
                <a:gd name="T72" fmla="*/ 50 w 165"/>
                <a:gd name="T73" fmla="*/ 159 h 166"/>
                <a:gd name="T74" fmla="*/ 65 w 165"/>
                <a:gd name="T75" fmla="*/ 163 h 166"/>
                <a:gd name="T76" fmla="*/ 83 w 165"/>
                <a:gd name="T7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3" y="166"/>
                  </a:move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0" y="141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2"/>
                  </a:lnTo>
                  <a:lnTo>
                    <a:pt x="83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7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20">
              <a:extLst>
                <a:ext uri="{FF2B5EF4-FFF2-40B4-BE49-F238E27FC236}">
                  <a16:creationId xmlns:a16="http://schemas.microsoft.com/office/drawing/2014/main" id="{88DE6F87-72BE-B327-9EF1-308261DE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3636963"/>
              <a:ext cx="66675" cy="65088"/>
            </a:xfrm>
            <a:custGeom>
              <a:avLst/>
              <a:gdLst>
                <a:gd name="T0" fmla="*/ 83 w 165"/>
                <a:gd name="T1" fmla="*/ 166 h 166"/>
                <a:gd name="T2" fmla="*/ 98 w 165"/>
                <a:gd name="T3" fmla="*/ 163 h 166"/>
                <a:gd name="T4" fmla="*/ 113 w 165"/>
                <a:gd name="T5" fmla="*/ 159 h 166"/>
                <a:gd name="T6" fmla="*/ 119 w 165"/>
                <a:gd name="T7" fmla="*/ 154 h 166"/>
                <a:gd name="T8" fmla="*/ 126 w 165"/>
                <a:gd name="T9" fmla="*/ 151 h 166"/>
                <a:gd name="T10" fmla="*/ 133 w 165"/>
                <a:gd name="T11" fmla="*/ 146 h 166"/>
                <a:gd name="T12" fmla="*/ 140 w 165"/>
                <a:gd name="T13" fmla="*/ 141 h 166"/>
                <a:gd name="T14" fmla="*/ 145 w 165"/>
                <a:gd name="T15" fmla="*/ 133 h 166"/>
                <a:gd name="T16" fmla="*/ 150 w 165"/>
                <a:gd name="T17" fmla="*/ 127 h 166"/>
                <a:gd name="T18" fmla="*/ 154 w 165"/>
                <a:gd name="T19" fmla="*/ 119 h 166"/>
                <a:gd name="T20" fmla="*/ 159 w 165"/>
                <a:gd name="T21" fmla="*/ 113 h 166"/>
                <a:gd name="T22" fmla="*/ 163 w 165"/>
                <a:gd name="T23" fmla="*/ 98 h 166"/>
                <a:gd name="T24" fmla="*/ 165 w 165"/>
                <a:gd name="T25" fmla="*/ 83 h 166"/>
                <a:gd name="T26" fmla="*/ 163 w 165"/>
                <a:gd name="T27" fmla="*/ 65 h 166"/>
                <a:gd name="T28" fmla="*/ 159 w 165"/>
                <a:gd name="T29" fmla="*/ 50 h 166"/>
                <a:gd name="T30" fmla="*/ 150 w 165"/>
                <a:gd name="T31" fmla="*/ 37 h 166"/>
                <a:gd name="T32" fmla="*/ 140 w 165"/>
                <a:gd name="T33" fmla="*/ 24 h 166"/>
                <a:gd name="T34" fmla="*/ 126 w 165"/>
                <a:gd name="T35" fmla="*/ 13 h 166"/>
                <a:gd name="T36" fmla="*/ 119 w 165"/>
                <a:gd name="T37" fmla="*/ 8 h 166"/>
                <a:gd name="T38" fmla="*/ 113 w 165"/>
                <a:gd name="T39" fmla="*/ 5 h 166"/>
                <a:gd name="T40" fmla="*/ 98 w 165"/>
                <a:gd name="T41" fmla="*/ 1 h 166"/>
                <a:gd name="T42" fmla="*/ 83 w 165"/>
                <a:gd name="T43" fmla="*/ 0 h 166"/>
                <a:gd name="T44" fmla="*/ 65 w 165"/>
                <a:gd name="T45" fmla="*/ 1 h 166"/>
                <a:gd name="T46" fmla="*/ 50 w 165"/>
                <a:gd name="T47" fmla="*/ 5 h 166"/>
                <a:gd name="T48" fmla="*/ 36 w 165"/>
                <a:gd name="T49" fmla="*/ 13 h 166"/>
                <a:gd name="T50" fmla="*/ 24 w 165"/>
                <a:gd name="T51" fmla="*/ 24 h 166"/>
                <a:gd name="T52" fmla="*/ 13 w 165"/>
                <a:gd name="T53" fmla="*/ 37 h 166"/>
                <a:gd name="T54" fmla="*/ 5 w 165"/>
                <a:gd name="T55" fmla="*/ 50 h 166"/>
                <a:gd name="T56" fmla="*/ 1 w 165"/>
                <a:gd name="T57" fmla="*/ 65 h 166"/>
                <a:gd name="T58" fmla="*/ 0 w 165"/>
                <a:gd name="T59" fmla="*/ 83 h 166"/>
                <a:gd name="T60" fmla="*/ 1 w 165"/>
                <a:gd name="T61" fmla="*/ 98 h 166"/>
                <a:gd name="T62" fmla="*/ 5 w 165"/>
                <a:gd name="T63" fmla="*/ 113 h 166"/>
                <a:gd name="T64" fmla="*/ 8 w 165"/>
                <a:gd name="T65" fmla="*/ 119 h 166"/>
                <a:gd name="T66" fmla="*/ 13 w 165"/>
                <a:gd name="T67" fmla="*/ 127 h 166"/>
                <a:gd name="T68" fmla="*/ 24 w 165"/>
                <a:gd name="T69" fmla="*/ 141 h 166"/>
                <a:gd name="T70" fmla="*/ 36 w 165"/>
                <a:gd name="T71" fmla="*/ 151 h 166"/>
                <a:gd name="T72" fmla="*/ 50 w 165"/>
                <a:gd name="T73" fmla="*/ 159 h 166"/>
                <a:gd name="T74" fmla="*/ 65 w 165"/>
                <a:gd name="T75" fmla="*/ 163 h 166"/>
                <a:gd name="T76" fmla="*/ 83 w 165"/>
                <a:gd name="T7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3" y="166"/>
                  </a:move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1"/>
                  </a:lnTo>
                  <a:lnTo>
                    <a:pt x="133" y="146"/>
                  </a:lnTo>
                  <a:lnTo>
                    <a:pt x="140" y="141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121">
              <a:extLst>
                <a:ext uri="{FF2B5EF4-FFF2-40B4-BE49-F238E27FC236}">
                  <a16:creationId xmlns:a16="http://schemas.microsoft.com/office/drawing/2014/main" id="{FC6E3F29-8FD0-602E-7EAD-9DF700DF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3729038"/>
              <a:ext cx="66675" cy="65088"/>
            </a:xfrm>
            <a:custGeom>
              <a:avLst/>
              <a:gdLst>
                <a:gd name="T0" fmla="*/ 82 w 165"/>
                <a:gd name="T1" fmla="*/ 165 h 165"/>
                <a:gd name="T2" fmla="*/ 97 w 165"/>
                <a:gd name="T3" fmla="*/ 163 h 165"/>
                <a:gd name="T4" fmla="*/ 112 w 165"/>
                <a:gd name="T5" fmla="*/ 159 h 165"/>
                <a:gd name="T6" fmla="*/ 119 w 165"/>
                <a:gd name="T7" fmla="*/ 154 h 165"/>
                <a:gd name="T8" fmla="*/ 126 w 165"/>
                <a:gd name="T9" fmla="*/ 150 h 165"/>
                <a:gd name="T10" fmla="*/ 132 w 165"/>
                <a:gd name="T11" fmla="*/ 145 h 165"/>
                <a:gd name="T12" fmla="*/ 140 w 165"/>
                <a:gd name="T13" fmla="*/ 140 h 165"/>
                <a:gd name="T14" fmla="*/ 145 w 165"/>
                <a:gd name="T15" fmla="*/ 133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3 h 165"/>
                <a:gd name="T22" fmla="*/ 163 w 165"/>
                <a:gd name="T23" fmla="*/ 98 h 165"/>
                <a:gd name="T24" fmla="*/ 165 w 165"/>
                <a:gd name="T25" fmla="*/ 83 h 165"/>
                <a:gd name="T26" fmla="*/ 163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4 h 165"/>
                <a:gd name="T34" fmla="*/ 126 w 165"/>
                <a:gd name="T35" fmla="*/ 12 h 165"/>
                <a:gd name="T36" fmla="*/ 119 w 165"/>
                <a:gd name="T37" fmla="*/ 7 h 165"/>
                <a:gd name="T38" fmla="*/ 112 w 165"/>
                <a:gd name="T39" fmla="*/ 5 h 165"/>
                <a:gd name="T40" fmla="*/ 97 w 165"/>
                <a:gd name="T41" fmla="*/ 1 h 165"/>
                <a:gd name="T42" fmla="*/ 82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4 w 165"/>
                <a:gd name="T51" fmla="*/ 24 h 165"/>
                <a:gd name="T52" fmla="*/ 12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3 h 165"/>
                <a:gd name="T60" fmla="*/ 1 w 165"/>
                <a:gd name="T61" fmla="*/ 98 h 165"/>
                <a:gd name="T62" fmla="*/ 5 w 165"/>
                <a:gd name="T63" fmla="*/ 113 h 165"/>
                <a:gd name="T64" fmla="*/ 7 w 165"/>
                <a:gd name="T65" fmla="*/ 119 h 165"/>
                <a:gd name="T66" fmla="*/ 12 w 165"/>
                <a:gd name="T67" fmla="*/ 126 h 165"/>
                <a:gd name="T68" fmla="*/ 24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3 h 165"/>
                <a:gd name="T76" fmla="*/ 82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165"/>
                  </a:move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122">
              <a:extLst>
                <a:ext uri="{FF2B5EF4-FFF2-40B4-BE49-F238E27FC236}">
                  <a16:creationId xmlns:a16="http://schemas.microsoft.com/office/drawing/2014/main" id="{8E410857-06D9-C68F-AB81-619072C0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3763963"/>
              <a:ext cx="66675" cy="65088"/>
            </a:xfrm>
            <a:custGeom>
              <a:avLst/>
              <a:gdLst>
                <a:gd name="T0" fmla="*/ 83 w 165"/>
                <a:gd name="T1" fmla="*/ 165 h 165"/>
                <a:gd name="T2" fmla="*/ 98 w 165"/>
                <a:gd name="T3" fmla="*/ 162 h 165"/>
                <a:gd name="T4" fmla="*/ 113 w 165"/>
                <a:gd name="T5" fmla="*/ 159 h 165"/>
                <a:gd name="T6" fmla="*/ 119 w 165"/>
                <a:gd name="T7" fmla="*/ 154 h 165"/>
                <a:gd name="T8" fmla="*/ 127 w 165"/>
                <a:gd name="T9" fmla="*/ 150 h 165"/>
                <a:gd name="T10" fmla="*/ 133 w 165"/>
                <a:gd name="T11" fmla="*/ 145 h 165"/>
                <a:gd name="T12" fmla="*/ 140 w 165"/>
                <a:gd name="T13" fmla="*/ 140 h 165"/>
                <a:gd name="T14" fmla="*/ 145 w 165"/>
                <a:gd name="T15" fmla="*/ 132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3 w 165"/>
                <a:gd name="T23" fmla="*/ 97 h 165"/>
                <a:gd name="T24" fmla="*/ 165 w 165"/>
                <a:gd name="T25" fmla="*/ 82 h 165"/>
                <a:gd name="T26" fmla="*/ 163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3 h 165"/>
                <a:gd name="T34" fmla="*/ 127 w 165"/>
                <a:gd name="T35" fmla="*/ 12 h 165"/>
                <a:gd name="T36" fmla="*/ 119 w 165"/>
                <a:gd name="T37" fmla="*/ 7 h 165"/>
                <a:gd name="T38" fmla="*/ 113 w 165"/>
                <a:gd name="T39" fmla="*/ 5 h 165"/>
                <a:gd name="T40" fmla="*/ 98 w 165"/>
                <a:gd name="T41" fmla="*/ 1 h 165"/>
                <a:gd name="T42" fmla="*/ 83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4 w 165"/>
                <a:gd name="T51" fmla="*/ 23 h 165"/>
                <a:gd name="T52" fmla="*/ 13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8 w 165"/>
                <a:gd name="T65" fmla="*/ 119 h 165"/>
                <a:gd name="T66" fmla="*/ 13 w 165"/>
                <a:gd name="T67" fmla="*/ 126 h 165"/>
                <a:gd name="T68" fmla="*/ 24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2 h 165"/>
                <a:gd name="T76" fmla="*/ 83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lnTo>
                    <a:pt x="98" y="162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3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123">
              <a:extLst>
                <a:ext uri="{FF2B5EF4-FFF2-40B4-BE49-F238E27FC236}">
                  <a16:creationId xmlns:a16="http://schemas.microsoft.com/office/drawing/2014/main" id="{C5207173-41AB-CF37-35CF-46DD1A443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584576"/>
              <a:ext cx="65088" cy="66675"/>
            </a:xfrm>
            <a:custGeom>
              <a:avLst/>
              <a:gdLst>
                <a:gd name="T0" fmla="*/ 83 w 165"/>
                <a:gd name="T1" fmla="*/ 165 h 165"/>
                <a:gd name="T2" fmla="*/ 98 w 165"/>
                <a:gd name="T3" fmla="*/ 163 h 165"/>
                <a:gd name="T4" fmla="*/ 113 w 165"/>
                <a:gd name="T5" fmla="*/ 159 h 165"/>
                <a:gd name="T6" fmla="*/ 119 w 165"/>
                <a:gd name="T7" fmla="*/ 154 h 165"/>
                <a:gd name="T8" fmla="*/ 127 w 165"/>
                <a:gd name="T9" fmla="*/ 150 h 165"/>
                <a:gd name="T10" fmla="*/ 133 w 165"/>
                <a:gd name="T11" fmla="*/ 145 h 165"/>
                <a:gd name="T12" fmla="*/ 140 w 165"/>
                <a:gd name="T13" fmla="*/ 140 h 165"/>
                <a:gd name="T14" fmla="*/ 145 w 165"/>
                <a:gd name="T15" fmla="*/ 132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3 w 165"/>
                <a:gd name="T23" fmla="*/ 97 h 165"/>
                <a:gd name="T24" fmla="*/ 165 w 165"/>
                <a:gd name="T25" fmla="*/ 82 h 165"/>
                <a:gd name="T26" fmla="*/ 163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4 h 165"/>
                <a:gd name="T34" fmla="*/ 127 w 165"/>
                <a:gd name="T35" fmla="*/ 12 h 165"/>
                <a:gd name="T36" fmla="*/ 119 w 165"/>
                <a:gd name="T37" fmla="*/ 7 h 165"/>
                <a:gd name="T38" fmla="*/ 113 w 165"/>
                <a:gd name="T39" fmla="*/ 5 h 165"/>
                <a:gd name="T40" fmla="*/ 98 w 165"/>
                <a:gd name="T41" fmla="*/ 1 h 165"/>
                <a:gd name="T42" fmla="*/ 83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4 w 165"/>
                <a:gd name="T51" fmla="*/ 24 h 165"/>
                <a:gd name="T52" fmla="*/ 13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8 w 165"/>
                <a:gd name="T65" fmla="*/ 119 h 165"/>
                <a:gd name="T66" fmla="*/ 13 w 165"/>
                <a:gd name="T67" fmla="*/ 126 h 165"/>
                <a:gd name="T68" fmla="*/ 24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3 h 165"/>
                <a:gd name="T76" fmla="*/ 83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124">
              <a:extLst>
                <a:ext uri="{FF2B5EF4-FFF2-40B4-BE49-F238E27FC236}">
                  <a16:creationId xmlns:a16="http://schemas.microsoft.com/office/drawing/2014/main" id="{53EE1E67-D2DC-08D8-CAC6-18ADB527B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3700463"/>
              <a:ext cx="65088" cy="65088"/>
            </a:xfrm>
            <a:custGeom>
              <a:avLst/>
              <a:gdLst>
                <a:gd name="T0" fmla="*/ 82 w 165"/>
                <a:gd name="T1" fmla="*/ 165 h 165"/>
                <a:gd name="T2" fmla="*/ 97 w 165"/>
                <a:gd name="T3" fmla="*/ 162 h 165"/>
                <a:gd name="T4" fmla="*/ 112 w 165"/>
                <a:gd name="T5" fmla="*/ 159 h 165"/>
                <a:gd name="T6" fmla="*/ 119 w 165"/>
                <a:gd name="T7" fmla="*/ 154 h 165"/>
                <a:gd name="T8" fmla="*/ 126 w 165"/>
                <a:gd name="T9" fmla="*/ 150 h 165"/>
                <a:gd name="T10" fmla="*/ 132 w 165"/>
                <a:gd name="T11" fmla="*/ 145 h 165"/>
                <a:gd name="T12" fmla="*/ 140 w 165"/>
                <a:gd name="T13" fmla="*/ 140 h 165"/>
                <a:gd name="T14" fmla="*/ 145 w 165"/>
                <a:gd name="T15" fmla="*/ 132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2 w 165"/>
                <a:gd name="T23" fmla="*/ 97 h 165"/>
                <a:gd name="T24" fmla="*/ 165 w 165"/>
                <a:gd name="T25" fmla="*/ 82 h 165"/>
                <a:gd name="T26" fmla="*/ 162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3 h 165"/>
                <a:gd name="T34" fmla="*/ 126 w 165"/>
                <a:gd name="T35" fmla="*/ 12 h 165"/>
                <a:gd name="T36" fmla="*/ 119 w 165"/>
                <a:gd name="T37" fmla="*/ 7 h 165"/>
                <a:gd name="T38" fmla="*/ 112 w 165"/>
                <a:gd name="T39" fmla="*/ 5 h 165"/>
                <a:gd name="T40" fmla="*/ 97 w 165"/>
                <a:gd name="T41" fmla="*/ 1 h 165"/>
                <a:gd name="T42" fmla="*/ 82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3 w 165"/>
                <a:gd name="T51" fmla="*/ 23 h 165"/>
                <a:gd name="T52" fmla="*/ 12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7 w 165"/>
                <a:gd name="T65" fmla="*/ 119 h 165"/>
                <a:gd name="T66" fmla="*/ 12 w 165"/>
                <a:gd name="T67" fmla="*/ 126 h 165"/>
                <a:gd name="T68" fmla="*/ 23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2 h 165"/>
                <a:gd name="T76" fmla="*/ 82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165"/>
                  </a:moveTo>
                  <a:lnTo>
                    <a:pt x="97" y="162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3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30">
              <a:extLst>
                <a:ext uri="{FF2B5EF4-FFF2-40B4-BE49-F238E27FC236}">
                  <a16:creationId xmlns:a16="http://schemas.microsoft.com/office/drawing/2014/main" id="{9D1874D5-5787-D1D1-8412-AC00023E8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3151188"/>
              <a:ext cx="3898900" cy="582613"/>
            </a:xfrm>
            <a:custGeom>
              <a:avLst/>
              <a:gdLst>
                <a:gd name="T0" fmla="*/ 9826 w 9826"/>
                <a:gd name="T1" fmla="*/ 0 h 1469"/>
                <a:gd name="T2" fmla="*/ 8211 w 9826"/>
                <a:gd name="T3" fmla="*/ 282 h 1469"/>
                <a:gd name="T4" fmla="*/ 6565 w 9826"/>
                <a:gd name="T5" fmla="*/ 626 h 1469"/>
                <a:gd name="T6" fmla="*/ 4913 w 9826"/>
                <a:gd name="T7" fmla="*/ 238 h 1469"/>
                <a:gd name="T8" fmla="*/ 3267 w 9826"/>
                <a:gd name="T9" fmla="*/ 564 h 1469"/>
                <a:gd name="T10" fmla="*/ 1621 w 9826"/>
                <a:gd name="T11" fmla="*/ 576 h 1469"/>
                <a:gd name="T12" fmla="*/ 0 w 9826"/>
                <a:gd name="T13" fmla="*/ 1469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6" h="1469">
                  <a:moveTo>
                    <a:pt x="9826" y="0"/>
                  </a:moveTo>
                  <a:lnTo>
                    <a:pt x="8211" y="282"/>
                  </a:lnTo>
                  <a:lnTo>
                    <a:pt x="6565" y="626"/>
                  </a:lnTo>
                  <a:lnTo>
                    <a:pt x="4913" y="238"/>
                  </a:lnTo>
                  <a:lnTo>
                    <a:pt x="3267" y="564"/>
                  </a:lnTo>
                  <a:lnTo>
                    <a:pt x="1621" y="576"/>
                  </a:lnTo>
                  <a:lnTo>
                    <a:pt x="0" y="1469"/>
                  </a:lnTo>
                </a:path>
              </a:pathLst>
            </a:custGeom>
            <a:noFill/>
            <a:ln w="2063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136">
              <a:extLst>
                <a:ext uri="{FF2B5EF4-FFF2-40B4-BE49-F238E27FC236}">
                  <a16:creationId xmlns:a16="http://schemas.microsoft.com/office/drawing/2014/main" id="{DF183732-E75D-DFE4-DD43-953731845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57988" y="3003551"/>
              <a:ext cx="0" cy="508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137">
              <a:extLst>
                <a:ext uri="{FF2B5EF4-FFF2-40B4-BE49-F238E27FC236}">
                  <a16:creationId xmlns:a16="http://schemas.microsoft.com/office/drawing/2014/main" id="{79561D8C-97D7-EC6E-9051-356C2D81E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4100" y="2835276"/>
              <a:ext cx="0" cy="65087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138">
              <a:extLst>
                <a:ext uri="{FF2B5EF4-FFF2-40B4-BE49-F238E27FC236}">
                  <a16:creationId xmlns:a16="http://schemas.microsoft.com/office/drawing/2014/main" id="{54AF23E8-5623-4050-1AFF-E368E9B37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2350" y="2963863"/>
              <a:ext cx="0" cy="86042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39">
              <a:extLst>
                <a:ext uri="{FF2B5EF4-FFF2-40B4-BE49-F238E27FC236}">
                  <a16:creationId xmlns:a16="http://schemas.microsoft.com/office/drawing/2014/main" id="{60B81AD1-16C4-4F76-DAFC-D30D495C1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1475" y="2962276"/>
              <a:ext cx="0" cy="5603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140">
              <a:extLst>
                <a:ext uri="{FF2B5EF4-FFF2-40B4-BE49-F238E27FC236}">
                  <a16:creationId xmlns:a16="http://schemas.microsoft.com/office/drawing/2014/main" id="{BD9F63F5-4232-B85B-DD57-7A9717B7F9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9013" y="3138488"/>
              <a:ext cx="0" cy="48101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141">
              <a:extLst>
                <a:ext uri="{FF2B5EF4-FFF2-40B4-BE49-F238E27FC236}">
                  <a16:creationId xmlns:a16="http://schemas.microsoft.com/office/drawing/2014/main" id="{BEEC8EDE-B233-E23C-B255-193A5C0EFD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6550" y="3063876"/>
              <a:ext cx="0" cy="61912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42">
              <a:extLst>
                <a:ext uri="{FF2B5EF4-FFF2-40B4-BE49-F238E27FC236}">
                  <a16:creationId xmlns:a16="http://schemas.microsoft.com/office/drawing/2014/main" id="{C2BB9EA4-3A35-9BEE-BD25-C5F1C6806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3700463"/>
              <a:ext cx="65088" cy="65088"/>
            </a:xfrm>
            <a:custGeom>
              <a:avLst/>
              <a:gdLst>
                <a:gd name="T0" fmla="*/ 166 w 166"/>
                <a:gd name="T1" fmla="*/ 82 h 165"/>
                <a:gd name="T2" fmla="*/ 163 w 166"/>
                <a:gd name="T3" fmla="*/ 65 h 165"/>
                <a:gd name="T4" fmla="*/ 159 w 166"/>
                <a:gd name="T5" fmla="*/ 50 h 165"/>
                <a:gd name="T6" fmla="*/ 151 w 166"/>
                <a:gd name="T7" fmla="*/ 36 h 165"/>
                <a:gd name="T8" fmla="*/ 141 w 166"/>
                <a:gd name="T9" fmla="*/ 23 h 165"/>
                <a:gd name="T10" fmla="*/ 127 w 166"/>
                <a:gd name="T11" fmla="*/ 12 h 165"/>
                <a:gd name="T12" fmla="*/ 119 w 166"/>
                <a:gd name="T13" fmla="*/ 7 h 165"/>
                <a:gd name="T14" fmla="*/ 113 w 166"/>
                <a:gd name="T15" fmla="*/ 5 h 165"/>
                <a:gd name="T16" fmla="*/ 98 w 166"/>
                <a:gd name="T17" fmla="*/ 1 h 165"/>
                <a:gd name="T18" fmla="*/ 83 w 166"/>
                <a:gd name="T19" fmla="*/ 0 h 165"/>
                <a:gd name="T20" fmla="*/ 66 w 166"/>
                <a:gd name="T21" fmla="*/ 1 h 165"/>
                <a:gd name="T22" fmla="*/ 51 w 166"/>
                <a:gd name="T23" fmla="*/ 5 h 165"/>
                <a:gd name="T24" fmla="*/ 37 w 166"/>
                <a:gd name="T25" fmla="*/ 12 h 165"/>
                <a:gd name="T26" fmla="*/ 24 w 166"/>
                <a:gd name="T27" fmla="*/ 23 h 165"/>
                <a:gd name="T28" fmla="*/ 13 w 166"/>
                <a:gd name="T29" fmla="*/ 36 h 165"/>
                <a:gd name="T30" fmla="*/ 5 w 166"/>
                <a:gd name="T31" fmla="*/ 50 h 165"/>
                <a:gd name="T32" fmla="*/ 2 w 166"/>
                <a:gd name="T33" fmla="*/ 65 h 165"/>
                <a:gd name="T34" fmla="*/ 0 w 166"/>
                <a:gd name="T35" fmla="*/ 82 h 165"/>
                <a:gd name="T36" fmla="*/ 2 w 166"/>
                <a:gd name="T37" fmla="*/ 97 h 165"/>
                <a:gd name="T38" fmla="*/ 5 w 166"/>
                <a:gd name="T39" fmla="*/ 112 h 165"/>
                <a:gd name="T40" fmla="*/ 8 w 166"/>
                <a:gd name="T41" fmla="*/ 119 h 165"/>
                <a:gd name="T42" fmla="*/ 13 w 166"/>
                <a:gd name="T43" fmla="*/ 126 h 165"/>
                <a:gd name="T44" fmla="*/ 24 w 166"/>
                <a:gd name="T45" fmla="*/ 140 h 165"/>
                <a:gd name="T46" fmla="*/ 37 w 166"/>
                <a:gd name="T47" fmla="*/ 150 h 165"/>
                <a:gd name="T48" fmla="*/ 51 w 166"/>
                <a:gd name="T49" fmla="*/ 159 h 165"/>
                <a:gd name="T50" fmla="*/ 66 w 166"/>
                <a:gd name="T51" fmla="*/ 162 h 165"/>
                <a:gd name="T52" fmla="*/ 83 w 166"/>
                <a:gd name="T53" fmla="*/ 165 h 165"/>
                <a:gd name="T54" fmla="*/ 98 w 166"/>
                <a:gd name="T55" fmla="*/ 162 h 165"/>
                <a:gd name="T56" fmla="*/ 113 w 166"/>
                <a:gd name="T57" fmla="*/ 159 h 165"/>
                <a:gd name="T58" fmla="*/ 119 w 166"/>
                <a:gd name="T59" fmla="*/ 154 h 165"/>
                <a:gd name="T60" fmla="*/ 127 w 166"/>
                <a:gd name="T61" fmla="*/ 150 h 165"/>
                <a:gd name="T62" fmla="*/ 133 w 166"/>
                <a:gd name="T63" fmla="*/ 145 h 165"/>
                <a:gd name="T64" fmla="*/ 141 w 166"/>
                <a:gd name="T65" fmla="*/ 140 h 165"/>
                <a:gd name="T66" fmla="*/ 146 w 166"/>
                <a:gd name="T67" fmla="*/ 132 h 165"/>
                <a:gd name="T68" fmla="*/ 151 w 166"/>
                <a:gd name="T69" fmla="*/ 126 h 165"/>
                <a:gd name="T70" fmla="*/ 154 w 166"/>
                <a:gd name="T71" fmla="*/ 119 h 165"/>
                <a:gd name="T72" fmla="*/ 159 w 166"/>
                <a:gd name="T73" fmla="*/ 112 h 165"/>
                <a:gd name="T74" fmla="*/ 163 w 166"/>
                <a:gd name="T75" fmla="*/ 97 h 165"/>
                <a:gd name="T76" fmla="*/ 166 w 166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66" y="82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3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51" y="5"/>
                  </a:lnTo>
                  <a:lnTo>
                    <a:pt x="37" y="12"/>
                  </a:lnTo>
                  <a:lnTo>
                    <a:pt x="24" y="23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2"/>
                  </a:lnTo>
                  <a:lnTo>
                    <a:pt x="2" y="97"/>
                  </a:lnTo>
                  <a:lnTo>
                    <a:pt x="5" y="112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1" y="159"/>
                  </a:lnTo>
                  <a:lnTo>
                    <a:pt x="66" y="162"/>
                  </a:lnTo>
                  <a:lnTo>
                    <a:pt x="83" y="165"/>
                  </a:lnTo>
                  <a:lnTo>
                    <a:pt x="98" y="162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lnTo>
                    <a:pt x="146" y="132"/>
                  </a:lnTo>
                  <a:lnTo>
                    <a:pt x="151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43">
              <a:extLst>
                <a:ext uri="{FF2B5EF4-FFF2-40B4-BE49-F238E27FC236}">
                  <a16:creationId xmlns:a16="http://schemas.microsoft.com/office/drawing/2014/main" id="{8EA02D99-269A-DD1B-8727-FDF48751D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3346451"/>
              <a:ext cx="65088" cy="65088"/>
            </a:xfrm>
            <a:custGeom>
              <a:avLst/>
              <a:gdLst>
                <a:gd name="T0" fmla="*/ 166 w 166"/>
                <a:gd name="T1" fmla="*/ 82 h 165"/>
                <a:gd name="T2" fmla="*/ 163 w 166"/>
                <a:gd name="T3" fmla="*/ 65 h 165"/>
                <a:gd name="T4" fmla="*/ 159 w 166"/>
                <a:gd name="T5" fmla="*/ 50 h 165"/>
                <a:gd name="T6" fmla="*/ 151 w 166"/>
                <a:gd name="T7" fmla="*/ 36 h 165"/>
                <a:gd name="T8" fmla="*/ 141 w 166"/>
                <a:gd name="T9" fmla="*/ 23 h 165"/>
                <a:gd name="T10" fmla="*/ 127 w 166"/>
                <a:gd name="T11" fmla="*/ 12 h 165"/>
                <a:gd name="T12" fmla="*/ 119 w 166"/>
                <a:gd name="T13" fmla="*/ 7 h 165"/>
                <a:gd name="T14" fmla="*/ 113 w 166"/>
                <a:gd name="T15" fmla="*/ 5 h 165"/>
                <a:gd name="T16" fmla="*/ 98 w 166"/>
                <a:gd name="T17" fmla="*/ 1 h 165"/>
                <a:gd name="T18" fmla="*/ 83 w 166"/>
                <a:gd name="T19" fmla="*/ 0 h 165"/>
                <a:gd name="T20" fmla="*/ 66 w 166"/>
                <a:gd name="T21" fmla="*/ 1 h 165"/>
                <a:gd name="T22" fmla="*/ 50 w 166"/>
                <a:gd name="T23" fmla="*/ 5 h 165"/>
                <a:gd name="T24" fmla="*/ 37 w 166"/>
                <a:gd name="T25" fmla="*/ 12 h 165"/>
                <a:gd name="T26" fmla="*/ 24 w 166"/>
                <a:gd name="T27" fmla="*/ 23 h 165"/>
                <a:gd name="T28" fmla="*/ 13 w 166"/>
                <a:gd name="T29" fmla="*/ 36 h 165"/>
                <a:gd name="T30" fmla="*/ 5 w 166"/>
                <a:gd name="T31" fmla="*/ 50 h 165"/>
                <a:gd name="T32" fmla="*/ 2 w 166"/>
                <a:gd name="T33" fmla="*/ 65 h 165"/>
                <a:gd name="T34" fmla="*/ 0 w 166"/>
                <a:gd name="T35" fmla="*/ 82 h 165"/>
                <a:gd name="T36" fmla="*/ 2 w 166"/>
                <a:gd name="T37" fmla="*/ 97 h 165"/>
                <a:gd name="T38" fmla="*/ 5 w 166"/>
                <a:gd name="T39" fmla="*/ 112 h 165"/>
                <a:gd name="T40" fmla="*/ 8 w 166"/>
                <a:gd name="T41" fmla="*/ 119 h 165"/>
                <a:gd name="T42" fmla="*/ 13 w 166"/>
                <a:gd name="T43" fmla="*/ 126 h 165"/>
                <a:gd name="T44" fmla="*/ 24 w 166"/>
                <a:gd name="T45" fmla="*/ 140 h 165"/>
                <a:gd name="T46" fmla="*/ 37 w 166"/>
                <a:gd name="T47" fmla="*/ 150 h 165"/>
                <a:gd name="T48" fmla="*/ 50 w 166"/>
                <a:gd name="T49" fmla="*/ 159 h 165"/>
                <a:gd name="T50" fmla="*/ 66 w 166"/>
                <a:gd name="T51" fmla="*/ 162 h 165"/>
                <a:gd name="T52" fmla="*/ 83 w 166"/>
                <a:gd name="T53" fmla="*/ 165 h 165"/>
                <a:gd name="T54" fmla="*/ 98 w 166"/>
                <a:gd name="T55" fmla="*/ 162 h 165"/>
                <a:gd name="T56" fmla="*/ 113 w 166"/>
                <a:gd name="T57" fmla="*/ 159 h 165"/>
                <a:gd name="T58" fmla="*/ 119 w 166"/>
                <a:gd name="T59" fmla="*/ 154 h 165"/>
                <a:gd name="T60" fmla="*/ 127 w 166"/>
                <a:gd name="T61" fmla="*/ 150 h 165"/>
                <a:gd name="T62" fmla="*/ 133 w 166"/>
                <a:gd name="T63" fmla="*/ 145 h 165"/>
                <a:gd name="T64" fmla="*/ 141 w 166"/>
                <a:gd name="T65" fmla="*/ 140 h 165"/>
                <a:gd name="T66" fmla="*/ 146 w 166"/>
                <a:gd name="T67" fmla="*/ 132 h 165"/>
                <a:gd name="T68" fmla="*/ 151 w 166"/>
                <a:gd name="T69" fmla="*/ 126 h 165"/>
                <a:gd name="T70" fmla="*/ 154 w 166"/>
                <a:gd name="T71" fmla="*/ 119 h 165"/>
                <a:gd name="T72" fmla="*/ 159 w 166"/>
                <a:gd name="T73" fmla="*/ 112 h 165"/>
                <a:gd name="T74" fmla="*/ 163 w 166"/>
                <a:gd name="T75" fmla="*/ 97 h 165"/>
                <a:gd name="T76" fmla="*/ 166 w 166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66" y="82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3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50" y="5"/>
                  </a:lnTo>
                  <a:lnTo>
                    <a:pt x="37" y="12"/>
                  </a:lnTo>
                  <a:lnTo>
                    <a:pt x="24" y="23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2"/>
                  </a:lnTo>
                  <a:lnTo>
                    <a:pt x="2" y="97"/>
                  </a:lnTo>
                  <a:lnTo>
                    <a:pt x="5" y="112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6" y="162"/>
                  </a:lnTo>
                  <a:lnTo>
                    <a:pt x="83" y="165"/>
                  </a:lnTo>
                  <a:lnTo>
                    <a:pt x="98" y="162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lnTo>
                    <a:pt x="146" y="132"/>
                  </a:lnTo>
                  <a:lnTo>
                    <a:pt x="151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44">
              <a:extLst>
                <a:ext uri="{FF2B5EF4-FFF2-40B4-BE49-F238E27FC236}">
                  <a16:creationId xmlns:a16="http://schemas.microsoft.com/office/drawing/2014/main" id="{E888C9D4-E6A8-2FC3-17D7-652F955A1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341688"/>
              <a:ext cx="65088" cy="65088"/>
            </a:xfrm>
            <a:custGeom>
              <a:avLst/>
              <a:gdLst>
                <a:gd name="T0" fmla="*/ 166 w 166"/>
                <a:gd name="T1" fmla="*/ 83 h 165"/>
                <a:gd name="T2" fmla="*/ 163 w 166"/>
                <a:gd name="T3" fmla="*/ 65 h 165"/>
                <a:gd name="T4" fmla="*/ 159 w 166"/>
                <a:gd name="T5" fmla="*/ 50 h 165"/>
                <a:gd name="T6" fmla="*/ 151 w 166"/>
                <a:gd name="T7" fmla="*/ 36 h 165"/>
                <a:gd name="T8" fmla="*/ 141 w 166"/>
                <a:gd name="T9" fmla="*/ 24 h 165"/>
                <a:gd name="T10" fmla="*/ 127 w 166"/>
                <a:gd name="T11" fmla="*/ 13 h 165"/>
                <a:gd name="T12" fmla="*/ 119 w 166"/>
                <a:gd name="T13" fmla="*/ 8 h 165"/>
                <a:gd name="T14" fmla="*/ 113 w 166"/>
                <a:gd name="T15" fmla="*/ 5 h 165"/>
                <a:gd name="T16" fmla="*/ 98 w 166"/>
                <a:gd name="T17" fmla="*/ 1 h 165"/>
                <a:gd name="T18" fmla="*/ 83 w 166"/>
                <a:gd name="T19" fmla="*/ 0 h 165"/>
                <a:gd name="T20" fmla="*/ 66 w 166"/>
                <a:gd name="T21" fmla="*/ 1 h 165"/>
                <a:gd name="T22" fmla="*/ 51 w 166"/>
                <a:gd name="T23" fmla="*/ 5 h 165"/>
                <a:gd name="T24" fmla="*/ 37 w 166"/>
                <a:gd name="T25" fmla="*/ 13 h 165"/>
                <a:gd name="T26" fmla="*/ 24 w 166"/>
                <a:gd name="T27" fmla="*/ 24 h 165"/>
                <a:gd name="T28" fmla="*/ 13 w 166"/>
                <a:gd name="T29" fmla="*/ 36 h 165"/>
                <a:gd name="T30" fmla="*/ 5 w 166"/>
                <a:gd name="T31" fmla="*/ 50 h 165"/>
                <a:gd name="T32" fmla="*/ 2 w 166"/>
                <a:gd name="T33" fmla="*/ 65 h 165"/>
                <a:gd name="T34" fmla="*/ 0 w 166"/>
                <a:gd name="T35" fmla="*/ 83 h 165"/>
                <a:gd name="T36" fmla="*/ 2 w 166"/>
                <a:gd name="T37" fmla="*/ 98 h 165"/>
                <a:gd name="T38" fmla="*/ 5 w 166"/>
                <a:gd name="T39" fmla="*/ 113 h 165"/>
                <a:gd name="T40" fmla="*/ 8 w 166"/>
                <a:gd name="T41" fmla="*/ 119 h 165"/>
                <a:gd name="T42" fmla="*/ 13 w 166"/>
                <a:gd name="T43" fmla="*/ 127 h 165"/>
                <a:gd name="T44" fmla="*/ 24 w 166"/>
                <a:gd name="T45" fmla="*/ 140 h 165"/>
                <a:gd name="T46" fmla="*/ 37 w 166"/>
                <a:gd name="T47" fmla="*/ 150 h 165"/>
                <a:gd name="T48" fmla="*/ 51 w 166"/>
                <a:gd name="T49" fmla="*/ 159 h 165"/>
                <a:gd name="T50" fmla="*/ 66 w 166"/>
                <a:gd name="T51" fmla="*/ 163 h 165"/>
                <a:gd name="T52" fmla="*/ 83 w 166"/>
                <a:gd name="T53" fmla="*/ 165 h 165"/>
                <a:gd name="T54" fmla="*/ 98 w 166"/>
                <a:gd name="T55" fmla="*/ 163 h 165"/>
                <a:gd name="T56" fmla="*/ 113 w 166"/>
                <a:gd name="T57" fmla="*/ 159 h 165"/>
                <a:gd name="T58" fmla="*/ 119 w 166"/>
                <a:gd name="T59" fmla="*/ 154 h 165"/>
                <a:gd name="T60" fmla="*/ 127 w 166"/>
                <a:gd name="T61" fmla="*/ 150 h 165"/>
                <a:gd name="T62" fmla="*/ 133 w 166"/>
                <a:gd name="T63" fmla="*/ 145 h 165"/>
                <a:gd name="T64" fmla="*/ 141 w 166"/>
                <a:gd name="T65" fmla="*/ 140 h 165"/>
                <a:gd name="T66" fmla="*/ 146 w 166"/>
                <a:gd name="T67" fmla="*/ 133 h 165"/>
                <a:gd name="T68" fmla="*/ 151 w 166"/>
                <a:gd name="T69" fmla="*/ 127 h 165"/>
                <a:gd name="T70" fmla="*/ 154 w 166"/>
                <a:gd name="T71" fmla="*/ 119 h 165"/>
                <a:gd name="T72" fmla="*/ 159 w 166"/>
                <a:gd name="T73" fmla="*/ 113 h 165"/>
                <a:gd name="T74" fmla="*/ 163 w 166"/>
                <a:gd name="T75" fmla="*/ 98 h 165"/>
                <a:gd name="T76" fmla="*/ 166 w 166"/>
                <a:gd name="T7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66" y="83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51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1" y="159"/>
                  </a:lnTo>
                  <a:lnTo>
                    <a:pt x="66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lnTo>
                    <a:pt x="146" y="133"/>
                  </a:lnTo>
                  <a:lnTo>
                    <a:pt x="151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45">
              <a:extLst>
                <a:ext uri="{FF2B5EF4-FFF2-40B4-BE49-F238E27FC236}">
                  <a16:creationId xmlns:a16="http://schemas.microsoft.com/office/drawing/2014/main" id="{50B56E9B-8A61-236B-82C7-719560E0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3211513"/>
              <a:ext cx="65088" cy="66675"/>
            </a:xfrm>
            <a:custGeom>
              <a:avLst/>
              <a:gdLst>
                <a:gd name="T0" fmla="*/ 166 w 166"/>
                <a:gd name="T1" fmla="*/ 83 h 166"/>
                <a:gd name="T2" fmla="*/ 163 w 166"/>
                <a:gd name="T3" fmla="*/ 66 h 166"/>
                <a:gd name="T4" fmla="*/ 159 w 166"/>
                <a:gd name="T5" fmla="*/ 51 h 166"/>
                <a:gd name="T6" fmla="*/ 151 w 166"/>
                <a:gd name="T7" fmla="*/ 37 h 166"/>
                <a:gd name="T8" fmla="*/ 141 w 166"/>
                <a:gd name="T9" fmla="*/ 24 h 166"/>
                <a:gd name="T10" fmla="*/ 127 w 166"/>
                <a:gd name="T11" fmla="*/ 13 h 166"/>
                <a:gd name="T12" fmla="*/ 119 w 166"/>
                <a:gd name="T13" fmla="*/ 8 h 166"/>
                <a:gd name="T14" fmla="*/ 113 w 166"/>
                <a:gd name="T15" fmla="*/ 6 h 166"/>
                <a:gd name="T16" fmla="*/ 98 w 166"/>
                <a:gd name="T17" fmla="*/ 2 h 166"/>
                <a:gd name="T18" fmla="*/ 83 w 166"/>
                <a:gd name="T19" fmla="*/ 0 h 166"/>
                <a:gd name="T20" fmla="*/ 66 w 166"/>
                <a:gd name="T21" fmla="*/ 2 h 166"/>
                <a:gd name="T22" fmla="*/ 51 w 166"/>
                <a:gd name="T23" fmla="*/ 6 h 166"/>
                <a:gd name="T24" fmla="*/ 37 w 166"/>
                <a:gd name="T25" fmla="*/ 13 h 166"/>
                <a:gd name="T26" fmla="*/ 24 w 166"/>
                <a:gd name="T27" fmla="*/ 24 h 166"/>
                <a:gd name="T28" fmla="*/ 13 w 166"/>
                <a:gd name="T29" fmla="*/ 37 h 166"/>
                <a:gd name="T30" fmla="*/ 5 w 166"/>
                <a:gd name="T31" fmla="*/ 51 h 166"/>
                <a:gd name="T32" fmla="*/ 2 w 166"/>
                <a:gd name="T33" fmla="*/ 66 h 166"/>
                <a:gd name="T34" fmla="*/ 0 w 166"/>
                <a:gd name="T35" fmla="*/ 83 h 166"/>
                <a:gd name="T36" fmla="*/ 2 w 166"/>
                <a:gd name="T37" fmla="*/ 98 h 166"/>
                <a:gd name="T38" fmla="*/ 5 w 166"/>
                <a:gd name="T39" fmla="*/ 113 h 166"/>
                <a:gd name="T40" fmla="*/ 8 w 166"/>
                <a:gd name="T41" fmla="*/ 119 h 166"/>
                <a:gd name="T42" fmla="*/ 13 w 166"/>
                <a:gd name="T43" fmla="*/ 127 h 166"/>
                <a:gd name="T44" fmla="*/ 24 w 166"/>
                <a:gd name="T45" fmla="*/ 141 h 166"/>
                <a:gd name="T46" fmla="*/ 37 w 166"/>
                <a:gd name="T47" fmla="*/ 151 h 166"/>
                <a:gd name="T48" fmla="*/ 51 w 166"/>
                <a:gd name="T49" fmla="*/ 160 h 166"/>
                <a:gd name="T50" fmla="*/ 66 w 166"/>
                <a:gd name="T51" fmla="*/ 163 h 166"/>
                <a:gd name="T52" fmla="*/ 83 w 166"/>
                <a:gd name="T53" fmla="*/ 166 h 166"/>
                <a:gd name="T54" fmla="*/ 98 w 166"/>
                <a:gd name="T55" fmla="*/ 163 h 166"/>
                <a:gd name="T56" fmla="*/ 113 w 166"/>
                <a:gd name="T57" fmla="*/ 160 h 166"/>
                <a:gd name="T58" fmla="*/ 119 w 166"/>
                <a:gd name="T59" fmla="*/ 155 h 166"/>
                <a:gd name="T60" fmla="*/ 127 w 166"/>
                <a:gd name="T61" fmla="*/ 151 h 166"/>
                <a:gd name="T62" fmla="*/ 133 w 166"/>
                <a:gd name="T63" fmla="*/ 146 h 166"/>
                <a:gd name="T64" fmla="*/ 141 w 166"/>
                <a:gd name="T65" fmla="*/ 141 h 166"/>
                <a:gd name="T66" fmla="*/ 146 w 166"/>
                <a:gd name="T67" fmla="*/ 133 h 166"/>
                <a:gd name="T68" fmla="*/ 151 w 166"/>
                <a:gd name="T69" fmla="*/ 127 h 166"/>
                <a:gd name="T70" fmla="*/ 154 w 166"/>
                <a:gd name="T71" fmla="*/ 119 h 166"/>
                <a:gd name="T72" fmla="*/ 159 w 166"/>
                <a:gd name="T73" fmla="*/ 113 h 166"/>
                <a:gd name="T74" fmla="*/ 163 w 166"/>
                <a:gd name="T75" fmla="*/ 98 h 166"/>
                <a:gd name="T76" fmla="*/ 166 w 166"/>
                <a:gd name="T77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6">
                  <a:moveTo>
                    <a:pt x="166" y="83"/>
                  </a:moveTo>
                  <a:lnTo>
                    <a:pt x="163" y="66"/>
                  </a:lnTo>
                  <a:lnTo>
                    <a:pt x="159" y="51"/>
                  </a:lnTo>
                  <a:lnTo>
                    <a:pt x="151" y="37"/>
                  </a:lnTo>
                  <a:lnTo>
                    <a:pt x="141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6"/>
                  </a:lnTo>
                  <a:lnTo>
                    <a:pt x="98" y="2"/>
                  </a:lnTo>
                  <a:lnTo>
                    <a:pt x="83" y="0"/>
                  </a:lnTo>
                  <a:lnTo>
                    <a:pt x="66" y="2"/>
                  </a:lnTo>
                  <a:lnTo>
                    <a:pt x="51" y="6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7" y="151"/>
                  </a:lnTo>
                  <a:lnTo>
                    <a:pt x="51" y="160"/>
                  </a:lnTo>
                  <a:lnTo>
                    <a:pt x="66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60"/>
                  </a:lnTo>
                  <a:lnTo>
                    <a:pt x="119" y="155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1" y="141"/>
                  </a:lnTo>
                  <a:lnTo>
                    <a:pt x="146" y="133"/>
                  </a:lnTo>
                  <a:lnTo>
                    <a:pt x="151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46">
              <a:extLst>
                <a:ext uri="{FF2B5EF4-FFF2-40B4-BE49-F238E27FC236}">
                  <a16:creationId xmlns:a16="http://schemas.microsoft.com/office/drawing/2014/main" id="{FD28CE41-A848-4979-0BC3-DFA1B542B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365501"/>
              <a:ext cx="65088" cy="66675"/>
            </a:xfrm>
            <a:custGeom>
              <a:avLst/>
              <a:gdLst>
                <a:gd name="T0" fmla="*/ 165 w 165"/>
                <a:gd name="T1" fmla="*/ 82 h 165"/>
                <a:gd name="T2" fmla="*/ 162 w 165"/>
                <a:gd name="T3" fmla="*/ 65 h 165"/>
                <a:gd name="T4" fmla="*/ 159 w 165"/>
                <a:gd name="T5" fmla="*/ 50 h 165"/>
                <a:gd name="T6" fmla="*/ 150 w 165"/>
                <a:gd name="T7" fmla="*/ 36 h 165"/>
                <a:gd name="T8" fmla="*/ 140 w 165"/>
                <a:gd name="T9" fmla="*/ 24 h 165"/>
                <a:gd name="T10" fmla="*/ 126 w 165"/>
                <a:gd name="T11" fmla="*/ 12 h 165"/>
                <a:gd name="T12" fmla="*/ 119 w 165"/>
                <a:gd name="T13" fmla="*/ 7 h 165"/>
                <a:gd name="T14" fmla="*/ 112 w 165"/>
                <a:gd name="T15" fmla="*/ 5 h 165"/>
                <a:gd name="T16" fmla="*/ 97 w 165"/>
                <a:gd name="T17" fmla="*/ 1 h 165"/>
                <a:gd name="T18" fmla="*/ 82 w 165"/>
                <a:gd name="T19" fmla="*/ 0 h 165"/>
                <a:gd name="T20" fmla="*/ 65 w 165"/>
                <a:gd name="T21" fmla="*/ 1 h 165"/>
                <a:gd name="T22" fmla="*/ 50 w 165"/>
                <a:gd name="T23" fmla="*/ 5 h 165"/>
                <a:gd name="T24" fmla="*/ 36 w 165"/>
                <a:gd name="T25" fmla="*/ 12 h 165"/>
                <a:gd name="T26" fmla="*/ 24 w 165"/>
                <a:gd name="T27" fmla="*/ 24 h 165"/>
                <a:gd name="T28" fmla="*/ 12 w 165"/>
                <a:gd name="T29" fmla="*/ 36 h 165"/>
                <a:gd name="T30" fmla="*/ 5 w 165"/>
                <a:gd name="T31" fmla="*/ 50 h 165"/>
                <a:gd name="T32" fmla="*/ 1 w 165"/>
                <a:gd name="T33" fmla="*/ 65 h 165"/>
                <a:gd name="T34" fmla="*/ 0 w 165"/>
                <a:gd name="T35" fmla="*/ 82 h 165"/>
                <a:gd name="T36" fmla="*/ 1 w 165"/>
                <a:gd name="T37" fmla="*/ 97 h 165"/>
                <a:gd name="T38" fmla="*/ 5 w 165"/>
                <a:gd name="T39" fmla="*/ 112 h 165"/>
                <a:gd name="T40" fmla="*/ 7 w 165"/>
                <a:gd name="T41" fmla="*/ 119 h 165"/>
                <a:gd name="T42" fmla="*/ 12 w 165"/>
                <a:gd name="T43" fmla="*/ 126 h 165"/>
                <a:gd name="T44" fmla="*/ 24 w 165"/>
                <a:gd name="T45" fmla="*/ 140 h 165"/>
                <a:gd name="T46" fmla="*/ 36 w 165"/>
                <a:gd name="T47" fmla="*/ 150 h 165"/>
                <a:gd name="T48" fmla="*/ 50 w 165"/>
                <a:gd name="T49" fmla="*/ 159 h 165"/>
                <a:gd name="T50" fmla="*/ 65 w 165"/>
                <a:gd name="T51" fmla="*/ 163 h 165"/>
                <a:gd name="T52" fmla="*/ 82 w 165"/>
                <a:gd name="T53" fmla="*/ 165 h 165"/>
                <a:gd name="T54" fmla="*/ 97 w 165"/>
                <a:gd name="T55" fmla="*/ 163 h 165"/>
                <a:gd name="T56" fmla="*/ 112 w 165"/>
                <a:gd name="T57" fmla="*/ 159 h 165"/>
                <a:gd name="T58" fmla="*/ 119 w 165"/>
                <a:gd name="T59" fmla="*/ 154 h 165"/>
                <a:gd name="T60" fmla="*/ 126 w 165"/>
                <a:gd name="T61" fmla="*/ 150 h 165"/>
                <a:gd name="T62" fmla="*/ 132 w 165"/>
                <a:gd name="T63" fmla="*/ 145 h 165"/>
                <a:gd name="T64" fmla="*/ 140 w 165"/>
                <a:gd name="T65" fmla="*/ 140 h 165"/>
                <a:gd name="T66" fmla="*/ 145 w 165"/>
                <a:gd name="T67" fmla="*/ 132 h 165"/>
                <a:gd name="T68" fmla="*/ 150 w 165"/>
                <a:gd name="T69" fmla="*/ 126 h 165"/>
                <a:gd name="T70" fmla="*/ 154 w 165"/>
                <a:gd name="T71" fmla="*/ 119 h 165"/>
                <a:gd name="T72" fmla="*/ 159 w 165"/>
                <a:gd name="T73" fmla="*/ 112 h 165"/>
                <a:gd name="T74" fmla="*/ 162 w 165"/>
                <a:gd name="T75" fmla="*/ 97 h 165"/>
                <a:gd name="T76" fmla="*/ 165 w 165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65" y="82"/>
                  </a:move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47">
              <a:extLst>
                <a:ext uri="{FF2B5EF4-FFF2-40B4-BE49-F238E27FC236}">
                  <a16:creationId xmlns:a16="http://schemas.microsoft.com/office/drawing/2014/main" id="{2F0EFDF6-BCE9-DF26-F6E6-9E01E34E8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238" y="3228976"/>
              <a:ext cx="65088" cy="66675"/>
            </a:xfrm>
            <a:custGeom>
              <a:avLst/>
              <a:gdLst>
                <a:gd name="T0" fmla="*/ 165 w 165"/>
                <a:gd name="T1" fmla="*/ 83 h 166"/>
                <a:gd name="T2" fmla="*/ 163 w 165"/>
                <a:gd name="T3" fmla="*/ 65 h 166"/>
                <a:gd name="T4" fmla="*/ 159 w 165"/>
                <a:gd name="T5" fmla="*/ 50 h 166"/>
                <a:gd name="T6" fmla="*/ 150 w 165"/>
                <a:gd name="T7" fmla="*/ 37 h 166"/>
                <a:gd name="T8" fmla="*/ 140 w 165"/>
                <a:gd name="T9" fmla="*/ 24 h 166"/>
                <a:gd name="T10" fmla="*/ 126 w 165"/>
                <a:gd name="T11" fmla="*/ 13 h 166"/>
                <a:gd name="T12" fmla="*/ 119 w 165"/>
                <a:gd name="T13" fmla="*/ 8 h 166"/>
                <a:gd name="T14" fmla="*/ 112 w 165"/>
                <a:gd name="T15" fmla="*/ 5 h 166"/>
                <a:gd name="T16" fmla="*/ 97 w 165"/>
                <a:gd name="T17" fmla="*/ 2 h 166"/>
                <a:gd name="T18" fmla="*/ 82 w 165"/>
                <a:gd name="T19" fmla="*/ 0 h 166"/>
                <a:gd name="T20" fmla="*/ 65 w 165"/>
                <a:gd name="T21" fmla="*/ 2 h 166"/>
                <a:gd name="T22" fmla="*/ 50 w 165"/>
                <a:gd name="T23" fmla="*/ 5 h 166"/>
                <a:gd name="T24" fmla="*/ 36 w 165"/>
                <a:gd name="T25" fmla="*/ 13 h 166"/>
                <a:gd name="T26" fmla="*/ 24 w 165"/>
                <a:gd name="T27" fmla="*/ 24 h 166"/>
                <a:gd name="T28" fmla="*/ 12 w 165"/>
                <a:gd name="T29" fmla="*/ 37 h 166"/>
                <a:gd name="T30" fmla="*/ 5 w 165"/>
                <a:gd name="T31" fmla="*/ 50 h 166"/>
                <a:gd name="T32" fmla="*/ 1 w 165"/>
                <a:gd name="T33" fmla="*/ 65 h 166"/>
                <a:gd name="T34" fmla="*/ 0 w 165"/>
                <a:gd name="T35" fmla="*/ 83 h 166"/>
                <a:gd name="T36" fmla="*/ 1 w 165"/>
                <a:gd name="T37" fmla="*/ 98 h 166"/>
                <a:gd name="T38" fmla="*/ 5 w 165"/>
                <a:gd name="T39" fmla="*/ 113 h 166"/>
                <a:gd name="T40" fmla="*/ 7 w 165"/>
                <a:gd name="T41" fmla="*/ 119 h 166"/>
                <a:gd name="T42" fmla="*/ 12 w 165"/>
                <a:gd name="T43" fmla="*/ 127 h 166"/>
                <a:gd name="T44" fmla="*/ 24 w 165"/>
                <a:gd name="T45" fmla="*/ 141 h 166"/>
                <a:gd name="T46" fmla="*/ 36 w 165"/>
                <a:gd name="T47" fmla="*/ 151 h 166"/>
                <a:gd name="T48" fmla="*/ 50 w 165"/>
                <a:gd name="T49" fmla="*/ 159 h 166"/>
                <a:gd name="T50" fmla="*/ 65 w 165"/>
                <a:gd name="T51" fmla="*/ 163 h 166"/>
                <a:gd name="T52" fmla="*/ 82 w 165"/>
                <a:gd name="T53" fmla="*/ 166 h 166"/>
                <a:gd name="T54" fmla="*/ 97 w 165"/>
                <a:gd name="T55" fmla="*/ 163 h 166"/>
                <a:gd name="T56" fmla="*/ 112 w 165"/>
                <a:gd name="T57" fmla="*/ 159 h 166"/>
                <a:gd name="T58" fmla="*/ 119 w 165"/>
                <a:gd name="T59" fmla="*/ 154 h 166"/>
                <a:gd name="T60" fmla="*/ 126 w 165"/>
                <a:gd name="T61" fmla="*/ 151 h 166"/>
                <a:gd name="T62" fmla="*/ 132 w 165"/>
                <a:gd name="T63" fmla="*/ 146 h 166"/>
                <a:gd name="T64" fmla="*/ 140 w 165"/>
                <a:gd name="T65" fmla="*/ 141 h 166"/>
                <a:gd name="T66" fmla="*/ 145 w 165"/>
                <a:gd name="T67" fmla="*/ 133 h 166"/>
                <a:gd name="T68" fmla="*/ 150 w 165"/>
                <a:gd name="T69" fmla="*/ 127 h 166"/>
                <a:gd name="T70" fmla="*/ 154 w 165"/>
                <a:gd name="T71" fmla="*/ 119 h 166"/>
                <a:gd name="T72" fmla="*/ 159 w 165"/>
                <a:gd name="T73" fmla="*/ 113 h 166"/>
                <a:gd name="T74" fmla="*/ 163 w 165"/>
                <a:gd name="T75" fmla="*/ 98 h 166"/>
                <a:gd name="T76" fmla="*/ 165 w 165"/>
                <a:gd name="T77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65" y="83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97" y="2"/>
                  </a:lnTo>
                  <a:lnTo>
                    <a:pt x="82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2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4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6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1"/>
                  </a:lnTo>
                  <a:lnTo>
                    <a:pt x="132" y="146"/>
                  </a:lnTo>
                  <a:lnTo>
                    <a:pt x="140" y="141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8">
              <a:extLst>
                <a:ext uri="{FF2B5EF4-FFF2-40B4-BE49-F238E27FC236}">
                  <a16:creationId xmlns:a16="http://schemas.microsoft.com/office/drawing/2014/main" id="{5C998ADA-E4C8-73ED-E36B-E52ED844F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117851"/>
              <a:ext cx="66675" cy="65088"/>
            </a:xfrm>
            <a:custGeom>
              <a:avLst/>
              <a:gdLst>
                <a:gd name="T0" fmla="*/ 165 w 165"/>
                <a:gd name="T1" fmla="*/ 82 h 165"/>
                <a:gd name="T2" fmla="*/ 162 w 165"/>
                <a:gd name="T3" fmla="*/ 65 h 165"/>
                <a:gd name="T4" fmla="*/ 158 w 165"/>
                <a:gd name="T5" fmla="*/ 50 h 165"/>
                <a:gd name="T6" fmla="*/ 150 w 165"/>
                <a:gd name="T7" fmla="*/ 36 h 165"/>
                <a:gd name="T8" fmla="*/ 140 w 165"/>
                <a:gd name="T9" fmla="*/ 23 h 165"/>
                <a:gd name="T10" fmla="*/ 126 w 165"/>
                <a:gd name="T11" fmla="*/ 12 h 165"/>
                <a:gd name="T12" fmla="*/ 118 w 165"/>
                <a:gd name="T13" fmla="*/ 7 h 165"/>
                <a:gd name="T14" fmla="*/ 112 w 165"/>
                <a:gd name="T15" fmla="*/ 5 h 165"/>
                <a:gd name="T16" fmla="*/ 97 w 165"/>
                <a:gd name="T17" fmla="*/ 1 h 165"/>
                <a:gd name="T18" fmla="*/ 82 w 165"/>
                <a:gd name="T19" fmla="*/ 0 h 165"/>
                <a:gd name="T20" fmla="*/ 65 w 165"/>
                <a:gd name="T21" fmla="*/ 1 h 165"/>
                <a:gd name="T22" fmla="*/ 50 w 165"/>
                <a:gd name="T23" fmla="*/ 5 h 165"/>
                <a:gd name="T24" fmla="*/ 36 w 165"/>
                <a:gd name="T25" fmla="*/ 12 h 165"/>
                <a:gd name="T26" fmla="*/ 23 w 165"/>
                <a:gd name="T27" fmla="*/ 23 h 165"/>
                <a:gd name="T28" fmla="*/ 12 w 165"/>
                <a:gd name="T29" fmla="*/ 36 h 165"/>
                <a:gd name="T30" fmla="*/ 5 w 165"/>
                <a:gd name="T31" fmla="*/ 50 h 165"/>
                <a:gd name="T32" fmla="*/ 1 w 165"/>
                <a:gd name="T33" fmla="*/ 65 h 165"/>
                <a:gd name="T34" fmla="*/ 0 w 165"/>
                <a:gd name="T35" fmla="*/ 82 h 165"/>
                <a:gd name="T36" fmla="*/ 1 w 165"/>
                <a:gd name="T37" fmla="*/ 97 h 165"/>
                <a:gd name="T38" fmla="*/ 5 w 165"/>
                <a:gd name="T39" fmla="*/ 112 h 165"/>
                <a:gd name="T40" fmla="*/ 7 w 165"/>
                <a:gd name="T41" fmla="*/ 119 h 165"/>
                <a:gd name="T42" fmla="*/ 12 w 165"/>
                <a:gd name="T43" fmla="*/ 126 h 165"/>
                <a:gd name="T44" fmla="*/ 23 w 165"/>
                <a:gd name="T45" fmla="*/ 140 h 165"/>
                <a:gd name="T46" fmla="*/ 36 w 165"/>
                <a:gd name="T47" fmla="*/ 150 h 165"/>
                <a:gd name="T48" fmla="*/ 50 w 165"/>
                <a:gd name="T49" fmla="*/ 159 h 165"/>
                <a:gd name="T50" fmla="*/ 65 w 165"/>
                <a:gd name="T51" fmla="*/ 162 h 165"/>
                <a:gd name="T52" fmla="*/ 82 w 165"/>
                <a:gd name="T53" fmla="*/ 165 h 165"/>
                <a:gd name="T54" fmla="*/ 97 w 165"/>
                <a:gd name="T55" fmla="*/ 162 h 165"/>
                <a:gd name="T56" fmla="*/ 112 w 165"/>
                <a:gd name="T57" fmla="*/ 159 h 165"/>
                <a:gd name="T58" fmla="*/ 118 w 165"/>
                <a:gd name="T59" fmla="*/ 154 h 165"/>
                <a:gd name="T60" fmla="*/ 126 w 165"/>
                <a:gd name="T61" fmla="*/ 150 h 165"/>
                <a:gd name="T62" fmla="*/ 132 w 165"/>
                <a:gd name="T63" fmla="*/ 145 h 165"/>
                <a:gd name="T64" fmla="*/ 140 w 165"/>
                <a:gd name="T65" fmla="*/ 140 h 165"/>
                <a:gd name="T66" fmla="*/ 145 w 165"/>
                <a:gd name="T67" fmla="*/ 132 h 165"/>
                <a:gd name="T68" fmla="*/ 150 w 165"/>
                <a:gd name="T69" fmla="*/ 126 h 165"/>
                <a:gd name="T70" fmla="*/ 153 w 165"/>
                <a:gd name="T71" fmla="*/ 119 h 165"/>
                <a:gd name="T72" fmla="*/ 158 w 165"/>
                <a:gd name="T73" fmla="*/ 112 h 165"/>
                <a:gd name="T74" fmla="*/ 162 w 165"/>
                <a:gd name="T75" fmla="*/ 97 h 165"/>
                <a:gd name="T76" fmla="*/ 165 w 165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65" y="82"/>
                  </a:moveTo>
                  <a:lnTo>
                    <a:pt x="162" y="65"/>
                  </a:lnTo>
                  <a:lnTo>
                    <a:pt x="158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3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lnTo>
                    <a:pt x="97" y="162"/>
                  </a:lnTo>
                  <a:lnTo>
                    <a:pt x="112" y="159"/>
                  </a:lnTo>
                  <a:lnTo>
                    <a:pt x="118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3" y="119"/>
                  </a:lnTo>
                  <a:lnTo>
                    <a:pt x="158" y="112"/>
                  </a:lnTo>
                  <a:lnTo>
                    <a:pt x="162" y="97"/>
                  </a:lnTo>
                  <a:lnTo>
                    <a:pt x="165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9174579B-D75F-2CF8-281C-79A320FAE951}"/>
              </a:ext>
            </a:extLst>
          </p:cNvPr>
          <p:cNvSpPr txBox="1"/>
          <p:nvPr/>
        </p:nvSpPr>
        <p:spPr>
          <a:xfrm>
            <a:off x="1909314" y="4297335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-20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45F28722-21AF-14DD-D120-A361617EEAA3}"/>
              </a:ext>
            </a:extLst>
          </p:cNvPr>
          <p:cNvSpPr txBox="1"/>
          <p:nvPr/>
        </p:nvSpPr>
        <p:spPr>
          <a:xfrm>
            <a:off x="2034349" y="3367329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5FD5BC8-A548-6D85-7148-2CB8BA3FFEDC}"/>
              </a:ext>
            </a:extLst>
          </p:cNvPr>
          <p:cNvSpPr txBox="1"/>
          <p:nvPr/>
        </p:nvSpPr>
        <p:spPr>
          <a:xfrm>
            <a:off x="1955802" y="243732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8818E1A6-E05C-AF06-F43F-8FBC8B2007E0}"/>
              </a:ext>
            </a:extLst>
          </p:cNvPr>
          <p:cNvSpPr txBox="1"/>
          <p:nvPr/>
        </p:nvSpPr>
        <p:spPr>
          <a:xfrm>
            <a:off x="2430683" y="4738096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10D3D90F-4154-75E3-38B7-5416B7913802}"/>
              </a:ext>
            </a:extLst>
          </p:cNvPr>
          <p:cNvSpPr txBox="1"/>
          <p:nvPr/>
        </p:nvSpPr>
        <p:spPr>
          <a:xfrm>
            <a:off x="3509976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12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149EB7BF-C882-01BC-B458-F5FF93085ED6}"/>
              </a:ext>
            </a:extLst>
          </p:cNvPr>
          <p:cNvSpPr txBox="1"/>
          <p:nvPr/>
        </p:nvSpPr>
        <p:spPr>
          <a:xfrm>
            <a:off x="4621928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24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778C97B0-155A-2EEB-EC59-70A2F8559D0A}"/>
              </a:ext>
            </a:extLst>
          </p:cNvPr>
          <p:cNvSpPr txBox="1"/>
          <p:nvPr/>
        </p:nvSpPr>
        <p:spPr>
          <a:xfrm>
            <a:off x="5720467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36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F1418452-AD4D-267E-2B60-90E94C2D48DF}"/>
              </a:ext>
            </a:extLst>
          </p:cNvPr>
          <p:cNvSpPr txBox="1"/>
          <p:nvPr/>
        </p:nvSpPr>
        <p:spPr>
          <a:xfrm>
            <a:off x="4303536" y="4950176"/>
            <a:ext cx="305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Weeks</a:t>
            </a:r>
            <a:r>
              <a:rPr lang="fr-FR" sz="1200" b="1" dirty="0"/>
              <a:t> </a:t>
            </a:r>
            <a:r>
              <a:rPr lang="fr-FR" sz="1200" b="1" dirty="0" err="1"/>
              <a:t>after</a:t>
            </a:r>
            <a:r>
              <a:rPr lang="fr-FR" sz="1200" b="1" dirty="0"/>
              <a:t> ISL dose switch (</a:t>
            </a:r>
            <a:r>
              <a:rPr lang="fr-FR" sz="1200" b="1" dirty="0" err="1"/>
              <a:t>weeks</a:t>
            </a:r>
            <a:r>
              <a:rPr lang="fr-FR" sz="1200" b="1" dirty="0"/>
              <a:t> in part 3)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61D1EBFF-E814-E8D5-D6AB-8A685FE00F02}"/>
              </a:ext>
            </a:extLst>
          </p:cNvPr>
          <p:cNvSpPr txBox="1"/>
          <p:nvPr/>
        </p:nvSpPr>
        <p:spPr>
          <a:xfrm>
            <a:off x="9062604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72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BD5814BF-EFC4-6F92-3E62-A458A292082E}"/>
              </a:ext>
            </a:extLst>
          </p:cNvPr>
          <p:cNvSpPr txBox="1"/>
          <p:nvPr/>
        </p:nvSpPr>
        <p:spPr>
          <a:xfrm>
            <a:off x="6841045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48</a:t>
            </a:r>
          </a:p>
        </p:txBody>
      </p:sp>
      <p:sp>
        <p:nvSpPr>
          <p:cNvPr id="95" name="Line 256">
            <a:extLst>
              <a:ext uri="{FF2B5EF4-FFF2-40B4-BE49-F238E27FC236}">
                <a16:creationId xmlns:a16="http://schemas.microsoft.com/office/drawing/2014/main" id="{5A667A40-448B-95DD-A18B-9B8AA0DC2A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1161" y="5537364"/>
            <a:ext cx="309563" cy="0"/>
          </a:xfrm>
          <a:prstGeom prst="line">
            <a:avLst/>
          </a:prstGeom>
          <a:noFill/>
          <a:ln w="38100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96" name="Line 257">
            <a:extLst>
              <a:ext uri="{FF2B5EF4-FFF2-40B4-BE49-F238E27FC236}">
                <a16:creationId xmlns:a16="http://schemas.microsoft.com/office/drawing/2014/main" id="{7339BA66-5D26-3A0B-7E33-E80CFAF837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3731" y="5537364"/>
            <a:ext cx="309563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97" name="Line 258">
            <a:extLst>
              <a:ext uri="{FF2B5EF4-FFF2-40B4-BE49-F238E27FC236}">
                <a16:creationId xmlns:a16="http://schemas.microsoft.com/office/drawing/2014/main" id="{5AE70388-8BB9-68D6-3A90-F35D179AC6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8427" y="5537364"/>
            <a:ext cx="309563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B8D5462-5DF4-8CDC-0924-AE3C37923320}"/>
              </a:ext>
            </a:extLst>
          </p:cNvPr>
          <p:cNvSpPr txBox="1"/>
          <p:nvPr/>
        </p:nvSpPr>
        <p:spPr>
          <a:xfrm>
            <a:off x="1913988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(0.25 mg) + DOR QD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A5F4FF1F-CAF2-60BF-3686-4CC2385609D8}"/>
              </a:ext>
            </a:extLst>
          </p:cNvPr>
          <p:cNvSpPr txBox="1"/>
          <p:nvPr/>
        </p:nvSpPr>
        <p:spPr>
          <a:xfrm>
            <a:off x="6767445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(2.25 mg) + DOR QD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419479D-3E8D-0430-AB80-7A8891C63CC1}"/>
              </a:ext>
            </a:extLst>
          </p:cNvPr>
          <p:cNvSpPr txBox="1"/>
          <p:nvPr/>
        </p:nvSpPr>
        <p:spPr>
          <a:xfrm>
            <a:off x="4345990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(0.75 mg) + DOR QD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D3F8879-EF69-EECD-6A0F-A7F2D1CC867C}"/>
              </a:ext>
            </a:extLst>
          </p:cNvPr>
          <p:cNvSpPr txBox="1"/>
          <p:nvPr/>
        </p:nvSpPr>
        <p:spPr>
          <a:xfrm>
            <a:off x="9107990" y="5383476"/>
            <a:ext cx="147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DOR/3TC/TDF QD</a:t>
            </a:r>
          </a:p>
        </p:txBody>
      </p:sp>
      <p:sp>
        <p:nvSpPr>
          <p:cNvPr id="102" name="Line 255">
            <a:extLst>
              <a:ext uri="{FF2B5EF4-FFF2-40B4-BE49-F238E27FC236}">
                <a16:creationId xmlns:a16="http://schemas.microsoft.com/office/drawing/2014/main" id="{66FC0F35-E777-6123-79BE-8558135CF1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6427" y="5537364"/>
            <a:ext cx="309563" cy="0"/>
          </a:xfrm>
          <a:prstGeom prst="line">
            <a:avLst/>
          </a:prstGeom>
          <a:noFill/>
          <a:ln w="38100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2A809C9B-A859-196A-FC1D-D75660337BE4}"/>
              </a:ext>
            </a:extLst>
          </p:cNvPr>
          <p:cNvSpPr txBox="1"/>
          <p:nvPr/>
        </p:nvSpPr>
        <p:spPr>
          <a:xfrm>
            <a:off x="7945016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60</a:t>
            </a:r>
          </a:p>
        </p:txBody>
      </p:sp>
      <p:sp>
        <p:nvSpPr>
          <p:cNvPr id="105" name="Espace réservé du contenu 104">
            <a:extLst>
              <a:ext uri="{FF2B5EF4-FFF2-40B4-BE49-F238E27FC236}">
                <a16:creationId xmlns:a16="http://schemas.microsoft.com/office/drawing/2014/main" id="{A6FB8C31-03F4-D188-6331-E795C3DDD3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818235"/>
            <a:ext cx="10972800" cy="632897"/>
          </a:xfrm>
        </p:spPr>
        <p:txBody>
          <a:bodyPr>
            <a:normAutofit/>
          </a:bodyPr>
          <a:lstStyle/>
          <a:p>
            <a:r>
              <a:rPr lang="fr-FR" sz="1600" dirty="0"/>
              <a:t>Week 0 = time of switch</a:t>
            </a:r>
          </a:p>
          <a:p>
            <a:r>
              <a:rPr lang="fr-FR" sz="1600" dirty="0"/>
              <a:t>Participants </a:t>
            </a:r>
            <a:r>
              <a:rPr lang="fr-FR" sz="1600" dirty="0" err="1"/>
              <a:t>switched</a:t>
            </a:r>
            <a:r>
              <a:rPr lang="fr-FR" sz="1600" dirty="0"/>
              <a:t> to ISL 0,75 mg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study</a:t>
            </a:r>
            <a:r>
              <a:rPr lang="fr-FR" sz="1600" dirty="0"/>
              <a:t> </a:t>
            </a:r>
            <a:r>
              <a:rPr lang="fr-FR" sz="1600" dirty="0" err="1"/>
              <a:t>week</a:t>
            </a:r>
            <a:r>
              <a:rPr lang="fr-FR" sz="1600" dirty="0"/>
              <a:t> 60-84</a:t>
            </a:r>
          </a:p>
        </p:txBody>
      </p:sp>
      <p:graphicFrame>
        <p:nvGraphicFramePr>
          <p:cNvPr id="107" name="Tableau 4">
            <a:extLst>
              <a:ext uri="{FF2B5EF4-FFF2-40B4-BE49-F238E27FC236}">
                <a16:creationId xmlns:a16="http://schemas.microsoft.com/office/drawing/2014/main" id="{C67A838D-5C07-2770-076B-402251A58ACA}"/>
              </a:ext>
            </a:extLst>
          </p:cNvPr>
          <p:cNvGraphicFramePr>
            <a:graphicFrameLocks noGrp="1"/>
          </p:cNvGraphicFramePr>
          <p:nvPr/>
        </p:nvGraphicFramePr>
        <p:xfrm>
          <a:off x="9651828" y="1925094"/>
          <a:ext cx="2334873" cy="254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659">
                  <a:extLst>
                    <a:ext uri="{9D8B030D-6E8A-4147-A177-3AD203B41FA5}">
                      <a16:colId xmlns:a16="http://schemas.microsoft.com/office/drawing/2014/main" val="3743117514"/>
                    </a:ext>
                  </a:extLst>
                </a:gridCol>
                <a:gridCol w="644607">
                  <a:extLst>
                    <a:ext uri="{9D8B030D-6E8A-4147-A177-3AD203B41FA5}">
                      <a16:colId xmlns:a16="http://schemas.microsoft.com/office/drawing/2014/main" val="4043240577"/>
                    </a:ext>
                  </a:extLst>
                </a:gridCol>
                <a:gridCol w="644607">
                  <a:extLst>
                    <a:ext uri="{9D8B030D-6E8A-4147-A177-3AD203B41FA5}">
                      <a16:colId xmlns:a16="http://schemas.microsoft.com/office/drawing/2014/main" val="739525579"/>
                    </a:ext>
                  </a:extLst>
                </a:gridCol>
              </a:tblGrid>
              <a:tr h="259961">
                <a:tc rowSpan="2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Part 2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Week 72 </a:t>
                      </a:r>
                      <a:r>
                        <a:rPr lang="fr-FR" sz="1000" dirty="0" err="1"/>
                        <a:t>after</a:t>
                      </a:r>
                      <a:r>
                        <a:rPr lang="fr-FR" sz="1000" dirty="0"/>
                        <a:t> ISL dose switch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987160"/>
                  </a:ext>
                </a:extLst>
              </a:tr>
              <a:tr h="259961">
                <a:tc vMerge="1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Part 2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group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% Change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baseline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2636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(0.25 mg) + DOR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-10,8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281354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(0.75 mg) + 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-2,5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70082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(2.25 mg) + 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68002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DOR/3TC/TDF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-0,6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66328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697A8D8-2763-7514-57DF-5223D75FB442}"/>
              </a:ext>
            </a:extLst>
          </p:cNvPr>
          <p:cNvSpPr txBox="1"/>
          <p:nvPr/>
        </p:nvSpPr>
        <p:spPr>
          <a:xfrm rot="16200000">
            <a:off x="1021024" y="3340985"/>
            <a:ext cx="140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Percent change (%)</a:t>
            </a:r>
          </a:p>
        </p:txBody>
      </p:sp>
    </p:spTree>
    <p:extLst>
      <p:ext uri="{BB962C8B-B14F-4D97-AF65-F5344CB8AC3E}">
        <p14:creationId xmlns:p14="http://schemas.microsoft.com/office/powerpoint/2010/main" val="3231607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C3C4A-4079-71C6-6219-C4D38CD2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CD4+ T-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counts</a:t>
            </a:r>
            <a:r>
              <a:rPr lang="fr-FR" dirty="0"/>
              <a:t> </a:t>
            </a:r>
            <a:br>
              <a:rPr lang="fr-FR" dirty="0"/>
            </a:br>
            <a:r>
              <a:rPr lang="fr-FR" sz="2700" dirty="0" err="1"/>
              <a:t>Mean</a:t>
            </a:r>
            <a:r>
              <a:rPr lang="fr-FR" sz="2700" dirty="0"/>
              <a:t> percent change </a:t>
            </a:r>
            <a:r>
              <a:rPr lang="fr-FR" sz="2700" dirty="0" err="1"/>
              <a:t>from</a:t>
            </a:r>
            <a:r>
              <a:rPr lang="fr-FR" sz="2700" dirty="0"/>
              <a:t> time of switch to ISL 0.75 mg</a:t>
            </a:r>
            <a:endParaRPr lang="fr-FR" dirty="0"/>
          </a:p>
        </p:txBody>
      </p:sp>
      <p:grpSp>
        <p:nvGrpSpPr>
          <p:cNvPr id="1154" name="Groupe 1153">
            <a:extLst>
              <a:ext uri="{FF2B5EF4-FFF2-40B4-BE49-F238E27FC236}">
                <a16:creationId xmlns:a16="http://schemas.microsoft.com/office/drawing/2014/main" id="{5D998837-EA87-D8A0-C2E7-40F67C4F57E8}"/>
              </a:ext>
            </a:extLst>
          </p:cNvPr>
          <p:cNvGrpSpPr/>
          <p:nvPr/>
        </p:nvGrpSpPr>
        <p:grpSpPr>
          <a:xfrm>
            <a:off x="2291797" y="1713295"/>
            <a:ext cx="7127471" cy="3046920"/>
            <a:chOff x="9639300" y="2657476"/>
            <a:chExt cx="4192588" cy="1792288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C7979C6-6D12-5F53-484E-ACAC6156C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5975" y="2657476"/>
              <a:ext cx="4119563" cy="1727200"/>
            </a:xfrm>
            <a:custGeom>
              <a:avLst/>
              <a:gdLst>
                <a:gd name="T0" fmla="*/ 10383 w 10383"/>
                <a:gd name="T1" fmla="*/ 4353 h 4353"/>
                <a:gd name="T2" fmla="*/ 0 w 10383"/>
                <a:gd name="T3" fmla="*/ 4353 h 4353"/>
                <a:gd name="T4" fmla="*/ 0 w 10383"/>
                <a:gd name="T5" fmla="*/ 0 h 4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83" h="4353">
                  <a:moveTo>
                    <a:pt x="10383" y="4353"/>
                  </a:moveTo>
                  <a:lnTo>
                    <a:pt x="0" y="435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AB6E3C8B-8938-063E-3B79-9A4E34EBB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9300" y="2870201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97060488-91AC-90F0-7240-AAD6302B7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9300" y="3821113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7D36A53-FA7D-3D78-95A7-AB7E81D2E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9300" y="4297363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1D5EB85D-C7DA-95B3-9CB4-CDFD8EC18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9300" y="3346451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D03F7B12-3E80-6993-7234-9861EF543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5975" y="3821113"/>
              <a:ext cx="41259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D3E4539-9174-F83D-6412-21CB9E641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22350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EEFDDD81-35FB-A4D0-391A-A415293FE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66713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BE8B22E0-7ED6-8E8C-19AF-A0F635B3F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98050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1E63E463-A5F1-9DF9-08D0-2FE647BA7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2663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1F3E79E6-DF65-01C9-6CFA-0703D4875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06150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35">
              <a:extLst>
                <a:ext uri="{FF2B5EF4-FFF2-40B4-BE49-F238E27FC236}">
                  <a16:creationId xmlns:a16="http://schemas.microsoft.com/office/drawing/2014/main" id="{E78AB6FF-8933-3FFE-CD78-10D9FFF8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6300" y="3760788"/>
              <a:ext cx="3929063" cy="119063"/>
            </a:xfrm>
            <a:custGeom>
              <a:avLst/>
              <a:gdLst>
                <a:gd name="T0" fmla="*/ 9900 w 9900"/>
                <a:gd name="T1" fmla="*/ 302 h 302"/>
                <a:gd name="T2" fmla="*/ 6602 w 9900"/>
                <a:gd name="T3" fmla="*/ 15 h 302"/>
                <a:gd name="T4" fmla="*/ 3293 w 9900"/>
                <a:gd name="T5" fmla="*/ 0 h 302"/>
                <a:gd name="T6" fmla="*/ 0 w 9900"/>
                <a:gd name="T7" fmla="*/ 15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0" h="302">
                  <a:moveTo>
                    <a:pt x="9900" y="302"/>
                  </a:moveTo>
                  <a:lnTo>
                    <a:pt x="6602" y="15"/>
                  </a:lnTo>
                  <a:lnTo>
                    <a:pt x="3293" y="0"/>
                  </a:lnTo>
                  <a:lnTo>
                    <a:pt x="0" y="154"/>
                  </a:lnTo>
                </a:path>
              </a:pathLst>
            </a:custGeom>
            <a:noFill/>
            <a:ln w="20638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Line 36">
              <a:extLst>
                <a:ext uri="{FF2B5EF4-FFF2-40B4-BE49-F238E27FC236}">
                  <a16:creationId xmlns:a16="http://schemas.microsoft.com/office/drawing/2014/main" id="{C6547028-FB8C-4ED1-3E2A-DBA2F00FC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95363" y="3625851"/>
              <a:ext cx="0" cy="484188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Line 37">
              <a:extLst>
                <a:ext uri="{FF2B5EF4-FFF2-40B4-BE49-F238E27FC236}">
                  <a16:creationId xmlns:a16="http://schemas.microsoft.com/office/drawing/2014/main" id="{B2C7142D-07A3-251A-1B1E-7114731A8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38138" y="3586163"/>
              <a:ext cx="0" cy="449263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Line 38">
              <a:extLst>
                <a:ext uri="{FF2B5EF4-FFF2-40B4-BE49-F238E27FC236}">
                  <a16:creationId xmlns:a16="http://schemas.microsoft.com/office/drawing/2014/main" id="{3BB5670B-7C77-DF34-291E-DE1707DC9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87263" y="3486151"/>
              <a:ext cx="0" cy="561975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Line 39">
              <a:extLst>
                <a:ext uri="{FF2B5EF4-FFF2-40B4-BE49-F238E27FC236}">
                  <a16:creationId xmlns:a16="http://schemas.microsoft.com/office/drawing/2014/main" id="{97DBD046-3B58-A4EB-9D2F-2B52A9F8A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80750" y="3344863"/>
              <a:ext cx="0" cy="823913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53">
              <a:extLst>
                <a:ext uri="{FF2B5EF4-FFF2-40B4-BE49-F238E27FC236}">
                  <a16:creationId xmlns:a16="http://schemas.microsoft.com/office/drawing/2014/main" id="{DA0BC7BA-A826-19A7-54AE-86EE980B3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3789363"/>
              <a:ext cx="65088" cy="65088"/>
            </a:xfrm>
            <a:custGeom>
              <a:avLst/>
              <a:gdLst>
                <a:gd name="T0" fmla="*/ 140 w 166"/>
                <a:gd name="T1" fmla="*/ 140 h 166"/>
                <a:gd name="T2" fmla="*/ 145 w 166"/>
                <a:gd name="T3" fmla="*/ 133 h 166"/>
                <a:gd name="T4" fmla="*/ 150 w 166"/>
                <a:gd name="T5" fmla="*/ 127 h 166"/>
                <a:gd name="T6" fmla="*/ 154 w 166"/>
                <a:gd name="T7" fmla="*/ 119 h 166"/>
                <a:gd name="T8" fmla="*/ 159 w 166"/>
                <a:gd name="T9" fmla="*/ 113 h 166"/>
                <a:gd name="T10" fmla="*/ 163 w 166"/>
                <a:gd name="T11" fmla="*/ 98 h 166"/>
                <a:gd name="T12" fmla="*/ 166 w 166"/>
                <a:gd name="T13" fmla="*/ 83 h 166"/>
                <a:gd name="T14" fmla="*/ 163 w 166"/>
                <a:gd name="T15" fmla="*/ 65 h 166"/>
                <a:gd name="T16" fmla="*/ 159 w 166"/>
                <a:gd name="T17" fmla="*/ 50 h 166"/>
                <a:gd name="T18" fmla="*/ 150 w 166"/>
                <a:gd name="T19" fmla="*/ 37 h 166"/>
                <a:gd name="T20" fmla="*/ 140 w 166"/>
                <a:gd name="T21" fmla="*/ 24 h 166"/>
                <a:gd name="T22" fmla="*/ 127 w 166"/>
                <a:gd name="T23" fmla="*/ 13 h 166"/>
                <a:gd name="T24" fmla="*/ 119 w 166"/>
                <a:gd name="T25" fmla="*/ 8 h 166"/>
                <a:gd name="T26" fmla="*/ 113 w 166"/>
                <a:gd name="T27" fmla="*/ 5 h 166"/>
                <a:gd name="T28" fmla="*/ 98 w 166"/>
                <a:gd name="T29" fmla="*/ 1 h 166"/>
                <a:gd name="T30" fmla="*/ 83 w 166"/>
                <a:gd name="T31" fmla="*/ 0 h 166"/>
                <a:gd name="T32" fmla="*/ 65 w 166"/>
                <a:gd name="T33" fmla="*/ 1 h 166"/>
                <a:gd name="T34" fmla="*/ 50 w 166"/>
                <a:gd name="T35" fmla="*/ 5 h 166"/>
                <a:gd name="T36" fmla="*/ 37 w 166"/>
                <a:gd name="T37" fmla="*/ 13 h 166"/>
                <a:gd name="T38" fmla="*/ 24 w 166"/>
                <a:gd name="T39" fmla="*/ 24 h 166"/>
                <a:gd name="T40" fmla="*/ 13 w 166"/>
                <a:gd name="T41" fmla="*/ 37 h 166"/>
                <a:gd name="T42" fmla="*/ 5 w 166"/>
                <a:gd name="T43" fmla="*/ 50 h 166"/>
                <a:gd name="T44" fmla="*/ 2 w 166"/>
                <a:gd name="T45" fmla="*/ 65 h 166"/>
                <a:gd name="T46" fmla="*/ 0 w 166"/>
                <a:gd name="T47" fmla="*/ 83 h 166"/>
                <a:gd name="T48" fmla="*/ 2 w 166"/>
                <a:gd name="T49" fmla="*/ 98 h 166"/>
                <a:gd name="T50" fmla="*/ 5 w 166"/>
                <a:gd name="T51" fmla="*/ 113 h 166"/>
                <a:gd name="T52" fmla="*/ 8 w 166"/>
                <a:gd name="T53" fmla="*/ 119 h 166"/>
                <a:gd name="T54" fmla="*/ 13 w 166"/>
                <a:gd name="T55" fmla="*/ 127 h 166"/>
                <a:gd name="T56" fmla="*/ 24 w 166"/>
                <a:gd name="T57" fmla="*/ 140 h 166"/>
                <a:gd name="T58" fmla="*/ 37 w 166"/>
                <a:gd name="T59" fmla="*/ 150 h 166"/>
                <a:gd name="T60" fmla="*/ 50 w 166"/>
                <a:gd name="T61" fmla="*/ 159 h 166"/>
                <a:gd name="T62" fmla="*/ 65 w 166"/>
                <a:gd name="T63" fmla="*/ 163 h 166"/>
                <a:gd name="T64" fmla="*/ 83 w 166"/>
                <a:gd name="T65" fmla="*/ 166 h 166"/>
                <a:gd name="T66" fmla="*/ 98 w 166"/>
                <a:gd name="T67" fmla="*/ 163 h 166"/>
                <a:gd name="T68" fmla="*/ 113 w 166"/>
                <a:gd name="T69" fmla="*/ 159 h 166"/>
                <a:gd name="T70" fmla="*/ 119 w 166"/>
                <a:gd name="T71" fmla="*/ 154 h 166"/>
                <a:gd name="T72" fmla="*/ 127 w 166"/>
                <a:gd name="T73" fmla="*/ 150 h 166"/>
                <a:gd name="T74" fmla="*/ 133 w 166"/>
                <a:gd name="T75" fmla="*/ 145 h 166"/>
                <a:gd name="T76" fmla="*/ 140 w 166"/>
                <a:gd name="T77" fmla="*/ 1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6">
                  <a:moveTo>
                    <a:pt x="140" y="140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54">
              <a:extLst>
                <a:ext uri="{FF2B5EF4-FFF2-40B4-BE49-F238E27FC236}">
                  <a16:creationId xmlns:a16="http://schemas.microsoft.com/office/drawing/2014/main" id="{33DF6DE3-B764-B514-2F78-8094331C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063" y="3727451"/>
              <a:ext cx="65088" cy="65088"/>
            </a:xfrm>
            <a:custGeom>
              <a:avLst/>
              <a:gdLst>
                <a:gd name="T0" fmla="*/ 140 w 165"/>
                <a:gd name="T1" fmla="*/ 140 h 165"/>
                <a:gd name="T2" fmla="*/ 145 w 165"/>
                <a:gd name="T3" fmla="*/ 133 h 165"/>
                <a:gd name="T4" fmla="*/ 150 w 165"/>
                <a:gd name="T5" fmla="*/ 127 h 165"/>
                <a:gd name="T6" fmla="*/ 154 w 165"/>
                <a:gd name="T7" fmla="*/ 119 h 165"/>
                <a:gd name="T8" fmla="*/ 159 w 165"/>
                <a:gd name="T9" fmla="*/ 113 h 165"/>
                <a:gd name="T10" fmla="*/ 162 w 165"/>
                <a:gd name="T11" fmla="*/ 98 h 165"/>
                <a:gd name="T12" fmla="*/ 165 w 165"/>
                <a:gd name="T13" fmla="*/ 83 h 165"/>
                <a:gd name="T14" fmla="*/ 162 w 165"/>
                <a:gd name="T15" fmla="*/ 65 h 165"/>
                <a:gd name="T16" fmla="*/ 159 w 165"/>
                <a:gd name="T17" fmla="*/ 50 h 165"/>
                <a:gd name="T18" fmla="*/ 150 w 165"/>
                <a:gd name="T19" fmla="*/ 36 h 165"/>
                <a:gd name="T20" fmla="*/ 140 w 165"/>
                <a:gd name="T21" fmla="*/ 24 h 165"/>
                <a:gd name="T22" fmla="*/ 126 w 165"/>
                <a:gd name="T23" fmla="*/ 13 h 165"/>
                <a:gd name="T24" fmla="*/ 118 w 165"/>
                <a:gd name="T25" fmla="*/ 8 h 165"/>
                <a:gd name="T26" fmla="*/ 112 w 165"/>
                <a:gd name="T27" fmla="*/ 5 h 165"/>
                <a:gd name="T28" fmla="*/ 97 w 165"/>
                <a:gd name="T29" fmla="*/ 1 h 165"/>
                <a:gd name="T30" fmla="*/ 82 w 165"/>
                <a:gd name="T31" fmla="*/ 0 h 165"/>
                <a:gd name="T32" fmla="*/ 65 w 165"/>
                <a:gd name="T33" fmla="*/ 1 h 165"/>
                <a:gd name="T34" fmla="*/ 50 w 165"/>
                <a:gd name="T35" fmla="*/ 5 h 165"/>
                <a:gd name="T36" fmla="*/ 36 w 165"/>
                <a:gd name="T37" fmla="*/ 13 h 165"/>
                <a:gd name="T38" fmla="*/ 23 w 165"/>
                <a:gd name="T39" fmla="*/ 24 h 165"/>
                <a:gd name="T40" fmla="*/ 12 w 165"/>
                <a:gd name="T41" fmla="*/ 36 h 165"/>
                <a:gd name="T42" fmla="*/ 5 w 165"/>
                <a:gd name="T43" fmla="*/ 50 h 165"/>
                <a:gd name="T44" fmla="*/ 1 w 165"/>
                <a:gd name="T45" fmla="*/ 65 h 165"/>
                <a:gd name="T46" fmla="*/ 0 w 165"/>
                <a:gd name="T47" fmla="*/ 83 h 165"/>
                <a:gd name="T48" fmla="*/ 1 w 165"/>
                <a:gd name="T49" fmla="*/ 98 h 165"/>
                <a:gd name="T50" fmla="*/ 5 w 165"/>
                <a:gd name="T51" fmla="*/ 113 h 165"/>
                <a:gd name="T52" fmla="*/ 7 w 165"/>
                <a:gd name="T53" fmla="*/ 119 h 165"/>
                <a:gd name="T54" fmla="*/ 12 w 165"/>
                <a:gd name="T55" fmla="*/ 127 h 165"/>
                <a:gd name="T56" fmla="*/ 23 w 165"/>
                <a:gd name="T57" fmla="*/ 140 h 165"/>
                <a:gd name="T58" fmla="*/ 36 w 165"/>
                <a:gd name="T59" fmla="*/ 150 h 165"/>
                <a:gd name="T60" fmla="*/ 50 w 165"/>
                <a:gd name="T61" fmla="*/ 159 h 165"/>
                <a:gd name="T62" fmla="*/ 65 w 165"/>
                <a:gd name="T63" fmla="*/ 163 h 165"/>
                <a:gd name="T64" fmla="*/ 82 w 165"/>
                <a:gd name="T65" fmla="*/ 165 h 165"/>
                <a:gd name="T66" fmla="*/ 97 w 165"/>
                <a:gd name="T67" fmla="*/ 163 h 165"/>
                <a:gd name="T68" fmla="*/ 112 w 165"/>
                <a:gd name="T69" fmla="*/ 159 h 165"/>
                <a:gd name="T70" fmla="*/ 118 w 165"/>
                <a:gd name="T71" fmla="*/ 154 h 165"/>
                <a:gd name="T72" fmla="*/ 126 w 165"/>
                <a:gd name="T73" fmla="*/ 150 h 165"/>
                <a:gd name="T74" fmla="*/ 132 w 165"/>
                <a:gd name="T75" fmla="*/ 145 h 165"/>
                <a:gd name="T76" fmla="*/ 140 w 165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40" y="140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2" y="98"/>
                  </a:lnTo>
                  <a:lnTo>
                    <a:pt x="165" y="83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8" y="8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3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8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55">
              <a:extLst>
                <a:ext uri="{FF2B5EF4-FFF2-40B4-BE49-F238E27FC236}">
                  <a16:creationId xmlns:a16="http://schemas.microsoft.com/office/drawing/2014/main" id="{70983A60-4DF8-70F9-BCA3-BEC1C44EB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3925" y="3733801"/>
              <a:ext cx="66675" cy="65088"/>
            </a:xfrm>
            <a:custGeom>
              <a:avLst/>
              <a:gdLst>
                <a:gd name="T0" fmla="*/ 140 w 165"/>
                <a:gd name="T1" fmla="*/ 140 h 166"/>
                <a:gd name="T2" fmla="*/ 145 w 165"/>
                <a:gd name="T3" fmla="*/ 133 h 166"/>
                <a:gd name="T4" fmla="*/ 150 w 165"/>
                <a:gd name="T5" fmla="*/ 127 h 166"/>
                <a:gd name="T6" fmla="*/ 154 w 165"/>
                <a:gd name="T7" fmla="*/ 119 h 166"/>
                <a:gd name="T8" fmla="*/ 159 w 165"/>
                <a:gd name="T9" fmla="*/ 113 h 166"/>
                <a:gd name="T10" fmla="*/ 163 w 165"/>
                <a:gd name="T11" fmla="*/ 98 h 166"/>
                <a:gd name="T12" fmla="*/ 165 w 165"/>
                <a:gd name="T13" fmla="*/ 83 h 166"/>
                <a:gd name="T14" fmla="*/ 163 w 165"/>
                <a:gd name="T15" fmla="*/ 65 h 166"/>
                <a:gd name="T16" fmla="*/ 159 w 165"/>
                <a:gd name="T17" fmla="*/ 50 h 166"/>
                <a:gd name="T18" fmla="*/ 150 w 165"/>
                <a:gd name="T19" fmla="*/ 37 h 166"/>
                <a:gd name="T20" fmla="*/ 140 w 165"/>
                <a:gd name="T21" fmla="*/ 24 h 166"/>
                <a:gd name="T22" fmla="*/ 126 w 165"/>
                <a:gd name="T23" fmla="*/ 13 h 166"/>
                <a:gd name="T24" fmla="*/ 119 w 165"/>
                <a:gd name="T25" fmla="*/ 8 h 166"/>
                <a:gd name="T26" fmla="*/ 113 w 165"/>
                <a:gd name="T27" fmla="*/ 5 h 166"/>
                <a:gd name="T28" fmla="*/ 98 w 165"/>
                <a:gd name="T29" fmla="*/ 1 h 166"/>
                <a:gd name="T30" fmla="*/ 83 w 165"/>
                <a:gd name="T31" fmla="*/ 0 h 166"/>
                <a:gd name="T32" fmla="*/ 65 w 165"/>
                <a:gd name="T33" fmla="*/ 1 h 166"/>
                <a:gd name="T34" fmla="*/ 50 w 165"/>
                <a:gd name="T35" fmla="*/ 5 h 166"/>
                <a:gd name="T36" fmla="*/ 36 w 165"/>
                <a:gd name="T37" fmla="*/ 13 h 166"/>
                <a:gd name="T38" fmla="*/ 24 w 165"/>
                <a:gd name="T39" fmla="*/ 24 h 166"/>
                <a:gd name="T40" fmla="*/ 12 w 165"/>
                <a:gd name="T41" fmla="*/ 37 h 166"/>
                <a:gd name="T42" fmla="*/ 5 w 165"/>
                <a:gd name="T43" fmla="*/ 50 h 166"/>
                <a:gd name="T44" fmla="*/ 1 w 165"/>
                <a:gd name="T45" fmla="*/ 65 h 166"/>
                <a:gd name="T46" fmla="*/ 0 w 165"/>
                <a:gd name="T47" fmla="*/ 83 h 166"/>
                <a:gd name="T48" fmla="*/ 1 w 165"/>
                <a:gd name="T49" fmla="*/ 98 h 166"/>
                <a:gd name="T50" fmla="*/ 5 w 165"/>
                <a:gd name="T51" fmla="*/ 113 h 166"/>
                <a:gd name="T52" fmla="*/ 7 w 165"/>
                <a:gd name="T53" fmla="*/ 119 h 166"/>
                <a:gd name="T54" fmla="*/ 12 w 165"/>
                <a:gd name="T55" fmla="*/ 127 h 166"/>
                <a:gd name="T56" fmla="*/ 24 w 165"/>
                <a:gd name="T57" fmla="*/ 140 h 166"/>
                <a:gd name="T58" fmla="*/ 36 w 165"/>
                <a:gd name="T59" fmla="*/ 150 h 166"/>
                <a:gd name="T60" fmla="*/ 50 w 165"/>
                <a:gd name="T61" fmla="*/ 159 h 166"/>
                <a:gd name="T62" fmla="*/ 65 w 165"/>
                <a:gd name="T63" fmla="*/ 163 h 166"/>
                <a:gd name="T64" fmla="*/ 83 w 165"/>
                <a:gd name="T65" fmla="*/ 166 h 166"/>
                <a:gd name="T66" fmla="*/ 98 w 165"/>
                <a:gd name="T67" fmla="*/ 163 h 166"/>
                <a:gd name="T68" fmla="*/ 113 w 165"/>
                <a:gd name="T69" fmla="*/ 159 h 166"/>
                <a:gd name="T70" fmla="*/ 119 w 165"/>
                <a:gd name="T71" fmla="*/ 154 h 166"/>
                <a:gd name="T72" fmla="*/ 126 w 165"/>
                <a:gd name="T73" fmla="*/ 150 h 166"/>
                <a:gd name="T74" fmla="*/ 133 w 165"/>
                <a:gd name="T75" fmla="*/ 145 h 166"/>
                <a:gd name="T76" fmla="*/ 140 w 165"/>
                <a:gd name="T77" fmla="*/ 1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40" y="140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2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56">
              <a:extLst>
                <a:ext uri="{FF2B5EF4-FFF2-40B4-BE49-F238E27FC236}">
                  <a16:creationId xmlns:a16="http://schemas.microsoft.com/office/drawing/2014/main" id="{F360ECA8-8176-8A63-15DD-1103860BB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7975" y="3789363"/>
              <a:ext cx="66675" cy="66675"/>
            </a:xfrm>
            <a:custGeom>
              <a:avLst/>
              <a:gdLst>
                <a:gd name="T0" fmla="*/ 141 w 166"/>
                <a:gd name="T1" fmla="*/ 140 h 165"/>
                <a:gd name="T2" fmla="*/ 146 w 166"/>
                <a:gd name="T3" fmla="*/ 133 h 165"/>
                <a:gd name="T4" fmla="*/ 151 w 166"/>
                <a:gd name="T5" fmla="*/ 126 h 165"/>
                <a:gd name="T6" fmla="*/ 154 w 166"/>
                <a:gd name="T7" fmla="*/ 119 h 165"/>
                <a:gd name="T8" fmla="*/ 159 w 166"/>
                <a:gd name="T9" fmla="*/ 113 h 165"/>
                <a:gd name="T10" fmla="*/ 163 w 166"/>
                <a:gd name="T11" fmla="*/ 98 h 165"/>
                <a:gd name="T12" fmla="*/ 166 w 166"/>
                <a:gd name="T13" fmla="*/ 83 h 165"/>
                <a:gd name="T14" fmla="*/ 163 w 166"/>
                <a:gd name="T15" fmla="*/ 65 h 165"/>
                <a:gd name="T16" fmla="*/ 159 w 166"/>
                <a:gd name="T17" fmla="*/ 50 h 165"/>
                <a:gd name="T18" fmla="*/ 151 w 166"/>
                <a:gd name="T19" fmla="*/ 36 h 165"/>
                <a:gd name="T20" fmla="*/ 141 w 166"/>
                <a:gd name="T21" fmla="*/ 24 h 165"/>
                <a:gd name="T22" fmla="*/ 127 w 166"/>
                <a:gd name="T23" fmla="*/ 12 h 165"/>
                <a:gd name="T24" fmla="*/ 119 w 166"/>
                <a:gd name="T25" fmla="*/ 7 h 165"/>
                <a:gd name="T26" fmla="*/ 113 w 166"/>
                <a:gd name="T27" fmla="*/ 5 h 165"/>
                <a:gd name="T28" fmla="*/ 98 w 166"/>
                <a:gd name="T29" fmla="*/ 1 h 165"/>
                <a:gd name="T30" fmla="*/ 83 w 166"/>
                <a:gd name="T31" fmla="*/ 0 h 165"/>
                <a:gd name="T32" fmla="*/ 66 w 166"/>
                <a:gd name="T33" fmla="*/ 1 h 165"/>
                <a:gd name="T34" fmla="*/ 51 w 166"/>
                <a:gd name="T35" fmla="*/ 5 h 165"/>
                <a:gd name="T36" fmla="*/ 37 w 166"/>
                <a:gd name="T37" fmla="*/ 12 h 165"/>
                <a:gd name="T38" fmla="*/ 24 w 166"/>
                <a:gd name="T39" fmla="*/ 24 h 165"/>
                <a:gd name="T40" fmla="*/ 13 w 166"/>
                <a:gd name="T41" fmla="*/ 36 h 165"/>
                <a:gd name="T42" fmla="*/ 5 w 166"/>
                <a:gd name="T43" fmla="*/ 50 h 165"/>
                <a:gd name="T44" fmla="*/ 2 w 166"/>
                <a:gd name="T45" fmla="*/ 65 h 165"/>
                <a:gd name="T46" fmla="*/ 0 w 166"/>
                <a:gd name="T47" fmla="*/ 83 h 165"/>
                <a:gd name="T48" fmla="*/ 2 w 166"/>
                <a:gd name="T49" fmla="*/ 98 h 165"/>
                <a:gd name="T50" fmla="*/ 5 w 166"/>
                <a:gd name="T51" fmla="*/ 113 h 165"/>
                <a:gd name="T52" fmla="*/ 8 w 166"/>
                <a:gd name="T53" fmla="*/ 119 h 165"/>
                <a:gd name="T54" fmla="*/ 13 w 166"/>
                <a:gd name="T55" fmla="*/ 126 h 165"/>
                <a:gd name="T56" fmla="*/ 24 w 166"/>
                <a:gd name="T57" fmla="*/ 140 h 165"/>
                <a:gd name="T58" fmla="*/ 37 w 166"/>
                <a:gd name="T59" fmla="*/ 150 h 165"/>
                <a:gd name="T60" fmla="*/ 51 w 166"/>
                <a:gd name="T61" fmla="*/ 159 h 165"/>
                <a:gd name="T62" fmla="*/ 66 w 166"/>
                <a:gd name="T63" fmla="*/ 163 h 165"/>
                <a:gd name="T64" fmla="*/ 83 w 166"/>
                <a:gd name="T65" fmla="*/ 165 h 165"/>
                <a:gd name="T66" fmla="*/ 98 w 166"/>
                <a:gd name="T67" fmla="*/ 163 h 165"/>
                <a:gd name="T68" fmla="*/ 113 w 166"/>
                <a:gd name="T69" fmla="*/ 159 h 165"/>
                <a:gd name="T70" fmla="*/ 119 w 166"/>
                <a:gd name="T71" fmla="*/ 154 h 165"/>
                <a:gd name="T72" fmla="*/ 127 w 166"/>
                <a:gd name="T73" fmla="*/ 150 h 165"/>
                <a:gd name="T74" fmla="*/ 133 w 166"/>
                <a:gd name="T75" fmla="*/ 145 h 165"/>
                <a:gd name="T76" fmla="*/ 141 w 166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41" y="140"/>
                  </a:moveTo>
                  <a:lnTo>
                    <a:pt x="146" y="133"/>
                  </a:lnTo>
                  <a:lnTo>
                    <a:pt x="151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51" y="5"/>
                  </a:lnTo>
                  <a:lnTo>
                    <a:pt x="37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1" y="159"/>
                  </a:lnTo>
                  <a:lnTo>
                    <a:pt x="66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3" name="Freeform 57">
              <a:extLst>
                <a:ext uri="{FF2B5EF4-FFF2-40B4-BE49-F238E27FC236}">
                  <a16:creationId xmlns:a16="http://schemas.microsoft.com/office/drawing/2014/main" id="{8DC1FF3B-7900-9BE0-27FE-26713735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3613" y="3846513"/>
              <a:ext cx="65088" cy="66675"/>
            </a:xfrm>
            <a:custGeom>
              <a:avLst/>
              <a:gdLst>
                <a:gd name="T0" fmla="*/ 140 w 165"/>
                <a:gd name="T1" fmla="*/ 140 h 165"/>
                <a:gd name="T2" fmla="*/ 145 w 165"/>
                <a:gd name="T3" fmla="*/ 133 h 165"/>
                <a:gd name="T4" fmla="*/ 150 w 165"/>
                <a:gd name="T5" fmla="*/ 126 h 165"/>
                <a:gd name="T6" fmla="*/ 154 w 165"/>
                <a:gd name="T7" fmla="*/ 119 h 165"/>
                <a:gd name="T8" fmla="*/ 159 w 165"/>
                <a:gd name="T9" fmla="*/ 113 h 165"/>
                <a:gd name="T10" fmla="*/ 163 w 165"/>
                <a:gd name="T11" fmla="*/ 98 h 165"/>
                <a:gd name="T12" fmla="*/ 165 w 165"/>
                <a:gd name="T13" fmla="*/ 83 h 165"/>
                <a:gd name="T14" fmla="*/ 163 w 165"/>
                <a:gd name="T15" fmla="*/ 65 h 165"/>
                <a:gd name="T16" fmla="*/ 159 w 165"/>
                <a:gd name="T17" fmla="*/ 50 h 165"/>
                <a:gd name="T18" fmla="*/ 150 w 165"/>
                <a:gd name="T19" fmla="*/ 36 h 165"/>
                <a:gd name="T20" fmla="*/ 140 w 165"/>
                <a:gd name="T21" fmla="*/ 24 h 165"/>
                <a:gd name="T22" fmla="*/ 127 w 165"/>
                <a:gd name="T23" fmla="*/ 13 h 165"/>
                <a:gd name="T24" fmla="*/ 119 w 165"/>
                <a:gd name="T25" fmla="*/ 7 h 165"/>
                <a:gd name="T26" fmla="*/ 113 w 165"/>
                <a:gd name="T27" fmla="*/ 5 h 165"/>
                <a:gd name="T28" fmla="*/ 98 w 165"/>
                <a:gd name="T29" fmla="*/ 1 h 165"/>
                <a:gd name="T30" fmla="*/ 83 w 165"/>
                <a:gd name="T31" fmla="*/ 0 h 165"/>
                <a:gd name="T32" fmla="*/ 65 w 165"/>
                <a:gd name="T33" fmla="*/ 1 h 165"/>
                <a:gd name="T34" fmla="*/ 50 w 165"/>
                <a:gd name="T35" fmla="*/ 5 h 165"/>
                <a:gd name="T36" fmla="*/ 37 w 165"/>
                <a:gd name="T37" fmla="*/ 13 h 165"/>
                <a:gd name="T38" fmla="*/ 24 w 165"/>
                <a:gd name="T39" fmla="*/ 24 h 165"/>
                <a:gd name="T40" fmla="*/ 13 w 165"/>
                <a:gd name="T41" fmla="*/ 36 h 165"/>
                <a:gd name="T42" fmla="*/ 5 w 165"/>
                <a:gd name="T43" fmla="*/ 50 h 165"/>
                <a:gd name="T44" fmla="*/ 1 w 165"/>
                <a:gd name="T45" fmla="*/ 65 h 165"/>
                <a:gd name="T46" fmla="*/ 0 w 165"/>
                <a:gd name="T47" fmla="*/ 83 h 165"/>
                <a:gd name="T48" fmla="*/ 1 w 165"/>
                <a:gd name="T49" fmla="*/ 98 h 165"/>
                <a:gd name="T50" fmla="*/ 5 w 165"/>
                <a:gd name="T51" fmla="*/ 113 h 165"/>
                <a:gd name="T52" fmla="*/ 8 w 165"/>
                <a:gd name="T53" fmla="*/ 119 h 165"/>
                <a:gd name="T54" fmla="*/ 13 w 165"/>
                <a:gd name="T55" fmla="*/ 126 h 165"/>
                <a:gd name="T56" fmla="*/ 24 w 165"/>
                <a:gd name="T57" fmla="*/ 140 h 165"/>
                <a:gd name="T58" fmla="*/ 37 w 165"/>
                <a:gd name="T59" fmla="*/ 150 h 165"/>
                <a:gd name="T60" fmla="*/ 50 w 165"/>
                <a:gd name="T61" fmla="*/ 159 h 165"/>
                <a:gd name="T62" fmla="*/ 65 w 165"/>
                <a:gd name="T63" fmla="*/ 163 h 165"/>
                <a:gd name="T64" fmla="*/ 83 w 165"/>
                <a:gd name="T65" fmla="*/ 165 h 165"/>
                <a:gd name="T66" fmla="*/ 98 w 165"/>
                <a:gd name="T67" fmla="*/ 163 h 165"/>
                <a:gd name="T68" fmla="*/ 113 w 165"/>
                <a:gd name="T69" fmla="*/ 159 h 165"/>
                <a:gd name="T70" fmla="*/ 119 w 165"/>
                <a:gd name="T71" fmla="*/ 154 h 165"/>
                <a:gd name="T72" fmla="*/ 127 w 165"/>
                <a:gd name="T73" fmla="*/ 150 h 165"/>
                <a:gd name="T74" fmla="*/ 133 w 165"/>
                <a:gd name="T75" fmla="*/ 145 h 165"/>
                <a:gd name="T76" fmla="*/ 140 w 165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40" y="140"/>
                  </a:move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Freeform 59">
              <a:extLst>
                <a:ext uri="{FF2B5EF4-FFF2-40B4-BE49-F238E27FC236}">
                  <a16:creationId xmlns:a16="http://schemas.microsoft.com/office/drawing/2014/main" id="{DF59BFBF-8E31-C33A-10AB-0603BA59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4400" y="3665538"/>
              <a:ext cx="3908425" cy="211138"/>
            </a:xfrm>
            <a:custGeom>
              <a:avLst/>
              <a:gdLst>
                <a:gd name="T0" fmla="*/ 9849 w 9849"/>
                <a:gd name="T1" fmla="*/ 207 h 533"/>
                <a:gd name="T2" fmla="*/ 8222 w 9849"/>
                <a:gd name="T3" fmla="*/ 0 h 533"/>
                <a:gd name="T4" fmla="*/ 6565 w 9849"/>
                <a:gd name="T5" fmla="*/ 395 h 533"/>
                <a:gd name="T6" fmla="*/ 3273 w 9849"/>
                <a:gd name="T7" fmla="*/ 533 h 533"/>
                <a:gd name="T8" fmla="*/ 0 w 9849"/>
                <a:gd name="T9" fmla="*/ 39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49" h="533">
                  <a:moveTo>
                    <a:pt x="9849" y="207"/>
                  </a:moveTo>
                  <a:lnTo>
                    <a:pt x="8222" y="0"/>
                  </a:lnTo>
                  <a:lnTo>
                    <a:pt x="6565" y="395"/>
                  </a:lnTo>
                  <a:lnTo>
                    <a:pt x="3273" y="533"/>
                  </a:lnTo>
                  <a:lnTo>
                    <a:pt x="0" y="395"/>
                  </a:lnTo>
                </a:path>
              </a:pathLst>
            </a:custGeom>
            <a:noFill/>
            <a:ln w="206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0" name="Rectangle 64">
              <a:extLst>
                <a:ext uri="{FF2B5EF4-FFF2-40B4-BE49-F238E27FC236}">
                  <a16:creationId xmlns:a16="http://schemas.microsoft.com/office/drawing/2014/main" id="{02E75EA8-3186-9614-98F5-A8E40C564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2813" y="3821113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1" name="Rectangle 65">
              <a:extLst>
                <a:ext uri="{FF2B5EF4-FFF2-40B4-BE49-F238E27FC236}">
                  <a16:creationId xmlns:a16="http://schemas.microsoft.com/office/drawing/2014/main" id="{0CB8DD4C-7A6E-CD02-D0C7-0C75577FA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388" y="3875088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Rectangle 66">
              <a:extLst>
                <a:ext uri="{FF2B5EF4-FFF2-40B4-BE49-F238E27FC236}">
                  <a16:creationId xmlns:a16="http://schemas.microsoft.com/office/drawing/2014/main" id="{A149556F-4871-84A1-B2AB-F140F193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388" y="3875088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3" name="Rectangle 67">
              <a:extLst>
                <a:ext uri="{FF2B5EF4-FFF2-40B4-BE49-F238E27FC236}">
                  <a16:creationId xmlns:a16="http://schemas.microsoft.com/office/drawing/2014/main" id="{0B47FBCD-FDE3-8B42-1A2D-9E18B1F07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7900" y="3821113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4" name="Rectangle 68">
              <a:extLst>
                <a:ext uri="{FF2B5EF4-FFF2-40B4-BE49-F238E27FC236}">
                  <a16:creationId xmlns:a16="http://schemas.microsoft.com/office/drawing/2014/main" id="{62E10EBD-F655-59DF-8EEB-B1F3454FE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7900" y="3821113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5" name="Rectangle 69">
              <a:extLst>
                <a:ext uri="{FF2B5EF4-FFF2-40B4-BE49-F238E27FC236}">
                  <a16:creationId xmlns:a16="http://schemas.microsoft.com/office/drawing/2014/main" id="{917E25A6-4253-A2DB-FC0B-F24074D46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6713" y="366395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6" name="Oval 70">
              <a:extLst>
                <a:ext uri="{FF2B5EF4-FFF2-40B4-BE49-F238E27FC236}">
                  <a16:creationId xmlns:a16="http://schemas.microsoft.com/office/drawing/2014/main" id="{8968B5EC-5915-CB0F-6974-49582C52D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6713" y="3663951"/>
              <a:ext cx="1588" cy="158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7" name="Oval 71">
              <a:extLst>
                <a:ext uri="{FF2B5EF4-FFF2-40B4-BE49-F238E27FC236}">
                  <a16:creationId xmlns:a16="http://schemas.microsoft.com/office/drawing/2014/main" id="{CF427B1A-916E-AB23-D6BF-19E30F03E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1238" y="3746501"/>
              <a:ext cx="3175" cy="15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8" name="Line 72">
              <a:extLst>
                <a:ext uri="{FF2B5EF4-FFF2-40B4-BE49-F238E27FC236}">
                  <a16:creationId xmlns:a16="http://schemas.microsoft.com/office/drawing/2014/main" id="{BB3016F6-C79C-F280-33E1-04EC95FA2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7588" y="3451226"/>
              <a:ext cx="0" cy="57626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9" name="Line 73">
              <a:extLst>
                <a:ext uri="{FF2B5EF4-FFF2-40B4-BE49-F238E27FC236}">
                  <a16:creationId xmlns:a16="http://schemas.microsoft.com/office/drawing/2014/main" id="{2DB1D9E1-0344-C32C-4543-5F141B573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60363" y="3398838"/>
              <a:ext cx="0" cy="53498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0" name="Line 74">
              <a:extLst>
                <a:ext uri="{FF2B5EF4-FFF2-40B4-BE49-F238E27FC236}">
                  <a16:creationId xmlns:a16="http://schemas.microsoft.com/office/drawing/2014/main" id="{7CECA4B6-BA9D-B474-BFA9-72C804627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4250" y="3495676"/>
              <a:ext cx="0" cy="67151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1" name="Line 75">
              <a:extLst>
                <a:ext uri="{FF2B5EF4-FFF2-40B4-BE49-F238E27FC236}">
                  <a16:creationId xmlns:a16="http://schemas.microsoft.com/office/drawing/2014/main" id="{37D7DF0E-D5E8-F215-0329-A971F08D2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8213" y="3425826"/>
              <a:ext cx="0" cy="89058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5" name="Freeform 89">
              <a:extLst>
                <a:ext uri="{FF2B5EF4-FFF2-40B4-BE49-F238E27FC236}">
                  <a16:creationId xmlns:a16="http://schemas.microsoft.com/office/drawing/2014/main" id="{60DEEFF7-E773-42F8-F3D1-DA7B89B1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0" y="3789363"/>
              <a:ext cx="66675" cy="66675"/>
            </a:xfrm>
            <a:custGeom>
              <a:avLst/>
              <a:gdLst>
                <a:gd name="T0" fmla="*/ 83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4 h 165"/>
                <a:gd name="T10" fmla="*/ 13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3 h 165"/>
                <a:gd name="T18" fmla="*/ 1 w 165"/>
                <a:gd name="T19" fmla="*/ 98 h 165"/>
                <a:gd name="T20" fmla="*/ 5 w 165"/>
                <a:gd name="T21" fmla="*/ 113 h 165"/>
                <a:gd name="T22" fmla="*/ 8 w 165"/>
                <a:gd name="T23" fmla="*/ 119 h 165"/>
                <a:gd name="T24" fmla="*/ 13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3 w 165"/>
                <a:gd name="T35" fmla="*/ 165 h 165"/>
                <a:gd name="T36" fmla="*/ 98 w 165"/>
                <a:gd name="T37" fmla="*/ 163 h 165"/>
                <a:gd name="T38" fmla="*/ 113 w 165"/>
                <a:gd name="T39" fmla="*/ 159 h 165"/>
                <a:gd name="T40" fmla="*/ 119 w 165"/>
                <a:gd name="T41" fmla="*/ 154 h 165"/>
                <a:gd name="T42" fmla="*/ 127 w 165"/>
                <a:gd name="T43" fmla="*/ 150 h 165"/>
                <a:gd name="T44" fmla="*/ 133 w 165"/>
                <a:gd name="T45" fmla="*/ 145 h 165"/>
                <a:gd name="T46" fmla="*/ 140 w 165"/>
                <a:gd name="T47" fmla="*/ 140 h 165"/>
                <a:gd name="T48" fmla="*/ 145 w 165"/>
                <a:gd name="T49" fmla="*/ 133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3 h 165"/>
                <a:gd name="T56" fmla="*/ 163 w 165"/>
                <a:gd name="T57" fmla="*/ 98 h 165"/>
                <a:gd name="T58" fmla="*/ 165 w 165"/>
                <a:gd name="T59" fmla="*/ 83 h 165"/>
                <a:gd name="T60" fmla="*/ 163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7 w 165"/>
                <a:gd name="T69" fmla="*/ 12 h 165"/>
                <a:gd name="T70" fmla="*/ 119 w 165"/>
                <a:gd name="T71" fmla="*/ 7 h 165"/>
                <a:gd name="T72" fmla="*/ 113 w 165"/>
                <a:gd name="T73" fmla="*/ 5 h 165"/>
                <a:gd name="T74" fmla="*/ 98 w 165"/>
                <a:gd name="T75" fmla="*/ 1 h 165"/>
                <a:gd name="T76" fmla="*/ 83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6" name="Freeform 90">
              <a:extLst>
                <a:ext uri="{FF2B5EF4-FFF2-40B4-BE49-F238E27FC236}">
                  <a16:creationId xmlns:a16="http://schemas.microsoft.com/office/drawing/2014/main" id="{A187939F-1B9C-469B-C8C2-D9B219517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8" y="3843338"/>
              <a:ext cx="66675" cy="65088"/>
            </a:xfrm>
            <a:custGeom>
              <a:avLst/>
              <a:gdLst>
                <a:gd name="T0" fmla="*/ 83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4 h 165"/>
                <a:gd name="T10" fmla="*/ 13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3 h 165"/>
                <a:gd name="T18" fmla="*/ 1 w 165"/>
                <a:gd name="T19" fmla="*/ 98 h 165"/>
                <a:gd name="T20" fmla="*/ 5 w 165"/>
                <a:gd name="T21" fmla="*/ 113 h 165"/>
                <a:gd name="T22" fmla="*/ 8 w 165"/>
                <a:gd name="T23" fmla="*/ 119 h 165"/>
                <a:gd name="T24" fmla="*/ 13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3 w 165"/>
                <a:gd name="T35" fmla="*/ 165 h 165"/>
                <a:gd name="T36" fmla="*/ 98 w 165"/>
                <a:gd name="T37" fmla="*/ 163 h 165"/>
                <a:gd name="T38" fmla="*/ 113 w 165"/>
                <a:gd name="T39" fmla="*/ 159 h 165"/>
                <a:gd name="T40" fmla="*/ 119 w 165"/>
                <a:gd name="T41" fmla="*/ 154 h 165"/>
                <a:gd name="T42" fmla="*/ 127 w 165"/>
                <a:gd name="T43" fmla="*/ 150 h 165"/>
                <a:gd name="T44" fmla="*/ 133 w 165"/>
                <a:gd name="T45" fmla="*/ 145 h 165"/>
                <a:gd name="T46" fmla="*/ 140 w 165"/>
                <a:gd name="T47" fmla="*/ 140 h 165"/>
                <a:gd name="T48" fmla="*/ 145 w 165"/>
                <a:gd name="T49" fmla="*/ 133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3 h 165"/>
                <a:gd name="T56" fmla="*/ 163 w 165"/>
                <a:gd name="T57" fmla="*/ 98 h 165"/>
                <a:gd name="T58" fmla="*/ 165 w 165"/>
                <a:gd name="T59" fmla="*/ 83 h 165"/>
                <a:gd name="T60" fmla="*/ 163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7 w 165"/>
                <a:gd name="T69" fmla="*/ 12 h 165"/>
                <a:gd name="T70" fmla="*/ 119 w 165"/>
                <a:gd name="T71" fmla="*/ 7 h 165"/>
                <a:gd name="T72" fmla="*/ 113 w 165"/>
                <a:gd name="T73" fmla="*/ 5 h 165"/>
                <a:gd name="T74" fmla="*/ 98 w 165"/>
                <a:gd name="T75" fmla="*/ 1 h 165"/>
                <a:gd name="T76" fmla="*/ 83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7" name="Freeform 91">
              <a:extLst>
                <a:ext uri="{FF2B5EF4-FFF2-40B4-BE49-F238E27FC236}">
                  <a16:creationId xmlns:a16="http://schemas.microsoft.com/office/drawing/2014/main" id="{AE3F417B-89A7-4A51-8C4F-DB1C24D80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4088" y="3789363"/>
              <a:ext cx="65088" cy="65088"/>
            </a:xfrm>
            <a:custGeom>
              <a:avLst/>
              <a:gdLst>
                <a:gd name="T0" fmla="*/ 83 w 165"/>
                <a:gd name="T1" fmla="*/ 0 h 166"/>
                <a:gd name="T2" fmla="*/ 65 w 165"/>
                <a:gd name="T3" fmla="*/ 1 h 166"/>
                <a:gd name="T4" fmla="*/ 50 w 165"/>
                <a:gd name="T5" fmla="*/ 5 h 166"/>
                <a:gd name="T6" fmla="*/ 36 w 165"/>
                <a:gd name="T7" fmla="*/ 13 h 166"/>
                <a:gd name="T8" fmla="*/ 24 w 165"/>
                <a:gd name="T9" fmla="*/ 24 h 166"/>
                <a:gd name="T10" fmla="*/ 13 w 165"/>
                <a:gd name="T11" fmla="*/ 37 h 166"/>
                <a:gd name="T12" fmla="*/ 5 w 165"/>
                <a:gd name="T13" fmla="*/ 50 h 166"/>
                <a:gd name="T14" fmla="*/ 1 w 165"/>
                <a:gd name="T15" fmla="*/ 65 h 166"/>
                <a:gd name="T16" fmla="*/ 0 w 165"/>
                <a:gd name="T17" fmla="*/ 83 h 166"/>
                <a:gd name="T18" fmla="*/ 1 w 165"/>
                <a:gd name="T19" fmla="*/ 98 h 166"/>
                <a:gd name="T20" fmla="*/ 5 w 165"/>
                <a:gd name="T21" fmla="*/ 113 h 166"/>
                <a:gd name="T22" fmla="*/ 8 w 165"/>
                <a:gd name="T23" fmla="*/ 119 h 166"/>
                <a:gd name="T24" fmla="*/ 13 w 165"/>
                <a:gd name="T25" fmla="*/ 127 h 166"/>
                <a:gd name="T26" fmla="*/ 24 w 165"/>
                <a:gd name="T27" fmla="*/ 140 h 166"/>
                <a:gd name="T28" fmla="*/ 36 w 165"/>
                <a:gd name="T29" fmla="*/ 150 h 166"/>
                <a:gd name="T30" fmla="*/ 50 w 165"/>
                <a:gd name="T31" fmla="*/ 159 h 166"/>
                <a:gd name="T32" fmla="*/ 65 w 165"/>
                <a:gd name="T33" fmla="*/ 163 h 166"/>
                <a:gd name="T34" fmla="*/ 83 w 165"/>
                <a:gd name="T35" fmla="*/ 166 h 166"/>
                <a:gd name="T36" fmla="*/ 98 w 165"/>
                <a:gd name="T37" fmla="*/ 163 h 166"/>
                <a:gd name="T38" fmla="*/ 113 w 165"/>
                <a:gd name="T39" fmla="*/ 159 h 166"/>
                <a:gd name="T40" fmla="*/ 119 w 165"/>
                <a:gd name="T41" fmla="*/ 154 h 166"/>
                <a:gd name="T42" fmla="*/ 126 w 165"/>
                <a:gd name="T43" fmla="*/ 150 h 166"/>
                <a:gd name="T44" fmla="*/ 133 w 165"/>
                <a:gd name="T45" fmla="*/ 145 h 166"/>
                <a:gd name="T46" fmla="*/ 140 w 165"/>
                <a:gd name="T47" fmla="*/ 140 h 166"/>
                <a:gd name="T48" fmla="*/ 145 w 165"/>
                <a:gd name="T49" fmla="*/ 133 h 166"/>
                <a:gd name="T50" fmla="*/ 150 w 165"/>
                <a:gd name="T51" fmla="*/ 127 h 166"/>
                <a:gd name="T52" fmla="*/ 154 w 165"/>
                <a:gd name="T53" fmla="*/ 119 h 166"/>
                <a:gd name="T54" fmla="*/ 159 w 165"/>
                <a:gd name="T55" fmla="*/ 113 h 166"/>
                <a:gd name="T56" fmla="*/ 163 w 165"/>
                <a:gd name="T57" fmla="*/ 98 h 166"/>
                <a:gd name="T58" fmla="*/ 165 w 165"/>
                <a:gd name="T59" fmla="*/ 83 h 166"/>
                <a:gd name="T60" fmla="*/ 163 w 165"/>
                <a:gd name="T61" fmla="*/ 65 h 166"/>
                <a:gd name="T62" fmla="*/ 159 w 165"/>
                <a:gd name="T63" fmla="*/ 50 h 166"/>
                <a:gd name="T64" fmla="*/ 150 w 165"/>
                <a:gd name="T65" fmla="*/ 37 h 166"/>
                <a:gd name="T66" fmla="*/ 140 w 165"/>
                <a:gd name="T67" fmla="*/ 24 h 166"/>
                <a:gd name="T68" fmla="*/ 126 w 165"/>
                <a:gd name="T69" fmla="*/ 13 h 166"/>
                <a:gd name="T70" fmla="*/ 119 w 165"/>
                <a:gd name="T71" fmla="*/ 8 h 166"/>
                <a:gd name="T72" fmla="*/ 113 w 165"/>
                <a:gd name="T73" fmla="*/ 5 h 166"/>
                <a:gd name="T74" fmla="*/ 98 w 165"/>
                <a:gd name="T75" fmla="*/ 1 h 166"/>
                <a:gd name="T76" fmla="*/ 83 w 165"/>
                <a:gd name="T7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3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8" name="Freeform 92">
              <a:extLst>
                <a:ext uri="{FF2B5EF4-FFF2-40B4-BE49-F238E27FC236}">
                  <a16:creationId xmlns:a16="http://schemas.microsoft.com/office/drawing/2014/main" id="{CBE49FA9-3B73-80F3-D4DF-DE51AA7E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7025" y="3632201"/>
              <a:ext cx="65088" cy="65088"/>
            </a:xfrm>
            <a:custGeom>
              <a:avLst/>
              <a:gdLst>
                <a:gd name="T0" fmla="*/ 82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4 h 165"/>
                <a:gd name="T10" fmla="*/ 12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2 h 165"/>
                <a:gd name="T18" fmla="*/ 1 w 165"/>
                <a:gd name="T19" fmla="*/ 97 h 165"/>
                <a:gd name="T20" fmla="*/ 5 w 165"/>
                <a:gd name="T21" fmla="*/ 112 h 165"/>
                <a:gd name="T22" fmla="*/ 7 w 165"/>
                <a:gd name="T23" fmla="*/ 119 h 165"/>
                <a:gd name="T24" fmla="*/ 12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2 w 165"/>
                <a:gd name="T35" fmla="*/ 165 h 165"/>
                <a:gd name="T36" fmla="*/ 97 w 165"/>
                <a:gd name="T37" fmla="*/ 163 h 165"/>
                <a:gd name="T38" fmla="*/ 112 w 165"/>
                <a:gd name="T39" fmla="*/ 159 h 165"/>
                <a:gd name="T40" fmla="*/ 119 w 165"/>
                <a:gd name="T41" fmla="*/ 154 h 165"/>
                <a:gd name="T42" fmla="*/ 126 w 165"/>
                <a:gd name="T43" fmla="*/ 150 h 165"/>
                <a:gd name="T44" fmla="*/ 132 w 165"/>
                <a:gd name="T45" fmla="*/ 145 h 165"/>
                <a:gd name="T46" fmla="*/ 140 w 165"/>
                <a:gd name="T47" fmla="*/ 140 h 165"/>
                <a:gd name="T48" fmla="*/ 145 w 165"/>
                <a:gd name="T49" fmla="*/ 132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2 h 165"/>
                <a:gd name="T56" fmla="*/ 162 w 165"/>
                <a:gd name="T57" fmla="*/ 97 h 165"/>
                <a:gd name="T58" fmla="*/ 165 w 165"/>
                <a:gd name="T59" fmla="*/ 82 h 165"/>
                <a:gd name="T60" fmla="*/ 162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6 w 165"/>
                <a:gd name="T69" fmla="*/ 12 h 165"/>
                <a:gd name="T70" fmla="*/ 119 w 165"/>
                <a:gd name="T71" fmla="*/ 7 h 165"/>
                <a:gd name="T72" fmla="*/ 112 w 165"/>
                <a:gd name="T73" fmla="*/ 5 h 165"/>
                <a:gd name="T74" fmla="*/ 97 w 165"/>
                <a:gd name="T75" fmla="*/ 1 h 165"/>
                <a:gd name="T76" fmla="*/ 82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9" name="Freeform 93">
              <a:extLst>
                <a:ext uri="{FF2B5EF4-FFF2-40B4-BE49-F238E27FC236}">
                  <a16:creationId xmlns:a16="http://schemas.microsoft.com/office/drawing/2014/main" id="{4DD45493-7B0D-C653-885C-46D501EA4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7425" y="3714751"/>
              <a:ext cx="65088" cy="65088"/>
            </a:xfrm>
            <a:custGeom>
              <a:avLst/>
              <a:gdLst>
                <a:gd name="T0" fmla="*/ 82 w 165"/>
                <a:gd name="T1" fmla="*/ 0 h 166"/>
                <a:gd name="T2" fmla="*/ 65 w 165"/>
                <a:gd name="T3" fmla="*/ 2 h 166"/>
                <a:gd name="T4" fmla="*/ 50 w 165"/>
                <a:gd name="T5" fmla="*/ 5 h 166"/>
                <a:gd name="T6" fmla="*/ 36 w 165"/>
                <a:gd name="T7" fmla="*/ 13 h 166"/>
                <a:gd name="T8" fmla="*/ 23 w 165"/>
                <a:gd name="T9" fmla="*/ 24 h 166"/>
                <a:gd name="T10" fmla="*/ 12 w 165"/>
                <a:gd name="T11" fmla="*/ 37 h 166"/>
                <a:gd name="T12" fmla="*/ 5 w 165"/>
                <a:gd name="T13" fmla="*/ 50 h 166"/>
                <a:gd name="T14" fmla="*/ 1 w 165"/>
                <a:gd name="T15" fmla="*/ 65 h 166"/>
                <a:gd name="T16" fmla="*/ 0 w 165"/>
                <a:gd name="T17" fmla="*/ 83 h 166"/>
                <a:gd name="T18" fmla="*/ 1 w 165"/>
                <a:gd name="T19" fmla="*/ 98 h 166"/>
                <a:gd name="T20" fmla="*/ 5 w 165"/>
                <a:gd name="T21" fmla="*/ 113 h 166"/>
                <a:gd name="T22" fmla="*/ 7 w 165"/>
                <a:gd name="T23" fmla="*/ 119 h 166"/>
                <a:gd name="T24" fmla="*/ 12 w 165"/>
                <a:gd name="T25" fmla="*/ 127 h 166"/>
                <a:gd name="T26" fmla="*/ 23 w 165"/>
                <a:gd name="T27" fmla="*/ 141 h 166"/>
                <a:gd name="T28" fmla="*/ 36 w 165"/>
                <a:gd name="T29" fmla="*/ 151 h 166"/>
                <a:gd name="T30" fmla="*/ 50 w 165"/>
                <a:gd name="T31" fmla="*/ 159 h 166"/>
                <a:gd name="T32" fmla="*/ 65 w 165"/>
                <a:gd name="T33" fmla="*/ 163 h 166"/>
                <a:gd name="T34" fmla="*/ 82 w 165"/>
                <a:gd name="T35" fmla="*/ 166 h 166"/>
                <a:gd name="T36" fmla="*/ 97 w 165"/>
                <a:gd name="T37" fmla="*/ 163 h 166"/>
                <a:gd name="T38" fmla="*/ 112 w 165"/>
                <a:gd name="T39" fmla="*/ 159 h 166"/>
                <a:gd name="T40" fmla="*/ 118 w 165"/>
                <a:gd name="T41" fmla="*/ 154 h 166"/>
                <a:gd name="T42" fmla="*/ 126 w 165"/>
                <a:gd name="T43" fmla="*/ 151 h 166"/>
                <a:gd name="T44" fmla="*/ 132 w 165"/>
                <a:gd name="T45" fmla="*/ 146 h 166"/>
                <a:gd name="T46" fmla="*/ 140 w 165"/>
                <a:gd name="T47" fmla="*/ 141 h 166"/>
                <a:gd name="T48" fmla="*/ 145 w 165"/>
                <a:gd name="T49" fmla="*/ 133 h 166"/>
                <a:gd name="T50" fmla="*/ 150 w 165"/>
                <a:gd name="T51" fmla="*/ 127 h 166"/>
                <a:gd name="T52" fmla="*/ 154 w 165"/>
                <a:gd name="T53" fmla="*/ 119 h 166"/>
                <a:gd name="T54" fmla="*/ 159 w 165"/>
                <a:gd name="T55" fmla="*/ 113 h 166"/>
                <a:gd name="T56" fmla="*/ 162 w 165"/>
                <a:gd name="T57" fmla="*/ 98 h 166"/>
                <a:gd name="T58" fmla="*/ 165 w 165"/>
                <a:gd name="T59" fmla="*/ 83 h 166"/>
                <a:gd name="T60" fmla="*/ 162 w 165"/>
                <a:gd name="T61" fmla="*/ 65 h 166"/>
                <a:gd name="T62" fmla="*/ 159 w 165"/>
                <a:gd name="T63" fmla="*/ 50 h 166"/>
                <a:gd name="T64" fmla="*/ 150 w 165"/>
                <a:gd name="T65" fmla="*/ 37 h 166"/>
                <a:gd name="T66" fmla="*/ 140 w 165"/>
                <a:gd name="T67" fmla="*/ 24 h 166"/>
                <a:gd name="T68" fmla="*/ 126 w 165"/>
                <a:gd name="T69" fmla="*/ 13 h 166"/>
                <a:gd name="T70" fmla="*/ 118 w 165"/>
                <a:gd name="T71" fmla="*/ 8 h 166"/>
                <a:gd name="T72" fmla="*/ 112 w 165"/>
                <a:gd name="T73" fmla="*/ 5 h 166"/>
                <a:gd name="T74" fmla="*/ 97 w 165"/>
                <a:gd name="T75" fmla="*/ 2 h 166"/>
                <a:gd name="T76" fmla="*/ 82 w 165"/>
                <a:gd name="T7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2" y="0"/>
                  </a:move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3" y="24"/>
                  </a:lnTo>
                  <a:lnTo>
                    <a:pt x="12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3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6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8" y="154"/>
                  </a:lnTo>
                  <a:lnTo>
                    <a:pt x="126" y="151"/>
                  </a:lnTo>
                  <a:lnTo>
                    <a:pt x="132" y="146"/>
                  </a:lnTo>
                  <a:lnTo>
                    <a:pt x="140" y="141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2" y="98"/>
                  </a:lnTo>
                  <a:lnTo>
                    <a:pt x="165" y="83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8" y="8"/>
                  </a:lnTo>
                  <a:lnTo>
                    <a:pt x="112" y="5"/>
                  </a:lnTo>
                  <a:lnTo>
                    <a:pt x="97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1" name="Freeform 95">
              <a:extLst>
                <a:ext uri="{FF2B5EF4-FFF2-40B4-BE49-F238E27FC236}">
                  <a16:creationId xmlns:a16="http://schemas.microsoft.com/office/drawing/2014/main" id="{CBB1E9B5-BBD4-DDE5-2C1F-66732D8E4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3644901"/>
              <a:ext cx="3927475" cy="176213"/>
            </a:xfrm>
            <a:custGeom>
              <a:avLst/>
              <a:gdLst>
                <a:gd name="T0" fmla="*/ 9893 w 9893"/>
                <a:gd name="T1" fmla="*/ 75 h 445"/>
                <a:gd name="T2" fmla="*/ 8254 w 9893"/>
                <a:gd name="T3" fmla="*/ 0 h 445"/>
                <a:gd name="T4" fmla="*/ 6609 w 9893"/>
                <a:gd name="T5" fmla="*/ 82 h 445"/>
                <a:gd name="T6" fmla="*/ 3298 w 9893"/>
                <a:gd name="T7" fmla="*/ 332 h 445"/>
                <a:gd name="T8" fmla="*/ 0 w 9893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3" h="445">
                  <a:moveTo>
                    <a:pt x="9893" y="75"/>
                  </a:moveTo>
                  <a:lnTo>
                    <a:pt x="8254" y="0"/>
                  </a:lnTo>
                  <a:lnTo>
                    <a:pt x="6609" y="82"/>
                  </a:lnTo>
                  <a:lnTo>
                    <a:pt x="3298" y="332"/>
                  </a:lnTo>
                  <a:lnTo>
                    <a:pt x="0" y="445"/>
                  </a:lnTo>
                </a:path>
              </a:pathLst>
            </a:cu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6" name="Rectangle 100">
              <a:extLst>
                <a:ext uri="{FF2B5EF4-FFF2-40B4-BE49-F238E27FC236}">
                  <a16:creationId xmlns:a16="http://schemas.microsoft.com/office/drawing/2014/main" id="{900B3087-CC3A-563E-7A8C-4FAB5207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975" y="3821113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7" name="Rectangle 101">
              <a:extLst>
                <a:ext uri="{FF2B5EF4-FFF2-40B4-BE49-F238E27FC236}">
                  <a16:creationId xmlns:a16="http://schemas.microsoft.com/office/drawing/2014/main" id="{7112F127-CD68-01E2-5F97-16042C58C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1075" y="3775076"/>
              <a:ext cx="3175" cy="31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8" name="Rectangle 102">
              <a:extLst>
                <a:ext uri="{FF2B5EF4-FFF2-40B4-BE49-F238E27FC236}">
                  <a16:creationId xmlns:a16="http://schemas.microsoft.com/office/drawing/2014/main" id="{9F2C094F-A3A8-9C06-0724-BBC37886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1075" y="3775076"/>
              <a:ext cx="3175" cy="31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9" name="Rectangle 103">
              <a:extLst>
                <a:ext uri="{FF2B5EF4-FFF2-40B4-BE49-F238E27FC236}">
                  <a16:creationId xmlns:a16="http://schemas.microsoft.com/office/drawing/2014/main" id="{AB933C66-5D76-B390-11FF-3CDFA00FF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5525" y="367665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0" name="Rectangle 104">
              <a:extLst>
                <a:ext uri="{FF2B5EF4-FFF2-40B4-BE49-F238E27FC236}">
                  <a16:creationId xmlns:a16="http://schemas.microsoft.com/office/drawing/2014/main" id="{309EE027-71AA-528E-9959-32DE0B04F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5525" y="367665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1" name="Rectangle 105">
              <a:extLst>
                <a:ext uri="{FF2B5EF4-FFF2-40B4-BE49-F238E27FC236}">
                  <a16:creationId xmlns:a16="http://schemas.microsoft.com/office/drawing/2014/main" id="{DA9A794E-2290-8552-0D70-A8D973963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7988" y="3643313"/>
              <a:ext cx="3175" cy="31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2" name="Oval 106">
              <a:extLst>
                <a:ext uri="{FF2B5EF4-FFF2-40B4-BE49-F238E27FC236}">
                  <a16:creationId xmlns:a16="http://schemas.microsoft.com/office/drawing/2014/main" id="{4C77FE7F-C9AB-B9F7-253D-0604C26A3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7988" y="3643313"/>
              <a:ext cx="3175" cy="31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3" name="Oval 107">
              <a:extLst>
                <a:ext uri="{FF2B5EF4-FFF2-40B4-BE49-F238E27FC236}">
                  <a16:creationId xmlns:a16="http://schemas.microsoft.com/office/drawing/2014/main" id="{31865162-F2A8-644D-B877-1BD53E92B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8863" y="3673476"/>
              <a:ext cx="1588" cy="15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4" name="Line 108">
              <a:extLst>
                <a:ext uri="{FF2B5EF4-FFF2-40B4-BE49-F238E27FC236}">
                  <a16:creationId xmlns:a16="http://schemas.microsoft.com/office/drawing/2014/main" id="{66A6AA8C-539B-A823-ABF4-62DEFCBA7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65213" y="3346451"/>
              <a:ext cx="0" cy="65563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5" name="Line 109">
              <a:extLst>
                <a:ext uri="{FF2B5EF4-FFF2-40B4-BE49-F238E27FC236}">
                  <a16:creationId xmlns:a16="http://schemas.microsoft.com/office/drawing/2014/main" id="{5C268A23-ACB0-2730-736B-51CC0A64B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06400" y="3362326"/>
              <a:ext cx="0" cy="5556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" name="Line 110">
              <a:extLst>
                <a:ext uri="{FF2B5EF4-FFF2-40B4-BE49-F238E27FC236}">
                  <a16:creationId xmlns:a16="http://schemas.microsoft.com/office/drawing/2014/main" id="{C3915711-014B-7566-5674-46671F046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42663" y="3565526"/>
              <a:ext cx="0" cy="42545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7" name="Line 111">
              <a:extLst>
                <a:ext uri="{FF2B5EF4-FFF2-40B4-BE49-F238E27FC236}">
                  <a16:creationId xmlns:a16="http://schemas.microsoft.com/office/drawing/2014/main" id="{C8FF0809-0BA6-902B-B4EC-7B7E10BA8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52350" y="3376613"/>
              <a:ext cx="0" cy="59213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1" name="Freeform 125">
              <a:extLst>
                <a:ext uri="{FF2B5EF4-FFF2-40B4-BE49-F238E27FC236}">
                  <a16:creationId xmlns:a16="http://schemas.microsoft.com/office/drawing/2014/main" id="{117D7E5E-B4CA-2800-C0FD-3446012C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1225" y="3789363"/>
              <a:ext cx="65088" cy="65088"/>
            </a:xfrm>
            <a:custGeom>
              <a:avLst/>
              <a:gdLst>
                <a:gd name="T0" fmla="*/ 83 w 165"/>
                <a:gd name="T1" fmla="*/ 166 h 166"/>
                <a:gd name="T2" fmla="*/ 98 w 165"/>
                <a:gd name="T3" fmla="*/ 163 h 166"/>
                <a:gd name="T4" fmla="*/ 113 w 165"/>
                <a:gd name="T5" fmla="*/ 159 h 166"/>
                <a:gd name="T6" fmla="*/ 119 w 165"/>
                <a:gd name="T7" fmla="*/ 154 h 166"/>
                <a:gd name="T8" fmla="*/ 126 w 165"/>
                <a:gd name="T9" fmla="*/ 150 h 166"/>
                <a:gd name="T10" fmla="*/ 133 w 165"/>
                <a:gd name="T11" fmla="*/ 145 h 166"/>
                <a:gd name="T12" fmla="*/ 140 w 165"/>
                <a:gd name="T13" fmla="*/ 140 h 166"/>
                <a:gd name="T14" fmla="*/ 145 w 165"/>
                <a:gd name="T15" fmla="*/ 133 h 166"/>
                <a:gd name="T16" fmla="*/ 150 w 165"/>
                <a:gd name="T17" fmla="*/ 127 h 166"/>
                <a:gd name="T18" fmla="*/ 154 w 165"/>
                <a:gd name="T19" fmla="*/ 119 h 166"/>
                <a:gd name="T20" fmla="*/ 159 w 165"/>
                <a:gd name="T21" fmla="*/ 113 h 166"/>
                <a:gd name="T22" fmla="*/ 163 w 165"/>
                <a:gd name="T23" fmla="*/ 98 h 166"/>
                <a:gd name="T24" fmla="*/ 165 w 165"/>
                <a:gd name="T25" fmla="*/ 83 h 166"/>
                <a:gd name="T26" fmla="*/ 163 w 165"/>
                <a:gd name="T27" fmla="*/ 65 h 166"/>
                <a:gd name="T28" fmla="*/ 159 w 165"/>
                <a:gd name="T29" fmla="*/ 50 h 166"/>
                <a:gd name="T30" fmla="*/ 150 w 165"/>
                <a:gd name="T31" fmla="*/ 37 h 166"/>
                <a:gd name="T32" fmla="*/ 140 w 165"/>
                <a:gd name="T33" fmla="*/ 24 h 166"/>
                <a:gd name="T34" fmla="*/ 126 w 165"/>
                <a:gd name="T35" fmla="*/ 13 h 166"/>
                <a:gd name="T36" fmla="*/ 119 w 165"/>
                <a:gd name="T37" fmla="*/ 8 h 166"/>
                <a:gd name="T38" fmla="*/ 113 w 165"/>
                <a:gd name="T39" fmla="*/ 5 h 166"/>
                <a:gd name="T40" fmla="*/ 98 w 165"/>
                <a:gd name="T41" fmla="*/ 1 h 166"/>
                <a:gd name="T42" fmla="*/ 83 w 165"/>
                <a:gd name="T43" fmla="*/ 0 h 166"/>
                <a:gd name="T44" fmla="*/ 65 w 165"/>
                <a:gd name="T45" fmla="*/ 1 h 166"/>
                <a:gd name="T46" fmla="*/ 50 w 165"/>
                <a:gd name="T47" fmla="*/ 5 h 166"/>
                <a:gd name="T48" fmla="*/ 36 w 165"/>
                <a:gd name="T49" fmla="*/ 13 h 166"/>
                <a:gd name="T50" fmla="*/ 24 w 165"/>
                <a:gd name="T51" fmla="*/ 24 h 166"/>
                <a:gd name="T52" fmla="*/ 13 w 165"/>
                <a:gd name="T53" fmla="*/ 37 h 166"/>
                <a:gd name="T54" fmla="*/ 5 w 165"/>
                <a:gd name="T55" fmla="*/ 50 h 166"/>
                <a:gd name="T56" fmla="*/ 1 w 165"/>
                <a:gd name="T57" fmla="*/ 65 h 166"/>
                <a:gd name="T58" fmla="*/ 0 w 165"/>
                <a:gd name="T59" fmla="*/ 83 h 166"/>
                <a:gd name="T60" fmla="*/ 1 w 165"/>
                <a:gd name="T61" fmla="*/ 98 h 166"/>
                <a:gd name="T62" fmla="*/ 5 w 165"/>
                <a:gd name="T63" fmla="*/ 113 h 166"/>
                <a:gd name="T64" fmla="*/ 8 w 165"/>
                <a:gd name="T65" fmla="*/ 119 h 166"/>
                <a:gd name="T66" fmla="*/ 13 w 165"/>
                <a:gd name="T67" fmla="*/ 127 h 166"/>
                <a:gd name="T68" fmla="*/ 24 w 165"/>
                <a:gd name="T69" fmla="*/ 140 h 166"/>
                <a:gd name="T70" fmla="*/ 36 w 165"/>
                <a:gd name="T71" fmla="*/ 150 h 166"/>
                <a:gd name="T72" fmla="*/ 50 w 165"/>
                <a:gd name="T73" fmla="*/ 159 h 166"/>
                <a:gd name="T74" fmla="*/ 65 w 165"/>
                <a:gd name="T75" fmla="*/ 163 h 166"/>
                <a:gd name="T76" fmla="*/ 83 w 165"/>
                <a:gd name="T7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3" y="166"/>
                  </a:move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2" name="Freeform 126">
              <a:extLst>
                <a:ext uri="{FF2B5EF4-FFF2-40B4-BE49-F238E27FC236}">
                  <a16:creationId xmlns:a16="http://schemas.microsoft.com/office/drawing/2014/main" id="{AC6BAA4C-DC7B-7E2B-951B-2896FEF4F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5" y="3743326"/>
              <a:ext cx="66675" cy="66675"/>
            </a:xfrm>
            <a:custGeom>
              <a:avLst/>
              <a:gdLst>
                <a:gd name="T0" fmla="*/ 83 w 166"/>
                <a:gd name="T1" fmla="*/ 166 h 166"/>
                <a:gd name="T2" fmla="*/ 98 w 166"/>
                <a:gd name="T3" fmla="*/ 163 h 166"/>
                <a:gd name="T4" fmla="*/ 113 w 166"/>
                <a:gd name="T5" fmla="*/ 160 h 166"/>
                <a:gd name="T6" fmla="*/ 119 w 166"/>
                <a:gd name="T7" fmla="*/ 155 h 166"/>
                <a:gd name="T8" fmla="*/ 127 w 166"/>
                <a:gd name="T9" fmla="*/ 151 h 166"/>
                <a:gd name="T10" fmla="*/ 133 w 166"/>
                <a:gd name="T11" fmla="*/ 146 h 166"/>
                <a:gd name="T12" fmla="*/ 141 w 166"/>
                <a:gd name="T13" fmla="*/ 141 h 166"/>
                <a:gd name="T14" fmla="*/ 146 w 166"/>
                <a:gd name="T15" fmla="*/ 133 h 166"/>
                <a:gd name="T16" fmla="*/ 151 w 166"/>
                <a:gd name="T17" fmla="*/ 127 h 166"/>
                <a:gd name="T18" fmla="*/ 154 w 166"/>
                <a:gd name="T19" fmla="*/ 119 h 166"/>
                <a:gd name="T20" fmla="*/ 159 w 166"/>
                <a:gd name="T21" fmla="*/ 113 h 166"/>
                <a:gd name="T22" fmla="*/ 163 w 166"/>
                <a:gd name="T23" fmla="*/ 98 h 166"/>
                <a:gd name="T24" fmla="*/ 166 w 166"/>
                <a:gd name="T25" fmla="*/ 83 h 166"/>
                <a:gd name="T26" fmla="*/ 163 w 166"/>
                <a:gd name="T27" fmla="*/ 66 h 166"/>
                <a:gd name="T28" fmla="*/ 159 w 166"/>
                <a:gd name="T29" fmla="*/ 51 h 166"/>
                <a:gd name="T30" fmla="*/ 151 w 166"/>
                <a:gd name="T31" fmla="*/ 37 h 166"/>
                <a:gd name="T32" fmla="*/ 141 w 166"/>
                <a:gd name="T33" fmla="*/ 24 h 166"/>
                <a:gd name="T34" fmla="*/ 127 w 166"/>
                <a:gd name="T35" fmla="*/ 13 h 166"/>
                <a:gd name="T36" fmla="*/ 119 w 166"/>
                <a:gd name="T37" fmla="*/ 8 h 166"/>
                <a:gd name="T38" fmla="*/ 113 w 166"/>
                <a:gd name="T39" fmla="*/ 6 h 166"/>
                <a:gd name="T40" fmla="*/ 98 w 166"/>
                <a:gd name="T41" fmla="*/ 2 h 166"/>
                <a:gd name="T42" fmla="*/ 83 w 166"/>
                <a:gd name="T43" fmla="*/ 0 h 166"/>
                <a:gd name="T44" fmla="*/ 65 w 166"/>
                <a:gd name="T45" fmla="*/ 2 h 166"/>
                <a:gd name="T46" fmla="*/ 50 w 166"/>
                <a:gd name="T47" fmla="*/ 6 h 166"/>
                <a:gd name="T48" fmla="*/ 37 w 166"/>
                <a:gd name="T49" fmla="*/ 13 h 166"/>
                <a:gd name="T50" fmla="*/ 24 w 166"/>
                <a:gd name="T51" fmla="*/ 24 h 166"/>
                <a:gd name="T52" fmla="*/ 13 w 166"/>
                <a:gd name="T53" fmla="*/ 37 h 166"/>
                <a:gd name="T54" fmla="*/ 5 w 166"/>
                <a:gd name="T55" fmla="*/ 51 h 166"/>
                <a:gd name="T56" fmla="*/ 2 w 166"/>
                <a:gd name="T57" fmla="*/ 66 h 166"/>
                <a:gd name="T58" fmla="*/ 0 w 166"/>
                <a:gd name="T59" fmla="*/ 83 h 166"/>
                <a:gd name="T60" fmla="*/ 2 w 166"/>
                <a:gd name="T61" fmla="*/ 98 h 166"/>
                <a:gd name="T62" fmla="*/ 5 w 166"/>
                <a:gd name="T63" fmla="*/ 113 h 166"/>
                <a:gd name="T64" fmla="*/ 8 w 166"/>
                <a:gd name="T65" fmla="*/ 119 h 166"/>
                <a:gd name="T66" fmla="*/ 13 w 166"/>
                <a:gd name="T67" fmla="*/ 127 h 166"/>
                <a:gd name="T68" fmla="*/ 24 w 166"/>
                <a:gd name="T69" fmla="*/ 141 h 166"/>
                <a:gd name="T70" fmla="*/ 37 w 166"/>
                <a:gd name="T71" fmla="*/ 151 h 166"/>
                <a:gd name="T72" fmla="*/ 50 w 166"/>
                <a:gd name="T73" fmla="*/ 160 h 166"/>
                <a:gd name="T74" fmla="*/ 65 w 166"/>
                <a:gd name="T75" fmla="*/ 163 h 166"/>
                <a:gd name="T76" fmla="*/ 83 w 166"/>
                <a:gd name="T7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lnTo>
                    <a:pt x="98" y="163"/>
                  </a:lnTo>
                  <a:lnTo>
                    <a:pt x="113" y="160"/>
                  </a:lnTo>
                  <a:lnTo>
                    <a:pt x="119" y="155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1" y="141"/>
                  </a:lnTo>
                  <a:lnTo>
                    <a:pt x="146" y="133"/>
                  </a:lnTo>
                  <a:lnTo>
                    <a:pt x="151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6"/>
                  </a:lnTo>
                  <a:lnTo>
                    <a:pt x="159" y="51"/>
                  </a:lnTo>
                  <a:lnTo>
                    <a:pt x="151" y="37"/>
                  </a:lnTo>
                  <a:lnTo>
                    <a:pt x="141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6"/>
                  </a:lnTo>
                  <a:lnTo>
                    <a:pt x="98" y="2"/>
                  </a:lnTo>
                  <a:lnTo>
                    <a:pt x="83" y="0"/>
                  </a:lnTo>
                  <a:lnTo>
                    <a:pt x="65" y="2"/>
                  </a:lnTo>
                  <a:lnTo>
                    <a:pt x="50" y="6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7" y="151"/>
                  </a:lnTo>
                  <a:lnTo>
                    <a:pt x="50" y="160"/>
                  </a:lnTo>
                  <a:lnTo>
                    <a:pt x="65" y="163"/>
                  </a:lnTo>
                  <a:lnTo>
                    <a:pt x="83" y="1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3" name="Freeform 127">
              <a:extLst>
                <a:ext uri="{FF2B5EF4-FFF2-40B4-BE49-F238E27FC236}">
                  <a16:creationId xmlns:a16="http://schemas.microsoft.com/office/drawing/2014/main" id="{3E01A905-C8A0-3CC3-CD19-0C38EEB3E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3775" y="3644901"/>
              <a:ext cx="65088" cy="65088"/>
            </a:xfrm>
            <a:custGeom>
              <a:avLst/>
              <a:gdLst>
                <a:gd name="T0" fmla="*/ 83 w 165"/>
                <a:gd name="T1" fmla="*/ 165 h 165"/>
                <a:gd name="T2" fmla="*/ 98 w 165"/>
                <a:gd name="T3" fmla="*/ 163 h 165"/>
                <a:gd name="T4" fmla="*/ 113 w 165"/>
                <a:gd name="T5" fmla="*/ 159 h 165"/>
                <a:gd name="T6" fmla="*/ 119 w 165"/>
                <a:gd name="T7" fmla="*/ 154 h 165"/>
                <a:gd name="T8" fmla="*/ 127 w 165"/>
                <a:gd name="T9" fmla="*/ 150 h 165"/>
                <a:gd name="T10" fmla="*/ 133 w 165"/>
                <a:gd name="T11" fmla="*/ 145 h 165"/>
                <a:gd name="T12" fmla="*/ 140 w 165"/>
                <a:gd name="T13" fmla="*/ 140 h 165"/>
                <a:gd name="T14" fmla="*/ 145 w 165"/>
                <a:gd name="T15" fmla="*/ 133 h 165"/>
                <a:gd name="T16" fmla="*/ 150 w 165"/>
                <a:gd name="T17" fmla="*/ 127 h 165"/>
                <a:gd name="T18" fmla="*/ 154 w 165"/>
                <a:gd name="T19" fmla="*/ 119 h 165"/>
                <a:gd name="T20" fmla="*/ 159 w 165"/>
                <a:gd name="T21" fmla="*/ 113 h 165"/>
                <a:gd name="T22" fmla="*/ 163 w 165"/>
                <a:gd name="T23" fmla="*/ 98 h 165"/>
                <a:gd name="T24" fmla="*/ 165 w 165"/>
                <a:gd name="T25" fmla="*/ 83 h 165"/>
                <a:gd name="T26" fmla="*/ 163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4 h 165"/>
                <a:gd name="T34" fmla="*/ 127 w 165"/>
                <a:gd name="T35" fmla="*/ 13 h 165"/>
                <a:gd name="T36" fmla="*/ 119 w 165"/>
                <a:gd name="T37" fmla="*/ 8 h 165"/>
                <a:gd name="T38" fmla="*/ 113 w 165"/>
                <a:gd name="T39" fmla="*/ 5 h 165"/>
                <a:gd name="T40" fmla="*/ 98 w 165"/>
                <a:gd name="T41" fmla="*/ 1 h 165"/>
                <a:gd name="T42" fmla="*/ 83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3 h 165"/>
                <a:gd name="T50" fmla="*/ 24 w 165"/>
                <a:gd name="T51" fmla="*/ 24 h 165"/>
                <a:gd name="T52" fmla="*/ 13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3 h 165"/>
                <a:gd name="T60" fmla="*/ 1 w 165"/>
                <a:gd name="T61" fmla="*/ 98 h 165"/>
                <a:gd name="T62" fmla="*/ 5 w 165"/>
                <a:gd name="T63" fmla="*/ 113 h 165"/>
                <a:gd name="T64" fmla="*/ 8 w 165"/>
                <a:gd name="T65" fmla="*/ 119 h 165"/>
                <a:gd name="T66" fmla="*/ 13 w 165"/>
                <a:gd name="T67" fmla="*/ 127 h 165"/>
                <a:gd name="T68" fmla="*/ 24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3 h 165"/>
                <a:gd name="T76" fmla="*/ 83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4" name="Freeform 128">
              <a:extLst>
                <a:ext uri="{FF2B5EF4-FFF2-40B4-BE49-F238E27FC236}">
                  <a16:creationId xmlns:a16="http://schemas.microsoft.com/office/drawing/2014/main" id="{C1B2FE01-32D6-EA00-4CCC-F9F7F520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6238" y="3611563"/>
              <a:ext cx="66675" cy="66675"/>
            </a:xfrm>
            <a:custGeom>
              <a:avLst/>
              <a:gdLst>
                <a:gd name="T0" fmla="*/ 83 w 165"/>
                <a:gd name="T1" fmla="*/ 165 h 165"/>
                <a:gd name="T2" fmla="*/ 98 w 165"/>
                <a:gd name="T3" fmla="*/ 162 h 165"/>
                <a:gd name="T4" fmla="*/ 113 w 165"/>
                <a:gd name="T5" fmla="*/ 159 h 165"/>
                <a:gd name="T6" fmla="*/ 119 w 165"/>
                <a:gd name="T7" fmla="*/ 154 h 165"/>
                <a:gd name="T8" fmla="*/ 126 w 165"/>
                <a:gd name="T9" fmla="*/ 150 h 165"/>
                <a:gd name="T10" fmla="*/ 133 w 165"/>
                <a:gd name="T11" fmla="*/ 145 h 165"/>
                <a:gd name="T12" fmla="*/ 140 w 165"/>
                <a:gd name="T13" fmla="*/ 140 h 165"/>
                <a:gd name="T14" fmla="*/ 145 w 165"/>
                <a:gd name="T15" fmla="*/ 132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3 w 165"/>
                <a:gd name="T23" fmla="*/ 97 h 165"/>
                <a:gd name="T24" fmla="*/ 165 w 165"/>
                <a:gd name="T25" fmla="*/ 82 h 165"/>
                <a:gd name="T26" fmla="*/ 163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3 h 165"/>
                <a:gd name="T34" fmla="*/ 126 w 165"/>
                <a:gd name="T35" fmla="*/ 12 h 165"/>
                <a:gd name="T36" fmla="*/ 119 w 165"/>
                <a:gd name="T37" fmla="*/ 7 h 165"/>
                <a:gd name="T38" fmla="*/ 113 w 165"/>
                <a:gd name="T39" fmla="*/ 5 h 165"/>
                <a:gd name="T40" fmla="*/ 98 w 165"/>
                <a:gd name="T41" fmla="*/ 1 h 165"/>
                <a:gd name="T42" fmla="*/ 83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4 w 165"/>
                <a:gd name="T51" fmla="*/ 23 h 165"/>
                <a:gd name="T52" fmla="*/ 12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7 w 165"/>
                <a:gd name="T65" fmla="*/ 119 h 165"/>
                <a:gd name="T66" fmla="*/ 12 w 165"/>
                <a:gd name="T67" fmla="*/ 126 h 165"/>
                <a:gd name="T68" fmla="*/ 24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2 h 165"/>
                <a:gd name="T76" fmla="*/ 83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lnTo>
                    <a:pt x="98" y="162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3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5" name="Freeform 129">
              <a:extLst>
                <a:ext uri="{FF2B5EF4-FFF2-40B4-BE49-F238E27FC236}">
                  <a16:creationId xmlns:a16="http://schemas.microsoft.com/office/drawing/2014/main" id="{A49525D8-0E76-7366-415F-77834B44B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7113" y="3641726"/>
              <a:ext cx="65088" cy="66675"/>
            </a:xfrm>
            <a:custGeom>
              <a:avLst/>
              <a:gdLst>
                <a:gd name="T0" fmla="*/ 82 w 165"/>
                <a:gd name="T1" fmla="*/ 165 h 165"/>
                <a:gd name="T2" fmla="*/ 97 w 165"/>
                <a:gd name="T3" fmla="*/ 163 h 165"/>
                <a:gd name="T4" fmla="*/ 112 w 165"/>
                <a:gd name="T5" fmla="*/ 159 h 165"/>
                <a:gd name="T6" fmla="*/ 119 w 165"/>
                <a:gd name="T7" fmla="*/ 154 h 165"/>
                <a:gd name="T8" fmla="*/ 126 w 165"/>
                <a:gd name="T9" fmla="*/ 150 h 165"/>
                <a:gd name="T10" fmla="*/ 132 w 165"/>
                <a:gd name="T11" fmla="*/ 145 h 165"/>
                <a:gd name="T12" fmla="*/ 140 w 165"/>
                <a:gd name="T13" fmla="*/ 140 h 165"/>
                <a:gd name="T14" fmla="*/ 145 w 165"/>
                <a:gd name="T15" fmla="*/ 133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2 w 165"/>
                <a:gd name="T23" fmla="*/ 97 h 165"/>
                <a:gd name="T24" fmla="*/ 165 w 165"/>
                <a:gd name="T25" fmla="*/ 82 h 165"/>
                <a:gd name="T26" fmla="*/ 162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4 h 165"/>
                <a:gd name="T34" fmla="*/ 126 w 165"/>
                <a:gd name="T35" fmla="*/ 12 h 165"/>
                <a:gd name="T36" fmla="*/ 119 w 165"/>
                <a:gd name="T37" fmla="*/ 7 h 165"/>
                <a:gd name="T38" fmla="*/ 112 w 165"/>
                <a:gd name="T39" fmla="*/ 5 h 165"/>
                <a:gd name="T40" fmla="*/ 97 w 165"/>
                <a:gd name="T41" fmla="*/ 1 h 165"/>
                <a:gd name="T42" fmla="*/ 82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3 w 165"/>
                <a:gd name="T51" fmla="*/ 24 h 165"/>
                <a:gd name="T52" fmla="*/ 12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7 w 165"/>
                <a:gd name="T65" fmla="*/ 119 h 165"/>
                <a:gd name="T66" fmla="*/ 12 w 165"/>
                <a:gd name="T67" fmla="*/ 126 h 165"/>
                <a:gd name="T68" fmla="*/ 23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3 h 165"/>
                <a:gd name="T76" fmla="*/ 82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165"/>
                  </a:move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3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" name="Freeform 131">
              <a:extLst>
                <a:ext uri="{FF2B5EF4-FFF2-40B4-BE49-F238E27FC236}">
                  <a16:creationId xmlns:a16="http://schemas.microsoft.com/office/drawing/2014/main" id="{D34DCD63-BC54-775F-E81C-842D89A09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513" y="3152776"/>
              <a:ext cx="3919538" cy="668338"/>
            </a:xfrm>
            <a:custGeom>
              <a:avLst/>
              <a:gdLst>
                <a:gd name="T0" fmla="*/ 9875 w 9875"/>
                <a:gd name="T1" fmla="*/ 0 h 1685"/>
                <a:gd name="T2" fmla="*/ 8235 w 9875"/>
                <a:gd name="T3" fmla="*/ 696 h 1685"/>
                <a:gd name="T4" fmla="*/ 6596 w 9875"/>
                <a:gd name="T5" fmla="*/ 977 h 1685"/>
                <a:gd name="T6" fmla="*/ 3286 w 9875"/>
                <a:gd name="T7" fmla="*/ 1109 h 1685"/>
                <a:gd name="T8" fmla="*/ 0 w 9875"/>
                <a:gd name="T9" fmla="*/ 1685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5" h="1685">
                  <a:moveTo>
                    <a:pt x="9875" y="0"/>
                  </a:moveTo>
                  <a:lnTo>
                    <a:pt x="8235" y="696"/>
                  </a:lnTo>
                  <a:lnTo>
                    <a:pt x="6596" y="977"/>
                  </a:lnTo>
                  <a:lnTo>
                    <a:pt x="3286" y="1109"/>
                  </a:lnTo>
                  <a:lnTo>
                    <a:pt x="0" y="1685"/>
                  </a:lnTo>
                </a:path>
              </a:pathLst>
            </a:custGeom>
            <a:noFill/>
            <a:ln w="2063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" name="Line 132">
              <a:extLst>
                <a:ext uri="{FF2B5EF4-FFF2-40B4-BE49-F238E27FC236}">
                  <a16:creationId xmlns:a16="http://schemas.microsoft.com/office/drawing/2014/main" id="{A1C76D8F-58B2-77CF-6229-4A897A3A9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39813" y="2725738"/>
              <a:ext cx="0" cy="84931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9" name="Line 133">
              <a:extLst>
                <a:ext uri="{FF2B5EF4-FFF2-40B4-BE49-F238E27FC236}">
                  <a16:creationId xmlns:a16="http://schemas.microsoft.com/office/drawing/2014/main" id="{995EBA9C-4D6B-182E-AA13-7167B391C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87350" y="3122613"/>
              <a:ext cx="0" cy="60007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0" name="Line 134">
              <a:extLst>
                <a:ext uri="{FF2B5EF4-FFF2-40B4-BE49-F238E27FC236}">
                  <a16:creationId xmlns:a16="http://schemas.microsoft.com/office/drawing/2014/main" id="{A1B60FE0-364C-6A73-9F4D-6549DB92F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31713" y="3275013"/>
              <a:ext cx="0" cy="51911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1" name="Line 135">
              <a:extLst>
                <a:ext uri="{FF2B5EF4-FFF2-40B4-BE49-F238E27FC236}">
                  <a16:creationId xmlns:a16="http://schemas.microsoft.com/office/drawing/2014/main" id="{9782BB2C-9EFB-69D2-4B42-80DC477E8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25200" y="3390901"/>
              <a:ext cx="0" cy="4064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5" name="Freeform 149">
              <a:extLst>
                <a:ext uri="{FF2B5EF4-FFF2-40B4-BE49-F238E27FC236}">
                  <a16:creationId xmlns:a16="http://schemas.microsoft.com/office/drawing/2014/main" id="{6625B6C3-C27C-32A1-D12F-E5AD4E2E8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3789363"/>
              <a:ext cx="65088" cy="65088"/>
            </a:xfrm>
            <a:custGeom>
              <a:avLst/>
              <a:gdLst>
                <a:gd name="T0" fmla="*/ 165 w 165"/>
                <a:gd name="T1" fmla="*/ 83 h 166"/>
                <a:gd name="T2" fmla="*/ 163 w 165"/>
                <a:gd name="T3" fmla="*/ 65 h 166"/>
                <a:gd name="T4" fmla="*/ 159 w 165"/>
                <a:gd name="T5" fmla="*/ 50 h 166"/>
                <a:gd name="T6" fmla="*/ 150 w 165"/>
                <a:gd name="T7" fmla="*/ 37 h 166"/>
                <a:gd name="T8" fmla="*/ 140 w 165"/>
                <a:gd name="T9" fmla="*/ 24 h 166"/>
                <a:gd name="T10" fmla="*/ 127 w 165"/>
                <a:gd name="T11" fmla="*/ 13 h 166"/>
                <a:gd name="T12" fmla="*/ 119 w 165"/>
                <a:gd name="T13" fmla="*/ 8 h 166"/>
                <a:gd name="T14" fmla="*/ 113 w 165"/>
                <a:gd name="T15" fmla="*/ 5 h 166"/>
                <a:gd name="T16" fmla="*/ 98 w 165"/>
                <a:gd name="T17" fmla="*/ 1 h 166"/>
                <a:gd name="T18" fmla="*/ 83 w 165"/>
                <a:gd name="T19" fmla="*/ 0 h 166"/>
                <a:gd name="T20" fmla="*/ 65 w 165"/>
                <a:gd name="T21" fmla="*/ 1 h 166"/>
                <a:gd name="T22" fmla="*/ 50 w 165"/>
                <a:gd name="T23" fmla="*/ 5 h 166"/>
                <a:gd name="T24" fmla="*/ 37 w 165"/>
                <a:gd name="T25" fmla="*/ 13 h 166"/>
                <a:gd name="T26" fmla="*/ 24 w 165"/>
                <a:gd name="T27" fmla="*/ 24 h 166"/>
                <a:gd name="T28" fmla="*/ 13 w 165"/>
                <a:gd name="T29" fmla="*/ 37 h 166"/>
                <a:gd name="T30" fmla="*/ 5 w 165"/>
                <a:gd name="T31" fmla="*/ 50 h 166"/>
                <a:gd name="T32" fmla="*/ 1 w 165"/>
                <a:gd name="T33" fmla="*/ 65 h 166"/>
                <a:gd name="T34" fmla="*/ 0 w 165"/>
                <a:gd name="T35" fmla="*/ 83 h 166"/>
                <a:gd name="T36" fmla="*/ 1 w 165"/>
                <a:gd name="T37" fmla="*/ 98 h 166"/>
                <a:gd name="T38" fmla="*/ 5 w 165"/>
                <a:gd name="T39" fmla="*/ 113 h 166"/>
                <a:gd name="T40" fmla="*/ 8 w 165"/>
                <a:gd name="T41" fmla="*/ 119 h 166"/>
                <a:gd name="T42" fmla="*/ 13 w 165"/>
                <a:gd name="T43" fmla="*/ 127 h 166"/>
                <a:gd name="T44" fmla="*/ 24 w 165"/>
                <a:gd name="T45" fmla="*/ 140 h 166"/>
                <a:gd name="T46" fmla="*/ 37 w 165"/>
                <a:gd name="T47" fmla="*/ 150 h 166"/>
                <a:gd name="T48" fmla="*/ 50 w 165"/>
                <a:gd name="T49" fmla="*/ 159 h 166"/>
                <a:gd name="T50" fmla="*/ 65 w 165"/>
                <a:gd name="T51" fmla="*/ 163 h 166"/>
                <a:gd name="T52" fmla="*/ 83 w 165"/>
                <a:gd name="T53" fmla="*/ 166 h 166"/>
                <a:gd name="T54" fmla="*/ 98 w 165"/>
                <a:gd name="T55" fmla="*/ 163 h 166"/>
                <a:gd name="T56" fmla="*/ 113 w 165"/>
                <a:gd name="T57" fmla="*/ 159 h 166"/>
                <a:gd name="T58" fmla="*/ 119 w 165"/>
                <a:gd name="T59" fmla="*/ 154 h 166"/>
                <a:gd name="T60" fmla="*/ 127 w 165"/>
                <a:gd name="T61" fmla="*/ 150 h 166"/>
                <a:gd name="T62" fmla="*/ 133 w 165"/>
                <a:gd name="T63" fmla="*/ 145 h 166"/>
                <a:gd name="T64" fmla="*/ 140 w 165"/>
                <a:gd name="T65" fmla="*/ 140 h 166"/>
                <a:gd name="T66" fmla="*/ 145 w 165"/>
                <a:gd name="T67" fmla="*/ 133 h 166"/>
                <a:gd name="T68" fmla="*/ 150 w 165"/>
                <a:gd name="T69" fmla="*/ 127 h 166"/>
                <a:gd name="T70" fmla="*/ 154 w 165"/>
                <a:gd name="T71" fmla="*/ 119 h 166"/>
                <a:gd name="T72" fmla="*/ 159 w 165"/>
                <a:gd name="T73" fmla="*/ 113 h 166"/>
                <a:gd name="T74" fmla="*/ 163 w 165"/>
                <a:gd name="T75" fmla="*/ 98 h 166"/>
                <a:gd name="T76" fmla="*/ 165 w 165"/>
                <a:gd name="T77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65" y="83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6" name="Freeform 150">
              <a:extLst>
                <a:ext uri="{FF2B5EF4-FFF2-40B4-BE49-F238E27FC236}">
                  <a16:creationId xmlns:a16="http://schemas.microsoft.com/office/drawing/2014/main" id="{CFDC0DBE-E236-2891-9A2F-868165915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7100" y="3560763"/>
              <a:ext cx="66675" cy="65088"/>
            </a:xfrm>
            <a:custGeom>
              <a:avLst/>
              <a:gdLst>
                <a:gd name="T0" fmla="*/ 165 w 165"/>
                <a:gd name="T1" fmla="*/ 83 h 165"/>
                <a:gd name="T2" fmla="*/ 163 w 165"/>
                <a:gd name="T3" fmla="*/ 65 h 165"/>
                <a:gd name="T4" fmla="*/ 159 w 165"/>
                <a:gd name="T5" fmla="*/ 50 h 165"/>
                <a:gd name="T6" fmla="*/ 150 w 165"/>
                <a:gd name="T7" fmla="*/ 36 h 165"/>
                <a:gd name="T8" fmla="*/ 140 w 165"/>
                <a:gd name="T9" fmla="*/ 24 h 165"/>
                <a:gd name="T10" fmla="*/ 126 w 165"/>
                <a:gd name="T11" fmla="*/ 13 h 165"/>
                <a:gd name="T12" fmla="*/ 119 w 165"/>
                <a:gd name="T13" fmla="*/ 8 h 165"/>
                <a:gd name="T14" fmla="*/ 113 w 165"/>
                <a:gd name="T15" fmla="*/ 5 h 165"/>
                <a:gd name="T16" fmla="*/ 98 w 165"/>
                <a:gd name="T17" fmla="*/ 1 h 165"/>
                <a:gd name="T18" fmla="*/ 83 w 165"/>
                <a:gd name="T19" fmla="*/ 0 h 165"/>
                <a:gd name="T20" fmla="*/ 65 w 165"/>
                <a:gd name="T21" fmla="*/ 1 h 165"/>
                <a:gd name="T22" fmla="*/ 50 w 165"/>
                <a:gd name="T23" fmla="*/ 5 h 165"/>
                <a:gd name="T24" fmla="*/ 36 w 165"/>
                <a:gd name="T25" fmla="*/ 13 h 165"/>
                <a:gd name="T26" fmla="*/ 24 w 165"/>
                <a:gd name="T27" fmla="*/ 24 h 165"/>
                <a:gd name="T28" fmla="*/ 13 w 165"/>
                <a:gd name="T29" fmla="*/ 36 h 165"/>
                <a:gd name="T30" fmla="*/ 5 w 165"/>
                <a:gd name="T31" fmla="*/ 50 h 165"/>
                <a:gd name="T32" fmla="*/ 1 w 165"/>
                <a:gd name="T33" fmla="*/ 65 h 165"/>
                <a:gd name="T34" fmla="*/ 0 w 165"/>
                <a:gd name="T35" fmla="*/ 83 h 165"/>
                <a:gd name="T36" fmla="*/ 1 w 165"/>
                <a:gd name="T37" fmla="*/ 98 h 165"/>
                <a:gd name="T38" fmla="*/ 5 w 165"/>
                <a:gd name="T39" fmla="*/ 113 h 165"/>
                <a:gd name="T40" fmla="*/ 8 w 165"/>
                <a:gd name="T41" fmla="*/ 119 h 165"/>
                <a:gd name="T42" fmla="*/ 13 w 165"/>
                <a:gd name="T43" fmla="*/ 127 h 165"/>
                <a:gd name="T44" fmla="*/ 24 w 165"/>
                <a:gd name="T45" fmla="*/ 140 h 165"/>
                <a:gd name="T46" fmla="*/ 36 w 165"/>
                <a:gd name="T47" fmla="*/ 150 h 165"/>
                <a:gd name="T48" fmla="*/ 50 w 165"/>
                <a:gd name="T49" fmla="*/ 159 h 165"/>
                <a:gd name="T50" fmla="*/ 65 w 165"/>
                <a:gd name="T51" fmla="*/ 163 h 165"/>
                <a:gd name="T52" fmla="*/ 83 w 165"/>
                <a:gd name="T53" fmla="*/ 165 h 165"/>
                <a:gd name="T54" fmla="*/ 98 w 165"/>
                <a:gd name="T55" fmla="*/ 163 h 165"/>
                <a:gd name="T56" fmla="*/ 113 w 165"/>
                <a:gd name="T57" fmla="*/ 159 h 165"/>
                <a:gd name="T58" fmla="*/ 119 w 165"/>
                <a:gd name="T59" fmla="*/ 154 h 165"/>
                <a:gd name="T60" fmla="*/ 126 w 165"/>
                <a:gd name="T61" fmla="*/ 150 h 165"/>
                <a:gd name="T62" fmla="*/ 133 w 165"/>
                <a:gd name="T63" fmla="*/ 145 h 165"/>
                <a:gd name="T64" fmla="*/ 140 w 165"/>
                <a:gd name="T65" fmla="*/ 140 h 165"/>
                <a:gd name="T66" fmla="*/ 145 w 165"/>
                <a:gd name="T67" fmla="*/ 133 h 165"/>
                <a:gd name="T68" fmla="*/ 150 w 165"/>
                <a:gd name="T69" fmla="*/ 127 h 165"/>
                <a:gd name="T70" fmla="*/ 154 w 165"/>
                <a:gd name="T71" fmla="*/ 119 h 165"/>
                <a:gd name="T72" fmla="*/ 159 w 165"/>
                <a:gd name="T73" fmla="*/ 113 h 165"/>
                <a:gd name="T74" fmla="*/ 163 w 165"/>
                <a:gd name="T75" fmla="*/ 98 h 165"/>
                <a:gd name="T76" fmla="*/ 165 w 165"/>
                <a:gd name="T7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65" y="83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7" name="Freeform 151">
              <a:extLst>
                <a:ext uri="{FF2B5EF4-FFF2-40B4-BE49-F238E27FC236}">
                  <a16:creationId xmlns:a16="http://schemas.microsoft.com/office/drawing/2014/main" id="{CFD9C352-0897-4FD5-96ED-342FB0C4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1550" y="3508376"/>
              <a:ext cx="65088" cy="65088"/>
            </a:xfrm>
            <a:custGeom>
              <a:avLst/>
              <a:gdLst>
                <a:gd name="T0" fmla="*/ 165 w 165"/>
                <a:gd name="T1" fmla="*/ 82 h 165"/>
                <a:gd name="T2" fmla="*/ 163 w 165"/>
                <a:gd name="T3" fmla="*/ 65 h 165"/>
                <a:gd name="T4" fmla="*/ 159 w 165"/>
                <a:gd name="T5" fmla="*/ 50 h 165"/>
                <a:gd name="T6" fmla="*/ 150 w 165"/>
                <a:gd name="T7" fmla="*/ 36 h 165"/>
                <a:gd name="T8" fmla="*/ 140 w 165"/>
                <a:gd name="T9" fmla="*/ 23 h 165"/>
                <a:gd name="T10" fmla="*/ 126 w 165"/>
                <a:gd name="T11" fmla="*/ 12 h 165"/>
                <a:gd name="T12" fmla="*/ 119 w 165"/>
                <a:gd name="T13" fmla="*/ 7 h 165"/>
                <a:gd name="T14" fmla="*/ 112 w 165"/>
                <a:gd name="T15" fmla="*/ 5 h 165"/>
                <a:gd name="T16" fmla="*/ 97 w 165"/>
                <a:gd name="T17" fmla="*/ 1 h 165"/>
                <a:gd name="T18" fmla="*/ 82 w 165"/>
                <a:gd name="T19" fmla="*/ 0 h 165"/>
                <a:gd name="T20" fmla="*/ 65 w 165"/>
                <a:gd name="T21" fmla="*/ 1 h 165"/>
                <a:gd name="T22" fmla="*/ 50 w 165"/>
                <a:gd name="T23" fmla="*/ 5 h 165"/>
                <a:gd name="T24" fmla="*/ 36 w 165"/>
                <a:gd name="T25" fmla="*/ 12 h 165"/>
                <a:gd name="T26" fmla="*/ 24 w 165"/>
                <a:gd name="T27" fmla="*/ 23 h 165"/>
                <a:gd name="T28" fmla="*/ 12 w 165"/>
                <a:gd name="T29" fmla="*/ 36 h 165"/>
                <a:gd name="T30" fmla="*/ 5 w 165"/>
                <a:gd name="T31" fmla="*/ 50 h 165"/>
                <a:gd name="T32" fmla="*/ 1 w 165"/>
                <a:gd name="T33" fmla="*/ 65 h 165"/>
                <a:gd name="T34" fmla="*/ 0 w 165"/>
                <a:gd name="T35" fmla="*/ 82 h 165"/>
                <a:gd name="T36" fmla="*/ 1 w 165"/>
                <a:gd name="T37" fmla="*/ 97 h 165"/>
                <a:gd name="T38" fmla="*/ 5 w 165"/>
                <a:gd name="T39" fmla="*/ 112 h 165"/>
                <a:gd name="T40" fmla="*/ 7 w 165"/>
                <a:gd name="T41" fmla="*/ 119 h 165"/>
                <a:gd name="T42" fmla="*/ 12 w 165"/>
                <a:gd name="T43" fmla="*/ 126 h 165"/>
                <a:gd name="T44" fmla="*/ 24 w 165"/>
                <a:gd name="T45" fmla="*/ 140 h 165"/>
                <a:gd name="T46" fmla="*/ 36 w 165"/>
                <a:gd name="T47" fmla="*/ 150 h 165"/>
                <a:gd name="T48" fmla="*/ 50 w 165"/>
                <a:gd name="T49" fmla="*/ 159 h 165"/>
                <a:gd name="T50" fmla="*/ 65 w 165"/>
                <a:gd name="T51" fmla="*/ 162 h 165"/>
                <a:gd name="T52" fmla="*/ 82 w 165"/>
                <a:gd name="T53" fmla="*/ 165 h 165"/>
                <a:gd name="T54" fmla="*/ 97 w 165"/>
                <a:gd name="T55" fmla="*/ 162 h 165"/>
                <a:gd name="T56" fmla="*/ 112 w 165"/>
                <a:gd name="T57" fmla="*/ 159 h 165"/>
                <a:gd name="T58" fmla="*/ 119 w 165"/>
                <a:gd name="T59" fmla="*/ 154 h 165"/>
                <a:gd name="T60" fmla="*/ 126 w 165"/>
                <a:gd name="T61" fmla="*/ 150 h 165"/>
                <a:gd name="T62" fmla="*/ 133 w 165"/>
                <a:gd name="T63" fmla="*/ 145 h 165"/>
                <a:gd name="T64" fmla="*/ 140 w 165"/>
                <a:gd name="T65" fmla="*/ 140 h 165"/>
                <a:gd name="T66" fmla="*/ 145 w 165"/>
                <a:gd name="T67" fmla="*/ 132 h 165"/>
                <a:gd name="T68" fmla="*/ 150 w 165"/>
                <a:gd name="T69" fmla="*/ 126 h 165"/>
                <a:gd name="T70" fmla="*/ 154 w 165"/>
                <a:gd name="T71" fmla="*/ 119 h 165"/>
                <a:gd name="T72" fmla="*/ 159 w 165"/>
                <a:gd name="T73" fmla="*/ 112 h 165"/>
                <a:gd name="T74" fmla="*/ 163 w 165"/>
                <a:gd name="T75" fmla="*/ 97 h 165"/>
                <a:gd name="T76" fmla="*/ 165 w 165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65" y="82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lnTo>
                    <a:pt x="97" y="162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8" name="Freeform 152">
              <a:extLst>
                <a:ext uri="{FF2B5EF4-FFF2-40B4-BE49-F238E27FC236}">
                  <a16:creationId xmlns:a16="http://schemas.microsoft.com/office/drawing/2014/main" id="{B0C0D63A-8024-6F96-D12E-336550066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2425" y="3395663"/>
              <a:ext cx="65088" cy="66675"/>
            </a:xfrm>
            <a:custGeom>
              <a:avLst/>
              <a:gdLst>
                <a:gd name="T0" fmla="*/ 166 w 166"/>
                <a:gd name="T1" fmla="*/ 83 h 165"/>
                <a:gd name="T2" fmla="*/ 163 w 166"/>
                <a:gd name="T3" fmla="*/ 65 h 165"/>
                <a:gd name="T4" fmla="*/ 159 w 166"/>
                <a:gd name="T5" fmla="*/ 50 h 165"/>
                <a:gd name="T6" fmla="*/ 151 w 166"/>
                <a:gd name="T7" fmla="*/ 36 h 165"/>
                <a:gd name="T8" fmla="*/ 141 w 166"/>
                <a:gd name="T9" fmla="*/ 24 h 165"/>
                <a:gd name="T10" fmla="*/ 127 w 166"/>
                <a:gd name="T11" fmla="*/ 12 h 165"/>
                <a:gd name="T12" fmla="*/ 119 w 166"/>
                <a:gd name="T13" fmla="*/ 7 h 165"/>
                <a:gd name="T14" fmla="*/ 113 w 166"/>
                <a:gd name="T15" fmla="*/ 5 h 165"/>
                <a:gd name="T16" fmla="*/ 98 w 166"/>
                <a:gd name="T17" fmla="*/ 1 h 165"/>
                <a:gd name="T18" fmla="*/ 83 w 166"/>
                <a:gd name="T19" fmla="*/ 0 h 165"/>
                <a:gd name="T20" fmla="*/ 65 w 166"/>
                <a:gd name="T21" fmla="*/ 1 h 165"/>
                <a:gd name="T22" fmla="*/ 50 w 166"/>
                <a:gd name="T23" fmla="*/ 5 h 165"/>
                <a:gd name="T24" fmla="*/ 37 w 166"/>
                <a:gd name="T25" fmla="*/ 12 h 165"/>
                <a:gd name="T26" fmla="*/ 24 w 166"/>
                <a:gd name="T27" fmla="*/ 24 h 165"/>
                <a:gd name="T28" fmla="*/ 13 w 166"/>
                <a:gd name="T29" fmla="*/ 36 h 165"/>
                <a:gd name="T30" fmla="*/ 5 w 166"/>
                <a:gd name="T31" fmla="*/ 50 h 165"/>
                <a:gd name="T32" fmla="*/ 2 w 166"/>
                <a:gd name="T33" fmla="*/ 65 h 165"/>
                <a:gd name="T34" fmla="*/ 0 w 166"/>
                <a:gd name="T35" fmla="*/ 83 h 165"/>
                <a:gd name="T36" fmla="*/ 2 w 166"/>
                <a:gd name="T37" fmla="*/ 98 h 165"/>
                <a:gd name="T38" fmla="*/ 5 w 166"/>
                <a:gd name="T39" fmla="*/ 113 h 165"/>
                <a:gd name="T40" fmla="*/ 8 w 166"/>
                <a:gd name="T41" fmla="*/ 119 h 165"/>
                <a:gd name="T42" fmla="*/ 13 w 166"/>
                <a:gd name="T43" fmla="*/ 126 h 165"/>
                <a:gd name="T44" fmla="*/ 24 w 166"/>
                <a:gd name="T45" fmla="*/ 140 h 165"/>
                <a:gd name="T46" fmla="*/ 37 w 166"/>
                <a:gd name="T47" fmla="*/ 150 h 165"/>
                <a:gd name="T48" fmla="*/ 50 w 166"/>
                <a:gd name="T49" fmla="*/ 159 h 165"/>
                <a:gd name="T50" fmla="*/ 65 w 166"/>
                <a:gd name="T51" fmla="*/ 163 h 165"/>
                <a:gd name="T52" fmla="*/ 83 w 166"/>
                <a:gd name="T53" fmla="*/ 165 h 165"/>
                <a:gd name="T54" fmla="*/ 98 w 166"/>
                <a:gd name="T55" fmla="*/ 163 h 165"/>
                <a:gd name="T56" fmla="*/ 113 w 166"/>
                <a:gd name="T57" fmla="*/ 159 h 165"/>
                <a:gd name="T58" fmla="*/ 119 w 166"/>
                <a:gd name="T59" fmla="*/ 154 h 165"/>
                <a:gd name="T60" fmla="*/ 127 w 166"/>
                <a:gd name="T61" fmla="*/ 150 h 165"/>
                <a:gd name="T62" fmla="*/ 133 w 166"/>
                <a:gd name="T63" fmla="*/ 145 h 165"/>
                <a:gd name="T64" fmla="*/ 141 w 166"/>
                <a:gd name="T65" fmla="*/ 140 h 165"/>
                <a:gd name="T66" fmla="*/ 146 w 166"/>
                <a:gd name="T67" fmla="*/ 133 h 165"/>
                <a:gd name="T68" fmla="*/ 151 w 166"/>
                <a:gd name="T69" fmla="*/ 126 h 165"/>
                <a:gd name="T70" fmla="*/ 154 w 166"/>
                <a:gd name="T71" fmla="*/ 119 h 165"/>
                <a:gd name="T72" fmla="*/ 159 w 166"/>
                <a:gd name="T73" fmla="*/ 113 h 165"/>
                <a:gd name="T74" fmla="*/ 163 w 166"/>
                <a:gd name="T75" fmla="*/ 98 h 165"/>
                <a:gd name="T76" fmla="*/ 166 w 166"/>
                <a:gd name="T7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66" y="83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7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lnTo>
                    <a:pt x="146" y="133"/>
                  </a:lnTo>
                  <a:lnTo>
                    <a:pt x="151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9" name="Freeform 153">
              <a:extLst>
                <a:ext uri="{FF2B5EF4-FFF2-40B4-BE49-F238E27FC236}">
                  <a16:creationId xmlns:a16="http://schemas.microsoft.com/office/drawing/2014/main" id="{686643BA-2896-87A4-EC0D-4B27623F6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3300" y="3119438"/>
              <a:ext cx="65088" cy="66675"/>
            </a:xfrm>
            <a:custGeom>
              <a:avLst/>
              <a:gdLst>
                <a:gd name="T0" fmla="*/ 165 w 165"/>
                <a:gd name="T1" fmla="*/ 82 h 165"/>
                <a:gd name="T2" fmla="*/ 163 w 165"/>
                <a:gd name="T3" fmla="*/ 65 h 165"/>
                <a:gd name="T4" fmla="*/ 159 w 165"/>
                <a:gd name="T5" fmla="*/ 50 h 165"/>
                <a:gd name="T6" fmla="*/ 150 w 165"/>
                <a:gd name="T7" fmla="*/ 36 h 165"/>
                <a:gd name="T8" fmla="*/ 140 w 165"/>
                <a:gd name="T9" fmla="*/ 24 h 165"/>
                <a:gd name="T10" fmla="*/ 127 w 165"/>
                <a:gd name="T11" fmla="*/ 12 h 165"/>
                <a:gd name="T12" fmla="*/ 119 w 165"/>
                <a:gd name="T13" fmla="*/ 7 h 165"/>
                <a:gd name="T14" fmla="*/ 113 w 165"/>
                <a:gd name="T15" fmla="*/ 5 h 165"/>
                <a:gd name="T16" fmla="*/ 98 w 165"/>
                <a:gd name="T17" fmla="*/ 1 h 165"/>
                <a:gd name="T18" fmla="*/ 83 w 165"/>
                <a:gd name="T19" fmla="*/ 0 h 165"/>
                <a:gd name="T20" fmla="*/ 65 w 165"/>
                <a:gd name="T21" fmla="*/ 1 h 165"/>
                <a:gd name="T22" fmla="*/ 50 w 165"/>
                <a:gd name="T23" fmla="*/ 5 h 165"/>
                <a:gd name="T24" fmla="*/ 36 w 165"/>
                <a:gd name="T25" fmla="*/ 12 h 165"/>
                <a:gd name="T26" fmla="*/ 24 w 165"/>
                <a:gd name="T27" fmla="*/ 24 h 165"/>
                <a:gd name="T28" fmla="*/ 13 w 165"/>
                <a:gd name="T29" fmla="*/ 36 h 165"/>
                <a:gd name="T30" fmla="*/ 5 w 165"/>
                <a:gd name="T31" fmla="*/ 50 h 165"/>
                <a:gd name="T32" fmla="*/ 1 w 165"/>
                <a:gd name="T33" fmla="*/ 65 h 165"/>
                <a:gd name="T34" fmla="*/ 0 w 165"/>
                <a:gd name="T35" fmla="*/ 82 h 165"/>
                <a:gd name="T36" fmla="*/ 1 w 165"/>
                <a:gd name="T37" fmla="*/ 98 h 165"/>
                <a:gd name="T38" fmla="*/ 5 w 165"/>
                <a:gd name="T39" fmla="*/ 113 h 165"/>
                <a:gd name="T40" fmla="*/ 8 w 165"/>
                <a:gd name="T41" fmla="*/ 119 h 165"/>
                <a:gd name="T42" fmla="*/ 13 w 165"/>
                <a:gd name="T43" fmla="*/ 126 h 165"/>
                <a:gd name="T44" fmla="*/ 24 w 165"/>
                <a:gd name="T45" fmla="*/ 140 h 165"/>
                <a:gd name="T46" fmla="*/ 36 w 165"/>
                <a:gd name="T47" fmla="*/ 150 h 165"/>
                <a:gd name="T48" fmla="*/ 50 w 165"/>
                <a:gd name="T49" fmla="*/ 159 h 165"/>
                <a:gd name="T50" fmla="*/ 65 w 165"/>
                <a:gd name="T51" fmla="*/ 163 h 165"/>
                <a:gd name="T52" fmla="*/ 83 w 165"/>
                <a:gd name="T53" fmla="*/ 165 h 165"/>
                <a:gd name="T54" fmla="*/ 98 w 165"/>
                <a:gd name="T55" fmla="*/ 163 h 165"/>
                <a:gd name="T56" fmla="*/ 113 w 165"/>
                <a:gd name="T57" fmla="*/ 159 h 165"/>
                <a:gd name="T58" fmla="*/ 119 w 165"/>
                <a:gd name="T59" fmla="*/ 154 h 165"/>
                <a:gd name="T60" fmla="*/ 127 w 165"/>
                <a:gd name="T61" fmla="*/ 150 h 165"/>
                <a:gd name="T62" fmla="*/ 133 w 165"/>
                <a:gd name="T63" fmla="*/ 145 h 165"/>
                <a:gd name="T64" fmla="*/ 140 w 165"/>
                <a:gd name="T65" fmla="*/ 140 h 165"/>
                <a:gd name="T66" fmla="*/ 145 w 165"/>
                <a:gd name="T67" fmla="*/ 133 h 165"/>
                <a:gd name="T68" fmla="*/ 150 w 165"/>
                <a:gd name="T69" fmla="*/ 126 h 165"/>
                <a:gd name="T70" fmla="*/ 154 w 165"/>
                <a:gd name="T71" fmla="*/ 119 h 165"/>
                <a:gd name="T72" fmla="*/ 159 w 165"/>
                <a:gd name="T73" fmla="*/ 113 h 165"/>
                <a:gd name="T74" fmla="*/ 163 w 165"/>
                <a:gd name="T75" fmla="*/ 98 h 165"/>
                <a:gd name="T76" fmla="*/ 165 w 165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65" y="82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55" name="ZoneTexte 1154">
            <a:extLst>
              <a:ext uri="{FF2B5EF4-FFF2-40B4-BE49-F238E27FC236}">
                <a16:creationId xmlns:a16="http://schemas.microsoft.com/office/drawing/2014/main" id="{F0B31D42-8018-6898-05FF-DA8614287993}"/>
              </a:ext>
            </a:extLst>
          </p:cNvPr>
          <p:cNvSpPr txBox="1"/>
          <p:nvPr/>
        </p:nvSpPr>
        <p:spPr>
          <a:xfrm>
            <a:off x="1909314" y="4374337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-20</a:t>
            </a:r>
          </a:p>
        </p:txBody>
      </p:sp>
      <p:sp>
        <p:nvSpPr>
          <p:cNvPr id="1156" name="ZoneTexte 1155">
            <a:extLst>
              <a:ext uri="{FF2B5EF4-FFF2-40B4-BE49-F238E27FC236}">
                <a16:creationId xmlns:a16="http://schemas.microsoft.com/office/drawing/2014/main" id="{5C05D64A-BE32-5353-58E4-D079E743232E}"/>
              </a:ext>
            </a:extLst>
          </p:cNvPr>
          <p:cNvSpPr txBox="1"/>
          <p:nvPr/>
        </p:nvSpPr>
        <p:spPr>
          <a:xfrm>
            <a:off x="2034349" y="3562189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1157" name="ZoneTexte 1156">
            <a:extLst>
              <a:ext uri="{FF2B5EF4-FFF2-40B4-BE49-F238E27FC236}">
                <a16:creationId xmlns:a16="http://schemas.microsoft.com/office/drawing/2014/main" id="{BE3C9536-38DC-E106-3E71-3F1F90B98FA3}"/>
              </a:ext>
            </a:extLst>
          </p:cNvPr>
          <p:cNvSpPr txBox="1"/>
          <p:nvPr/>
        </p:nvSpPr>
        <p:spPr>
          <a:xfrm>
            <a:off x="1955802" y="275004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</a:t>
            </a:r>
          </a:p>
        </p:txBody>
      </p:sp>
      <p:sp>
        <p:nvSpPr>
          <p:cNvPr id="1158" name="ZoneTexte 1157">
            <a:extLst>
              <a:ext uri="{FF2B5EF4-FFF2-40B4-BE49-F238E27FC236}">
                <a16:creationId xmlns:a16="http://schemas.microsoft.com/office/drawing/2014/main" id="{F07C6CE8-9520-B5F7-546F-03EAE5B77D4E}"/>
              </a:ext>
            </a:extLst>
          </p:cNvPr>
          <p:cNvSpPr txBox="1"/>
          <p:nvPr/>
        </p:nvSpPr>
        <p:spPr>
          <a:xfrm>
            <a:off x="2430683" y="4738096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1160" name="ZoneTexte 1159">
            <a:extLst>
              <a:ext uri="{FF2B5EF4-FFF2-40B4-BE49-F238E27FC236}">
                <a16:creationId xmlns:a16="http://schemas.microsoft.com/office/drawing/2014/main" id="{203A1C60-2EBC-0DBC-527F-1098E50644F7}"/>
              </a:ext>
            </a:extLst>
          </p:cNvPr>
          <p:cNvSpPr txBox="1"/>
          <p:nvPr/>
        </p:nvSpPr>
        <p:spPr>
          <a:xfrm>
            <a:off x="4621928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24</a:t>
            </a:r>
          </a:p>
        </p:txBody>
      </p:sp>
      <p:sp>
        <p:nvSpPr>
          <p:cNvPr id="1162" name="ZoneTexte 1161">
            <a:extLst>
              <a:ext uri="{FF2B5EF4-FFF2-40B4-BE49-F238E27FC236}">
                <a16:creationId xmlns:a16="http://schemas.microsoft.com/office/drawing/2014/main" id="{E0501557-67B4-CBE8-2ACE-B6B30253AA1E}"/>
              </a:ext>
            </a:extLst>
          </p:cNvPr>
          <p:cNvSpPr txBox="1"/>
          <p:nvPr/>
        </p:nvSpPr>
        <p:spPr>
          <a:xfrm>
            <a:off x="4569172" y="4950176"/>
            <a:ext cx="30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Weeks</a:t>
            </a:r>
            <a:r>
              <a:rPr lang="fr-FR" sz="1200" b="1" dirty="0"/>
              <a:t> </a:t>
            </a:r>
            <a:r>
              <a:rPr lang="fr-FR" sz="1200" b="1" dirty="0" err="1"/>
              <a:t>after</a:t>
            </a:r>
            <a:r>
              <a:rPr lang="fr-FR" sz="1200" b="1" dirty="0"/>
              <a:t> ISL dose switch (</a:t>
            </a:r>
            <a:r>
              <a:rPr lang="fr-FR" sz="1200" b="1" dirty="0" err="1"/>
              <a:t>weeks</a:t>
            </a:r>
            <a:r>
              <a:rPr lang="fr-FR" sz="1200" b="1" dirty="0"/>
              <a:t> in part 3)</a:t>
            </a:r>
          </a:p>
        </p:txBody>
      </p:sp>
      <p:sp>
        <p:nvSpPr>
          <p:cNvPr id="1163" name="ZoneTexte 1162">
            <a:extLst>
              <a:ext uri="{FF2B5EF4-FFF2-40B4-BE49-F238E27FC236}">
                <a16:creationId xmlns:a16="http://schemas.microsoft.com/office/drawing/2014/main" id="{07FF6D56-3C42-DB39-1F5F-D3C2C7FA7506}"/>
              </a:ext>
            </a:extLst>
          </p:cNvPr>
          <p:cNvSpPr txBox="1"/>
          <p:nvPr/>
        </p:nvSpPr>
        <p:spPr>
          <a:xfrm>
            <a:off x="9062604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72</a:t>
            </a:r>
          </a:p>
        </p:txBody>
      </p:sp>
      <p:sp>
        <p:nvSpPr>
          <p:cNvPr id="1164" name="ZoneTexte 1163">
            <a:extLst>
              <a:ext uri="{FF2B5EF4-FFF2-40B4-BE49-F238E27FC236}">
                <a16:creationId xmlns:a16="http://schemas.microsoft.com/office/drawing/2014/main" id="{EB0F2494-C714-09A4-9C3F-D8F830C20658}"/>
              </a:ext>
            </a:extLst>
          </p:cNvPr>
          <p:cNvSpPr txBox="1"/>
          <p:nvPr/>
        </p:nvSpPr>
        <p:spPr>
          <a:xfrm>
            <a:off x="6841045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48</a:t>
            </a:r>
          </a:p>
        </p:txBody>
      </p:sp>
      <p:sp>
        <p:nvSpPr>
          <p:cNvPr id="1165" name="Line 256">
            <a:extLst>
              <a:ext uri="{FF2B5EF4-FFF2-40B4-BE49-F238E27FC236}">
                <a16:creationId xmlns:a16="http://schemas.microsoft.com/office/drawing/2014/main" id="{4993AF92-4973-CD8F-8AF0-BC66FD606C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1161" y="5537364"/>
            <a:ext cx="309563" cy="0"/>
          </a:xfrm>
          <a:prstGeom prst="line">
            <a:avLst/>
          </a:prstGeom>
          <a:noFill/>
          <a:ln w="38100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66" name="Line 257">
            <a:extLst>
              <a:ext uri="{FF2B5EF4-FFF2-40B4-BE49-F238E27FC236}">
                <a16:creationId xmlns:a16="http://schemas.microsoft.com/office/drawing/2014/main" id="{086E4F37-041F-43A4-6BD8-3E9AEBFC1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3731" y="5537364"/>
            <a:ext cx="309563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67" name="Line 258">
            <a:extLst>
              <a:ext uri="{FF2B5EF4-FFF2-40B4-BE49-F238E27FC236}">
                <a16:creationId xmlns:a16="http://schemas.microsoft.com/office/drawing/2014/main" id="{64305139-CB5F-A947-D6ED-B0BFBE078B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8427" y="5537364"/>
            <a:ext cx="309563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68" name="ZoneTexte 1167">
            <a:extLst>
              <a:ext uri="{FF2B5EF4-FFF2-40B4-BE49-F238E27FC236}">
                <a16:creationId xmlns:a16="http://schemas.microsoft.com/office/drawing/2014/main" id="{995BBC08-CB50-DF66-37E9-3C3486633FC1}"/>
              </a:ext>
            </a:extLst>
          </p:cNvPr>
          <p:cNvSpPr txBox="1"/>
          <p:nvPr/>
        </p:nvSpPr>
        <p:spPr>
          <a:xfrm>
            <a:off x="1913988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(0.25 mg) + DOR QD</a:t>
            </a:r>
          </a:p>
        </p:txBody>
      </p:sp>
      <p:sp>
        <p:nvSpPr>
          <p:cNvPr id="1169" name="ZoneTexte 1168">
            <a:extLst>
              <a:ext uri="{FF2B5EF4-FFF2-40B4-BE49-F238E27FC236}">
                <a16:creationId xmlns:a16="http://schemas.microsoft.com/office/drawing/2014/main" id="{B37F8C45-9C6E-5B62-301B-5D11BAFD7B09}"/>
              </a:ext>
            </a:extLst>
          </p:cNvPr>
          <p:cNvSpPr txBox="1"/>
          <p:nvPr/>
        </p:nvSpPr>
        <p:spPr>
          <a:xfrm>
            <a:off x="6767445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(2.25 mg) + DOR QD</a:t>
            </a:r>
          </a:p>
        </p:txBody>
      </p:sp>
      <p:sp>
        <p:nvSpPr>
          <p:cNvPr id="1170" name="ZoneTexte 1169">
            <a:extLst>
              <a:ext uri="{FF2B5EF4-FFF2-40B4-BE49-F238E27FC236}">
                <a16:creationId xmlns:a16="http://schemas.microsoft.com/office/drawing/2014/main" id="{BEF18085-07A7-4229-C6EC-ACA76D2977AC}"/>
              </a:ext>
            </a:extLst>
          </p:cNvPr>
          <p:cNvSpPr txBox="1"/>
          <p:nvPr/>
        </p:nvSpPr>
        <p:spPr>
          <a:xfrm>
            <a:off x="4345990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(0.75 mg) + DOR QD</a:t>
            </a:r>
          </a:p>
        </p:txBody>
      </p:sp>
      <p:sp>
        <p:nvSpPr>
          <p:cNvPr id="1171" name="ZoneTexte 1170">
            <a:extLst>
              <a:ext uri="{FF2B5EF4-FFF2-40B4-BE49-F238E27FC236}">
                <a16:creationId xmlns:a16="http://schemas.microsoft.com/office/drawing/2014/main" id="{AF74B759-ACE6-26C4-A36D-50BF021DB87E}"/>
              </a:ext>
            </a:extLst>
          </p:cNvPr>
          <p:cNvSpPr txBox="1"/>
          <p:nvPr/>
        </p:nvSpPr>
        <p:spPr>
          <a:xfrm>
            <a:off x="9107990" y="5383476"/>
            <a:ext cx="147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DOR/3TC/TDF QD</a:t>
            </a:r>
          </a:p>
        </p:txBody>
      </p:sp>
      <p:sp>
        <p:nvSpPr>
          <p:cNvPr id="1172" name="Line 255">
            <a:extLst>
              <a:ext uri="{FF2B5EF4-FFF2-40B4-BE49-F238E27FC236}">
                <a16:creationId xmlns:a16="http://schemas.microsoft.com/office/drawing/2014/main" id="{92AFDCF0-BD9A-7975-4F07-D8FC1C990A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6427" y="5537364"/>
            <a:ext cx="309563" cy="0"/>
          </a:xfrm>
          <a:prstGeom prst="line">
            <a:avLst/>
          </a:prstGeom>
          <a:noFill/>
          <a:ln w="38100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73" name="ZoneTexte 1172">
            <a:extLst>
              <a:ext uri="{FF2B5EF4-FFF2-40B4-BE49-F238E27FC236}">
                <a16:creationId xmlns:a16="http://schemas.microsoft.com/office/drawing/2014/main" id="{86870CE3-8BEB-1A4C-F886-E7395214B934}"/>
              </a:ext>
            </a:extLst>
          </p:cNvPr>
          <p:cNvSpPr txBox="1"/>
          <p:nvPr/>
        </p:nvSpPr>
        <p:spPr>
          <a:xfrm>
            <a:off x="7945016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60</a:t>
            </a:r>
          </a:p>
        </p:txBody>
      </p:sp>
      <p:graphicFrame>
        <p:nvGraphicFramePr>
          <p:cNvPr id="1174" name="Tableau 4">
            <a:extLst>
              <a:ext uri="{FF2B5EF4-FFF2-40B4-BE49-F238E27FC236}">
                <a16:creationId xmlns:a16="http://schemas.microsoft.com/office/drawing/2014/main" id="{F7193940-8DE1-108F-8BB4-17D67D94746E}"/>
              </a:ext>
            </a:extLst>
          </p:cNvPr>
          <p:cNvGraphicFramePr>
            <a:graphicFrameLocks noGrp="1"/>
          </p:cNvGraphicFramePr>
          <p:nvPr/>
        </p:nvGraphicFramePr>
        <p:xfrm>
          <a:off x="9651828" y="1925094"/>
          <a:ext cx="2334873" cy="254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659">
                  <a:extLst>
                    <a:ext uri="{9D8B030D-6E8A-4147-A177-3AD203B41FA5}">
                      <a16:colId xmlns:a16="http://schemas.microsoft.com/office/drawing/2014/main" val="3743117514"/>
                    </a:ext>
                  </a:extLst>
                </a:gridCol>
                <a:gridCol w="644607">
                  <a:extLst>
                    <a:ext uri="{9D8B030D-6E8A-4147-A177-3AD203B41FA5}">
                      <a16:colId xmlns:a16="http://schemas.microsoft.com/office/drawing/2014/main" val="4043240577"/>
                    </a:ext>
                  </a:extLst>
                </a:gridCol>
                <a:gridCol w="644607">
                  <a:extLst>
                    <a:ext uri="{9D8B030D-6E8A-4147-A177-3AD203B41FA5}">
                      <a16:colId xmlns:a16="http://schemas.microsoft.com/office/drawing/2014/main" val="739525579"/>
                    </a:ext>
                  </a:extLst>
                </a:gridCol>
              </a:tblGrid>
              <a:tr h="259961">
                <a:tc rowSpan="2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Part 2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Week 72 </a:t>
                      </a:r>
                      <a:r>
                        <a:rPr lang="fr-FR" sz="1000" dirty="0" err="1"/>
                        <a:t>after</a:t>
                      </a:r>
                      <a:r>
                        <a:rPr lang="fr-FR" sz="1000" dirty="0"/>
                        <a:t> ISL dose switch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987160"/>
                  </a:ext>
                </a:extLst>
              </a:tr>
              <a:tr h="259961">
                <a:tc vMerge="1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Part 2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group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% Change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baseline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2636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(0.25 mg) + DOR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-1,8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281354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(0.75 mg) + 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70082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(2.25 mg) + 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28,0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68002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DOR/3TC/TDF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663288"/>
                  </a:ext>
                </a:extLst>
              </a:tr>
            </a:tbl>
          </a:graphicData>
        </a:graphic>
      </p:graphicFrame>
      <p:sp>
        <p:nvSpPr>
          <p:cNvPr id="1175" name="ZoneTexte 1174">
            <a:extLst>
              <a:ext uri="{FF2B5EF4-FFF2-40B4-BE49-F238E27FC236}">
                <a16:creationId xmlns:a16="http://schemas.microsoft.com/office/drawing/2014/main" id="{89686F92-A820-F8F2-726D-88ABD3DF23C7}"/>
              </a:ext>
            </a:extLst>
          </p:cNvPr>
          <p:cNvSpPr txBox="1"/>
          <p:nvPr/>
        </p:nvSpPr>
        <p:spPr>
          <a:xfrm>
            <a:off x="1955802" y="19378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</a:t>
            </a:r>
          </a:p>
        </p:txBody>
      </p:sp>
      <p:sp>
        <p:nvSpPr>
          <p:cNvPr id="1177" name="Espace réservé du contenu 1176">
            <a:extLst>
              <a:ext uri="{FF2B5EF4-FFF2-40B4-BE49-F238E27FC236}">
                <a16:creationId xmlns:a16="http://schemas.microsoft.com/office/drawing/2014/main" id="{1EC5515C-0B20-7F1B-5710-1534FC5BC7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898271"/>
            <a:ext cx="10972800" cy="686397"/>
          </a:xfrm>
        </p:spPr>
        <p:txBody>
          <a:bodyPr>
            <a:normAutofit/>
          </a:bodyPr>
          <a:lstStyle/>
          <a:p>
            <a:r>
              <a:rPr lang="fr-FR" sz="1600" dirty="0"/>
              <a:t>Week 0 = time of switch</a:t>
            </a:r>
          </a:p>
          <a:p>
            <a:r>
              <a:rPr lang="fr-FR" sz="1600" dirty="0"/>
              <a:t>Participants </a:t>
            </a:r>
            <a:r>
              <a:rPr lang="fr-FR" sz="1600" dirty="0" err="1"/>
              <a:t>switched</a:t>
            </a:r>
            <a:r>
              <a:rPr lang="fr-FR" sz="1600" dirty="0"/>
              <a:t> to ISL 0,75 mg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study</a:t>
            </a:r>
            <a:r>
              <a:rPr lang="fr-FR" sz="1600" dirty="0"/>
              <a:t> </a:t>
            </a:r>
            <a:r>
              <a:rPr lang="fr-FR" sz="1600" dirty="0" err="1"/>
              <a:t>week</a:t>
            </a:r>
            <a:r>
              <a:rPr lang="fr-FR" sz="1600" dirty="0"/>
              <a:t> 60-84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2D81CC-3E0B-AB4B-6E8C-D80FC9BD9125}"/>
              </a:ext>
            </a:extLst>
          </p:cNvPr>
          <p:cNvSpPr txBox="1"/>
          <p:nvPr/>
        </p:nvSpPr>
        <p:spPr>
          <a:xfrm rot="16200000">
            <a:off x="1021024" y="3340985"/>
            <a:ext cx="140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Percent change (%)</a:t>
            </a:r>
          </a:p>
        </p:txBody>
      </p:sp>
    </p:spTree>
    <p:extLst>
      <p:ext uri="{BB962C8B-B14F-4D97-AF65-F5344CB8AC3E}">
        <p14:creationId xmlns:p14="http://schemas.microsoft.com/office/powerpoint/2010/main" val="3276363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3CF17F-8A9B-A746-984A-2A44E79BB1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735" y="1470436"/>
            <a:ext cx="3623733" cy="3376498"/>
          </a:xfrm>
        </p:spPr>
        <p:txBody>
          <a:bodyPr>
            <a:normAutofit/>
          </a:bodyPr>
          <a:lstStyle/>
          <a:p>
            <a:r>
              <a:rPr lang="en-GB" sz="1800" dirty="0"/>
              <a:t>Objective: identify QD doses of ISL that would be efficacious and not have effects on lymphocytes and CD4+ T cells</a:t>
            </a:r>
          </a:p>
          <a:p>
            <a:r>
              <a:rPr lang="en-GB" sz="1800" dirty="0"/>
              <a:t>Dose selection criteria</a:t>
            </a:r>
          </a:p>
          <a:p>
            <a:pPr lvl="1"/>
            <a:r>
              <a:rPr lang="en-GB" sz="1600" dirty="0"/>
              <a:t>Efficacy: achieve exposure threshold to cover wild-type and MA84I/V within 3 days</a:t>
            </a:r>
          </a:p>
          <a:p>
            <a:pPr lvl="1"/>
            <a:r>
              <a:rPr lang="en-GB" sz="1600" dirty="0"/>
              <a:t>Safety: similar changes over time in CD4+ T cells and lymphocytes to standard ART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C109EB-2957-0E49-9366-AFDE9E49932F}"/>
              </a:ext>
            </a:extLst>
          </p:cNvPr>
          <p:cNvSpPr txBox="1"/>
          <p:nvPr/>
        </p:nvSpPr>
        <p:spPr>
          <a:xfrm>
            <a:off x="9685095" y="6469389"/>
            <a:ext cx="25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/>
              <a:t>Vargo R. HIV Glasgow 2022, Abs. O45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CD3BB473-F63C-2D4D-ACBC-075E656CB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32381"/>
              </p:ext>
            </p:extLst>
          </p:nvPr>
        </p:nvGraphicFramePr>
        <p:xfrm>
          <a:off x="8470375" y="2882001"/>
          <a:ext cx="328701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132">
                  <a:extLst>
                    <a:ext uri="{9D8B030D-6E8A-4147-A177-3AD203B41FA5}">
                      <a16:colId xmlns:a16="http://schemas.microsoft.com/office/drawing/2014/main" val="3541520650"/>
                    </a:ext>
                  </a:extLst>
                </a:gridCol>
                <a:gridCol w="403761">
                  <a:extLst>
                    <a:ext uri="{9D8B030D-6E8A-4147-A177-3AD203B41FA5}">
                      <a16:colId xmlns:a16="http://schemas.microsoft.com/office/drawing/2014/main" val="2288159433"/>
                    </a:ext>
                  </a:extLst>
                </a:gridCol>
                <a:gridCol w="657316">
                  <a:extLst>
                    <a:ext uri="{9D8B030D-6E8A-4147-A177-3AD203B41FA5}">
                      <a16:colId xmlns:a16="http://schemas.microsoft.com/office/drawing/2014/main" val="766329247"/>
                    </a:ext>
                  </a:extLst>
                </a:gridCol>
                <a:gridCol w="657403">
                  <a:extLst>
                    <a:ext uri="{9D8B030D-6E8A-4147-A177-3AD203B41FA5}">
                      <a16:colId xmlns:a16="http://schemas.microsoft.com/office/drawing/2014/main" val="3826940659"/>
                    </a:ext>
                  </a:extLst>
                </a:gridCol>
                <a:gridCol w="657403">
                  <a:extLst>
                    <a:ext uri="{9D8B030D-6E8A-4147-A177-3AD203B41FA5}">
                      <a16:colId xmlns:a16="http://schemas.microsoft.com/office/drawing/2014/main" val="67205576"/>
                    </a:ext>
                  </a:extLst>
                </a:gridCol>
              </a:tblGrid>
              <a:tr h="24983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dirty="0"/>
                        <a:t>ISL QD dose (mg)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669051"/>
                  </a:ext>
                </a:extLst>
              </a:tr>
              <a:tr h="2498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276982"/>
                  </a:ext>
                </a:extLst>
              </a:tr>
              <a:tr h="249838">
                <a:tc rowSpan="3">
                  <a:txBody>
                    <a:bodyPr/>
                    <a:lstStyle/>
                    <a:p>
                      <a:r>
                        <a:rPr lang="fr-FR" dirty="0"/>
                        <a:t>WT </a:t>
                      </a:r>
                      <a:r>
                        <a:rPr lang="fr-FR" dirty="0" err="1"/>
                        <a:t>coverage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658239"/>
                  </a:ext>
                </a:extLst>
              </a:tr>
              <a:tr h="249838">
                <a:tc vMerge="1">
                  <a:txBody>
                    <a:bodyPr/>
                    <a:lstStyle/>
                    <a:p>
                      <a:r>
                        <a:rPr lang="fr-FR" dirty="0"/>
                        <a:t>WT </a:t>
                      </a:r>
                      <a:r>
                        <a:rPr lang="fr-FR" dirty="0" err="1"/>
                        <a:t>coverage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129909"/>
                  </a:ext>
                </a:extLst>
              </a:tr>
              <a:tr h="24983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5684"/>
                  </a:ext>
                </a:extLst>
              </a:tr>
              <a:tr h="249838">
                <a:tc rowSpan="3">
                  <a:txBody>
                    <a:bodyPr/>
                    <a:lstStyle/>
                    <a:p>
                      <a:r>
                        <a:rPr lang="fr-FR" dirty="0"/>
                        <a:t>M84I/V </a:t>
                      </a:r>
                      <a:r>
                        <a:rPr lang="fr-FR" dirty="0" err="1"/>
                        <a:t>coverage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31434"/>
                  </a:ext>
                </a:extLst>
              </a:tr>
              <a:tr h="249838">
                <a:tc vMerge="1">
                  <a:txBody>
                    <a:bodyPr/>
                    <a:lstStyle/>
                    <a:p>
                      <a:r>
                        <a:rPr lang="fr-FR" dirty="0"/>
                        <a:t>M84I/V </a:t>
                      </a:r>
                      <a:r>
                        <a:rPr lang="fr-FR" dirty="0" err="1"/>
                        <a:t>coverage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49388"/>
                  </a:ext>
                </a:extLst>
              </a:tr>
              <a:tr h="24983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05734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0D7F23A1-893B-C94B-9BD2-77BD79CADC24}"/>
              </a:ext>
            </a:extLst>
          </p:cNvPr>
          <p:cNvSpPr txBox="1"/>
          <p:nvPr/>
        </p:nvSpPr>
        <p:spPr>
          <a:xfrm>
            <a:off x="8220473" y="2493567"/>
            <a:ext cx="386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70C0"/>
                </a:solidFill>
              </a:rPr>
              <a:t>WT and MA84I/V coverage by ISL dose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2361D7-C186-E543-8EAD-D6FD24245235}"/>
              </a:ext>
            </a:extLst>
          </p:cNvPr>
          <p:cNvSpPr txBox="1"/>
          <p:nvPr/>
        </p:nvSpPr>
        <p:spPr>
          <a:xfrm>
            <a:off x="293042" y="5684558"/>
            <a:ext cx="1160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Conclusion</a:t>
            </a:r>
            <a:r>
              <a:rPr lang="en-GB" dirty="0"/>
              <a:t>: ISL 0.25 mg QD achieves fully efficacious concentrations in 3 days for HIV-1 treatment naïve and stable switch.</a:t>
            </a:r>
            <a:br>
              <a:rPr lang="en-GB" dirty="0"/>
            </a:br>
            <a:r>
              <a:rPr lang="en-GB" dirty="0" err="1"/>
              <a:t>Modeling</a:t>
            </a:r>
            <a:r>
              <a:rPr lang="en-GB" dirty="0"/>
              <a:t> and simulation predicts ISL 0.25 mg QD will have similar lymphocytes and CD4+T cells increases compared to standard ART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50A3C5F-597C-7148-B381-34ACA3442AC0}"/>
              </a:ext>
            </a:extLst>
          </p:cNvPr>
          <p:cNvGrpSpPr/>
          <p:nvPr/>
        </p:nvGrpSpPr>
        <p:grpSpPr>
          <a:xfrm>
            <a:off x="4136594" y="1980942"/>
            <a:ext cx="3929551" cy="3779731"/>
            <a:chOff x="3034404" y="1925053"/>
            <a:chExt cx="7061004" cy="4706597"/>
          </a:xfrm>
        </p:grpSpPr>
        <p:sp>
          <p:nvSpPr>
            <p:cNvPr id="13" name="Forme libre : forme 37">
              <a:extLst>
                <a:ext uri="{FF2B5EF4-FFF2-40B4-BE49-F238E27FC236}">
                  <a16:creationId xmlns:a16="http://schemas.microsoft.com/office/drawing/2014/main" id="{05D04B2E-2A1E-BB4D-BE43-D5E90CC1A372}"/>
                </a:ext>
              </a:extLst>
            </p:cNvPr>
            <p:cNvSpPr/>
            <p:nvPr/>
          </p:nvSpPr>
          <p:spPr>
            <a:xfrm>
              <a:off x="4135966" y="3894921"/>
              <a:ext cx="5350933" cy="1760812"/>
            </a:xfrm>
            <a:custGeom>
              <a:avLst/>
              <a:gdLst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50933"/>
                <a:gd name="connsiteY0" fmla="*/ 1760812 h 1760812"/>
                <a:gd name="connsiteX1" fmla="*/ 55033 w 5350933"/>
                <a:gd name="connsiteY1" fmla="*/ 1506812 h 1760812"/>
                <a:gd name="connsiteX2" fmla="*/ 165100 w 5350933"/>
                <a:gd name="connsiteY2" fmla="*/ 1536446 h 1760812"/>
                <a:gd name="connsiteX3" fmla="*/ 241300 w 5350933"/>
                <a:gd name="connsiteY3" fmla="*/ 1176612 h 1760812"/>
                <a:gd name="connsiteX4" fmla="*/ 359833 w 5350933"/>
                <a:gd name="connsiteY4" fmla="*/ 1235879 h 1760812"/>
                <a:gd name="connsiteX5" fmla="*/ 419100 w 5350933"/>
                <a:gd name="connsiteY5" fmla="*/ 1024212 h 1760812"/>
                <a:gd name="connsiteX6" fmla="*/ 546100 w 5350933"/>
                <a:gd name="connsiteY6" fmla="*/ 1049612 h 1760812"/>
                <a:gd name="connsiteX7" fmla="*/ 596900 w 5350933"/>
                <a:gd name="connsiteY7" fmla="*/ 897212 h 1760812"/>
                <a:gd name="connsiteX8" fmla="*/ 723900 w 5350933"/>
                <a:gd name="connsiteY8" fmla="*/ 952246 h 1760812"/>
                <a:gd name="connsiteX9" fmla="*/ 778933 w 5350933"/>
                <a:gd name="connsiteY9" fmla="*/ 825246 h 1760812"/>
                <a:gd name="connsiteX10" fmla="*/ 918633 w 5350933"/>
                <a:gd name="connsiteY10" fmla="*/ 850646 h 1760812"/>
                <a:gd name="connsiteX11" fmla="*/ 977900 w 5350933"/>
                <a:gd name="connsiteY11" fmla="*/ 749046 h 1760812"/>
                <a:gd name="connsiteX12" fmla="*/ 1117600 w 5350933"/>
                <a:gd name="connsiteY12" fmla="*/ 795612 h 1760812"/>
                <a:gd name="connsiteX13" fmla="*/ 1159933 w 5350933"/>
                <a:gd name="connsiteY13" fmla="*/ 715179 h 1760812"/>
                <a:gd name="connsiteX14" fmla="*/ 1299633 w 5350933"/>
                <a:gd name="connsiteY14" fmla="*/ 753279 h 1760812"/>
                <a:gd name="connsiteX15" fmla="*/ 1375833 w 5350933"/>
                <a:gd name="connsiteY15" fmla="*/ 643212 h 1760812"/>
                <a:gd name="connsiteX16" fmla="*/ 1511300 w 5350933"/>
                <a:gd name="connsiteY16" fmla="*/ 710946 h 1760812"/>
                <a:gd name="connsiteX17" fmla="*/ 1579033 w 5350933"/>
                <a:gd name="connsiteY17" fmla="*/ 638979 h 1760812"/>
                <a:gd name="connsiteX18" fmla="*/ 1693333 w 5350933"/>
                <a:gd name="connsiteY18" fmla="*/ 681312 h 1760812"/>
                <a:gd name="connsiteX19" fmla="*/ 1748366 w 5350933"/>
                <a:gd name="connsiteY19" fmla="*/ 617812 h 1760812"/>
                <a:gd name="connsiteX20" fmla="*/ 1883833 w 5350933"/>
                <a:gd name="connsiteY20" fmla="*/ 668612 h 1760812"/>
                <a:gd name="connsiteX21" fmla="*/ 1955800 w 5350933"/>
                <a:gd name="connsiteY21" fmla="*/ 596646 h 1760812"/>
                <a:gd name="connsiteX22" fmla="*/ 2087033 w 5350933"/>
                <a:gd name="connsiteY22" fmla="*/ 643212 h 1760812"/>
                <a:gd name="connsiteX23" fmla="*/ 2137833 w 5350933"/>
                <a:gd name="connsiteY23" fmla="*/ 583946 h 1760812"/>
                <a:gd name="connsiteX24" fmla="*/ 2260600 w 5350933"/>
                <a:gd name="connsiteY24" fmla="*/ 630512 h 1760812"/>
                <a:gd name="connsiteX25" fmla="*/ 2357966 w 5350933"/>
                <a:gd name="connsiteY25" fmla="*/ 567012 h 1760812"/>
                <a:gd name="connsiteX26" fmla="*/ 2442633 w 5350933"/>
                <a:gd name="connsiteY26" fmla="*/ 605112 h 1760812"/>
                <a:gd name="connsiteX27" fmla="*/ 2523066 w 5350933"/>
                <a:gd name="connsiteY27" fmla="*/ 558546 h 1760812"/>
                <a:gd name="connsiteX28" fmla="*/ 2628900 w 5350933"/>
                <a:gd name="connsiteY28" fmla="*/ 596646 h 1760812"/>
                <a:gd name="connsiteX29" fmla="*/ 2705100 w 5350933"/>
                <a:gd name="connsiteY29" fmla="*/ 550079 h 1760812"/>
                <a:gd name="connsiteX30" fmla="*/ 2810933 w 5350933"/>
                <a:gd name="connsiteY30" fmla="*/ 592412 h 1760812"/>
                <a:gd name="connsiteX31" fmla="*/ 2908300 w 5350933"/>
                <a:gd name="connsiteY31" fmla="*/ 541612 h 1760812"/>
                <a:gd name="connsiteX32" fmla="*/ 3005666 w 5350933"/>
                <a:gd name="connsiteY32" fmla="*/ 579712 h 1760812"/>
                <a:gd name="connsiteX33" fmla="*/ 3094566 w 5350933"/>
                <a:gd name="connsiteY33" fmla="*/ 524679 h 1760812"/>
                <a:gd name="connsiteX34" fmla="*/ 3204633 w 5350933"/>
                <a:gd name="connsiteY34" fmla="*/ 579712 h 1760812"/>
                <a:gd name="connsiteX35" fmla="*/ 3314700 w 5350933"/>
                <a:gd name="connsiteY35" fmla="*/ 533146 h 1760812"/>
                <a:gd name="connsiteX36" fmla="*/ 3441700 w 5350933"/>
                <a:gd name="connsiteY36" fmla="*/ 575479 h 1760812"/>
                <a:gd name="connsiteX37" fmla="*/ 3505200 w 5350933"/>
                <a:gd name="connsiteY37" fmla="*/ 524679 h 1760812"/>
                <a:gd name="connsiteX38" fmla="*/ 3602566 w 5350933"/>
                <a:gd name="connsiteY38" fmla="*/ 562779 h 1760812"/>
                <a:gd name="connsiteX39" fmla="*/ 3708400 w 5350933"/>
                <a:gd name="connsiteY39" fmla="*/ 511979 h 1760812"/>
                <a:gd name="connsiteX40" fmla="*/ 3776133 w 5350933"/>
                <a:gd name="connsiteY40" fmla="*/ 558546 h 1760812"/>
                <a:gd name="connsiteX41" fmla="*/ 3869266 w 5350933"/>
                <a:gd name="connsiteY41" fmla="*/ 503512 h 1760812"/>
                <a:gd name="connsiteX42" fmla="*/ 3975100 w 5350933"/>
                <a:gd name="connsiteY42" fmla="*/ 554312 h 1760812"/>
                <a:gd name="connsiteX43" fmla="*/ 4068233 w 5350933"/>
                <a:gd name="connsiteY43" fmla="*/ 511979 h 1760812"/>
                <a:gd name="connsiteX44" fmla="*/ 4169833 w 5350933"/>
                <a:gd name="connsiteY44" fmla="*/ 545846 h 1760812"/>
                <a:gd name="connsiteX45" fmla="*/ 4224866 w 5350933"/>
                <a:gd name="connsiteY45" fmla="*/ 511979 h 1760812"/>
                <a:gd name="connsiteX46" fmla="*/ 4326466 w 5350933"/>
                <a:gd name="connsiteY46" fmla="*/ 554312 h 1760812"/>
                <a:gd name="connsiteX47" fmla="*/ 4419600 w 5350933"/>
                <a:gd name="connsiteY47" fmla="*/ 507746 h 1760812"/>
                <a:gd name="connsiteX48" fmla="*/ 4538133 w 5350933"/>
                <a:gd name="connsiteY48" fmla="*/ 550079 h 1760812"/>
                <a:gd name="connsiteX49" fmla="*/ 4631266 w 5350933"/>
                <a:gd name="connsiteY49" fmla="*/ 495046 h 1760812"/>
                <a:gd name="connsiteX50" fmla="*/ 4766733 w 5350933"/>
                <a:gd name="connsiteY50" fmla="*/ 550079 h 1760812"/>
                <a:gd name="connsiteX51" fmla="*/ 4830233 w 5350933"/>
                <a:gd name="connsiteY51" fmla="*/ 503512 h 1760812"/>
                <a:gd name="connsiteX52" fmla="*/ 4953000 w 5350933"/>
                <a:gd name="connsiteY52" fmla="*/ 558546 h 1760812"/>
                <a:gd name="connsiteX53" fmla="*/ 5024966 w 5350933"/>
                <a:gd name="connsiteY53" fmla="*/ 495046 h 1760812"/>
                <a:gd name="connsiteX54" fmla="*/ 5135033 w 5350933"/>
                <a:gd name="connsiteY54" fmla="*/ 533146 h 1760812"/>
                <a:gd name="connsiteX55" fmla="*/ 5202766 w 5350933"/>
                <a:gd name="connsiteY55" fmla="*/ 499279 h 1760812"/>
                <a:gd name="connsiteX56" fmla="*/ 5329766 w 5350933"/>
                <a:gd name="connsiteY56" fmla="*/ 545846 h 1760812"/>
                <a:gd name="connsiteX57" fmla="*/ 5350933 w 5350933"/>
                <a:gd name="connsiteY57" fmla="*/ 29379 h 1760812"/>
                <a:gd name="connsiteX58" fmla="*/ 5156200 w 5350933"/>
                <a:gd name="connsiteY58" fmla="*/ 59012 h 1760812"/>
                <a:gd name="connsiteX59" fmla="*/ 5037666 w 5350933"/>
                <a:gd name="connsiteY59" fmla="*/ 16679 h 1760812"/>
                <a:gd name="connsiteX60" fmla="*/ 4953000 w 5350933"/>
                <a:gd name="connsiteY60" fmla="*/ 59012 h 1760812"/>
                <a:gd name="connsiteX61" fmla="*/ 4842933 w 5350933"/>
                <a:gd name="connsiteY61" fmla="*/ 29379 h 1760812"/>
                <a:gd name="connsiteX62" fmla="*/ 4749800 w 5350933"/>
                <a:gd name="connsiteY62" fmla="*/ 67479 h 1760812"/>
                <a:gd name="connsiteX63" fmla="*/ 4660900 w 5350933"/>
                <a:gd name="connsiteY63" fmla="*/ 12446 h 1760812"/>
                <a:gd name="connsiteX64" fmla="*/ 4588933 w 5350933"/>
                <a:gd name="connsiteY64" fmla="*/ 59012 h 1760812"/>
                <a:gd name="connsiteX65" fmla="*/ 4474633 w 5350933"/>
                <a:gd name="connsiteY65" fmla="*/ 29379 h 1760812"/>
                <a:gd name="connsiteX66" fmla="*/ 4406900 w 5350933"/>
                <a:gd name="connsiteY66" fmla="*/ 71712 h 1760812"/>
                <a:gd name="connsiteX67" fmla="*/ 4305300 w 5350933"/>
                <a:gd name="connsiteY67" fmla="*/ 33612 h 1760812"/>
                <a:gd name="connsiteX68" fmla="*/ 4212166 w 5350933"/>
                <a:gd name="connsiteY68" fmla="*/ 59012 h 1760812"/>
                <a:gd name="connsiteX69" fmla="*/ 4119033 w 5350933"/>
                <a:gd name="connsiteY69" fmla="*/ 33612 h 1760812"/>
                <a:gd name="connsiteX70" fmla="*/ 3975100 w 5350933"/>
                <a:gd name="connsiteY70" fmla="*/ 84412 h 1760812"/>
                <a:gd name="connsiteX71" fmla="*/ 3894666 w 5350933"/>
                <a:gd name="connsiteY71" fmla="*/ 42079 h 1760812"/>
                <a:gd name="connsiteX72" fmla="*/ 3810000 w 5350933"/>
                <a:gd name="connsiteY72" fmla="*/ 80179 h 1760812"/>
                <a:gd name="connsiteX73" fmla="*/ 3729566 w 5350933"/>
                <a:gd name="connsiteY73" fmla="*/ 42079 h 1760812"/>
                <a:gd name="connsiteX74" fmla="*/ 3623733 w 5350933"/>
                <a:gd name="connsiteY74" fmla="*/ 88646 h 1760812"/>
                <a:gd name="connsiteX75" fmla="*/ 3534833 w 5350933"/>
                <a:gd name="connsiteY75" fmla="*/ 46312 h 1760812"/>
                <a:gd name="connsiteX76" fmla="*/ 3420533 w 5350933"/>
                <a:gd name="connsiteY76" fmla="*/ 97112 h 1760812"/>
                <a:gd name="connsiteX77" fmla="*/ 3302000 w 5350933"/>
                <a:gd name="connsiteY77" fmla="*/ 84412 h 1760812"/>
                <a:gd name="connsiteX78" fmla="*/ 3238500 w 5350933"/>
                <a:gd name="connsiteY78" fmla="*/ 126746 h 1760812"/>
                <a:gd name="connsiteX79" fmla="*/ 3090333 w 5350933"/>
                <a:gd name="connsiteY79" fmla="*/ 97112 h 1760812"/>
                <a:gd name="connsiteX80" fmla="*/ 3052233 w 5350933"/>
                <a:gd name="connsiteY80" fmla="*/ 135212 h 1760812"/>
                <a:gd name="connsiteX81" fmla="*/ 2933700 w 5350933"/>
                <a:gd name="connsiteY81" fmla="*/ 101346 h 1760812"/>
                <a:gd name="connsiteX82" fmla="*/ 2878666 w 5350933"/>
                <a:gd name="connsiteY82" fmla="*/ 147912 h 1760812"/>
                <a:gd name="connsiteX83" fmla="*/ 2726266 w 5350933"/>
                <a:gd name="connsiteY83" fmla="*/ 118279 h 1760812"/>
                <a:gd name="connsiteX84" fmla="*/ 2654300 w 5350933"/>
                <a:gd name="connsiteY84" fmla="*/ 164846 h 1760812"/>
                <a:gd name="connsiteX85" fmla="*/ 2552700 w 5350933"/>
                <a:gd name="connsiteY85" fmla="*/ 135212 h 1760812"/>
                <a:gd name="connsiteX86" fmla="*/ 2484966 w 5350933"/>
                <a:gd name="connsiteY86" fmla="*/ 186012 h 1760812"/>
                <a:gd name="connsiteX87" fmla="*/ 2353733 w 5350933"/>
                <a:gd name="connsiteY87" fmla="*/ 152146 h 1760812"/>
                <a:gd name="connsiteX88" fmla="*/ 2294466 w 5350933"/>
                <a:gd name="connsiteY88" fmla="*/ 190246 h 1760812"/>
                <a:gd name="connsiteX89" fmla="*/ 2142066 w 5350933"/>
                <a:gd name="connsiteY89" fmla="*/ 181779 h 1760812"/>
                <a:gd name="connsiteX90" fmla="*/ 2112433 w 5350933"/>
                <a:gd name="connsiteY90" fmla="*/ 224112 h 1760812"/>
                <a:gd name="connsiteX91" fmla="*/ 1972733 w 5350933"/>
                <a:gd name="connsiteY91" fmla="*/ 194479 h 1760812"/>
                <a:gd name="connsiteX92" fmla="*/ 1913466 w 5350933"/>
                <a:gd name="connsiteY92" fmla="*/ 241046 h 1760812"/>
                <a:gd name="connsiteX93" fmla="*/ 1769533 w 5350933"/>
                <a:gd name="connsiteY93" fmla="*/ 232579 h 1760812"/>
                <a:gd name="connsiteX94" fmla="*/ 1727200 w 5350933"/>
                <a:gd name="connsiteY94" fmla="*/ 274912 h 1760812"/>
                <a:gd name="connsiteX95" fmla="*/ 1574800 w 5350933"/>
                <a:gd name="connsiteY95" fmla="*/ 270679 h 1760812"/>
                <a:gd name="connsiteX96" fmla="*/ 1540933 w 5350933"/>
                <a:gd name="connsiteY96" fmla="*/ 334179 h 1760812"/>
                <a:gd name="connsiteX97" fmla="*/ 1422400 w 5350933"/>
                <a:gd name="connsiteY97" fmla="*/ 313012 h 1760812"/>
                <a:gd name="connsiteX98" fmla="*/ 1350433 w 5350933"/>
                <a:gd name="connsiteY98" fmla="*/ 393446 h 1760812"/>
                <a:gd name="connsiteX99" fmla="*/ 1231900 w 5350933"/>
                <a:gd name="connsiteY99" fmla="*/ 376512 h 1760812"/>
                <a:gd name="connsiteX100" fmla="*/ 1151466 w 5350933"/>
                <a:gd name="connsiteY100" fmla="*/ 448479 h 1760812"/>
                <a:gd name="connsiteX101" fmla="*/ 1058333 w 5350933"/>
                <a:gd name="connsiteY101" fmla="*/ 423079 h 1760812"/>
                <a:gd name="connsiteX102" fmla="*/ 986366 w 5350933"/>
                <a:gd name="connsiteY102" fmla="*/ 495046 h 1760812"/>
                <a:gd name="connsiteX103" fmla="*/ 867833 w 5350933"/>
                <a:gd name="connsiteY103" fmla="*/ 486579 h 1760812"/>
                <a:gd name="connsiteX104" fmla="*/ 736600 w 5350933"/>
                <a:gd name="connsiteY104" fmla="*/ 592412 h 1760812"/>
                <a:gd name="connsiteX105" fmla="*/ 622300 w 5350933"/>
                <a:gd name="connsiteY105" fmla="*/ 583946 h 1760812"/>
                <a:gd name="connsiteX106" fmla="*/ 601133 w 5350933"/>
                <a:gd name="connsiteY106" fmla="*/ 698246 h 1760812"/>
                <a:gd name="connsiteX107" fmla="*/ 452966 w 5350933"/>
                <a:gd name="connsiteY107" fmla="*/ 702479 h 1760812"/>
                <a:gd name="connsiteX108" fmla="*/ 381000 w 5350933"/>
                <a:gd name="connsiteY108" fmla="*/ 888746 h 1760812"/>
                <a:gd name="connsiteX109" fmla="*/ 270933 w 5350933"/>
                <a:gd name="connsiteY109" fmla="*/ 884512 h 1760812"/>
                <a:gd name="connsiteX110" fmla="*/ 173566 w 5350933"/>
                <a:gd name="connsiteY110" fmla="*/ 1273979 h 1760812"/>
                <a:gd name="connsiteX111" fmla="*/ 50800 w 5350933"/>
                <a:gd name="connsiteY111" fmla="*/ 1248579 h 1760812"/>
                <a:gd name="connsiteX112" fmla="*/ 0 w 5350933"/>
                <a:gd name="connsiteY112" fmla="*/ 1680379 h 176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350933" h="1760812">
                  <a:moveTo>
                    <a:pt x="0" y="1760812"/>
                  </a:moveTo>
                  <a:cubicBezTo>
                    <a:pt x="13758" y="1652509"/>
                    <a:pt x="27516" y="1544206"/>
                    <a:pt x="55033" y="1506812"/>
                  </a:cubicBezTo>
                  <a:cubicBezTo>
                    <a:pt x="82550" y="1469418"/>
                    <a:pt x="134056" y="1591479"/>
                    <a:pt x="165100" y="1536446"/>
                  </a:cubicBezTo>
                  <a:cubicBezTo>
                    <a:pt x="196144" y="1481413"/>
                    <a:pt x="208845" y="1226706"/>
                    <a:pt x="241300" y="1176612"/>
                  </a:cubicBezTo>
                  <a:cubicBezTo>
                    <a:pt x="273755" y="1126518"/>
                    <a:pt x="330200" y="1261279"/>
                    <a:pt x="359833" y="1235879"/>
                  </a:cubicBezTo>
                  <a:cubicBezTo>
                    <a:pt x="389466" y="1210479"/>
                    <a:pt x="388056" y="1055256"/>
                    <a:pt x="419100" y="1024212"/>
                  </a:cubicBezTo>
                  <a:cubicBezTo>
                    <a:pt x="450144" y="993168"/>
                    <a:pt x="516467" y="1070779"/>
                    <a:pt x="546100" y="1049612"/>
                  </a:cubicBezTo>
                  <a:cubicBezTo>
                    <a:pt x="575733" y="1028445"/>
                    <a:pt x="567267" y="913440"/>
                    <a:pt x="596900" y="897212"/>
                  </a:cubicBezTo>
                  <a:cubicBezTo>
                    <a:pt x="626533" y="880984"/>
                    <a:pt x="693561" y="964240"/>
                    <a:pt x="723900" y="952246"/>
                  </a:cubicBezTo>
                  <a:cubicBezTo>
                    <a:pt x="754239" y="940252"/>
                    <a:pt x="746478" y="842179"/>
                    <a:pt x="778933" y="825246"/>
                  </a:cubicBezTo>
                  <a:cubicBezTo>
                    <a:pt x="811388" y="808313"/>
                    <a:pt x="885472" y="863346"/>
                    <a:pt x="918633" y="850646"/>
                  </a:cubicBezTo>
                  <a:cubicBezTo>
                    <a:pt x="951794" y="837946"/>
                    <a:pt x="944739" y="758218"/>
                    <a:pt x="977900" y="749046"/>
                  </a:cubicBezTo>
                  <a:cubicBezTo>
                    <a:pt x="1011061" y="739874"/>
                    <a:pt x="1087261" y="801257"/>
                    <a:pt x="1117600" y="795612"/>
                  </a:cubicBezTo>
                  <a:cubicBezTo>
                    <a:pt x="1147939" y="789967"/>
                    <a:pt x="1129594" y="722235"/>
                    <a:pt x="1159933" y="715179"/>
                  </a:cubicBezTo>
                  <a:cubicBezTo>
                    <a:pt x="1190272" y="708123"/>
                    <a:pt x="1263650" y="765273"/>
                    <a:pt x="1299633" y="753279"/>
                  </a:cubicBezTo>
                  <a:cubicBezTo>
                    <a:pt x="1335616" y="741285"/>
                    <a:pt x="1340555" y="650267"/>
                    <a:pt x="1375833" y="643212"/>
                  </a:cubicBezTo>
                  <a:cubicBezTo>
                    <a:pt x="1411111" y="636157"/>
                    <a:pt x="1477433" y="711651"/>
                    <a:pt x="1511300" y="710946"/>
                  </a:cubicBezTo>
                  <a:cubicBezTo>
                    <a:pt x="1545167" y="710240"/>
                    <a:pt x="1548694" y="643918"/>
                    <a:pt x="1579033" y="638979"/>
                  </a:cubicBezTo>
                  <a:cubicBezTo>
                    <a:pt x="1609372" y="634040"/>
                    <a:pt x="1665111" y="684840"/>
                    <a:pt x="1693333" y="681312"/>
                  </a:cubicBezTo>
                  <a:cubicBezTo>
                    <a:pt x="1721555" y="677784"/>
                    <a:pt x="1716616" y="619929"/>
                    <a:pt x="1748366" y="617812"/>
                  </a:cubicBezTo>
                  <a:cubicBezTo>
                    <a:pt x="1780116" y="615695"/>
                    <a:pt x="1849261" y="672140"/>
                    <a:pt x="1883833" y="668612"/>
                  </a:cubicBezTo>
                  <a:cubicBezTo>
                    <a:pt x="1918405" y="665084"/>
                    <a:pt x="1921933" y="600879"/>
                    <a:pt x="1955800" y="596646"/>
                  </a:cubicBezTo>
                  <a:cubicBezTo>
                    <a:pt x="1989667" y="592413"/>
                    <a:pt x="2056694" y="645329"/>
                    <a:pt x="2087033" y="643212"/>
                  </a:cubicBezTo>
                  <a:cubicBezTo>
                    <a:pt x="2117372" y="641095"/>
                    <a:pt x="2108905" y="586063"/>
                    <a:pt x="2137833" y="583946"/>
                  </a:cubicBezTo>
                  <a:cubicBezTo>
                    <a:pt x="2166761" y="581829"/>
                    <a:pt x="2223911" y="633334"/>
                    <a:pt x="2260600" y="630512"/>
                  </a:cubicBezTo>
                  <a:cubicBezTo>
                    <a:pt x="2297289" y="627690"/>
                    <a:pt x="2327627" y="571245"/>
                    <a:pt x="2357966" y="567012"/>
                  </a:cubicBezTo>
                  <a:cubicBezTo>
                    <a:pt x="2388305" y="562779"/>
                    <a:pt x="2415116" y="606523"/>
                    <a:pt x="2442633" y="605112"/>
                  </a:cubicBezTo>
                  <a:cubicBezTo>
                    <a:pt x="2470150" y="603701"/>
                    <a:pt x="2492022" y="559957"/>
                    <a:pt x="2523066" y="558546"/>
                  </a:cubicBezTo>
                  <a:cubicBezTo>
                    <a:pt x="2554110" y="557135"/>
                    <a:pt x="2598561" y="598057"/>
                    <a:pt x="2628900" y="596646"/>
                  </a:cubicBezTo>
                  <a:cubicBezTo>
                    <a:pt x="2659239" y="595235"/>
                    <a:pt x="2674761" y="550785"/>
                    <a:pt x="2705100" y="550079"/>
                  </a:cubicBezTo>
                  <a:cubicBezTo>
                    <a:pt x="2735439" y="549373"/>
                    <a:pt x="2777066" y="593823"/>
                    <a:pt x="2810933" y="592412"/>
                  </a:cubicBezTo>
                  <a:cubicBezTo>
                    <a:pt x="2844800" y="591001"/>
                    <a:pt x="2875845" y="543729"/>
                    <a:pt x="2908300" y="541612"/>
                  </a:cubicBezTo>
                  <a:cubicBezTo>
                    <a:pt x="2940755" y="539495"/>
                    <a:pt x="2974622" y="582534"/>
                    <a:pt x="3005666" y="579712"/>
                  </a:cubicBezTo>
                  <a:cubicBezTo>
                    <a:pt x="3036710" y="576890"/>
                    <a:pt x="3061405" y="524679"/>
                    <a:pt x="3094566" y="524679"/>
                  </a:cubicBezTo>
                  <a:cubicBezTo>
                    <a:pt x="3127727" y="524679"/>
                    <a:pt x="3167944" y="578301"/>
                    <a:pt x="3204633" y="579712"/>
                  </a:cubicBezTo>
                  <a:cubicBezTo>
                    <a:pt x="3241322" y="581123"/>
                    <a:pt x="3275189" y="533851"/>
                    <a:pt x="3314700" y="533146"/>
                  </a:cubicBezTo>
                  <a:cubicBezTo>
                    <a:pt x="3354211" y="532440"/>
                    <a:pt x="3409950" y="576890"/>
                    <a:pt x="3441700" y="575479"/>
                  </a:cubicBezTo>
                  <a:cubicBezTo>
                    <a:pt x="3473450" y="574068"/>
                    <a:pt x="3478389" y="526796"/>
                    <a:pt x="3505200" y="524679"/>
                  </a:cubicBezTo>
                  <a:cubicBezTo>
                    <a:pt x="3532011" y="522562"/>
                    <a:pt x="3568699" y="564896"/>
                    <a:pt x="3602566" y="562779"/>
                  </a:cubicBezTo>
                  <a:cubicBezTo>
                    <a:pt x="3636433" y="560662"/>
                    <a:pt x="3679472" y="512684"/>
                    <a:pt x="3708400" y="511979"/>
                  </a:cubicBezTo>
                  <a:cubicBezTo>
                    <a:pt x="3737328" y="511274"/>
                    <a:pt x="3749322" y="559957"/>
                    <a:pt x="3776133" y="558546"/>
                  </a:cubicBezTo>
                  <a:cubicBezTo>
                    <a:pt x="3802944" y="557135"/>
                    <a:pt x="3836105" y="504218"/>
                    <a:pt x="3869266" y="503512"/>
                  </a:cubicBezTo>
                  <a:cubicBezTo>
                    <a:pt x="3902427" y="502806"/>
                    <a:pt x="3941939" y="552901"/>
                    <a:pt x="3975100" y="554312"/>
                  </a:cubicBezTo>
                  <a:cubicBezTo>
                    <a:pt x="4008261" y="555723"/>
                    <a:pt x="4035778" y="513390"/>
                    <a:pt x="4068233" y="511979"/>
                  </a:cubicBezTo>
                  <a:cubicBezTo>
                    <a:pt x="4100688" y="510568"/>
                    <a:pt x="4143728" y="545846"/>
                    <a:pt x="4169833" y="545846"/>
                  </a:cubicBezTo>
                  <a:cubicBezTo>
                    <a:pt x="4195938" y="545846"/>
                    <a:pt x="4198761" y="510568"/>
                    <a:pt x="4224866" y="511979"/>
                  </a:cubicBezTo>
                  <a:cubicBezTo>
                    <a:pt x="4250971" y="513390"/>
                    <a:pt x="4294010" y="555017"/>
                    <a:pt x="4326466" y="554312"/>
                  </a:cubicBezTo>
                  <a:cubicBezTo>
                    <a:pt x="4358922" y="553606"/>
                    <a:pt x="4384322" y="508451"/>
                    <a:pt x="4419600" y="507746"/>
                  </a:cubicBezTo>
                  <a:cubicBezTo>
                    <a:pt x="4454878" y="507041"/>
                    <a:pt x="4502855" y="552196"/>
                    <a:pt x="4538133" y="550079"/>
                  </a:cubicBezTo>
                  <a:cubicBezTo>
                    <a:pt x="4573411" y="547962"/>
                    <a:pt x="4593166" y="495046"/>
                    <a:pt x="4631266" y="495046"/>
                  </a:cubicBezTo>
                  <a:cubicBezTo>
                    <a:pt x="4669366" y="495046"/>
                    <a:pt x="4733572" y="548668"/>
                    <a:pt x="4766733" y="550079"/>
                  </a:cubicBezTo>
                  <a:cubicBezTo>
                    <a:pt x="4799894" y="551490"/>
                    <a:pt x="4799189" y="502101"/>
                    <a:pt x="4830233" y="503512"/>
                  </a:cubicBezTo>
                  <a:cubicBezTo>
                    <a:pt x="4861277" y="504923"/>
                    <a:pt x="4920545" y="559957"/>
                    <a:pt x="4953000" y="558546"/>
                  </a:cubicBezTo>
                  <a:cubicBezTo>
                    <a:pt x="4985455" y="557135"/>
                    <a:pt x="4994627" y="499279"/>
                    <a:pt x="5024966" y="495046"/>
                  </a:cubicBezTo>
                  <a:cubicBezTo>
                    <a:pt x="5055305" y="490813"/>
                    <a:pt x="5105400" y="532440"/>
                    <a:pt x="5135033" y="533146"/>
                  </a:cubicBezTo>
                  <a:cubicBezTo>
                    <a:pt x="5164666" y="533852"/>
                    <a:pt x="5170311" y="497162"/>
                    <a:pt x="5202766" y="499279"/>
                  </a:cubicBezTo>
                  <a:cubicBezTo>
                    <a:pt x="5235221" y="501396"/>
                    <a:pt x="5305072" y="624163"/>
                    <a:pt x="5329766" y="545846"/>
                  </a:cubicBezTo>
                  <a:cubicBezTo>
                    <a:pt x="5337527" y="327829"/>
                    <a:pt x="5345995" y="182484"/>
                    <a:pt x="5350933" y="29379"/>
                  </a:cubicBezTo>
                  <a:cubicBezTo>
                    <a:pt x="5322005" y="-51760"/>
                    <a:pt x="5208411" y="61129"/>
                    <a:pt x="5156200" y="59012"/>
                  </a:cubicBezTo>
                  <a:cubicBezTo>
                    <a:pt x="5103989" y="56895"/>
                    <a:pt x="5071533" y="16679"/>
                    <a:pt x="5037666" y="16679"/>
                  </a:cubicBezTo>
                  <a:cubicBezTo>
                    <a:pt x="5003799" y="16679"/>
                    <a:pt x="4985455" y="56895"/>
                    <a:pt x="4953000" y="59012"/>
                  </a:cubicBezTo>
                  <a:cubicBezTo>
                    <a:pt x="4920545" y="61129"/>
                    <a:pt x="4876800" y="27968"/>
                    <a:pt x="4842933" y="29379"/>
                  </a:cubicBezTo>
                  <a:cubicBezTo>
                    <a:pt x="4809066" y="30790"/>
                    <a:pt x="4780139" y="70301"/>
                    <a:pt x="4749800" y="67479"/>
                  </a:cubicBezTo>
                  <a:cubicBezTo>
                    <a:pt x="4719461" y="64657"/>
                    <a:pt x="4687711" y="13857"/>
                    <a:pt x="4660900" y="12446"/>
                  </a:cubicBezTo>
                  <a:cubicBezTo>
                    <a:pt x="4634089" y="11035"/>
                    <a:pt x="4619977" y="56190"/>
                    <a:pt x="4588933" y="59012"/>
                  </a:cubicBezTo>
                  <a:cubicBezTo>
                    <a:pt x="4557889" y="61834"/>
                    <a:pt x="4504972" y="27262"/>
                    <a:pt x="4474633" y="29379"/>
                  </a:cubicBezTo>
                  <a:cubicBezTo>
                    <a:pt x="4444294" y="31496"/>
                    <a:pt x="4435122" y="71007"/>
                    <a:pt x="4406900" y="71712"/>
                  </a:cubicBezTo>
                  <a:cubicBezTo>
                    <a:pt x="4378678" y="72417"/>
                    <a:pt x="4337756" y="35729"/>
                    <a:pt x="4305300" y="33612"/>
                  </a:cubicBezTo>
                  <a:cubicBezTo>
                    <a:pt x="4272844" y="31495"/>
                    <a:pt x="4243210" y="59012"/>
                    <a:pt x="4212166" y="59012"/>
                  </a:cubicBezTo>
                  <a:cubicBezTo>
                    <a:pt x="4181122" y="59012"/>
                    <a:pt x="4158544" y="29379"/>
                    <a:pt x="4119033" y="33612"/>
                  </a:cubicBezTo>
                  <a:cubicBezTo>
                    <a:pt x="4079522" y="37845"/>
                    <a:pt x="4012495" y="83001"/>
                    <a:pt x="3975100" y="84412"/>
                  </a:cubicBezTo>
                  <a:cubicBezTo>
                    <a:pt x="3937706" y="85823"/>
                    <a:pt x="3922183" y="42784"/>
                    <a:pt x="3894666" y="42079"/>
                  </a:cubicBezTo>
                  <a:cubicBezTo>
                    <a:pt x="3867149" y="41373"/>
                    <a:pt x="3837517" y="80179"/>
                    <a:pt x="3810000" y="80179"/>
                  </a:cubicBezTo>
                  <a:cubicBezTo>
                    <a:pt x="3782483" y="80179"/>
                    <a:pt x="3760610" y="40668"/>
                    <a:pt x="3729566" y="42079"/>
                  </a:cubicBezTo>
                  <a:cubicBezTo>
                    <a:pt x="3698522" y="43490"/>
                    <a:pt x="3656188" y="87941"/>
                    <a:pt x="3623733" y="88646"/>
                  </a:cubicBezTo>
                  <a:cubicBezTo>
                    <a:pt x="3591278" y="89351"/>
                    <a:pt x="3568700" y="44901"/>
                    <a:pt x="3534833" y="46312"/>
                  </a:cubicBezTo>
                  <a:cubicBezTo>
                    <a:pt x="3500966" y="47723"/>
                    <a:pt x="3459338" y="90762"/>
                    <a:pt x="3420533" y="97112"/>
                  </a:cubicBezTo>
                  <a:cubicBezTo>
                    <a:pt x="3381728" y="103462"/>
                    <a:pt x="3332339" y="79473"/>
                    <a:pt x="3302000" y="84412"/>
                  </a:cubicBezTo>
                  <a:cubicBezTo>
                    <a:pt x="3271661" y="89351"/>
                    <a:pt x="3273778" y="124629"/>
                    <a:pt x="3238500" y="126746"/>
                  </a:cubicBezTo>
                  <a:cubicBezTo>
                    <a:pt x="3203222" y="128863"/>
                    <a:pt x="3121377" y="95701"/>
                    <a:pt x="3090333" y="97112"/>
                  </a:cubicBezTo>
                  <a:cubicBezTo>
                    <a:pt x="3059289" y="98523"/>
                    <a:pt x="3078338" y="134506"/>
                    <a:pt x="3052233" y="135212"/>
                  </a:cubicBezTo>
                  <a:cubicBezTo>
                    <a:pt x="3026128" y="135918"/>
                    <a:pt x="2962628" y="99229"/>
                    <a:pt x="2933700" y="101346"/>
                  </a:cubicBezTo>
                  <a:cubicBezTo>
                    <a:pt x="2904772" y="103463"/>
                    <a:pt x="2913238" y="145090"/>
                    <a:pt x="2878666" y="147912"/>
                  </a:cubicBezTo>
                  <a:cubicBezTo>
                    <a:pt x="2844094" y="150734"/>
                    <a:pt x="2763660" y="115457"/>
                    <a:pt x="2726266" y="118279"/>
                  </a:cubicBezTo>
                  <a:cubicBezTo>
                    <a:pt x="2688872" y="121101"/>
                    <a:pt x="2683228" y="162024"/>
                    <a:pt x="2654300" y="164846"/>
                  </a:cubicBezTo>
                  <a:cubicBezTo>
                    <a:pt x="2625372" y="167668"/>
                    <a:pt x="2580922" y="131684"/>
                    <a:pt x="2552700" y="135212"/>
                  </a:cubicBezTo>
                  <a:cubicBezTo>
                    <a:pt x="2524478" y="138740"/>
                    <a:pt x="2518127" y="183190"/>
                    <a:pt x="2484966" y="186012"/>
                  </a:cubicBezTo>
                  <a:cubicBezTo>
                    <a:pt x="2451805" y="188834"/>
                    <a:pt x="2385483" y="151440"/>
                    <a:pt x="2353733" y="152146"/>
                  </a:cubicBezTo>
                  <a:cubicBezTo>
                    <a:pt x="2321983" y="152852"/>
                    <a:pt x="2329744" y="185307"/>
                    <a:pt x="2294466" y="190246"/>
                  </a:cubicBezTo>
                  <a:cubicBezTo>
                    <a:pt x="2259188" y="195185"/>
                    <a:pt x="2172405" y="176135"/>
                    <a:pt x="2142066" y="181779"/>
                  </a:cubicBezTo>
                  <a:cubicBezTo>
                    <a:pt x="2111727" y="187423"/>
                    <a:pt x="2140655" y="221995"/>
                    <a:pt x="2112433" y="224112"/>
                  </a:cubicBezTo>
                  <a:cubicBezTo>
                    <a:pt x="2084211" y="226229"/>
                    <a:pt x="2005894" y="191657"/>
                    <a:pt x="1972733" y="194479"/>
                  </a:cubicBezTo>
                  <a:cubicBezTo>
                    <a:pt x="1939572" y="197301"/>
                    <a:pt x="1947333" y="234696"/>
                    <a:pt x="1913466" y="241046"/>
                  </a:cubicBezTo>
                  <a:cubicBezTo>
                    <a:pt x="1879599" y="247396"/>
                    <a:pt x="1800577" y="226935"/>
                    <a:pt x="1769533" y="232579"/>
                  </a:cubicBezTo>
                  <a:cubicBezTo>
                    <a:pt x="1738489" y="238223"/>
                    <a:pt x="1759655" y="268562"/>
                    <a:pt x="1727200" y="274912"/>
                  </a:cubicBezTo>
                  <a:cubicBezTo>
                    <a:pt x="1694745" y="281262"/>
                    <a:pt x="1605844" y="260801"/>
                    <a:pt x="1574800" y="270679"/>
                  </a:cubicBezTo>
                  <a:cubicBezTo>
                    <a:pt x="1543756" y="280557"/>
                    <a:pt x="1566333" y="327124"/>
                    <a:pt x="1540933" y="334179"/>
                  </a:cubicBezTo>
                  <a:cubicBezTo>
                    <a:pt x="1515533" y="341234"/>
                    <a:pt x="1454150" y="303134"/>
                    <a:pt x="1422400" y="313012"/>
                  </a:cubicBezTo>
                  <a:cubicBezTo>
                    <a:pt x="1390650" y="322890"/>
                    <a:pt x="1382183" y="382863"/>
                    <a:pt x="1350433" y="393446"/>
                  </a:cubicBezTo>
                  <a:cubicBezTo>
                    <a:pt x="1318683" y="404029"/>
                    <a:pt x="1265061" y="367340"/>
                    <a:pt x="1231900" y="376512"/>
                  </a:cubicBezTo>
                  <a:cubicBezTo>
                    <a:pt x="1198739" y="385684"/>
                    <a:pt x="1180394" y="440718"/>
                    <a:pt x="1151466" y="448479"/>
                  </a:cubicBezTo>
                  <a:cubicBezTo>
                    <a:pt x="1122538" y="456240"/>
                    <a:pt x="1085850" y="415318"/>
                    <a:pt x="1058333" y="423079"/>
                  </a:cubicBezTo>
                  <a:cubicBezTo>
                    <a:pt x="1030816" y="430840"/>
                    <a:pt x="1018116" y="484463"/>
                    <a:pt x="986366" y="495046"/>
                  </a:cubicBezTo>
                  <a:cubicBezTo>
                    <a:pt x="954616" y="505629"/>
                    <a:pt x="909461" y="470351"/>
                    <a:pt x="867833" y="486579"/>
                  </a:cubicBezTo>
                  <a:cubicBezTo>
                    <a:pt x="826205" y="502807"/>
                    <a:pt x="777522" y="576184"/>
                    <a:pt x="736600" y="592412"/>
                  </a:cubicBezTo>
                  <a:cubicBezTo>
                    <a:pt x="695678" y="608640"/>
                    <a:pt x="644878" y="566307"/>
                    <a:pt x="622300" y="583946"/>
                  </a:cubicBezTo>
                  <a:cubicBezTo>
                    <a:pt x="599722" y="601585"/>
                    <a:pt x="629355" y="678491"/>
                    <a:pt x="601133" y="698246"/>
                  </a:cubicBezTo>
                  <a:cubicBezTo>
                    <a:pt x="572911" y="718001"/>
                    <a:pt x="489655" y="670729"/>
                    <a:pt x="452966" y="702479"/>
                  </a:cubicBezTo>
                  <a:cubicBezTo>
                    <a:pt x="416277" y="734229"/>
                    <a:pt x="411339" y="858407"/>
                    <a:pt x="381000" y="888746"/>
                  </a:cubicBezTo>
                  <a:cubicBezTo>
                    <a:pt x="350661" y="919085"/>
                    <a:pt x="305505" y="820307"/>
                    <a:pt x="270933" y="884512"/>
                  </a:cubicBezTo>
                  <a:cubicBezTo>
                    <a:pt x="236361" y="948717"/>
                    <a:pt x="210255" y="1213301"/>
                    <a:pt x="173566" y="1273979"/>
                  </a:cubicBezTo>
                  <a:cubicBezTo>
                    <a:pt x="136877" y="1334657"/>
                    <a:pt x="79728" y="1180846"/>
                    <a:pt x="50800" y="1248579"/>
                  </a:cubicBezTo>
                  <a:cubicBezTo>
                    <a:pt x="21872" y="1316312"/>
                    <a:pt x="10936" y="1498345"/>
                    <a:pt x="0" y="1680379"/>
                  </a:cubicBezTo>
                </a:path>
              </a:pathLst>
            </a:cu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orme libre : forme 38">
              <a:extLst>
                <a:ext uri="{FF2B5EF4-FFF2-40B4-BE49-F238E27FC236}">
                  <a16:creationId xmlns:a16="http://schemas.microsoft.com/office/drawing/2014/main" id="{90A08FEE-069B-9948-984B-8AAD69ACEACD}"/>
                </a:ext>
              </a:extLst>
            </p:cNvPr>
            <p:cNvSpPr/>
            <p:nvPr/>
          </p:nvSpPr>
          <p:spPr>
            <a:xfrm>
              <a:off x="4135966" y="3437667"/>
              <a:ext cx="5350933" cy="1760812"/>
            </a:xfrm>
            <a:custGeom>
              <a:avLst/>
              <a:gdLst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50933"/>
                <a:gd name="connsiteY0" fmla="*/ 1760812 h 1760812"/>
                <a:gd name="connsiteX1" fmla="*/ 55033 w 5350933"/>
                <a:gd name="connsiteY1" fmla="*/ 1506812 h 1760812"/>
                <a:gd name="connsiteX2" fmla="*/ 165100 w 5350933"/>
                <a:gd name="connsiteY2" fmla="*/ 1536446 h 1760812"/>
                <a:gd name="connsiteX3" fmla="*/ 241300 w 5350933"/>
                <a:gd name="connsiteY3" fmla="*/ 1176612 h 1760812"/>
                <a:gd name="connsiteX4" fmla="*/ 359833 w 5350933"/>
                <a:gd name="connsiteY4" fmla="*/ 1235879 h 1760812"/>
                <a:gd name="connsiteX5" fmla="*/ 419100 w 5350933"/>
                <a:gd name="connsiteY5" fmla="*/ 1024212 h 1760812"/>
                <a:gd name="connsiteX6" fmla="*/ 546100 w 5350933"/>
                <a:gd name="connsiteY6" fmla="*/ 1049612 h 1760812"/>
                <a:gd name="connsiteX7" fmla="*/ 596900 w 5350933"/>
                <a:gd name="connsiteY7" fmla="*/ 897212 h 1760812"/>
                <a:gd name="connsiteX8" fmla="*/ 723900 w 5350933"/>
                <a:gd name="connsiteY8" fmla="*/ 952246 h 1760812"/>
                <a:gd name="connsiteX9" fmla="*/ 778933 w 5350933"/>
                <a:gd name="connsiteY9" fmla="*/ 825246 h 1760812"/>
                <a:gd name="connsiteX10" fmla="*/ 918633 w 5350933"/>
                <a:gd name="connsiteY10" fmla="*/ 850646 h 1760812"/>
                <a:gd name="connsiteX11" fmla="*/ 977900 w 5350933"/>
                <a:gd name="connsiteY11" fmla="*/ 749046 h 1760812"/>
                <a:gd name="connsiteX12" fmla="*/ 1117600 w 5350933"/>
                <a:gd name="connsiteY12" fmla="*/ 795612 h 1760812"/>
                <a:gd name="connsiteX13" fmla="*/ 1159933 w 5350933"/>
                <a:gd name="connsiteY13" fmla="*/ 715179 h 1760812"/>
                <a:gd name="connsiteX14" fmla="*/ 1299633 w 5350933"/>
                <a:gd name="connsiteY14" fmla="*/ 753279 h 1760812"/>
                <a:gd name="connsiteX15" fmla="*/ 1375833 w 5350933"/>
                <a:gd name="connsiteY15" fmla="*/ 643212 h 1760812"/>
                <a:gd name="connsiteX16" fmla="*/ 1511300 w 5350933"/>
                <a:gd name="connsiteY16" fmla="*/ 710946 h 1760812"/>
                <a:gd name="connsiteX17" fmla="*/ 1579033 w 5350933"/>
                <a:gd name="connsiteY17" fmla="*/ 638979 h 1760812"/>
                <a:gd name="connsiteX18" fmla="*/ 1693333 w 5350933"/>
                <a:gd name="connsiteY18" fmla="*/ 681312 h 1760812"/>
                <a:gd name="connsiteX19" fmla="*/ 1748366 w 5350933"/>
                <a:gd name="connsiteY19" fmla="*/ 617812 h 1760812"/>
                <a:gd name="connsiteX20" fmla="*/ 1883833 w 5350933"/>
                <a:gd name="connsiteY20" fmla="*/ 668612 h 1760812"/>
                <a:gd name="connsiteX21" fmla="*/ 1955800 w 5350933"/>
                <a:gd name="connsiteY21" fmla="*/ 596646 h 1760812"/>
                <a:gd name="connsiteX22" fmla="*/ 2087033 w 5350933"/>
                <a:gd name="connsiteY22" fmla="*/ 643212 h 1760812"/>
                <a:gd name="connsiteX23" fmla="*/ 2137833 w 5350933"/>
                <a:gd name="connsiteY23" fmla="*/ 583946 h 1760812"/>
                <a:gd name="connsiteX24" fmla="*/ 2260600 w 5350933"/>
                <a:gd name="connsiteY24" fmla="*/ 630512 h 1760812"/>
                <a:gd name="connsiteX25" fmla="*/ 2357966 w 5350933"/>
                <a:gd name="connsiteY25" fmla="*/ 567012 h 1760812"/>
                <a:gd name="connsiteX26" fmla="*/ 2442633 w 5350933"/>
                <a:gd name="connsiteY26" fmla="*/ 605112 h 1760812"/>
                <a:gd name="connsiteX27" fmla="*/ 2523066 w 5350933"/>
                <a:gd name="connsiteY27" fmla="*/ 558546 h 1760812"/>
                <a:gd name="connsiteX28" fmla="*/ 2628900 w 5350933"/>
                <a:gd name="connsiteY28" fmla="*/ 596646 h 1760812"/>
                <a:gd name="connsiteX29" fmla="*/ 2705100 w 5350933"/>
                <a:gd name="connsiteY29" fmla="*/ 550079 h 1760812"/>
                <a:gd name="connsiteX30" fmla="*/ 2810933 w 5350933"/>
                <a:gd name="connsiteY30" fmla="*/ 592412 h 1760812"/>
                <a:gd name="connsiteX31" fmla="*/ 2908300 w 5350933"/>
                <a:gd name="connsiteY31" fmla="*/ 541612 h 1760812"/>
                <a:gd name="connsiteX32" fmla="*/ 3005666 w 5350933"/>
                <a:gd name="connsiteY32" fmla="*/ 579712 h 1760812"/>
                <a:gd name="connsiteX33" fmla="*/ 3094566 w 5350933"/>
                <a:gd name="connsiteY33" fmla="*/ 524679 h 1760812"/>
                <a:gd name="connsiteX34" fmla="*/ 3204633 w 5350933"/>
                <a:gd name="connsiteY34" fmla="*/ 579712 h 1760812"/>
                <a:gd name="connsiteX35" fmla="*/ 3314700 w 5350933"/>
                <a:gd name="connsiteY35" fmla="*/ 533146 h 1760812"/>
                <a:gd name="connsiteX36" fmla="*/ 3441700 w 5350933"/>
                <a:gd name="connsiteY36" fmla="*/ 575479 h 1760812"/>
                <a:gd name="connsiteX37" fmla="*/ 3505200 w 5350933"/>
                <a:gd name="connsiteY37" fmla="*/ 524679 h 1760812"/>
                <a:gd name="connsiteX38" fmla="*/ 3602566 w 5350933"/>
                <a:gd name="connsiteY38" fmla="*/ 562779 h 1760812"/>
                <a:gd name="connsiteX39" fmla="*/ 3708400 w 5350933"/>
                <a:gd name="connsiteY39" fmla="*/ 511979 h 1760812"/>
                <a:gd name="connsiteX40" fmla="*/ 3776133 w 5350933"/>
                <a:gd name="connsiteY40" fmla="*/ 558546 h 1760812"/>
                <a:gd name="connsiteX41" fmla="*/ 3869266 w 5350933"/>
                <a:gd name="connsiteY41" fmla="*/ 503512 h 1760812"/>
                <a:gd name="connsiteX42" fmla="*/ 3975100 w 5350933"/>
                <a:gd name="connsiteY42" fmla="*/ 554312 h 1760812"/>
                <a:gd name="connsiteX43" fmla="*/ 4068233 w 5350933"/>
                <a:gd name="connsiteY43" fmla="*/ 511979 h 1760812"/>
                <a:gd name="connsiteX44" fmla="*/ 4169833 w 5350933"/>
                <a:gd name="connsiteY44" fmla="*/ 545846 h 1760812"/>
                <a:gd name="connsiteX45" fmla="*/ 4224866 w 5350933"/>
                <a:gd name="connsiteY45" fmla="*/ 511979 h 1760812"/>
                <a:gd name="connsiteX46" fmla="*/ 4326466 w 5350933"/>
                <a:gd name="connsiteY46" fmla="*/ 554312 h 1760812"/>
                <a:gd name="connsiteX47" fmla="*/ 4419600 w 5350933"/>
                <a:gd name="connsiteY47" fmla="*/ 507746 h 1760812"/>
                <a:gd name="connsiteX48" fmla="*/ 4538133 w 5350933"/>
                <a:gd name="connsiteY48" fmla="*/ 550079 h 1760812"/>
                <a:gd name="connsiteX49" fmla="*/ 4631266 w 5350933"/>
                <a:gd name="connsiteY49" fmla="*/ 495046 h 1760812"/>
                <a:gd name="connsiteX50" fmla="*/ 4766733 w 5350933"/>
                <a:gd name="connsiteY50" fmla="*/ 550079 h 1760812"/>
                <a:gd name="connsiteX51" fmla="*/ 4830233 w 5350933"/>
                <a:gd name="connsiteY51" fmla="*/ 503512 h 1760812"/>
                <a:gd name="connsiteX52" fmla="*/ 4953000 w 5350933"/>
                <a:gd name="connsiteY52" fmla="*/ 558546 h 1760812"/>
                <a:gd name="connsiteX53" fmla="*/ 5024966 w 5350933"/>
                <a:gd name="connsiteY53" fmla="*/ 495046 h 1760812"/>
                <a:gd name="connsiteX54" fmla="*/ 5135033 w 5350933"/>
                <a:gd name="connsiteY54" fmla="*/ 533146 h 1760812"/>
                <a:gd name="connsiteX55" fmla="*/ 5202766 w 5350933"/>
                <a:gd name="connsiteY55" fmla="*/ 499279 h 1760812"/>
                <a:gd name="connsiteX56" fmla="*/ 5329766 w 5350933"/>
                <a:gd name="connsiteY56" fmla="*/ 545846 h 1760812"/>
                <a:gd name="connsiteX57" fmla="*/ 5350933 w 5350933"/>
                <a:gd name="connsiteY57" fmla="*/ 29379 h 1760812"/>
                <a:gd name="connsiteX58" fmla="*/ 5156200 w 5350933"/>
                <a:gd name="connsiteY58" fmla="*/ 59012 h 1760812"/>
                <a:gd name="connsiteX59" fmla="*/ 5037666 w 5350933"/>
                <a:gd name="connsiteY59" fmla="*/ 16679 h 1760812"/>
                <a:gd name="connsiteX60" fmla="*/ 4953000 w 5350933"/>
                <a:gd name="connsiteY60" fmla="*/ 59012 h 1760812"/>
                <a:gd name="connsiteX61" fmla="*/ 4842933 w 5350933"/>
                <a:gd name="connsiteY61" fmla="*/ 29379 h 1760812"/>
                <a:gd name="connsiteX62" fmla="*/ 4749800 w 5350933"/>
                <a:gd name="connsiteY62" fmla="*/ 67479 h 1760812"/>
                <a:gd name="connsiteX63" fmla="*/ 4660900 w 5350933"/>
                <a:gd name="connsiteY63" fmla="*/ 12446 h 1760812"/>
                <a:gd name="connsiteX64" fmla="*/ 4588933 w 5350933"/>
                <a:gd name="connsiteY64" fmla="*/ 59012 h 1760812"/>
                <a:gd name="connsiteX65" fmla="*/ 4474633 w 5350933"/>
                <a:gd name="connsiteY65" fmla="*/ 29379 h 1760812"/>
                <a:gd name="connsiteX66" fmla="*/ 4406900 w 5350933"/>
                <a:gd name="connsiteY66" fmla="*/ 71712 h 1760812"/>
                <a:gd name="connsiteX67" fmla="*/ 4305300 w 5350933"/>
                <a:gd name="connsiteY67" fmla="*/ 33612 h 1760812"/>
                <a:gd name="connsiteX68" fmla="*/ 4212166 w 5350933"/>
                <a:gd name="connsiteY68" fmla="*/ 59012 h 1760812"/>
                <a:gd name="connsiteX69" fmla="*/ 4119033 w 5350933"/>
                <a:gd name="connsiteY69" fmla="*/ 33612 h 1760812"/>
                <a:gd name="connsiteX70" fmla="*/ 3975100 w 5350933"/>
                <a:gd name="connsiteY70" fmla="*/ 84412 h 1760812"/>
                <a:gd name="connsiteX71" fmla="*/ 3894666 w 5350933"/>
                <a:gd name="connsiteY71" fmla="*/ 42079 h 1760812"/>
                <a:gd name="connsiteX72" fmla="*/ 3810000 w 5350933"/>
                <a:gd name="connsiteY72" fmla="*/ 80179 h 1760812"/>
                <a:gd name="connsiteX73" fmla="*/ 3729566 w 5350933"/>
                <a:gd name="connsiteY73" fmla="*/ 42079 h 1760812"/>
                <a:gd name="connsiteX74" fmla="*/ 3623733 w 5350933"/>
                <a:gd name="connsiteY74" fmla="*/ 88646 h 1760812"/>
                <a:gd name="connsiteX75" fmla="*/ 3534833 w 5350933"/>
                <a:gd name="connsiteY75" fmla="*/ 46312 h 1760812"/>
                <a:gd name="connsiteX76" fmla="*/ 3420533 w 5350933"/>
                <a:gd name="connsiteY76" fmla="*/ 97112 h 1760812"/>
                <a:gd name="connsiteX77" fmla="*/ 3302000 w 5350933"/>
                <a:gd name="connsiteY77" fmla="*/ 84412 h 1760812"/>
                <a:gd name="connsiteX78" fmla="*/ 3238500 w 5350933"/>
                <a:gd name="connsiteY78" fmla="*/ 126746 h 1760812"/>
                <a:gd name="connsiteX79" fmla="*/ 3090333 w 5350933"/>
                <a:gd name="connsiteY79" fmla="*/ 97112 h 1760812"/>
                <a:gd name="connsiteX80" fmla="*/ 3052233 w 5350933"/>
                <a:gd name="connsiteY80" fmla="*/ 135212 h 1760812"/>
                <a:gd name="connsiteX81" fmla="*/ 2933700 w 5350933"/>
                <a:gd name="connsiteY81" fmla="*/ 101346 h 1760812"/>
                <a:gd name="connsiteX82" fmla="*/ 2878666 w 5350933"/>
                <a:gd name="connsiteY82" fmla="*/ 147912 h 1760812"/>
                <a:gd name="connsiteX83" fmla="*/ 2726266 w 5350933"/>
                <a:gd name="connsiteY83" fmla="*/ 118279 h 1760812"/>
                <a:gd name="connsiteX84" fmla="*/ 2654300 w 5350933"/>
                <a:gd name="connsiteY84" fmla="*/ 164846 h 1760812"/>
                <a:gd name="connsiteX85" fmla="*/ 2552700 w 5350933"/>
                <a:gd name="connsiteY85" fmla="*/ 135212 h 1760812"/>
                <a:gd name="connsiteX86" fmla="*/ 2484966 w 5350933"/>
                <a:gd name="connsiteY86" fmla="*/ 186012 h 1760812"/>
                <a:gd name="connsiteX87" fmla="*/ 2353733 w 5350933"/>
                <a:gd name="connsiteY87" fmla="*/ 152146 h 1760812"/>
                <a:gd name="connsiteX88" fmla="*/ 2294466 w 5350933"/>
                <a:gd name="connsiteY88" fmla="*/ 190246 h 1760812"/>
                <a:gd name="connsiteX89" fmla="*/ 2142066 w 5350933"/>
                <a:gd name="connsiteY89" fmla="*/ 181779 h 1760812"/>
                <a:gd name="connsiteX90" fmla="*/ 2112433 w 5350933"/>
                <a:gd name="connsiteY90" fmla="*/ 224112 h 1760812"/>
                <a:gd name="connsiteX91" fmla="*/ 1972733 w 5350933"/>
                <a:gd name="connsiteY91" fmla="*/ 194479 h 1760812"/>
                <a:gd name="connsiteX92" fmla="*/ 1913466 w 5350933"/>
                <a:gd name="connsiteY92" fmla="*/ 241046 h 1760812"/>
                <a:gd name="connsiteX93" fmla="*/ 1769533 w 5350933"/>
                <a:gd name="connsiteY93" fmla="*/ 232579 h 1760812"/>
                <a:gd name="connsiteX94" fmla="*/ 1727200 w 5350933"/>
                <a:gd name="connsiteY94" fmla="*/ 274912 h 1760812"/>
                <a:gd name="connsiteX95" fmla="*/ 1574800 w 5350933"/>
                <a:gd name="connsiteY95" fmla="*/ 270679 h 1760812"/>
                <a:gd name="connsiteX96" fmla="*/ 1540933 w 5350933"/>
                <a:gd name="connsiteY96" fmla="*/ 334179 h 1760812"/>
                <a:gd name="connsiteX97" fmla="*/ 1422400 w 5350933"/>
                <a:gd name="connsiteY97" fmla="*/ 313012 h 1760812"/>
                <a:gd name="connsiteX98" fmla="*/ 1350433 w 5350933"/>
                <a:gd name="connsiteY98" fmla="*/ 393446 h 1760812"/>
                <a:gd name="connsiteX99" fmla="*/ 1231900 w 5350933"/>
                <a:gd name="connsiteY99" fmla="*/ 376512 h 1760812"/>
                <a:gd name="connsiteX100" fmla="*/ 1151466 w 5350933"/>
                <a:gd name="connsiteY100" fmla="*/ 448479 h 1760812"/>
                <a:gd name="connsiteX101" fmla="*/ 1058333 w 5350933"/>
                <a:gd name="connsiteY101" fmla="*/ 423079 h 1760812"/>
                <a:gd name="connsiteX102" fmla="*/ 986366 w 5350933"/>
                <a:gd name="connsiteY102" fmla="*/ 495046 h 1760812"/>
                <a:gd name="connsiteX103" fmla="*/ 867833 w 5350933"/>
                <a:gd name="connsiteY103" fmla="*/ 486579 h 1760812"/>
                <a:gd name="connsiteX104" fmla="*/ 736600 w 5350933"/>
                <a:gd name="connsiteY104" fmla="*/ 592412 h 1760812"/>
                <a:gd name="connsiteX105" fmla="*/ 622300 w 5350933"/>
                <a:gd name="connsiteY105" fmla="*/ 583946 h 1760812"/>
                <a:gd name="connsiteX106" fmla="*/ 601133 w 5350933"/>
                <a:gd name="connsiteY106" fmla="*/ 698246 h 1760812"/>
                <a:gd name="connsiteX107" fmla="*/ 452966 w 5350933"/>
                <a:gd name="connsiteY107" fmla="*/ 702479 h 1760812"/>
                <a:gd name="connsiteX108" fmla="*/ 381000 w 5350933"/>
                <a:gd name="connsiteY108" fmla="*/ 888746 h 1760812"/>
                <a:gd name="connsiteX109" fmla="*/ 270933 w 5350933"/>
                <a:gd name="connsiteY109" fmla="*/ 884512 h 1760812"/>
                <a:gd name="connsiteX110" fmla="*/ 173566 w 5350933"/>
                <a:gd name="connsiteY110" fmla="*/ 1273979 h 1760812"/>
                <a:gd name="connsiteX111" fmla="*/ 50800 w 5350933"/>
                <a:gd name="connsiteY111" fmla="*/ 1248579 h 1760812"/>
                <a:gd name="connsiteX112" fmla="*/ 0 w 5350933"/>
                <a:gd name="connsiteY112" fmla="*/ 1680379 h 176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350933" h="1760812">
                  <a:moveTo>
                    <a:pt x="0" y="1760812"/>
                  </a:moveTo>
                  <a:cubicBezTo>
                    <a:pt x="13758" y="1652509"/>
                    <a:pt x="27516" y="1544206"/>
                    <a:pt x="55033" y="1506812"/>
                  </a:cubicBezTo>
                  <a:cubicBezTo>
                    <a:pt x="82550" y="1469418"/>
                    <a:pt x="134056" y="1591479"/>
                    <a:pt x="165100" y="1536446"/>
                  </a:cubicBezTo>
                  <a:cubicBezTo>
                    <a:pt x="196144" y="1481413"/>
                    <a:pt x="208845" y="1226706"/>
                    <a:pt x="241300" y="1176612"/>
                  </a:cubicBezTo>
                  <a:cubicBezTo>
                    <a:pt x="273755" y="1126518"/>
                    <a:pt x="330200" y="1261279"/>
                    <a:pt x="359833" y="1235879"/>
                  </a:cubicBezTo>
                  <a:cubicBezTo>
                    <a:pt x="389466" y="1210479"/>
                    <a:pt x="388056" y="1055256"/>
                    <a:pt x="419100" y="1024212"/>
                  </a:cubicBezTo>
                  <a:cubicBezTo>
                    <a:pt x="450144" y="993168"/>
                    <a:pt x="516467" y="1070779"/>
                    <a:pt x="546100" y="1049612"/>
                  </a:cubicBezTo>
                  <a:cubicBezTo>
                    <a:pt x="575733" y="1028445"/>
                    <a:pt x="567267" y="913440"/>
                    <a:pt x="596900" y="897212"/>
                  </a:cubicBezTo>
                  <a:cubicBezTo>
                    <a:pt x="626533" y="880984"/>
                    <a:pt x="693561" y="964240"/>
                    <a:pt x="723900" y="952246"/>
                  </a:cubicBezTo>
                  <a:cubicBezTo>
                    <a:pt x="754239" y="940252"/>
                    <a:pt x="746478" y="842179"/>
                    <a:pt x="778933" y="825246"/>
                  </a:cubicBezTo>
                  <a:cubicBezTo>
                    <a:pt x="811388" y="808313"/>
                    <a:pt x="885472" y="863346"/>
                    <a:pt x="918633" y="850646"/>
                  </a:cubicBezTo>
                  <a:cubicBezTo>
                    <a:pt x="951794" y="837946"/>
                    <a:pt x="944739" y="758218"/>
                    <a:pt x="977900" y="749046"/>
                  </a:cubicBezTo>
                  <a:cubicBezTo>
                    <a:pt x="1011061" y="739874"/>
                    <a:pt x="1087261" y="801257"/>
                    <a:pt x="1117600" y="795612"/>
                  </a:cubicBezTo>
                  <a:cubicBezTo>
                    <a:pt x="1147939" y="789967"/>
                    <a:pt x="1129594" y="722235"/>
                    <a:pt x="1159933" y="715179"/>
                  </a:cubicBezTo>
                  <a:cubicBezTo>
                    <a:pt x="1190272" y="708123"/>
                    <a:pt x="1263650" y="765273"/>
                    <a:pt x="1299633" y="753279"/>
                  </a:cubicBezTo>
                  <a:cubicBezTo>
                    <a:pt x="1335616" y="741285"/>
                    <a:pt x="1340555" y="650267"/>
                    <a:pt x="1375833" y="643212"/>
                  </a:cubicBezTo>
                  <a:cubicBezTo>
                    <a:pt x="1411111" y="636157"/>
                    <a:pt x="1477433" y="711651"/>
                    <a:pt x="1511300" y="710946"/>
                  </a:cubicBezTo>
                  <a:cubicBezTo>
                    <a:pt x="1545167" y="710240"/>
                    <a:pt x="1548694" y="643918"/>
                    <a:pt x="1579033" y="638979"/>
                  </a:cubicBezTo>
                  <a:cubicBezTo>
                    <a:pt x="1609372" y="634040"/>
                    <a:pt x="1665111" y="684840"/>
                    <a:pt x="1693333" y="681312"/>
                  </a:cubicBezTo>
                  <a:cubicBezTo>
                    <a:pt x="1721555" y="677784"/>
                    <a:pt x="1716616" y="619929"/>
                    <a:pt x="1748366" y="617812"/>
                  </a:cubicBezTo>
                  <a:cubicBezTo>
                    <a:pt x="1780116" y="615695"/>
                    <a:pt x="1849261" y="672140"/>
                    <a:pt x="1883833" y="668612"/>
                  </a:cubicBezTo>
                  <a:cubicBezTo>
                    <a:pt x="1918405" y="665084"/>
                    <a:pt x="1921933" y="600879"/>
                    <a:pt x="1955800" y="596646"/>
                  </a:cubicBezTo>
                  <a:cubicBezTo>
                    <a:pt x="1989667" y="592413"/>
                    <a:pt x="2056694" y="645329"/>
                    <a:pt x="2087033" y="643212"/>
                  </a:cubicBezTo>
                  <a:cubicBezTo>
                    <a:pt x="2117372" y="641095"/>
                    <a:pt x="2108905" y="586063"/>
                    <a:pt x="2137833" y="583946"/>
                  </a:cubicBezTo>
                  <a:cubicBezTo>
                    <a:pt x="2166761" y="581829"/>
                    <a:pt x="2223911" y="633334"/>
                    <a:pt x="2260600" y="630512"/>
                  </a:cubicBezTo>
                  <a:cubicBezTo>
                    <a:pt x="2297289" y="627690"/>
                    <a:pt x="2327627" y="571245"/>
                    <a:pt x="2357966" y="567012"/>
                  </a:cubicBezTo>
                  <a:cubicBezTo>
                    <a:pt x="2388305" y="562779"/>
                    <a:pt x="2415116" y="606523"/>
                    <a:pt x="2442633" y="605112"/>
                  </a:cubicBezTo>
                  <a:cubicBezTo>
                    <a:pt x="2470150" y="603701"/>
                    <a:pt x="2492022" y="559957"/>
                    <a:pt x="2523066" y="558546"/>
                  </a:cubicBezTo>
                  <a:cubicBezTo>
                    <a:pt x="2554110" y="557135"/>
                    <a:pt x="2598561" y="598057"/>
                    <a:pt x="2628900" y="596646"/>
                  </a:cubicBezTo>
                  <a:cubicBezTo>
                    <a:pt x="2659239" y="595235"/>
                    <a:pt x="2674761" y="550785"/>
                    <a:pt x="2705100" y="550079"/>
                  </a:cubicBezTo>
                  <a:cubicBezTo>
                    <a:pt x="2735439" y="549373"/>
                    <a:pt x="2777066" y="593823"/>
                    <a:pt x="2810933" y="592412"/>
                  </a:cubicBezTo>
                  <a:cubicBezTo>
                    <a:pt x="2844800" y="591001"/>
                    <a:pt x="2875845" y="543729"/>
                    <a:pt x="2908300" y="541612"/>
                  </a:cubicBezTo>
                  <a:cubicBezTo>
                    <a:pt x="2940755" y="539495"/>
                    <a:pt x="2974622" y="582534"/>
                    <a:pt x="3005666" y="579712"/>
                  </a:cubicBezTo>
                  <a:cubicBezTo>
                    <a:pt x="3036710" y="576890"/>
                    <a:pt x="3061405" y="524679"/>
                    <a:pt x="3094566" y="524679"/>
                  </a:cubicBezTo>
                  <a:cubicBezTo>
                    <a:pt x="3127727" y="524679"/>
                    <a:pt x="3167944" y="578301"/>
                    <a:pt x="3204633" y="579712"/>
                  </a:cubicBezTo>
                  <a:cubicBezTo>
                    <a:pt x="3241322" y="581123"/>
                    <a:pt x="3275189" y="533851"/>
                    <a:pt x="3314700" y="533146"/>
                  </a:cubicBezTo>
                  <a:cubicBezTo>
                    <a:pt x="3354211" y="532440"/>
                    <a:pt x="3409950" y="576890"/>
                    <a:pt x="3441700" y="575479"/>
                  </a:cubicBezTo>
                  <a:cubicBezTo>
                    <a:pt x="3473450" y="574068"/>
                    <a:pt x="3478389" y="526796"/>
                    <a:pt x="3505200" y="524679"/>
                  </a:cubicBezTo>
                  <a:cubicBezTo>
                    <a:pt x="3532011" y="522562"/>
                    <a:pt x="3568699" y="564896"/>
                    <a:pt x="3602566" y="562779"/>
                  </a:cubicBezTo>
                  <a:cubicBezTo>
                    <a:pt x="3636433" y="560662"/>
                    <a:pt x="3679472" y="512684"/>
                    <a:pt x="3708400" y="511979"/>
                  </a:cubicBezTo>
                  <a:cubicBezTo>
                    <a:pt x="3737328" y="511274"/>
                    <a:pt x="3749322" y="559957"/>
                    <a:pt x="3776133" y="558546"/>
                  </a:cubicBezTo>
                  <a:cubicBezTo>
                    <a:pt x="3802944" y="557135"/>
                    <a:pt x="3836105" y="504218"/>
                    <a:pt x="3869266" y="503512"/>
                  </a:cubicBezTo>
                  <a:cubicBezTo>
                    <a:pt x="3902427" y="502806"/>
                    <a:pt x="3941939" y="552901"/>
                    <a:pt x="3975100" y="554312"/>
                  </a:cubicBezTo>
                  <a:cubicBezTo>
                    <a:pt x="4008261" y="555723"/>
                    <a:pt x="4035778" y="513390"/>
                    <a:pt x="4068233" y="511979"/>
                  </a:cubicBezTo>
                  <a:cubicBezTo>
                    <a:pt x="4100688" y="510568"/>
                    <a:pt x="4143728" y="545846"/>
                    <a:pt x="4169833" y="545846"/>
                  </a:cubicBezTo>
                  <a:cubicBezTo>
                    <a:pt x="4195938" y="545846"/>
                    <a:pt x="4198761" y="510568"/>
                    <a:pt x="4224866" y="511979"/>
                  </a:cubicBezTo>
                  <a:cubicBezTo>
                    <a:pt x="4250971" y="513390"/>
                    <a:pt x="4294010" y="555017"/>
                    <a:pt x="4326466" y="554312"/>
                  </a:cubicBezTo>
                  <a:cubicBezTo>
                    <a:pt x="4358922" y="553606"/>
                    <a:pt x="4384322" y="508451"/>
                    <a:pt x="4419600" y="507746"/>
                  </a:cubicBezTo>
                  <a:cubicBezTo>
                    <a:pt x="4454878" y="507041"/>
                    <a:pt x="4502855" y="552196"/>
                    <a:pt x="4538133" y="550079"/>
                  </a:cubicBezTo>
                  <a:cubicBezTo>
                    <a:pt x="4573411" y="547962"/>
                    <a:pt x="4593166" y="495046"/>
                    <a:pt x="4631266" y="495046"/>
                  </a:cubicBezTo>
                  <a:cubicBezTo>
                    <a:pt x="4669366" y="495046"/>
                    <a:pt x="4733572" y="548668"/>
                    <a:pt x="4766733" y="550079"/>
                  </a:cubicBezTo>
                  <a:cubicBezTo>
                    <a:pt x="4799894" y="551490"/>
                    <a:pt x="4799189" y="502101"/>
                    <a:pt x="4830233" y="503512"/>
                  </a:cubicBezTo>
                  <a:cubicBezTo>
                    <a:pt x="4861277" y="504923"/>
                    <a:pt x="4920545" y="559957"/>
                    <a:pt x="4953000" y="558546"/>
                  </a:cubicBezTo>
                  <a:cubicBezTo>
                    <a:pt x="4985455" y="557135"/>
                    <a:pt x="4994627" y="499279"/>
                    <a:pt x="5024966" y="495046"/>
                  </a:cubicBezTo>
                  <a:cubicBezTo>
                    <a:pt x="5055305" y="490813"/>
                    <a:pt x="5105400" y="532440"/>
                    <a:pt x="5135033" y="533146"/>
                  </a:cubicBezTo>
                  <a:cubicBezTo>
                    <a:pt x="5164666" y="533852"/>
                    <a:pt x="5170311" y="497162"/>
                    <a:pt x="5202766" y="499279"/>
                  </a:cubicBezTo>
                  <a:cubicBezTo>
                    <a:pt x="5235221" y="501396"/>
                    <a:pt x="5305072" y="624163"/>
                    <a:pt x="5329766" y="545846"/>
                  </a:cubicBezTo>
                  <a:cubicBezTo>
                    <a:pt x="5337527" y="327829"/>
                    <a:pt x="5345995" y="182484"/>
                    <a:pt x="5350933" y="29379"/>
                  </a:cubicBezTo>
                  <a:cubicBezTo>
                    <a:pt x="5322005" y="-51760"/>
                    <a:pt x="5208411" y="61129"/>
                    <a:pt x="5156200" y="59012"/>
                  </a:cubicBezTo>
                  <a:cubicBezTo>
                    <a:pt x="5103989" y="56895"/>
                    <a:pt x="5071533" y="16679"/>
                    <a:pt x="5037666" y="16679"/>
                  </a:cubicBezTo>
                  <a:cubicBezTo>
                    <a:pt x="5003799" y="16679"/>
                    <a:pt x="4985455" y="56895"/>
                    <a:pt x="4953000" y="59012"/>
                  </a:cubicBezTo>
                  <a:cubicBezTo>
                    <a:pt x="4920545" y="61129"/>
                    <a:pt x="4876800" y="27968"/>
                    <a:pt x="4842933" y="29379"/>
                  </a:cubicBezTo>
                  <a:cubicBezTo>
                    <a:pt x="4809066" y="30790"/>
                    <a:pt x="4780139" y="70301"/>
                    <a:pt x="4749800" y="67479"/>
                  </a:cubicBezTo>
                  <a:cubicBezTo>
                    <a:pt x="4719461" y="64657"/>
                    <a:pt x="4687711" y="13857"/>
                    <a:pt x="4660900" y="12446"/>
                  </a:cubicBezTo>
                  <a:cubicBezTo>
                    <a:pt x="4634089" y="11035"/>
                    <a:pt x="4619977" y="56190"/>
                    <a:pt x="4588933" y="59012"/>
                  </a:cubicBezTo>
                  <a:cubicBezTo>
                    <a:pt x="4557889" y="61834"/>
                    <a:pt x="4504972" y="27262"/>
                    <a:pt x="4474633" y="29379"/>
                  </a:cubicBezTo>
                  <a:cubicBezTo>
                    <a:pt x="4444294" y="31496"/>
                    <a:pt x="4435122" y="71007"/>
                    <a:pt x="4406900" y="71712"/>
                  </a:cubicBezTo>
                  <a:cubicBezTo>
                    <a:pt x="4378678" y="72417"/>
                    <a:pt x="4337756" y="35729"/>
                    <a:pt x="4305300" y="33612"/>
                  </a:cubicBezTo>
                  <a:cubicBezTo>
                    <a:pt x="4272844" y="31495"/>
                    <a:pt x="4243210" y="59012"/>
                    <a:pt x="4212166" y="59012"/>
                  </a:cubicBezTo>
                  <a:cubicBezTo>
                    <a:pt x="4181122" y="59012"/>
                    <a:pt x="4158544" y="29379"/>
                    <a:pt x="4119033" y="33612"/>
                  </a:cubicBezTo>
                  <a:cubicBezTo>
                    <a:pt x="4079522" y="37845"/>
                    <a:pt x="4012495" y="83001"/>
                    <a:pt x="3975100" y="84412"/>
                  </a:cubicBezTo>
                  <a:cubicBezTo>
                    <a:pt x="3937706" y="85823"/>
                    <a:pt x="3922183" y="42784"/>
                    <a:pt x="3894666" y="42079"/>
                  </a:cubicBezTo>
                  <a:cubicBezTo>
                    <a:pt x="3867149" y="41373"/>
                    <a:pt x="3837517" y="80179"/>
                    <a:pt x="3810000" y="80179"/>
                  </a:cubicBezTo>
                  <a:cubicBezTo>
                    <a:pt x="3782483" y="80179"/>
                    <a:pt x="3760610" y="40668"/>
                    <a:pt x="3729566" y="42079"/>
                  </a:cubicBezTo>
                  <a:cubicBezTo>
                    <a:pt x="3698522" y="43490"/>
                    <a:pt x="3656188" y="87941"/>
                    <a:pt x="3623733" y="88646"/>
                  </a:cubicBezTo>
                  <a:cubicBezTo>
                    <a:pt x="3591278" y="89351"/>
                    <a:pt x="3568700" y="44901"/>
                    <a:pt x="3534833" y="46312"/>
                  </a:cubicBezTo>
                  <a:cubicBezTo>
                    <a:pt x="3500966" y="47723"/>
                    <a:pt x="3459338" y="90762"/>
                    <a:pt x="3420533" y="97112"/>
                  </a:cubicBezTo>
                  <a:cubicBezTo>
                    <a:pt x="3381728" y="103462"/>
                    <a:pt x="3332339" y="79473"/>
                    <a:pt x="3302000" y="84412"/>
                  </a:cubicBezTo>
                  <a:cubicBezTo>
                    <a:pt x="3271661" y="89351"/>
                    <a:pt x="3273778" y="124629"/>
                    <a:pt x="3238500" y="126746"/>
                  </a:cubicBezTo>
                  <a:cubicBezTo>
                    <a:pt x="3203222" y="128863"/>
                    <a:pt x="3121377" y="95701"/>
                    <a:pt x="3090333" y="97112"/>
                  </a:cubicBezTo>
                  <a:cubicBezTo>
                    <a:pt x="3059289" y="98523"/>
                    <a:pt x="3078338" y="134506"/>
                    <a:pt x="3052233" y="135212"/>
                  </a:cubicBezTo>
                  <a:cubicBezTo>
                    <a:pt x="3026128" y="135918"/>
                    <a:pt x="2962628" y="99229"/>
                    <a:pt x="2933700" y="101346"/>
                  </a:cubicBezTo>
                  <a:cubicBezTo>
                    <a:pt x="2904772" y="103463"/>
                    <a:pt x="2913238" y="145090"/>
                    <a:pt x="2878666" y="147912"/>
                  </a:cubicBezTo>
                  <a:cubicBezTo>
                    <a:pt x="2844094" y="150734"/>
                    <a:pt x="2763660" y="115457"/>
                    <a:pt x="2726266" y="118279"/>
                  </a:cubicBezTo>
                  <a:cubicBezTo>
                    <a:pt x="2688872" y="121101"/>
                    <a:pt x="2683228" y="162024"/>
                    <a:pt x="2654300" y="164846"/>
                  </a:cubicBezTo>
                  <a:cubicBezTo>
                    <a:pt x="2625372" y="167668"/>
                    <a:pt x="2580922" y="131684"/>
                    <a:pt x="2552700" y="135212"/>
                  </a:cubicBezTo>
                  <a:cubicBezTo>
                    <a:pt x="2524478" y="138740"/>
                    <a:pt x="2518127" y="183190"/>
                    <a:pt x="2484966" y="186012"/>
                  </a:cubicBezTo>
                  <a:cubicBezTo>
                    <a:pt x="2451805" y="188834"/>
                    <a:pt x="2385483" y="151440"/>
                    <a:pt x="2353733" y="152146"/>
                  </a:cubicBezTo>
                  <a:cubicBezTo>
                    <a:pt x="2321983" y="152852"/>
                    <a:pt x="2329744" y="185307"/>
                    <a:pt x="2294466" y="190246"/>
                  </a:cubicBezTo>
                  <a:cubicBezTo>
                    <a:pt x="2259188" y="195185"/>
                    <a:pt x="2172405" y="176135"/>
                    <a:pt x="2142066" y="181779"/>
                  </a:cubicBezTo>
                  <a:cubicBezTo>
                    <a:pt x="2111727" y="187423"/>
                    <a:pt x="2140655" y="221995"/>
                    <a:pt x="2112433" y="224112"/>
                  </a:cubicBezTo>
                  <a:cubicBezTo>
                    <a:pt x="2084211" y="226229"/>
                    <a:pt x="2005894" y="191657"/>
                    <a:pt x="1972733" y="194479"/>
                  </a:cubicBezTo>
                  <a:cubicBezTo>
                    <a:pt x="1939572" y="197301"/>
                    <a:pt x="1947333" y="234696"/>
                    <a:pt x="1913466" y="241046"/>
                  </a:cubicBezTo>
                  <a:cubicBezTo>
                    <a:pt x="1879599" y="247396"/>
                    <a:pt x="1800577" y="226935"/>
                    <a:pt x="1769533" y="232579"/>
                  </a:cubicBezTo>
                  <a:cubicBezTo>
                    <a:pt x="1738489" y="238223"/>
                    <a:pt x="1759655" y="268562"/>
                    <a:pt x="1727200" y="274912"/>
                  </a:cubicBezTo>
                  <a:cubicBezTo>
                    <a:pt x="1694745" y="281262"/>
                    <a:pt x="1605844" y="260801"/>
                    <a:pt x="1574800" y="270679"/>
                  </a:cubicBezTo>
                  <a:cubicBezTo>
                    <a:pt x="1543756" y="280557"/>
                    <a:pt x="1566333" y="327124"/>
                    <a:pt x="1540933" y="334179"/>
                  </a:cubicBezTo>
                  <a:cubicBezTo>
                    <a:pt x="1515533" y="341234"/>
                    <a:pt x="1454150" y="303134"/>
                    <a:pt x="1422400" y="313012"/>
                  </a:cubicBezTo>
                  <a:cubicBezTo>
                    <a:pt x="1390650" y="322890"/>
                    <a:pt x="1382183" y="382863"/>
                    <a:pt x="1350433" y="393446"/>
                  </a:cubicBezTo>
                  <a:cubicBezTo>
                    <a:pt x="1318683" y="404029"/>
                    <a:pt x="1265061" y="367340"/>
                    <a:pt x="1231900" y="376512"/>
                  </a:cubicBezTo>
                  <a:cubicBezTo>
                    <a:pt x="1198739" y="385684"/>
                    <a:pt x="1180394" y="440718"/>
                    <a:pt x="1151466" y="448479"/>
                  </a:cubicBezTo>
                  <a:cubicBezTo>
                    <a:pt x="1122538" y="456240"/>
                    <a:pt x="1085850" y="415318"/>
                    <a:pt x="1058333" y="423079"/>
                  </a:cubicBezTo>
                  <a:cubicBezTo>
                    <a:pt x="1030816" y="430840"/>
                    <a:pt x="1018116" y="484463"/>
                    <a:pt x="986366" y="495046"/>
                  </a:cubicBezTo>
                  <a:cubicBezTo>
                    <a:pt x="954616" y="505629"/>
                    <a:pt x="909461" y="470351"/>
                    <a:pt x="867833" y="486579"/>
                  </a:cubicBezTo>
                  <a:cubicBezTo>
                    <a:pt x="826205" y="502807"/>
                    <a:pt x="777522" y="576184"/>
                    <a:pt x="736600" y="592412"/>
                  </a:cubicBezTo>
                  <a:cubicBezTo>
                    <a:pt x="695678" y="608640"/>
                    <a:pt x="644878" y="566307"/>
                    <a:pt x="622300" y="583946"/>
                  </a:cubicBezTo>
                  <a:cubicBezTo>
                    <a:pt x="599722" y="601585"/>
                    <a:pt x="629355" y="678491"/>
                    <a:pt x="601133" y="698246"/>
                  </a:cubicBezTo>
                  <a:cubicBezTo>
                    <a:pt x="572911" y="718001"/>
                    <a:pt x="489655" y="670729"/>
                    <a:pt x="452966" y="702479"/>
                  </a:cubicBezTo>
                  <a:cubicBezTo>
                    <a:pt x="416277" y="734229"/>
                    <a:pt x="411339" y="858407"/>
                    <a:pt x="381000" y="888746"/>
                  </a:cubicBezTo>
                  <a:cubicBezTo>
                    <a:pt x="350661" y="919085"/>
                    <a:pt x="305505" y="820307"/>
                    <a:pt x="270933" y="884512"/>
                  </a:cubicBezTo>
                  <a:cubicBezTo>
                    <a:pt x="236361" y="948717"/>
                    <a:pt x="210255" y="1213301"/>
                    <a:pt x="173566" y="1273979"/>
                  </a:cubicBezTo>
                  <a:cubicBezTo>
                    <a:pt x="136877" y="1334657"/>
                    <a:pt x="79728" y="1180846"/>
                    <a:pt x="50800" y="1248579"/>
                  </a:cubicBezTo>
                  <a:cubicBezTo>
                    <a:pt x="21872" y="1316312"/>
                    <a:pt x="10936" y="1498345"/>
                    <a:pt x="0" y="1680379"/>
                  </a:cubicBezTo>
                </a:path>
              </a:pathLst>
            </a:cu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orme libre : forme 39">
              <a:extLst>
                <a:ext uri="{FF2B5EF4-FFF2-40B4-BE49-F238E27FC236}">
                  <a16:creationId xmlns:a16="http://schemas.microsoft.com/office/drawing/2014/main" id="{2189536A-FC02-FF45-AC4D-14DD745EA956}"/>
                </a:ext>
              </a:extLst>
            </p:cNvPr>
            <p:cNvSpPr/>
            <p:nvPr/>
          </p:nvSpPr>
          <p:spPr>
            <a:xfrm>
              <a:off x="4135966" y="2885567"/>
              <a:ext cx="5350933" cy="1760812"/>
            </a:xfrm>
            <a:custGeom>
              <a:avLst/>
              <a:gdLst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50933"/>
                <a:gd name="connsiteY0" fmla="*/ 1760812 h 1760812"/>
                <a:gd name="connsiteX1" fmla="*/ 55033 w 5350933"/>
                <a:gd name="connsiteY1" fmla="*/ 1506812 h 1760812"/>
                <a:gd name="connsiteX2" fmla="*/ 165100 w 5350933"/>
                <a:gd name="connsiteY2" fmla="*/ 1536446 h 1760812"/>
                <a:gd name="connsiteX3" fmla="*/ 241300 w 5350933"/>
                <a:gd name="connsiteY3" fmla="*/ 1176612 h 1760812"/>
                <a:gd name="connsiteX4" fmla="*/ 359833 w 5350933"/>
                <a:gd name="connsiteY4" fmla="*/ 1235879 h 1760812"/>
                <a:gd name="connsiteX5" fmla="*/ 419100 w 5350933"/>
                <a:gd name="connsiteY5" fmla="*/ 1024212 h 1760812"/>
                <a:gd name="connsiteX6" fmla="*/ 546100 w 5350933"/>
                <a:gd name="connsiteY6" fmla="*/ 1049612 h 1760812"/>
                <a:gd name="connsiteX7" fmla="*/ 596900 w 5350933"/>
                <a:gd name="connsiteY7" fmla="*/ 897212 h 1760812"/>
                <a:gd name="connsiteX8" fmla="*/ 723900 w 5350933"/>
                <a:gd name="connsiteY8" fmla="*/ 952246 h 1760812"/>
                <a:gd name="connsiteX9" fmla="*/ 778933 w 5350933"/>
                <a:gd name="connsiteY9" fmla="*/ 825246 h 1760812"/>
                <a:gd name="connsiteX10" fmla="*/ 918633 w 5350933"/>
                <a:gd name="connsiteY10" fmla="*/ 850646 h 1760812"/>
                <a:gd name="connsiteX11" fmla="*/ 977900 w 5350933"/>
                <a:gd name="connsiteY11" fmla="*/ 749046 h 1760812"/>
                <a:gd name="connsiteX12" fmla="*/ 1117600 w 5350933"/>
                <a:gd name="connsiteY12" fmla="*/ 795612 h 1760812"/>
                <a:gd name="connsiteX13" fmla="*/ 1159933 w 5350933"/>
                <a:gd name="connsiteY13" fmla="*/ 715179 h 1760812"/>
                <a:gd name="connsiteX14" fmla="*/ 1299633 w 5350933"/>
                <a:gd name="connsiteY14" fmla="*/ 753279 h 1760812"/>
                <a:gd name="connsiteX15" fmla="*/ 1375833 w 5350933"/>
                <a:gd name="connsiteY15" fmla="*/ 643212 h 1760812"/>
                <a:gd name="connsiteX16" fmla="*/ 1511300 w 5350933"/>
                <a:gd name="connsiteY16" fmla="*/ 710946 h 1760812"/>
                <a:gd name="connsiteX17" fmla="*/ 1579033 w 5350933"/>
                <a:gd name="connsiteY17" fmla="*/ 638979 h 1760812"/>
                <a:gd name="connsiteX18" fmla="*/ 1693333 w 5350933"/>
                <a:gd name="connsiteY18" fmla="*/ 681312 h 1760812"/>
                <a:gd name="connsiteX19" fmla="*/ 1748366 w 5350933"/>
                <a:gd name="connsiteY19" fmla="*/ 617812 h 1760812"/>
                <a:gd name="connsiteX20" fmla="*/ 1883833 w 5350933"/>
                <a:gd name="connsiteY20" fmla="*/ 668612 h 1760812"/>
                <a:gd name="connsiteX21" fmla="*/ 1955800 w 5350933"/>
                <a:gd name="connsiteY21" fmla="*/ 596646 h 1760812"/>
                <a:gd name="connsiteX22" fmla="*/ 2087033 w 5350933"/>
                <a:gd name="connsiteY22" fmla="*/ 643212 h 1760812"/>
                <a:gd name="connsiteX23" fmla="*/ 2137833 w 5350933"/>
                <a:gd name="connsiteY23" fmla="*/ 583946 h 1760812"/>
                <a:gd name="connsiteX24" fmla="*/ 2260600 w 5350933"/>
                <a:gd name="connsiteY24" fmla="*/ 630512 h 1760812"/>
                <a:gd name="connsiteX25" fmla="*/ 2357966 w 5350933"/>
                <a:gd name="connsiteY25" fmla="*/ 567012 h 1760812"/>
                <a:gd name="connsiteX26" fmla="*/ 2442633 w 5350933"/>
                <a:gd name="connsiteY26" fmla="*/ 605112 h 1760812"/>
                <a:gd name="connsiteX27" fmla="*/ 2523066 w 5350933"/>
                <a:gd name="connsiteY27" fmla="*/ 558546 h 1760812"/>
                <a:gd name="connsiteX28" fmla="*/ 2628900 w 5350933"/>
                <a:gd name="connsiteY28" fmla="*/ 596646 h 1760812"/>
                <a:gd name="connsiteX29" fmla="*/ 2705100 w 5350933"/>
                <a:gd name="connsiteY29" fmla="*/ 550079 h 1760812"/>
                <a:gd name="connsiteX30" fmla="*/ 2810933 w 5350933"/>
                <a:gd name="connsiteY30" fmla="*/ 592412 h 1760812"/>
                <a:gd name="connsiteX31" fmla="*/ 2908300 w 5350933"/>
                <a:gd name="connsiteY31" fmla="*/ 541612 h 1760812"/>
                <a:gd name="connsiteX32" fmla="*/ 3005666 w 5350933"/>
                <a:gd name="connsiteY32" fmla="*/ 579712 h 1760812"/>
                <a:gd name="connsiteX33" fmla="*/ 3094566 w 5350933"/>
                <a:gd name="connsiteY33" fmla="*/ 524679 h 1760812"/>
                <a:gd name="connsiteX34" fmla="*/ 3204633 w 5350933"/>
                <a:gd name="connsiteY34" fmla="*/ 579712 h 1760812"/>
                <a:gd name="connsiteX35" fmla="*/ 3314700 w 5350933"/>
                <a:gd name="connsiteY35" fmla="*/ 533146 h 1760812"/>
                <a:gd name="connsiteX36" fmla="*/ 3441700 w 5350933"/>
                <a:gd name="connsiteY36" fmla="*/ 575479 h 1760812"/>
                <a:gd name="connsiteX37" fmla="*/ 3505200 w 5350933"/>
                <a:gd name="connsiteY37" fmla="*/ 524679 h 1760812"/>
                <a:gd name="connsiteX38" fmla="*/ 3602566 w 5350933"/>
                <a:gd name="connsiteY38" fmla="*/ 562779 h 1760812"/>
                <a:gd name="connsiteX39" fmla="*/ 3708400 w 5350933"/>
                <a:gd name="connsiteY39" fmla="*/ 511979 h 1760812"/>
                <a:gd name="connsiteX40" fmla="*/ 3776133 w 5350933"/>
                <a:gd name="connsiteY40" fmla="*/ 558546 h 1760812"/>
                <a:gd name="connsiteX41" fmla="*/ 3869266 w 5350933"/>
                <a:gd name="connsiteY41" fmla="*/ 503512 h 1760812"/>
                <a:gd name="connsiteX42" fmla="*/ 3975100 w 5350933"/>
                <a:gd name="connsiteY42" fmla="*/ 554312 h 1760812"/>
                <a:gd name="connsiteX43" fmla="*/ 4068233 w 5350933"/>
                <a:gd name="connsiteY43" fmla="*/ 511979 h 1760812"/>
                <a:gd name="connsiteX44" fmla="*/ 4169833 w 5350933"/>
                <a:gd name="connsiteY44" fmla="*/ 545846 h 1760812"/>
                <a:gd name="connsiteX45" fmla="*/ 4224866 w 5350933"/>
                <a:gd name="connsiteY45" fmla="*/ 511979 h 1760812"/>
                <a:gd name="connsiteX46" fmla="*/ 4326466 w 5350933"/>
                <a:gd name="connsiteY46" fmla="*/ 554312 h 1760812"/>
                <a:gd name="connsiteX47" fmla="*/ 4419600 w 5350933"/>
                <a:gd name="connsiteY47" fmla="*/ 507746 h 1760812"/>
                <a:gd name="connsiteX48" fmla="*/ 4538133 w 5350933"/>
                <a:gd name="connsiteY48" fmla="*/ 550079 h 1760812"/>
                <a:gd name="connsiteX49" fmla="*/ 4631266 w 5350933"/>
                <a:gd name="connsiteY49" fmla="*/ 495046 h 1760812"/>
                <a:gd name="connsiteX50" fmla="*/ 4766733 w 5350933"/>
                <a:gd name="connsiteY50" fmla="*/ 550079 h 1760812"/>
                <a:gd name="connsiteX51" fmla="*/ 4830233 w 5350933"/>
                <a:gd name="connsiteY51" fmla="*/ 503512 h 1760812"/>
                <a:gd name="connsiteX52" fmla="*/ 4953000 w 5350933"/>
                <a:gd name="connsiteY52" fmla="*/ 558546 h 1760812"/>
                <a:gd name="connsiteX53" fmla="*/ 5024966 w 5350933"/>
                <a:gd name="connsiteY53" fmla="*/ 495046 h 1760812"/>
                <a:gd name="connsiteX54" fmla="*/ 5135033 w 5350933"/>
                <a:gd name="connsiteY54" fmla="*/ 533146 h 1760812"/>
                <a:gd name="connsiteX55" fmla="*/ 5202766 w 5350933"/>
                <a:gd name="connsiteY55" fmla="*/ 499279 h 1760812"/>
                <a:gd name="connsiteX56" fmla="*/ 5329766 w 5350933"/>
                <a:gd name="connsiteY56" fmla="*/ 545846 h 1760812"/>
                <a:gd name="connsiteX57" fmla="*/ 5350933 w 5350933"/>
                <a:gd name="connsiteY57" fmla="*/ 29379 h 1760812"/>
                <a:gd name="connsiteX58" fmla="*/ 5156200 w 5350933"/>
                <a:gd name="connsiteY58" fmla="*/ 59012 h 1760812"/>
                <a:gd name="connsiteX59" fmla="*/ 5037666 w 5350933"/>
                <a:gd name="connsiteY59" fmla="*/ 16679 h 1760812"/>
                <a:gd name="connsiteX60" fmla="*/ 4953000 w 5350933"/>
                <a:gd name="connsiteY60" fmla="*/ 59012 h 1760812"/>
                <a:gd name="connsiteX61" fmla="*/ 4842933 w 5350933"/>
                <a:gd name="connsiteY61" fmla="*/ 29379 h 1760812"/>
                <a:gd name="connsiteX62" fmla="*/ 4749800 w 5350933"/>
                <a:gd name="connsiteY62" fmla="*/ 67479 h 1760812"/>
                <a:gd name="connsiteX63" fmla="*/ 4660900 w 5350933"/>
                <a:gd name="connsiteY63" fmla="*/ 12446 h 1760812"/>
                <a:gd name="connsiteX64" fmla="*/ 4588933 w 5350933"/>
                <a:gd name="connsiteY64" fmla="*/ 59012 h 1760812"/>
                <a:gd name="connsiteX65" fmla="*/ 4474633 w 5350933"/>
                <a:gd name="connsiteY65" fmla="*/ 29379 h 1760812"/>
                <a:gd name="connsiteX66" fmla="*/ 4406900 w 5350933"/>
                <a:gd name="connsiteY66" fmla="*/ 71712 h 1760812"/>
                <a:gd name="connsiteX67" fmla="*/ 4305300 w 5350933"/>
                <a:gd name="connsiteY67" fmla="*/ 33612 h 1760812"/>
                <a:gd name="connsiteX68" fmla="*/ 4212166 w 5350933"/>
                <a:gd name="connsiteY68" fmla="*/ 59012 h 1760812"/>
                <a:gd name="connsiteX69" fmla="*/ 4119033 w 5350933"/>
                <a:gd name="connsiteY69" fmla="*/ 33612 h 1760812"/>
                <a:gd name="connsiteX70" fmla="*/ 3975100 w 5350933"/>
                <a:gd name="connsiteY70" fmla="*/ 84412 h 1760812"/>
                <a:gd name="connsiteX71" fmla="*/ 3894666 w 5350933"/>
                <a:gd name="connsiteY71" fmla="*/ 42079 h 1760812"/>
                <a:gd name="connsiteX72" fmla="*/ 3810000 w 5350933"/>
                <a:gd name="connsiteY72" fmla="*/ 80179 h 1760812"/>
                <a:gd name="connsiteX73" fmla="*/ 3729566 w 5350933"/>
                <a:gd name="connsiteY73" fmla="*/ 42079 h 1760812"/>
                <a:gd name="connsiteX74" fmla="*/ 3623733 w 5350933"/>
                <a:gd name="connsiteY74" fmla="*/ 88646 h 1760812"/>
                <a:gd name="connsiteX75" fmla="*/ 3534833 w 5350933"/>
                <a:gd name="connsiteY75" fmla="*/ 46312 h 1760812"/>
                <a:gd name="connsiteX76" fmla="*/ 3420533 w 5350933"/>
                <a:gd name="connsiteY76" fmla="*/ 97112 h 1760812"/>
                <a:gd name="connsiteX77" fmla="*/ 3302000 w 5350933"/>
                <a:gd name="connsiteY77" fmla="*/ 84412 h 1760812"/>
                <a:gd name="connsiteX78" fmla="*/ 3238500 w 5350933"/>
                <a:gd name="connsiteY78" fmla="*/ 126746 h 1760812"/>
                <a:gd name="connsiteX79" fmla="*/ 3090333 w 5350933"/>
                <a:gd name="connsiteY79" fmla="*/ 97112 h 1760812"/>
                <a:gd name="connsiteX80" fmla="*/ 3052233 w 5350933"/>
                <a:gd name="connsiteY80" fmla="*/ 135212 h 1760812"/>
                <a:gd name="connsiteX81" fmla="*/ 2933700 w 5350933"/>
                <a:gd name="connsiteY81" fmla="*/ 101346 h 1760812"/>
                <a:gd name="connsiteX82" fmla="*/ 2878666 w 5350933"/>
                <a:gd name="connsiteY82" fmla="*/ 147912 h 1760812"/>
                <a:gd name="connsiteX83" fmla="*/ 2726266 w 5350933"/>
                <a:gd name="connsiteY83" fmla="*/ 118279 h 1760812"/>
                <a:gd name="connsiteX84" fmla="*/ 2654300 w 5350933"/>
                <a:gd name="connsiteY84" fmla="*/ 164846 h 1760812"/>
                <a:gd name="connsiteX85" fmla="*/ 2552700 w 5350933"/>
                <a:gd name="connsiteY85" fmla="*/ 135212 h 1760812"/>
                <a:gd name="connsiteX86" fmla="*/ 2484966 w 5350933"/>
                <a:gd name="connsiteY86" fmla="*/ 186012 h 1760812"/>
                <a:gd name="connsiteX87" fmla="*/ 2353733 w 5350933"/>
                <a:gd name="connsiteY87" fmla="*/ 152146 h 1760812"/>
                <a:gd name="connsiteX88" fmla="*/ 2294466 w 5350933"/>
                <a:gd name="connsiteY88" fmla="*/ 190246 h 1760812"/>
                <a:gd name="connsiteX89" fmla="*/ 2142066 w 5350933"/>
                <a:gd name="connsiteY89" fmla="*/ 181779 h 1760812"/>
                <a:gd name="connsiteX90" fmla="*/ 2112433 w 5350933"/>
                <a:gd name="connsiteY90" fmla="*/ 224112 h 1760812"/>
                <a:gd name="connsiteX91" fmla="*/ 1972733 w 5350933"/>
                <a:gd name="connsiteY91" fmla="*/ 194479 h 1760812"/>
                <a:gd name="connsiteX92" fmla="*/ 1913466 w 5350933"/>
                <a:gd name="connsiteY92" fmla="*/ 241046 h 1760812"/>
                <a:gd name="connsiteX93" fmla="*/ 1769533 w 5350933"/>
                <a:gd name="connsiteY93" fmla="*/ 232579 h 1760812"/>
                <a:gd name="connsiteX94" fmla="*/ 1727200 w 5350933"/>
                <a:gd name="connsiteY94" fmla="*/ 274912 h 1760812"/>
                <a:gd name="connsiteX95" fmla="*/ 1574800 w 5350933"/>
                <a:gd name="connsiteY95" fmla="*/ 270679 h 1760812"/>
                <a:gd name="connsiteX96" fmla="*/ 1540933 w 5350933"/>
                <a:gd name="connsiteY96" fmla="*/ 334179 h 1760812"/>
                <a:gd name="connsiteX97" fmla="*/ 1422400 w 5350933"/>
                <a:gd name="connsiteY97" fmla="*/ 313012 h 1760812"/>
                <a:gd name="connsiteX98" fmla="*/ 1350433 w 5350933"/>
                <a:gd name="connsiteY98" fmla="*/ 393446 h 1760812"/>
                <a:gd name="connsiteX99" fmla="*/ 1231900 w 5350933"/>
                <a:gd name="connsiteY99" fmla="*/ 376512 h 1760812"/>
                <a:gd name="connsiteX100" fmla="*/ 1151466 w 5350933"/>
                <a:gd name="connsiteY100" fmla="*/ 448479 h 1760812"/>
                <a:gd name="connsiteX101" fmla="*/ 1058333 w 5350933"/>
                <a:gd name="connsiteY101" fmla="*/ 423079 h 1760812"/>
                <a:gd name="connsiteX102" fmla="*/ 986366 w 5350933"/>
                <a:gd name="connsiteY102" fmla="*/ 495046 h 1760812"/>
                <a:gd name="connsiteX103" fmla="*/ 867833 w 5350933"/>
                <a:gd name="connsiteY103" fmla="*/ 486579 h 1760812"/>
                <a:gd name="connsiteX104" fmla="*/ 736600 w 5350933"/>
                <a:gd name="connsiteY104" fmla="*/ 592412 h 1760812"/>
                <a:gd name="connsiteX105" fmla="*/ 622300 w 5350933"/>
                <a:gd name="connsiteY105" fmla="*/ 583946 h 1760812"/>
                <a:gd name="connsiteX106" fmla="*/ 601133 w 5350933"/>
                <a:gd name="connsiteY106" fmla="*/ 698246 h 1760812"/>
                <a:gd name="connsiteX107" fmla="*/ 452966 w 5350933"/>
                <a:gd name="connsiteY107" fmla="*/ 702479 h 1760812"/>
                <a:gd name="connsiteX108" fmla="*/ 381000 w 5350933"/>
                <a:gd name="connsiteY108" fmla="*/ 888746 h 1760812"/>
                <a:gd name="connsiteX109" fmla="*/ 270933 w 5350933"/>
                <a:gd name="connsiteY109" fmla="*/ 884512 h 1760812"/>
                <a:gd name="connsiteX110" fmla="*/ 173566 w 5350933"/>
                <a:gd name="connsiteY110" fmla="*/ 1273979 h 1760812"/>
                <a:gd name="connsiteX111" fmla="*/ 50800 w 5350933"/>
                <a:gd name="connsiteY111" fmla="*/ 1248579 h 1760812"/>
                <a:gd name="connsiteX112" fmla="*/ 0 w 5350933"/>
                <a:gd name="connsiteY112" fmla="*/ 1680379 h 176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350933" h="1760812">
                  <a:moveTo>
                    <a:pt x="0" y="1760812"/>
                  </a:moveTo>
                  <a:cubicBezTo>
                    <a:pt x="13758" y="1652509"/>
                    <a:pt x="27516" y="1544206"/>
                    <a:pt x="55033" y="1506812"/>
                  </a:cubicBezTo>
                  <a:cubicBezTo>
                    <a:pt x="82550" y="1469418"/>
                    <a:pt x="134056" y="1591479"/>
                    <a:pt x="165100" y="1536446"/>
                  </a:cubicBezTo>
                  <a:cubicBezTo>
                    <a:pt x="196144" y="1481413"/>
                    <a:pt x="208845" y="1226706"/>
                    <a:pt x="241300" y="1176612"/>
                  </a:cubicBezTo>
                  <a:cubicBezTo>
                    <a:pt x="273755" y="1126518"/>
                    <a:pt x="330200" y="1261279"/>
                    <a:pt x="359833" y="1235879"/>
                  </a:cubicBezTo>
                  <a:cubicBezTo>
                    <a:pt x="389466" y="1210479"/>
                    <a:pt x="388056" y="1055256"/>
                    <a:pt x="419100" y="1024212"/>
                  </a:cubicBezTo>
                  <a:cubicBezTo>
                    <a:pt x="450144" y="993168"/>
                    <a:pt x="516467" y="1070779"/>
                    <a:pt x="546100" y="1049612"/>
                  </a:cubicBezTo>
                  <a:cubicBezTo>
                    <a:pt x="575733" y="1028445"/>
                    <a:pt x="567267" y="913440"/>
                    <a:pt x="596900" y="897212"/>
                  </a:cubicBezTo>
                  <a:cubicBezTo>
                    <a:pt x="626533" y="880984"/>
                    <a:pt x="693561" y="964240"/>
                    <a:pt x="723900" y="952246"/>
                  </a:cubicBezTo>
                  <a:cubicBezTo>
                    <a:pt x="754239" y="940252"/>
                    <a:pt x="746478" y="842179"/>
                    <a:pt x="778933" y="825246"/>
                  </a:cubicBezTo>
                  <a:cubicBezTo>
                    <a:pt x="811388" y="808313"/>
                    <a:pt x="885472" y="863346"/>
                    <a:pt x="918633" y="850646"/>
                  </a:cubicBezTo>
                  <a:cubicBezTo>
                    <a:pt x="951794" y="837946"/>
                    <a:pt x="944739" y="758218"/>
                    <a:pt x="977900" y="749046"/>
                  </a:cubicBezTo>
                  <a:cubicBezTo>
                    <a:pt x="1011061" y="739874"/>
                    <a:pt x="1087261" y="801257"/>
                    <a:pt x="1117600" y="795612"/>
                  </a:cubicBezTo>
                  <a:cubicBezTo>
                    <a:pt x="1147939" y="789967"/>
                    <a:pt x="1129594" y="722235"/>
                    <a:pt x="1159933" y="715179"/>
                  </a:cubicBezTo>
                  <a:cubicBezTo>
                    <a:pt x="1190272" y="708123"/>
                    <a:pt x="1263650" y="765273"/>
                    <a:pt x="1299633" y="753279"/>
                  </a:cubicBezTo>
                  <a:cubicBezTo>
                    <a:pt x="1335616" y="741285"/>
                    <a:pt x="1340555" y="650267"/>
                    <a:pt x="1375833" y="643212"/>
                  </a:cubicBezTo>
                  <a:cubicBezTo>
                    <a:pt x="1411111" y="636157"/>
                    <a:pt x="1477433" y="711651"/>
                    <a:pt x="1511300" y="710946"/>
                  </a:cubicBezTo>
                  <a:cubicBezTo>
                    <a:pt x="1545167" y="710240"/>
                    <a:pt x="1548694" y="643918"/>
                    <a:pt x="1579033" y="638979"/>
                  </a:cubicBezTo>
                  <a:cubicBezTo>
                    <a:pt x="1609372" y="634040"/>
                    <a:pt x="1665111" y="684840"/>
                    <a:pt x="1693333" y="681312"/>
                  </a:cubicBezTo>
                  <a:cubicBezTo>
                    <a:pt x="1721555" y="677784"/>
                    <a:pt x="1716616" y="619929"/>
                    <a:pt x="1748366" y="617812"/>
                  </a:cubicBezTo>
                  <a:cubicBezTo>
                    <a:pt x="1780116" y="615695"/>
                    <a:pt x="1849261" y="672140"/>
                    <a:pt x="1883833" y="668612"/>
                  </a:cubicBezTo>
                  <a:cubicBezTo>
                    <a:pt x="1918405" y="665084"/>
                    <a:pt x="1921933" y="600879"/>
                    <a:pt x="1955800" y="596646"/>
                  </a:cubicBezTo>
                  <a:cubicBezTo>
                    <a:pt x="1989667" y="592413"/>
                    <a:pt x="2056694" y="645329"/>
                    <a:pt x="2087033" y="643212"/>
                  </a:cubicBezTo>
                  <a:cubicBezTo>
                    <a:pt x="2117372" y="641095"/>
                    <a:pt x="2108905" y="586063"/>
                    <a:pt x="2137833" y="583946"/>
                  </a:cubicBezTo>
                  <a:cubicBezTo>
                    <a:pt x="2166761" y="581829"/>
                    <a:pt x="2223911" y="633334"/>
                    <a:pt x="2260600" y="630512"/>
                  </a:cubicBezTo>
                  <a:cubicBezTo>
                    <a:pt x="2297289" y="627690"/>
                    <a:pt x="2327627" y="571245"/>
                    <a:pt x="2357966" y="567012"/>
                  </a:cubicBezTo>
                  <a:cubicBezTo>
                    <a:pt x="2388305" y="562779"/>
                    <a:pt x="2415116" y="606523"/>
                    <a:pt x="2442633" y="605112"/>
                  </a:cubicBezTo>
                  <a:cubicBezTo>
                    <a:pt x="2470150" y="603701"/>
                    <a:pt x="2492022" y="559957"/>
                    <a:pt x="2523066" y="558546"/>
                  </a:cubicBezTo>
                  <a:cubicBezTo>
                    <a:pt x="2554110" y="557135"/>
                    <a:pt x="2598561" y="598057"/>
                    <a:pt x="2628900" y="596646"/>
                  </a:cubicBezTo>
                  <a:cubicBezTo>
                    <a:pt x="2659239" y="595235"/>
                    <a:pt x="2674761" y="550785"/>
                    <a:pt x="2705100" y="550079"/>
                  </a:cubicBezTo>
                  <a:cubicBezTo>
                    <a:pt x="2735439" y="549373"/>
                    <a:pt x="2777066" y="593823"/>
                    <a:pt x="2810933" y="592412"/>
                  </a:cubicBezTo>
                  <a:cubicBezTo>
                    <a:pt x="2844800" y="591001"/>
                    <a:pt x="2875845" y="543729"/>
                    <a:pt x="2908300" y="541612"/>
                  </a:cubicBezTo>
                  <a:cubicBezTo>
                    <a:pt x="2940755" y="539495"/>
                    <a:pt x="2974622" y="582534"/>
                    <a:pt x="3005666" y="579712"/>
                  </a:cubicBezTo>
                  <a:cubicBezTo>
                    <a:pt x="3036710" y="576890"/>
                    <a:pt x="3061405" y="524679"/>
                    <a:pt x="3094566" y="524679"/>
                  </a:cubicBezTo>
                  <a:cubicBezTo>
                    <a:pt x="3127727" y="524679"/>
                    <a:pt x="3167944" y="578301"/>
                    <a:pt x="3204633" y="579712"/>
                  </a:cubicBezTo>
                  <a:cubicBezTo>
                    <a:pt x="3241322" y="581123"/>
                    <a:pt x="3275189" y="533851"/>
                    <a:pt x="3314700" y="533146"/>
                  </a:cubicBezTo>
                  <a:cubicBezTo>
                    <a:pt x="3354211" y="532440"/>
                    <a:pt x="3409950" y="576890"/>
                    <a:pt x="3441700" y="575479"/>
                  </a:cubicBezTo>
                  <a:cubicBezTo>
                    <a:pt x="3473450" y="574068"/>
                    <a:pt x="3478389" y="526796"/>
                    <a:pt x="3505200" y="524679"/>
                  </a:cubicBezTo>
                  <a:cubicBezTo>
                    <a:pt x="3532011" y="522562"/>
                    <a:pt x="3568699" y="564896"/>
                    <a:pt x="3602566" y="562779"/>
                  </a:cubicBezTo>
                  <a:cubicBezTo>
                    <a:pt x="3636433" y="560662"/>
                    <a:pt x="3679472" y="512684"/>
                    <a:pt x="3708400" y="511979"/>
                  </a:cubicBezTo>
                  <a:cubicBezTo>
                    <a:pt x="3737328" y="511274"/>
                    <a:pt x="3749322" y="559957"/>
                    <a:pt x="3776133" y="558546"/>
                  </a:cubicBezTo>
                  <a:cubicBezTo>
                    <a:pt x="3802944" y="557135"/>
                    <a:pt x="3836105" y="504218"/>
                    <a:pt x="3869266" y="503512"/>
                  </a:cubicBezTo>
                  <a:cubicBezTo>
                    <a:pt x="3902427" y="502806"/>
                    <a:pt x="3941939" y="552901"/>
                    <a:pt x="3975100" y="554312"/>
                  </a:cubicBezTo>
                  <a:cubicBezTo>
                    <a:pt x="4008261" y="555723"/>
                    <a:pt x="4035778" y="513390"/>
                    <a:pt x="4068233" y="511979"/>
                  </a:cubicBezTo>
                  <a:cubicBezTo>
                    <a:pt x="4100688" y="510568"/>
                    <a:pt x="4143728" y="545846"/>
                    <a:pt x="4169833" y="545846"/>
                  </a:cubicBezTo>
                  <a:cubicBezTo>
                    <a:pt x="4195938" y="545846"/>
                    <a:pt x="4198761" y="510568"/>
                    <a:pt x="4224866" y="511979"/>
                  </a:cubicBezTo>
                  <a:cubicBezTo>
                    <a:pt x="4250971" y="513390"/>
                    <a:pt x="4294010" y="555017"/>
                    <a:pt x="4326466" y="554312"/>
                  </a:cubicBezTo>
                  <a:cubicBezTo>
                    <a:pt x="4358922" y="553606"/>
                    <a:pt x="4384322" y="508451"/>
                    <a:pt x="4419600" y="507746"/>
                  </a:cubicBezTo>
                  <a:cubicBezTo>
                    <a:pt x="4454878" y="507041"/>
                    <a:pt x="4502855" y="552196"/>
                    <a:pt x="4538133" y="550079"/>
                  </a:cubicBezTo>
                  <a:cubicBezTo>
                    <a:pt x="4573411" y="547962"/>
                    <a:pt x="4593166" y="495046"/>
                    <a:pt x="4631266" y="495046"/>
                  </a:cubicBezTo>
                  <a:cubicBezTo>
                    <a:pt x="4669366" y="495046"/>
                    <a:pt x="4733572" y="548668"/>
                    <a:pt x="4766733" y="550079"/>
                  </a:cubicBezTo>
                  <a:cubicBezTo>
                    <a:pt x="4799894" y="551490"/>
                    <a:pt x="4799189" y="502101"/>
                    <a:pt x="4830233" y="503512"/>
                  </a:cubicBezTo>
                  <a:cubicBezTo>
                    <a:pt x="4861277" y="504923"/>
                    <a:pt x="4920545" y="559957"/>
                    <a:pt x="4953000" y="558546"/>
                  </a:cubicBezTo>
                  <a:cubicBezTo>
                    <a:pt x="4985455" y="557135"/>
                    <a:pt x="4994627" y="499279"/>
                    <a:pt x="5024966" y="495046"/>
                  </a:cubicBezTo>
                  <a:cubicBezTo>
                    <a:pt x="5055305" y="490813"/>
                    <a:pt x="5105400" y="532440"/>
                    <a:pt x="5135033" y="533146"/>
                  </a:cubicBezTo>
                  <a:cubicBezTo>
                    <a:pt x="5164666" y="533852"/>
                    <a:pt x="5170311" y="497162"/>
                    <a:pt x="5202766" y="499279"/>
                  </a:cubicBezTo>
                  <a:cubicBezTo>
                    <a:pt x="5235221" y="501396"/>
                    <a:pt x="5305072" y="624163"/>
                    <a:pt x="5329766" y="545846"/>
                  </a:cubicBezTo>
                  <a:cubicBezTo>
                    <a:pt x="5337527" y="327829"/>
                    <a:pt x="5345995" y="182484"/>
                    <a:pt x="5350933" y="29379"/>
                  </a:cubicBezTo>
                  <a:cubicBezTo>
                    <a:pt x="5322005" y="-51760"/>
                    <a:pt x="5208411" y="61129"/>
                    <a:pt x="5156200" y="59012"/>
                  </a:cubicBezTo>
                  <a:cubicBezTo>
                    <a:pt x="5103989" y="56895"/>
                    <a:pt x="5071533" y="16679"/>
                    <a:pt x="5037666" y="16679"/>
                  </a:cubicBezTo>
                  <a:cubicBezTo>
                    <a:pt x="5003799" y="16679"/>
                    <a:pt x="4985455" y="56895"/>
                    <a:pt x="4953000" y="59012"/>
                  </a:cubicBezTo>
                  <a:cubicBezTo>
                    <a:pt x="4920545" y="61129"/>
                    <a:pt x="4876800" y="27968"/>
                    <a:pt x="4842933" y="29379"/>
                  </a:cubicBezTo>
                  <a:cubicBezTo>
                    <a:pt x="4809066" y="30790"/>
                    <a:pt x="4780139" y="70301"/>
                    <a:pt x="4749800" y="67479"/>
                  </a:cubicBezTo>
                  <a:cubicBezTo>
                    <a:pt x="4719461" y="64657"/>
                    <a:pt x="4687711" y="13857"/>
                    <a:pt x="4660900" y="12446"/>
                  </a:cubicBezTo>
                  <a:cubicBezTo>
                    <a:pt x="4634089" y="11035"/>
                    <a:pt x="4619977" y="56190"/>
                    <a:pt x="4588933" y="59012"/>
                  </a:cubicBezTo>
                  <a:cubicBezTo>
                    <a:pt x="4557889" y="61834"/>
                    <a:pt x="4504972" y="27262"/>
                    <a:pt x="4474633" y="29379"/>
                  </a:cubicBezTo>
                  <a:cubicBezTo>
                    <a:pt x="4444294" y="31496"/>
                    <a:pt x="4435122" y="71007"/>
                    <a:pt x="4406900" y="71712"/>
                  </a:cubicBezTo>
                  <a:cubicBezTo>
                    <a:pt x="4378678" y="72417"/>
                    <a:pt x="4337756" y="35729"/>
                    <a:pt x="4305300" y="33612"/>
                  </a:cubicBezTo>
                  <a:cubicBezTo>
                    <a:pt x="4272844" y="31495"/>
                    <a:pt x="4243210" y="59012"/>
                    <a:pt x="4212166" y="59012"/>
                  </a:cubicBezTo>
                  <a:cubicBezTo>
                    <a:pt x="4181122" y="59012"/>
                    <a:pt x="4158544" y="29379"/>
                    <a:pt x="4119033" y="33612"/>
                  </a:cubicBezTo>
                  <a:cubicBezTo>
                    <a:pt x="4079522" y="37845"/>
                    <a:pt x="4012495" y="83001"/>
                    <a:pt x="3975100" y="84412"/>
                  </a:cubicBezTo>
                  <a:cubicBezTo>
                    <a:pt x="3937706" y="85823"/>
                    <a:pt x="3922183" y="42784"/>
                    <a:pt x="3894666" y="42079"/>
                  </a:cubicBezTo>
                  <a:cubicBezTo>
                    <a:pt x="3867149" y="41373"/>
                    <a:pt x="3837517" y="80179"/>
                    <a:pt x="3810000" y="80179"/>
                  </a:cubicBezTo>
                  <a:cubicBezTo>
                    <a:pt x="3782483" y="80179"/>
                    <a:pt x="3760610" y="40668"/>
                    <a:pt x="3729566" y="42079"/>
                  </a:cubicBezTo>
                  <a:cubicBezTo>
                    <a:pt x="3698522" y="43490"/>
                    <a:pt x="3656188" y="87941"/>
                    <a:pt x="3623733" y="88646"/>
                  </a:cubicBezTo>
                  <a:cubicBezTo>
                    <a:pt x="3591278" y="89351"/>
                    <a:pt x="3568700" y="44901"/>
                    <a:pt x="3534833" y="46312"/>
                  </a:cubicBezTo>
                  <a:cubicBezTo>
                    <a:pt x="3500966" y="47723"/>
                    <a:pt x="3459338" y="90762"/>
                    <a:pt x="3420533" y="97112"/>
                  </a:cubicBezTo>
                  <a:cubicBezTo>
                    <a:pt x="3381728" y="103462"/>
                    <a:pt x="3332339" y="79473"/>
                    <a:pt x="3302000" y="84412"/>
                  </a:cubicBezTo>
                  <a:cubicBezTo>
                    <a:pt x="3271661" y="89351"/>
                    <a:pt x="3273778" y="124629"/>
                    <a:pt x="3238500" y="126746"/>
                  </a:cubicBezTo>
                  <a:cubicBezTo>
                    <a:pt x="3203222" y="128863"/>
                    <a:pt x="3121377" y="95701"/>
                    <a:pt x="3090333" y="97112"/>
                  </a:cubicBezTo>
                  <a:cubicBezTo>
                    <a:pt x="3059289" y="98523"/>
                    <a:pt x="3078338" y="134506"/>
                    <a:pt x="3052233" y="135212"/>
                  </a:cubicBezTo>
                  <a:cubicBezTo>
                    <a:pt x="3026128" y="135918"/>
                    <a:pt x="2962628" y="99229"/>
                    <a:pt x="2933700" y="101346"/>
                  </a:cubicBezTo>
                  <a:cubicBezTo>
                    <a:pt x="2904772" y="103463"/>
                    <a:pt x="2913238" y="145090"/>
                    <a:pt x="2878666" y="147912"/>
                  </a:cubicBezTo>
                  <a:cubicBezTo>
                    <a:pt x="2844094" y="150734"/>
                    <a:pt x="2763660" y="115457"/>
                    <a:pt x="2726266" y="118279"/>
                  </a:cubicBezTo>
                  <a:cubicBezTo>
                    <a:pt x="2688872" y="121101"/>
                    <a:pt x="2683228" y="162024"/>
                    <a:pt x="2654300" y="164846"/>
                  </a:cubicBezTo>
                  <a:cubicBezTo>
                    <a:pt x="2625372" y="167668"/>
                    <a:pt x="2580922" y="131684"/>
                    <a:pt x="2552700" y="135212"/>
                  </a:cubicBezTo>
                  <a:cubicBezTo>
                    <a:pt x="2524478" y="138740"/>
                    <a:pt x="2518127" y="183190"/>
                    <a:pt x="2484966" y="186012"/>
                  </a:cubicBezTo>
                  <a:cubicBezTo>
                    <a:pt x="2451805" y="188834"/>
                    <a:pt x="2385483" y="151440"/>
                    <a:pt x="2353733" y="152146"/>
                  </a:cubicBezTo>
                  <a:cubicBezTo>
                    <a:pt x="2321983" y="152852"/>
                    <a:pt x="2329744" y="185307"/>
                    <a:pt x="2294466" y="190246"/>
                  </a:cubicBezTo>
                  <a:cubicBezTo>
                    <a:pt x="2259188" y="195185"/>
                    <a:pt x="2172405" y="176135"/>
                    <a:pt x="2142066" y="181779"/>
                  </a:cubicBezTo>
                  <a:cubicBezTo>
                    <a:pt x="2111727" y="187423"/>
                    <a:pt x="2140655" y="221995"/>
                    <a:pt x="2112433" y="224112"/>
                  </a:cubicBezTo>
                  <a:cubicBezTo>
                    <a:pt x="2084211" y="226229"/>
                    <a:pt x="2005894" y="191657"/>
                    <a:pt x="1972733" y="194479"/>
                  </a:cubicBezTo>
                  <a:cubicBezTo>
                    <a:pt x="1939572" y="197301"/>
                    <a:pt x="1947333" y="234696"/>
                    <a:pt x="1913466" y="241046"/>
                  </a:cubicBezTo>
                  <a:cubicBezTo>
                    <a:pt x="1879599" y="247396"/>
                    <a:pt x="1800577" y="226935"/>
                    <a:pt x="1769533" y="232579"/>
                  </a:cubicBezTo>
                  <a:cubicBezTo>
                    <a:pt x="1738489" y="238223"/>
                    <a:pt x="1759655" y="268562"/>
                    <a:pt x="1727200" y="274912"/>
                  </a:cubicBezTo>
                  <a:cubicBezTo>
                    <a:pt x="1694745" y="281262"/>
                    <a:pt x="1605844" y="260801"/>
                    <a:pt x="1574800" y="270679"/>
                  </a:cubicBezTo>
                  <a:cubicBezTo>
                    <a:pt x="1543756" y="280557"/>
                    <a:pt x="1566333" y="327124"/>
                    <a:pt x="1540933" y="334179"/>
                  </a:cubicBezTo>
                  <a:cubicBezTo>
                    <a:pt x="1515533" y="341234"/>
                    <a:pt x="1454150" y="303134"/>
                    <a:pt x="1422400" y="313012"/>
                  </a:cubicBezTo>
                  <a:cubicBezTo>
                    <a:pt x="1390650" y="322890"/>
                    <a:pt x="1382183" y="382863"/>
                    <a:pt x="1350433" y="393446"/>
                  </a:cubicBezTo>
                  <a:cubicBezTo>
                    <a:pt x="1318683" y="404029"/>
                    <a:pt x="1265061" y="367340"/>
                    <a:pt x="1231900" y="376512"/>
                  </a:cubicBezTo>
                  <a:cubicBezTo>
                    <a:pt x="1198739" y="385684"/>
                    <a:pt x="1180394" y="440718"/>
                    <a:pt x="1151466" y="448479"/>
                  </a:cubicBezTo>
                  <a:cubicBezTo>
                    <a:pt x="1122538" y="456240"/>
                    <a:pt x="1085850" y="415318"/>
                    <a:pt x="1058333" y="423079"/>
                  </a:cubicBezTo>
                  <a:cubicBezTo>
                    <a:pt x="1030816" y="430840"/>
                    <a:pt x="1018116" y="484463"/>
                    <a:pt x="986366" y="495046"/>
                  </a:cubicBezTo>
                  <a:cubicBezTo>
                    <a:pt x="954616" y="505629"/>
                    <a:pt x="909461" y="470351"/>
                    <a:pt x="867833" y="486579"/>
                  </a:cubicBezTo>
                  <a:cubicBezTo>
                    <a:pt x="826205" y="502807"/>
                    <a:pt x="777522" y="576184"/>
                    <a:pt x="736600" y="592412"/>
                  </a:cubicBezTo>
                  <a:cubicBezTo>
                    <a:pt x="695678" y="608640"/>
                    <a:pt x="644878" y="566307"/>
                    <a:pt x="622300" y="583946"/>
                  </a:cubicBezTo>
                  <a:cubicBezTo>
                    <a:pt x="599722" y="601585"/>
                    <a:pt x="629355" y="678491"/>
                    <a:pt x="601133" y="698246"/>
                  </a:cubicBezTo>
                  <a:cubicBezTo>
                    <a:pt x="572911" y="718001"/>
                    <a:pt x="489655" y="670729"/>
                    <a:pt x="452966" y="702479"/>
                  </a:cubicBezTo>
                  <a:cubicBezTo>
                    <a:pt x="416277" y="734229"/>
                    <a:pt x="411339" y="858407"/>
                    <a:pt x="381000" y="888746"/>
                  </a:cubicBezTo>
                  <a:cubicBezTo>
                    <a:pt x="350661" y="919085"/>
                    <a:pt x="305505" y="820307"/>
                    <a:pt x="270933" y="884512"/>
                  </a:cubicBezTo>
                  <a:cubicBezTo>
                    <a:pt x="236361" y="948717"/>
                    <a:pt x="210255" y="1213301"/>
                    <a:pt x="173566" y="1273979"/>
                  </a:cubicBezTo>
                  <a:cubicBezTo>
                    <a:pt x="136877" y="1334657"/>
                    <a:pt x="79728" y="1180846"/>
                    <a:pt x="50800" y="1248579"/>
                  </a:cubicBezTo>
                  <a:cubicBezTo>
                    <a:pt x="21872" y="1316312"/>
                    <a:pt x="10936" y="1498345"/>
                    <a:pt x="0" y="16803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8405B44-5648-344C-8304-64AFAEE781B7}"/>
                </a:ext>
              </a:extLst>
            </p:cNvPr>
            <p:cNvSpPr txBox="1"/>
            <p:nvPr/>
          </p:nvSpPr>
          <p:spPr>
            <a:xfrm>
              <a:off x="3198588" y="3148862"/>
              <a:ext cx="830142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/>
                <a:t>10 -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C80A471-6EFE-B04F-A40F-5FB85B5E16B2}"/>
                </a:ext>
              </a:extLst>
            </p:cNvPr>
            <p:cNvSpPr txBox="1"/>
            <p:nvPr/>
          </p:nvSpPr>
          <p:spPr>
            <a:xfrm>
              <a:off x="3362773" y="4362800"/>
              <a:ext cx="665956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/>
                <a:t>1 -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C42239B-9EA4-5745-8B84-250D4447BC51}"/>
                </a:ext>
              </a:extLst>
            </p:cNvPr>
            <p:cNvSpPr txBox="1"/>
            <p:nvPr/>
          </p:nvSpPr>
          <p:spPr>
            <a:xfrm>
              <a:off x="3117935" y="5554352"/>
              <a:ext cx="910794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/>
                <a:t>0.1 -</a:t>
              </a:r>
            </a:p>
          </p:txBody>
        </p:sp>
        <p:sp>
          <p:nvSpPr>
            <p:cNvPr id="19" name="Forme libre : forme 11">
              <a:extLst>
                <a:ext uri="{FF2B5EF4-FFF2-40B4-BE49-F238E27FC236}">
                  <a16:creationId xmlns:a16="http://schemas.microsoft.com/office/drawing/2014/main" id="{D5935905-BCAD-D342-8CA4-53C8D87793B0}"/>
                </a:ext>
              </a:extLst>
            </p:cNvPr>
            <p:cNvSpPr/>
            <p:nvPr/>
          </p:nvSpPr>
          <p:spPr>
            <a:xfrm>
              <a:off x="3859438" y="1925053"/>
              <a:ext cx="5862077" cy="3964359"/>
            </a:xfrm>
            <a:custGeom>
              <a:avLst/>
              <a:gdLst>
                <a:gd name="connsiteX0" fmla="*/ 0 w 4373880"/>
                <a:gd name="connsiteY0" fmla="*/ 0 h 2392680"/>
                <a:gd name="connsiteX1" fmla="*/ 0 w 4373880"/>
                <a:gd name="connsiteY1" fmla="*/ 2392680 h 2392680"/>
                <a:gd name="connsiteX2" fmla="*/ 4373880 w 4373880"/>
                <a:gd name="connsiteY2" fmla="*/ 2392680 h 23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3880" h="2392680">
                  <a:moveTo>
                    <a:pt x="0" y="0"/>
                  </a:moveTo>
                  <a:lnTo>
                    <a:pt x="0" y="2392680"/>
                  </a:lnTo>
                  <a:lnTo>
                    <a:pt x="4373880" y="23926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ECA17D3-099D-094F-9EBB-8E2B48E4E2C9}"/>
                </a:ext>
              </a:extLst>
            </p:cNvPr>
            <p:cNvSpPr txBox="1"/>
            <p:nvPr/>
          </p:nvSpPr>
          <p:spPr>
            <a:xfrm>
              <a:off x="3492730" y="5812703"/>
              <a:ext cx="1247346" cy="536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GB" sz="800"/>
                <a:t>I</a:t>
              </a:r>
            </a:p>
            <a:p>
              <a:r>
                <a:rPr lang="en-GB"/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EE8354F-C2BA-1949-BEE4-B88A6BE923E0}"/>
                </a:ext>
              </a:extLst>
            </p:cNvPr>
            <p:cNvSpPr txBox="1"/>
            <p:nvPr/>
          </p:nvSpPr>
          <p:spPr>
            <a:xfrm>
              <a:off x="4826174" y="5812703"/>
              <a:ext cx="1247346" cy="536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GB" sz="800"/>
                <a:t>I</a:t>
              </a:r>
            </a:p>
            <a:p>
              <a:r>
                <a:rPr lang="en-GB"/>
                <a:t>7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32E0B42-FBF5-874F-A989-FC4233A134E7}"/>
                </a:ext>
              </a:extLst>
            </p:cNvPr>
            <p:cNvSpPr txBox="1"/>
            <p:nvPr/>
          </p:nvSpPr>
          <p:spPr>
            <a:xfrm>
              <a:off x="6166804" y="5812703"/>
              <a:ext cx="1247346" cy="536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GB" sz="800"/>
                <a:t>I</a:t>
              </a:r>
            </a:p>
            <a:p>
              <a:r>
                <a:rPr lang="en-GB"/>
                <a:t>14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5B9EC48-3EB2-EF49-9B98-B65EDFC5220D}"/>
                </a:ext>
              </a:extLst>
            </p:cNvPr>
            <p:cNvSpPr txBox="1"/>
            <p:nvPr/>
          </p:nvSpPr>
          <p:spPr>
            <a:xfrm>
              <a:off x="7507434" y="5812703"/>
              <a:ext cx="1247346" cy="536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GB" sz="800"/>
                <a:t>I</a:t>
              </a:r>
            </a:p>
            <a:p>
              <a:r>
                <a:rPr lang="en-GB"/>
                <a:t>21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4C69A36-5A66-AC4E-A31B-E29D2A0EE68D}"/>
                </a:ext>
              </a:extLst>
            </p:cNvPr>
            <p:cNvSpPr txBox="1"/>
            <p:nvPr/>
          </p:nvSpPr>
          <p:spPr>
            <a:xfrm>
              <a:off x="8848062" y="5812703"/>
              <a:ext cx="1247346" cy="536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GB" sz="800"/>
                <a:t>I</a:t>
              </a:r>
            </a:p>
            <a:p>
              <a:r>
                <a:rPr lang="en-GB"/>
                <a:t>28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8AA8AF8-B569-4D45-9EAD-ED67982E879E}"/>
                </a:ext>
              </a:extLst>
            </p:cNvPr>
            <p:cNvSpPr txBox="1"/>
            <p:nvPr/>
          </p:nvSpPr>
          <p:spPr>
            <a:xfrm>
              <a:off x="6376958" y="6248400"/>
              <a:ext cx="827030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Day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4206B26-E81A-7B46-91E1-05262583266A}"/>
                </a:ext>
              </a:extLst>
            </p:cNvPr>
            <p:cNvSpPr txBox="1"/>
            <p:nvPr/>
          </p:nvSpPr>
          <p:spPr>
            <a:xfrm>
              <a:off x="3034404" y="1939168"/>
              <a:ext cx="994326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dirty="0"/>
                <a:t>100 -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D775729-9D7D-8546-A3BB-BBF1D309864F}"/>
                </a:ext>
              </a:extLst>
            </p:cNvPr>
            <p:cNvSpPr txBox="1"/>
            <p:nvPr/>
          </p:nvSpPr>
          <p:spPr>
            <a:xfrm>
              <a:off x="7483596" y="4442025"/>
              <a:ext cx="2424866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/>
                <a:t>IQ=5 for M184V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F7FF263-7602-7F48-B0C3-41F8316E06EA}"/>
                </a:ext>
              </a:extLst>
            </p:cNvPr>
            <p:cNvSpPr txBox="1"/>
            <p:nvPr/>
          </p:nvSpPr>
          <p:spPr>
            <a:xfrm>
              <a:off x="7837055" y="5285862"/>
              <a:ext cx="1917907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/>
                <a:t>IQ=5 for WT</a:t>
              </a:r>
            </a:p>
          </p:txBody>
        </p:sp>
        <p:sp>
          <p:nvSpPr>
            <p:cNvPr id="29" name="Forme libre : forme 29">
              <a:extLst>
                <a:ext uri="{FF2B5EF4-FFF2-40B4-BE49-F238E27FC236}">
                  <a16:creationId xmlns:a16="http://schemas.microsoft.com/office/drawing/2014/main" id="{5D1636B9-0D6A-0847-9C05-D31BD176934B}"/>
                </a:ext>
              </a:extLst>
            </p:cNvPr>
            <p:cNvSpPr/>
            <p:nvPr/>
          </p:nvSpPr>
          <p:spPr>
            <a:xfrm>
              <a:off x="4131733" y="4135934"/>
              <a:ext cx="5350934" cy="1502866"/>
            </a:xfrm>
            <a:custGeom>
              <a:avLst/>
              <a:gdLst>
                <a:gd name="connsiteX0" fmla="*/ 0 w 5350934"/>
                <a:gd name="connsiteY0" fmla="*/ 1502866 h 1502866"/>
                <a:gd name="connsiteX1" fmla="*/ 50800 w 5350934"/>
                <a:gd name="connsiteY1" fmla="*/ 1138799 h 1502866"/>
                <a:gd name="connsiteX2" fmla="*/ 177800 w 5350934"/>
                <a:gd name="connsiteY2" fmla="*/ 1126099 h 1502866"/>
                <a:gd name="connsiteX3" fmla="*/ 241300 w 5350934"/>
                <a:gd name="connsiteY3" fmla="*/ 808599 h 1502866"/>
                <a:gd name="connsiteX4" fmla="*/ 364067 w 5350934"/>
                <a:gd name="connsiteY4" fmla="*/ 804366 h 1502866"/>
                <a:gd name="connsiteX5" fmla="*/ 427567 w 5350934"/>
                <a:gd name="connsiteY5" fmla="*/ 618099 h 1502866"/>
                <a:gd name="connsiteX6" fmla="*/ 563034 w 5350934"/>
                <a:gd name="connsiteY6" fmla="*/ 630799 h 1502866"/>
                <a:gd name="connsiteX7" fmla="*/ 622300 w 5350934"/>
                <a:gd name="connsiteY7" fmla="*/ 486866 h 1502866"/>
                <a:gd name="connsiteX8" fmla="*/ 745067 w 5350934"/>
                <a:gd name="connsiteY8" fmla="*/ 512266 h 1502866"/>
                <a:gd name="connsiteX9" fmla="*/ 791634 w 5350934"/>
                <a:gd name="connsiteY9" fmla="*/ 410666 h 1502866"/>
                <a:gd name="connsiteX10" fmla="*/ 927100 w 5350934"/>
                <a:gd name="connsiteY10" fmla="*/ 419133 h 1502866"/>
                <a:gd name="connsiteX11" fmla="*/ 982134 w 5350934"/>
                <a:gd name="connsiteY11" fmla="*/ 338699 h 1502866"/>
                <a:gd name="connsiteX12" fmla="*/ 1126067 w 5350934"/>
                <a:gd name="connsiteY12" fmla="*/ 359866 h 1502866"/>
                <a:gd name="connsiteX13" fmla="*/ 1181100 w 5350934"/>
                <a:gd name="connsiteY13" fmla="*/ 283666 h 1502866"/>
                <a:gd name="connsiteX14" fmla="*/ 1325034 w 5350934"/>
                <a:gd name="connsiteY14" fmla="*/ 330233 h 1502866"/>
                <a:gd name="connsiteX15" fmla="*/ 1375834 w 5350934"/>
                <a:gd name="connsiteY15" fmla="*/ 241333 h 1502866"/>
                <a:gd name="connsiteX16" fmla="*/ 1494367 w 5350934"/>
                <a:gd name="connsiteY16" fmla="*/ 275199 h 1502866"/>
                <a:gd name="connsiteX17" fmla="*/ 1587500 w 5350934"/>
                <a:gd name="connsiteY17" fmla="*/ 198999 h 1502866"/>
                <a:gd name="connsiteX18" fmla="*/ 1714500 w 5350934"/>
                <a:gd name="connsiteY18" fmla="*/ 249799 h 1502866"/>
                <a:gd name="connsiteX19" fmla="*/ 1782234 w 5350934"/>
                <a:gd name="connsiteY19" fmla="*/ 186299 h 1502866"/>
                <a:gd name="connsiteX20" fmla="*/ 1896534 w 5350934"/>
                <a:gd name="connsiteY20" fmla="*/ 215933 h 1502866"/>
                <a:gd name="connsiteX21" fmla="*/ 1934634 w 5350934"/>
                <a:gd name="connsiteY21" fmla="*/ 143966 h 1502866"/>
                <a:gd name="connsiteX22" fmla="*/ 2095500 w 5350934"/>
                <a:gd name="connsiteY22" fmla="*/ 186299 h 1502866"/>
                <a:gd name="connsiteX23" fmla="*/ 2133600 w 5350934"/>
                <a:gd name="connsiteY23" fmla="*/ 131266 h 1502866"/>
                <a:gd name="connsiteX24" fmla="*/ 2286000 w 5350934"/>
                <a:gd name="connsiteY24" fmla="*/ 156666 h 1502866"/>
                <a:gd name="connsiteX25" fmla="*/ 2341034 w 5350934"/>
                <a:gd name="connsiteY25" fmla="*/ 105866 h 1502866"/>
                <a:gd name="connsiteX26" fmla="*/ 2472267 w 5350934"/>
                <a:gd name="connsiteY26" fmla="*/ 152433 h 1502866"/>
                <a:gd name="connsiteX27" fmla="*/ 2531534 w 5350934"/>
                <a:gd name="connsiteY27" fmla="*/ 84699 h 1502866"/>
                <a:gd name="connsiteX28" fmla="*/ 2667000 w 5350934"/>
                <a:gd name="connsiteY28" fmla="*/ 135499 h 1502866"/>
                <a:gd name="connsiteX29" fmla="*/ 2722034 w 5350934"/>
                <a:gd name="connsiteY29" fmla="*/ 80466 h 1502866"/>
                <a:gd name="connsiteX30" fmla="*/ 2844800 w 5350934"/>
                <a:gd name="connsiteY30" fmla="*/ 114333 h 1502866"/>
                <a:gd name="connsiteX31" fmla="*/ 2891367 w 5350934"/>
                <a:gd name="connsiteY31" fmla="*/ 71999 h 1502866"/>
                <a:gd name="connsiteX32" fmla="*/ 3056467 w 5350934"/>
                <a:gd name="connsiteY32" fmla="*/ 114333 h 1502866"/>
                <a:gd name="connsiteX33" fmla="*/ 3098800 w 5350934"/>
                <a:gd name="connsiteY33" fmla="*/ 59299 h 1502866"/>
                <a:gd name="connsiteX34" fmla="*/ 3238500 w 5350934"/>
                <a:gd name="connsiteY34" fmla="*/ 97399 h 1502866"/>
                <a:gd name="connsiteX35" fmla="*/ 3276600 w 5350934"/>
                <a:gd name="connsiteY35" fmla="*/ 46599 h 1502866"/>
                <a:gd name="connsiteX36" fmla="*/ 3441700 w 5350934"/>
                <a:gd name="connsiteY36" fmla="*/ 88933 h 1502866"/>
                <a:gd name="connsiteX37" fmla="*/ 3500967 w 5350934"/>
                <a:gd name="connsiteY37" fmla="*/ 42366 h 1502866"/>
                <a:gd name="connsiteX38" fmla="*/ 3606800 w 5350934"/>
                <a:gd name="connsiteY38" fmla="*/ 71999 h 1502866"/>
                <a:gd name="connsiteX39" fmla="*/ 3653367 w 5350934"/>
                <a:gd name="connsiteY39" fmla="*/ 33899 h 1502866"/>
                <a:gd name="connsiteX40" fmla="*/ 3818467 w 5350934"/>
                <a:gd name="connsiteY40" fmla="*/ 71999 h 1502866"/>
                <a:gd name="connsiteX41" fmla="*/ 3852334 w 5350934"/>
                <a:gd name="connsiteY41" fmla="*/ 29666 h 1502866"/>
                <a:gd name="connsiteX42" fmla="*/ 4000500 w 5350934"/>
                <a:gd name="connsiteY42" fmla="*/ 67766 h 1502866"/>
                <a:gd name="connsiteX43" fmla="*/ 4047067 w 5350934"/>
                <a:gd name="connsiteY43" fmla="*/ 8499 h 1502866"/>
                <a:gd name="connsiteX44" fmla="*/ 4182534 w 5350934"/>
                <a:gd name="connsiteY44" fmla="*/ 67766 h 1502866"/>
                <a:gd name="connsiteX45" fmla="*/ 4237567 w 5350934"/>
                <a:gd name="connsiteY45" fmla="*/ 4266 h 1502866"/>
                <a:gd name="connsiteX46" fmla="*/ 4394200 w 5350934"/>
                <a:gd name="connsiteY46" fmla="*/ 46599 h 1502866"/>
                <a:gd name="connsiteX47" fmla="*/ 4449234 w 5350934"/>
                <a:gd name="connsiteY47" fmla="*/ 4266 h 1502866"/>
                <a:gd name="connsiteX48" fmla="*/ 4563534 w 5350934"/>
                <a:gd name="connsiteY48" fmla="*/ 50833 h 1502866"/>
                <a:gd name="connsiteX49" fmla="*/ 4601634 w 5350934"/>
                <a:gd name="connsiteY49" fmla="*/ 12733 h 1502866"/>
                <a:gd name="connsiteX50" fmla="*/ 4754034 w 5350934"/>
                <a:gd name="connsiteY50" fmla="*/ 46599 h 1502866"/>
                <a:gd name="connsiteX51" fmla="*/ 4800600 w 5350934"/>
                <a:gd name="connsiteY51" fmla="*/ 12733 h 1502866"/>
                <a:gd name="connsiteX52" fmla="*/ 4936067 w 5350934"/>
                <a:gd name="connsiteY52" fmla="*/ 46599 h 1502866"/>
                <a:gd name="connsiteX53" fmla="*/ 4999567 w 5350934"/>
                <a:gd name="connsiteY53" fmla="*/ 4266 h 1502866"/>
                <a:gd name="connsiteX54" fmla="*/ 5126567 w 5350934"/>
                <a:gd name="connsiteY54" fmla="*/ 42366 h 1502866"/>
                <a:gd name="connsiteX55" fmla="*/ 5190067 w 5350934"/>
                <a:gd name="connsiteY55" fmla="*/ 33 h 1502866"/>
                <a:gd name="connsiteX56" fmla="*/ 5350934 w 5350934"/>
                <a:gd name="connsiteY56" fmla="*/ 50833 h 150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50934" h="1502866">
                  <a:moveTo>
                    <a:pt x="0" y="1502866"/>
                  </a:moveTo>
                  <a:cubicBezTo>
                    <a:pt x="10583" y="1352229"/>
                    <a:pt x="21167" y="1201593"/>
                    <a:pt x="50800" y="1138799"/>
                  </a:cubicBezTo>
                  <a:cubicBezTo>
                    <a:pt x="80433" y="1076005"/>
                    <a:pt x="146050" y="1181132"/>
                    <a:pt x="177800" y="1126099"/>
                  </a:cubicBezTo>
                  <a:cubicBezTo>
                    <a:pt x="209550" y="1071066"/>
                    <a:pt x="210256" y="862221"/>
                    <a:pt x="241300" y="808599"/>
                  </a:cubicBezTo>
                  <a:cubicBezTo>
                    <a:pt x="272344" y="754977"/>
                    <a:pt x="333023" y="836116"/>
                    <a:pt x="364067" y="804366"/>
                  </a:cubicBezTo>
                  <a:cubicBezTo>
                    <a:pt x="395112" y="772616"/>
                    <a:pt x="394406" y="647027"/>
                    <a:pt x="427567" y="618099"/>
                  </a:cubicBezTo>
                  <a:cubicBezTo>
                    <a:pt x="460728" y="589171"/>
                    <a:pt x="530579" y="652671"/>
                    <a:pt x="563034" y="630799"/>
                  </a:cubicBezTo>
                  <a:cubicBezTo>
                    <a:pt x="595489" y="608927"/>
                    <a:pt x="591961" y="506621"/>
                    <a:pt x="622300" y="486866"/>
                  </a:cubicBezTo>
                  <a:cubicBezTo>
                    <a:pt x="652639" y="467111"/>
                    <a:pt x="716845" y="524966"/>
                    <a:pt x="745067" y="512266"/>
                  </a:cubicBezTo>
                  <a:cubicBezTo>
                    <a:pt x="773289" y="499566"/>
                    <a:pt x="761295" y="426188"/>
                    <a:pt x="791634" y="410666"/>
                  </a:cubicBezTo>
                  <a:cubicBezTo>
                    <a:pt x="821973" y="395144"/>
                    <a:pt x="895350" y="431127"/>
                    <a:pt x="927100" y="419133"/>
                  </a:cubicBezTo>
                  <a:cubicBezTo>
                    <a:pt x="958850" y="407139"/>
                    <a:pt x="948973" y="348577"/>
                    <a:pt x="982134" y="338699"/>
                  </a:cubicBezTo>
                  <a:cubicBezTo>
                    <a:pt x="1015295" y="328821"/>
                    <a:pt x="1092906" y="369038"/>
                    <a:pt x="1126067" y="359866"/>
                  </a:cubicBezTo>
                  <a:cubicBezTo>
                    <a:pt x="1159228" y="350694"/>
                    <a:pt x="1147939" y="288605"/>
                    <a:pt x="1181100" y="283666"/>
                  </a:cubicBezTo>
                  <a:cubicBezTo>
                    <a:pt x="1214261" y="278727"/>
                    <a:pt x="1292578" y="337288"/>
                    <a:pt x="1325034" y="330233"/>
                  </a:cubicBezTo>
                  <a:cubicBezTo>
                    <a:pt x="1357490" y="323178"/>
                    <a:pt x="1347612" y="250505"/>
                    <a:pt x="1375834" y="241333"/>
                  </a:cubicBezTo>
                  <a:cubicBezTo>
                    <a:pt x="1404056" y="232161"/>
                    <a:pt x="1459089" y="282255"/>
                    <a:pt x="1494367" y="275199"/>
                  </a:cubicBezTo>
                  <a:cubicBezTo>
                    <a:pt x="1529645" y="268143"/>
                    <a:pt x="1550811" y="203232"/>
                    <a:pt x="1587500" y="198999"/>
                  </a:cubicBezTo>
                  <a:cubicBezTo>
                    <a:pt x="1624189" y="194766"/>
                    <a:pt x="1682044" y="251916"/>
                    <a:pt x="1714500" y="249799"/>
                  </a:cubicBezTo>
                  <a:cubicBezTo>
                    <a:pt x="1746956" y="247682"/>
                    <a:pt x="1751895" y="191943"/>
                    <a:pt x="1782234" y="186299"/>
                  </a:cubicBezTo>
                  <a:cubicBezTo>
                    <a:pt x="1812573" y="180655"/>
                    <a:pt x="1871134" y="222988"/>
                    <a:pt x="1896534" y="215933"/>
                  </a:cubicBezTo>
                  <a:cubicBezTo>
                    <a:pt x="1921934" y="208878"/>
                    <a:pt x="1901473" y="148905"/>
                    <a:pt x="1934634" y="143966"/>
                  </a:cubicBezTo>
                  <a:cubicBezTo>
                    <a:pt x="1967795" y="139027"/>
                    <a:pt x="2062339" y="188416"/>
                    <a:pt x="2095500" y="186299"/>
                  </a:cubicBezTo>
                  <a:cubicBezTo>
                    <a:pt x="2128661" y="184182"/>
                    <a:pt x="2101850" y="136205"/>
                    <a:pt x="2133600" y="131266"/>
                  </a:cubicBezTo>
                  <a:cubicBezTo>
                    <a:pt x="2165350" y="126327"/>
                    <a:pt x="2251428" y="160899"/>
                    <a:pt x="2286000" y="156666"/>
                  </a:cubicBezTo>
                  <a:cubicBezTo>
                    <a:pt x="2320572" y="152433"/>
                    <a:pt x="2309990" y="106571"/>
                    <a:pt x="2341034" y="105866"/>
                  </a:cubicBezTo>
                  <a:cubicBezTo>
                    <a:pt x="2372078" y="105161"/>
                    <a:pt x="2440517" y="155961"/>
                    <a:pt x="2472267" y="152433"/>
                  </a:cubicBezTo>
                  <a:cubicBezTo>
                    <a:pt x="2504017" y="148905"/>
                    <a:pt x="2499079" y="87521"/>
                    <a:pt x="2531534" y="84699"/>
                  </a:cubicBezTo>
                  <a:cubicBezTo>
                    <a:pt x="2563989" y="81877"/>
                    <a:pt x="2635250" y="136204"/>
                    <a:pt x="2667000" y="135499"/>
                  </a:cubicBezTo>
                  <a:cubicBezTo>
                    <a:pt x="2698750" y="134794"/>
                    <a:pt x="2692401" y="83994"/>
                    <a:pt x="2722034" y="80466"/>
                  </a:cubicBezTo>
                  <a:cubicBezTo>
                    <a:pt x="2751667" y="76938"/>
                    <a:pt x="2816578" y="115744"/>
                    <a:pt x="2844800" y="114333"/>
                  </a:cubicBezTo>
                  <a:cubicBezTo>
                    <a:pt x="2873022" y="112922"/>
                    <a:pt x="2856089" y="71999"/>
                    <a:pt x="2891367" y="71999"/>
                  </a:cubicBezTo>
                  <a:cubicBezTo>
                    <a:pt x="2926645" y="71999"/>
                    <a:pt x="3021895" y="116450"/>
                    <a:pt x="3056467" y="114333"/>
                  </a:cubicBezTo>
                  <a:cubicBezTo>
                    <a:pt x="3091039" y="112216"/>
                    <a:pt x="3068461" y="62121"/>
                    <a:pt x="3098800" y="59299"/>
                  </a:cubicBezTo>
                  <a:cubicBezTo>
                    <a:pt x="3129139" y="56477"/>
                    <a:pt x="3208867" y="99516"/>
                    <a:pt x="3238500" y="97399"/>
                  </a:cubicBezTo>
                  <a:cubicBezTo>
                    <a:pt x="3268133" y="95282"/>
                    <a:pt x="3242733" y="48010"/>
                    <a:pt x="3276600" y="46599"/>
                  </a:cubicBezTo>
                  <a:cubicBezTo>
                    <a:pt x="3310467" y="45188"/>
                    <a:pt x="3404306" y="89638"/>
                    <a:pt x="3441700" y="88933"/>
                  </a:cubicBezTo>
                  <a:cubicBezTo>
                    <a:pt x="3479094" y="88228"/>
                    <a:pt x="3473450" y="45188"/>
                    <a:pt x="3500967" y="42366"/>
                  </a:cubicBezTo>
                  <a:cubicBezTo>
                    <a:pt x="3528484" y="39544"/>
                    <a:pt x="3581400" y="73410"/>
                    <a:pt x="3606800" y="71999"/>
                  </a:cubicBezTo>
                  <a:cubicBezTo>
                    <a:pt x="3632200" y="70588"/>
                    <a:pt x="3618089" y="33899"/>
                    <a:pt x="3653367" y="33899"/>
                  </a:cubicBezTo>
                  <a:cubicBezTo>
                    <a:pt x="3688645" y="33899"/>
                    <a:pt x="3785306" y="72704"/>
                    <a:pt x="3818467" y="71999"/>
                  </a:cubicBezTo>
                  <a:cubicBezTo>
                    <a:pt x="3851628" y="71294"/>
                    <a:pt x="3821995" y="30371"/>
                    <a:pt x="3852334" y="29666"/>
                  </a:cubicBezTo>
                  <a:cubicBezTo>
                    <a:pt x="3882673" y="28961"/>
                    <a:pt x="3968045" y="71294"/>
                    <a:pt x="4000500" y="67766"/>
                  </a:cubicBezTo>
                  <a:cubicBezTo>
                    <a:pt x="4032955" y="64238"/>
                    <a:pt x="4016728" y="8499"/>
                    <a:pt x="4047067" y="8499"/>
                  </a:cubicBezTo>
                  <a:cubicBezTo>
                    <a:pt x="4077406" y="8499"/>
                    <a:pt x="4150784" y="68471"/>
                    <a:pt x="4182534" y="67766"/>
                  </a:cubicBezTo>
                  <a:cubicBezTo>
                    <a:pt x="4214284" y="67061"/>
                    <a:pt x="4202289" y="7794"/>
                    <a:pt x="4237567" y="4266"/>
                  </a:cubicBezTo>
                  <a:cubicBezTo>
                    <a:pt x="4272845" y="738"/>
                    <a:pt x="4358922" y="46599"/>
                    <a:pt x="4394200" y="46599"/>
                  </a:cubicBezTo>
                  <a:cubicBezTo>
                    <a:pt x="4429478" y="46599"/>
                    <a:pt x="4421012" y="3560"/>
                    <a:pt x="4449234" y="4266"/>
                  </a:cubicBezTo>
                  <a:cubicBezTo>
                    <a:pt x="4477456" y="4972"/>
                    <a:pt x="4538134" y="49422"/>
                    <a:pt x="4563534" y="50833"/>
                  </a:cubicBezTo>
                  <a:cubicBezTo>
                    <a:pt x="4588934" y="52244"/>
                    <a:pt x="4569884" y="13439"/>
                    <a:pt x="4601634" y="12733"/>
                  </a:cubicBezTo>
                  <a:cubicBezTo>
                    <a:pt x="4633384" y="12027"/>
                    <a:pt x="4720873" y="46599"/>
                    <a:pt x="4754034" y="46599"/>
                  </a:cubicBezTo>
                  <a:cubicBezTo>
                    <a:pt x="4787195" y="46599"/>
                    <a:pt x="4770261" y="12733"/>
                    <a:pt x="4800600" y="12733"/>
                  </a:cubicBezTo>
                  <a:cubicBezTo>
                    <a:pt x="4830939" y="12733"/>
                    <a:pt x="4902906" y="48010"/>
                    <a:pt x="4936067" y="46599"/>
                  </a:cubicBezTo>
                  <a:cubicBezTo>
                    <a:pt x="4969228" y="45188"/>
                    <a:pt x="4967817" y="4971"/>
                    <a:pt x="4999567" y="4266"/>
                  </a:cubicBezTo>
                  <a:cubicBezTo>
                    <a:pt x="5031317" y="3561"/>
                    <a:pt x="5094817" y="43071"/>
                    <a:pt x="5126567" y="42366"/>
                  </a:cubicBezTo>
                  <a:cubicBezTo>
                    <a:pt x="5158317" y="41661"/>
                    <a:pt x="5152673" y="-1378"/>
                    <a:pt x="5190067" y="33"/>
                  </a:cubicBezTo>
                  <a:cubicBezTo>
                    <a:pt x="5227462" y="1444"/>
                    <a:pt x="5289198" y="26138"/>
                    <a:pt x="5350934" y="5083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orme libre : forme 32">
              <a:extLst>
                <a:ext uri="{FF2B5EF4-FFF2-40B4-BE49-F238E27FC236}">
                  <a16:creationId xmlns:a16="http://schemas.microsoft.com/office/drawing/2014/main" id="{5291479A-98BD-D14C-A33B-D203AD0EF34C}"/>
                </a:ext>
              </a:extLst>
            </p:cNvPr>
            <p:cNvSpPr/>
            <p:nvPr/>
          </p:nvSpPr>
          <p:spPr>
            <a:xfrm>
              <a:off x="4131733" y="3693208"/>
              <a:ext cx="5350934" cy="1937841"/>
            </a:xfrm>
            <a:custGeom>
              <a:avLst/>
              <a:gdLst>
                <a:gd name="connsiteX0" fmla="*/ 0 w 5350934"/>
                <a:gd name="connsiteY0" fmla="*/ 1502866 h 1502866"/>
                <a:gd name="connsiteX1" fmla="*/ 50800 w 5350934"/>
                <a:gd name="connsiteY1" fmla="*/ 1138799 h 1502866"/>
                <a:gd name="connsiteX2" fmla="*/ 177800 w 5350934"/>
                <a:gd name="connsiteY2" fmla="*/ 1126099 h 1502866"/>
                <a:gd name="connsiteX3" fmla="*/ 241300 w 5350934"/>
                <a:gd name="connsiteY3" fmla="*/ 808599 h 1502866"/>
                <a:gd name="connsiteX4" fmla="*/ 364067 w 5350934"/>
                <a:gd name="connsiteY4" fmla="*/ 804366 h 1502866"/>
                <a:gd name="connsiteX5" fmla="*/ 427567 w 5350934"/>
                <a:gd name="connsiteY5" fmla="*/ 618099 h 1502866"/>
                <a:gd name="connsiteX6" fmla="*/ 563034 w 5350934"/>
                <a:gd name="connsiteY6" fmla="*/ 630799 h 1502866"/>
                <a:gd name="connsiteX7" fmla="*/ 622300 w 5350934"/>
                <a:gd name="connsiteY7" fmla="*/ 486866 h 1502866"/>
                <a:gd name="connsiteX8" fmla="*/ 745067 w 5350934"/>
                <a:gd name="connsiteY8" fmla="*/ 512266 h 1502866"/>
                <a:gd name="connsiteX9" fmla="*/ 791634 w 5350934"/>
                <a:gd name="connsiteY9" fmla="*/ 410666 h 1502866"/>
                <a:gd name="connsiteX10" fmla="*/ 927100 w 5350934"/>
                <a:gd name="connsiteY10" fmla="*/ 419133 h 1502866"/>
                <a:gd name="connsiteX11" fmla="*/ 982134 w 5350934"/>
                <a:gd name="connsiteY11" fmla="*/ 338699 h 1502866"/>
                <a:gd name="connsiteX12" fmla="*/ 1126067 w 5350934"/>
                <a:gd name="connsiteY12" fmla="*/ 359866 h 1502866"/>
                <a:gd name="connsiteX13" fmla="*/ 1181100 w 5350934"/>
                <a:gd name="connsiteY13" fmla="*/ 283666 h 1502866"/>
                <a:gd name="connsiteX14" fmla="*/ 1325034 w 5350934"/>
                <a:gd name="connsiteY14" fmla="*/ 330233 h 1502866"/>
                <a:gd name="connsiteX15" fmla="*/ 1375834 w 5350934"/>
                <a:gd name="connsiteY15" fmla="*/ 241333 h 1502866"/>
                <a:gd name="connsiteX16" fmla="*/ 1494367 w 5350934"/>
                <a:gd name="connsiteY16" fmla="*/ 275199 h 1502866"/>
                <a:gd name="connsiteX17" fmla="*/ 1587500 w 5350934"/>
                <a:gd name="connsiteY17" fmla="*/ 198999 h 1502866"/>
                <a:gd name="connsiteX18" fmla="*/ 1714500 w 5350934"/>
                <a:gd name="connsiteY18" fmla="*/ 249799 h 1502866"/>
                <a:gd name="connsiteX19" fmla="*/ 1782234 w 5350934"/>
                <a:gd name="connsiteY19" fmla="*/ 186299 h 1502866"/>
                <a:gd name="connsiteX20" fmla="*/ 1896534 w 5350934"/>
                <a:gd name="connsiteY20" fmla="*/ 215933 h 1502866"/>
                <a:gd name="connsiteX21" fmla="*/ 1934634 w 5350934"/>
                <a:gd name="connsiteY21" fmla="*/ 143966 h 1502866"/>
                <a:gd name="connsiteX22" fmla="*/ 2095500 w 5350934"/>
                <a:gd name="connsiteY22" fmla="*/ 186299 h 1502866"/>
                <a:gd name="connsiteX23" fmla="*/ 2133600 w 5350934"/>
                <a:gd name="connsiteY23" fmla="*/ 131266 h 1502866"/>
                <a:gd name="connsiteX24" fmla="*/ 2286000 w 5350934"/>
                <a:gd name="connsiteY24" fmla="*/ 156666 h 1502866"/>
                <a:gd name="connsiteX25" fmla="*/ 2341034 w 5350934"/>
                <a:gd name="connsiteY25" fmla="*/ 105866 h 1502866"/>
                <a:gd name="connsiteX26" fmla="*/ 2472267 w 5350934"/>
                <a:gd name="connsiteY26" fmla="*/ 152433 h 1502866"/>
                <a:gd name="connsiteX27" fmla="*/ 2531534 w 5350934"/>
                <a:gd name="connsiteY27" fmla="*/ 84699 h 1502866"/>
                <a:gd name="connsiteX28" fmla="*/ 2667000 w 5350934"/>
                <a:gd name="connsiteY28" fmla="*/ 135499 h 1502866"/>
                <a:gd name="connsiteX29" fmla="*/ 2722034 w 5350934"/>
                <a:gd name="connsiteY29" fmla="*/ 80466 h 1502866"/>
                <a:gd name="connsiteX30" fmla="*/ 2844800 w 5350934"/>
                <a:gd name="connsiteY30" fmla="*/ 114333 h 1502866"/>
                <a:gd name="connsiteX31" fmla="*/ 2891367 w 5350934"/>
                <a:gd name="connsiteY31" fmla="*/ 71999 h 1502866"/>
                <a:gd name="connsiteX32" fmla="*/ 3056467 w 5350934"/>
                <a:gd name="connsiteY32" fmla="*/ 114333 h 1502866"/>
                <a:gd name="connsiteX33" fmla="*/ 3098800 w 5350934"/>
                <a:gd name="connsiteY33" fmla="*/ 59299 h 1502866"/>
                <a:gd name="connsiteX34" fmla="*/ 3238500 w 5350934"/>
                <a:gd name="connsiteY34" fmla="*/ 97399 h 1502866"/>
                <a:gd name="connsiteX35" fmla="*/ 3276600 w 5350934"/>
                <a:gd name="connsiteY35" fmla="*/ 46599 h 1502866"/>
                <a:gd name="connsiteX36" fmla="*/ 3441700 w 5350934"/>
                <a:gd name="connsiteY36" fmla="*/ 88933 h 1502866"/>
                <a:gd name="connsiteX37" fmla="*/ 3500967 w 5350934"/>
                <a:gd name="connsiteY37" fmla="*/ 42366 h 1502866"/>
                <a:gd name="connsiteX38" fmla="*/ 3606800 w 5350934"/>
                <a:gd name="connsiteY38" fmla="*/ 71999 h 1502866"/>
                <a:gd name="connsiteX39" fmla="*/ 3653367 w 5350934"/>
                <a:gd name="connsiteY39" fmla="*/ 33899 h 1502866"/>
                <a:gd name="connsiteX40" fmla="*/ 3818467 w 5350934"/>
                <a:gd name="connsiteY40" fmla="*/ 71999 h 1502866"/>
                <a:gd name="connsiteX41" fmla="*/ 3852334 w 5350934"/>
                <a:gd name="connsiteY41" fmla="*/ 29666 h 1502866"/>
                <a:gd name="connsiteX42" fmla="*/ 4000500 w 5350934"/>
                <a:gd name="connsiteY42" fmla="*/ 67766 h 1502866"/>
                <a:gd name="connsiteX43" fmla="*/ 4047067 w 5350934"/>
                <a:gd name="connsiteY43" fmla="*/ 8499 h 1502866"/>
                <a:gd name="connsiteX44" fmla="*/ 4182534 w 5350934"/>
                <a:gd name="connsiteY44" fmla="*/ 67766 h 1502866"/>
                <a:gd name="connsiteX45" fmla="*/ 4237567 w 5350934"/>
                <a:gd name="connsiteY45" fmla="*/ 4266 h 1502866"/>
                <a:gd name="connsiteX46" fmla="*/ 4394200 w 5350934"/>
                <a:gd name="connsiteY46" fmla="*/ 46599 h 1502866"/>
                <a:gd name="connsiteX47" fmla="*/ 4449234 w 5350934"/>
                <a:gd name="connsiteY47" fmla="*/ 4266 h 1502866"/>
                <a:gd name="connsiteX48" fmla="*/ 4563534 w 5350934"/>
                <a:gd name="connsiteY48" fmla="*/ 50833 h 1502866"/>
                <a:gd name="connsiteX49" fmla="*/ 4601634 w 5350934"/>
                <a:gd name="connsiteY49" fmla="*/ 12733 h 1502866"/>
                <a:gd name="connsiteX50" fmla="*/ 4754034 w 5350934"/>
                <a:gd name="connsiteY50" fmla="*/ 46599 h 1502866"/>
                <a:gd name="connsiteX51" fmla="*/ 4800600 w 5350934"/>
                <a:gd name="connsiteY51" fmla="*/ 12733 h 1502866"/>
                <a:gd name="connsiteX52" fmla="*/ 4936067 w 5350934"/>
                <a:gd name="connsiteY52" fmla="*/ 46599 h 1502866"/>
                <a:gd name="connsiteX53" fmla="*/ 4999567 w 5350934"/>
                <a:gd name="connsiteY53" fmla="*/ 4266 h 1502866"/>
                <a:gd name="connsiteX54" fmla="*/ 5126567 w 5350934"/>
                <a:gd name="connsiteY54" fmla="*/ 42366 h 1502866"/>
                <a:gd name="connsiteX55" fmla="*/ 5190067 w 5350934"/>
                <a:gd name="connsiteY55" fmla="*/ 33 h 1502866"/>
                <a:gd name="connsiteX56" fmla="*/ 5350934 w 5350934"/>
                <a:gd name="connsiteY56" fmla="*/ 50833 h 1502866"/>
                <a:gd name="connsiteX0" fmla="*/ 0 w 5350934"/>
                <a:gd name="connsiteY0" fmla="*/ 1937841 h 1937841"/>
                <a:gd name="connsiteX1" fmla="*/ 50800 w 5350934"/>
                <a:gd name="connsiteY1" fmla="*/ 1138799 h 1937841"/>
                <a:gd name="connsiteX2" fmla="*/ 177800 w 5350934"/>
                <a:gd name="connsiteY2" fmla="*/ 1126099 h 1937841"/>
                <a:gd name="connsiteX3" fmla="*/ 241300 w 5350934"/>
                <a:gd name="connsiteY3" fmla="*/ 808599 h 1937841"/>
                <a:gd name="connsiteX4" fmla="*/ 364067 w 5350934"/>
                <a:gd name="connsiteY4" fmla="*/ 804366 h 1937841"/>
                <a:gd name="connsiteX5" fmla="*/ 427567 w 5350934"/>
                <a:gd name="connsiteY5" fmla="*/ 618099 h 1937841"/>
                <a:gd name="connsiteX6" fmla="*/ 563034 w 5350934"/>
                <a:gd name="connsiteY6" fmla="*/ 630799 h 1937841"/>
                <a:gd name="connsiteX7" fmla="*/ 622300 w 5350934"/>
                <a:gd name="connsiteY7" fmla="*/ 486866 h 1937841"/>
                <a:gd name="connsiteX8" fmla="*/ 745067 w 5350934"/>
                <a:gd name="connsiteY8" fmla="*/ 512266 h 1937841"/>
                <a:gd name="connsiteX9" fmla="*/ 791634 w 5350934"/>
                <a:gd name="connsiteY9" fmla="*/ 410666 h 1937841"/>
                <a:gd name="connsiteX10" fmla="*/ 927100 w 5350934"/>
                <a:gd name="connsiteY10" fmla="*/ 419133 h 1937841"/>
                <a:gd name="connsiteX11" fmla="*/ 982134 w 5350934"/>
                <a:gd name="connsiteY11" fmla="*/ 338699 h 1937841"/>
                <a:gd name="connsiteX12" fmla="*/ 1126067 w 5350934"/>
                <a:gd name="connsiteY12" fmla="*/ 359866 h 1937841"/>
                <a:gd name="connsiteX13" fmla="*/ 1181100 w 5350934"/>
                <a:gd name="connsiteY13" fmla="*/ 283666 h 1937841"/>
                <a:gd name="connsiteX14" fmla="*/ 1325034 w 5350934"/>
                <a:gd name="connsiteY14" fmla="*/ 330233 h 1937841"/>
                <a:gd name="connsiteX15" fmla="*/ 1375834 w 5350934"/>
                <a:gd name="connsiteY15" fmla="*/ 241333 h 1937841"/>
                <a:gd name="connsiteX16" fmla="*/ 1494367 w 5350934"/>
                <a:gd name="connsiteY16" fmla="*/ 275199 h 1937841"/>
                <a:gd name="connsiteX17" fmla="*/ 1587500 w 5350934"/>
                <a:gd name="connsiteY17" fmla="*/ 198999 h 1937841"/>
                <a:gd name="connsiteX18" fmla="*/ 1714500 w 5350934"/>
                <a:gd name="connsiteY18" fmla="*/ 249799 h 1937841"/>
                <a:gd name="connsiteX19" fmla="*/ 1782234 w 5350934"/>
                <a:gd name="connsiteY19" fmla="*/ 186299 h 1937841"/>
                <a:gd name="connsiteX20" fmla="*/ 1896534 w 5350934"/>
                <a:gd name="connsiteY20" fmla="*/ 215933 h 1937841"/>
                <a:gd name="connsiteX21" fmla="*/ 1934634 w 5350934"/>
                <a:gd name="connsiteY21" fmla="*/ 143966 h 1937841"/>
                <a:gd name="connsiteX22" fmla="*/ 2095500 w 5350934"/>
                <a:gd name="connsiteY22" fmla="*/ 186299 h 1937841"/>
                <a:gd name="connsiteX23" fmla="*/ 2133600 w 5350934"/>
                <a:gd name="connsiteY23" fmla="*/ 131266 h 1937841"/>
                <a:gd name="connsiteX24" fmla="*/ 2286000 w 5350934"/>
                <a:gd name="connsiteY24" fmla="*/ 156666 h 1937841"/>
                <a:gd name="connsiteX25" fmla="*/ 2341034 w 5350934"/>
                <a:gd name="connsiteY25" fmla="*/ 105866 h 1937841"/>
                <a:gd name="connsiteX26" fmla="*/ 2472267 w 5350934"/>
                <a:gd name="connsiteY26" fmla="*/ 152433 h 1937841"/>
                <a:gd name="connsiteX27" fmla="*/ 2531534 w 5350934"/>
                <a:gd name="connsiteY27" fmla="*/ 84699 h 1937841"/>
                <a:gd name="connsiteX28" fmla="*/ 2667000 w 5350934"/>
                <a:gd name="connsiteY28" fmla="*/ 135499 h 1937841"/>
                <a:gd name="connsiteX29" fmla="*/ 2722034 w 5350934"/>
                <a:gd name="connsiteY29" fmla="*/ 80466 h 1937841"/>
                <a:gd name="connsiteX30" fmla="*/ 2844800 w 5350934"/>
                <a:gd name="connsiteY30" fmla="*/ 114333 h 1937841"/>
                <a:gd name="connsiteX31" fmla="*/ 2891367 w 5350934"/>
                <a:gd name="connsiteY31" fmla="*/ 71999 h 1937841"/>
                <a:gd name="connsiteX32" fmla="*/ 3056467 w 5350934"/>
                <a:gd name="connsiteY32" fmla="*/ 114333 h 1937841"/>
                <a:gd name="connsiteX33" fmla="*/ 3098800 w 5350934"/>
                <a:gd name="connsiteY33" fmla="*/ 59299 h 1937841"/>
                <a:gd name="connsiteX34" fmla="*/ 3238500 w 5350934"/>
                <a:gd name="connsiteY34" fmla="*/ 97399 h 1937841"/>
                <a:gd name="connsiteX35" fmla="*/ 3276600 w 5350934"/>
                <a:gd name="connsiteY35" fmla="*/ 46599 h 1937841"/>
                <a:gd name="connsiteX36" fmla="*/ 3441700 w 5350934"/>
                <a:gd name="connsiteY36" fmla="*/ 88933 h 1937841"/>
                <a:gd name="connsiteX37" fmla="*/ 3500967 w 5350934"/>
                <a:gd name="connsiteY37" fmla="*/ 42366 h 1937841"/>
                <a:gd name="connsiteX38" fmla="*/ 3606800 w 5350934"/>
                <a:gd name="connsiteY38" fmla="*/ 71999 h 1937841"/>
                <a:gd name="connsiteX39" fmla="*/ 3653367 w 5350934"/>
                <a:gd name="connsiteY39" fmla="*/ 33899 h 1937841"/>
                <a:gd name="connsiteX40" fmla="*/ 3818467 w 5350934"/>
                <a:gd name="connsiteY40" fmla="*/ 71999 h 1937841"/>
                <a:gd name="connsiteX41" fmla="*/ 3852334 w 5350934"/>
                <a:gd name="connsiteY41" fmla="*/ 29666 h 1937841"/>
                <a:gd name="connsiteX42" fmla="*/ 4000500 w 5350934"/>
                <a:gd name="connsiteY42" fmla="*/ 67766 h 1937841"/>
                <a:gd name="connsiteX43" fmla="*/ 4047067 w 5350934"/>
                <a:gd name="connsiteY43" fmla="*/ 8499 h 1937841"/>
                <a:gd name="connsiteX44" fmla="*/ 4182534 w 5350934"/>
                <a:gd name="connsiteY44" fmla="*/ 67766 h 1937841"/>
                <a:gd name="connsiteX45" fmla="*/ 4237567 w 5350934"/>
                <a:gd name="connsiteY45" fmla="*/ 4266 h 1937841"/>
                <a:gd name="connsiteX46" fmla="*/ 4394200 w 5350934"/>
                <a:gd name="connsiteY46" fmla="*/ 46599 h 1937841"/>
                <a:gd name="connsiteX47" fmla="*/ 4449234 w 5350934"/>
                <a:gd name="connsiteY47" fmla="*/ 4266 h 1937841"/>
                <a:gd name="connsiteX48" fmla="*/ 4563534 w 5350934"/>
                <a:gd name="connsiteY48" fmla="*/ 50833 h 1937841"/>
                <a:gd name="connsiteX49" fmla="*/ 4601634 w 5350934"/>
                <a:gd name="connsiteY49" fmla="*/ 12733 h 1937841"/>
                <a:gd name="connsiteX50" fmla="*/ 4754034 w 5350934"/>
                <a:gd name="connsiteY50" fmla="*/ 46599 h 1937841"/>
                <a:gd name="connsiteX51" fmla="*/ 4800600 w 5350934"/>
                <a:gd name="connsiteY51" fmla="*/ 12733 h 1937841"/>
                <a:gd name="connsiteX52" fmla="*/ 4936067 w 5350934"/>
                <a:gd name="connsiteY52" fmla="*/ 46599 h 1937841"/>
                <a:gd name="connsiteX53" fmla="*/ 4999567 w 5350934"/>
                <a:gd name="connsiteY53" fmla="*/ 4266 h 1937841"/>
                <a:gd name="connsiteX54" fmla="*/ 5126567 w 5350934"/>
                <a:gd name="connsiteY54" fmla="*/ 42366 h 1937841"/>
                <a:gd name="connsiteX55" fmla="*/ 5190067 w 5350934"/>
                <a:gd name="connsiteY55" fmla="*/ 33 h 1937841"/>
                <a:gd name="connsiteX56" fmla="*/ 5350934 w 5350934"/>
                <a:gd name="connsiteY56" fmla="*/ 50833 h 193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50934" h="1937841">
                  <a:moveTo>
                    <a:pt x="0" y="1937841"/>
                  </a:moveTo>
                  <a:cubicBezTo>
                    <a:pt x="10583" y="1787204"/>
                    <a:pt x="21167" y="1274089"/>
                    <a:pt x="50800" y="1138799"/>
                  </a:cubicBezTo>
                  <a:cubicBezTo>
                    <a:pt x="80433" y="1003509"/>
                    <a:pt x="146050" y="1181132"/>
                    <a:pt x="177800" y="1126099"/>
                  </a:cubicBezTo>
                  <a:cubicBezTo>
                    <a:pt x="209550" y="1071066"/>
                    <a:pt x="210256" y="862221"/>
                    <a:pt x="241300" y="808599"/>
                  </a:cubicBezTo>
                  <a:cubicBezTo>
                    <a:pt x="272344" y="754977"/>
                    <a:pt x="333023" y="836116"/>
                    <a:pt x="364067" y="804366"/>
                  </a:cubicBezTo>
                  <a:cubicBezTo>
                    <a:pt x="395112" y="772616"/>
                    <a:pt x="394406" y="647027"/>
                    <a:pt x="427567" y="618099"/>
                  </a:cubicBezTo>
                  <a:cubicBezTo>
                    <a:pt x="460728" y="589171"/>
                    <a:pt x="530579" y="652671"/>
                    <a:pt x="563034" y="630799"/>
                  </a:cubicBezTo>
                  <a:cubicBezTo>
                    <a:pt x="595489" y="608927"/>
                    <a:pt x="591961" y="506621"/>
                    <a:pt x="622300" y="486866"/>
                  </a:cubicBezTo>
                  <a:cubicBezTo>
                    <a:pt x="652639" y="467111"/>
                    <a:pt x="716845" y="524966"/>
                    <a:pt x="745067" y="512266"/>
                  </a:cubicBezTo>
                  <a:cubicBezTo>
                    <a:pt x="773289" y="499566"/>
                    <a:pt x="761295" y="426188"/>
                    <a:pt x="791634" y="410666"/>
                  </a:cubicBezTo>
                  <a:cubicBezTo>
                    <a:pt x="821973" y="395144"/>
                    <a:pt x="895350" y="431127"/>
                    <a:pt x="927100" y="419133"/>
                  </a:cubicBezTo>
                  <a:cubicBezTo>
                    <a:pt x="958850" y="407139"/>
                    <a:pt x="948973" y="348577"/>
                    <a:pt x="982134" y="338699"/>
                  </a:cubicBezTo>
                  <a:cubicBezTo>
                    <a:pt x="1015295" y="328821"/>
                    <a:pt x="1092906" y="369038"/>
                    <a:pt x="1126067" y="359866"/>
                  </a:cubicBezTo>
                  <a:cubicBezTo>
                    <a:pt x="1159228" y="350694"/>
                    <a:pt x="1147939" y="288605"/>
                    <a:pt x="1181100" y="283666"/>
                  </a:cubicBezTo>
                  <a:cubicBezTo>
                    <a:pt x="1214261" y="278727"/>
                    <a:pt x="1292578" y="337288"/>
                    <a:pt x="1325034" y="330233"/>
                  </a:cubicBezTo>
                  <a:cubicBezTo>
                    <a:pt x="1357490" y="323178"/>
                    <a:pt x="1347612" y="250505"/>
                    <a:pt x="1375834" y="241333"/>
                  </a:cubicBezTo>
                  <a:cubicBezTo>
                    <a:pt x="1404056" y="232161"/>
                    <a:pt x="1459089" y="282255"/>
                    <a:pt x="1494367" y="275199"/>
                  </a:cubicBezTo>
                  <a:cubicBezTo>
                    <a:pt x="1529645" y="268143"/>
                    <a:pt x="1550811" y="203232"/>
                    <a:pt x="1587500" y="198999"/>
                  </a:cubicBezTo>
                  <a:cubicBezTo>
                    <a:pt x="1624189" y="194766"/>
                    <a:pt x="1682044" y="251916"/>
                    <a:pt x="1714500" y="249799"/>
                  </a:cubicBezTo>
                  <a:cubicBezTo>
                    <a:pt x="1746956" y="247682"/>
                    <a:pt x="1751895" y="191943"/>
                    <a:pt x="1782234" y="186299"/>
                  </a:cubicBezTo>
                  <a:cubicBezTo>
                    <a:pt x="1812573" y="180655"/>
                    <a:pt x="1871134" y="222988"/>
                    <a:pt x="1896534" y="215933"/>
                  </a:cubicBezTo>
                  <a:cubicBezTo>
                    <a:pt x="1921934" y="208878"/>
                    <a:pt x="1901473" y="148905"/>
                    <a:pt x="1934634" y="143966"/>
                  </a:cubicBezTo>
                  <a:cubicBezTo>
                    <a:pt x="1967795" y="139027"/>
                    <a:pt x="2062339" y="188416"/>
                    <a:pt x="2095500" y="186299"/>
                  </a:cubicBezTo>
                  <a:cubicBezTo>
                    <a:pt x="2128661" y="184182"/>
                    <a:pt x="2101850" y="136205"/>
                    <a:pt x="2133600" y="131266"/>
                  </a:cubicBezTo>
                  <a:cubicBezTo>
                    <a:pt x="2165350" y="126327"/>
                    <a:pt x="2251428" y="160899"/>
                    <a:pt x="2286000" y="156666"/>
                  </a:cubicBezTo>
                  <a:cubicBezTo>
                    <a:pt x="2320572" y="152433"/>
                    <a:pt x="2309990" y="106571"/>
                    <a:pt x="2341034" y="105866"/>
                  </a:cubicBezTo>
                  <a:cubicBezTo>
                    <a:pt x="2372078" y="105161"/>
                    <a:pt x="2440517" y="155961"/>
                    <a:pt x="2472267" y="152433"/>
                  </a:cubicBezTo>
                  <a:cubicBezTo>
                    <a:pt x="2504017" y="148905"/>
                    <a:pt x="2499079" y="87521"/>
                    <a:pt x="2531534" y="84699"/>
                  </a:cubicBezTo>
                  <a:cubicBezTo>
                    <a:pt x="2563989" y="81877"/>
                    <a:pt x="2635250" y="136204"/>
                    <a:pt x="2667000" y="135499"/>
                  </a:cubicBezTo>
                  <a:cubicBezTo>
                    <a:pt x="2698750" y="134794"/>
                    <a:pt x="2692401" y="83994"/>
                    <a:pt x="2722034" y="80466"/>
                  </a:cubicBezTo>
                  <a:cubicBezTo>
                    <a:pt x="2751667" y="76938"/>
                    <a:pt x="2816578" y="115744"/>
                    <a:pt x="2844800" y="114333"/>
                  </a:cubicBezTo>
                  <a:cubicBezTo>
                    <a:pt x="2873022" y="112922"/>
                    <a:pt x="2856089" y="71999"/>
                    <a:pt x="2891367" y="71999"/>
                  </a:cubicBezTo>
                  <a:cubicBezTo>
                    <a:pt x="2926645" y="71999"/>
                    <a:pt x="3021895" y="116450"/>
                    <a:pt x="3056467" y="114333"/>
                  </a:cubicBezTo>
                  <a:cubicBezTo>
                    <a:pt x="3091039" y="112216"/>
                    <a:pt x="3068461" y="62121"/>
                    <a:pt x="3098800" y="59299"/>
                  </a:cubicBezTo>
                  <a:cubicBezTo>
                    <a:pt x="3129139" y="56477"/>
                    <a:pt x="3208867" y="99516"/>
                    <a:pt x="3238500" y="97399"/>
                  </a:cubicBezTo>
                  <a:cubicBezTo>
                    <a:pt x="3268133" y="95282"/>
                    <a:pt x="3242733" y="48010"/>
                    <a:pt x="3276600" y="46599"/>
                  </a:cubicBezTo>
                  <a:cubicBezTo>
                    <a:pt x="3310467" y="45188"/>
                    <a:pt x="3404306" y="89638"/>
                    <a:pt x="3441700" y="88933"/>
                  </a:cubicBezTo>
                  <a:cubicBezTo>
                    <a:pt x="3479094" y="88228"/>
                    <a:pt x="3473450" y="45188"/>
                    <a:pt x="3500967" y="42366"/>
                  </a:cubicBezTo>
                  <a:cubicBezTo>
                    <a:pt x="3528484" y="39544"/>
                    <a:pt x="3581400" y="73410"/>
                    <a:pt x="3606800" y="71999"/>
                  </a:cubicBezTo>
                  <a:cubicBezTo>
                    <a:pt x="3632200" y="70588"/>
                    <a:pt x="3618089" y="33899"/>
                    <a:pt x="3653367" y="33899"/>
                  </a:cubicBezTo>
                  <a:cubicBezTo>
                    <a:pt x="3688645" y="33899"/>
                    <a:pt x="3785306" y="72704"/>
                    <a:pt x="3818467" y="71999"/>
                  </a:cubicBezTo>
                  <a:cubicBezTo>
                    <a:pt x="3851628" y="71294"/>
                    <a:pt x="3821995" y="30371"/>
                    <a:pt x="3852334" y="29666"/>
                  </a:cubicBezTo>
                  <a:cubicBezTo>
                    <a:pt x="3882673" y="28961"/>
                    <a:pt x="3968045" y="71294"/>
                    <a:pt x="4000500" y="67766"/>
                  </a:cubicBezTo>
                  <a:cubicBezTo>
                    <a:pt x="4032955" y="64238"/>
                    <a:pt x="4016728" y="8499"/>
                    <a:pt x="4047067" y="8499"/>
                  </a:cubicBezTo>
                  <a:cubicBezTo>
                    <a:pt x="4077406" y="8499"/>
                    <a:pt x="4150784" y="68471"/>
                    <a:pt x="4182534" y="67766"/>
                  </a:cubicBezTo>
                  <a:cubicBezTo>
                    <a:pt x="4214284" y="67061"/>
                    <a:pt x="4202289" y="7794"/>
                    <a:pt x="4237567" y="4266"/>
                  </a:cubicBezTo>
                  <a:cubicBezTo>
                    <a:pt x="4272845" y="738"/>
                    <a:pt x="4358922" y="46599"/>
                    <a:pt x="4394200" y="46599"/>
                  </a:cubicBezTo>
                  <a:cubicBezTo>
                    <a:pt x="4429478" y="46599"/>
                    <a:pt x="4421012" y="3560"/>
                    <a:pt x="4449234" y="4266"/>
                  </a:cubicBezTo>
                  <a:cubicBezTo>
                    <a:pt x="4477456" y="4972"/>
                    <a:pt x="4538134" y="49422"/>
                    <a:pt x="4563534" y="50833"/>
                  </a:cubicBezTo>
                  <a:cubicBezTo>
                    <a:pt x="4588934" y="52244"/>
                    <a:pt x="4569884" y="13439"/>
                    <a:pt x="4601634" y="12733"/>
                  </a:cubicBezTo>
                  <a:cubicBezTo>
                    <a:pt x="4633384" y="12027"/>
                    <a:pt x="4720873" y="46599"/>
                    <a:pt x="4754034" y="46599"/>
                  </a:cubicBezTo>
                  <a:cubicBezTo>
                    <a:pt x="4787195" y="46599"/>
                    <a:pt x="4770261" y="12733"/>
                    <a:pt x="4800600" y="12733"/>
                  </a:cubicBezTo>
                  <a:cubicBezTo>
                    <a:pt x="4830939" y="12733"/>
                    <a:pt x="4902906" y="48010"/>
                    <a:pt x="4936067" y="46599"/>
                  </a:cubicBezTo>
                  <a:cubicBezTo>
                    <a:pt x="4969228" y="45188"/>
                    <a:pt x="4967817" y="4971"/>
                    <a:pt x="4999567" y="4266"/>
                  </a:cubicBezTo>
                  <a:cubicBezTo>
                    <a:pt x="5031317" y="3561"/>
                    <a:pt x="5094817" y="43071"/>
                    <a:pt x="5126567" y="42366"/>
                  </a:cubicBezTo>
                  <a:cubicBezTo>
                    <a:pt x="5158317" y="41661"/>
                    <a:pt x="5152673" y="-1378"/>
                    <a:pt x="5190067" y="33"/>
                  </a:cubicBezTo>
                  <a:cubicBezTo>
                    <a:pt x="5227462" y="1444"/>
                    <a:pt x="5289198" y="26138"/>
                    <a:pt x="5350934" y="5083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orme libre : forme 33">
              <a:extLst>
                <a:ext uri="{FF2B5EF4-FFF2-40B4-BE49-F238E27FC236}">
                  <a16:creationId xmlns:a16="http://schemas.microsoft.com/office/drawing/2014/main" id="{04F1F510-7EE8-CF41-AC7A-8CFC7C8D031C}"/>
                </a:ext>
              </a:extLst>
            </p:cNvPr>
            <p:cNvSpPr/>
            <p:nvPr/>
          </p:nvSpPr>
          <p:spPr>
            <a:xfrm>
              <a:off x="4141258" y="3088772"/>
              <a:ext cx="5341409" cy="1880691"/>
            </a:xfrm>
            <a:custGeom>
              <a:avLst/>
              <a:gdLst>
                <a:gd name="connsiteX0" fmla="*/ 0 w 5350934"/>
                <a:gd name="connsiteY0" fmla="*/ 1502866 h 1502866"/>
                <a:gd name="connsiteX1" fmla="*/ 50800 w 5350934"/>
                <a:gd name="connsiteY1" fmla="*/ 1138799 h 1502866"/>
                <a:gd name="connsiteX2" fmla="*/ 177800 w 5350934"/>
                <a:gd name="connsiteY2" fmla="*/ 1126099 h 1502866"/>
                <a:gd name="connsiteX3" fmla="*/ 241300 w 5350934"/>
                <a:gd name="connsiteY3" fmla="*/ 808599 h 1502866"/>
                <a:gd name="connsiteX4" fmla="*/ 364067 w 5350934"/>
                <a:gd name="connsiteY4" fmla="*/ 804366 h 1502866"/>
                <a:gd name="connsiteX5" fmla="*/ 427567 w 5350934"/>
                <a:gd name="connsiteY5" fmla="*/ 618099 h 1502866"/>
                <a:gd name="connsiteX6" fmla="*/ 563034 w 5350934"/>
                <a:gd name="connsiteY6" fmla="*/ 630799 h 1502866"/>
                <a:gd name="connsiteX7" fmla="*/ 622300 w 5350934"/>
                <a:gd name="connsiteY7" fmla="*/ 486866 h 1502866"/>
                <a:gd name="connsiteX8" fmla="*/ 745067 w 5350934"/>
                <a:gd name="connsiteY8" fmla="*/ 512266 h 1502866"/>
                <a:gd name="connsiteX9" fmla="*/ 791634 w 5350934"/>
                <a:gd name="connsiteY9" fmla="*/ 410666 h 1502866"/>
                <a:gd name="connsiteX10" fmla="*/ 927100 w 5350934"/>
                <a:gd name="connsiteY10" fmla="*/ 419133 h 1502866"/>
                <a:gd name="connsiteX11" fmla="*/ 982134 w 5350934"/>
                <a:gd name="connsiteY11" fmla="*/ 338699 h 1502866"/>
                <a:gd name="connsiteX12" fmla="*/ 1126067 w 5350934"/>
                <a:gd name="connsiteY12" fmla="*/ 359866 h 1502866"/>
                <a:gd name="connsiteX13" fmla="*/ 1181100 w 5350934"/>
                <a:gd name="connsiteY13" fmla="*/ 283666 h 1502866"/>
                <a:gd name="connsiteX14" fmla="*/ 1325034 w 5350934"/>
                <a:gd name="connsiteY14" fmla="*/ 330233 h 1502866"/>
                <a:gd name="connsiteX15" fmla="*/ 1375834 w 5350934"/>
                <a:gd name="connsiteY15" fmla="*/ 241333 h 1502866"/>
                <a:gd name="connsiteX16" fmla="*/ 1494367 w 5350934"/>
                <a:gd name="connsiteY16" fmla="*/ 275199 h 1502866"/>
                <a:gd name="connsiteX17" fmla="*/ 1587500 w 5350934"/>
                <a:gd name="connsiteY17" fmla="*/ 198999 h 1502866"/>
                <a:gd name="connsiteX18" fmla="*/ 1714500 w 5350934"/>
                <a:gd name="connsiteY18" fmla="*/ 249799 h 1502866"/>
                <a:gd name="connsiteX19" fmla="*/ 1782234 w 5350934"/>
                <a:gd name="connsiteY19" fmla="*/ 186299 h 1502866"/>
                <a:gd name="connsiteX20" fmla="*/ 1896534 w 5350934"/>
                <a:gd name="connsiteY20" fmla="*/ 215933 h 1502866"/>
                <a:gd name="connsiteX21" fmla="*/ 1934634 w 5350934"/>
                <a:gd name="connsiteY21" fmla="*/ 143966 h 1502866"/>
                <a:gd name="connsiteX22" fmla="*/ 2095500 w 5350934"/>
                <a:gd name="connsiteY22" fmla="*/ 186299 h 1502866"/>
                <a:gd name="connsiteX23" fmla="*/ 2133600 w 5350934"/>
                <a:gd name="connsiteY23" fmla="*/ 131266 h 1502866"/>
                <a:gd name="connsiteX24" fmla="*/ 2286000 w 5350934"/>
                <a:gd name="connsiteY24" fmla="*/ 156666 h 1502866"/>
                <a:gd name="connsiteX25" fmla="*/ 2341034 w 5350934"/>
                <a:gd name="connsiteY25" fmla="*/ 105866 h 1502866"/>
                <a:gd name="connsiteX26" fmla="*/ 2472267 w 5350934"/>
                <a:gd name="connsiteY26" fmla="*/ 152433 h 1502866"/>
                <a:gd name="connsiteX27" fmla="*/ 2531534 w 5350934"/>
                <a:gd name="connsiteY27" fmla="*/ 84699 h 1502866"/>
                <a:gd name="connsiteX28" fmla="*/ 2667000 w 5350934"/>
                <a:gd name="connsiteY28" fmla="*/ 135499 h 1502866"/>
                <a:gd name="connsiteX29" fmla="*/ 2722034 w 5350934"/>
                <a:gd name="connsiteY29" fmla="*/ 80466 h 1502866"/>
                <a:gd name="connsiteX30" fmla="*/ 2844800 w 5350934"/>
                <a:gd name="connsiteY30" fmla="*/ 114333 h 1502866"/>
                <a:gd name="connsiteX31" fmla="*/ 2891367 w 5350934"/>
                <a:gd name="connsiteY31" fmla="*/ 71999 h 1502866"/>
                <a:gd name="connsiteX32" fmla="*/ 3056467 w 5350934"/>
                <a:gd name="connsiteY32" fmla="*/ 114333 h 1502866"/>
                <a:gd name="connsiteX33" fmla="*/ 3098800 w 5350934"/>
                <a:gd name="connsiteY33" fmla="*/ 59299 h 1502866"/>
                <a:gd name="connsiteX34" fmla="*/ 3238500 w 5350934"/>
                <a:gd name="connsiteY34" fmla="*/ 97399 h 1502866"/>
                <a:gd name="connsiteX35" fmla="*/ 3276600 w 5350934"/>
                <a:gd name="connsiteY35" fmla="*/ 46599 h 1502866"/>
                <a:gd name="connsiteX36" fmla="*/ 3441700 w 5350934"/>
                <a:gd name="connsiteY36" fmla="*/ 88933 h 1502866"/>
                <a:gd name="connsiteX37" fmla="*/ 3500967 w 5350934"/>
                <a:gd name="connsiteY37" fmla="*/ 42366 h 1502866"/>
                <a:gd name="connsiteX38" fmla="*/ 3606800 w 5350934"/>
                <a:gd name="connsiteY38" fmla="*/ 71999 h 1502866"/>
                <a:gd name="connsiteX39" fmla="*/ 3653367 w 5350934"/>
                <a:gd name="connsiteY39" fmla="*/ 33899 h 1502866"/>
                <a:gd name="connsiteX40" fmla="*/ 3818467 w 5350934"/>
                <a:gd name="connsiteY40" fmla="*/ 71999 h 1502866"/>
                <a:gd name="connsiteX41" fmla="*/ 3852334 w 5350934"/>
                <a:gd name="connsiteY41" fmla="*/ 29666 h 1502866"/>
                <a:gd name="connsiteX42" fmla="*/ 4000500 w 5350934"/>
                <a:gd name="connsiteY42" fmla="*/ 67766 h 1502866"/>
                <a:gd name="connsiteX43" fmla="*/ 4047067 w 5350934"/>
                <a:gd name="connsiteY43" fmla="*/ 8499 h 1502866"/>
                <a:gd name="connsiteX44" fmla="*/ 4182534 w 5350934"/>
                <a:gd name="connsiteY44" fmla="*/ 67766 h 1502866"/>
                <a:gd name="connsiteX45" fmla="*/ 4237567 w 5350934"/>
                <a:gd name="connsiteY45" fmla="*/ 4266 h 1502866"/>
                <a:gd name="connsiteX46" fmla="*/ 4394200 w 5350934"/>
                <a:gd name="connsiteY46" fmla="*/ 46599 h 1502866"/>
                <a:gd name="connsiteX47" fmla="*/ 4449234 w 5350934"/>
                <a:gd name="connsiteY47" fmla="*/ 4266 h 1502866"/>
                <a:gd name="connsiteX48" fmla="*/ 4563534 w 5350934"/>
                <a:gd name="connsiteY48" fmla="*/ 50833 h 1502866"/>
                <a:gd name="connsiteX49" fmla="*/ 4601634 w 5350934"/>
                <a:gd name="connsiteY49" fmla="*/ 12733 h 1502866"/>
                <a:gd name="connsiteX50" fmla="*/ 4754034 w 5350934"/>
                <a:gd name="connsiteY50" fmla="*/ 46599 h 1502866"/>
                <a:gd name="connsiteX51" fmla="*/ 4800600 w 5350934"/>
                <a:gd name="connsiteY51" fmla="*/ 12733 h 1502866"/>
                <a:gd name="connsiteX52" fmla="*/ 4936067 w 5350934"/>
                <a:gd name="connsiteY52" fmla="*/ 46599 h 1502866"/>
                <a:gd name="connsiteX53" fmla="*/ 4999567 w 5350934"/>
                <a:gd name="connsiteY53" fmla="*/ 4266 h 1502866"/>
                <a:gd name="connsiteX54" fmla="*/ 5126567 w 5350934"/>
                <a:gd name="connsiteY54" fmla="*/ 42366 h 1502866"/>
                <a:gd name="connsiteX55" fmla="*/ 5190067 w 5350934"/>
                <a:gd name="connsiteY55" fmla="*/ 33 h 1502866"/>
                <a:gd name="connsiteX56" fmla="*/ 5350934 w 5350934"/>
                <a:gd name="connsiteY56" fmla="*/ 50833 h 1502866"/>
                <a:gd name="connsiteX0" fmla="*/ 0 w 5341409"/>
                <a:gd name="connsiteY0" fmla="*/ 1880691 h 1880691"/>
                <a:gd name="connsiteX1" fmla="*/ 41275 w 5341409"/>
                <a:gd name="connsiteY1" fmla="*/ 1138799 h 1880691"/>
                <a:gd name="connsiteX2" fmla="*/ 168275 w 5341409"/>
                <a:gd name="connsiteY2" fmla="*/ 1126099 h 1880691"/>
                <a:gd name="connsiteX3" fmla="*/ 231775 w 5341409"/>
                <a:gd name="connsiteY3" fmla="*/ 808599 h 1880691"/>
                <a:gd name="connsiteX4" fmla="*/ 354542 w 5341409"/>
                <a:gd name="connsiteY4" fmla="*/ 804366 h 1880691"/>
                <a:gd name="connsiteX5" fmla="*/ 418042 w 5341409"/>
                <a:gd name="connsiteY5" fmla="*/ 618099 h 1880691"/>
                <a:gd name="connsiteX6" fmla="*/ 553509 w 5341409"/>
                <a:gd name="connsiteY6" fmla="*/ 630799 h 1880691"/>
                <a:gd name="connsiteX7" fmla="*/ 612775 w 5341409"/>
                <a:gd name="connsiteY7" fmla="*/ 486866 h 1880691"/>
                <a:gd name="connsiteX8" fmla="*/ 735542 w 5341409"/>
                <a:gd name="connsiteY8" fmla="*/ 512266 h 1880691"/>
                <a:gd name="connsiteX9" fmla="*/ 782109 w 5341409"/>
                <a:gd name="connsiteY9" fmla="*/ 410666 h 1880691"/>
                <a:gd name="connsiteX10" fmla="*/ 917575 w 5341409"/>
                <a:gd name="connsiteY10" fmla="*/ 419133 h 1880691"/>
                <a:gd name="connsiteX11" fmla="*/ 972609 w 5341409"/>
                <a:gd name="connsiteY11" fmla="*/ 338699 h 1880691"/>
                <a:gd name="connsiteX12" fmla="*/ 1116542 w 5341409"/>
                <a:gd name="connsiteY12" fmla="*/ 359866 h 1880691"/>
                <a:gd name="connsiteX13" fmla="*/ 1171575 w 5341409"/>
                <a:gd name="connsiteY13" fmla="*/ 283666 h 1880691"/>
                <a:gd name="connsiteX14" fmla="*/ 1315509 w 5341409"/>
                <a:gd name="connsiteY14" fmla="*/ 330233 h 1880691"/>
                <a:gd name="connsiteX15" fmla="*/ 1366309 w 5341409"/>
                <a:gd name="connsiteY15" fmla="*/ 241333 h 1880691"/>
                <a:gd name="connsiteX16" fmla="*/ 1484842 w 5341409"/>
                <a:gd name="connsiteY16" fmla="*/ 275199 h 1880691"/>
                <a:gd name="connsiteX17" fmla="*/ 1577975 w 5341409"/>
                <a:gd name="connsiteY17" fmla="*/ 198999 h 1880691"/>
                <a:gd name="connsiteX18" fmla="*/ 1704975 w 5341409"/>
                <a:gd name="connsiteY18" fmla="*/ 249799 h 1880691"/>
                <a:gd name="connsiteX19" fmla="*/ 1772709 w 5341409"/>
                <a:gd name="connsiteY19" fmla="*/ 186299 h 1880691"/>
                <a:gd name="connsiteX20" fmla="*/ 1887009 w 5341409"/>
                <a:gd name="connsiteY20" fmla="*/ 215933 h 1880691"/>
                <a:gd name="connsiteX21" fmla="*/ 1925109 w 5341409"/>
                <a:gd name="connsiteY21" fmla="*/ 143966 h 1880691"/>
                <a:gd name="connsiteX22" fmla="*/ 2085975 w 5341409"/>
                <a:gd name="connsiteY22" fmla="*/ 186299 h 1880691"/>
                <a:gd name="connsiteX23" fmla="*/ 2124075 w 5341409"/>
                <a:gd name="connsiteY23" fmla="*/ 131266 h 1880691"/>
                <a:gd name="connsiteX24" fmla="*/ 2276475 w 5341409"/>
                <a:gd name="connsiteY24" fmla="*/ 156666 h 1880691"/>
                <a:gd name="connsiteX25" fmla="*/ 2331509 w 5341409"/>
                <a:gd name="connsiteY25" fmla="*/ 105866 h 1880691"/>
                <a:gd name="connsiteX26" fmla="*/ 2462742 w 5341409"/>
                <a:gd name="connsiteY26" fmla="*/ 152433 h 1880691"/>
                <a:gd name="connsiteX27" fmla="*/ 2522009 w 5341409"/>
                <a:gd name="connsiteY27" fmla="*/ 84699 h 1880691"/>
                <a:gd name="connsiteX28" fmla="*/ 2657475 w 5341409"/>
                <a:gd name="connsiteY28" fmla="*/ 135499 h 1880691"/>
                <a:gd name="connsiteX29" fmla="*/ 2712509 w 5341409"/>
                <a:gd name="connsiteY29" fmla="*/ 80466 h 1880691"/>
                <a:gd name="connsiteX30" fmla="*/ 2835275 w 5341409"/>
                <a:gd name="connsiteY30" fmla="*/ 114333 h 1880691"/>
                <a:gd name="connsiteX31" fmla="*/ 2881842 w 5341409"/>
                <a:gd name="connsiteY31" fmla="*/ 71999 h 1880691"/>
                <a:gd name="connsiteX32" fmla="*/ 3046942 w 5341409"/>
                <a:gd name="connsiteY32" fmla="*/ 114333 h 1880691"/>
                <a:gd name="connsiteX33" fmla="*/ 3089275 w 5341409"/>
                <a:gd name="connsiteY33" fmla="*/ 59299 h 1880691"/>
                <a:gd name="connsiteX34" fmla="*/ 3228975 w 5341409"/>
                <a:gd name="connsiteY34" fmla="*/ 97399 h 1880691"/>
                <a:gd name="connsiteX35" fmla="*/ 3267075 w 5341409"/>
                <a:gd name="connsiteY35" fmla="*/ 46599 h 1880691"/>
                <a:gd name="connsiteX36" fmla="*/ 3432175 w 5341409"/>
                <a:gd name="connsiteY36" fmla="*/ 88933 h 1880691"/>
                <a:gd name="connsiteX37" fmla="*/ 3491442 w 5341409"/>
                <a:gd name="connsiteY37" fmla="*/ 42366 h 1880691"/>
                <a:gd name="connsiteX38" fmla="*/ 3597275 w 5341409"/>
                <a:gd name="connsiteY38" fmla="*/ 71999 h 1880691"/>
                <a:gd name="connsiteX39" fmla="*/ 3643842 w 5341409"/>
                <a:gd name="connsiteY39" fmla="*/ 33899 h 1880691"/>
                <a:gd name="connsiteX40" fmla="*/ 3808942 w 5341409"/>
                <a:gd name="connsiteY40" fmla="*/ 71999 h 1880691"/>
                <a:gd name="connsiteX41" fmla="*/ 3842809 w 5341409"/>
                <a:gd name="connsiteY41" fmla="*/ 29666 h 1880691"/>
                <a:gd name="connsiteX42" fmla="*/ 3990975 w 5341409"/>
                <a:gd name="connsiteY42" fmla="*/ 67766 h 1880691"/>
                <a:gd name="connsiteX43" fmla="*/ 4037542 w 5341409"/>
                <a:gd name="connsiteY43" fmla="*/ 8499 h 1880691"/>
                <a:gd name="connsiteX44" fmla="*/ 4173009 w 5341409"/>
                <a:gd name="connsiteY44" fmla="*/ 67766 h 1880691"/>
                <a:gd name="connsiteX45" fmla="*/ 4228042 w 5341409"/>
                <a:gd name="connsiteY45" fmla="*/ 4266 h 1880691"/>
                <a:gd name="connsiteX46" fmla="*/ 4384675 w 5341409"/>
                <a:gd name="connsiteY46" fmla="*/ 46599 h 1880691"/>
                <a:gd name="connsiteX47" fmla="*/ 4439709 w 5341409"/>
                <a:gd name="connsiteY47" fmla="*/ 4266 h 1880691"/>
                <a:gd name="connsiteX48" fmla="*/ 4554009 w 5341409"/>
                <a:gd name="connsiteY48" fmla="*/ 50833 h 1880691"/>
                <a:gd name="connsiteX49" fmla="*/ 4592109 w 5341409"/>
                <a:gd name="connsiteY49" fmla="*/ 12733 h 1880691"/>
                <a:gd name="connsiteX50" fmla="*/ 4744509 w 5341409"/>
                <a:gd name="connsiteY50" fmla="*/ 46599 h 1880691"/>
                <a:gd name="connsiteX51" fmla="*/ 4791075 w 5341409"/>
                <a:gd name="connsiteY51" fmla="*/ 12733 h 1880691"/>
                <a:gd name="connsiteX52" fmla="*/ 4926542 w 5341409"/>
                <a:gd name="connsiteY52" fmla="*/ 46599 h 1880691"/>
                <a:gd name="connsiteX53" fmla="*/ 4990042 w 5341409"/>
                <a:gd name="connsiteY53" fmla="*/ 4266 h 1880691"/>
                <a:gd name="connsiteX54" fmla="*/ 5117042 w 5341409"/>
                <a:gd name="connsiteY54" fmla="*/ 42366 h 1880691"/>
                <a:gd name="connsiteX55" fmla="*/ 5180542 w 5341409"/>
                <a:gd name="connsiteY55" fmla="*/ 33 h 1880691"/>
                <a:gd name="connsiteX56" fmla="*/ 5341409 w 5341409"/>
                <a:gd name="connsiteY56" fmla="*/ 50833 h 188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41409" h="1880691">
                  <a:moveTo>
                    <a:pt x="0" y="1880691"/>
                  </a:moveTo>
                  <a:cubicBezTo>
                    <a:pt x="10583" y="1730054"/>
                    <a:pt x="13229" y="1264564"/>
                    <a:pt x="41275" y="1138799"/>
                  </a:cubicBezTo>
                  <a:cubicBezTo>
                    <a:pt x="69321" y="1013034"/>
                    <a:pt x="136525" y="1181132"/>
                    <a:pt x="168275" y="1126099"/>
                  </a:cubicBezTo>
                  <a:cubicBezTo>
                    <a:pt x="200025" y="1071066"/>
                    <a:pt x="200731" y="862221"/>
                    <a:pt x="231775" y="808599"/>
                  </a:cubicBezTo>
                  <a:cubicBezTo>
                    <a:pt x="262819" y="754977"/>
                    <a:pt x="323498" y="836116"/>
                    <a:pt x="354542" y="804366"/>
                  </a:cubicBezTo>
                  <a:cubicBezTo>
                    <a:pt x="385587" y="772616"/>
                    <a:pt x="384881" y="647027"/>
                    <a:pt x="418042" y="618099"/>
                  </a:cubicBezTo>
                  <a:cubicBezTo>
                    <a:pt x="451203" y="589171"/>
                    <a:pt x="521054" y="652671"/>
                    <a:pt x="553509" y="630799"/>
                  </a:cubicBezTo>
                  <a:cubicBezTo>
                    <a:pt x="585964" y="608927"/>
                    <a:pt x="582436" y="506621"/>
                    <a:pt x="612775" y="486866"/>
                  </a:cubicBezTo>
                  <a:cubicBezTo>
                    <a:pt x="643114" y="467111"/>
                    <a:pt x="707320" y="524966"/>
                    <a:pt x="735542" y="512266"/>
                  </a:cubicBezTo>
                  <a:cubicBezTo>
                    <a:pt x="763764" y="499566"/>
                    <a:pt x="751770" y="426188"/>
                    <a:pt x="782109" y="410666"/>
                  </a:cubicBezTo>
                  <a:cubicBezTo>
                    <a:pt x="812448" y="395144"/>
                    <a:pt x="885825" y="431127"/>
                    <a:pt x="917575" y="419133"/>
                  </a:cubicBezTo>
                  <a:cubicBezTo>
                    <a:pt x="949325" y="407139"/>
                    <a:pt x="939448" y="348577"/>
                    <a:pt x="972609" y="338699"/>
                  </a:cubicBezTo>
                  <a:cubicBezTo>
                    <a:pt x="1005770" y="328821"/>
                    <a:pt x="1083381" y="369038"/>
                    <a:pt x="1116542" y="359866"/>
                  </a:cubicBezTo>
                  <a:cubicBezTo>
                    <a:pt x="1149703" y="350694"/>
                    <a:pt x="1138414" y="288605"/>
                    <a:pt x="1171575" y="283666"/>
                  </a:cubicBezTo>
                  <a:cubicBezTo>
                    <a:pt x="1204736" y="278727"/>
                    <a:pt x="1283053" y="337288"/>
                    <a:pt x="1315509" y="330233"/>
                  </a:cubicBezTo>
                  <a:cubicBezTo>
                    <a:pt x="1347965" y="323178"/>
                    <a:pt x="1338087" y="250505"/>
                    <a:pt x="1366309" y="241333"/>
                  </a:cubicBezTo>
                  <a:cubicBezTo>
                    <a:pt x="1394531" y="232161"/>
                    <a:pt x="1449564" y="282255"/>
                    <a:pt x="1484842" y="275199"/>
                  </a:cubicBezTo>
                  <a:cubicBezTo>
                    <a:pt x="1520120" y="268143"/>
                    <a:pt x="1541286" y="203232"/>
                    <a:pt x="1577975" y="198999"/>
                  </a:cubicBezTo>
                  <a:cubicBezTo>
                    <a:pt x="1614664" y="194766"/>
                    <a:pt x="1672519" y="251916"/>
                    <a:pt x="1704975" y="249799"/>
                  </a:cubicBezTo>
                  <a:cubicBezTo>
                    <a:pt x="1737431" y="247682"/>
                    <a:pt x="1742370" y="191943"/>
                    <a:pt x="1772709" y="186299"/>
                  </a:cubicBezTo>
                  <a:cubicBezTo>
                    <a:pt x="1803048" y="180655"/>
                    <a:pt x="1861609" y="222988"/>
                    <a:pt x="1887009" y="215933"/>
                  </a:cubicBezTo>
                  <a:cubicBezTo>
                    <a:pt x="1912409" y="208878"/>
                    <a:pt x="1891948" y="148905"/>
                    <a:pt x="1925109" y="143966"/>
                  </a:cubicBezTo>
                  <a:cubicBezTo>
                    <a:pt x="1958270" y="139027"/>
                    <a:pt x="2052814" y="188416"/>
                    <a:pt x="2085975" y="186299"/>
                  </a:cubicBezTo>
                  <a:cubicBezTo>
                    <a:pt x="2119136" y="184182"/>
                    <a:pt x="2092325" y="136205"/>
                    <a:pt x="2124075" y="131266"/>
                  </a:cubicBezTo>
                  <a:cubicBezTo>
                    <a:pt x="2155825" y="126327"/>
                    <a:pt x="2241903" y="160899"/>
                    <a:pt x="2276475" y="156666"/>
                  </a:cubicBezTo>
                  <a:cubicBezTo>
                    <a:pt x="2311047" y="152433"/>
                    <a:pt x="2300465" y="106571"/>
                    <a:pt x="2331509" y="105866"/>
                  </a:cubicBezTo>
                  <a:cubicBezTo>
                    <a:pt x="2362553" y="105161"/>
                    <a:pt x="2430992" y="155961"/>
                    <a:pt x="2462742" y="152433"/>
                  </a:cubicBezTo>
                  <a:cubicBezTo>
                    <a:pt x="2494492" y="148905"/>
                    <a:pt x="2489554" y="87521"/>
                    <a:pt x="2522009" y="84699"/>
                  </a:cubicBezTo>
                  <a:cubicBezTo>
                    <a:pt x="2554464" y="81877"/>
                    <a:pt x="2625725" y="136204"/>
                    <a:pt x="2657475" y="135499"/>
                  </a:cubicBezTo>
                  <a:cubicBezTo>
                    <a:pt x="2689225" y="134794"/>
                    <a:pt x="2682876" y="83994"/>
                    <a:pt x="2712509" y="80466"/>
                  </a:cubicBezTo>
                  <a:cubicBezTo>
                    <a:pt x="2742142" y="76938"/>
                    <a:pt x="2807053" y="115744"/>
                    <a:pt x="2835275" y="114333"/>
                  </a:cubicBezTo>
                  <a:cubicBezTo>
                    <a:pt x="2863497" y="112922"/>
                    <a:pt x="2846564" y="71999"/>
                    <a:pt x="2881842" y="71999"/>
                  </a:cubicBezTo>
                  <a:cubicBezTo>
                    <a:pt x="2917120" y="71999"/>
                    <a:pt x="3012370" y="116450"/>
                    <a:pt x="3046942" y="114333"/>
                  </a:cubicBezTo>
                  <a:cubicBezTo>
                    <a:pt x="3081514" y="112216"/>
                    <a:pt x="3058936" y="62121"/>
                    <a:pt x="3089275" y="59299"/>
                  </a:cubicBezTo>
                  <a:cubicBezTo>
                    <a:pt x="3119614" y="56477"/>
                    <a:pt x="3199342" y="99516"/>
                    <a:pt x="3228975" y="97399"/>
                  </a:cubicBezTo>
                  <a:cubicBezTo>
                    <a:pt x="3258608" y="95282"/>
                    <a:pt x="3233208" y="48010"/>
                    <a:pt x="3267075" y="46599"/>
                  </a:cubicBezTo>
                  <a:cubicBezTo>
                    <a:pt x="3300942" y="45188"/>
                    <a:pt x="3394781" y="89638"/>
                    <a:pt x="3432175" y="88933"/>
                  </a:cubicBezTo>
                  <a:cubicBezTo>
                    <a:pt x="3469569" y="88228"/>
                    <a:pt x="3463925" y="45188"/>
                    <a:pt x="3491442" y="42366"/>
                  </a:cubicBezTo>
                  <a:cubicBezTo>
                    <a:pt x="3518959" y="39544"/>
                    <a:pt x="3571875" y="73410"/>
                    <a:pt x="3597275" y="71999"/>
                  </a:cubicBezTo>
                  <a:cubicBezTo>
                    <a:pt x="3622675" y="70588"/>
                    <a:pt x="3608564" y="33899"/>
                    <a:pt x="3643842" y="33899"/>
                  </a:cubicBezTo>
                  <a:cubicBezTo>
                    <a:pt x="3679120" y="33899"/>
                    <a:pt x="3775781" y="72704"/>
                    <a:pt x="3808942" y="71999"/>
                  </a:cubicBezTo>
                  <a:cubicBezTo>
                    <a:pt x="3842103" y="71294"/>
                    <a:pt x="3812470" y="30371"/>
                    <a:pt x="3842809" y="29666"/>
                  </a:cubicBezTo>
                  <a:cubicBezTo>
                    <a:pt x="3873148" y="28961"/>
                    <a:pt x="3958520" y="71294"/>
                    <a:pt x="3990975" y="67766"/>
                  </a:cubicBezTo>
                  <a:cubicBezTo>
                    <a:pt x="4023430" y="64238"/>
                    <a:pt x="4007203" y="8499"/>
                    <a:pt x="4037542" y="8499"/>
                  </a:cubicBezTo>
                  <a:cubicBezTo>
                    <a:pt x="4067881" y="8499"/>
                    <a:pt x="4141259" y="68471"/>
                    <a:pt x="4173009" y="67766"/>
                  </a:cubicBezTo>
                  <a:cubicBezTo>
                    <a:pt x="4204759" y="67061"/>
                    <a:pt x="4192764" y="7794"/>
                    <a:pt x="4228042" y="4266"/>
                  </a:cubicBezTo>
                  <a:cubicBezTo>
                    <a:pt x="4263320" y="738"/>
                    <a:pt x="4349397" y="46599"/>
                    <a:pt x="4384675" y="46599"/>
                  </a:cubicBezTo>
                  <a:cubicBezTo>
                    <a:pt x="4419953" y="46599"/>
                    <a:pt x="4411487" y="3560"/>
                    <a:pt x="4439709" y="4266"/>
                  </a:cubicBezTo>
                  <a:cubicBezTo>
                    <a:pt x="4467931" y="4972"/>
                    <a:pt x="4528609" y="49422"/>
                    <a:pt x="4554009" y="50833"/>
                  </a:cubicBezTo>
                  <a:cubicBezTo>
                    <a:pt x="4579409" y="52244"/>
                    <a:pt x="4560359" y="13439"/>
                    <a:pt x="4592109" y="12733"/>
                  </a:cubicBezTo>
                  <a:cubicBezTo>
                    <a:pt x="4623859" y="12027"/>
                    <a:pt x="4711348" y="46599"/>
                    <a:pt x="4744509" y="46599"/>
                  </a:cubicBezTo>
                  <a:cubicBezTo>
                    <a:pt x="4777670" y="46599"/>
                    <a:pt x="4760736" y="12733"/>
                    <a:pt x="4791075" y="12733"/>
                  </a:cubicBezTo>
                  <a:cubicBezTo>
                    <a:pt x="4821414" y="12733"/>
                    <a:pt x="4893381" y="48010"/>
                    <a:pt x="4926542" y="46599"/>
                  </a:cubicBezTo>
                  <a:cubicBezTo>
                    <a:pt x="4959703" y="45188"/>
                    <a:pt x="4958292" y="4971"/>
                    <a:pt x="4990042" y="4266"/>
                  </a:cubicBezTo>
                  <a:cubicBezTo>
                    <a:pt x="5021792" y="3561"/>
                    <a:pt x="5085292" y="43071"/>
                    <a:pt x="5117042" y="42366"/>
                  </a:cubicBezTo>
                  <a:cubicBezTo>
                    <a:pt x="5148792" y="41661"/>
                    <a:pt x="5143148" y="-1378"/>
                    <a:pt x="5180542" y="33"/>
                  </a:cubicBezTo>
                  <a:cubicBezTo>
                    <a:pt x="5217937" y="1444"/>
                    <a:pt x="5279673" y="26138"/>
                    <a:pt x="5341409" y="5083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2C5231B0-BB76-A645-9076-FAB92F6EF54F}"/>
                </a:ext>
              </a:extLst>
            </p:cNvPr>
            <p:cNvCxnSpPr/>
            <p:nvPr/>
          </p:nvCxnSpPr>
          <p:spPr>
            <a:xfrm>
              <a:off x="3859438" y="4394200"/>
              <a:ext cx="589839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50FF329E-5101-804A-86A8-29C0A2E9E494}"/>
                </a:ext>
              </a:extLst>
            </p:cNvPr>
            <p:cNvCxnSpPr/>
            <p:nvPr/>
          </p:nvCxnSpPr>
          <p:spPr>
            <a:xfrm>
              <a:off x="3859438" y="5240866"/>
              <a:ext cx="589839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350F42F0-564E-CE4B-BB3A-4BAFA69E7584}"/>
              </a:ext>
            </a:extLst>
          </p:cNvPr>
          <p:cNvSpPr txBox="1"/>
          <p:nvPr/>
        </p:nvSpPr>
        <p:spPr>
          <a:xfrm>
            <a:off x="4695590" y="1352734"/>
            <a:ext cx="33116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GB" b="1">
                <a:solidFill>
                  <a:srgbClr val="0070C0"/>
                </a:solidFill>
              </a:rPr>
              <a:t>Simulations of ISL-TP Time series</a:t>
            </a:r>
          </a:p>
          <a:p>
            <a:pPr algn="ctr">
              <a:lnSpc>
                <a:spcPts val="1960"/>
              </a:lnSpc>
            </a:pPr>
            <a:r>
              <a:rPr lang="en-GB" b="1">
                <a:solidFill>
                  <a:srgbClr val="0070C0"/>
                </a:solidFill>
              </a:rPr>
              <a:t>Following Multiple QD </a:t>
            </a:r>
          </a:p>
          <a:p>
            <a:pPr algn="ctr">
              <a:lnSpc>
                <a:spcPts val="1960"/>
              </a:lnSpc>
            </a:pPr>
            <a:r>
              <a:rPr lang="en-GB" b="1">
                <a:solidFill>
                  <a:srgbClr val="0070C0"/>
                </a:solidFill>
              </a:rPr>
              <a:t>dosing (uM concentration)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02AA71E-1B29-F642-9722-5CABCB28AD3B}"/>
              </a:ext>
            </a:extLst>
          </p:cNvPr>
          <p:cNvGrpSpPr/>
          <p:nvPr/>
        </p:nvGrpSpPr>
        <p:grpSpPr>
          <a:xfrm>
            <a:off x="4632373" y="2123944"/>
            <a:ext cx="1202573" cy="954107"/>
            <a:chOff x="4188742" y="2311267"/>
            <a:chExt cx="1202573" cy="954107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5F6EB1B-4DE0-0C41-900A-C8D99C50C8DB}"/>
                </a:ext>
              </a:extLst>
            </p:cNvPr>
            <p:cNvSpPr txBox="1"/>
            <p:nvPr/>
          </p:nvSpPr>
          <p:spPr>
            <a:xfrm>
              <a:off x="4188742" y="2311267"/>
              <a:ext cx="12025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/>
                <a:t>ISL Dose</a:t>
              </a:r>
            </a:p>
            <a:p>
              <a:r>
                <a:rPr lang="en-GB" sz="1400"/>
                <a:t>    0.1 mg QD</a:t>
              </a:r>
            </a:p>
            <a:p>
              <a:r>
                <a:rPr lang="en-GB" sz="1400"/>
                <a:t>    0.25 mg QD</a:t>
              </a:r>
            </a:p>
            <a:p>
              <a:r>
                <a:rPr lang="en-GB" sz="1400"/>
                <a:t>    0.75 mg QD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9557B1-D13D-0845-922F-B0DFB7FEBFD3}"/>
                </a:ext>
              </a:extLst>
            </p:cNvPr>
            <p:cNvSpPr/>
            <p:nvPr/>
          </p:nvSpPr>
          <p:spPr>
            <a:xfrm>
              <a:off x="4206327" y="2615872"/>
              <a:ext cx="165026" cy="165026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E904F14-1B28-CC44-B950-0D31A84A33B0}"/>
                </a:ext>
              </a:extLst>
            </p:cNvPr>
            <p:cNvSpPr/>
            <p:nvPr/>
          </p:nvSpPr>
          <p:spPr>
            <a:xfrm>
              <a:off x="4206327" y="2850711"/>
              <a:ext cx="165026" cy="165026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001C65F-5A08-504A-9594-E762540F79E5}"/>
                </a:ext>
              </a:extLst>
            </p:cNvPr>
            <p:cNvSpPr/>
            <p:nvPr/>
          </p:nvSpPr>
          <p:spPr>
            <a:xfrm>
              <a:off x="4206327" y="3048484"/>
              <a:ext cx="165026" cy="165026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5E9B0D9D-C71C-4145-A549-4E3415BDE348}"/>
                </a:ext>
              </a:extLst>
            </p:cNvPr>
            <p:cNvCxnSpPr/>
            <p:nvPr/>
          </p:nvCxnSpPr>
          <p:spPr>
            <a:xfrm>
              <a:off x="4207997" y="3127745"/>
              <a:ext cx="16168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07A9DEC2-97B1-C54E-AB61-0E21AAC906B8}"/>
                </a:ext>
              </a:extLst>
            </p:cNvPr>
            <p:cNvCxnSpPr/>
            <p:nvPr/>
          </p:nvCxnSpPr>
          <p:spPr>
            <a:xfrm>
              <a:off x="4207997" y="2703392"/>
              <a:ext cx="16168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26FD0DFE-8220-714C-860F-DD2779ED3AA3}"/>
                </a:ext>
              </a:extLst>
            </p:cNvPr>
            <p:cNvCxnSpPr/>
            <p:nvPr/>
          </p:nvCxnSpPr>
          <p:spPr>
            <a:xfrm>
              <a:off x="4207997" y="2937242"/>
              <a:ext cx="16168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22D5FAB8-4BA8-6282-709E-114574E6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Modeling</a:t>
            </a:r>
            <a:r>
              <a:rPr lang="en-GB" sz="3600" dirty="0"/>
              <a:t> to optimize ISL doses in naïve and virologically suppressed patients</a:t>
            </a:r>
          </a:p>
        </p:txBody>
      </p:sp>
    </p:spTree>
    <p:extLst>
      <p:ext uri="{BB962C8B-B14F-4D97-AF65-F5344CB8AC3E}">
        <p14:creationId xmlns:p14="http://schemas.microsoft.com/office/powerpoint/2010/main" val="3447954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CAB + RPV LA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89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2F67062F-C4E3-DB42-B052-C4F2B0F7D032}"/>
              </a:ext>
            </a:extLst>
          </p:cNvPr>
          <p:cNvSpPr txBox="1">
            <a:spLocks/>
          </p:cNvSpPr>
          <p:nvPr/>
        </p:nvSpPr>
        <p:spPr>
          <a:xfrm>
            <a:off x="434753" y="1818796"/>
            <a:ext cx="11144251" cy="4252490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Pooled data from FLAIR (through W124), ATLAS (through W96) and ATLAS-2M (through W152)</a:t>
            </a:r>
          </a:p>
          <a:p>
            <a:r>
              <a:rPr lang="en-GB" dirty="0"/>
              <a:t>2 separate model analyses to predict Confirmed Virologic Failure</a:t>
            </a:r>
          </a:p>
          <a:p>
            <a:pPr lvl="1"/>
            <a:r>
              <a:rPr lang="en-GB" sz="2400" dirty="0" err="1"/>
              <a:t>Multivarite</a:t>
            </a:r>
            <a:r>
              <a:rPr lang="en-GB" sz="2400" dirty="0"/>
              <a:t> analysis (covariates from baseline and post-baseline): 1224 records</a:t>
            </a:r>
          </a:p>
          <a:p>
            <a:pPr lvl="1"/>
            <a:r>
              <a:rPr lang="en-GB" sz="2400" dirty="0"/>
              <a:t>Baseline Factors analysis (covariates present only at baseline): 1363 records</a:t>
            </a:r>
          </a:p>
          <a:p>
            <a:r>
              <a:rPr lang="en-GB" dirty="0"/>
              <a:t>Overall number of CVF = 23 (1.4%)</a:t>
            </a:r>
          </a:p>
          <a:p>
            <a:pPr lvl="1"/>
            <a:r>
              <a:rPr lang="en-GB" sz="2400" dirty="0"/>
              <a:t>Incidence rate: 0.54 per 100 PY (0.42 for Q4W, 0.85 for Q8W, 0.54 for Q4W switched to Q8W)</a:t>
            </a:r>
          </a:p>
          <a:p>
            <a:pPr lvl="1"/>
            <a:r>
              <a:rPr lang="en-GB" sz="2400" dirty="0"/>
              <a:t>The absolute difference between Q4W and Q8W regimens equates to roughly one additional CVF on Q8W over 200 </a:t>
            </a:r>
            <a:r>
              <a:rPr lang="en-GB" sz="2400" dirty="0" err="1"/>
              <a:t>py</a:t>
            </a:r>
            <a:endParaRPr lang="en-GB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95604B-E57D-FB4C-A2CC-9890F62F3871}"/>
              </a:ext>
            </a:extLst>
          </p:cNvPr>
          <p:cNvSpPr txBox="1"/>
          <p:nvPr/>
        </p:nvSpPr>
        <p:spPr>
          <a:xfrm>
            <a:off x="9388548" y="6491010"/>
            <a:ext cx="246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Orkin C. HIV Glasgow 2022, Abs. 044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F9432D9-2C0B-F0F4-A0B2-D899D86C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479280" cy="1481068"/>
          </a:xfrm>
        </p:spPr>
        <p:txBody>
          <a:bodyPr>
            <a:normAutofit/>
          </a:bodyPr>
          <a:lstStyle/>
          <a:p>
            <a:r>
              <a:rPr lang="en-GB" sz="3600"/>
              <a:t>New multivariate models  to predict virologic failure over 152 weeks with LA CAB + RPV</a:t>
            </a:r>
          </a:p>
        </p:txBody>
      </p:sp>
    </p:spTree>
    <p:extLst>
      <p:ext uri="{BB962C8B-B14F-4D97-AF65-F5344CB8AC3E}">
        <p14:creationId xmlns:p14="http://schemas.microsoft.com/office/powerpoint/2010/main" val="4102077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5F3FFCEF-21AB-FC43-83C7-ECBE26945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37461"/>
              </p:ext>
            </p:extLst>
          </p:nvPr>
        </p:nvGraphicFramePr>
        <p:xfrm>
          <a:off x="240251" y="2418625"/>
          <a:ext cx="536826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730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328530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MVA </a:t>
                      </a:r>
                      <a:r>
                        <a:rPr lang="fr-FR" sz="1400" dirty="0" err="1"/>
                        <a:t>adjusted</a:t>
                      </a:r>
                      <a:r>
                        <a:rPr lang="fr-FR" sz="1400" dirty="0"/>
                        <a:t> IRR (95% CI) [P value], n = 1124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RPV </a:t>
                      </a:r>
                      <a:r>
                        <a:rPr lang="fr-FR" sz="1400" dirty="0" err="1"/>
                        <a:t>RAMs</a:t>
                      </a:r>
                      <a:r>
                        <a:rPr lang="fr-FR" sz="1400" dirty="0"/>
                        <a:t>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25.7 (7.17-92.2) [&lt;0.0001]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HIV-1 </a:t>
                      </a:r>
                      <a:r>
                        <a:rPr lang="fr-FR" sz="1400" dirty="0" err="1"/>
                        <a:t>subtype</a:t>
                      </a:r>
                      <a:r>
                        <a:rPr lang="fr-FR" sz="1400" dirty="0"/>
                        <a:t> A6/A1: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15.5 (4.69-50.9) [&lt;0.0001]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/>
                        <a:t>Predicted</a:t>
                      </a:r>
                      <a:r>
                        <a:rPr lang="fr-FR" sz="1400" dirty="0"/>
                        <a:t> log</a:t>
                      </a:r>
                      <a:r>
                        <a:rPr lang="fr-FR" sz="1400" baseline="-25000" dirty="0"/>
                        <a:t>2</a:t>
                      </a:r>
                      <a:r>
                        <a:rPr lang="fr-FR" sz="1400" dirty="0"/>
                        <a:t> W44*  CAB </a:t>
                      </a:r>
                      <a:r>
                        <a:rPr lang="fr-FR" sz="1400" dirty="0" err="1"/>
                        <a:t>C</a:t>
                      </a:r>
                      <a:r>
                        <a:rPr lang="fr-FR" sz="1400" baseline="-25000" dirty="0" err="1"/>
                        <a:t>trough</a:t>
                      </a:r>
                      <a:r>
                        <a:rPr lang="fr-FR" sz="1400" baseline="-25000" dirty="0"/>
                        <a:t> </a:t>
                      </a:r>
                      <a:r>
                        <a:rPr lang="fr-FR" sz="1400" dirty="0"/>
                        <a:t>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5.99 (1.94-18.5) [0.0019]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Predicted</a:t>
                      </a:r>
                      <a:r>
                        <a:rPr lang="fr-FR" sz="1400" dirty="0"/>
                        <a:t> log</a:t>
                      </a:r>
                      <a:r>
                        <a:rPr lang="fr-FR" sz="1400" baseline="-25000" dirty="0"/>
                        <a:t>2</a:t>
                      </a:r>
                      <a:r>
                        <a:rPr lang="fr-FR" sz="1400" dirty="0"/>
                        <a:t> W44*  RPV </a:t>
                      </a:r>
                      <a:r>
                        <a:rPr lang="fr-FR" sz="1400" dirty="0" err="1"/>
                        <a:t>C</a:t>
                      </a:r>
                      <a:r>
                        <a:rPr lang="fr-FR" sz="1400" baseline="-25000" dirty="0" err="1"/>
                        <a:t>trough</a:t>
                      </a:r>
                      <a:r>
                        <a:rPr lang="fr-FR" sz="1400" dirty="0"/>
                        <a:t>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4.16 (1.04-16.7) [0.0441]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12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Predicted</a:t>
                      </a:r>
                      <a:r>
                        <a:rPr lang="fr-FR" sz="1400" dirty="0"/>
                        <a:t> log</a:t>
                      </a:r>
                      <a:r>
                        <a:rPr lang="fr-FR" sz="1400" baseline="-25000" dirty="0"/>
                        <a:t>2</a:t>
                      </a:r>
                      <a:r>
                        <a:rPr lang="fr-FR" sz="1400" dirty="0"/>
                        <a:t> W4* CAB  </a:t>
                      </a:r>
                      <a:r>
                        <a:rPr lang="fr-FR" sz="1400" dirty="0" err="1"/>
                        <a:t>C</a:t>
                      </a:r>
                      <a:r>
                        <a:rPr lang="fr-FR" sz="1400" baseline="-25000" dirty="0" err="1"/>
                        <a:t>trough</a:t>
                      </a:r>
                      <a:r>
                        <a:rPr lang="fr-FR" sz="1400" dirty="0"/>
                        <a:t>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2.20 (1.21-4.00) [0.01]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6054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2E04DF1-0E9A-D746-BD44-39622CA1B381}"/>
              </a:ext>
            </a:extLst>
          </p:cNvPr>
          <p:cNvSpPr txBox="1"/>
          <p:nvPr/>
        </p:nvSpPr>
        <p:spPr>
          <a:xfrm>
            <a:off x="309526" y="5040878"/>
            <a:ext cx="5123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altLang="en-US" sz="1400" b="0" i="0" u="none" strike="noStrike" kern="0" cap="none" spc="0" normalizeH="0" baseline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BMI was not retained, possibly due to correlation with CAB PK</a:t>
            </a:r>
            <a:endParaRPr kumimoji="0" lang="en-GB" altLang="en-US" sz="1400" b="0" i="0" u="none" strike="sngStrike" kern="0" cap="none" spc="0" normalizeH="0" baseline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3E41A0-0722-C44E-95D3-C47B9508CFC3}"/>
              </a:ext>
            </a:extLst>
          </p:cNvPr>
          <p:cNvSpPr txBox="1"/>
          <p:nvPr/>
        </p:nvSpPr>
        <p:spPr>
          <a:xfrm>
            <a:off x="233916" y="4790987"/>
            <a:ext cx="2456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* W44 and W4 of LA treatment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9ECDA84-88DE-8243-BB0D-C7C0C3ABC48C}"/>
              </a:ext>
            </a:extLst>
          </p:cNvPr>
          <p:cNvGraphicFramePr>
            <a:graphicFrameLocks noGrp="1"/>
          </p:cNvGraphicFramePr>
          <p:nvPr/>
        </p:nvGraphicFramePr>
        <p:xfrm>
          <a:off x="5882701" y="2385166"/>
          <a:ext cx="61846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10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674224">
                  <a:extLst>
                    <a:ext uri="{9D8B030D-6E8A-4147-A177-3AD203B41FA5}">
                      <a16:colId xmlns:a16="http://schemas.microsoft.com/office/drawing/2014/main" val="3097890816"/>
                    </a:ext>
                  </a:extLst>
                </a:gridCol>
                <a:gridCol w="2217470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20168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Confirmed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Virologic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Failure</a:t>
                      </a:r>
                      <a:r>
                        <a:rPr lang="fr-FR" sz="1400" dirty="0"/>
                        <a:t>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HIV-1 RNA &lt; 50 c/ml, 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No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0/664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584/664 (88.0%)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Any</a:t>
                      </a:r>
                      <a:r>
                        <a:rPr lang="fr-FR" sz="1400" dirty="0"/>
                        <a:t>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5/396 (1.3%)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339/396 (85.6%)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≥ 2 </a:t>
                      </a:r>
                      <a:r>
                        <a:rPr lang="fr-FR" sz="1400" dirty="0" err="1"/>
                        <a:t>Factors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17/232 (7.3%)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190/232 (81.9%)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b="1" dirty="0"/>
                        <a:t>≥ 3 </a:t>
                      </a:r>
                      <a:r>
                        <a:rPr lang="fr-FR" sz="1400" b="1" dirty="0" err="1"/>
                        <a:t>Factors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8/39 (20.5%)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28/39 (71.8%)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126303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22/1292 (1.7%)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1113/1292 (86.1%)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60546"/>
                  </a:ext>
                </a:extLst>
              </a:tr>
            </a:tbl>
          </a:graphicData>
        </a:graphic>
      </p:graphicFrame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8BB69785-81D0-6A4E-A963-10352A60ACA2}"/>
              </a:ext>
            </a:extLst>
          </p:cNvPr>
          <p:cNvGraphicFramePr>
            <a:graphicFrameLocks noGrp="1"/>
          </p:cNvGraphicFramePr>
          <p:nvPr/>
        </p:nvGraphicFramePr>
        <p:xfrm>
          <a:off x="6432698" y="5144563"/>
          <a:ext cx="48590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027">
                  <a:extLst>
                    <a:ext uri="{9D8B030D-6E8A-4147-A177-3AD203B41FA5}">
                      <a16:colId xmlns:a16="http://schemas.microsoft.com/office/drawing/2014/main" val="488166456"/>
                    </a:ext>
                  </a:extLst>
                </a:gridCol>
                <a:gridCol w="786810">
                  <a:extLst>
                    <a:ext uri="{9D8B030D-6E8A-4147-A177-3AD203B41FA5}">
                      <a16:colId xmlns:a16="http://schemas.microsoft.com/office/drawing/2014/main" val="361446791"/>
                    </a:ext>
                  </a:extLst>
                </a:gridCol>
                <a:gridCol w="682611">
                  <a:extLst>
                    <a:ext uri="{9D8B030D-6E8A-4147-A177-3AD203B41FA5}">
                      <a16:colId xmlns:a16="http://schemas.microsoft.com/office/drawing/2014/main" val="2905412696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94783141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30543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Sensitivity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Specificity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0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≥ 3 </a:t>
                      </a:r>
                      <a:r>
                        <a:rPr lang="fr-FR" sz="1400" dirty="0" err="1"/>
                        <a:t>Factors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36.4%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97.6%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6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Any</a:t>
                      </a:r>
                      <a:r>
                        <a:rPr lang="fr-FR" sz="1400" dirty="0"/>
                        <a:t>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6972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18076091-DFA3-E747-91F4-08EBEC34C126}"/>
              </a:ext>
            </a:extLst>
          </p:cNvPr>
          <p:cNvSpPr txBox="1"/>
          <p:nvPr/>
        </p:nvSpPr>
        <p:spPr>
          <a:xfrm>
            <a:off x="6256831" y="4525942"/>
            <a:ext cx="572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Good sensitivity and specificity of ≥ 3 factors, however</a:t>
            </a:r>
          </a:p>
          <a:p>
            <a:pPr algn="ctr"/>
            <a:r>
              <a:rPr lang="en-GB" b="1">
                <a:solidFill>
                  <a:srgbClr val="0070C0"/>
                </a:solidFill>
              </a:rPr>
              <a:t>this is observed in only 39 patients (3% of the population)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478DBC-5479-D041-ACC5-F17C6877303A}"/>
              </a:ext>
            </a:extLst>
          </p:cNvPr>
          <p:cNvSpPr txBox="1"/>
          <p:nvPr/>
        </p:nvSpPr>
        <p:spPr>
          <a:xfrm>
            <a:off x="6277993" y="1960493"/>
            <a:ext cx="549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70C0"/>
                </a:solidFill>
              </a:rPr>
              <a:t>Relation with N of Factors and CVF / HIV RNA &lt; 50 c/mL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8B707E-06D2-2644-A9E3-9C2F1C09164B}"/>
              </a:ext>
            </a:extLst>
          </p:cNvPr>
          <p:cNvSpPr txBox="1"/>
          <p:nvPr/>
        </p:nvSpPr>
        <p:spPr>
          <a:xfrm>
            <a:off x="1157995" y="1457264"/>
            <a:ext cx="3426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Risk of CVF</a:t>
            </a:r>
          </a:p>
          <a:p>
            <a:pPr algn="ctr"/>
            <a:r>
              <a:rPr lang="en-GB" b="1">
                <a:solidFill>
                  <a:srgbClr val="0070C0"/>
                </a:solidFill>
              </a:rPr>
              <a:t>Multivariable analysis including </a:t>
            </a:r>
          </a:p>
          <a:p>
            <a:pPr algn="ctr"/>
            <a:r>
              <a:rPr lang="en-GB" b="1">
                <a:solidFill>
                  <a:srgbClr val="0070C0"/>
                </a:solidFill>
              </a:rPr>
              <a:t>baseline and post-baseline factors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6A5A8A-BD9D-384D-B69A-39723A7899A9}"/>
              </a:ext>
            </a:extLst>
          </p:cNvPr>
          <p:cNvSpPr txBox="1"/>
          <p:nvPr/>
        </p:nvSpPr>
        <p:spPr>
          <a:xfrm>
            <a:off x="9679497" y="6491010"/>
            <a:ext cx="246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Orkin C. HIV Glasgow 2022, Abs. 044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E563BD4A-9FD1-42B8-7D33-B5E604A6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479280" cy="1481068"/>
          </a:xfrm>
        </p:spPr>
        <p:txBody>
          <a:bodyPr>
            <a:normAutofit/>
          </a:bodyPr>
          <a:lstStyle/>
          <a:p>
            <a:r>
              <a:rPr lang="en-GB" sz="3600"/>
              <a:t>New multivariate models  to predict virologic failure over 152 weeks with LA CAB + RPV</a:t>
            </a:r>
          </a:p>
        </p:txBody>
      </p:sp>
    </p:spTree>
    <p:extLst>
      <p:ext uri="{BB962C8B-B14F-4D97-AF65-F5344CB8AC3E}">
        <p14:creationId xmlns:p14="http://schemas.microsoft.com/office/powerpoint/2010/main" val="1203749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4ACC6BC-302B-6443-9F2C-19B95EEC9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57132"/>
              </p:ext>
            </p:extLst>
          </p:nvPr>
        </p:nvGraphicFramePr>
        <p:xfrm>
          <a:off x="431313" y="2480662"/>
          <a:ext cx="4916537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9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507668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BFA </a:t>
                      </a:r>
                      <a:r>
                        <a:rPr lang="fr-FR" sz="1400" dirty="0" err="1"/>
                        <a:t>adjusted</a:t>
                      </a:r>
                      <a:r>
                        <a:rPr lang="fr-FR" sz="1400" dirty="0"/>
                        <a:t> IRR (95% CI)        [P value], n = 1363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RPV </a:t>
                      </a:r>
                      <a:r>
                        <a:rPr lang="fr-FR" sz="1400" dirty="0" err="1"/>
                        <a:t>RAMs</a:t>
                      </a:r>
                      <a:r>
                        <a:rPr lang="fr-FR" sz="1400" dirty="0"/>
                        <a:t>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21.7 (5.80-80.8) [&lt; 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HIV-1 </a:t>
                      </a:r>
                      <a:r>
                        <a:rPr lang="fr-FR" sz="1400" dirty="0" err="1"/>
                        <a:t>subtype</a:t>
                      </a:r>
                      <a:r>
                        <a:rPr lang="fr-FR" sz="1400" dirty="0"/>
                        <a:t> A6/A1: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12.9 (4.42–37.5 ) [&lt; 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Baseline BMI (kg/m</a:t>
                      </a:r>
                      <a:r>
                        <a:rPr lang="fr-FR" sz="1400" baseline="30000" dirty="0"/>
                        <a:t>2</a:t>
                      </a:r>
                      <a:r>
                        <a:rPr lang="fr-FR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1.09 (1.00-1.19) [0.0447]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F0B632A-0683-3942-A654-C98C77F323FB}"/>
              </a:ext>
            </a:extLst>
          </p:cNvPr>
          <p:cNvGraphicFramePr>
            <a:graphicFrameLocks noGrp="1"/>
          </p:cNvGraphicFramePr>
          <p:nvPr/>
        </p:nvGraphicFramePr>
        <p:xfrm>
          <a:off x="5654053" y="2523715"/>
          <a:ext cx="637330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59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755819">
                  <a:extLst>
                    <a:ext uri="{9D8B030D-6E8A-4147-A177-3AD203B41FA5}">
                      <a16:colId xmlns:a16="http://schemas.microsoft.com/office/drawing/2014/main" val="3097890816"/>
                    </a:ext>
                  </a:extLst>
                </a:gridCol>
                <a:gridCol w="2285128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20168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Confirmed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Virologic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Failure</a:t>
                      </a:r>
                      <a:r>
                        <a:rPr lang="fr-FR" sz="1400" dirty="0"/>
                        <a:t>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HIV-1 RNA &lt; 50 c/ml, 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No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4/970 (0.4%)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844/970 (87.0%)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Any</a:t>
                      </a:r>
                      <a:r>
                        <a:rPr lang="fr-FR" sz="1400" dirty="0"/>
                        <a:t>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8/404 (2.0%)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343/404 (84.9%)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≥ 2 </a:t>
                      </a:r>
                      <a:r>
                        <a:rPr lang="fr-FR" sz="1400" dirty="0" err="1"/>
                        <a:t>Factors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11/57 (19.3%)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44/57 (77.2%)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23/1431 (1.6%)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1231/1431 (86.0%)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6054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5F27538-A1DC-7742-A4AC-BFE01BA86C95}"/>
              </a:ext>
            </a:extLst>
          </p:cNvPr>
          <p:cNvSpPr txBox="1"/>
          <p:nvPr/>
        </p:nvSpPr>
        <p:spPr>
          <a:xfrm>
            <a:off x="199353" y="1772775"/>
            <a:ext cx="538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70C0"/>
                </a:solidFill>
              </a:rPr>
              <a:t>Risk</a:t>
            </a:r>
            <a:r>
              <a:rPr lang="fr-FR" b="1" dirty="0">
                <a:solidFill>
                  <a:srgbClr val="0070C0"/>
                </a:solidFill>
              </a:rPr>
              <a:t> of CVF</a:t>
            </a:r>
          </a:p>
          <a:p>
            <a:pPr algn="ctr"/>
            <a:r>
              <a:rPr lang="fr-FR" b="1" dirty="0" err="1">
                <a:solidFill>
                  <a:srgbClr val="0070C0"/>
                </a:solidFill>
              </a:rPr>
              <a:t>Multivariable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analysis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including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only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baseline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factors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84A7C2-F5FC-4E49-A849-F2655E93ED1B}"/>
              </a:ext>
            </a:extLst>
          </p:cNvPr>
          <p:cNvSpPr txBox="1"/>
          <p:nvPr/>
        </p:nvSpPr>
        <p:spPr>
          <a:xfrm>
            <a:off x="431313" y="4172898"/>
            <a:ext cx="3146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2400"/>
              </a:spcAft>
              <a:buClr>
                <a:srgbClr val="E40046"/>
              </a:buClr>
              <a:buSzPct val="115000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Dosing regimen and integrase L74I were not predictive of CVF risk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6A74361-04F9-164D-A5A0-7E5179FF2F41}"/>
              </a:ext>
            </a:extLst>
          </p:cNvPr>
          <p:cNvGraphicFramePr>
            <a:graphicFrameLocks noGrp="1"/>
          </p:cNvGraphicFramePr>
          <p:nvPr/>
        </p:nvGraphicFramePr>
        <p:xfrm>
          <a:off x="6205185" y="4813101"/>
          <a:ext cx="48590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027">
                  <a:extLst>
                    <a:ext uri="{9D8B030D-6E8A-4147-A177-3AD203B41FA5}">
                      <a16:colId xmlns:a16="http://schemas.microsoft.com/office/drawing/2014/main" val="488166456"/>
                    </a:ext>
                  </a:extLst>
                </a:gridCol>
                <a:gridCol w="786810">
                  <a:extLst>
                    <a:ext uri="{9D8B030D-6E8A-4147-A177-3AD203B41FA5}">
                      <a16:colId xmlns:a16="http://schemas.microsoft.com/office/drawing/2014/main" val="361446791"/>
                    </a:ext>
                  </a:extLst>
                </a:gridCol>
                <a:gridCol w="682611">
                  <a:extLst>
                    <a:ext uri="{9D8B030D-6E8A-4147-A177-3AD203B41FA5}">
                      <a16:colId xmlns:a16="http://schemas.microsoft.com/office/drawing/2014/main" val="2905412696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94783141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30543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Sensitivity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Specificity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0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≥ 2 </a:t>
                      </a:r>
                      <a:r>
                        <a:rPr lang="fr-FR" sz="1400" dirty="0" err="1"/>
                        <a:t>Factors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47.8%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96.7%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6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Any</a:t>
                      </a:r>
                      <a:r>
                        <a:rPr lang="fr-FR" sz="1400" dirty="0"/>
                        <a:t>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6972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F3EDE60E-AACE-9E42-8508-57EDCCBB2C8A}"/>
              </a:ext>
            </a:extLst>
          </p:cNvPr>
          <p:cNvSpPr txBox="1"/>
          <p:nvPr/>
        </p:nvSpPr>
        <p:spPr>
          <a:xfrm>
            <a:off x="6205185" y="4416155"/>
            <a:ext cx="456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Good </a:t>
            </a:r>
            <a:r>
              <a:rPr lang="fr-FR" b="1" dirty="0" err="1">
                <a:solidFill>
                  <a:srgbClr val="0070C0"/>
                </a:solidFill>
              </a:rPr>
              <a:t>sensitivity</a:t>
            </a:r>
            <a:r>
              <a:rPr lang="fr-FR" b="1" dirty="0">
                <a:solidFill>
                  <a:srgbClr val="0070C0"/>
                </a:solidFill>
              </a:rPr>
              <a:t> and </a:t>
            </a:r>
            <a:r>
              <a:rPr lang="fr-FR" b="1" dirty="0" err="1">
                <a:solidFill>
                  <a:srgbClr val="0070C0"/>
                </a:solidFill>
              </a:rPr>
              <a:t>specificity</a:t>
            </a:r>
            <a:r>
              <a:rPr lang="fr-FR" b="1" dirty="0">
                <a:solidFill>
                  <a:srgbClr val="0070C0"/>
                </a:solidFill>
              </a:rPr>
              <a:t> of ≥ 2 </a:t>
            </a:r>
            <a:r>
              <a:rPr lang="fr-FR" b="1" dirty="0" err="1">
                <a:solidFill>
                  <a:srgbClr val="0070C0"/>
                </a:solidFill>
              </a:rPr>
              <a:t>factors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D8D4D3-7025-3C40-94C9-F3A218F6DD69}"/>
              </a:ext>
            </a:extLst>
          </p:cNvPr>
          <p:cNvSpPr txBox="1"/>
          <p:nvPr/>
        </p:nvSpPr>
        <p:spPr>
          <a:xfrm>
            <a:off x="6277993" y="1954011"/>
            <a:ext cx="549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Relation </a:t>
            </a:r>
            <a:r>
              <a:rPr lang="fr-FR" b="1" dirty="0" err="1">
                <a:solidFill>
                  <a:srgbClr val="0070C0"/>
                </a:solidFill>
              </a:rPr>
              <a:t>with</a:t>
            </a:r>
            <a:r>
              <a:rPr lang="fr-FR" b="1" dirty="0">
                <a:solidFill>
                  <a:srgbClr val="0070C0"/>
                </a:solidFill>
              </a:rPr>
              <a:t> N of </a:t>
            </a:r>
            <a:r>
              <a:rPr lang="fr-FR" b="1" dirty="0" err="1">
                <a:solidFill>
                  <a:srgbClr val="0070C0"/>
                </a:solidFill>
              </a:rPr>
              <a:t>Factors</a:t>
            </a:r>
            <a:r>
              <a:rPr lang="fr-FR" b="1" dirty="0">
                <a:solidFill>
                  <a:srgbClr val="0070C0"/>
                </a:solidFill>
              </a:rPr>
              <a:t> and CVF / HIV RNA &lt; 50 c/</a:t>
            </a:r>
            <a:r>
              <a:rPr lang="fr-FR" b="1" dirty="0" err="1">
                <a:solidFill>
                  <a:srgbClr val="0070C0"/>
                </a:solidFill>
              </a:rPr>
              <a:t>mL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A57902-3DA7-7F4F-98BB-F4661B772857}"/>
              </a:ext>
            </a:extLst>
          </p:cNvPr>
          <p:cNvSpPr txBox="1"/>
          <p:nvPr/>
        </p:nvSpPr>
        <p:spPr>
          <a:xfrm>
            <a:off x="9388548" y="6491010"/>
            <a:ext cx="246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Orkin</a:t>
            </a:r>
            <a:r>
              <a:rPr lang="fr-FR" sz="1200" dirty="0"/>
              <a:t> C. HIV Glasgow 2022, Abs. 044</a:t>
            </a: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7784E023-83C0-074F-CD12-8C16AF43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479280" cy="1481068"/>
          </a:xfrm>
        </p:spPr>
        <p:txBody>
          <a:bodyPr>
            <a:normAutofit/>
          </a:bodyPr>
          <a:lstStyle/>
          <a:p>
            <a:r>
              <a:rPr lang="fr-FR" sz="3600" dirty="0"/>
              <a:t>New </a:t>
            </a:r>
            <a:r>
              <a:rPr lang="fr-FR" sz="3600" dirty="0" err="1"/>
              <a:t>multivariate</a:t>
            </a:r>
            <a:r>
              <a:rPr lang="fr-FR" sz="3600" dirty="0"/>
              <a:t> </a:t>
            </a:r>
            <a:r>
              <a:rPr lang="fr-FR" sz="3600" dirty="0" err="1"/>
              <a:t>models</a:t>
            </a:r>
            <a:r>
              <a:rPr lang="fr-FR" sz="3600" dirty="0"/>
              <a:t>  to </a:t>
            </a:r>
            <a:r>
              <a:rPr lang="fr-FR" sz="3600" dirty="0" err="1"/>
              <a:t>predict</a:t>
            </a:r>
            <a:r>
              <a:rPr lang="fr-FR" sz="3600" dirty="0"/>
              <a:t> </a:t>
            </a:r>
            <a:r>
              <a:rPr lang="fr-FR" sz="3600" dirty="0" err="1"/>
              <a:t>virologic</a:t>
            </a:r>
            <a:r>
              <a:rPr lang="fr-FR" sz="3600" dirty="0"/>
              <a:t> </a:t>
            </a:r>
            <a:r>
              <a:rPr lang="fr-FR" sz="3600" dirty="0" err="1"/>
              <a:t>failure</a:t>
            </a:r>
            <a:r>
              <a:rPr lang="fr-FR" sz="3600" dirty="0"/>
              <a:t> over 152 </a:t>
            </a:r>
            <a:r>
              <a:rPr lang="fr-FR" sz="3600" dirty="0" err="1"/>
              <a:t>weeks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LA CAB + RPV</a:t>
            </a:r>
          </a:p>
        </p:txBody>
      </p:sp>
    </p:spTree>
    <p:extLst>
      <p:ext uri="{BB962C8B-B14F-4D97-AF65-F5344CB8AC3E}">
        <p14:creationId xmlns:p14="http://schemas.microsoft.com/office/powerpoint/2010/main" val="2778584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74ACE9C-D044-BD44-9017-6A26F4711651}"/>
              </a:ext>
            </a:extLst>
          </p:cNvPr>
          <p:cNvSpPr txBox="1"/>
          <p:nvPr/>
        </p:nvSpPr>
        <p:spPr>
          <a:xfrm>
            <a:off x="9485699" y="6469389"/>
            <a:ext cx="269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Chounta</a:t>
            </a:r>
            <a:r>
              <a:rPr lang="fr-FR" sz="1200" dirty="0"/>
              <a:t> V HIV Glasgow 2022, Abs. P070</a:t>
            </a: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AAFFD225-BA07-3FD8-EEA1-35AF21B64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00" y="6248535"/>
            <a:ext cx="96838" cy="96838"/>
          </a:xfrm>
          <a:prstGeom prst="rect">
            <a:avLst/>
          </a:pr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400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A63D953-FF84-C523-6C7E-FE743F9B2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287" y="6248535"/>
            <a:ext cx="96838" cy="96838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40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1AD5DC9-9A37-FC7F-7063-B1527AC537C7}"/>
              </a:ext>
            </a:extLst>
          </p:cNvPr>
          <p:cNvGrpSpPr/>
          <p:nvPr/>
        </p:nvGrpSpPr>
        <p:grpSpPr>
          <a:xfrm>
            <a:off x="802600" y="2600237"/>
            <a:ext cx="4703763" cy="2757487"/>
            <a:chOff x="952500" y="2565401"/>
            <a:chExt cx="4703763" cy="2757487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AC5F9DB-4530-2278-9977-10B71102F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" y="2565401"/>
              <a:ext cx="4703763" cy="2671763"/>
            </a:xfrm>
            <a:custGeom>
              <a:avLst/>
              <a:gdLst>
                <a:gd name="T0" fmla="*/ 14818 w 14818"/>
                <a:gd name="T1" fmla="*/ 8414 h 8414"/>
                <a:gd name="T2" fmla="*/ 0 w 14818"/>
                <a:gd name="T3" fmla="*/ 8414 h 8414"/>
                <a:gd name="T4" fmla="*/ 0 w 14818"/>
                <a:gd name="T5" fmla="*/ 0 h 8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18" h="8414">
                  <a:moveTo>
                    <a:pt x="14818" y="8414"/>
                  </a:moveTo>
                  <a:lnTo>
                    <a:pt x="0" y="84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CA85D3C-3D48-9D32-425F-EC7A3DE9E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9350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D3870464-DC5E-96D7-AF55-3180D50F0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27688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02285F92-D124-CE28-DC0F-9C07E1D66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7588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AC0AD724-9A6E-829C-4041-D37C79E9F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5925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A4615F45-ECA4-AD36-DC15-357E92164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4263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40984216-DE7D-10B5-3B26-89CD29A31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500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5E3DBF4-D111-BE58-58F7-6BEBBC280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9250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E8571369-D560-7525-9DE3-39D1190F9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1013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8074FC22-EC42-3E37-5D19-853FD0B8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2894013"/>
              <a:ext cx="3384550" cy="200025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3CE73DD7-D125-0D04-51A7-945C67049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3114676"/>
              <a:ext cx="2665413" cy="20002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CF7A71A0-19EE-DCC0-C964-05B5C5B7F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3827463"/>
              <a:ext cx="3252788" cy="198438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1D9AF2B5-A90E-A7CE-C054-654B7C794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4048126"/>
              <a:ext cx="2078038" cy="20002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3B2F9997-0212-AD3C-6D1A-80E15D708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4781551"/>
              <a:ext cx="3332163" cy="200025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A9237F6D-E12C-C491-26E8-79C0DCC47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5002213"/>
              <a:ext cx="2155825" cy="20002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14DC6083-48E0-5FF5-6CD3-1F40CA4C3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7613" y="4140201"/>
              <a:ext cx="11017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5CE55668-9C07-3C5B-3D7D-18AC475D2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2225" y="5095876"/>
              <a:ext cx="10985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9A7DC8C5-FB13-4F6A-A411-A4421E694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4275" y="4881563"/>
              <a:ext cx="11080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A4E6AC9-1ADD-CD4A-CD80-AC57BB847D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5375" y="3937001"/>
              <a:ext cx="11223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93449802-7925-FE5C-51CF-2040738BF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3975" y="2989263"/>
              <a:ext cx="9445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8A785C50-F641-9E27-A129-06D283210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2300" y="3206751"/>
              <a:ext cx="92551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53E260AD-6555-3585-E74C-1962E0EE6625}"/>
              </a:ext>
            </a:extLst>
          </p:cNvPr>
          <p:cNvSpPr txBox="1"/>
          <p:nvPr/>
        </p:nvSpPr>
        <p:spPr>
          <a:xfrm>
            <a:off x="679110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299FAD5-CF26-B20B-0E6F-42F24B3D6F3B}"/>
              </a:ext>
            </a:extLst>
          </p:cNvPr>
          <p:cNvSpPr txBox="1"/>
          <p:nvPr/>
        </p:nvSpPr>
        <p:spPr>
          <a:xfrm>
            <a:off x="1348591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26E4501-6CED-2E92-5A3C-131878A4A5DE}"/>
              </a:ext>
            </a:extLst>
          </p:cNvPr>
          <p:cNvSpPr txBox="1"/>
          <p:nvPr/>
        </p:nvSpPr>
        <p:spPr>
          <a:xfrm>
            <a:off x="2013518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720A2A4-1F03-D9BF-8ED7-7B28C03CF865}"/>
              </a:ext>
            </a:extLst>
          </p:cNvPr>
          <p:cNvSpPr txBox="1"/>
          <p:nvPr/>
        </p:nvSpPr>
        <p:spPr>
          <a:xfrm>
            <a:off x="2678445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0F1CD0-D462-56D1-A21F-E52AA1E81944}"/>
              </a:ext>
            </a:extLst>
          </p:cNvPr>
          <p:cNvSpPr txBox="1"/>
          <p:nvPr/>
        </p:nvSpPr>
        <p:spPr>
          <a:xfrm>
            <a:off x="3343372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97FE9C5-0C7C-A999-181A-EA6B2D3E8040}"/>
              </a:ext>
            </a:extLst>
          </p:cNvPr>
          <p:cNvSpPr txBox="1"/>
          <p:nvPr/>
        </p:nvSpPr>
        <p:spPr>
          <a:xfrm>
            <a:off x="4008299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5093D74-C9C4-A1A4-F7E4-6909C42E982B}"/>
              </a:ext>
            </a:extLst>
          </p:cNvPr>
          <p:cNvSpPr txBox="1"/>
          <p:nvPr/>
        </p:nvSpPr>
        <p:spPr>
          <a:xfrm>
            <a:off x="4673226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BF14E3E-7E87-1CDF-6593-8168803FAC26}"/>
              </a:ext>
            </a:extLst>
          </p:cNvPr>
          <p:cNvSpPr txBox="1"/>
          <p:nvPr/>
        </p:nvSpPr>
        <p:spPr>
          <a:xfrm>
            <a:off x="5338152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311F769-B4B0-E63E-0D1E-3E442579EEEC}"/>
              </a:ext>
            </a:extLst>
          </p:cNvPr>
          <p:cNvSpPr txBox="1"/>
          <p:nvPr/>
        </p:nvSpPr>
        <p:spPr>
          <a:xfrm>
            <a:off x="1690736" y="5724209"/>
            <a:ext cx="25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/>
              <a:t>Adjusted</a:t>
            </a:r>
            <a:r>
              <a:rPr lang="fr-FR" sz="1400" b="1" dirty="0"/>
              <a:t> </a:t>
            </a:r>
            <a:r>
              <a:rPr lang="fr-FR" sz="1400" b="1" dirty="0" err="1"/>
              <a:t>mean</a:t>
            </a:r>
            <a:r>
              <a:rPr lang="fr-FR" sz="1400" b="1" dirty="0"/>
              <a:t> change (95% CI)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9C04596-C597-37C2-C7C7-15D50B3201A3}"/>
              </a:ext>
            </a:extLst>
          </p:cNvPr>
          <p:cNvSpPr txBox="1"/>
          <p:nvPr/>
        </p:nvSpPr>
        <p:spPr>
          <a:xfrm>
            <a:off x="795138" y="6123705"/>
            <a:ext cx="2471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CAB + RPV LA Q8W (n=319)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88D1339-FEA9-CEAD-8A0D-8EF72ACD5C86}"/>
              </a:ext>
            </a:extLst>
          </p:cNvPr>
          <p:cNvSpPr txBox="1"/>
          <p:nvPr/>
        </p:nvSpPr>
        <p:spPr>
          <a:xfrm>
            <a:off x="4643642" y="2901553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5.1 (4.4-5.8)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0914F92-3897-3754-3199-D40FB78F8073}"/>
              </a:ext>
            </a:extLst>
          </p:cNvPr>
          <p:cNvSpPr txBox="1"/>
          <p:nvPr/>
        </p:nvSpPr>
        <p:spPr>
          <a:xfrm>
            <a:off x="123974" y="488910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W152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D38A41B-022A-C285-9134-2FF35843C5B5}"/>
              </a:ext>
            </a:extLst>
          </p:cNvPr>
          <p:cNvSpPr txBox="1"/>
          <p:nvPr/>
        </p:nvSpPr>
        <p:spPr>
          <a:xfrm>
            <a:off x="215345" y="3919435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W48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C04D417-B393-DC7F-8899-28FC36AFF433}"/>
              </a:ext>
            </a:extLst>
          </p:cNvPr>
          <p:cNvSpPr txBox="1"/>
          <p:nvPr/>
        </p:nvSpPr>
        <p:spPr>
          <a:xfrm>
            <a:off x="215345" y="300823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W24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95C2BC9-22BB-96C9-77C2-BA74112A4D98}"/>
              </a:ext>
            </a:extLst>
          </p:cNvPr>
          <p:cNvSpPr txBox="1"/>
          <p:nvPr/>
        </p:nvSpPr>
        <p:spPr>
          <a:xfrm>
            <a:off x="522407" y="2068080"/>
            <a:ext cx="5987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0070C0"/>
                </a:solidFill>
              </a:rPr>
              <a:t>Treatment</a:t>
            </a:r>
            <a:r>
              <a:rPr lang="fr-FR" sz="1600" b="1" dirty="0">
                <a:solidFill>
                  <a:srgbClr val="0070C0"/>
                </a:solidFill>
              </a:rPr>
              <a:t> Satisfaction in patients </a:t>
            </a:r>
            <a:r>
              <a:rPr lang="fr-FR" sz="1600" b="1" dirty="0" err="1">
                <a:solidFill>
                  <a:srgbClr val="0070C0"/>
                </a:solidFill>
              </a:rPr>
              <a:t>without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prior</a:t>
            </a:r>
            <a:r>
              <a:rPr lang="fr-FR" sz="1600" b="1" dirty="0">
                <a:solidFill>
                  <a:srgbClr val="0070C0"/>
                </a:solidFill>
              </a:rPr>
              <a:t> CAB + RPV </a:t>
            </a:r>
            <a:r>
              <a:rPr lang="fr-FR" sz="1600" b="1" dirty="0" err="1">
                <a:solidFill>
                  <a:srgbClr val="0070C0"/>
                </a:solidFill>
              </a:rPr>
              <a:t>exposure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7CADE50-BD53-3DD4-B0EB-AC1A841E0F5A}"/>
              </a:ext>
            </a:extLst>
          </p:cNvPr>
          <p:cNvSpPr txBox="1"/>
          <p:nvPr/>
        </p:nvSpPr>
        <p:spPr>
          <a:xfrm>
            <a:off x="3949054" y="3106649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4.0 (3.3-4.7)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347BCAE-6D10-B4A5-375E-6C088169B312}"/>
              </a:ext>
            </a:extLst>
          </p:cNvPr>
          <p:cNvSpPr txBox="1"/>
          <p:nvPr/>
        </p:nvSpPr>
        <p:spPr>
          <a:xfrm>
            <a:off x="4584054" y="3845641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4.9 (4.0-5.7)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67E64E5-3169-9C2A-1347-5198D381B931}"/>
              </a:ext>
            </a:extLst>
          </p:cNvPr>
          <p:cNvSpPr txBox="1"/>
          <p:nvPr/>
        </p:nvSpPr>
        <p:spPr>
          <a:xfrm>
            <a:off x="3478734" y="4036537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3.1 (2.3-4.0)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906EA6C-A6D5-423B-7B46-09770C8261DD}"/>
              </a:ext>
            </a:extLst>
          </p:cNvPr>
          <p:cNvSpPr txBox="1"/>
          <p:nvPr/>
        </p:nvSpPr>
        <p:spPr>
          <a:xfrm>
            <a:off x="4691135" y="4791547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5.0 (4.2-5.8)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66E155C-01C9-8649-7CA3-470078A1371A}"/>
              </a:ext>
            </a:extLst>
          </p:cNvPr>
          <p:cNvSpPr txBox="1"/>
          <p:nvPr/>
        </p:nvSpPr>
        <p:spPr>
          <a:xfrm>
            <a:off x="3515978" y="4995001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3.2 (2.4-4.1)</a:t>
            </a:r>
          </a:p>
        </p:txBody>
      </p:sp>
      <p:sp>
        <p:nvSpPr>
          <p:cNvPr id="51" name="Accolade fermante 50">
            <a:extLst>
              <a:ext uri="{FF2B5EF4-FFF2-40B4-BE49-F238E27FC236}">
                <a16:creationId xmlns:a16="http://schemas.microsoft.com/office/drawing/2014/main" id="{266992D4-982B-2E52-4056-FE3021E317A6}"/>
              </a:ext>
            </a:extLst>
          </p:cNvPr>
          <p:cNvSpPr/>
          <p:nvPr/>
        </p:nvSpPr>
        <p:spPr>
          <a:xfrm>
            <a:off x="5713110" y="2969793"/>
            <a:ext cx="59034" cy="347259"/>
          </a:xfrm>
          <a:prstGeom prst="righ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2" name="Accolade fermante 51">
            <a:extLst>
              <a:ext uri="{FF2B5EF4-FFF2-40B4-BE49-F238E27FC236}">
                <a16:creationId xmlns:a16="http://schemas.microsoft.com/office/drawing/2014/main" id="{00ED36B4-169C-408A-F5CD-DB5805D3FF54}"/>
              </a:ext>
            </a:extLst>
          </p:cNvPr>
          <p:cNvSpPr/>
          <p:nvPr/>
        </p:nvSpPr>
        <p:spPr>
          <a:xfrm>
            <a:off x="5698120" y="3886471"/>
            <a:ext cx="59034" cy="347259"/>
          </a:xfrm>
          <a:prstGeom prst="righ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3" name="Accolade fermante 52">
            <a:extLst>
              <a:ext uri="{FF2B5EF4-FFF2-40B4-BE49-F238E27FC236}">
                <a16:creationId xmlns:a16="http://schemas.microsoft.com/office/drawing/2014/main" id="{88CE5711-8826-1B06-4669-0E89CBBB58C9}"/>
              </a:ext>
            </a:extLst>
          </p:cNvPr>
          <p:cNvSpPr/>
          <p:nvPr/>
        </p:nvSpPr>
        <p:spPr>
          <a:xfrm>
            <a:off x="5698120" y="4857740"/>
            <a:ext cx="59034" cy="347259"/>
          </a:xfrm>
          <a:prstGeom prst="righ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8A1892C-6140-C806-CCF2-091D7E346B82}"/>
              </a:ext>
            </a:extLst>
          </p:cNvPr>
          <p:cNvSpPr txBox="1"/>
          <p:nvPr/>
        </p:nvSpPr>
        <p:spPr>
          <a:xfrm>
            <a:off x="5783662" y="2908486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1.07 (0.07-2.07)</a:t>
            </a:r>
            <a:br>
              <a:rPr lang="fr-FR" sz="1400" dirty="0"/>
            </a:br>
            <a:r>
              <a:rPr lang="fr-FR" sz="1400" dirty="0"/>
              <a:t>p = 0.036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8762690-D9AE-648E-D813-08E63632B8DD}"/>
              </a:ext>
            </a:extLst>
          </p:cNvPr>
          <p:cNvSpPr txBox="1"/>
          <p:nvPr/>
        </p:nvSpPr>
        <p:spPr>
          <a:xfrm>
            <a:off x="5783662" y="3821322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1.73 (0.56-2.91)</a:t>
            </a:r>
            <a:br>
              <a:rPr lang="fr-FR" sz="1400" dirty="0"/>
            </a:br>
            <a:r>
              <a:rPr lang="fr-FR" sz="1400" dirty="0"/>
              <a:t>p = 0.004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5554F3A-FB1A-B851-08C8-716FA41354C9}"/>
              </a:ext>
            </a:extLst>
          </p:cNvPr>
          <p:cNvSpPr txBox="1"/>
          <p:nvPr/>
        </p:nvSpPr>
        <p:spPr>
          <a:xfrm>
            <a:off x="5783662" y="4805439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1.75 (0.57-2.93)</a:t>
            </a:r>
            <a:br>
              <a:rPr lang="fr-FR" sz="1400" dirty="0"/>
            </a:br>
            <a:r>
              <a:rPr lang="fr-FR" sz="1400" dirty="0"/>
              <a:t>p = 0.004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90292D4-E157-44BA-9B9E-44A9CA63C903}"/>
              </a:ext>
            </a:extLst>
          </p:cNvPr>
          <p:cNvSpPr txBox="1"/>
          <p:nvPr/>
        </p:nvSpPr>
        <p:spPr>
          <a:xfrm>
            <a:off x="3715676" y="6123705"/>
            <a:ext cx="2471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CAB + RPV LA Q4W (n=323)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6732A7-29CA-22AE-D8F7-A023661F5992}"/>
              </a:ext>
            </a:extLst>
          </p:cNvPr>
          <p:cNvSpPr txBox="1"/>
          <p:nvPr/>
        </p:nvSpPr>
        <p:spPr>
          <a:xfrm>
            <a:off x="2229603" y="2476640"/>
            <a:ext cx="2291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/>
              <a:t>Adjusted</a:t>
            </a:r>
            <a:r>
              <a:rPr lang="fr-FR" sz="1400" b="1" dirty="0"/>
              <a:t> </a:t>
            </a:r>
            <a:r>
              <a:rPr lang="fr-FR" sz="1400" b="1" dirty="0" err="1"/>
              <a:t>difference</a:t>
            </a:r>
            <a:r>
              <a:rPr lang="fr-FR" sz="1400" b="1" dirty="0"/>
              <a:t> (95% CI)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C80020C-2071-416C-4512-3566716CFD77}"/>
              </a:ext>
            </a:extLst>
          </p:cNvPr>
          <p:cNvSpPr txBox="1"/>
          <p:nvPr/>
        </p:nvSpPr>
        <p:spPr>
          <a:xfrm>
            <a:off x="7838818" y="3004766"/>
            <a:ext cx="1003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Q8W arm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n=30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3B297CD-2720-81A1-F621-36927D05409E}"/>
              </a:ext>
            </a:extLst>
          </p:cNvPr>
          <p:cNvSpPr txBox="1"/>
          <p:nvPr/>
        </p:nvSpPr>
        <p:spPr>
          <a:xfrm>
            <a:off x="7838818" y="5041392"/>
            <a:ext cx="1003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Q4W arm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n=40</a:t>
            </a:r>
          </a:p>
        </p:txBody>
      </p:sp>
      <p:graphicFrame>
        <p:nvGraphicFramePr>
          <p:cNvPr id="61" name="Graphique 60">
            <a:extLst>
              <a:ext uri="{FF2B5EF4-FFF2-40B4-BE49-F238E27FC236}">
                <a16:creationId xmlns:a16="http://schemas.microsoft.com/office/drawing/2014/main" id="{B49ED4B4-224B-7AF4-0E04-30A0C47E2E91}"/>
              </a:ext>
            </a:extLst>
          </p:cNvPr>
          <p:cNvGraphicFramePr/>
          <p:nvPr/>
        </p:nvGraphicFramePr>
        <p:xfrm>
          <a:off x="7580874" y="2588617"/>
          <a:ext cx="4441427" cy="185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2" name="Graphique 61">
            <a:extLst>
              <a:ext uri="{FF2B5EF4-FFF2-40B4-BE49-F238E27FC236}">
                <a16:creationId xmlns:a16="http://schemas.microsoft.com/office/drawing/2014/main" id="{E3957D57-C440-3C84-83BC-514E6225A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062375"/>
              </p:ext>
            </p:extLst>
          </p:nvPr>
        </p:nvGraphicFramePr>
        <p:xfrm>
          <a:off x="7580874" y="4621590"/>
          <a:ext cx="4441427" cy="185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ZoneTexte 62">
            <a:extLst>
              <a:ext uri="{FF2B5EF4-FFF2-40B4-BE49-F238E27FC236}">
                <a16:creationId xmlns:a16="http://schemas.microsoft.com/office/drawing/2014/main" id="{DAF7B6EC-7A7F-1A11-7BFF-74116E005080}"/>
              </a:ext>
            </a:extLst>
          </p:cNvPr>
          <p:cNvSpPr txBox="1"/>
          <p:nvPr/>
        </p:nvSpPr>
        <p:spPr>
          <a:xfrm>
            <a:off x="9326398" y="3676446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97 %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4082BA4-BF5F-5B1F-8EFF-F76541692E0A}"/>
              </a:ext>
            </a:extLst>
          </p:cNvPr>
          <p:cNvSpPr txBox="1"/>
          <p:nvPr/>
        </p:nvSpPr>
        <p:spPr>
          <a:xfrm>
            <a:off x="9326398" y="5697937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88 %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AE537454-9421-CFEE-3EBB-459DE54263D2}"/>
              </a:ext>
            </a:extLst>
          </p:cNvPr>
          <p:cNvSpPr txBox="1"/>
          <p:nvPr/>
        </p:nvSpPr>
        <p:spPr>
          <a:xfrm>
            <a:off x="8897539" y="4619912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8%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6F6A993-1528-D10E-5EEB-1E16E402F48C}"/>
              </a:ext>
            </a:extLst>
          </p:cNvPr>
          <p:cNvSpPr txBox="1"/>
          <p:nvPr/>
        </p:nvSpPr>
        <p:spPr>
          <a:xfrm>
            <a:off x="9456385" y="4426757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5%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88724FE-1B73-BD5E-AF9D-62BF9FDABE7D}"/>
              </a:ext>
            </a:extLst>
          </p:cNvPr>
          <p:cNvSpPr txBox="1"/>
          <p:nvPr/>
        </p:nvSpPr>
        <p:spPr>
          <a:xfrm>
            <a:off x="9497892" y="2665012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3%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7104C01-A694-DC45-909C-073E9BB1F14B}"/>
              </a:ext>
            </a:extLst>
          </p:cNvPr>
          <p:cNvSpPr txBox="1"/>
          <p:nvPr/>
        </p:nvSpPr>
        <p:spPr>
          <a:xfrm>
            <a:off x="7686917" y="1877805"/>
            <a:ext cx="421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0070C0"/>
                </a:solidFill>
              </a:rPr>
              <a:t>Treatment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Preference</a:t>
            </a:r>
            <a:r>
              <a:rPr lang="fr-FR" sz="1600" b="1" dirty="0">
                <a:solidFill>
                  <a:srgbClr val="0070C0"/>
                </a:solidFill>
              </a:rPr>
              <a:t> in patients </a:t>
            </a:r>
            <a:r>
              <a:rPr lang="fr-FR" sz="1600" b="1" dirty="0" err="1">
                <a:solidFill>
                  <a:srgbClr val="0070C0"/>
                </a:solidFill>
              </a:rPr>
              <a:t>who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received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oral </a:t>
            </a:r>
            <a:r>
              <a:rPr lang="fr-FR" sz="1600" b="1" dirty="0" err="1">
                <a:solidFill>
                  <a:srgbClr val="0070C0"/>
                </a:solidFill>
              </a:rPr>
              <a:t>therapy</a:t>
            </a:r>
            <a:r>
              <a:rPr lang="fr-FR" sz="1600" b="1" dirty="0">
                <a:solidFill>
                  <a:srgbClr val="0070C0"/>
                </a:solidFill>
              </a:rPr>
              <a:t> to </a:t>
            </a:r>
            <a:r>
              <a:rPr lang="fr-FR" sz="1600" b="1" dirty="0" err="1">
                <a:solidFill>
                  <a:srgbClr val="0070C0"/>
                </a:solidFill>
              </a:rPr>
              <a:t>cover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missed</a:t>
            </a:r>
            <a:r>
              <a:rPr lang="fr-FR" sz="1600" b="1" dirty="0">
                <a:solidFill>
                  <a:srgbClr val="0070C0"/>
                </a:solidFill>
              </a:rPr>
              <a:t> injections (n = 70)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53F3557-67DD-97AE-6C99-3968BD78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1412701" cy="1481068"/>
          </a:xfrm>
        </p:spPr>
        <p:txBody>
          <a:bodyPr>
            <a:normAutofit/>
          </a:bodyPr>
          <a:lstStyle/>
          <a:p>
            <a:r>
              <a:rPr lang="fr-FR" sz="3600" dirty="0"/>
              <a:t>CAB + RPV Atlas-2M </a:t>
            </a:r>
            <a:r>
              <a:rPr lang="fr-FR" sz="3600" dirty="0" err="1"/>
              <a:t>Study</a:t>
            </a:r>
            <a:r>
              <a:rPr lang="fr-FR" sz="3600" dirty="0"/>
              <a:t>: </a:t>
            </a:r>
            <a:r>
              <a:rPr lang="fr-FR" sz="3600" dirty="0" err="1"/>
              <a:t>PROs</a:t>
            </a:r>
            <a:r>
              <a:rPr lang="fr-FR" sz="3600" dirty="0"/>
              <a:t> at W152</a:t>
            </a:r>
          </a:p>
        </p:txBody>
      </p:sp>
    </p:spTree>
    <p:extLst>
      <p:ext uri="{BB962C8B-B14F-4D97-AF65-F5344CB8AC3E}">
        <p14:creationId xmlns:p14="http://schemas.microsoft.com/office/powerpoint/2010/main" val="2435562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>
            <a:extLst>
              <a:ext uri="{FF2B5EF4-FFF2-40B4-BE49-F238E27FC236}">
                <a16:creationId xmlns:a16="http://schemas.microsoft.com/office/drawing/2014/main" id="{2201908A-CF6F-E579-3B26-3A4859729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7813" y="2572978"/>
            <a:ext cx="103188" cy="1031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8F54901B-ED75-32E6-03C9-6C7D753F4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627" y="2572978"/>
            <a:ext cx="103188" cy="1031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C2E0A0-898B-EE50-4C79-06FCB0B79AFC}"/>
              </a:ext>
            </a:extLst>
          </p:cNvPr>
          <p:cNvSpPr txBox="1"/>
          <p:nvPr/>
        </p:nvSpPr>
        <p:spPr>
          <a:xfrm>
            <a:off x="6861189" y="2455295"/>
            <a:ext cx="2796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Expectation at </a:t>
            </a:r>
            <a:r>
              <a:rPr lang="fr-FR" sz="1600" dirty="0" err="1"/>
              <a:t>baseline</a:t>
            </a:r>
            <a:r>
              <a:rPr lang="fr-FR" sz="1600" dirty="0"/>
              <a:t> (n=43)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72E57B-0998-BF42-8ED6-7592041766F2}"/>
              </a:ext>
            </a:extLst>
          </p:cNvPr>
          <p:cNvSpPr txBox="1"/>
          <p:nvPr/>
        </p:nvSpPr>
        <p:spPr>
          <a:xfrm>
            <a:off x="9905808" y="2455295"/>
            <a:ext cx="2034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Estimate</a:t>
            </a:r>
            <a:r>
              <a:rPr lang="fr-FR" sz="1600" dirty="0"/>
              <a:t> at M6 (n=38)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E878128-090C-C942-A9E2-E9D3DDD54E46}"/>
              </a:ext>
            </a:extLst>
          </p:cNvPr>
          <p:cNvGrpSpPr/>
          <p:nvPr/>
        </p:nvGrpSpPr>
        <p:grpSpPr>
          <a:xfrm>
            <a:off x="6135342" y="2177900"/>
            <a:ext cx="5759728" cy="3765700"/>
            <a:chOff x="1189316" y="1492100"/>
            <a:chExt cx="8128000" cy="4595946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53F2DDBD-D878-B0B0-095C-D5F3646E5186}"/>
                </a:ext>
              </a:extLst>
            </p:cNvPr>
            <p:cNvGraphicFramePr/>
            <p:nvPr/>
          </p:nvGraphicFramePr>
          <p:xfrm>
            <a:off x="1189316" y="1722426"/>
            <a:ext cx="8128000" cy="41673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56FB31D-83DD-AAFA-F597-E50FBCF35429}"/>
                </a:ext>
              </a:extLst>
            </p:cNvPr>
            <p:cNvSpPr txBox="1"/>
            <p:nvPr/>
          </p:nvSpPr>
          <p:spPr>
            <a:xfrm>
              <a:off x="2502532" y="5749492"/>
              <a:ext cx="986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u="sng" dirty="0"/>
                <a:t>&lt;</a:t>
              </a:r>
              <a:r>
                <a:rPr lang="fr-FR" sz="1600" dirty="0"/>
                <a:t> 20 mins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D0FD12D-3F2D-A179-7253-5B531ADB999E}"/>
                </a:ext>
              </a:extLst>
            </p:cNvPr>
            <p:cNvSpPr txBox="1"/>
            <p:nvPr/>
          </p:nvSpPr>
          <p:spPr>
            <a:xfrm>
              <a:off x="4982199" y="5749492"/>
              <a:ext cx="986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u="sng" dirty="0"/>
                <a:t>&lt;</a:t>
              </a:r>
              <a:r>
                <a:rPr lang="fr-FR" sz="1600" dirty="0"/>
                <a:t> 40 mins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E25EADF-AB60-6DA6-021D-AD879184E966}"/>
                </a:ext>
              </a:extLst>
            </p:cNvPr>
            <p:cNvSpPr txBox="1"/>
            <p:nvPr/>
          </p:nvSpPr>
          <p:spPr>
            <a:xfrm>
              <a:off x="7438797" y="5749492"/>
              <a:ext cx="986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u="sng" dirty="0"/>
                <a:t>&lt;</a:t>
              </a:r>
              <a:r>
                <a:rPr lang="fr-FR" sz="1600" dirty="0"/>
                <a:t> 60 mins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7F4C772-8CE8-2D21-1F33-38B540EA6E88}"/>
                </a:ext>
              </a:extLst>
            </p:cNvPr>
            <p:cNvSpPr txBox="1"/>
            <p:nvPr/>
          </p:nvSpPr>
          <p:spPr>
            <a:xfrm>
              <a:off x="1529320" y="1492100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%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694C34A6-B2D5-6A2A-737D-2F917D8DC18F}"/>
              </a:ext>
            </a:extLst>
          </p:cNvPr>
          <p:cNvSpPr txBox="1"/>
          <p:nvPr/>
        </p:nvSpPr>
        <p:spPr>
          <a:xfrm>
            <a:off x="9486579" y="6469389"/>
            <a:ext cx="270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Scherzer J. HIV Glasgow 2022, Abs. P029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5789E271-8305-4C45-815A-D80649BBF1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5277145" cy="4572000"/>
          </a:xfrm>
        </p:spPr>
        <p:txBody>
          <a:bodyPr/>
          <a:lstStyle/>
          <a:p>
            <a:r>
              <a:rPr lang="en-GB" dirty="0"/>
              <a:t>April 2021-May 2022: 21 HIV clinics, 347 PLHIV switched to CAB + RPV</a:t>
            </a:r>
          </a:p>
          <a:p>
            <a:r>
              <a:rPr lang="en-GB" dirty="0"/>
              <a:t>43 HCPs reported their perception and perspectives on CAB + RPV implementation (baseline and M6)</a:t>
            </a:r>
          </a:p>
          <a:p>
            <a:pPr lvl="1"/>
            <a:r>
              <a:rPr lang="en-GB" dirty="0"/>
              <a:t>At M6: implementation positive for 92%</a:t>
            </a:r>
          </a:p>
          <a:p>
            <a:pPr lvl="1"/>
            <a:r>
              <a:rPr lang="en-GB" dirty="0"/>
              <a:t>Time spent in clinic extremely or very acceptable for patients: 66%</a:t>
            </a:r>
          </a:p>
          <a:p>
            <a:pPr lvl="1"/>
            <a:r>
              <a:rPr lang="en-GB" dirty="0"/>
              <a:t>Most HCPs used techniques to minimize pain during injection</a:t>
            </a:r>
          </a:p>
          <a:p>
            <a:pPr lvl="1"/>
            <a:endParaRPr lang="en-GB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901EC84-7423-72F7-95A6-EDB2A444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392930" cy="1481068"/>
          </a:xfrm>
        </p:spPr>
        <p:txBody>
          <a:bodyPr>
            <a:normAutofit/>
          </a:bodyPr>
          <a:lstStyle/>
          <a:p>
            <a:r>
              <a:rPr lang="fr-FR" sz="3600" dirty="0"/>
              <a:t>CAB+RPV LA IM Q2M : </a:t>
            </a:r>
            <a:r>
              <a:rPr lang="fr-FR" sz="3600" dirty="0" err="1"/>
              <a:t>implementation</a:t>
            </a:r>
            <a:r>
              <a:rPr lang="fr-FR" sz="3600" dirty="0"/>
              <a:t> in Germany</a:t>
            </a:r>
          </a:p>
        </p:txBody>
      </p:sp>
    </p:spTree>
    <p:extLst>
      <p:ext uri="{BB962C8B-B14F-4D97-AF65-F5344CB8AC3E}">
        <p14:creationId xmlns:p14="http://schemas.microsoft.com/office/powerpoint/2010/main" val="7632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D41BA16-5460-DF44-9CBD-4B05C3187599}"/>
              </a:ext>
            </a:extLst>
          </p:cNvPr>
          <p:cNvSpPr txBox="1"/>
          <p:nvPr/>
        </p:nvSpPr>
        <p:spPr>
          <a:xfrm>
            <a:off x="8855927" y="6422994"/>
            <a:ext cx="331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Prevoteau</a:t>
            </a:r>
            <a:r>
              <a:rPr lang="fr-FR" sz="1200" dirty="0"/>
              <a:t> du Clary F. HIV Glasgow 2022, Abs. O33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DFD8F0-F894-3D44-B478-9AA2261AB49E}"/>
              </a:ext>
            </a:extLst>
          </p:cNvPr>
          <p:cNvSpPr txBox="1"/>
          <p:nvPr/>
        </p:nvSpPr>
        <p:spPr>
          <a:xfrm>
            <a:off x="3494063" y="1483578"/>
            <a:ext cx="2905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Comorbidities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prevalence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529297-4CEB-9649-BD71-CB10F7096146}"/>
              </a:ext>
            </a:extLst>
          </p:cNvPr>
          <p:cNvSpPr txBox="1"/>
          <p:nvPr/>
        </p:nvSpPr>
        <p:spPr>
          <a:xfrm>
            <a:off x="9660223" y="2767990"/>
            <a:ext cx="2462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Adjustement</a:t>
            </a:r>
            <a:r>
              <a:rPr lang="fr-FR" dirty="0"/>
              <a:t> on</a:t>
            </a:r>
          </a:p>
          <a:p>
            <a:pPr algn="ctr"/>
            <a:r>
              <a:rPr lang="fr-FR" dirty="0" err="1"/>
              <a:t>Infectious</a:t>
            </a:r>
            <a:r>
              <a:rPr lang="fr-FR" dirty="0"/>
              <a:t> </a:t>
            </a:r>
            <a:r>
              <a:rPr lang="fr-FR" dirty="0" err="1"/>
              <a:t>diseases</a:t>
            </a:r>
            <a:endParaRPr lang="fr-FR" dirty="0"/>
          </a:p>
          <a:p>
            <a:r>
              <a:rPr lang="fr-FR" dirty="0" err="1"/>
              <a:t>leading</a:t>
            </a:r>
            <a:r>
              <a:rPr lang="fr-FR" dirty="0"/>
              <a:t> to </a:t>
            </a:r>
            <a:r>
              <a:rPr lang="fr-FR" dirty="0" err="1"/>
              <a:t>death</a:t>
            </a:r>
            <a:endParaRPr lang="fr-FR" dirty="0"/>
          </a:p>
          <a:p>
            <a:r>
              <a:rPr lang="fr-FR" dirty="0" err="1"/>
              <a:t>between</a:t>
            </a:r>
            <a:r>
              <a:rPr lang="fr-FR" dirty="0"/>
              <a:t> 2006 and 2018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3E6F5C-30A9-5442-A87C-2A2391F15982}"/>
              </a:ext>
            </a:extLst>
          </p:cNvPr>
          <p:cNvSpPr txBox="1"/>
          <p:nvPr/>
        </p:nvSpPr>
        <p:spPr>
          <a:xfrm>
            <a:off x="9657018" y="4735139"/>
            <a:ext cx="2261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Decrease</a:t>
            </a:r>
            <a:r>
              <a:rPr lang="fr-FR" dirty="0"/>
              <a:t> in</a:t>
            </a:r>
          </a:p>
          <a:p>
            <a:pPr algn="ctr"/>
            <a:r>
              <a:rPr lang="fr-FR" dirty="0"/>
              <a:t>HR of </a:t>
            </a:r>
            <a:r>
              <a:rPr lang="fr-FR" dirty="0" err="1"/>
              <a:t>excess</a:t>
            </a:r>
            <a:r>
              <a:rPr lang="fr-FR" dirty="0"/>
              <a:t> </a:t>
            </a:r>
            <a:r>
              <a:rPr lang="fr-FR" dirty="0" err="1"/>
              <a:t>mortality</a:t>
            </a:r>
            <a:endParaRPr lang="fr-FR" dirty="0"/>
          </a:p>
          <a:p>
            <a:pPr algn="ctr"/>
            <a:r>
              <a:rPr lang="fr-FR" dirty="0" err="1"/>
              <a:t>from</a:t>
            </a:r>
            <a:r>
              <a:rPr lang="fr-FR" dirty="0"/>
              <a:t> 2.13 to 1.59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FC4BCC8-39D8-A848-A19F-86340CE75F1D}"/>
              </a:ext>
            </a:extLst>
          </p:cNvPr>
          <p:cNvCxnSpPr>
            <a:stCxn id="10" idx="2"/>
          </p:cNvCxnSpPr>
          <p:nvPr/>
        </p:nvCxnSpPr>
        <p:spPr>
          <a:xfrm flipH="1">
            <a:off x="10891457" y="3968319"/>
            <a:ext cx="1" cy="76682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0EFFD08-8E02-9142-AD10-6B0E64FFCFEF}"/>
              </a:ext>
            </a:extLst>
          </p:cNvPr>
          <p:cNvGrpSpPr/>
          <p:nvPr/>
        </p:nvGrpSpPr>
        <p:grpSpPr>
          <a:xfrm>
            <a:off x="389860" y="1666378"/>
            <a:ext cx="9113290" cy="3714589"/>
            <a:chOff x="784075" y="1388428"/>
            <a:chExt cx="10832614" cy="3714589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49E8F58-6C3A-D045-A125-5545A4B9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048" y="3869691"/>
              <a:ext cx="252000" cy="9810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1006A39D-8BBE-8944-A05C-88FEF3CC5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7546" y="3988753"/>
              <a:ext cx="252000" cy="862013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F195CBA7-D1BE-484B-BBED-491CF793E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4421" y="4031616"/>
              <a:ext cx="252000" cy="8191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B5A83F3-9571-DE43-ABD9-F989531D3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671" y="2367916"/>
              <a:ext cx="252000" cy="24828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B1707B92-99EA-584C-B85E-743AAA614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2296" y="4428491"/>
              <a:ext cx="252000" cy="42227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C5139DD9-DB8D-DF4B-B571-0A774FB63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0423" y="4523741"/>
              <a:ext cx="252000" cy="3270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C8822DE7-DB9B-0B49-8A23-BBBD3B872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6211" y="4341178"/>
              <a:ext cx="252000" cy="50958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DA0FA78C-471B-E246-93CB-329BCC3D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3586" y="4838066"/>
              <a:ext cx="252000" cy="127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558F1B09-100C-7C42-B65F-C29DA4A5E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046" y="4493578"/>
              <a:ext cx="252000" cy="357188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DB9BED92-53AB-3448-9AC2-8BE240D28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961" y="4833303"/>
              <a:ext cx="252000" cy="174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244F1DF9-64F6-D348-924C-9BD4690CE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8336" y="4218941"/>
              <a:ext cx="252000" cy="6318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DCE6758B-2771-4848-A487-80446E163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5673" y="4579303"/>
              <a:ext cx="252000" cy="2714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3806D3C7-06A0-3740-BC3B-D28799013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921" y="3107691"/>
              <a:ext cx="252000" cy="174307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5F5CE211-DAAA-284D-B6AE-1C9E5E5C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333" y="3156902"/>
              <a:ext cx="252000" cy="1693864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960EEF46-5479-2D44-911E-3AFB4A13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8873" y="3606166"/>
              <a:ext cx="252000" cy="125571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55B266C3-FC43-BF4C-AE2B-54CBA80C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086" y="3969703"/>
              <a:ext cx="252000" cy="8810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6A42151-AAF2-974C-ABA4-B59DA8A48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958" y="3799841"/>
              <a:ext cx="252000" cy="105092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05207D62-0E37-DE48-A5F7-796D84AE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0208" y="3780791"/>
              <a:ext cx="252000" cy="106997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712C3C76-81AB-8F4D-BB9B-5DF82E24C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083" y="4728528"/>
              <a:ext cx="252000" cy="122238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FDBBC7CD-B4FC-B14D-8883-CE91FDA1C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623" y="4807903"/>
              <a:ext cx="252000" cy="428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E680A874-81EF-B842-9A00-EE507AA15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998" y="4761866"/>
              <a:ext cx="252000" cy="889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DBE19FA4-4DBD-694A-8844-D9C2CBE0B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870" y="4633278"/>
              <a:ext cx="252000" cy="217488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6CFA3BDD-EFB0-FF4E-81F6-0A2089D33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373" y="4758691"/>
              <a:ext cx="252000" cy="920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2F810E01-9F33-F949-AF46-95CE3526A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46" y="4671378"/>
              <a:ext cx="252000" cy="179388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95E9999E-4058-BE4F-9C3E-E107457C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621" y="4307841"/>
              <a:ext cx="252000" cy="54292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052F0E14-9665-104D-8636-19329E283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748" y="4585653"/>
              <a:ext cx="252000" cy="2651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7B19E2B1-692A-C54E-979A-7384FCC0B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583" y="4252278"/>
              <a:ext cx="252000" cy="598488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ABA20ECD-44F2-C34E-BA8E-7B3F80594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5711" y="4414203"/>
              <a:ext cx="252000" cy="4365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BA699608-14A4-4841-81D0-E4223A0BF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708" y="4761866"/>
              <a:ext cx="252000" cy="8890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431BB676-78BF-F84E-B477-565F5E8E7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248" y="4819016"/>
              <a:ext cx="252000" cy="3175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0BFDD691-447C-E04C-BE76-0EA770E99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650" y="1785620"/>
              <a:ext cx="185103" cy="18510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0FE4F3E1-6F7C-A54D-B842-F6E90C225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1785620"/>
              <a:ext cx="185103" cy="185103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50FD97C4-270F-DC4C-8E0D-21E0F42849DD}"/>
                </a:ext>
              </a:extLst>
            </p:cNvPr>
            <p:cNvGrpSpPr/>
            <p:nvPr/>
          </p:nvGrpSpPr>
          <p:grpSpPr>
            <a:xfrm>
              <a:off x="1130935" y="1388428"/>
              <a:ext cx="10485754" cy="3468688"/>
              <a:chOff x="1298575" y="1525588"/>
              <a:chExt cx="10485754" cy="3468688"/>
            </a:xfrm>
          </p:grpSpPr>
          <p:sp>
            <p:nvSpPr>
              <p:cNvPr id="101" name="Line 39">
                <a:extLst>
                  <a:ext uri="{FF2B5EF4-FFF2-40B4-BE49-F238E27FC236}">
                    <a16:creationId xmlns:a16="http://schemas.microsoft.com/office/drawing/2014/main" id="{13B57D6D-4944-1743-A495-1BEB927D4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9538" y="1525588"/>
                <a:ext cx="0" cy="25876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Line 40">
                <a:extLst>
                  <a:ext uri="{FF2B5EF4-FFF2-40B4-BE49-F238E27FC236}">
                    <a16:creationId xmlns:a16="http://schemas.microsoft.com/office/drawing/2014/main" id="{C9A9F628-DAFB-9047-A465-0036F211B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575" y="1784351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41">
                <a:extLst>
                  <a:ext uri="{FF2B5EF4-FFF2-40B4-BE49-F238E27FC236}">
                    <a16:creationId xmlns:a16="http://schemas.microsoft.com/office/drawing/2014/main" id="{7F988A94-F0C7-7146-9F3C-23F213A5A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1784351"/>
                <a:ext cx="0" cy="3209925"/>
              </a:xfrm>
              <a:custGeom>
                <a:avLst/>
                <a:gdLst>
                  <a:gd name="T0" fmla="*/ 0 h 2022"/>
                  <a:gd name="T1" fmla="*/ 404 h 2022"/>
                  <a:gd name="T2" fmla="*/ 809 h 2022"/>
                  <a:gd name="T3" fmla="*/ 1213 h 2022"/>
                  <a:gd name="T4" fmla="*/ 1618 h 2022"/>
                  <a:gd name="T5" fmla="*/ 2022 h 20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022">
                    <a:moveTo>
                      <a:pt x="0" y="0"/>
                    </a:moveTo>
                    <a:lnTo>
                      <a:pt x="0" y="404"/>
                    </a:lnTo>
                    <a:lnTo>
                      <a:pt x="0" y="809"/>
                    </a:lnTo>
                    <a:lnTo>
                      <a:pt x="0" y="1213"/>
                    </a:lnTo>
                    <a:lnTo>
                      <a:pt x="0" y="1618"/>
                    </a:lnTo>
                    <a:lnTo>
                      <a:pt x="0" y="2022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Line 42">
                <a:extLst>
                  <a:ext uri="{FF2B5EF4-FFF2-40B4-BE49-F238E27FC236}">
                    <a16:creationId xmlns:a16="http://schemas.microsoft.com/office/drawing/2014/main" id="{FFFF3C87-CA07-5147-9031-7D87EBC2A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575" y="2425701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Line 43">
                <a:extLst>
                  <a:ext uri="{FF2B5EF4-FFF2-40B4-BE49-F238E27FC236}">
                    <a16:creationId xmlns:a16="http://schemas.microsoft.com/office/drawing/2014/main" id="{8FBD0778-F330-D844-B289-831901717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575" y="3068638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Line 44">
                <a:extLst>
                  <a:ext uri="{FF2B5EF4-FFF2-40B4-BE49-F238E27FC236}">
                    <a16:creationId xmlns:a16="http://schemas.microsoft.com/office/drawing/2014/main" id="{F766000C-5A7A-0141-988A-A30FF9D72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575" y="3709988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Line 45">
                <a:extLst>
                  <a:ext uri="{FF2B5EF4-FFF2-40B4-BE49-F238E27FC236}">
                    <a16:creationId xmlns:a16="http://schemas.microsoft.com/office/drawing/2014/main" id="{4E3D3181-54A7-BC42-884D-BC51BFE6E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575" y="4352926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46">
                <a:extLst>
                  <a:ext uri="{FF2B5EF4-FFF2-40B4-BE49-F238E27FC236}">
                    <a16:creationId xmlns:a16="http://schemas.microsoft.com/office/drawing/2014/main" id="{2BDB8AA0-D650-A249-9EC0-AAF418FA00F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98575" y="4843529"/>
                <a:ext cx="10485754" cy="150745"/>
              </a:xfrm>
              <a:custGeom>
                <a:avLst/>
                <a:gdLst>
                  <a:gd name="T0" fmla="*/ 0 w 3008"/>
                  <a:gd name="T1" fmla="*/ 51 w 3008"/>
                  <a:gd name="T2" fmla="*/ 3008 w 30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008">
                    <a:moveTo>
                      <a:pt x="0" y="0"/>
                    </a:moveTo>
                    <a:lnTo>
                      <a:pt x="51" y="0"/>
                    </a:lnTo>
                    <a:lnTo>
                      <a:pt x="3008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0328907C-6A8A-5B40-8FD5-18165451C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446" y="4719608"/>
              <a:ext cx="2196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49">
              <a:extLst>
                <a:ext uri="{FF2B5EF4-FFF2-40B4-BE49-F238E27FC236}">
                  <a16:creationId xmlns:a16="http://schemas.microsoft.com/office/drawing/2014/main" id="{16424D98-1BB3-134C-8C18-15F33DC7E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5" y="4076670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E1E1A21A-5701-E543-BEF3-D894FB6DB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5" y="3435320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56A299CA-5717-4A4F-B163-BD5FC5658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5" y="2792383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173E8AF2-A0A7-A14E-8EE6-5666CFA9B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5" y="2151033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78E32965-A585-594D-A6B9-74997B641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5" y="1508095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50%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F6E50DBA-1424-3541-A14F-300BE1221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185" y="1751966"/>
              <a:ext cx="215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Patients living </a:t>
              </a:r>
              <a:r>
                <a:rPr kumimoji="0" lang="fr-FR" altLang="fr-FR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with</a:t>
              </a:r>
              <a:r>
                <a:rPr kumimoji="0" lang="fr-FR" alt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HIV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5">
              <a:extLst>
                <a:ext uri="{FF2B5EF4-FFF2-40B4-BE49-F238E27FC236}">
                  <a16:creationId xmlns:a16="http://schemas.microsoft.com/office/drawing/2014/main" id="{049F15CA-E41C-D94C-A135-AD7C0C07D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635" y="1751966"/>
              <a:ext cx="7828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Controls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219BA2BB-32CC-5744-AE3C-7FC0C53C4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527" y="2216574"/>
              <a:ext cx="43043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All </a:t>
              </a:r>
              <a:r>
                <a:rPr kumimoji="0" lang="fr-FR" alt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differences</a:t>
              </a: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are </a:t>
              </a:r>
              <a:r>
                <a:rPr kumimoji="0" lang="fr-FR" alt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statistically</a:t>
              </a: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significant</a:t>
              </a: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(p&lt;0,0001)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57">
              <a:extLst>
                <a:ext uri="{FF2B5EF4-FFF2-40B4-BE49-F238E27FC236}">
                  <a16:creationId xmlns:a16="http://schemas.microsoft.com/office/drawing/2014/main" id="{6C052FCD-57C4-7445-97AE-567200FB4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579" y="4143693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8.7%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62E43ECF-09C1-174C-8A12-48439B3FA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759" y="441896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4.1%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DC75CB75-AC11-054A-A197-7BAED9D5DA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328655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Ischemic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heart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disease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60">
              <a:extLst>
                <a:ext uri="{FF2B5EF4-FFF2-40B4-BE49-F238E27FC236}">
                  <a16:creationId xmlns:a16="http://schemas.microsoft.com/office/drawing/2014/main" id="{81317E77-A964-EE45-A859-A92522844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204" y="450723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3.0%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61">
              <a:extLst>
                <a:ext uri="{FF2B5EF4-FFF2-40B4-BE49-F238E27FC236}">
                  <a16:creationId xmlns:a16="http://schemas.microsoft.com/office/drawing/2014/main" id="{387183B9-B0CA-9945-8007-AC69C61CB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972" y="4592003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CAC37B79-4D2F-8845-9A93-0C3527ADA8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129513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Stroke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63">
              <a:extLst>
                <a:ext uri="{FF2B5EF4-FFF2-40B4-BE49-F238E27FC236}">
                  <a16:creationId xmlns:a16="http://schemas.microsoft.com/office/drawing/2014/main" id="{D9970003-D534-7648-A670-A1D477D21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787" y="446913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D5EDC56B-05DF-FE4A-B896-01286446B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597" y="459676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55E935F7-A455-3A4D-9241-B55008D42C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812138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Cardiac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failure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448A2167-1333-A640-8805-3A191A4C2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454" y="456438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2.1%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67">
              <a:extLst>
                <a:ext uri="{FF2B5EF4-FFF2-40B4-BE49-F238E27FC236}">
                  <a16:creationId xmlns:a16="http://schemas.microsoft.com/office/drawing/2014/main" id="{82DBCBDD-E2D6-7347-BE1F-BE13B44C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222" y="4642803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0.9%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68">
              <a:extLst>
                <a:ext uri="{FF2B5EF4-FFF2-40B4-BE49-F238E27FC236}">
                  <a16:creationId xmlns:a16="http://schemas.microsoft.com/office/drawing/2014/main" id="{DB84FB6C-97F5-C842-B805-7668151B43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3494763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Phlebitis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69">
              <a:extLst>
                <a:ext uri="{FF2B5EF4-FFF2-40B4-BE49-F238E27FC236}">
                  <a16:creationId xmlns:a16="http://schemas.microsoft.com/office/drawing/2014/main" id="{7071E3CF-A701-674D-993F-180861A9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079" y="459930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Rectangle 70">
              <a:extLst>
                <a:ext uri="{FF2B5EF4-FFF2-40B4-BE49-F238E27FC236}">
                  <a16:creationId xmlns:a16="http://schemas.microsoft.com/office/drawing/2014/main" id="{72CF1723-467B-C64E-BB11-7A9148DAC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847" y="4652328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0.7%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Rectangle 71">
              <a:extLst>
                <a:ext uri="{FF2B5EF4-FFF2-40B4-BE49-F238E27FC236}">
                  <a16:creationId xmlns:a16="http://schemas.microsoft.com/office/drawing/2014/main" id="{F3E7ADBC-0085-3148-A5E5-59FD37AF9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177388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Pulmonary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embolism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Rectangle 72">
              <a:extLst>
                <a:ext uri="{FF2B5EF4-FFF2-40B4-BE49-F238E27FC236}">
                  <a16:creationId xmlns:a16="http://schemas.microsoft.com/office/drawing/2014/main" id="{0F58F24A-52BC-644D-9B72-025806369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034" y="299434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26.6%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Rectangle 73">
              <a:extLst>
                <a:ext uri="{FF2B5EF4-FFF2-40B4-BE49-F238E27FC236}">
                  <a16:creationId xmlns:a16="http://schemas.microsoft.com/office/drawing/2014/main" id="{E74ACADB-E7F6-234C-839F-0AC94B1DD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207" y="3441066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19.6%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Rectangle 74">
              <a:extLst>
                <a:ext uri="{FF2B5EF4-FFF2-40B4-BE49-F238E27FC236}">
                  <a16:creationId xmlns:a16="http://schemas.microsoft.com/office/drawing/2014/main" id="{19664EF6-C89A-BC4F-B20F-F028330B24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861600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Hypertension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Rectangle 75">
              <a:extLst>
                <a:ext uri="{FF2B5EF4-FFF2-40B4-BE49-F238E27FC236}">
                  <a16:creationId xmlns:a16="http://schemas.microsoft.com/office/drawing/2014/main" id="{FA37D187-5A63-2A43-AE47-286A558C1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9659" y="363569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16.5%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Rectangle 76">
              <a:extLst>
                <a:ext uri="{FF2B5EF4-FFF2-40B4-BE49-F238E27FC236}">
                  <a16:creationId xmlns:a16="http://schemas.microsoft.com/office/drawing/2014/main" id="{69186CBA-8DE0-D043-BEFF-FC9CC0AC5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8426" y="380460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13.9%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Rectangle 77">
              <a:extLst>
                <a:ext uri="{FF2B5EF4-FFF2-40B4-BE49-F238E27FC236}">
                  <a16:creationId xmlns:a16="http://schemas.microsoft.com/office/drawing/2014/main" id="{F2BF33C6-C336-EF49-94C2-356F7D69E9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5544225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Dyslipidemia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Rectangle 78">
              <a:extLst>
                <a:ext uri="{FF2B5EF4-FFF2-40B4-BE49-F238E27FC236}">
                  <a16:creationId xmlns:a16="http://schemas.microsoft.com/office/drawing/2014/main" id="{3353B02A-7536-FD43-A8FC-9B20AA044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542" y="408813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9.5%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Rectangle 79">
              <a:extLst>
                <a:ext uri="{FF2B5EF4-FFF2-40B4-BE49-F238E27FC236}">
                  <a16:creationId xmlns:a16="http://schemas.microsoft.com/office/drawing/2014/main" id="{939DC130-789C-6F42-B88D-910944564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4722" y="424751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7.0%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80">
              <a:extLst>
                <a:ext uri="{FF2B5EF4-FFF2-40B4-BE49-F238E27FC236}">
                  <a16:creationId xmlns:a16="http://schemas.microsoft.com/office/drawing/2014/main" id="{F33C4B7B-B5E1-5D41-9D78-619606BDB3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226850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Diabetes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321CA696-F3AE-B847-A6B9-20BD3F726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6496" y="3618231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16.8%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82">
              <a:extLst>
                <a:ext uri="{FF2B5EF4-FFF2-40B4-BE49-F238E27FC236}">
                  <a16:creationId xmlns:a16="http://schemas.microsoft.com/office/drawing/2014/main" id="{732B00BB-AD23-E049-A436-390240D0B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201" y="405225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10.1%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Rectangle 83">
              <a:extLst>
                <a:ext uri="{FF2B5EF4-FFF2-40B4-BE49-F238E27FC236}">
                  <a16:creationId xmlns:a16="http://schemas.microsoft.com/office/drawing/2014/main" id="{07AB330A-E5B6-744F-B8DA-8DEA457A48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909475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Asthma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/COPD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Rectangle 84">
              <a:extLst>
                <a:ext uri="{FF2B5EF4-FFF2-40B4-BE49-F238E27FC236}">
                  <a16:creationId xmlns:a16="http://schemas.microsoft.com/office/drawing/2014/main" id="{78343E28-8A61-CF4E-8986-CA63A93CF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121" y="3869056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12.9%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EB88A90C-41CA-C440-80DB-AAFC1FA40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1559" y="466661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0.5%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Rectangle 86">
              <a:extLst>
                <a:ext uri="{FF2B5EF4-FFF2-40B4-BE49-F238E27FC236}">
                  <a16:creationId xmlns:a16="http://schemas.microsoft.com/office/drawing/2014/main" id="{92CD5415-EC50-C147-AE78-99D364E09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592100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Hepatitis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C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Rectangle 87">
              <a:extLst>
                <a:ext uri="{FF2B5EF4-FFF2-40B4-BE49-F238E27FC236}">
                  <a16:creationId xmlns:a16="http://schemas.microsoft.com/office/drawing/2014/main" id="{304E6752-7B30-DB45-8DB9-FAF69467E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417" y="432943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5.7%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Rectangle 88">
              <a:extLst>
                <a:ext uri="{FF2B5EF4-FFF2-40B4-BE49-F238E27FC236}">
                  <a16:creationId xmlns:a16="http://schemas.microsoft.com/office/drawing/2014/main" id="{B47A3B00-DA2E-194A-8926-6AD84CFE3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184" y="4671378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0.2%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Rectangle 89">
              <a:extLst>
                <a:ext uri="{FF2B5EF4-FFF2-40B4-BE49-F238E27FC236}">
                  <a16:creationId xmlns:a16="http://schemas.microsoft.com/office/drawing/2014/main" id="{635DCD03-D191-0B46-86AE-E840FD54BD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8274725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Hepatitis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B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Rectangle 90">
              <a:extLst>
                <a:ext uri="{FF2B5EF4-FFF2-40B4-BE49-F238E27FC236}">
                  <a16:creationId xmlns:a16="http://schemas.microsoft.com/office/drawing/2014/main" id="{E387459A-2885-7744-B756-A08D36C5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371" y="2205356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38.8%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91">
              <a:extLst>
                <a:ext uri="{FF2B5EF4-FFF2-40B4-BE49-F238E27FC236}">
                  <a16:creationId xmlns:a16="http://schemas.microsoft.com/office/drawing/2014/main" id="{2FA4A77A-2AAC-EC4C-AC5B-7ACBD9BE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6809" y="417449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8.1%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92">
              <a:extLst>
                <a:ext uri="{FF2B5EF4-FFF2-40B4-BE49-F238E27FC236}">
                  <a16:creationId xmlns:a16="http://schemas.microsoft.com/office/drawing/2014/main" id="{18D1AF04-ED5D-984D-B40A-BE6338E62E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8958938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Infectious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diseases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Rectangle 93">
              <a:extLst>
                <a:ext uri="{FF2B5EF4-FFF2-40B4-BE49-F238E27FC236}">
                  <a16:creationId xmlns:a16="http://schemas.microsoft.com/office/drawing/2014/main" id="{519DD73A-01AD-9046-B16B-323EDE9A1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2254" y="426593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6.7%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Rectangle 94">
              <a:extLst>
                <a:ext uri="{FF2B5EF4-FFF2-40B4-BE49-F238E27FC236}">
                  <a16:creationId xmlns:a16="http://schemas.microsoft.com/office/drawing/2014/main" id="{C1BADC50-D1E6-6047-A77D-6FC7FD6E0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9434" y="435864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5.2%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Rectangle 95">
              <a:extLst>
                <a:ext uri="{FF2B5EF4-FFF2-40B4-BE49-F238E27FC236}">
                  <a16:creationId xmlns:a16="http://schemas.microsoft.com/office/drawing/2014/main" id="{CA55652D-EBB9-E74E-9FCF-67E9B1E24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641563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Cancer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Rectangle 96">
              <a:extLst>
                <a:ext uri="{FF2B5EF4-FFF2-40B4-BE49-F238E27FC236}">
                  <a16:creationId xmlns:a16="http://schemas.microsoft.com/office/drawing/2014/main" id="{F956391D-84C5-234D-AF89-D05499496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209" y="2945131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27.3%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Rectangle 97">
              <a:extLst>
                <a:ext uri="{FF2B5EF4-FFF2-40B4-BE49-F238E27FC236}">
                  <a16:creationId xmlns:a16="http://schemas.microsoft.com/office/drawing/2014/main" id="{B3FE3CF8-017A-2949-B0AD-14F8F47D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7796" y="370300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15.4%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88CA9AB9-878D-F347-AC8C-C8D00C649A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324188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Depression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Rectangle 99">
              <a:extLst>
                <a:ext uri="{FF2B5EF4-FFF2-40B4-BE49-F238E27FC236}">
                  <a16:creationId xmlns:a16="http://schemas.microsoft.com/office/drawing/2014/main" id="{D3EF8DAA-C5C9-3047-9914-74703DEDC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3834" y="382619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13.5%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Rectangle 100">
              <a:extLst>
                <a:ext uri="{FF2B5EF4-FFF2-40B4-BE49-F238E27FC236}">
                  <a16:creationId xmlns:a16="http://schemas.microsoft.com/office/drawing/2014/main" id="{8F0E385F-6AF9-A840-983E-81051A917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4684" y="441261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4.3%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Rectangle 101">
              <a:extLst>
                <a:ext uri="{FF2B5EF4-FFF2-40B4-BE49-F238E27FC236}">
                  <a16:creationId xmlns:a16="http://schemas.microsoft.com/office/drawing/2014/main" id="{C43331B5-D3A0-DD44-9AD5-65C9FE630C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1006813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Use of psychoactive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substance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1" name="Titre 1">
            <a:extLst>
              <a:ext uri="{FF2B5EF4-FFF2-40B4-BE49-F238E27FC236}">
                <a16:creationId xmlns:a16="http://schemas.microsoft.com/office/drawing/2014/main" id="{70FEC155-D8AB-7958-2314-6CB9C714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580"/>
            <a:ext cx="8490167" cy="1143000"/>
          </a:xfrm>
        </p:spPr>
        <p:txBody>
          <a:bodyPr/>
          <a:lstStyle/>
          <a:p>
            <a:r>
              <a:rPr lang="fr-FR" dirty="0"/>
              <a:t>COCOVIH: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and impact of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 and </a:t>
            </a:r>
            <a:r>
              <a:rPr lang="fr-FR" dirty="0" err="1"/>
              <a:t>age</a:t>
            </a:r>
            <a:r>
              <a:rPr lang="fr-FR" dirty="0"/>
              <a:t> in PLWH</a:t>
            </a:r>
          </a:p>
        </p:txBody>
      </p:sp>
    </p:spTree>
    <p:extLst>
      <p:ext uri="{BB962C8B-B14F-4D97-AF65-F5344CB8AC3E}">
        <p14:creationId xmlns:p14="http://schemas.microsoft.com/office/powerpoint/2010/main" val="3362798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D9B5EAB0-2EF7-453E-45D3-996689F2323B}"/>
              </a:ext>
            </a:extLst>
          </p:cNvPr>
          <p:cNvGrpSpPr/>
          <p:nvPr/>
        </p:nvGrpSpPr>
        <p:grpSpPr>
          <a:xfrm>
            <a:off x="1978070" y="2550134"/>
            <a:ext cx="3968750" cy="2300100"/>
            <a:chOff x="2114550" y="2724150"/>
            <a:chExt cx="3968750" cy="1857376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72248842-E0CC-3131-716F-79DDA0CA8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2724150"/>
              <a:ext cx="3968750" cy="1795463"/>
            </a:xfrm>
            <a:custGeom>
              <a:avLst/>
              <a:gdLst>
                <a:gd name="T0" fmla="*/ 10001 w 10001"/>
                <a:gd name="T1" fmla="*/ 4525 h 4525"/>
                <a:gd name="T2" fmla="*/ 0 w 10001"/>
                <a:gd name="T3" fmla="*/ 4525 h 4525"/>
                <a:gd name="T4" fmla="*/ 0 w 10001"/>
                <a:gd name="T5" fmla="*/ 0 h 4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01" h="4525">
                  <a:moveTo>
                    <a:pt x="10001" y="4525"/>
                  </a:moveTo>
                  <a:lnTo>
                    <a:pt x="0" y="452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D2775A8A-6ADE-EE12-E9DC-A51F32FCD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688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DDEF1EEE-B4C4-31E9-E8F4-2ED7A7512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4113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D84E0CAB-F64B-9B75-F942-A3B11957B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125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D6978E5E-B395-C0B1-2C70-E42CE8AE1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5838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Line 19">
              <a:extLst>
                <a:ext uri="{FF2B5EF4-FFF2-40B4-BE49-F238E27FC236}">
                  <a16:creationId xmlns:a16="http://schemas.microsoft.com/office/drawing/2014/main" id="{13839273-18BB-6235-77E3-6FC6DA28F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3675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619D143E-1FBD-BF21-EA33-3C8605AB7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4550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213F3B39-807B-6971-6CF5-52E2FD46A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2824163"/>
              <a:ext cx="1344613" cy="144463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8E49C86A-01C5-C48E-538B-AF041ADB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2824163"/>
              <a:ext cx="1538288" cy="144463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93BA518-2117-F43B-733C-10C66FC24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3184525"/>
              <a:ext cx="1265238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C954FAC5-C67B-919B-D408-DD004745B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788" y="3184525"/>
              <a:ext cx="1543050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BF1ABFE-979C-D5D7-0560-FC1D7874A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3544888"/>
              <a:ext cx="1143000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C6C37661-30A8-CC72-6C68-B847EF967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550" y="3544888"/>
              <a:ext cx="1462088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E31B779B-E0AC-7ACF-06C2-C4A0C1F8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3905250"/>
              <a:ext cx="709613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32773EF-559E-42EE-030D-70E94FBCE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163" y="3905250"/>
              <a:ext cx="320675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EF9510A3-9ED3-0ADD-551D-C2D8DBAD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4267200"/>
              <a:ext cx="198438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35AFD80A-0A79-65F3-B81E-767B9AA55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847" y="2238456"/>
            <a:ext cx="103188" cy="10318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Rectangle 31">
            <a:extLst>
              <a:ext uri="{FF2B5EF4-FFF2-40B4-BE49-F238E27FC236}">
                <a16:creationId xmlns:a16="http://schemas.microsoft.com/office/drawing/2014/main" id="{F5F49451-226F-EA3B-F347-F35C35C3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897" y="2238456"/>
            <a:ext cx="103188" cy="103188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Rectangle 32">
            <a:extLst>
              <a:ext uri="{FF2B5EF4-FFF2-40B4-BE49-F238E27FC236}">
                <a16:creationId xmlns:a16="http://schemas.microsoft.com/office/drawing/2014/main" id="{42290F33-679E-B1AC-EBCC-0CD96661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734" y="2247600"/>
            <a:ext cx="103188" cy="10318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60D4B723-E2E7-D72F-FDE3-5D35D888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784" y="2247600"/>
            <a:ext cx="103188" cy="103188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AB1C475-A7C8-C8B0-2321-38A95B47946D}"/>
              </a:ext>
            </a:extLst>
          </p:cNvPr>
          <p:cNvGrpSpPr/>
          <p:nvPr/>
        </p:nvGrpSpPr>
        <p:grpSpPr>
          <a:xfrm>
            <a:off x="7991520" y="2404058"/>
            <a:ext cx="3968750" cy="2465370"/>
            <a:chOff x="8128000" y="2414588"/>
            <a:chExt cx="3968750" cy="2166938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8FE12C68-474C-412F-9594-0EE624928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000" y="2414588"/>
              <a:ext cx="3968750" cy="2105025"/>
            </a:xfrm>
            <a:custGeom>
              <a:avLst/>
              <a:gdLst>
                <a:gd name="T0" fmla="*/ 10001 w 10001"/>
                <a:gd name="T1" fmla="*/ 5307 h 5307"/>
                <a:gd name="T2" fmla="*/ 0 w 10001"/>
                <a:gd name="T3" fmla="*/ 5307 h 5307"/>
                <a:gd name="T4" fmla="*/ 0 w 10001"/>
                <a:gd name="T5" fmla="*/ 0 h 5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01" h="5307">
                  <a:moveTo>
                    <a:pt x="10001" y="5307"/>
                  </a:moveTo>
                  <a:lnTo>
                    <a:pt x="0" y="530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Line 9">
              <a:extLst>
                <a:ext uri="{FF2B5EF4-FFF2-40B4-BE49-F238E27FC236}">
                  <a16:creationId xmlns:a16="http://schemas.microsoft.com/office/drawing/2014/main" id="{4E0D2D16-BE79-51BD-BE37-F467A7FAD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7563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Line 10">
              <a:extLst>
                <a:ext uri="{FF2B5EF4-FFF2-40B4-BE49-F238E27FC236}">
                  <a16:creationId xmlns:a16="http://schemas.microsoft.com/office/drawing/2014/main" id="{0D7AFCD9-8698-7B83-2443-8F6DBECFF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98138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319B98DE-2428-D1BD-A6D2-8867196B77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77700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2959C9B3-0A72-ED05-60A4-74C0D8705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7125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39CA3622-0D63-7584-0B3F-BAC39DE39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16988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E248B03B-1087-EE2B-B189-9B1DFDFE4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8000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55D86B-6D6C-011D-AA70-4EDB2255F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2517775"/>
              <a:ext cx="1022350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F727E9-6402-C214-1CF5-71E292E0F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350" y="2517775"/>
              <a:ext cx="952500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5EB99E-39F4-AB65-E3B9-3EE400014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2868613"/>
              <a:ext cx="711200" cy="144463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E91612-8FAA-A741-4656-CC92F0133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9200" y="2868613"/>
              <a:ext cx="946150" cy="144463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8E3A42-2A2B-D64F-2490-CC9B7241B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3219450"/>
              <a:ext cx="1022350" cy="144463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9DF3E3-EA71-F405-293F-7B1807312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350" y="3219450"/>
              <a:ext cx="512763" cy="144463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1BBAB06-F448-55EC-7A95-EEDCE043C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3568700"/>
              <a:ext cx="946150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DDFA715-9EFB-45FC-AA00-C37048A41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4150" y="3568700"/>
              <a:ext cx="203200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0B895C3-E140-A092-D9AC-BDDC844F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3919538"/>
              <a:ext cx="114300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761069-628F-E863-C95D-E3F432E43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2300" y="3919538"/>
              <a:ext cx="122238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850612-770B-D1CE-2F7B-CD949DBAA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4271963"/>
              <a:ext cx="188913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AAF4DE4-DB12-66C5-0A5B-A463DC1A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6913" y="4271963"/>
              <a:ext cx="715963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D362268C-01AF-3F8B-FF99-1CB1927ACED1}"/>
              </a:ext>
            </a:extLst>
          </p:cNvPr>
          <p:cNvSpPr txBox="1"/>
          <p:nvPr/>
        </p:nvSpPr>
        <p:spPr>
          <a:xfrm>
            <a:off x="1859345" y="48539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0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398546-5E3C-F3B7-F06A-790642E46F8E}"/>
              </a:ext>
            </a:extLst>
          </p:cNvPr>
          <p:cNvSpPr txBox="1"/>
          <p:nvPr/>
        </p:nvSpPr>
        <p:spPr>
          <a:xfrm>
            <a:off x="2626764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4ACE15C-C26A-CCFA-6CEC-CBD3756D0229}"/>
              </a:ext>
            </a:extLst>
          </p:cNvPr>
          <p:cNvSpPr txBox="1"/>
          <p:nvPr/>
        </p:nvSpPr>
        <p:spPr>
          <a:xfrm>
            <a:off x="3406159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1214C51-28FD-2F96-8215-BB6445C440E1}"/>
              </a:ext>
            </a:extLst>
          </p:cNvPr>
          <p:cNvSpPr txBox="1"/>
          <p:nvPr/>
        </p:nvSpPr>
        <p:spPr>
          <a:xfrm>
            <a:off x="4199200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60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21E4C7B-41C1-20A7-686D-F0A2EA179345}"/>
              </a:ext>
            </a:extLst>
          </p:cNvPr>
          <p:cNvSpPr txBox="1"/>
          <p:nvPr/>
        </p:nvSpPr>
        <p:spPr>
          <a:xfrm>
            <a:off x="4964946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80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98AC169-51D9-5F5C-00BD-BBF6A1D19643}"/>
              </a:ext>
            </a:extLst>
          </p:cNvPr>
          <p:cNvSpPr txBox="1"/>
          <p:nvPr/>
        </p:nvSpPr>
        <p:spPr>
          <a:xfrm>
            <a:off x="5732359" y="485396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100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B3152FC-3A60-44B7-5E41-D1130E184028}"/>
              </a:ext>
            </a:extLst>
          </p:cNvPr>
          <p:cNvSpPr txBox="1"/>
          <p:nvPr/>
        </p:nvSpPr>
        <p:spPr>
          <a:xfrm>
            <a:off x="482746" y="2541485"/>
            <a:ext cx="14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Slow speed pushing </a:t>
            </a:r>
          </a:p>
          <a:p>
            <a:pPr algn="r"/>
            <a:r>
              <a:rPr lang="en-GB" sz="1200" dirty="0"/>
              <a:t>IM injections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84B0D19-7B6F-5730-1CF3-4F82AAF661F1}"/>
              </a:ext>
            </a:extLst>
          </p:cNvPr>
          <p:cNvSpPr txBox="1"/>
          <p:nvPr/>
        </p:nvSpPr>
        <p:spPr>
          <a:xfrm>
            <a:off x="29288" y="2996414"/>
            <a:ext cx="190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Having patient relax muscle</a:t>
            </a:r>
            <a:br>
              <a:rPr lang="en-GB" sz="1200" dirty="0"/>
            </a:br>
            <a:r>
              <a:rPr lang="en-GB" sz="1200" dirty="0"/>
              <a:t>prior to injection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3B301FA-9309-2D9B-BB1F-FBF50C71586F}"/>
              </a:ext>
            </a:extLst>
          </p:cNvPr>
          <p:cNvSpPr txBox="1"/>
          <p:nvPr/>
        </p:nvSpPr>
        <p:spPr>
          <a:xfrm>
            <a:off x="101680" y="3451343"/>
            <a:ext cx="183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Assuring medication being</a:t>
            </a:r>
            <a:br>
              <a:rPr lang="en-GB" sz="1200" dirty="0"/>
            </a:br>
            <a:r>
              <a:rPr lang="en-GB" sz="1200" dirty="0"/>
              <a:t>at room temperature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4644EC8-0C88-E730-6308-5479A3962158}"/>
              </a:ext>
            </a:extLst>
          </p:cNvPr>
          <p:cNvSpPr txBox="1"/>
          <p:nvPr/>
        </p:nvSpPr>
        <p:spPr>
          <a:xfrm>
            <a:off x="632530" y="3906272"/>
            <a:ext cx="1302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Distracted patient</a:t>
            </a:r>
            <a:br>
              <a:rPr lang="en-GB" sz="1200" dirty="0"/>
            </a:br>
            <a:r>
              <a:rPr lang="en-GB" sz="1200" dirty="0"/>
              <a:t>during injection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471F9F5-EC86-0482-D8CF-BBC3EDACEBB0}"/>
              </a:ext>
            </a:extLst>
          </p:cNvPr>
          <p:cNvSpPr txBox="1"/>
          <p:nvPr/>
        </p:nvSpPr>
        <p:spPr>
          <a:xfrm>
            <a:off x="590596" y="4361200"/>
            <a:ext cx="134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Using pain reliever</a:t>
            </a:r>
            <a:br>
              <a:rPr lang="en-GB" sz="1200" dirty="0"/>
            </a:br>
            <a:r>
              <a:rPr lang="en-GB" sz="1200" dirty="0"/>
              <a:t>prior to injection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9874D70-60D4-4141-4C3F-E2C504BCFC38}"/>
              </a:ext>
            </a:extLst>
          </p:cNvPr>
          <p:cNvSpPr txBox="1"/>
          <p:nvPr/>
        </p:nvSpPr>
        <p:spPr>
          <a:xfrm>
            <a:off x="6345907" y="2860634"/>
            <a:ext cx="160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Using cold compresses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E91346A-F375-8F00-BD0C-846291BB6D3B}"/>
              </a:ext>
            </a:extLst>
          </p:cNvPr>
          <p:cNvSpPr txBox="1"/>
          <p:nvPr/>
        </p:nvSpPr>
        <p:spPr>
          <a:xfrm>
            <a:off x="6131938" y="3261632"/>
            <a:ext cx="1815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Avoiding prolonged sitting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D1EC6A8-105A-7E4F-4AF2-694FEEC1EB92}"/>
              </a:ext>
            </a:extLst>
          </p:cNvPr>
          <p:cNvSpPr txBox="1"/>
          <p:nvPr/>
        </p:nvSpPr>
        <p:spPr>
          <a:xfrm>
            <a:off x="6239595" y="3646671"/>
            <a:ext cx="1708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Light stretching/exercise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E472541-C14B-9504-B5B2-739EE6232DB6}"/>
              </a:ext>
            </a:extLst>
          </p:cNvPr>
          <p:cNvSpPr txBox="1"/>
          <p:nvPr/>
        </p:nvSpPr>
        <p:spPr>
          <a:xfrm>
            <a:off x="6423171" y="4054171"/>
            <a:ext cx="1524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Using a hot compress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EB08A2B-1E5D-2AA0-619F-361612E8E3B7}"/>
              </a:ext>
            </a:extLst>
          </p:cNvPr>
          <p:cNvSpPr txBox="1"/>
          <p:nvPr/>
        </p:nvSpPr>
        <p:spPr>
          <a:xfrm>
            <a:off x="6334814" y="4361200"/>
            <a:ext cx="161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Do not provide advice/</a:t>
            </a:r>
            <a:br>
              <a:rPr lang="en-GB" sz="1200" dirty="0"/>
            </a:br>
            <a:r>
              <a:rPr lang="en-GB" sz="1200" dirty="0"/>
              <a:t>none of the above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42A8801-3F14-1CF1-3FA7-F2FA14CEECF6}"/>
              </a:ext>
            </a:extLst>
          </p:cNvPr>
          <p:cNvSpPr txBox="1"/>
          <p:nvPr/>
        </p:nvSpPr>
        <p:spPr>
          <a:xfrm>
            <a:off x="5403084" y="2456631"/>
            <a:ext cx="254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Taking over-the-counter pain relievers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DCD83E0-8E42-6493-7B79-9B7E4A6FE82E}"/>
              </a:ext>
            </a:extLst>
          </p:cNvPr>
          <p:cNvSpPr txBox="1"/>
          <p:nvPr/>
        </p:nvSpPr>
        <p:spPr>
          <a:xfrm>
            <a:off x="2122459" y="2151551"/>
            <a:ext cx="1552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Investigator/physician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4DF4C8B-FADD-91FC-CA02-B9F5CCDA1CB9}"/>
              </a:ext>
            </a:extLst>
          </p:cNvPr>
          <p:cNvSpPr txBox="1"/>
          <p:nvPr/>
        </p:nvSpPr>
        <p:spPr>
          <a:xfrm>
            <a:off x="4129842" y="2151551"/>
            <a:ext cx="12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Nurse/office staff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04C17D8-5558-C760-C1D3-243C04AEAB6C}"/>
              </a:ext>
            </a:extLst>
          </p:cNvPr>
          <p:cNvSpPr txBox="1"/>
          <p:nvPr/>
        </p:nvSpPr>
        <p:spPr>
          <a:xfrm>
            <a:off x="8470364" y="2160695"/>
            <a:ext cx="1552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Investigator/physician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1831156-28F0-02A2-DC49-C02492F9E6B1}"/>
              </a:ext>
            </a:extLst>
          </p:cNvPr>
          <p:cNvSpPr txBox="1"/>
          <p:nvPr/>
        </p:nvSpPr>
        <p:spPr>
          <a:xfrm>
            <a:off x="10477747" y="2160695"/>
            <a:ext cx="12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Nurse/office staff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898DAB1-30DC-97CF-632A-D187F1FFA061}"/>
              </a:ext>
            </a:extLst>
          </p:cNvPr>
          <p:cNvSpPr txBox="1"/>
          <p:nvPr/>
        </p:nvSpPr>
        <p:spPr>
          <a:xfrm>
            <a:off x="7869505" y="48539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0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42DB106-CE2A-5321-9153-6D56A4C1791B}"/>
              </a:ext>
            </a:extLst>
          </p:cNvPr>
          <p:cNvSpPr txBox="1"/>
          <p:nvPr/>
        </p:nvSpPr>
        <p:spPr>
          <a:xfrm>
            <a:off x="8636924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96F03E41-8399-8FB9-4CED-1D499B326234}"/>
              </a:ext>
            </a:extLst>
          </p:cNvPr>
          <p:cNvSpPr txBox="1"/>
          <p:nvPr/>
        </p:nvSpPr>
        <p:spPr>
          <a:xfrm>
            <a:off x="9416319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40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3A248EC-F4C0-8C40-982F-08B09D5D6D93}"/>
              </a:ext>
            </a:extLst>
          </p:cNvPr>
          <p:cNvSpPr txBox="1"/>
          <p:nvPr/>
        </p:nvSpPr>
        <p:spPr>
          <a:xfrm>
            <a:off x="10209360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60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E57995FC-93C5-0628-7C9C-BEEBB04EBF9A}"/>
              </a:ext>
            </a:extLst>
          </p:cNvPr>
          <p:cNvSpPr txBox="1"/>
          <p:nvPr/>
        </p:nvSpPr>
        <p:spPr>
          <a:xfrm>
            <a:off x="10975106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80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F5ACB10-1000-F57D-6A83-D9F25A05748D}"/>
              </a:ext>
            </a:extLst>
          </p:cNvPr>
          <p:cNvSpPr txBox="1"/>
          <p:nvPr/>
        </p:nvSpPr>
        <p:spPr>
          <a:xfrm>
            <a:off x="11742519" y="485396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100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4B23DAF-1494-D08C-1B9F-AF722A4E62DD}"/>
              </a:ext>
            </a:extLst>
          </p:cNvPr>
          <p:cNvSpPr txBox="1"/>
          <p:nvPr/>
        </p:nvSpPr>
        <p:spPr>
          <a:xfrm>
            <a:off x="2550035" y="262337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n=15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74EB14C-DC33-4867-B0FB-855BB2FB0CA3}"/>
              </a:ext>
            </a:extLst>
          </p:cNvPr>
          <p:cNvSpPr txBox="1"/>
          <p:nvPr/>
        </p:nvSpPr>
        <p:spPr>
          <a:xfrm>
            <a:off x="2304281" y="305842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3D14A8C-31FA-58D1-B627-43577F2B225C}"/>
              </a:ext>
            </a:extLst>
          </p:cNvPr>
          <p:cNvSpPr txBox="1"/>
          <p:nvPr/>
        </p:nvSpPr>
        <p:spPr>
          <a:xfrm>
            <a:off x="2251581" y="352125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n=11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6E5B97AE-807A-6FAC-1D92-742FDCEE2DE3}"/>
              </a:ext>
            </a:extLst>
          </p:cNvPr>
          <p:cNvSpPr txBox="1"/>
          <p:nvPr/>
        </p:nvSpPr>
        <p:spPr>
          <a:xfrm>
            <a:off x="2112476" y="395682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n=7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C3C119C-DD6A-890B-4970-B15C6F5A9E0A}"/>
              </a:ext>
            </a:extLst>
          </p:cNvPr>
          <p:cNvSpPr txBox="1"/>
          <p:nvPr/>
        </p:nvSpPr>
        <p:spPr>
          <a:xfrm>
            <a:off x="2180928" y="4421012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n=2 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3F70540-F6CB-5365-4261-4C322A900B32}"/>
              </a:ext>
            </a:extLst>
          </p:cNvPr>
          <p:cNvSpPr txBox="1"/>
          <p:nvPr/>
        </p:nvSpPr>
        <p:spPr>
          <a:xfrm>
            <a:off x="2644523" y="395682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n=3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01EAF7B3-A433-E87C-845C-C7C55D4B1571}"/>
              </a:ext>
            </a:extLst>
          </p:cNvPr>
          <p:cNvSpPr txBox="1"/>
          <p:nvPr/>
        </p:nvSpPr>
        <p:spPr>
          <a:xfrm>
            <a:off x="3819413" y="262337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n=13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8121458A-618E-3904-3BBA-99625BEA276B}"/>
              </a:ext>
            </a:extLst>
          </p:cNvPr>
          <p:cNvSpPr txBox="1"/>
          <p:nvPr/>
        </p:nvSpPr>
        <p:spPr>
          <a:xfrm>
            <a:off x="3573659" y="305842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n=15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A532F7E-4080-1947-8777-12859FEA3D5E}"/>
              </a:ext>
            </a:extLst>
          </p:cNvPr>
          <p:cNvSpPr txBox="1"/>
          <p:nvPr/>
        </p:nvSpPr>
        <p:spPr>
          <a:xfrm>
            <a:off x="3520960" y="352125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n=14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1EAD6B82-9D30-2DD2-AB15-0B08D314A19A}"/>
              </a:ext>
            </a:extLst>
          </p:cNvPr>
          <p:cNvSpPr txBox="1"/>
          <p:nvPr/>
        </p:nvSpPr>
        <p:spPr>
          <a:xfrm>
            <a:off x="2714586" y="442101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5%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2EE94DD-0B2B-B6C2-3309-65DCE6A417AA}"/>
              </a:ext>
            </a:extLst>
          </p:cNvPr>
          <p:cNvSpPr txBox="1"/>
          <p:nvPr/>
        </p:nvSpPr>
        <p:spPr>
          <a:xfrm>
            <a:off x="2990097" y="3956823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26%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F091E9F4-98B2-3BF2-42BD-3D752F37FA9E}"/>
              </a:ext>
            </a:extLst>
          </p:cNvPr>
          <p:cNvSpPr txBox="1"/>
          <p:nvPr/>
        </p:nvSpPr>
        <p:spPr>
          <a:xfrm>
            <a:off x="4533117" y="351773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66%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01D19B3-CFA5-5740-7021-A96C566D79FF}"/>
              </a:ext>
            </a:extLst>
          </p:cNvPr>
          <p:cNvSpPr txBox="1"/>
          <p:nvPr/>
        </p:nvSpPr>
        <p:spPr>
          <a:xfrm>
            <a:off x="4780237" y="308268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71%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0D794049-FDAF-31FE-E22F-A9AF9A9D35D4}"/>
              </a:ext>
            </a:extLst>
          </p:cNvPr>
          <p:cNvSpPr txBox="1"/>
          <p:nvPr/>
        </p:nvSpPr>
        <p:spPr>
          <a:xfrm>
            <a:off x="4847892" y="261772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74%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E6CFA87-F92F-E0A1-03C2-1F10F6ECF0BF}"/>
              </a:ext>
            </a:extLst>
          </p:cNvPr>
          <p:cNvSpPr txBox="1"/>
          <p:nvPr/>
        </p:nvSpPr>
        <p:spPr>
          <a:xfrm>
            <a:off x="8035491" y="245663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n=10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E2136BBF-0D58-D74E-8A8B-D37914107DC9}"/>
              </a:ext>
            </a:extLst>
          </p:cNvPr>
          <p:cNvSpPr txBox="1"/>
          <p:nvPr/>
        </p:nvSpPr>
        <p:spPr>
          <a:xfrm>
            <a:off x="8117978" y="286063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88425FC6-A146-B458-A5E5-9C4CE2C9F897}"/>
              </a:ext>
            </a:extLst>
          </p:cNvPr>
          <p:cNvSpPr txBox="1"/>
          <p:nvPr/>
        </p:nvSpPr>
        <p:spPr>
          <a:xfrm>
            <a:off x="8078705" y="326163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n=10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55F8292D-319A-2EA8-EF61-B60B9E5F5C36}"/>
              </a:ext>
            </a:extLst>
          </p:cNvPr>
          <p:cNvSpPr txBox="1"/>
          <p:nvPr/>
        </p:nvSpPr>
        <p:spPr>
          <a:xfrm>
            <a:off x="8094417" y="36466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53515AE6-EF8B-AE5B-0A09-6299157D4A57}"/>
              </a:ext>
            </a:extLst>
          </p:cNvPr>
          <p:cNvSpPr txBox="1"/>
          <p:nvPr/>
        </p:nvSpPr>
        <p:spPr>
          <a:xfrm>
            <a:off x="8824631" y="36466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n=2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B8CA02AA-54E3-CE85-536C-9E0048D71D83}"/>
              </a:ext>
            </a:extLst>
          </p:cNvPr>
          <p:cNvSpPr txBox="1"/>
          <p:nvPr/>
        </p:nvSpPr>
        <p:spPr>
          <a:xfrm>
            <a:off x="9022167" y="326163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n=5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B6C964D9-CDF9-7924-E996-5E9814885F64}"/>
              </a:ext>
            </a:extLst>
          </p:cNvPr>
          <p:cNvSpPr txBox="1"/>
          <p:nvPr/>
        </p:nvSpPr>
        <p:spPr>
          <a:xfrm>
            <a:off x="8954534" y="286063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n=9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E50BB96E-0EFC-95F2-3B12-084B41DFF589}"/>
              </a:ext>
            </a:extLst>
          </p:cNvPr>
          <p:cNvSpPr txBox="1"/>
          <p:nvPr/>
        </p:nvSpPr>
        <p:spPr>
          <a:xfrm>
            <a:off x="9212042" y="245663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n=9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CE49D47F-B0A4-F647-D261-7E285D408F8B}"/>
              </a:ext>
            </a:extLst>
          </p:cNvPr>
          <p:cNvSpPr txBox="1"/>
          <p:nvPr/>
        </p:nvSpPr>
        <p:spPr>
          <a:xfrm>
            <a:off x="8247146" y="40541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n=1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7A75DDB7-23F2-6148-F91E-A1CA2D814583}"/>
              </a:ext>
            </a:extLst>
          </p:cNvPr>
          <p:cNvSpPr txBox="1"/>
          <p:nvPr/>
        </p:nvSpPr>
        <p:spPr>
          <a:xfrm>
            <a:off x="8711893" y="40541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n=1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99F447D-A9BF-8B04-3C60-5292E71A42E1}"/>
              </a:ext>
            </a:extLst>
          </p:cNvPr>
          <p:cNvSpPr txBox="1"/>
          <p:nvPr/>
        </p:nvSpPr>
        <p:spPr>
          <a:xfrm>
            <a:off x="7949861" y="446804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n=2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9E8D2495-D60C-8A6F-A118-9C926E60D026}"/>
              </a:ext>
            </a:extLst>
          </p:cNvPr>
          <p:cNvSpPr txBox="1"/>
          <p:nvPr/>
        </p:nvSpPr>
        <p:spPr>
          <a:xfrm>
            <a:off x="8382212" y="446383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C55A6E8B-8F4B-39CE-AE35-6EC8DF625C64}"/>
              </a:ext>
            </a:extLst>
          </p:cNvPr>
          <p:cNvSpPr txBox="1"/>
          <p:nvPr/>
        </p:nvSpPr>
        <p:spPr>
          <a:xfrm>
            <a:off x="9987325" y="245663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DEB2114B-5E19-B1ED-D918-70B0DF580F64}"/>
              </a:ext>
            </a:extLst>
          </p:cNvPr>
          <p:cNvSpPr txBox="1"/>
          <p:nvPr/>
        </p:nvSpPr>
        <p:spPr>
          <a:xfrm>
            <a:off x="9617880" y="286063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42%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0859C119-1510-A63A-E5E6-81FB014AF5AA}"/>
              </a:ext>
            </a:extLst>
          </p:cNvPr>
          <p:cNvSpPr txBox="1"/>
          <p:nvPr/>
        </p:nvSpPr>
        <p:spPr>
          <a:xfrm>
            <a:off x="9535445" y="326163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39%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DC1BF828-9F5D-1EFD-E57B-481FA453E71B}"/>
              </a:ext>
            </a:extLst>
          </p:cNvPr>
          <p:cNvSpPr txBox="1"/>
          <p:nvPr/>
        </p:nvSpPr>
        <p:spPr>
          <a:xfrm>
            <a:off x="9134368" y="366314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29%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C0079C56-824A-AC8F-1A03-44E6287D8E82}"/>
              </a:ext>
            </a:extLst>
          </p:cNvPr>
          <p:cNvSpPr txBox="1"/>
          <p:nvPr/>
        </p:nvSpPr>
        <p:spPr>
          <a:xfrm>
            <a:off x="9162301" y="4054171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5%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ACBAF5E2-720E-6763-B9EA-4176445BDCA6}"/>
              </a:ext>
            </a:extLst>
          </p:cNvPr>
          <p:cNvSpPr txBox="1"/>
          <p:nvPr/>
        </p:nvSpPr>
        <p:spPr>
          <a:xfrm>
            <a:off x="8913358" y="446699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24%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1668B6DE-7B8B-189B-F755-815E33D51623}"/>
              </a:ext>
            </a:extLst>
          </p:cNvPr>
          <p:cNvSpPr txBox="1"/>
          <p:nvPr/>
        </p:nvSpPr>
        <p:spPr>
          <a:xfrm>
            <a:off x="9486579" y="6469389"/>
            <a:ext cx="270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Scherzer J. HIV Glasgow 2022, Abs. P029</a:t>
            </a:r>
          </a:p>
        </p:txBody>
      </p:sp>
      <p:sp>
        <p:nvSpPr>
          <p:cNvPr id="109" name="Espace réservé du contenu 2">
            <a:extLst>
              <a:ext uri="{FF2B5EF4-FFF2-40B4-BE49-F238E27FC236}">
                <a16:creationId xmlns:a16="http://schemas.microsoft.com/office/drawing/2014/main" id="{04428969-788D-C94B-BE2B-E98A432C1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5111" y="5195132"/>
            <a:ext cx="9368595" cy="1463777"/>
          </a:xfrm>
        </p:spPr>
        <p:txBody>
          <a:bodyPr>
            <a:normAutofit/>
          </a:bodyPr>
          <a:lstStyle/>
          <a:p>
            <a:pPr>
              <a:lnSpc>
                <a:spcPts val="2120"/>
              </a:lnSpc>
              <a:spcBef>
                <a:spcPts val="0"/>
              </a:spcBef>
            </a:pPr>
            <a:r>
              <a:rPr lang="en-GB" sz="1900" dirty="0"/>
              <a:t>Most common concerns at M6 (rate of concern on a scale 0-4)</a:t>
            </a:r>
          </a:p>
          <a:p>
            <a:pPr lvl="1">
              <a:lnSpc>
                <a:spcPts val="2120"/>
              </a:lnSpc>
              <a:spcBef>
                <a:spcPts val="0"/>
              </a:spcBef>
            </a:pPr>
            <a:r>
              <a:rPr lang="en-GB" sz="1800" dirty="0">
                <a:solidFill>
                  <a:srgbClr val="071D49"/>
                </a:solidFill>
                <a:effectLst/>
              </a:rPr>
              <a:t>Risk of resistance for patients not adherent</a:t>
            </a:r>
            <a:r>
              <a:rPr lang="en-GB" sz="1800" dirty="0">
                <a:solidFill>
                  <a:srgbClr val="071D49"/>
                </a:solidFill>
              </a:rPr>
              <a:t> </a:t>
            </a:r>
            <a:r>
              <a:rPr lang="en-GB" sz="1800" dirty="0">
                <a:solidFill>
                  <a:srgbClr val="071D49"/>
                </a:solidFill>
                <a:effectLst/>
              </a:rPr>
              <a:t>to injections									2.5</a:t>
            </a:r>
          </a:p>
          <a:p>
            <a:pPr lvl="1">
              <a:lnSpc>
                <a:spcPts val="2120"/>
              </a:lnSpc>
              <a:spcBef>
                <a:spcPts val="0"/>
              </a:spcBef>
            </a:pPr>
            <a:r>
              <a:rPr lang="en-GB" sz="1800" dirty="0">
                <a:solidFill>
                  <a:srgbClr val="071D49"/>
                </a:solidFill>
                <a:effectLst/>
              </a:rPr>
              <a:t>Patients’ tolerability of injection pain/soreness											1.7</a:t>
            </a:r>
          </a:p>
          <a:p>
            <a:pPr lvl="1">
              <a:lnSpc>
                <a:spcPts val="2120"/>
              </a:lnSpc>
              <a:spcBef>
                <a:spcPts val="0"/>
              </a:spcBef>
            </a:pPr>
            <a:r>
              <a:rPr lang="en-GB" sz="1800" dirty="0">
                <a:solidFill>
                  <a:srgbClr val="071D49"/>
                </a:solidFill>
                <a:effectLst/>
              </a:rPr>
              <a:t>Patients not being virologically suppressed due to missed doses							1.6</a:t>
            </a:r>
          </a:p>
          <a:p>
            <a:pPr lvl="1">
              <a:lnSpc>
                <a:spcPts val="2120"/>
              </a:lnSpc>
              <a:spcBef>
                <a:spcPts val="0"/>
              </a:spcBef>
            </a:pPr>
            <a:r>
              <a:rPr lang="en-GB" sz="1800" dirty="0">
                <a:solidFill>
                  <a:srgbClr val="071D49"/>
                </a:solidFill>
                <a:effectLst/>
              </a:rPr>
              <a:t>Understanding when/how to reinitiate injections after unplanned missed doses		1.6</a:t>
            </a:r>
            <a:endParaRPr lang="en-GB" dirty="0">
              <a:solidFill>
                <a:srgbClr val="071D49"/>
              </a:solidFill>
              <a:effectLst/>
            </a:endParaRPr>
          </a:p>
          <a:p>
            <a:pPr lvl="1">
              <a:lnSpc>
                <a:spcPts val="2120"/>
              </a:lnSpc>
              <a:spcBef>
                <a:spcPts val="0"/>
              </a:spcBef>
            </a:pPr>
            <a:endParaRPr lang="en-GB" dirty="0">
              <a:solidFill>
                <a:srgbClr val="071D49"/>
              </a:solidFill>
              <a:effectLst/>
            </a:endParaRPr>
          </a:p>
          <a:p>
            <a:pPr lvl="1">
              <a:lnSpc>
                <a:spcPts val="212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F59CC94E-0D66-B64D-B351-511CEC050DF5}"/>
              </a:ext>
            </a:extLst>
          </p:cNvPr>
          <p:cNvSpPr txBox="1"/>
          <p:nvPr/>
        </p:nvSpPr>
        <p:spPr>
          <a:xfrm>
            <a:off x="82234" y="1797447"/>
            <a:ext cx="5772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/>
              </a:rPr>
              <a:t>Techniques to Minimize Pain During Injection (38 HCPs)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406A27BE-B589-214D-BF38-9CEC676B8F1C}"/>
              </a:ext>
            </a:extLst>
          </p:cNvPr>
          <p:cNvSpPr txBox="1"/>
          <p:nvPr/>
        </p:nvSpPr>
        <p:spPr>
          <a:xfrm>
            <a:off x="6337305" y="1817648"/>
            <a:ext cx="5725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/>
              </a:rPr>
              <a:t>Advice </a:t>
            </a:r>
            <a:r>
              <a:rPr lang="en-GB" b="1" dirty="0">
                <a:solidFill>
                  <a:srgbClr val="0070C0"/>
                </a:solidFill>
              </a:rPr>
              <a:t>f</a:t>
            </a:r>
            <a:r>
              <a:rPr lang="en-GB" b="1" dirty="0">
                <a:solidFill>
                  <a:srgbClr val="0070C0"/>
                </a:solidFill>
                <a:effectLst/>
              </a:rPr>
              <a:t>or Reducing Soreness After the Injection (38 HCPs)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17738B-74D5-235F-1B3D-F1E9CB50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113"/>
            <a:ext cx="11350671" cy="1481137"/>
          </a:xfrm>
        </p:spPr>
        <p:txBody>
          <a:bodyPr>
            <a:normAutofit/>
          </a:bodyPr>
          <a:lstStyle/>
          <a:p>
            <a:r>
              <a:rPr lang="en-GB" sz="3600" dirty="0"/>
              <a:t>CAB+RPV LA IM Q2M: implementation in Germany</a:t>
            </a:r>
          </a:p>
        </p:txBody>
      </p:sp>
    </p:spTree>
    <p:extLst>
      <p:ext uri="{BB962C8B-B14F-4D97-AF65-F5344CB8AC3E}">
        <p14:creationId xmlns:p14="http://schemas.microsoft.com/office/powerpoint/2010/main" val="131361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ADB98-EA43-4C4F-A521-BBD52A4A23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0115" y="1431134"/>
            <a:ext cx="11596254" cy="8659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/>
              <a:t>236 patients in the follow-up cohort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At entry 24 participants had 1 baseline risk factor, 1 had 2 risk factors (BMI &gt; 30 and subtype A6/A1)</a:t>
            </a:r>
          </a:p>
        </p:txBody>
      </p:sp>
      <p:sp>
        <p:nvSpPr>
          <p:cNvPr id="7" name="TextBox 82">
            <a:extLst>
              <a:ext uri="{FF2B5EF4-FFF2-40B4-BE49-F238E27FC236}">
                <a16:creationId xmlns:a16="http://schemas.microsoft.com/office/drawing/2014/main" id="{86C7E427-9AC4-2347-A4E9-F7B5F0B23DFC}"/>
              </a:ext>
            </a:extLst>
          </p:cNvPr>
          <p:cNvSpPr txBox="1"/>
          <p:nvPr/>
        </p:nvSpPr>
        <p:spPr bwMode="auto">
          <a:xfrm>
            <a:off x="4795892" y="5244813"/>
            <a:ext cx="758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1" u="none" strike="noStrike" kern="1200" cap="none" spc="0" normalizeH="0" baseline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</a:t>
            </a: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ine 2546">
            <a:extLst>
              <a:ext uri="{FF2B5EF4-FFF2-40B4-BE49-F238E27FC236}">
                <a16:creationId xmlns:a16="http://schemas.microsoft.com/office/drawing/2014/main" id="{9082B506-8C46-324A-9EAC-B7B1E33CF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519" y="5490549"/>
            <a:ext cx="1685338" cy="1989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2C4407A3-FEEF-1549-9E90-11173A214401}"/>
              </a:ext>
            </a:extLst>
          </p:cNvPr>
          <p:cNvCxnSpPr>
            <a:cxnSpLocks/>
          </p:cNvCxnSpPr>
          <p:nvPr/>
        </p:nvCxnSpPr>
        <p:spPr>
          <a:xfrm>
            <a:off x="2366089" y="3537204"/>
            <a:ext cx="18859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086CA33-7986-064C-8F12-1C61F20B37AC}"/>
              </a:ext>
            </a:extLst>
          </p:cNvPr>
          <p:cNvSpPr txBox="1">
            <a:spLocks/>
          </p:cNvSpPr>
          <p:nvPr/>
        </p:nvSpPr>
        <p:spPr>
          <a:xfrm>
            <a:off x="223609" y="5668740"/>
            <a:ext cx="5755005" cy="94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/>
              <a:t>Discontinuations: 2 for general AEs (headache, anxiety worsening), 6 for ISRs (4 extra-discontinuations during lead-in)</a:t>
            </a:r>
          </a:p>
          <a:p>
            <a:pPr marL="328612" indent="-285750">
              <a:spcBef>
                <a:spcPts val="0"/>
              </a:spcBef>
            </a:pPr>
            <a:r>
              <a:rPr lang="en-GB" sz="1600" dirty="0"/>
              <a:t>Significant improvement in Treatment Satisfaction Score at M6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CF4131-DC1F-AD47-A8A0-0E4DBA018206}"/>
              </a:ext>
            </a:extLst>
          </p:cNvPr>
          <p:cNvSpPr txBox="1"/>
          <p:nvPr/>
        </p:nvSpPr>
        <p:spPr>
          <a:xfrm>
            <a:off x="9714591" y="6469389"/>
            <a:ext cx="247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err="1"/>
              <a:t>Borch</a:t>
            </a:r>
            <a:r>
              <a:rPr lang="en-GB" sz="1200" dirty="0"/>
              <a:t> J. HIV Glasgow 2022, Abs. O43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D4B27E-EEBF-81AA-1FA1-7E0D52E81D99}"/>
              </a:ext>
            </a:extLst>
          </p:cNvPr>
          <p:cNvSpPr txBox="1"/>
          <p:nvPr/>
        </p:nvSpPr>
        <p:spPr>
          <a:xfrm>
            <a:off x="613799" y="237762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100 -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69A267-8C75-48FC-1BED-296D860295CC}"/>
              </a:ext>
            </a:extLst>
          </p:cNvPr>
          <p:cNvSpPr txBox="1"/>
          <p:nvPr/>
        </p:nvSpPr>
        <p:spPr>
          <a:xfrm>
            <a:off x="705170" y="285376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80 -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7FC29F7-A737-1015-57EB-9C58E9079816}"/>
              </a:ext>
            </a:extLst>
          </p:cNvPr>
          <p:cNvSpPr txBox="1"/>
          <p:nvPr/>
        </p:nvSpPr>
        <p:spPr>
          <a:xfrm>
            <a:off x="705170" y="332991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60 -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1C56A1-1DBC-BC89-00EE-4C13177A4132}"/>
              </a:ext>
            </a:extLst>
          </p:cNvPr>
          <p:cNvSpPr txBox="1"/>
          <p:nvPr/>
        </p:nvSpPr>
        <p:spPr>
          <a:xfrm>
            <a:off x="705170" y="381506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40 -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1B3BE5-6984-AB8F-0DA8-37A06FFB2DB8}"/>
              </a:ext>
            </a:extLst>
          </p:cNvPr>
          <p:cNvSpPr txBox="1"/>
          <p:nvPr/>
        </p:nvSpPr>
        <p:spPr>
          <a:xfrm>
            <a:off x="705170" y="428842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20 -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7A9833-02BF-6ACD-BAA1-F3B434D1C675}"/>
              </a:ext>
            </a:extLst>
          </p:cNvPr>
          <p:cNvSpPr txBox="1"/>
          <p:nvPr/>
        </p:nvSpPr>
        <p:spPr>
          <a:xfrm>
            <a:off x="796542" y="4761788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0 -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91E5B7-F105-5128-1428-DFA3822D0282}"/>
              </a:ext>
            </a:extLst>
          </p:cNvPr>
          <p:cNvSpPr txBox="1"/>
          <p:nvPr/>
        </p:nvSpPr>
        <p:spPr>
          <a:xfrm>
            <a:off x="1135422" y="4624512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0.5%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25C104E-5CE1-9C47-5CBB-DE2C39068E2A}"/>
              </a:ext>
            </a:extLst>
          </p:cNvPr>
          <p:cNvSpPr txBox="1"/>
          <p:nvPr/>
        </p:nvSpPr>
        <p:spPr>
          <a:xfrm>
            <a:off x="1744568" y="4508478"/>
            <a:ext cx="54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6.0%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A13FFB-AC2F-3147-FA64-6E90B932CFDD}"/>
              </a:ext>
            </a:extLst>
          </p:cNvPr>
          <p:cNvSpPr txBox="1"/>
          <p:nvPr/>
        </p:nvSpPr>
        <p:spPr>
          <a:xfrm>
            <a:off x="2325417" y="362412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42.7%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AD604C3-76FC-3C47-5935-65BE4AC28104}"/>
              </a:ext>
            </a:extLst>
          </p:cNvPr>
          <p:cNvSpPr txBox="1"/>
          <p:nvPr/>
        </p:nvSpPr>
        <p:spPr>
          <a:xfrm>
            <a:off x="2957321" y="417632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19.4%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BDC9BE8-D9E5-637D-D6B1-0BA982AB6F55}"/>
              </a:ext>
            </a:extLst>
          </p:cNvPr>
          <p:cNvSpPr txBox="1"/>
          <p:nvPr/>
        </p:nvSpPr>
        <p:spPr>
          <a:xfrm>
            <a:off x="3561773" y="394604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28.6%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EF72A9-D597-5767-F580-715C0F16B81E}"/>
              </a:ext>
            </a:extLst>
          </p:cNvPr>
          <p:cNvSpPr txBox="1"/>
          <p:nvPr/>
        </p:nvSpPr>
        <p:spPr>
          <a:xfrm>
            <a:off x="4252010" y="4609179"/>
            <a:ext cx="54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1.4%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F308CFB-558E-D73E-35FB-F42B1D447F8A}"/>
              </a:ext>
            </a:extLst>
          </p:cNvPr>
          <p:cNvSpPr txBox="1"/>
          <p:nvPr/>
        </p:nvSpPr>
        <p:spPr>
          <a:xfrm>
            <a:off x="4861157" y="4609179"/>
            <a:ext cx="54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1.4%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A06B4E1-1B04-0962-5800-F9A2EEA1C173}"/>
              </a:ext>
            </a:extLst>
          </p:cNvPr>
          <p:cNvSpPr txBox="1"/>
          <p:nvPr/>
        </p:nvSpPr>
        <p:spPr>
          <a:xfrm>
            <a:off x="4935764" y="4985449"/>
            <a:ext cx="457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&gt;14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E635247-8C24-8A7E-EFE1-12034783CD31}"/>
              </a:ext>
            </a:extLst>
          </p:cNvPr>
          <p:cNvSpPr txBox="1"/>
          <p:nvPr/>
        </p:nvSpPr>
        <p:spPr>
          <a:xfrm>
            <a:off x="4187648" y="4985449"/>
            <a:ext cx="69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8 to 14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6641793-6568-2CF6-4E52-9356800CA126}"/>
              </a:ext>
            </a:extLst>
          </p:cNvPr>
          <p:cNvSpPr txBox="1"/>
          <p:nvPr/>
        </p:nvSpPr>
        <p:spPr>
          <a:xfrm>
            <a:off x="3591584" y="4985449"/>
            <a:ext cx="601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1 to 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DBF2EDF-E2EF-D1C6-FFB4-E7DD311BC9F3}"/>
              </a:ext>
            </a:extLst>
          </p:cNvPr>
          <p:cNvSpPr txBox="1"/>
          <p:nvPr/>
        </p:nvSpPr>
        <p:spPr>
          <a:xfrm>
            <a:off x="3119232" y="4985449"/>
            <a:ext cx="276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AFED78D-6058-AFE9-464A-5F804DA6F663}"/>
              </a:ext>
            </a:extLst>
          </p:cNvPr>
          <p:cNvSpPr txBox="1"/>
          <p:nvPr/>
        </p:nvSpPr>
        <p:spPr>
          <a:xfrm>
            <a:off x="2300387" y="4985449"/>
            <a:ext cx="71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-7 to -1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3B6A080-FB33-C814-35A8-E978B4B32AFB}"/>
              </a:ext>
            </a:extLst>
          </p:cNvPr>
          <p:cNvSpPr txBox="1"/>
          <p:nvPr/>
        </p:nvSpPr>
        <p:spPr>
          <a:xfrm>
            <a:off x="1612552" y="4985449"/>
            <a:ext cx="80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-14 to -8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6C1F36C-FABA-ADEC-E162-6667EE4AA27D}"/>
              </a:ext>
            </a:extLst>
          </p:cNvPr>
          <p:cNvSpPr txBox="1"/>
          <p:nvPr/>
        </p:nvSpPr>
        <p:spPr>
          <a:xfrm>
            <a:off x="1115068" y="4985449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&gt;-14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ACE8039-20A5-502F-EB51-3E2E21EB378B}"/>
              </a:ext>
            </a:extLst>
          </p:cNvPr>
          <p:cNvSpPr txBox="1"/>
          <p:nvPr/>
        </p:nvSpPr>
        <p:spPr>
          <a:xfrm>
            <a:off x="2366089" y="5307364"/>
            <a:ext cx="1990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Days from target date</a:t>
            </a: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2A9918AB-6233-08FE-4EBB-C737E4D64186}"/>
              </a:ext>
            </a:extLst>
          </p:cNvPr>
          <p:cNvSpPr/>
          <p:nvPr/>
        </p:nvSpPr>
        <p:spPr>
          <a:xfrm>
            <a:off x="1071880" y="2550160"/>
            <a:ext cx="4373880" cy="2392680"/>
          </a:xfrm>
          <a:custGeom>
            <a:avLst/>
            <a:gdLst>
              <a:gd name="connsiteX0" fmla="*/ 0 w 4373880"/>
              <a:gd name="connsiteY0" fmla="*/ 0 h 2392680"/>
              <a:gd name="connsiteX1" fmla="*/ 0 w 4373880"/>
              <a:gd name="connsiteY1" fmla="*/ 2392680 h 2392680"/>
              <a:gd name="connsiteX2" fmla="*/ 4373880 w 4373880"/>
              <a:gd name="connsiteY2" fmla="*/ 239268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3880" h="2392680">
                <a:moveTo>
                  <a:pt x="0" y="0"/>
                </a:moveTo>
                <a:lnTo>
                  <a:pt x="0" y="2392680"/>
                </a:lnTo>
                <a:lnTo>
                  <a:pt x="4373880" y="239268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Line 2546">
            <a:extLst>
              <a:ext uri="{FF2B5EF4-FFF2-40B4-BE49-F238E27FC236}">
                <a16:creationId xmlns:a16="http://schemas.microsoft.com/office/drawing/2014/main" id="{FC323D28-8340-10EB-2FAC-56BEED586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751" y="5490550"/>
            <a:ext cx="1685338" cy="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9FA9E1-B22F-A0A2-484D-618E7A0FAE93}"/>
              </a:ext>
            </a:extLst>
          </p:cNvPr>
          <p:cNvSpPr/>
          <p:nvPr/>
        </p:nvSpPr>
        <p:spPr>
          <a:xfrm>
            <a:off x="2414246" y="3919187"/>
            <a:ext cx="448268" cy="102365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714B24-2E17-995F-A7E3-6A3B15FCF5A3}"/>
              </a:ext>
            </a:extLst>
          </p:cNvPr>
          <p:cNvSpPr/>
          <p:nvPr/>
        </p:nvSpPr>
        <p:spPr>
          <a:xfrm>
            <a:off x="3035413" y="4484106"/>
            <a:ext cx="448268" cy="45873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10C154-1274-759C-79C1-556B9D17FF97}"/>
              </a:ext>
            </a:extLst>
          </p:cNvPr>
          <p:cNvSpPr/>
          <p:nvPr/>
        </p:nvSpPr>
        <p:spPr>
          <a:xfrm>
            <a:off x="3667317" y="4267956"/>
            <a:ext cx="448268" cy="67488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013BE4-2D6B-35A2-3743-ABE1B2AFD67E}"/>
              </a:ext>
            </a:extLst>
          </p:cNvPr>
          <p:cNvSpPr/>
          <p:nvPr/>
        </p:nvSpPr>
        <p:spPr>
          <a:xfrm>
            <a:off x="1793921" y="4800600"/>
            <a:ext cx="448268" cy="14224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9B7CE0-6822-96EE-4F8E-9FB0D695E6D9}"/>
              </a:ext>
            </a:extLst>
          </p:cNvPr>
          <p:cNvSpPr/>
          <p:nvPr/>
        </p:nvSpPr>
        <p:spPr>
          <a:xfrm>
            <a:off x="4289346" y="4897120"/>
            <a:ext cx="448268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F8B24D-A6F6-B759-D3F5-609245776B38}"/>
              </a:ext>
            </a:extLst>
          </p:cNvPr>
          <p:cNvSpPr/>
          <p:nvPr/>
        </p:nvSpPr>
        <p:spPr>
          <a:xfrm>
            <a:off x="4907290" y="4897120"/>
            <a:ext cx="448268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789914-41E7-30B1-D853-1BB84F7D2CB6}"/>
              </a:ext>
            </a:extLst>
          </p:cNvPr>
          <p:cNvSpPr/>
          <p:nvPr/>
        </p:nvSpPr>
        <p:spPr>
          <a:xfrm>
            <a:off x="1167156" y="4906839"/>
            <a:ext cx="448268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Line 131">
            <a:extLst>
              <a:ext uri="{FF2B5EF4-FFF2-40B4-BE49-F238E27FC236}">
                <a16:creationId xmlns:a16="http://schemas.microsoft.com/office/drawing/2014/main" id="{DAAA236F-1836-4B78-1DE0-D7158E2D00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7691" y="3524233"/>
            <a:ext cx="0" cy="1409653"/>
          </a:xfrm>
          <a:prstGeom prst="line">
            <a:avLst/>
          </a:prstGeom>
          <a:noFill/>
          <a:ln w="19050">
            <a:solidFill>
              <a:srgbClr val="00A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5" name="Line 131">
            <a:extLst>
              <a:ext uri="{FF2B5EF4-FFF2-40B4-BE49-F238E27FC236}">
                <a16:creationId xmlns:a16="http://schemas.microsoft.com/office/drawing/2014/main" id="{BFBE7469-40B5-4BD9-0790-747D033D28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5417" y="3524233"/>
            <a:ext cx="0" cy="1409653"/>
          </a:xfrm>
          <a:prstGeom prst="line">
            <a:avLst/>
          </a:prstGeom>
          <a:noFill/>
          <a:ln w="19050">
            <a:solidFill>
              <a:srgbClr val="00A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3747A49-1B91-25E3-740E-F09F28713291}"/>
              </a:ext>
            </a:extLst>
          </p:cNvPr>
          <p:cNvSpPr txBox="1"/>
          <p:nvPr/>
        </p:nvSpPr>
        <p:spPr>
          <a:xfrm>
            <a:off x="6244971" y="228576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100 -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1F2B654-7AA1-D1D1-342C-A2FC7D3D6F06}"/>
              </a:ext>
            </a:extLst>
          </p:cNvPr>
          <p:cNvSpPr txBox="1"/>
          <p:nvPr/>
        </p:nvSpPr>
        <p:spPr>
          <a:xfrm>
            <a:off x="6336342" y="275767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80 -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1CF2276-0977-F6F5-815E-5197627D31D9}"/>
              </a:ext>
            </a:extLst>
          </p:cNvPr>
          <p:cNvSpPr txBox="1"/>
          <p:nvPr/>
        </p:nvSpPr>
        <p:spPr>
          <a:xfrm>
            <a:off x="6336342" y="321687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60 -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1EF0383-906F-5947-CE55-B63AFDA1A10B}"/>
              </a:ext>
            </a:extLst>
          </p:cNvPr>
          <p:cNvSpPr txBox="1"/>
          <p:nvPr/>
        </p:nvSpPr>
        <p:spPr>
          <a:xfrm>
            <a:off x="6336342" y="367240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40 -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F259D2D-BBC6-5216-26AD-C874E8141148}"/>
              </a:ext>
            </a:extLst>
          </p:cNvPr>
          <p:cNvSpPr txBox="1"/>
          <p:nvPr/>
        </p:nvSpPr>
        <p:spPr>
          <a:xfrm>
            <a:off x="6336342" y="414576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20 -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3866069-E6A0-A6DC-6C32-BF0B07E07925}"/>
              </a:ext>
            </a:extLst>
          </p:cNvPr>
          <p:cNvSpPr txBox="1"/>
          <p:nvPr/>
        </p:nvSpPr>
        <p:spPr>
          <a:xfrm>
            <a:off x="6427714" y="4597959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0 -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41B6C63-553E-58EC-DB2C-20DEE11A82DD}"/>
              </a:ext>
            </a:extLst>
          </p:cNvPr>
          <p:cNvSpPr txBox="1"/>
          <p:nvPr/>
        </p:nvSpPr>
        <p:spPr>
          <a:xfrm>
            <a:off x="6517587" y="2045909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%</a:t>
            </a: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8B04D623-24B1-8A4F-B119-86D389DC044F}"/>
              </a:ext>
            </a:extLst>
          </p:cNvPr>
          <p:cNvSpPr/>
          <p:nvPr/>
        </p:nvSpPr>
        <p:spPr>
          <a:xfrm>
            <a:off x="6703052" y="2442771"/>
            <a:ext cx="5355834" cy="2319307"/>
          </a:xfrm>
          <a:custGeom>
            <a:avLst/>
            <a:gdLst>
              <a:gd name="connsiteX0" fmla="*/ 0 w 4373880"/>
              <a:gd name="connsiteY0" fmla="*/ 0 h 2392680"/>
              <a:gd name="connsiteX1" fmla="*/ 0 w 4373880"/>
              <a:gd name="connsiteY1" fmla="*/ 2392680 h 2392680"/>
              <a:gd name="connsiteX2" fmla="*/ 4373880 w 4373880"/>
              <a:gd name="connsiteY2" fmla="*/ 239268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3880" h="2392680">
                <a:moveTo>
                  <a:pt x="0" y="0"/>
                </a:moveTo>
                <a:lnTo>
                  <a:pt x="0" y="2392680"/>
                </a:lnTo>
                <a:lnTo>
                  <a:pt x="4373880" y="239268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5EADDE-14A5-984D-D436-3F66CFAB0930}"/>
              </a:ext>
            </a:extLst>
          </p:cNvPr>
          <p:cNvSpPr/>
          <p:nvPr/>
        </p:nvSpPr>
        <p:spPr>
          <a:xfrm>
            <a:off x="6976873" y="2713997"/>
            <a:ext cx="448268" cy="204808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7C11799-CE88-E212-CA9D-939BE3EEF127}"/>
              </a:ext>
            </a:extLst>
          </p:cNvPr>
          <p:cNvSpPr txBox="1"/>
          <p:nvPr/>
        </p:nvSpPr>
        <p:spPr>
          <a:xfrm>
            <a:off x="6708823" y="2174586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89.5%</a:t>
            </a:r>
          </a:p>
          <a:p>
            <a:pPr algn="ctr"/>
            <a:r>
              <a:rPr lang="en-GB" sz="1400" dirty="0"/>
              <a:t>(n=179/200)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BAA9B92-E633-9115-21EF-E464540257F0}"/>
              </a:ext>
            </a:extLst>
          </p:cNvPr>
          <p:cNvSpPr txBox="1"/>
          <p:nvPr/>
        </p:nvSpPr>
        <p:spPr>
          <a:xfrm>
            <a:off x="7832630" y="421335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2.0%</a:t>
            </a:r>
          </a:p>
          <a:p>
            <a:pPr algn="ctr"/>
            <a:r>
              <a:rPr lang="en-GB" sz="1400" dirty="0"/>
              <a:t>(n=4/200)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80A3B14-3769-8C15-67A8-572A72FFA90F}"/>
              </a:ext>
            </a:extLst>
          </p:cNvPr>
          <p:cNvSpPr txBox="1"/>
          <p:nvPr/>
        </p:nvSpPr>
        <p:spPr>
          <a:xfrm>
            <a:off x="8893593" y="4281468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0.5%</a:t>
            </a:r>
          </a:p>
          <a:p>
            <a:pPr algn="ctr"/>
            <a:r>
              <a:rPr lang="en-GB" sz="1400" dirty="0"/>
              <a:t>(n=1/200)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BA3FF0E-DF6A-DA84-AAE0-FC5785022BCB}"/>
              </a:ext>
            </a:extLst>
          </p:cNvPr>
          <p:cNvSpPr txBox="1"/>
          <p:nvPr/>
        </p:nvSpPr>
        <p:spPr>
          <a:xfrm>
            <a:off x="9959805" y="4196897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3.0%</a:t>
            </a:r>
          </a:p>
          <a:p>
            <a:pPr algn="ctr"/>
            <a:r>
              <a:rPr lang="en-GB" sz="1400" dirty="0"/>
              <a:t>(n=6/200)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A239D377-81D8-A31D-BE08-52B292C7C694}"/>
              </a:ext>
            </a:extLst>
          </p:cNvPr>
          <p:cNvSpPr txBox="1"/>
          <p:nvPr/>
        </p:nvSpPr>
        <p:spPr>
          <a:xfrm>
            <a:off x="10972568" y="412027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5.0%</a:t>
            </a:r>
          </a:p>
          <a:p>
            <a:pPr algn="ctr"/>
            <a:r>
              <a:rPr lang="en-GB" sz="1400" dirty="0"/>
              <a:t>(n=10/200)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8BBA72-1232-8D15-A2BD-B64CDB3CFEF1}"/>
              </a:ext>
            </a:extLst>
          </p:cNvPr>
          <p:cNvSpPr/>
          <p:nvPr/>
        </p:nvSpPr>
        <p:spPr>
          <a:xfrm>
            <a:off x="8060907" y="4716359"/>
            <a:ext cx="44826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CABB6ED-85A6-5041-9DCF-F09C61AEED90}"/>
              </a:ext>
            </a:extLst>
          </p:cNvPr>
          <p:cNvSpPr/>
          <p:nvPr/>
        </p:nvSpPr>
        <p:spPr>
          <a:xfrm>
            <a:off x="10173945" y="4692865"/>
            <a:ext cx="448268" cy="6921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809D0E9-1651-5E24-234C-DC4456A20F4E}"/>
              </a:ext>
            </a:extLst>
          </p:cNvPr>
          <p:cNvSpPr/>
          <p:nvPr/>
        </p:nvSpPr>
        <p:spPr>
          <a:xfrm>
            <a:off x="11250334" y="4643496"/>
            <a:ext cx="448268" cy="11858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6E5DC7F-8E98-7958-4D28-B25C80EBEE2F}"/>
              </a:ext>
            </a:extLst>
          </p:cNvPr>
          <p:cNvSpPr txBox="1"/>
          <p:nvPr/>
        </p:nvSpPr>
        <p:spPr>
          <a:xfrm>
            <a:off x="10960978" y="4776929"/>
            <a:ext cx="13237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sz="1200" dirty="0"/>
              <a:t>Discontinued for other, non-virologic reasons while HIV-1 RNA &lt;50 c/mL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F5249A9-8D45-A1F8-B3D7-FB3F4C79DC4E}"/>
              </a:ext>
            </a:extLst>
          </p:cNvPr>
          <p:cNvSpPr txBox="1"/>
          <p:nvPr/>
        </p:nvSpPr>
        <p:spPr>
          <a:xfrm>
            <a:off x="6556258" y="4776929"/>
            <a:ext cx="1330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HIV-1 RNA</a:t>
            </a:r>
            <a:br>
              <a:rPr lang="en-GB" sz="1200" dirty="0"/>
            </a:br>
            <a:r>
              <a:rPr lang="en-GB" sz="1200" dirty="0"/>
              <a:t>&lt;50 c/mL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C1148CA-1C69-6029-DC26-91C14ED80E5D}"/>
              </a:ext>
            </a:extLst>
          </p:cNvPr>
          <p:cNvSpPr txBox="1"/>
          <p:nvPr/>
        </p:nvSpPr>
        <p:spPr>
          <a:xfrm>
            <a:off x="7646248" y="4776929"/>
            <a:ext cx="1247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sz="1200" dirty="0"/>
              <a:t>HIV-1 RNA </a:t>
            </a:r>
            <a:br>
              <a:rPr lang="en-GB" sz="1200" dirty="0"/>
            </a:br>
            <a:r>
              <a:rPr lang="en-GB" sz="1200" dirty="0"/>
              <a:t>≥50 c/mL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C25C61FA-D61B-D240-3E06-774BC84C0F5A}"/>
              </a:ext>
            </a:extLst>
          </p:cNvPr>
          <p:cNvSpPr txBox="1"/>
          <p:nvPr/>
        </p:nvSpPr>
        <p:spPr>
          <a:xfrm>
            <a:off x="8783455" y="4776929"/>
            <a:ext cx="1157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sz="1200" dirty="0"/>
              <a:t>Virologic </a:t>
            </a:r>
            <a:br>
              <a:rPr lang="en-GB" sz="1200" dirty="0"/>
            </a:br>
            <a:r>
              <a:rPr lang="en-GB" sz="1200" dirty="0"/>
              <a:t>failure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185F2A8-16AB-8D06-BEEC-28B974556265}"/>
              </a:ext>
            </a:extLst>
          </p:cNvPr>
          <p:cNvSpPr txBox="1"/>
          <p:nvPr/>
        </p:nvSpPr>
        <p:spPr>
          <a:xfrm>
            <a:off x="9696804" y="4776929"/>
            <a:ext cx="15723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sz="1200" dirty="0"/>
              <a:t>Discontinued </a:t>
            </a:r>
            <a:br>
              <a:rPr lang="en-GB" sz="1200" dirty="0"/>
            </a:br>
            <a:r>
              <a:rPr lang="en-GB" sz="1200" dirty="0"/>
              <a:t>due to an</a:t>
            </a:r>
            <a:br>
              <a:rPr lang="en-GB" sz="1200" dirty="0"/>
            </a:br>
            <a:r>
              <a:rPr lang="en-GB" sz="1200" dirty="0"/>
              <a:t> ISR while </a:t>
            </a:r>
            <a:br>
              <a:rPr lang="en-GB" sz="1200" dirty="0"/>
            </a:br>
            <a:r>
              <a:rPr lang="en-GB" sz="1200" dirty="0"/>
              <a:t>HIV-1 </a:t>
            </a:r>
            <a:br>
              <a:rPr lang="en-GB" sz="1200" dirty="0"/>
            </a:br>
            <a:r>
              <a:rPr lang="en-GB" sz="1200" dirty="0"/>
              <a:t>RNA &lt;50 c/mL</a:t>
            </a:r>
          </a:p>
        </p:txBody>
      </p:sp>
      <p:sp>
        <p:nvSpPr>
          <p:cNvPr id="63" name="TextBox 82">
            <a:extLst>
              <a:ext uri="{FF2B5EF4-FFF2-40B4-BE49-F238E27FC236}">
                <a16:creationId xmlns:a16="http://schemas.microsoft.com/office/drawing/2014/main" id="{4FBF5656-6A60-5B42-A7B3-4CDEA429B64E}"/>
              </a:ext>
            </a:extLst>
          </p:cNvPr>
          <p:cNvSpPr txBox="1"/>
          <p:nvPr/>
        </p:nvSpPr>
        <p:spPr bwMode="auto">
          <a:xfrm>
            <a:off x="1280890" y="5194888"/>
            <a:ext cx="758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9335D3F-A807-FB42-A926-787068812C74}"/>
              </a:ext>
            </a:extLst>
          </p:cNvPr>
          <p:cNvSpPr txBox="1"/>
          <p:nvPr/>
        </p:nvSpPr>
        <p:spPr>
          <a:xfrm>
            <a:off x="8284837" y="2162181"/>
            <a:ext cx="266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/>
              </a:rPr>
              <a:t>Virologic outcomes at M6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15EC08AD-49E1-B84D-A3DE-8DD087B5452D}"/>
              </a:ext>
            </a:extLst>
          </p:cNvPr>
          <p:cNvSpPr txBox="1"/>
          <p:nvPr/>
        </p:nvSpPr>
        <p:spPr>
          <a:xfrm>
            <a:off x="926341" y="2194729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%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F933D22-405B-B54E-8F0E-1C0C1C08F11D}"/>
              </a:ext>
            </a:extLst>
          </p:cNvPr>
          <p:cNvSpPr txBox="1"/>
          <p:nvPr/>
        </p:nvSpPr>
        <p:spPr>
          <a:xfrm>
            <a:off x="1358392" y="2121068"/>
            <a:ext cx="3863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/>
              </a:rPr>
              <a:t>Adherence to ± 7-day dosing window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D47F93-0F48-D741-86A1-5099B225CA87}"/>
              </a:ext>
            </a:extLst>
          </p:cNvPr>
          <p:cNvSpPr txBox="1"/>
          <p:nvPr/>
        </p:nvSpPr>
        <p:spPr>
          <a:xfrm>
            <a:off x="2917907" y="316154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90.7%</a:t>
            </a:r>
          </a:p>
        </p:txBody>
      </p:sp>
      <p:sp>
        <p:nvSpPr>
          <p:cNvPr id="72" name="Rechteck 1286">
            <a:extLst>
              <a:ext uri="{FF2B5EF4-FFF2-40B4-BE49-F238E27FC236}">
                <a16:creationId xmlns:a16="http://schemas.microsoft.com/office/drawing/2014/main" id="{F991E3FE-96C9-2942-8ADD-FBFEA490CB51}"/>
              </a:ext>
            </a:extLst>
          </p:cNvPr>
          <p:cNvSpPr/>
          <p:nvPr/>
        </p:nvSpPr>
        <p:spPr>
          <a:xfrm>
            <a:off x="3629053" y="2637725"/>
            <a:ext cx="2020451" cy="30929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n=633 injection visits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66A589-64B7-F705-12C2-4D5216CA1056}"/>
              </a:ext>
            </a:extLst>
          </p:cNvPr>
          <p:cNvSpPr txBox="1"/>
          <p:nvPr/>
        </p:nvSpPr>
        <p:spPr>
          <a:xfrm>
            <a:off x="5978615" y="5787024"/>
            <a:ext cx="6306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1 with emergent INSTI (L74I, T97A, E138K, Q148R, N155H) and NNRTI RAMs (Y181C); HIV-1 subtype B, BMI=23 kg/m², injections in window</a:t>
            </a:r>
          </a:p>
        </p:txBody>
      </p:sp>
      <p:sp>
        <p:nvSpPr>
          <p:cNvPr id="74" name="Titre 73">
            <a:extLst>
              <a:ext uri="{FF2B5EF4-FFF2-40B4-BE49-F238E27FC236}">
                <a16:creationId xmlns:a16="http://schemas.microsoft.com/office/drawing/2014/main" id="{5207A750-3387-0497-6590-30AEEEF2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CAB+RPV LA IM Q2M: implementation in Germany</a:t>
            </a:r>
          </a:p>
        </p:txBody>
      </p:sp>
    </p:spTree>
    <p:extLst>
      <p:ext uri="{BB962C8B-B14F-4D97-AF65-F5344CB8AC3E}">
        <p14:creationId xmlns:p14="http://schemas.microsoft.com/office/powerpoint/2010/main" val="699082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PrEP</a:t>
            </a:r>
            <a:r>
              <a:rPr lang="fr-FR" dirty="0"/>
              <a:t> and </a:t>
            </a:r>
            <a:r>
              <a:rPr lang="fr-FR" dirty="0" err="1"/>
              <a:t>bNAb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7678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1A894-747B-EE49-BA26-B517DFD3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540240" cy="1481068"/>
          </a:xfrm>
        </p:spPr>
        <p:txBody>
          <a:bodyPr>
            <a:normAutofit/>
          </a:bodyPr>
          <a:lstStyle/>
          <a:p>
            <a:r>
              <a:rPr lang="fr-FR" sz="3600" dirty="0"/>
              <a:t>HPTN083-CAB LA </a:t>
            </a:r>
            <a:r>
              <a:rPr lang="fr-FR" sz="3600" dirty="0" err="1"/>
              <a:t>PrEP</a:t>
            </a:r>
            <a:r>
              <a:rPr lang="fr-FR" sz="3600" dirty="0"/>
              <a:t> in MSM/TGW</a:t>
            </a:r>
            <a:br>
              <a:rPr lang="fr-FR" sz="3600" dirty="0"/>
            </a:br>
            <a:r>
              <a:rPr lang="fr-FR" sz="3600" dirty="0"/>
              <a:t>HIV infections post-</a:t>
            </a:r>
            <a:r>
              <a:rPr lang="fr-FR" sz="3600" dirty="0" err="1"/>
              <a:t>unblinding</a:t>
            </a:r>
            <a:endParaRPr lang="fr-FR" sz="3600" dirty="0"/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EAD0E354-978C-7E14-AADC-B618ABA02AE4}"/>
              </a:ext>
            </a:extLst>
          </p:cNvPr>
          <p:cNvSpPr/>
          <p:nvPr/>
        </p:nvSpPr>
        <p:spPr bwMode="auto">
          <a:xfrm>
            <a:off x="1959401" y="1743744"/>
            <a:ext cx="1062446" cy="305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STEP 1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A4051706-4679-4E2D-259C-A0A66C174DB7}"/>
              </a:ext>
            </a:extLst>
          </p:cNvPr>
          <p:cNvSpPr/>
          <p:nvPr/>
        </p:nvSpPr>
        <p:spPr bwMode="auto">
          <a:xfrm>
            <a:off x="3100221" y="1743744"/>
            <a:ext cx="2760620" cy="305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STEP 2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9D2DD8FE-48C9-1206-ACC6-7D52A4D92424}"/>
              </a:ext>
            </a:extLst>
          </p:cNvPr>
          <p:cNvSpPr/>
          <p:nvPr/>
        </p:nvSpPr>
        <p:spPr bwMode="auto">
          <a:xfrm>
            <a:off x="5939215" y="1743744"/>
            <a:ext cx="1323706" cy="305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STEP 3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E4488F5C-6A8A-820D-047F-C1F6C67307F8}"/>
              </a:ext>
            </a:extLst>
          </p:cNvPr>
          <p:cNvSpPr/>
          <p:nvPr/>
        </p:nvSpPr>
        <p:spPr bwMode="auto">
          <a:xfrm>
            <a:off x="7646095" y="1743744"/>
            <a:ext cx="1323706" cy="305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STEP 4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DEDFC286-EAAA-8A60-117F-03AE1009C14F}"/>
              </a:ext>
            </a:extLst>
          </p:cNvPr>
          <p:cNvSpPr/>
          <p:nvPr/>
        </p:nvSpPr>
        <p:spPr bwMode="auto">
          <a:xfrm rot="16200000">
            <a:off x="624573" y="2843259"/>
            <a:ext cx="1728764" cy="305029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Group A 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0CF6DEC5-DD8F-36E1-FF99-4303F57CB4C9}"/>
              </a:ext>
            </a:extLst>
          </p:cNvPr>
          <p:cNvSpPr/>
          <p:nvPr/>
        </p:nvSpPr>
        <p:spPr bwMode="auto">
          <a:xfrm rot="16200000">
            <a:off x="624573" y="4572024"/>
            <a:ext cx="1728764" cy="30502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Group B </a:t>
            </a:r>
          </a:p>
        </p:txBody>
      </p:sp>
      <p:sp>
        <p:nvSpPr>
          <p:cNvPr id="565" name="Rectangle 160">
            <a:extLst>
              <a:ext uri="{FF2B5EF4-FFF2-40B4-BE49-F238E27FC236}">
                <a16:creationId xmlns:a16="http://schemas.microsoft.com/office/drawing/2014/main" id="{D5877B83-A32A-459B-8629-20F5D1A3364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1379" y="3767822"/>
            <a:ext cx="24974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Screening </a:t>
            </a:r>
            <a:r>
              <a:rPr kumimoji="0" lang="fr-FR" altLang="fr-FR" sz="1200" i="1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day</a:t>
            </a:r>
            <a:r>
              <a:rPr kumimoji="0" lang="fr-FR" altLang="fr-FR" sz="1200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fr-FR" altLang="fr-FR" sz="1200" i="1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informed</a:t>
            </a:r>
            <a:r>
              <a:rPr kumimoji="0" lang="fr-FR" altLang="fr-FR" sz="1200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 consent</a:t>
            </a:r>
            <a:endParaRPr kumimoji="0" lang="fr-FR" altLang="fr-FR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6" name="Rectangle 160">
            <a:extLst>
              <a:ext uri="{FF2B5EF4-FFF2-40B4-BE49-F238E27FC236}">
                <a16:creationId xmlns:a16="http://schemas.microsoft.com/office/drawing/2014/main" id="{D917A16A-EBDF-97B5-C3FA-31FB263C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198" y="2296064"/>
            <a:ext cx="6892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Every day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for 5 weeks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7" name="Rectangle 160">
            <a:extLst>
              <a:ext uri="{FF2B5EF4-FFF2-40B4-BE49-F238E27FC236}">
                <a16:creationId xmlns:a16="http://schemas.microsoft.com/office/drawing/2014/main" id="{4CF90DA1-5482-925F-7E3E-765C67EF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004" y="2296064"/>
            <a:ext cx="70371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W5 and W9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8" name="Rectangle 160">
            <a:extLst>
              <a:ext uri="{FF2B5EF4-FFF2-40B4-BE49-F238E27FC236}">
                <a16:creationId xmlns:a16="http://schemas.microsoft.com/office/drawing/2014/main" id="{75F09C1C-6CC5-0A3B-5AB1-06579C78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797" y="2296064"/>
            <a:ext cx="13208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Every 2 months for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approximately 3 years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9" name="Rectangle 160">
            <a:extLst>
              <a:ext uri="{FF2B5EF4-FFF2-40B4-BE49-F238E27FC236}">
                <a16:creationId xmlns:a16="http://schemas.microsoft.com/office/drawing/2014/main" id="{B0130F25-9B04-1376-D008-48A2FD59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754" y="2148018"/>
            <a:ext cx="120545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Every day for 1 year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0" name="Rectangle 160">
            <a:extLst>
              <a:ext uri="{FF2B5EF4-FFF2-40B4-BE49-F238E27FC236}">
                <a16:creationId xmlns:a16="http://schemas.microsoft.com/office/drawing/2014/main" id="{B4E0446F-791C-1FF8-F2E0-4C5E7BFC0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106" y="2119412"/>
            <a:ext cx="13256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b="1" dirty="0">
                <a:solidFill>
                  <a:srgbClr val="000066"/>
                </a:solidFill>
              </a:rPr>
              <a:t>OPTIONAL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Every day for 5 weeks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1" name="Rectangle 160">
            <a:extLst>
              <a:ext uri="{FF2B5EF4-FFF2-40B4-BE49-F238E27FC236}">
                <a16:creationId xmlns:a16="http://schemas.microsoft.com/office/drawing/2014/main" id="{4790DB51-96A5-275C-14A3-117A25078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886" y="2908593"/>
            <a:ext cx="13481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2 shots, 4 weeks apart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then every 2 months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FB41EFAF-7ABA-B5F1-AF19-A4EE30BFF5B7}"/>
              </a:ext>
            </a:extLst>
          </p:cNvPr>
          <p:cNvSpPr/>
          <p:nvPr/>
        </p:nvSpPr>
        <p:spPr bwMode="auto">
          <a:xfrm>
            <a:off x="7646095" y="4197804"/>
            <a:ext cx="1323706" cy="305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STEP 5</a:t>
            </a:r>
          </a:p>
        </p:txBody>
      </p:sp>
      <p:sp>
        <p:nvSpPr>
          <p:cNvPr id="573" name="Rectangle 160">
            <a:extLst>
              <a:ext uri="{FF2B5EF4-FFF2-40B4-BE49-F238E27FC236}">
                <a16:creationId xmlns:a16="http://schemas.microsoft.com/office/drawing/2014/main" id="{5DE2A297-8874-9888-67D8-2C445F968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7267" y="4715951"/>
            <a:ext cx="30136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Daily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4" name="Forme libre 8">
            <a:extLst>
              <a:ext uri="{FF2B5EF4-FFF2-40B4-BE49-F238E27FC236}">
                <a16:creationId xmlns:a16="http://schemas.microsoft.com/office/drawing/2014/main" id="{A209D5E2-60F4-9B40-743B-02779310F9D4}"/>
              </a:ext>
            </a:extLst>
          </p:cNvPr>
          <p:cNvSpPr/>
          <p:nvPr/>
        </p:nvSpPr>
        <p:spPr>
          <a:xfrm rot="5400000">
            <a:off x="6508003" y="2093320"/>
            <a:ext cx="186538" cy="1324115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5" name="Forme libre 8">
            <a:extLst>
              <a:ext uri="{FF2B5EF4-FFF2-40B4-BE49-F238E27FC236}">
                <a16:creationId xmlns:a16="http://schemas.microsoft.com/office/drawing/2014/main" id="{A416F3E1-F801-1014-5007-1F521CB96DA4}"/>
              </a:ext>
            </a:extLst>
          </p:cNvPr>
          <p:cNvSpPr/>
          <p:nvPr/>
        </p:nvSpPr>
        <p:spPr>
          <a:xfrm rot="5400000">
            <a:off x="4391142" y="3210196"/>
            <a:ext cx="186538" cy="2719389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6" name="Forme libre 8">
            <a:extLst>
              <a:ext uri="{FF2B5EF4-FFF2-40B4-BE49-F238E27FC236}">
                <a16:creationId xmlns:a16="http://schemas.microsoft.com/office/drawing/2014/main" id="{9C898BFD-179A-F225-E303-334D78F7361D}"/>
              </a:ext>
            </a:extLst>
          </p:cNvPr>
          <p:cNvSpPr/>
          <p:nvPr/>
        </p:nvSpPr>
        <p:spPr>
          <a:xfrm rot="5400000">
            <a:off x="4391072" y="1652790"/>
            <a:ext cx="186538" cy="2719527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7" name="Forme libre 8">
            <a:extLst>
              <a:ext uri="{FF2B5EF4-FFF2-40B4-BE49-F238E27FC236}">
                <a16:creationId xmlns:a16="http://schemas.microsoft.com/office/drawing/2014/main" id="{11CB48B8-4797-4E92-29A2-E489BB2422E1}"/>
              </a:ext>
            </a:extLst>
          </p:cNvPr>
          <p:cNvSpPr/>
          <p:nvPr/>
        </p:nvSpPr>
        <p:spPr>
          <a:xfrm rot="5400000">
            <a:off x="3810117" y="1556008"/>
            <a:ext cx="186538" cy="3881438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8" name="Forme libre 8">
            <a:extLst>
              <a:ext uri="{FF2B5EF4-FFF2-40B4-BE49-F238E27FC236}">
                <a16:creationId xmlns:a16="http://schemas.microsoft.com/office/drawing/2014/main" id="{3509C864-112B-5E01-B7BA-65E692E7EF15}"/>
              </a:ext>
            </a:extLst>
          </p:cNvPr>
          <p:cNvSpPr/>
          <p:nvPr/>
        </p:nvSpPr>
        <p:spPr>
          <a:xfrm rot="5400000">
            <a:off x="8252577" y="3228295"/>
            <a:ext cx="186538" cy="1321120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9" name="Forme libre 8">
            <a:extLst>
              <a:ext uri="{FF2B5EF4-FFF2-40B4-BE49-F238E27FC236}">
                <a16:creationId xmlns:a16="http://schemas.microsoft.com/office/drawing/2014/main" id="{682BB21A-5E7A-38FE-ABFE-6FDA392FCAA1}"/>
              </a:ext>
            </a:extLst>
          </p:cNvPr>
          <p:cNvSpPr/>
          <p:nvPr/>
        </p:nvSpPr>
        <p:spPr>
          <a:xfrm rot="5400000">
            <a:off x="8252577" y="4761280"/>
            <a:ext cx="186538" cy="1321120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80" name="Connecteur droit 579">
            <a:extLst>
              <a:ext uri="{FF2B5EF4-FFF2-40B4-BE49-F238E27FC236}">
                <a16:creationId xmlns:a16="http://schemas.microsoft.com/office/drawing/2014/main" id="{4F86E149-7D31-68E9-5FEE-F8E7AF47FD02}"/>
              </a:ext>
            </a:extLst>
          </p:cNvPr>
          <p:cNvCxnSpPr/>
          <p:nvPr/>
        </p:nvCxnSpPr>
        <p:spPr bwMode="auto">
          <a:xfrm flipH="1">
            <a:off x="2008387" y="3852535"/>
            <a:ext cx="51815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Rectangle 160">
            <a:extLst>
              <a:ext uri="{FF2B5EF4-FFF2-40B4-BE49-F238E27FC236}">
                <a16:creationId xmlns:a16="http://schemas.microsoft.com/office/drawing/2014/main" id="{719A0431-3BDF-FA1E-52EE-1F2B7A443E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79537" y="3758943"/>
            <a:ext cx="2724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700" b="1" dirty="0">
                <a:solidFill>
                  <a:srgbClr val="C00000"/>
                </a:solidFill>
              </a:rPr>
              <a:t>OPEN LABEL EXTENSION</a:t>
            </a:r>
            <a:endParaRPr kumimoji="0" lang="fr-FR" altLang="fr-FR" sz="170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582" name="Groupe 581">
            <a:extLst>
              <a:ext uri="{FF2B5EF4-FFF2-40B4-BE49-F238E27FC236}">
                <a16:creationId xmlns:a16="http://schemas.microsoft.com/office/drawing/2014/main" id="{BDBC8C12-3C01-4DB4-D2DF-2424849331F3}"/>
              </a:ext>
            </a:extLst>
          </p:cNvPr>
          <p:cNvGrpSpPr/>
          <p:nvPr/>
        </p:nvGrpSpPr>
        <p:grpSpPr>
          <a:xfrm>
            <a:off x="2158748" y="4444924"/>
            <a:ext cx="618356" cy="261610"/>
            <a:chOff x="-257192" y="1745759"/>
            <a:chExt cx="823032" cy="261610"/>
          </a:xfrm>
        </p:grpSpPr>
        <p:sp>
          <p:nvSpPr>
            <p:cNvPr id="583" name="Rectangle : avec coins arrondis en haut 582">
              <a:extLst>
                <a:ext uri="{FF2B5EF4-FFF2-40B4-BE49-F238E27FC236}">
                  <a16:creationId xmlns:a16="http://schemas.microsoft.com/office/drawing/2014/main" id="{786E3C02-7A46-2F17-37B0-D6A50454772A}"/>
                </a:ext>
              </a:extLst>
            </p:cNvPr>
            <p:cNvSpPr/>
            <p:nvPr/>
          </p:nvSpPr>
          <p:spPr bwMode="auto">
            <a:xfrm rot="16200000">
              <a:off x="-167781" y="1670807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4" name="Rectangle : avec coins arrondis en haut 583">
              <a:extLst>
                <a:ext uri="{FF2B5EF4-FFF2-40B4-BE49-F238E27FC236}">
                  <a16:creationId xmlns:a16="http://schemas.microsoft.com/office/drawing/2014/main" id="{EBD1F956-9C73-BC18-6B1D-9F33881367FF}"/>
                </a:ext>
              </a:extLst>
            </p:cNvPr>
            <p:cNvSpPr/>
            <p:nvPr/>
          </p:nvSpPr>
          <p:spPr bwMode="auto">
            <a:xfrm rot="5400000">
              <a:off x="243735" y="1670806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6A6A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5" name="ZoneTexte 584">
              <a:extLst>
                <a:ext uri="{FF2B5EF4-FFF2-40B4-BE49-F238E27FC236}">
                  <a16:creationId xmlns:a16="http://schemas.microsoft.com/office/drawing/2014/main" id="{51C33517-CBF0-BE57-A722-C26592D896F6}"/>
                </a:ext>
              </a:extLst>
            </p:cNvPr>
            <p:cNvSpPr txBox="1"/>
            <p:nvPr/>
          </p:nvSpPr>
          <p:spPr>
            <a:xfrm>
              <a:off x="-83882" y="17457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CAB</a:t>
              </a:r>
            </a:p>
          </p:txBody>
        </p:sp>
      </p:grpSp>
      <p:grpSp>
        <p:nvGrpSpPr>
          <p:cNvPr id="586" name="Groupe 585">
            <a:extLst>
              <a:ext uri="{FF2B5EF4-FFF2-40B4-BE49-F238E27FC236}">
                <a16:creationId xmlns:a16="http://schemas.microsoft.com/office/drawing/2014/main" id="{50318861-58C7-1720-6682-B3DAE4BD1758}"/>
              </a:ext>
            </a:extLst>
          </p:cNvPr>
          <p:cNvGrpSpPr/>
          <p:nvPr/>
        </p:nvGrpSpPr>
        <p:grpSpPr>
          <a:xfrm>
            <a:off x="2172665" y="2899297"/>
            <a:ext cx="618356" cy="261610"/>
            <a:chOff x="-257192" y="1745759"/>
            <a:chExt cx="823032" cy="261610"/>
          </a:xfrm>
        </p:grpSpPr>
        <p:sp>
          <p:nvSpPr>
            <p:cNvPr id="587" name="Rectangle : avec coins arrondis en haut 586">
              <a:extLst>
                <a:ext uri="{FF2B5EF4-FFF2-40B4-BE49-F238E27FC236}">
                  <a16:creationId xmlns:a16="http://schemas.microsoft.com/office/drawing/2014/main" id="{7AC8D8CB-CC01-D47F-9C32-CD4906AED0E5}"/>
                </a:ext>
              </a:extLst>
            </p:cNvPr>
            <p:cNvSpPr/>
            <p:nvPr/>
          </p:nvSpPr>
          <p:spPr bwMode="auto">
            <a:xfrm rot="16200000">
              <a:off x="-167781" y="1670807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8" name="Rectangle : avec coins arrondis en haut 587">
              <a:extLst>
                <a:ext uri="{FF2B5EF4-FFF2-40B4-BE49-F238E27FC236}">
                  <a16:creationId xmlns:a16="http://schemas.microsoft.com/office/drawing/2014/main" id="{0FBF555B-1901-2AEB-9286-82C6038086D2}"/>
                </a:ext>
              </a:extLst>
            </p:cNvPr>
            <p:cNvSpPr/>
            <p:nvPr/>
          </p:nvSpPr>
          <p:spPr bwMode="auto">
            <a:xfrm rot="5400000">
              <a:off x="243735" y="1670806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9" name="ZoneTexte 588">
              <a:extLst>
                <a:ext uri="{FF2B5EF4-FFF2-40B4-BE49-F238E27FC236}">
                  <a16:creationId xmlns:a16="http://schemas.microsoft.com/office/drawing/2014/main" id="{F8F90D27-87AE-F70D-FD23-FB4F4995D9B3}"/>
                </a:ext>
              </a:extLst>
            </p:cNvPr>
            <p:cNvSpPr txBox="1"/>
            <p:nvPr/>
          </p:nvSpPr>
          <p:spPr>
            <a:xfrm>
              <a:off x="-83882" y="17457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CAB</a:t>
              </a:r>
            </a:p>
          </p:txBody>
        </p:sp>
      </p:grpSp>
      <p:grpSp>
        <p:nvGrpSpPr>
          <p:cNvPr id="590" name="Groupe 589">
            <a:extLst>
              <a:ext uri="{FF2B5EF4-FFF2-40B4-BE49-F238E27FC236}">
                <a16:creationId xmlns:a16="http://schemas.microsoft.com/office/drawing/2014/main" id="{FFEB7C9C-51E3-57D6-6EAC-432E570FE196}"/>
              </a:ext>
            </a:extLst>
          </p:cNvPr>
          <p:cNvGrpSpPr/>
          <p:nvPr/>
        </p:nvGrpSpPr>
        <p:grpSpPr>
          <a:xfrm>
            <a:off x="6287758" y="2379485"/>
            <a:ext cx="680192" cy="261610"/>
            <a:chOff x="6232696" y="6363063"/>
            <a:chExt cx="823032" cy="261610"/>
          </a:xfrm>
        </p:grpSpPr>
        <p:sp>
          <p:nvSpPr>
            <p:cNvPr id="591" name="Rectangle : avec coins arrondis en haut 590">
              <a:extLst>
                <a:ext uri="{FF2B5EF4-FFF2-40B4-BE49-F238E27FC236}">
                  <a16:creationId xmlns:a16="http://schemas.microsoft.com/office/drawing/2014/main" id="{2B2ED4EE-2B02-6947-B476-A5AD874162F1}"/>
                </a:ext>
              </a:extLst>
            </p:cNvPr>
            <p:cNvSpPr/>
            <p:nvPr/>
          </p:nvSpPr>
          <p:spPr bwMode="auto">
            <a:xfrm rot="16200000">
              <a:off x="6322107" y="6288111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592" name="Rectangle : avec coins arrondis en haut 591">
              <a:extLst>
                <a:ext uri="{FF2B5EF4-FFF2-40B4-BE49-F238E27FC236}">
                  <a16:creationId xmlns:a16="http://schemas.microsoft.com/office/drawing/2014/main" id="{5BCFAFF5-DA9D-BCFD-392F-00B588E0DF5F}"/>
                </a:ext>
              </a:extLst>
            </p:cNvPr>
            <p:cNvSpPr/>
            <p:nvPr/>
          </p:nvSpPr>
          <p:spPr bwMode="auto">
            <a:xfrm rot="5400000">
              <a:off x="6733623" y="6288110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BE0E3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593" name="ZoneTexte 592">
              <a:extLst>
                <a:ext uri="{FF2B5EF4-FFF2-40B4-BE49-F238E27FC236}">
                  <a16:creationId xmlns:a16="http://schemas.microsoft.com/office/drawing/2014/main" id="{1BD872C7-C539-3352-B5DA-434018659DCB}"/>
                </a:ext>
              </a:extLst>
            </p:cNvPr>
            <p:cNvSpPr txBox="1"/>
            <p:nvPr/>
          </p:nvSpPr>
          <p:spPr>
            <a:xfrm>
              <a:off x="6256928" y="6363063"/>
              <a:ext cx="774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grpSp>
        <p:nvGrpSpPr>
          <p:cNvPr id="594" name="Groupe 593">
            <a:extLst>
              <a:ext uri="{FF2B5EF4-FFF2-40B4-BE49-F238E27FC236}">
                <a16:creationId xmlns:a16="http://schemas.microsoft.com/office/drawing/2014/main" id="{8663433B-67BA-EC3E-5B21-9CA8006A9AE4}"/>
              </a:ext>
            </a:extLst>
          </p:cNvPr>
          <p:cNvGrpSpPr/>
          <p:nvPr/>
        </p:nvGrpSpPr>
        <p:grpSpPr>
          <a:xfrm>
            <a:off x="8005750" y="5082238"/>
            <a:ext cx="680192" cy="261610"/>
            <a:chOff x="6232696" y="6363063"/>
            <a:chExt cx="823032" cy="261610"/>
          </a:xfrm>
        </p:grpSpPr>
        <p:sp>
          <p:nvSpPr>
            <p:cNvPr id="595" name="Rectangle : avec coins arrondis en haut 594">
              <a:extLst>
                <a:ext uri="{FF2B5EF4-FFF2-40B4-BE49-F238E27FC236}">
                  <a16:creationId xmlns:a16="http://schemas.microsoft.com/office/drawing/2014/main" id="{61BF78BC-1CB1-7DF6-04A7-15290C13AE15}"/>
                </a:ext>
              </a:extLst>
            </p:cNvPr>
            <p:cNvSpPr/>
            <p:nvPr/>
          </p:nvSpPr>
          <p:spPr bwMode="auto">
            <a:xfrm rot="16200000">
              <a:off x="6322107" y="6288111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596" name="Rectangle : avec coins arrondis en haut 595">
              <a:extLst>
                <a:ext uri="{FF2B5EF4-FFF2-40B4-BE49-F238E27FC236}">
                  <a16:creationId xmlns:a16="http://schemas.microsoft.com/office/drawing/2014/main" id="{6204AAA8-5E65-EC21-489A-8910F4DA2365}"/>
                </a:ext>
              </a:extLst>
            </p:cNvPr>
            <p:cNvSpPr/>
            <p:nvPr/>
          </p:nvSpPr>
          <p:spPr bwMode="auto">
            <a:xfrm rot="5400000">
              <a:off x="6733623" y="6288110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BE0E3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597" name="ZoneTexte 596">
              <a:extLst>
                <a:ext uri="{FF2B5EF4-FFF2-40B4-BE49-F238E27FC236}">
                  <a16:creationId xmlns:a16="http://schemas.microsoft.com/office/drawing/2014/main" id="{D08EF87A-B94A-E7B0-F35E-6288AF0C0930}"/>
                </a:ext>
              </a:extLst>
            </p:cNvPr>
            <p:cNvSpPr txBox="1"/>
            <p:nvPr/>
          </p:nvSpPr>
          <p:spPr>
            <a:xfrm>
              <a:off x="6256928" y="6363063"/>
              <a:ext cx="774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grpSp>
        <p:nvGrpSpPr>
          <p:cNvPr id="598" name="Groupe 597">
            <a:extLst>
              <a:ext uri="{FF2B5EF4-FFF2-40B4-BE49-F238E27FC236}">
                <a16:creationId xmlns:a16="http://schemas.microsoft.com/office/drawing/2014/main" id="{E34E259E-DB99-26E0-19FB-D8ABF686223E}"/>
              </a:ext>
            </a:extLst>
          </p:cNvPr>
          <p:cNvGrpSpPr/>
          <p:nvPr/>
        </p:nvGrpSpPr>
        <p:grpSpPr>
          <a:xfrm>
            <a:off x="8047562" y="2480610"/>
            <a:ext cx="618356" cy="261610"/>
            <a:chOff x="-257192" y="1745759"/>
            <a:chExt cx="823032" cy="261610"/>
          </a:xfrm>
        </p:grpSpPr>
        <p:sp>
          <p:nvSpPr>
            <p:cNvPr id="599" name="Rectangle : avec coins arrondis en haut 598">
              <a:extLst>
                <a:ext uri="{FF2B5EF4-FFF2-40B4-BE49-F238E27FC236}">
                  <a16:creationId xmlns:a16="http://schemas.microsoft.com/office/drawing/2014/main" id="{C7463125-C17B-AA44-5554-399949B08E9D}"/>
                </a:ext>
              </a:extLst>
            </p:cNvPr>
            <p:cNvSpPr/>
            <p:nvPr/>
          </p:nvSpPr>
          <p:spPr bwMode="auto">
            <a:xfrm rot="16200000">
              <a:off x="-167781" y="1670807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0" name="Rectangle : avec coins arrondis en haut 599">
              <a:extLst>
                <a:ext uri="{FF2B5EF4-FFF2-40B4-BE49-F238E27FC236}">
                  <a16:creationId xmlns:a16="http://schemas.microsoft.com/office/drawing/2014/main" id="{433925E1-22B7-323E-D72C-B3E2BAF8435A}"/>
                </a:ext>
              </a:extLst>
            </p:cNvPr>
            <p:cNvSpPr/>
            <p:nvPr/>
          </p:nvSpPr>
          <p:spPr bwMode="auto">
            <a:xfrm rot="5400000">
              <a:off x="243735" y="1670806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1" name="ZoneTexte 600">
              <a:extLst>
                <a:ext uri="{FF2B5EF4-FFF2-40B4-BE49-F238E27FC236}">
                  <a16:creationId xmlns:a16="http://schemas.microsoft.com/office/drawing/2014/main" id="{26C56062-54B0-6FD0-138C-B0C016350978}"/>
                </a:ext>
              </a:extLst>
            </p:cNvPr>
            <p:cNvSpPr txBox="1"/>
            <p:nvPr/>
          </p:nvSpPr>
          <p:spPr>
            <a:xfrm>
              <a:off x="-83882" y="17457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CAB</a:t>
              </a:r>
            </a:p>
          </p:txBody>
        </p:sp>
      </p:grpSp>
      <p:grpSp>
        <p:nvGrpSpPr>
          <p:cNvPr id="602" name="Group 122">
            <a:extLst>
              <a:ext uri="{FF2B5EF4-FFF2-40B4-BE49-F238E27FC236}">
                <a16:creationId xmlns:a16="http://schemas.microsoft.com/office/drawing/2014/main" id="{8D410179-0049-8A50-D903-4B16BCD14E1F}"/>
              </a:ext>
            </a:extLst>
          </p:cNvPr>
          <p:cNvGrpSpPr>
            <a:grpSpLocks/>
          </p:cNvGrpSpPr>
          <p:nvPr/>
        </p:nvGrpSpPr>
        <p:grpSpPr bwMode="auto">
          <a:xfrm rot="13500000">
            <a:off x="4098750" y="2884668"/>
            <a:ext cx="771180" cy="147985"/>
            <a:chOff x="1352" y="2022"/>
            <a:chExt cx="2971" cy="354"/>
          </a:xfrm>
        </p:grpSpPr>
        <p:sp>
          <p:nvSpPr>
            <p:cNvPr id="603" name="Freeform 53">
              <a:extLst>
                <a:ext uri="{FF2B5EF4-FFF2-40B4-BE49-F238E27FC236}">
                  <a16:creationId xmlns:a16="http://schemas.microsoft.com/office/drawing/2014/main" id="{4BD7FB62-AA46-0387-1078-FA208ABB5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" y="2022"/>
              <a:ext cx="2032" cy="354"/>
            </a:xfrm>
            <a:custGeom>
              <a:avLst/>
              <a:gdLst>
                <a:gd name="T0" fmla="*/ 721 w 721"/>
                <a:gd name="T1" fmla="*/ 45 h 118"/>
                <a:gd name="T2" fmla="*/ 721 w 721"/>
                <a:gd name="T3" fmla="*/ 46 h 118"/>
                <a:gd name="T4" fmla="*/ 721 w 721"/>
                <a:gd name="T5" fmla="*/ 48 h 118"/>
                <a:gd name="T6" fmla="*/ 716 w 721"/>
                <a:gd name="T7" fmla="*/ 34 h 118"/>
                <a:gd name="T8" fmla="*/ 702 w 721"/>
                <a:gd name="T9" fmla="*/ 34 h 118"/>
                <a:gd name="T10" fmla="*/ 702 w 721"/>
                <a:gd name="T11" fmla="*/ 36 h 118"/>
                <a:gd name="T12" fmla="*/ 683 w 721"/>
                <a:gd name="T13" fmla="*/ 15 h 118"/>
                <a:gd name="T14" fmla="*/ 154 w 721"/>
                <a:gd name="T15" fmla="*/ 15 h 118"/>
                <a:gd name="T16" fmla="*/ 154 w 721"/>
                <a:gd name="T17" fmla="*/ 16 h 118"/>
                <a:gd name="T18" fmla="*/ 139 w 721"/>
                <a:gd name="T19" fmla="*/ 0 h 118"/>
                <a:gd name="T20" fmla="*/ 135 w 721"/>
                <a:gd name="T21" fmla="*/ 0 h 118"/>
                <a:gd name="T22" fmla="*/ 117 w 721"/>
                <a:gd name="T23" fmla="*/ 24 h 118"/>
                <a:gd name="T24" fmla="*/ 115 w 721"/>
                <a:gd name="T25" fmla="*/ 24 h 118"/>
                <a:gd name="T26" fmla="*/ 85 w 721"/>
                <a:gd name="T27" fmla="*/ 40 h 118"/>
                <a:gd name="T28" fmla="*/ 27 w 721"/>
                <a:gd name="T29" fmla="*/ 40 h 118"/>
                <a:gd name="T30" fmla="*/ 17 w 721"/>
                <a:gd name="T31" fmla="*/ 25 h 118"/>
                <a:gd name="T32" fmla="*/ 12 w 721"/>
                <a:gd name="T33" fmla="*/ 25 h 118"/>
                <a:gd name="T34" fmla="*/ 0 w 721"/>
                <a:gd name="T35" fmla="*/ 58 h 118"/>
                <a:gd name="T36" fmla="*/ 12 w 721"/>
                <a:gd name="T37" fmla="*/ 90 h 118"/>
                <a:gd name="T38" fmla="*/ 17 w 721"/>
                <a:gd name="T39" fmla="*/ 90 h 118"/>
                <a:gd name="T40" fmla="*/ 27 w 721"/>
                <a:gd name="T41" fmla="*/ 77 h 118"/>
                <a:gd name="T42" fmla="*/ 27 w 721"/>
                <a:gd name="T43" fmla="*/ 77 h 118"/>
                <a:gd name="T44" fmla="*/ 85 w 721"/>
                <a:gd name="T45" fmla="*/ 77 h 118"/>
                <a:gd name="T46" fmla="*/ 85 w 721"/>
                <a:gd name="T47" fmla="*/ 77 h 118"/>
                <a:gd name="T48" fmla="*/ 115 w 721"/>
                <a:gd name="T49" fmla="*/ 93 h 118"/>
                <a:gd name="T50" fmla="*/ 117 w 721"/>
                <a:gd name="T51" fmla="*/ 93 h 118"/>
                <a:gd name="T52" fmla="*/ 134 w 721"/>
                <a:gd name="T53" fmla="*/ 118 h 118"/>
                <a:gd name="T54" fmla="*/ 139 w 721"/>
                <a:gd name="T55" fmla="*/ 118 h 118"/>
                <a:gd name="T56" fmla="*/ 155 w 721"/>
                <a:gd name="T57" fmla="*/ 99 h 118"/>
                <a:gd name="T58" fmla="*/ 155 w 721"/>
                <a:gd name="T59" fmla="*/ 100 h 118"/>
                <a:gd name="T60" fmla="*/ 683 w 721"/>
                <a:gd name="T61" fmla="*/ 100 h 118"/>
                <a:gd name="T62" fmla="*/ 702 w 721"/>
                <a:gd name="T63" fmla="*/ 60 h 118"/>
                <a:gd name="T64" fmla="*/ 716 w 721"/>
                <a:gd name="T65" fmla="*/ 60 h 118"/>
                <a:gd name="T66" fmla="*/ 721 w 721"/>
                <a:gd name="T67" fmla="*/ 47 h 118"/>
                <a:gd name="T68" fmla="*/ 716 w 721"/>
                <a:gd name="T6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1" h="118">
                  <a:moveTo>
                    <a:pt x="721" y="45"/>
                  </a:moveTo>
                  <a:cubicBezTo>
                    <a:pt x="721" y="45"/>
                    <a:pt x="721" y="45"/>
                    <a:pt x="721" y="46"/>
                  </a:cubicBezTo>
                  <a:cubicBezTo>
                    <a:pt x="721" y="47"/>
                    <a:pt x="721" y="47"/>
                    <a:pt x="721" y="48"/>
                  </a:cubicBezTo>
                  <a:moveTo>
                    <a:pt x="716" y="34"/>
                  </a:moveTo>
                  <a:cubicBezTo>
                    <a:pt x="702" y="34"/>
                    <a:pt x="702" y="34"/>
                    <a:pt x="702" y="34"/>
                  </a:cubicBezTo>
                  <a:cubicBezTo>
                    <a:pt x="702" y="34"/>
                    <a:pt x="702" y="35"/>
                    <a:pt x="702" y="36"/>
                  </a:cubicBezTo>
                  <a:cubicBezTo>
                    <a:pt x="698" y="26"/>
                    <a:pt x="690" y="15"/>
                    <a:pt x="68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ubicBezTo>
                    <a:pt x="151" y="6"/>
                    <a:pt x="145" y="0"/>
                    <a:pt x="13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9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93" y="40"/>
                    <a:pt x="8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1"/>
                    <a:pt x="21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40"/>
                    <a:pt x="0" y="58"/>
                  </a:cubicBezTo>
                  <a:cubicBezTo>
                    <a:pt x="0" y="75"/>
                    <a:pt x="6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1" y="90"/>
                    <a:pt x="25" y="85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3" y="77"/>
                    <a:pt x="115" y="93"/>
                    <a:pt x="115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108"/>
                    <a:pt x="127" y="118"/>
                    <a:pt x="13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6" y="118"/>
                    <a:pt x="151" y="110"/>
                    <a:pt x="155" y="99"/>
                  </a:cubicBezTo>
                  <a:cubicBezTo>
                    <a:pt x="155" y="99"/>
                    <a:pt x="155" y="99"/>
                    <a:pt x="155" y="100"/>
                  </a:cubicBezTo>
                  <a:cubicBezTo>
                    <a:pt x="683" y="100"/>
                    <a:pt x="683" y="100"/>
                    <a:pt x="683" y="100"/>
                  </a:cubicBezTo>
                  <a:cubicBezTo>
                    <a:pt x="690" y="100"/>
                    <a:pt x="698" y="76"/>
                    <a:pt x="702" y="60"/>
                  </a:cubicBezTo>
                  <a:cubicBezTo>
                    <a:pt x="716" y="60"/>
                    <a:pt x="716" y="60"/>
                    <a:pt x="716" y="60"/>
                  </a:cubicBezTo>
                  <a:cubicBezTo>
                    <a:pt x="719" y="60"/>
                    <a:pt x="721" y="54"/>
                    <a:pt x="721" y="47"/>
                  </a:cubicBezTo>
                  <a:cubicBezTo>
                    <a:pt x="721" y="39"/>
                    <a:pt x="719" y="34"/>
                    <a:pt x="716" y="34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" name="Freeform 54">
              <a:extLst>
                <a:ext uri="{FF2B5EF4-FFF2-40B4-BE49-F238E27FC236}">
                  <a16:creationId xmlns:a16="http://schemas.microsoft.com/office/drawing/2014/main" id="{ED870AA7-C7D3-AD92-0A15-6B89CB37C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5" name="Freeform 55">
              <a:extLst>
                <a:ext uri="{FF2B5EF4-FFF2-40B4-BE49-F238E27FC236}">
                  <a16:creationId xmlns:a16="http://schemas.microsoft.com/office/drawing/2014/main" id="{B60E6B5C-BD6C-F9CD-0793-0381976EC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022"/>
              <a:ext cx="76" cy="354"/>
            </a:xfrm>
            <a:custGeom>
              <a:avLst/>
              <a:gdLst>
                <a:gd name="T0" fmla="*/ 4 w 27"/>
                <a:gd name="T1" fmla="*/ 118 h 118"/>
                <a:gd name="T2" fmla="*/ 26 w 27"/>
                <a:gd name="T3" fmla="*/ 59 h 118"/>
                <a:gd name="T4" fmla="*/ 5 w 27"/>
                <a:gd name="T5" fmla="*/ 0 h 118"/>
                <a:gd name="T6" fmla="*/ 0 w 27"/>
                <a:gd name="T7" fmla="*/ 0 h 118"/>
                <a:gd name="T8" fmla="*/ 22 w 27"/>
                <a:gd name="T9" fmla="*/ 59 h 118"/>
                <a:gd name="T10" fmla="*/ 0 w 27"/>
                <a:gd name="T11" fmla="*/ 118 h 118"/>
                <a:gd name="T12" fmla="*/ 4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4" y="118"/>
                  </a:moveTo>
                  <a:cubicBezTo>
                    <a:pt x="17" y="118"/>
                    <a:pt x="26" y="92"/>
                    <a:pt x="26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2" y="26"/>
                    <a:pt x="22" y="59"/>
                  </a:cubicBezTo>
                  <a:cubicBezTo>
                    <a:pt x="22" y="92"/>
                    <a:pt x="12" y="118"/>
                    <a:pt x="0" y="118"/>
                  </a:cubicBezTo>
                  <a:lnTo>
                    <a:pt x="4" y="118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6" name="Freeform 56">
              <a:extLst>
                <a:ext uri="{FF2B5EF4-FFF2-40B4-BE49-F238E27FC236}">
                  <a16:creationId xmlns:a16="http://schemas.microsoft.com/office/drawing/2014/main" id="{D91919AE-0F65-1D4C-880F-F874FCF9E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36" cy="255"/>
            </a:xfrm>
            <a:custGeom>
              <a:avLst/>
              <a:gdLst>
                <a:gd name="T0" fmla="*/ 529 w 545"/>
                <a:gd name="T1" fmla="*/ 0 h 85"/>
                <a:gd name="T2" fmla="*/ 0 w 545"/>
                <a:gd name="T3" fmla="*/ 0 h 85"/>
                <a:gd name="T4" fmla="*/ 7 w 545"/>
                <a:gd name="T5" fmla="*/ 44 h 85"/>
                <a:gd name="T6" fmla="*/ 1 w 545"/>
                <a:gd name="T7" fmla="*/ 85 h 85"/>
                <a:gd name="T8" fmla="*/ 529 w 545"/>
                <a:gd name="T9" fmla="*/ 85 h 85"/>
                <a:gd name="T10" fmla="*/ 545 w 545"/>
                <a:gd name="T11" fmla="*/ 42 h 85"/>
                <a:gd name="T12" fmla="*/ 529 w 54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45" y="66"/>
                    <a:pt x="545" y="42"/>
                  </a:cubicBezTo>
                  <a:cubicBezTo>
                    <a:pt x="545" y="19"/>
                    <a:pt x="535" y="0"/>
                    <a:pt x="529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7" name="Freeform 57">
              <a:extLst>
                <a:ext uri="{FF2B5EF4-FFF2-40B4-BE49-F238E27FC236}">
                  <a16:creationId xmlns:a16="http://schemas.microsoft.com/office/drawing/2014/main" id="{B20F459D-FA7E-CA93-9BD3-1E5933D04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992" cy="255"/>
            </a:xfrm>
            <a:custGeom>
              <a:avLst/>
              <a:gdLst>
                <a:gd name="T0" fmla="*/ 7 w 352"/>
                <a:gd name="T1" fmla="*/ 44 h 85"/>
                <a:gd name="T2" fmla="*/ 1 w 352"/>
                <a:gd name="T3" fmla="*/ 85 h 85"/>
                <a:gd name="T4" fmla="*/ 342 w 352"/>
                <a:gd name="T5" fmla="*/ 85 h 85"/>
                <a:gd name="T6" fmla="*/ 351 w 352"/>
                <a:gd name="T7" fmla="*/ 53 h 85"/>
                <a:gd name="T8" fmla="*/ 352 w 352"/>
                <a:gd name="T9" fmla="*/ 21 h 85"/>
                <a:gd name="T10" fmla="*/ 339 w 352"/>
                <a:gd name="T11" fmla="*/ 0 h 85"/>
                <a:gd name="T12" fmla="*/ 0 w 352"/>
                <a:gd name="T13" fmla="*/ 0 h 85"/>
                <a:gd name="T14" fmla="*/ 7 w 352"/>
                <a:gd name="T1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85">
                  <a:moveTo>
                    <a:pt x="7" y="44"/>
                  </a:moveTo>
                  <a:cubicBezTo>
                    <a:pt x="7" y="60"/>
                    <a:pt x="5" y="74"/>
                    <a:pt x="1" y="85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8" name="Freeform 58">
              <a:extLst>
                <a:ext uri="{FF2B5EF4-FFF2-40B4-BE49-F238E27FC236}">
                  <a16:creationId xmlns:a16="http://schemas.microsoft.com/office/drawing/2014/main" id="{80B7AFFF-6E03-F884-35FC-59F24B31B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067"/>
              <a:ext cx="65" cy="252"/>
            </a:xfrm>
            <a:custGeom>
              <a:avLst/>
              <a:gdLst>
                <a:gd name="T0" fmla="*/ 0 w 23"/>
                <a:gd name="T1" fmla="*/ 0 h 84"/>
                <a:gd name="T2" fmla="*/ 23 w 23"/>
                <a:gd name="T3" fmla="*/ 44 h 84"/>
                <a:gd name="T4" fmla="*/ 2 w 23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4">
                  <a:moveTo>
                    <a:pt x="0" y="0"/>
                  </a:moveTo>
                  <a:cubicBezTo>
                    <a:pt x="8" y="12"/>
                    <a:pt x="23" y="33"/>
                    <a:pt x="23" y="44"/>
                  </a:cubicBezTo>
                  <a:cubicBezTo>
                    <a:pt x="23" y="55"/>
                    <a:pt x="2" y="84"/>
                    <a:pt x="2" y="84"/>
                  </a:cubicBezTo>
                </a:path>
              </a:pathLst>
            </a:cu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9" name="Freeform 59">
              <a:extLst>
                <a:ext uri="{FF2B5EF4-FFF2-40B4-BE49-F238E27FC236}">
                  <a16:creationId xmlns:a16="http://schemas.microsoft.com/office/drawing/2014/main" id="{E448D7E1-799B-7ECD-79BB-3F1239BA8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42"/>
              <a:ext cx="184" cy="111"/>
            </a:xfrm>
            <a:custGeom>
              <a:avLst/>
              <a:gdLst>
                <a:gd name="T0" fmla="*/ 58 w 65"/>
                <a:gd name="T1" fmla="*/ 0 h 37"/>
                <a:gd name="T2" fmla="*/ 0 w 65"/>
                <a:gd name="T3" fmla="*/ 0 h 37"/>
                <a:gd name="T4" fmla="*/ 2 w 65"/>
                <a:gd name="T5" fmla="*/ 18 h 37"/>
                <a:gd name="T6" fmla="*/ 0 w 65"/>
                <a:gd name="T7" fmla="*/ 37 h 37"/>
                <a:gd name="T8" fmla="*/ 58 w 65"/>
                <a:gd name="T9" fmla="*/ 37 h 37"/>
                <a:gd name="T10" fmla="*/ 65 w 65"/>
                <a:gd name="T11" fmla="*/ 19 h 37"/>
                <a:gd name="T12" fmla="*/ 58 w 65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8"/>
                  </a:cubicBezTo>
                  <a:cubicBezTo>
                    <a:pt x="2" y="25"/>
                    <a:pt x="1" y="31"/>
                    <a:pt x="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5" y="29"/>
                    <a:pt x="65" y="19"/>
                  </a:cubicBezTo>
                  <a:cubicBezTo>
                    <a:pt x="65" y="8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0" name="Freeform 60">
              <a:extLst>
                <a:ext uri="{FF2B5EF4-FFF2-40B4-BE49-F238E27FC236}">
                  <a16:creationId xmlns:a16="http://schemas.microsoft.com/office/drawing/2014/main" id="{A362A1F8-FA0F-B903-B57E-63FDB82C3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1" name="Freeform 61">
              <a:extLst>
                <a:ext uri="{FF2B5EF4-FFF2-40B4-BE49-F238E27FC236}">
                  <a16:creationId xmlns:a16="http://schemas.microsoft.com/office/drawing/2014/main" id="{0DB3D60D-9DC8-189C-2E0A-B32ED1F49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103"/>
              <a:ext cx="59" cy="99"/>
            </a:xfrm>
            <a:custGeom>
              <a:avLst/>
              <a:gdLst>
                <a:gd name="T0" fmla="*/ 9 w 21"/>
                <a:gd name="T1" fmla="*/ 2 h 33"/>
                <a:gd name="T2" fmla="*/ 3 w 21"/>
                <a:gd name="T3" fmla="*/ 15 h 33"/>
                <a:gd name="T4" fmla="*/ 2 w 21"/>
                <a:gd name="T5" fmla="*/ 33 h 33"/>
                <a:gd name="T6" fmla="*/ 7 w 21"/>
                <a:gd name="T7" fmla="*/ 22 h 33"/>
                <a:gd name="T8" fmla="*/ 12 w 21"/>
                <a:gd name="T9" fmla="*/ 20 h 33"/>
                <a:gd name="T10" fmla="*/ 16 w 21"/>
                <a:gd name="T11" fmla="*/ 24 h 33"/>
                <a:gd name="T12" fmla="*/ 13 w 21"/>
                <a:gd name="T13" fmla="*/ 4 h 33"/>
                <a:gd name="T14" fmla="*/ 9 w 2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9" y="2"/>
                  </a:moveTo>
                  <a:cubicBezTo>
                    <a:pt x="5" y="5"/>
                    <a:pt x="3" y="11"/>
                    <a:pt x="3" y="15"/>
                  </a:cubicBezTo>
                  <a:cubicBezTo>
                    <a:pt x="2" y="21"/>
                    <a:pt x="0" y="28"/>
                    <a:pt x="2" y="33"/>
                  </a:cubicBezTo>
                  <a:cubicBezTo>
                    <a:pt x="4" y="29"/>
                    <a:pt x="3" y="25"/>
                    <a:pt x="7" y="22"/>
                  </a:cubicBezTo>
                  <a:cubicBezTo>
                    <a:pt x="8" y="21"/>
                    <a:pt x="11" y="20"/>
                    <a:pt x="12" y="20"/>
                  </a:cubicBezTo>
                  <a:cubicBezTo>
                    <a:pt x="15" y="21"/>
                    <a:pt x="14" y="23"/>
                    <a:pt x="16" y="24"/>
                  </a:cubicBezTo>
                  <a:cubicBezTo>
                    <a:pt x="21" y="23"/>
                    <a:pt x="16" y="7"/>
                    <a:pt x="13" y="4"/>
                  </a:cubicBezTo>
                  <a:cubicBezTo>
                    <a:pt x="12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2" name="Freeform 62">
              <a:extLst>
                <a:ext uri="{FF2B5EF4-FFF2-40B4-BE49-F238E27FC236}">
                  <a16:creationId xmlns:a16="http://schemas.microsoft.com/office/drawing/2014/main" id="{BFAE6794-842F-F7F6-50F6-7EA8B0D7E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100"/>
              <a:ext cx="31" cy="63"/>
            </a:xfrm>
            <a:custGeom>
              <a:avLst/>
              <a:gdLst>
                <a:gd name="T0" fmla="*/ 1 w 11"/>
                <a:gd name="T1" fmla="*/ 21 h 21"/>
                <a:gd name="T2" fmla="*/ 4 w 11"/>
                <a:gd name="T3" fmla="*/ 6 h 21"/>
                <a:gd name="T4" fmla="*/ 11 w 11"/>
                <a:gd name="T5" fmla="*/ 13 h 21"/>
                <a:gd name="T6" fmla="*/ 4 w 1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0" y="17"/>
                    <a:pt x="1" y="10"/>
                    <a:pt x="4" y="6"/>
                  </a:cubicBezTo>
                  <a:cubicBezTo>
                    <a:pt x="8" y="0"/>
                    <a:pt x="10" y="10"/>
                    <a:pt x="11" y="13"/>
                  </a:cubicBezTo>
                  <a:cubicBezTo>
                    <a:pt x="10" y="11"/>
                    <a:pt x="5" y="5"/>
                    <a:pt x="4" y="11"/>
                  </a:cubicBezTo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3" name="Freeform 63">
              <a:extLst>
                <a:ext uri="{FF2B5EF4-FFF2-40B4-BE49-F238E27FC236}">
                  <a16:creationId xmlns:a16="http://schemas.microsoft.com/office/drawing/2014/main" id="{13F9258F-06F5-41D7-959D-F62B7994C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107" cy="255"/>
            </a:xfrm>
            <a:custGeom>
              <a:avLst/>
              <a:gdLst>
                <a:gd name="T0" fmla="*/ 38 w 38"/>
                <a:gd name="T1" fmla="*/ 30 h 85"/>
                <a:gd name="T2" fmla="*/ 16 w 38"/>
                <a:gd name="T3" fmla="*/ 0 h 85"/>
                <a:gd name="T4" fmla="*/ 0 w 38"/>
                <a:gd name="T5" fmla="*/ 42 h 85"/>
                <a:gd name="T6" fmla="*/ 16 w 38"/>
                <a:gd name="T7" fmla="*/ 85 h 85"/>
                <a:gd name="T8" fmla="*/ 17 w 38"/>
                <a:gd name="T9" fmla="*/ 85 h 85"/>
                <a:gd name="T10" fmla="*/ 38 w 38"/>
                <a:gd name="T1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5">
                  <a:moveTo>
                    <a:pt x="38" y="30"/>
                  </a:moveTo>
                  <a:cubicBezTo>
                    <a:pt x="38" y="20"/>
                    <a:pt x="25" y="0"/>
                    <a:pt x="16" y="0"/>
                  </a:cubicBezTo>
                  <a:cubicBezTo>
                    <a:pt x="8" y="0"/>
                    <a:pt x="0" y="19"/>
                    <a:pt x="0" y="42"/>
                  </a:cubicBezTo>
                  <a:cubicBezTo>
                    <a:pt x="0" y="66"/>
                    <a:pt x="7" y="85"/>
                    <a:pt x="16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6" y="83"/>
                    <a:pt x="38" y="40"/>
                    <a:pt x="38" y="30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4" name="Freeform 64">
              <a:extLst>
                <a:ext uri="{FF2B5EF4-FFF2-40B4-BE49-F238E27FC236}">
                  <a16:creationId xmlns:a16="http://schemas.microsoft.com/office/drawing/2014/main" id="{238FDE6C-5BB4-D1F8-81C2-56253426D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70"/>
              <a:ext cx="104" cy="252"/>
            </a:xfrm>
            <a:custGeom>
              <a:avLst/>
              <a:gdLst>
                <a:gd name="T0" fmla="*/ 0 w 37"/>
                <a:gd name="T1" fmla="*/ 84 h 84"/>
                <a:gd name="T2" fmla="*/ 16 w 37"/>
                <a:gd name="T3" fmla="*/ 42 h 84"/>
                <a:gd name="T4" fmla="*/ 0 w 37"/>
                <a:gd name="T5" fmla="*/ 0 h 84"/>
                <a:gd name="T6" fmla="*/ 21 w 37"/>
                <a:gd name="T7" fmla="*/ 0 h 84"/>
                <a:gd name="T8" fmla="*/ 37 w 37"/>
                <a:gd name="T9" fmla="*/ 42 h 84"/>
                <a:gd name="T10" fmla="*/ 21 w 37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4">
                  <a:moveTo>
                    <a:pt x="0" y="84"/>
                  </a:moveTo>
                  <a:cubicBezTo>
                    <a:pt x="9" y="84"/>
                    <a:pt x="16" y="65"/>
                    <a:pt x="16" y="42"/>
                  </a:cubicBezTo>
                  <a:cubicBezTo>
                    <a:pt x="16" y="19"/>
                    <a:pt x="9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0" y="0"/>
                    <a:pt x="37" y="19"/>
                    <a:pt x="37" y="42"/>
                  </a:cubicBezTo>
                  <a:cubicBezTo>
                    <a:pt x="37" y="66"/>
                    <a:pt x="30" y="84"/>
                    <a:pt x="21" y="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" name="Freeform 65">
              <a:extLst>
                <a:ext uri="{FF2B5EF4-FFF2-40B4-BE49-F238E27FC236}">
                  <a16:creationId xmlns:a16="http://schemas.microsoft.com/office/drawing/2014/main" id="{6D6E1C6A-EAA6-F653-6F6A-28AB8B9A1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84"/>
              <a:ext cx="155" cy="66"/>
            </a:xfrm>
            <a:custGeom>
              <a:avLst/>
              <a:gdLst>
                <a:gd name="T0" fmla="*/ 1 w 55"/>
                <a:gd name="T1" fmla="*/ 0 h 22"/>
                <a:gd name="T2" fmla="*/ 0 w 55"/>
                <a:gd name="T3" fmla="*/ 21 h 22"/>
                <a:gd name="T4" fmla="*/ 55 w 55"/>
                <a:gd name="T5" fmla="*/ 22 h 22"/>
                <a:gd name="T6" fmla="*/ 6 w 55"/>
                <a:gd name="T7" fmla="*/ 13 h 22"/>
                <a:gd name="T8" fmla="*/ 1 w 5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">
                  <a:moveTo>
                    <a:pt x="1" y="0"/>
                  </a:moveTo>
                  <a:cubicBezTo>
                    <a:pt x="2" y="3"/>
                    <a:pt x="3" y="16"/>
                    <a:pt x="0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3" y="21"/>
                    <a:pt x="9" y="20"/>
                    <a:pt x="6" y="13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A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" name="Freeform 66">
              <a:extLst>
                <a:ext uri="{FF2B5EF4-FFF2-40B4-BE49-F238E27FC236}">
                  <a16:creationId xmlns:a16="http://schemas.microsoft.com/office/drawing/2014/main" id="{26B9E0FC-AD5A-855E-30B8-44A332DA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" name="Freeform 67">
              <a:extLst>
                <a:ext uri="{FF2B5EF4-FFF2-40B4-BE49-F238E27FC236}">
                  <a16:creationId xmlns:a16="http://schemas.microsoft.com/office/drawing/2014/main" id="{94288507-EE3D-E8FB-6B51-6D903D1A7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145"/>
              <a:ext cx="17" cy="33"/>
            </a:xfrm>
            <a:custGeom>
              <a:avLst/>
              <a:gdLst>
                <a:gd name="T0" fmla="*/ 6 w 6"/>
                <a:gd name="T1" fmla="*/ 11 h 11"/>
                <a:gd name="T2" fmla="*/ 4 w 6"/>
                <a:gd name="T3" fmla="*/ 0 h 11"/>
                <a:gd name="T4" fmla="*/ 0 w 6"/>
                <a:gd name="T5" fmla="*/ 0 h 11"/>
                <a:gd name="T6" fmla="*/ 1 w 6"/>
                <a:gd name="T7" fmla="*/ 11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7"/>
                    <a:pt x="5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" name="Freeform 68">
              <a:extLst>
                <a:ext uri="{FF2B5EF4-FFF2-40B4-BE49-F238E27FC236}">
                  <a16:creationId xmlns:a16="http://schemas.microsoft.com/office/drawing/2014/main" id="{7FAFB163-4A8C-9225-3611-B53C4581D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133"/>
              <a:ext cx="14" cy="9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" name="Freeform 69">
              <a:extLst>
                <a:ext uri="{FF2B5EF4-FFF2-40B4-BE49-F238E27FC236}">
                  <a16:creationId xmlns:a16="http://schemas.microsoft.com/office/drawing/2014/main" id="{7E281435-C821-D71F-8025-5CD15551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187"/>
              <a:ext cx="14" cy="1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0 w 5"/>
                <a:gd name="T5" fmla="*/ 5 h 5"/>
                <a:gd name="T6" fmla="*/ 5 w 5"/>
                <a:gd name="T7" fmla="*/ 4 h 5"/>
                <a:gd name="T8" fmla="*/ 5 w 5"/>
                <a:gd name="T9" fmla="*/ 3 h 5"/>
                <a:gd name="T10" fmla="*/ 5 w 5"/>
                <a:gd name="T11" fmla="*/ 1 h 5"/>
                <a:gd name="T12" fmla="*/ 5 w 5"/>
                <a:gd name="T13" fmla="*/ 0 h 5"/>
                <a:gd name="T14" fmla="*/ 0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0" name="Freeform 70">
              <a:extLst>
                <a:ext uri="{FF2B5EF4-FFF2-40B4-BE49-F238E27FC236}">
                  <a16:creationId xmlns:a16="http://schemas.microsoft.com/office/drawing/2014/main" id="{10D1BE54-5FC3-EAB3-33BC-B51E1FF26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124"/>
              <a:ext cx="17" cy="39"/>
            </a:xfrm>
            <a:custGeom>
              <a:avLst/>
              <a:gdLst>
                <a:gd name="T0" fmla="*/ 4 w 6"/>
                <a:gd name="T1" fmla="*/ 0 h 13"/>
                <a:gd name="T2" fmla="*/ 0 w 6"/>
                <a:gd name="T3" fmla="*/ 0 h 13"/>
                <a:gd name="T4" fmla="*/ 1 w 6"/>
                <a:gd name="T5" fmla="*/ 13 h 13"/>
                <a:gd name="T6" fmla="*/ 6 w 6"/>
                <a:gd name="T7" fmla="*/ 13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8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1" name="Freeform 71">
              <a:extLst>
                <a:ext uri="{FF2B5EF4-FFF2-40B4-BE49-F238E27FC236}">
                  <a16:creationId xmlns:a16="http://schemas.microsoft.com/office/drawing/2014/main" id="{E99FEC20-4C91-C24E-52EF-99D3B81D2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12"/>
              <a:ext cx="12" cy="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2" name="Freeform 72">
              <a:extLst>
                <a:ext uri="{FF2B5EF4-FFF2-40B4-BE49-F238E27FC236}">
                  <a16:creationId xmlns:a16="http://schemas.microsoft.com/office/drawing/2014/main" id="{AC5FFD05-517E-5BA0-6202-AD273F15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72"/>
              <a:ext cx="14" cy="18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4 h 6"/>
                <a:gd name="T4" fmla="*/ 5 w 5"/>
                <a:gd name="T5" fmla="*/ 1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6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" name="Freeform 73">
              <a:extLst>
                <a:ext uri="{FF2B5EF4-FFF2-40B4-BE49-F238E27FC236}">
                  <a16:creationId xmlns:a16="http://schemas.microsoft.com/office/drawing/2014/main" id="{8F07B61D-9DB9-71A6-09A1-0C30FB6E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00"/>
              <a:ext cx="73" cy="72"/>
            </a:xfrm>
            <a:custGeom>
              <a:avLst/>
              <a:gdLst>
                <a:gd name="T0" fmla="*/ 21 w 26"/>
                <a:gd name="T1" fmla="*/ 0 h 24"/>
                <a:gd name="T2" fmla="*/ 0 w 26"/>
                <a:gd name="T3" fmla="*/ 0 h 24"/>
                <a:gd name="T4" fmla="*/ 0 w 26"/>
                <a:gd name="T5" fmla="*/ 3 h 24"/>
                <a:gd name="T6" fmla="*/ 4 w 26"/>
                <a:gd name="T7" fmla="*/ 24 h 24"/>
                <a:gd name="T8" fmla="*/ 26 w 26"/>
                <a:gd name="T9" fmla="*/ 23 h 24"/>
                <a:gd name="T10" fmla="*/ 21 w 2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9"/>
                    <a:pt x="4" y="16"/>
                    <a:pt x="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4"/>
                    <a:pt x="23" y="6"/>
                    <a:pt x="21" y="0"/>
                  </a:cubicBezTo>
                  <a:close/>
                </a:path>
              </a:pathLst>
            </a:custGeom>
            <a:solidFill>
              <a:srgbClr val="9E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" name="Freeform 74">
              <a:extLst>
                <a:ext uri="{FF2B5EF4-FFF2-40B4-BE49-F238E27FC236}">
                  <a16:creationId xmlns:a16="http://schemas.microsoft.com/office/drawing/2014/main" id="{DF996C1D-2060-FAAB-1460-450019190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82"/>
              <a:ext cx="67" cy="18"/>
            </a:xfrm>
            <a:custGeom>
              <a:avLst/>
              <a:gdLst>
                <a:gd name="T0" fmla="*/ 22 w 24"/>
                <a:gd name="T1" fmla="*/ 0 h 6"/>
                <a:gd name="T2" fmla="*/ 0 w 24"/>
                <a:gd name="T3" fmla="*/ 1 h 6"/>
                <a:gd name="T4" fmla="*/ 3 w 24"/>
                <a:gd name="T5" fmla="*/ 6 h 6"/>
                <a:gd name="T6" fmla="*/ 24 w 24"/>
                <a:gd name="T7" fmla="*/ 5 h 6"/>
                <a:gd name="T8" fmla="*/ 22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3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5" name="Freeform 75">
              <a:extLst>
                <a:ext uri="{FF2B5EF4-FFF2-40B4-BE49-F238E27FC236}">
                  <a16:creationId xmlns:a16="http://schemas.microsoft.com/office/drawing/2014/main" id="{E80FCF0E-1C55-5177-62FE-C46866F1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62" cy="33"/>
            </a:xfrm>
            <a:custGeom>
              <a:avLst/>
              <a:gdLst>
                <a:gd name="T0" fmla="*/ 22 w 22"/>
                <a:gd name="T1" fmla="*/ 11 h 11"/>
                <a:gd name="T2" fmla="*/ 22 w 22"/>
                <a:gd name="T3" fmla="*/ 4 h 11"/>
                <a:gd name="T4" fmla="*/ 22 w 22"/>
                <a:gd name="T5" fmla="*/ 0 h 11"/>
                <a:gd name="T6" fmla="*/ 1 w 22"/>
                <a:gd name="T7" fmla="*/ 0 h 11"/>
                <a:gd name="T8" fmla="*/ 1 w 22"/>
                <a:gd name="T9" fmla="*/ 4 h 11"/>
                <a:gd name="T10" fmla="*/ 0 w 22"/>
                <a:gd name="T11" fmla="*/ 11 h 11"/>
                <a:gd name="T12" fmla="*/ 22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8"/>
                    <a:pt x="22" y="6"/>
                    <a:pt x="22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7"/>
                    <a:pt x="1" y="9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6" name="Freeform 76">
              <a:extLst>
                <a:ext uri="{FF2B5EF4-FFF2-40B4-BE49-F238E27FC236}">
                  <a16:creationId xmlns:a16="http://schemas.microsoft.com/office/drawing/2014/main" id="{FE948B2E-E7A2-9508-99FF-A961B8451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48"/>
              <a:ext cx="169" cy="60"/>
            </a:xfrm>
            <a:custGeom>
              <a:avLst/>
              <a:gdLst>
                <a:gd name="T0" fmla="*/ 48 w 60"/>
                <a:gd name="T1" fmla="*/ 2 h 20"/>
                <a:gd name="T2" fmla="*/ 55 w 60"/>
                <a:gd name="T3" fmla="*/ 3 h 20"/>
                <a:gd name="T4" fmla="*/ 58 w 60"/>
                <a:gd name="T5" fmla="*/ 8 h 20"/>
                <a:gd name="T6" fmla="*/ 59 w 60"/>
                <a:gd name="T7" fmla="*/ 20 h 20"/>
                <a:gd name="T8" fmla="*/ 54 w 60"/>
                <a:gd name="T9" fmla="*/ 0 h 20"/>
                <a:gd name="T10" fmla="*/ 0 w 60"/>
                <a:gd name="T11" fmla="*/ 0 h 20"/>
                <a:gd name="T12" fmla="*/ 48 w 6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48" y="2"/>
                  </a:moveTo>
                  <a:cubicBezTo>
                    <a:pt x="50" y="2"/>
                    <a:pt x="54" y="2"/>
                    <a:pt x="55" y="3"/>
                  </a:cubicBezTo>
                  <a:cubicBezTo>
                    <a:pt x="56" y="4"/>
                    <a:pt x="57" y="6"/>
                    <a:pt x="58" y="8"/>
                  </a:cubicBezTo>
                  <a:cubicBezTo>
                    <a:pt x="59" y="12"/>
                    <a:pt x="59" y="17"/>
                    <a:pt x="59" y="20"/>
                  </a:cubicBezTo>
                  <a:cubicBezTo>
                    <a:pt x="60" y="11"/>
                    <a:pt x="5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" y="1"/>
                    <a:pt x="4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7" name="Freeform 77">
              <a:extLst>
                <a:ext uri="{FF2B5EF4-FFF2-40B4-BE49-F238E27FC236}">
                  <a16:creationId xmlns:a16="http://schemas.microsoft.com/office/drawing/2014/main" id="{D86CA4AC-E078-6452-5236-654BC870B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03"/>
              <a:ext cx="34" cy="183"/>
            </a:xfrm>
            <a:custGeom>
              <a:avLst/>
              <a:gdLst>
                <a:gd name="T0" fmla="*/ 1 w 12"/>
                <a:gd name="T1" fmla="*/ 0 h 61"/>
                <a:gd name="T2" fmla="*/ 1 w 12"/>
                <a:gd name="T3" fmla="*/ 0 h 61"/>
                <a:gd name="T4" fmla="*/ 11 w 12"/>
                <a:gd name="T5" fmla="*/ 30 h 61"/>
                <a:gd name="T6" fmla="*/ 0 w 12"/>
                <a:gd name="T7" fmla="*/ 61 h 61"/>
                <a:gd name="T8" fmla="*/ 1 w 12"/>
                <a:gd name="T9" fmla="*/ 61 h 61"/>
                <a:gd name="T10" fmla="*/ 12 w 12"/>
                <a:gd name="T11" fmla="*/ 30 h 61"/>
                <a:gd name="T12" fmla="*/ 1 w 1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11" y="15"/>
                    <a:pt x="11" y="30"/>
                  </a:cubicBezTo>
                  <a:cubicBezTo>
                    <a:pt x="11" y="46"/>
                    <a:pt x="6" y="60"/>
                    <a:pt x="0" y="61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7" y="61"/>
                    <a:pt x="12" y="46"/>
                    <a:pt x="12" y="30"/>
                  </a:cubicBezTo>
                  <a:cubicBezTo>
                    <a:pt x="12" y="14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8" name="Freeform 78">
              <a:extLst>
                <a:ext uri="{FF2B5EF4-FFF2-40B4-BE49-F238E27FC236}">
                  <a16:creationId xmlns:a16="http://schemas.microsoft.com/office/drawing/2014/main" id="{7EAC1A16-C58F-9EBF-834A-D5AF5D7A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28"/>
              <a:ext cx="65" cy="339"/>
            </a:xfrm>
            <a:custGeom>
              <a:avLst/>
              <a:gdLst>
                <a:gd name="T0" fmla="*/ 2 w 23"/>
                <a:gd name="T1" fmla="*/ 0 h 113"/>
                <a:gd name="T2" fmla="*/ 1 w 23"/>
                <a:gd name="T3" fmla="*/ 0 h 113"/>
                <a:gd name="T4" fmla="*/ 20 w 23"/>
                <a:gd name="T5" fmla="*/ 56 h 113"/>
                <a:gd name="T6" fmla="*/ 0 w 23"/>
                <a:gd name="T7" fmla="*/ 113 h 113"/>
                <a:gd name="T8" fmla="*/ 2 w 23"/>
                <a:gd name="T9" fmla="*/ 113 h 113"/>
                <a:gd name="T10" fmla="*/ 23 w 23"/>
                <a:gd name="T11" fmla="*/ 56 h 113"/>
                <a:gd name="T12" fmla="*/ 2 w 2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1" y="4"/>
                    <a:pt x="20" y="28"/>
                    <a:pt x="20" y="56"/>
                  </a:cubicBezTo>
                  <a:cubicBezTo>
                    <a:pt x="20" y="86"/>
                    <a:pt x="11" y="112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14" y="113"/>
                    <a:pt x="23" y="87"/>
                    <a:pt x="23" y="56"/>
                  </a:cubicBezTo>
                  <a:cubicBezTo>
                    <a:pt x="23" y="26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9" name="Freeform 79">
              <a:extLst>
                <a:ext uri="{FF2B5EF4-FFF2-40B4-BE49-F238E27FC236}">
                  <a16:creationId xmlns:a16="http://schemas.microsoft.com/office/drawing/2014/main" id="{07572CFF-7B2E-2ACE-0B40-384332268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45" cy="255"/>
            </a:xfrm>
            <a:custGeom>
              <a:avLst/>
              <a:gdLst>
                <a:gd name="T0" fmla="*/ 16 w 16"/>
                <a:gd name="T1" fmla="*/ 85 h 85"/>
                <a:gd name="T2" fmla="*/ 0 w 16"/>
                <a:gd name="T3" fmla="*/ 42 h 85"/>
                <a:gd name="T4" fmla="*/ 16 w 16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5">
                  <a:moveTo>
                    <a:pt x="16" y="85"/>
                  </a:moveTo>
                  <a:cubicBezTo>
                    <a:pt x="7" y="85"/>
                    <a:pt x="0" y="66"/>
                    <a:pt x="0" y="42"/>
                  </a:cubicBezTo>
                  <a:cubicBezTo>
                    <a:pt x="0" y="19"/>
                    <a:pt x="8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0" name="Freeform 80">
              <a:extLst>
                <a:ext uri="{FF2B5EF4-FFF2-40B4-BE49-F238E27FC236}">
                  <a16:creationId xmlns:a16="http://schemas.microsoft.com/office/drawing/2014/main" id="{6E1D6BBC-5AEB-3976-E0B9-2BABAEC5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30"/>
              <a:ext cx="902" cy="186"/>
            </a:xfrm>
            <a:custGeom>
              <a:avLst/>
              <a:gdLst>
                <a:gd name="T0" fmla="*/ 3 w 320"/>
                <a:gd name="T1" fmla="*/ 0 h 62"/>
                <a:gd name="T2" fmla="*/ 1 w 320"/>
                <a:gd name="T3" fmla="*/ 57 h 62"/>
                <a:gd name="T4" fmla="*/ 10 w 320"/>
                <a:gd name="T5" fmla="*/ 60 h 62"/>
                <a:gd name="T6" fmla="*/ 320 w 320"/>
                <a:gd name="T7" fmla="*/ 60 h 62"/>
                <a:gd name="T8" fmla="*/ 86 w 320"/>
                <a:gd name="T9" fmla="*/ 48 h 62"/>
                <a:gd name="T10" fmla="*/ 16 w 320"/>
                <a:gd name="T11" fmla="*/ 31 h 62"/>
                <a:gd name="T12" fmla="*/ 3 w 32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">
                  <a:moveTo>
                    <a:pt x="3" y="0"/>
                  </a:moveTo>
                  <a:cubicBezTo>
                    <a:pt x="6" y="13"/>
                    <a:pt x="8" y="35"/>
                    <a:pt x="1" y="57"/>
                  </a:cubicBezTo>
                  <a:cubicBezTo>
                    <a:pt x="0" y="62"/>
                    <a:pt x="4" y="60"/>
                    <a:pt x="10" y="60"/>
                  </a:cubicBezTo>
                  <a:cubicBezTo>
                    <a:pt x="17" y="60"/>
                    <a:pt x="320" y="60"/>
                    <a:pt x="320" y="60"/>
                  </a:cubicBezTo>
                  <a:cubicBezTo>
                    <a:pt x="290" y="60"/>
                    <a:pt x="130" y="49"/>
                    <a:pt x="86" y="48"/>
                  </a:cubicBezTo>
                  <a:cubicBezTo>
                    <a:pt x="39" y="46"/>
                    <a:pt x="24" y="47"/>
                    <a:pt x="16" y="31"/>
                  </a:cubicBezTo>
                  <a:cubicBezTo>
                    <a:pt x="9" y="18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1" name="Freeform 81">
              <a:extLst>
                <a:ext uri="{FF2B5EF4-FFF2-40B4-BE49-F238E27FC236}">
                  <a16:creationId xmlns:a16="http://schemas.microsoft.com/office/drawing/2014/main" id="{D872D5B9-982E-9ED9-7CDE-1EC3BE27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2079"/>
              <a:ext cx="890" cy="36"/>
            </a:xfrm>
            <a:custGeom>
              <a:avLst/>
              <a:gdLst>
                <a:gd name="T0" fmla="*/ 0 w 316"/>
                <a:gd name="T1" fmla="*/ 0 h 12"/>
                <a:gd name="T2" fmla="*/ 316 w 316"/>
                <a:gd name="T3" fmla="*/ 0 h 12"/>
                <a:gd name="T4" fmla="*/ 0 w 3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12">
                  <a:moveTo>
                    <a:pt x="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02" y="6"/>
                    <a:pt x="2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2" name="Oval 82">
              <a:extLst>
                <a:ext uri="{FF2B5EF4-FFF2-40B4-BE49-F238E27FC236}">
                  <a16:creationId xmlns:a16="http://schemas.microsoft.com/office/drawing/2014/main" id="{B86FA055-6D8E-F8F4-4F91-9D1D4CB75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33"/>
              <a:ext cx="34" cy="93"/>
            </a:xfrm>
            <a:prstGeom prst="ellipse">
              <a:avLst/>
            </a:pr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3" name="Freeform 83">
              <a:extLst>
                <a:ext uri="{FF2B5EF4-FFF2-40B4-BE49-F238E27FC236}">
                  <a16:creationId xmlns:a16="http://schemas.microsoft.com/office/drawing/2014/main" id="{0A459579-1F4B-BE4C-7C78-AFA395C1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22"/>
              <a:ext cx="76" cy="354"/>
            </a:xfrm>
            <a:custGeom>
              <a:avLst/>
              <a:gdLst>
                <a:gd name="T0" fmla="*/ 5 w 27"/>
                <a:gd name="T1" fmla="*/ 118 h 118"/>
                <a:gd name="T2" fmla="*/ 27 w 27"/>
                <a:gd name="T3" fmla="*/ 59 h 118"/>
                <a:gd name="T4" fmla="*/ 5 w 27"/>
                <a:gd name="T5" fmla="*/ 0 h 118"/>
                <a:gd name="T6" fmla="*/ 1 w 27"/>
                <a:gd name="T7" fmla="*/ 0 h 118"/>
                <a:gd name="T8" fmla="*/ 23 w 27"/>
                <a:gd name="T9" fmla="*/ 59 h 118"/>
                <a:gd name="T10" fmla="*/ 0 w 27"/>
                <a:gd name="T11" fmla="*/ 118 h 118"/>
                <a:gd name="T12" fmla="*/ 5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5" y="118"/>
                  </a:moveTo>
                  <a:cubicBezTo>
                    <a:pt x="17" y="118"/>
                    <a:pt x="27" y="91"/>
                    <a:pt x="27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3" y="26"/>
                    <a:pt x="23" y="59"/>
                  </a:cubicBezTo>
                  <a:cubicBezTo>
                    <a:pt x="23" y="91"/>
                    <a:pt x="13" y="118"/>
                    <a:pt x="0" y="118"/>
                  </a:cubicBezTo>
                  <a:lnTo>
                    <a:pt x="5" y="1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4" name="Freeform 84">
              <a:extLst>
                <a:ext uri="{FF2B5EF4-FFF2-40B4-BE49-F238E27FC236}">
                  <a16:creationId xmlns:a16="http://schemas.microsoft.com/office/drawing/2014/main" id="{9711A565-4C22-3E17-F72A-47C208C9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" name="Freeform 85">
              <a:extLst>
                <a:ext uri="{FF2B5EF4-FFF2-40B4-BE49-F238E27FC236}">
                  <a16:creationId xmlns:a16="http://schemas.microsoft.com/office/drawing/2014/main" id="{79204751-9DE2-A497-D43E-310E6FB9A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53" cy="255"/>
            </a:xfrm>
            <a:custGeom>
              <a:avLst/>
              <a:gdLst>
                <a:gd name="T0" fmla="*/ 529 w 551"/>
                <a:gd name="T1" fmla="*/ 0 h 85"/>
                <a:gd name="T2" fmla="*/ 0 w 551"/>
                <a:gd name="T3" fmla="*/ 0 h 85"/>
                <a:gd name="T4" fmla="*/ 7 w 551"/>
                <a:gd name="T5" fmla="*/ 44 h 85"/>
                <a:gd name="T6" fmla="*/ 1 w 551"/>
                <a:gd name="T7" fmla="*/ 85 h 85"/>
                <a:gd name="T8" fmla="*/ 529 w 551"/>
                <a:gd name="T9" fmla="*/ 85 h 85"/>
                <a:gd name="T10" fmla="*/ 551 w 551"/>
                <a:gd name="T11" fmla="*/ 30 h 85"/>
                <a:gd name="T12" fmla="*/ 529 w 55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51" y="40"/>
                    <a:pt x="551" y="30"/>
                  </a:cubicBezTo>
                  <a:cubicBezTo>
                    <a:pt x="551" y="20"/>
                    <a:pt x="538" y="0"/>
                    <a:pt x="52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6" name="Freeform 86">
              <a:extLst>
                <a:ext uri="{FF2B5EF4-FFF2-40B4-BE49-F238E27FC236}">
                  <a16:creationId xmlns:a16="http://schemas.microsoft.com/office/drawing/2014/main" id="{32961836-0212-3E9F-ADC5-6E49DBC94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7" name="Freeform 87">
              <a:extLst>
                <a:ext uri="{FF2B5EF4-FFF2-40B4-BE49-F238E27FC236}">
                  <a16:creationId xmlns:a16="http://schemas.microsoft.com/office/drawing/2014/main" id="{47099E94-5C3A-512C-7EE8-36FE6E921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8" name="Freeform 88">
              <a:extLst>
                <a:ext uri="{FF2B5EF4-FFF2-40B4-BE49-F238E27FC236}">
                  <a16:creationId xmlns:a16="http://schemas.microsoft.com/office/drawing/2014/main" id="{061E66AC-0299-A111-B6EF-015B38E5F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9" name="Freeform 89">
              <a:extLst>
                <a:ext uri="{FF2B5EF4-FFF2-40B4-BE49-F238E27FC236}">
                  <a16:creationId xmlns:a16="http://schemas.microsoft.com/office/drawing/2014/main" id="{73E9338E-E2CA-C1B3-F980-83933BF71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0" name="Freeform 90">
              <a:extLst>
                <a:ext uri="{FF2B5EF4-FFF2-40B4-BE49-F238E27FC236}">
                  <a16:creationId xmlns:a16="http://schemas.microsoft.com/office/drawing/2014/main" id="{FE5DDB20-A1CC-5D62-9760-890092F9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1" name="Freeform 91">
              <a:extLst>
                <a:ext uri="{FF2B5EF4-FFF2-40B4-BE49-F238E27FC236}">
                  <a16:creationId xmlns:a16="http://schemas.microsoft.com/office/drawing/2014/main" id="{778B26BF-A2A2-71E0-BDF7-71061B829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2" name="Freeform 92">
              <a:extLst>
                <a:ext uri="{FF2B5EF4-FFF2-40B4-BE49-F238E27FC236}">
                  <a16:creationId xmlns:a16="http://schemas.microsoft.com/office/drawing/2014/main" id="{D9FD8A26-0EE7-A808-A78C-23410076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3" name="Freeform 93">
              <a:extLst>
                <a:ext uri="{FF2B5EF4-FFF2-40B4-BE49-F238E27FC236}">
                  <a16:creationId xmlns:a16="http://schemas.microsoft.com/office/drawing/2014/main" id="{1D3C68E7-40E9-4CE4-49A9-4A17E0016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8" y="0"/>
                    <a:pt x="14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4" name="Freeform 94">
              <a:extLst>
                <a:ext uri="{FF2B5EF4-FFF2-40B4-BE49-F238E27FC236}">
                  <a16:creationId xmlns:a16="http://schemas.microsoft.com/office/drawing/2014/main" id="{CF69C597-8321-84FF-7560-7340F0E0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" name="Freeform 95">
              <a:extLst>
                <a:ext uri="{FF2B5EF4-FFF2-40B4-BE49-F238E27FC236}">
                  <a16:creationId xmlns:a16="http://schemas.microsoft.com/office/drawing/2014/main" id="{C20BBE7A-2457-B8F0-9C1C-6C2F6378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6" name="Freeform 96">
              <a:extLst>
                <a:ext uri="{FF2B5EF4-FFF2-40B4-BE49-F238E27FC236}">
                  <a16:creationId xmlns:a16="http://schemas.microsoft.com/office/drawing/2014/main" id="{F8C89BB8-CC05-2C96-7E94-D5E6EDEAB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7" name="Freeform 97">
              <a:extLst>
                <a:ext uri="{FF2B5EF4-FFF2-40B4-BE49-F238E27FC236}">
                  <a16:creationId xmlns:a16="http://schemas.microsoft.com/office/drawing/2014/main" id="{96DE9178-0CC5-F925-5744-CD2D85E3D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8" name="Freeform 98">
              <a:extLst>
                <a:ext uri="{FF2B5EF4-FFF2-40B4-BE49-F238E27FC236}">
                  <a16:creationId xmlns:a16="http://schemas.microsoft.com/office/drawing/2014/main" id="{1AAE4514-80C4-9E1D-0865-3010D3859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9" name="Freeform 99">
              <a:extLst>
                <a:ext uri="{FF2B5EF4-FFF2-40B4-BE49-F238E27FC236}">
                  <a16:creationId xmlns:a16="http://schemas.microsoft.com/office/drawing/2014/main" id="{B8C69D54-3382-8EE3-0753-5DAE2971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67"/>
              <a:ext cx="42" cy="129"/>
            </a:xfrm>
            <a:custGeom>
              <a:avLst/>
              <a:gdLst>
                <a:gd name="T0" fmla="*/ 0 w 15"/>
                <a:gd name="T1" fmla="*/ 0 h 43"/>
                <a:gd name="T2" fmla="*/ 14 w 1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9" y="0"/>
                    <a:pt x="15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0" name="Freeform 100">
              <a:extLst>
                <a:ext uri="{FF2B5EF4-FFF2-40B4-BE49-F238E27FC236}">
                  <a16:creationId xmlns:a16="http://schemas.microsoft.com/office/drawing/2014/main" id="{4BBED2C2-ED6E-E560-F1C7-8312EB845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1" name="Freeform 101">
              <a:extLst>
                <a:ext uri="{FF2B5EF4-FFF2-40B4-BE49-F238E27FC236}">
                  <a16:creationId xmlns:a16="http://schemas.microsoft.com/office/drawing/2014/main" id="{9B678BDE-D9D6-74F6-6E15-74CED2BFB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2" name="Freeform 102">
              <a:extLst>
                <a:ext uri="{FF2B5EF4-FFF2-40B4-BE49-F238E27FC236}">
                  <a16:creationId xmlns:a16="http://schemas.microsoft.com/office/drawing/2014/main" id="{ADC12B95-339E-B9DC-AA80-4477F8B38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67"/>
              <a:ext cx="34" cy="123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cubicBezTo>
                    <a:pt x="8" y="0"/>
                    <a:pt x="12" y="18"/>
                    <a:pt x="12" y="41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3" name="Freeform 103">
              <a:extLst>
                <a:ext uri="{FF2B5EF4-FFF2-40B4-BE49-F238E27FC236}">
                  <a16:creationId xmlns:a16="http://schemas.microsoft.com/office/drawing/2014/main" id="{F0610D8B-872C-A79C-449D-110C70E7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4" name="Freeform 104">
              <a:extLst>
                <a:ext uri="{FF2B5EF4-FFF2-40B4-BE49-F238E27FC236}">
                  <a16:creationId xmlns:a16="http://schemas.microsoft.com/office/drawing/2014/main" id="{20B41E29-CE22-6B32-3A9A-EBCE2EF87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" name="Rectangle 105">
              <a:extLst>
                <a:ext uri="{FF2B5EF4-FFF2-40B4-BE49-F238E27FC236}">
                  <a16:creationId xmlns:a16="http://schemas.microsoft.com/office/drawing/2014/main" id="{2B21F5F8-DE2F-A5B8-57B2-AE8FDCC96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193"/>
              <a:ext cx="321" cy="9"/>
            </a:xfrm>
            <a:prstGeom prst="rect">
              <a:avLst/>
            </a:prstGeom>
            <a:solidFill>
              <a:srgbClr val="E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" name="Freeform 106">
              <a:extLst>
                <a:ext uri="{FF2B5EF4-FFF2-40B4-BE49-F238E27FC236}">
                  <a16:creationId xmlns:a16="http://schemas.microsoft.com/office/drawing/2014/main" id="{51179A47-C495-C01A-643D-FA3D50AE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7" name="Freeform 107">
              <a:extLst>
                <a:ext uri="{FF2B5EF4-FFF2-40B4-BE49-F238E27FC236}">
                  <a16:creationId xmlns:a16="http://schemas.microsoft.com/office/drawing/2014/main" id="{5A845868-B820-D16D-7B7C-696E1399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70"/>
              <a:ext cx="28" cy="252"/>
            </a:xfrm>
            <a:custGeom>
              <a:avLst/>
              <a:gdLst>
                <a:gd name="T0" fmla="*/ 0 w 10"/>
                <a:gd name="T1" fmla="*/ 84 h 84"/>
                <a:gd name="T2" fmla="*/ 10 w 10"/>
                <a:gd name="T3" fmla="*/ 43 h 84"/>
                <a:gd name="T4" fmla="*/ 0 w 1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4">
                  <a:moveTo>
                    <a:pt x="0" y="84"/>
                  </a:moveTo>
                  <a:cubicBezTo>
                    <a:pt x="6" y="84"/>
                    <a:pt x="10" y="65"/>
                    <a:pt x="10" y="43"/>
                  </a:cubicBezTo>
                  <a:cubicBezTo>
                    <a:pt x="10" y="2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8" name="Line 108">
              <a:extLst>
                <a:ext uri="{FF2B5EF4-FFF2-40B4-BE49-F238E27FC236}">
                  <a16:creationId xmlns:a16="http://schemas.microsoft.com/office/drawing/2014/main" id="{07C5F850-DEA0-D285-D1E7-09AEBEF41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193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9" name="Line 109">
              <a:extLst>
                <a:ext uri="{FF2B5EF4-FFF2-40B4-BE49-F238E27FC236}">
                  <a16:creationId xmlns:a16="http://schemas.microsoft.com/office/drawing/2014/main" id="{65F284FD-A5BE-31E4-36EA-C10DD31B1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2202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0" name="Freeform 110">
              <a:extLst>
                <a:ext uri="{FF2B5EF4-FFF2-40B4-BE49-F238E27FC236}">
                  <a16:creationId xmlns:a16="http://schemas.microsoft.com/office/drawing/2014/main" id="{2BF80316-D003-00B1-37D2-2DEB13D78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05"/>
              <a:ext cx="327" cy="90"/>
            </a:xfrm>
            <a:custGeom>
              <a:avLst/>
              <a:gdLst>
                <a:gd name="T0" fmla="*/ 0 w 116"/>
                <a:gd name="T1" fmla="*/ 15 h 30"/>
                <a:gd name="T2" fmla="*/ 1 w 116"/>
                <a:gd name="T3" fmla="*/ 0 h 30"/>
                <a:gd name="T4" fmla="*/ 116 w 116"/>
                <a:gd name="T5" fmla="*/ 0 h 30"/>
                <a:gd name="T6" fmla="*/ 9 w 116"/>
                <a:gd name="T7" fmla="*/ 6 h 30"/>
                <a:gd name="T8" fmla="*/ 9 w 116"/>
                <a:gd name="T9" fmla="*/ 9 h 30"/>
                <a:gd name="T10" fmla="*/ 64 w 116"/>
                <a:gd name="T11" fmla="*/ 13 h 30"/>
                <a:gd name="T12" fmla="*/ 91 w 116"/>
                <a:gd name="T13" fmla="*/ 25 h 30"/>
                <a:gd name="T14" fmla="*/ 108 w 116"/>
                <a:gd name="T15" fmla="*/ 25 h 30"/>
                <a:gd name="T16" fmla="*/ 114 w 116"/>
                <a:gd name="T17" fmla="*/ 7 h 30"/>
                <a:gd name="T18" fmla="*/ 109 w 116"/>
                <a:gd name="T19" fmla="*/ 30 h 30"/>
                <a:gd name="T20" fmla="*/ 88 w 116"/>
                <a:gd name="T21" fmla="*/ 30 h 30"/>
                <a:gd name="T22" fmla="*/ 60 w 116"/>
                <a:gd name="T23" fmla="*/ 15 h 30"/>
                <a:gd name="T24" fmla="*/ 0 w 116"/>
                <a:gd name="T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30">
                  <a:moveTo>
                    <a:pt x="0" y="15"/>
                  </a:moveTo>
                  <a:cubicBezTo>
                    <a:pt x="0" y="13"/>
                    <a:pt x="2" y="3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" y="5"/>
                    <a:pt x="9" y="6"/>
                  </a:cubicBezTo>
                  <a:cubicBezTo>
                    <a:pt x="7" y="7"/>
                    <a:pt x="6" y="9"/>
                    <a:pt x="9" y="9"/>
                  </a:cubicBezTo>
                  <a:cubicBezTo>
                    <a:pt x="11" y="10"/>
                    <a:pt x="64" y="13"/>
                    <a:pt x="64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13" y="16"/>
                    <a:pt x="114" y="7"/>
                  </a:cubicBezTo>
                  <a:cubicBezTo>
                    <a:pt x="114" y="17"/>
                    <a:pt x="110" y="27"/>
                    <a:pt x="109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66" y="16"/>
                    <a:pt x="60" y="15"/>
                  </a:cubicBezTo>
                  <a:cubicBezTo>
                    <a:pt x="55" y="14"/>
                    <a:pt x="7" y="1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1" name="Freeform 111">
              <a:extLst>
                <a:ext uri="{FF2B5EF4-FFF2-40B4-BE49-F238E27FC236}">
                  <a16:creationId xmlns:a16="http://schemas.microsoft.com/office/drawing/2014/main" id="{3D8F99F8-0123-DEE3-76CC-07232F529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100"/>
              <a:ext cx="327" cy="87"/>
            </a:xfrm>
            <a:custGeom>
              <a:avLst/>
              <a:gdLst>
                <a:gd name="T0" fmla="*/ 0 w 116"/>
                <a:gd name="T1" fmla="*/ 15 h 29"/>
                <a:gd name="T2" fmla="*/ 2 w 116"/>
                <a:gd name="T3" fmla="*/ 29 h 29"/>
                <a:gd name="T4" fmla="*/ 115 w 116"/>
                <a:gd name="T5" fmla="*/ 29 h 29"/>
                <a:gd name="T6" fmla="*/ 109 w 116"/>
                <a:gd name="T7" fmla="*/ 0 h 29"/>
                <a:gd name="T8" fmla="*/ 105 w 116"/>
                <a:gd name="T9" fmla="*/ 24 h 29"/>
                <a:gd name="T10" fmla="*/ 10 w 116"/>
                <a:gd name="T11" fmla="*/ 25 h 29"/>
                <a:gd name="T12" fmla="*/ 0 w 116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9">
                  <a:moveTo>
                    <a:pt x="0" y="15"/>
                  </a:moveTo>
                  <a:cubicBezTo>
                    <a:pt x="1" y="18"/>
                    <a:pt x="2" y="29"/>
                    <a:pt x="2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8"/>
                    <a:pt x="115" y="6"/>
                    <a:pt x="109" y="0"/>
                  </a:cubicBezTo>
                  <a:cubicBezTo>
                    <a:pt x="111" y="7"/>
                    <a:pt x="111" y="22"/>
                    <a:pt x="105" y="24"/>
                  </a:cubicBezTo>
                  <a:cubicBezTo>
                    <a:pt x="99" y="25"/>
                    <a:pt x="14" y="25"/>
                    <a:pt x="10" y="25"/>
                  </a:cubicBezTo>
                  <a:cubicBezTo>
                    <a:pt x="5" y="25"/>
                    <a:pt x="4" y="2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2" name="Freeform 112">
              <a:extLst>
                <a:ext uri="{FF2B5EF4-FFF2-40B4-BE49-F238E27FC236}">
                  <a16:creationId xmlns:a16="http://schemas.microsoft.com/office/drawing/2014/main" id="{2AED8BA0-8B39-FB48-0927-3CAFF40DA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0"/>
              <a:ext cx="271" cy="54"/>
            </a:xfrm>
            <a:custGeom>
              <a:avLst/>
              <a:gdLst>
                <a:gd name="T0" fmla="*/ 0 w 96"/>
                <a:gd name="T1" fmla="*/ 16 h 18"/>
                <a:gd name="T2" fmla="*/ 51 w 96"/>
                <a:gd name="T3" fmla="*/ 16 h 18"/>
                <a:gd name="T4" fmla="*/ 81 w 96"/>
                <a:gd name="T5" fmla="*/ 0 h 18"/>
                <a:gd name="T6" fmla="*/ 96 w 96"/>
                <a:gd name="T7" fmla="*/ 0 h 18"/>
                <a:gd name="T8" fmla="*/ 80 w 96"/>
                <a:gd name="T9" fmla="*/ 6 h 18"/>
                <a:gd name="T10" fmla="*/ 50 w 96"/>
                <a:gd name="T11" fmla="*/ 18 h 18"/>
                <a:gd name="T12" fmla="*/ 0 w 9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">
                  <a:moveTo>
                    <a:pt x="0" y="16"/>
                  </a:moveTo>
                  <a:cubicBezTo>
                    <a:pt x="0" y="16"/>
                    <a:pt x="47" y="16"/>
                    <a:pt x="51" y="16"/>
                  </a:cubicBezTo>
                  <a:cubicBezTo>
                    <a:pt x="58" y="16"/>
                    <a:pt x="75" y="4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0" y="1"/>
                    <a:pt x="85" y="1"/>
                    <a:pt x="80" y="6"/>
                  </a:cubicBezTo>
                  <a:cubicBezTo>
                    <a:pt x="74" y="10"/>
                    <a:pt x="63" y="18"/>
                    <a:pt x="50" y="18"/>
                  </a:cubicBezTo>
                  <a:cubicBezTo>
                    <a:pt x="38" y="1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3" name="Freeform 113">
              <a:extLst>
                <a:ext uri="{FF2B5EF4-FFF2-40B4-BE49-F238E27FC236}">
                  <a16:creationId xmlns:a16="http://schemas.microsoft.com/office/drawing/2014/main" id="{22A5939C-6C6E-2145-3559-83AC8C065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205"/>
              <a:ext cx="164" cy="42"/>
            </a:xfrm>
            <a:custGeom>
              <a:avLst/>
              <a:gdLst>
                <a:gd name="T0" fmla="*/ 1 w 58"/>
                <a:gd name="T1" fmla="*/ 1 h 14"/>
                <a:gd name="T2" fmla="*/ 0 w 58"/>
                <a:gd name="T3" fmla="*/ 14 h 14"/>
                <a:gd name="T4" fmla="*/ 44 w 58"/>
                <a:gd name="T5" fmla="*/ 14 h 14"/>
                <a:gd name="T6" fmla="*/ 4 w 58"/>
                <a:gd name="T7" fmla="*/ 8 h 14"/>
                <a:gd name="T8" fmla="*/ 58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1" y="1"/>
                  </a:moveTo>
                  <a:cubicBezTo>
                    <a:pt x="2" y="4"/>
                    <a:pt x="0" y="14"/>
                    <a:pt x="0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7" y="14"/>
                    <a:pt x="4" y="14"/>
                    <a:pt x="4" y="8"/>
                  </a:cubicBezTo>
                  <a:cubicBezTo>
                    <a:pt x="3" y="1"/>
                    <a:pt x="58" y="0"/>
                    <a:pt x="58" y="0"/>
                  </a:cubicBezTo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4" name="Freeform 114">
              <a:extLst>
                <a:ext uri="{FF2B5EF4-FFF2-40B4-BE49-F238E27FC236}">
                  <a16:creationId xmlns:a16="http://schemas.microsoft.com/office/drawing/2014/main" id="{38F755E8-4E6E-1DF2-38C7-B0CA1ED18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" name="Freeform 115">
              <a:extLst>
                <a:ext uri="{FF2B5EF4-FFF2-40B4-BE49-F238E27FC236}">
                  <a16:creationId xmlns:a16="http://schemas.microsoft.com/office/drawing/2014/main" id="{49E029FF-9DF6-5090-B113-F0AAC312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157"/>
              <a:ext cx="939" cy="9"/>
            </a:xfrm>
            <a:custGeom>
              <a:avLst/>
              <a:gdLst>
                <a:gd name="T0" fmla="*/ 333 w 333"/>
                <a:gd name="T1" fmla="*/ 0 h 3"/>
                <a:gd name="T2" fmla="*/ 0 w 333"/>
                <a:gd name="T3" fmla="*/ 0 h 3"/>
                <a:gd name="T4" fmla="*/ 0 w 333"/>
                <a:gd name="T5" fmla="*/ 1 h 3"/>
                <a:gd name="T6" fmla="*/ 0 w 333"/>
                <a:gd name="T7" fmla="*/ 3 h 3"/>
                <a:gd name="T8" fmla="*/ 320 w 333"/>
                <a:gd name="T9" fmla="*/ 2 h 3"/>
                <a:gd name="T10" fmla="*/ 333 w 33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20" y="2"/>
                    <a:pt x="320" y="2"/>
                    <a:pt x="320" y="2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" name="Freeform 116">
              <a:extLst>
                <a:ext uri="{FF2B5EF4-FFF2-40B4-BE49-F238E27FC236}">
                  <a16:creationId xmlns:a16="http://schemas.microsoft.com/office/drawing/2014/main" id="{54D147FB-461A-F864-E943-F963EDA9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130"/>
              <a:ext cx="39" cy="45"/>
            </a:xfrm>
            <a:custGeom>
              <a:avLst/>
              <a:gdLst>
                <a:gd name="T0" fmla="*/ 11 w 14"/>
                <a:gd name="T1" fmla="*/ 15 h 15"/>
                <a:gd name="T2" fmla="*/ 10 w 14"/>
                <a:gd name="T3" fmla="*/ 0 h 15"/>
                <a:gd name="T4" fmla="*/ 0 w 14"/>
                <a:gd name="T5" fmla="*/ 0 h 15"/>
                <a:gd name="T6" fmla="*/ 11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1" y="15"/>
                  </a:moveTo>
                  <a:cubicBezTo>
                    <a:pt x="14" y="8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13" y="2"/>
                    <a:pt x="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7" name="Freeform 117">
              <a:extLst>
                <a:ext uri="{FF2B5EF4-FFF2-40B4-BE49-F238E27FC236}">
                  <a16:creationId xmlns:a16="http://schemas.microsoft.com/office/drawing/2014/main" id="{CF53CBC1-1602-92C7-25B2-ED4CBD12E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8" name="Freeform 118">
              <a:extLst>
                <a:ext uri="{FF2B5EF4-FFF2-40B4-BE49-F238E27FC236}">
                  <a16:creationId xmlns:a16="http://schemas.microsoft.com/office/drawing/2014/main" id="{A70A55A8-E23D-D679-6EBD-CB16F8F2C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51"/>
              <a:ext cx="34" cy="42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4 h 14"/>
                <a:gd name="T4" fmla="*/ 12 w 12"/>
                <a:gd name="T5" fmla="*/ 14 h 14"/>
                <a:gd name="T6" fmla="*/ 3 w 12"/>
                <a:gd name="T7" fmla="*/ 7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1" y="4"/>
                    <a:pt x="1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4" y="10"/>
                    <a:pt x="3" y="7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9" name="Freeform 119">
              <a:extLst>
                <a:ext uri="{FF2B5EF4-FFF2-40B4-BE49-F238E27FC236}">
                  <a16:creationId xmlns:a16="http://schemas.microsoft.com/office/drawing/2014/main" id="{463AA61D-E025-E75F-7933-A3B4425D2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097"/>
              <a:ext cx="39" cy="39"/>
            </a:xfrm>
            <a:custGeom>
              <a:avLst/>
              <a:gdLst>
                <a:gd name="T0" fmla="*/ 2 w 14"/>
                <a:gd name="T1" fmla="*/ 9 h 13"/>
                <a:gd name="T2" fmla="*/ 5 w 14"/>
                <a:gd name="T3" fmla="*/ 1 h 13"/>
                <a:gd name="T4" fmla="*/ 12 w 14"/>
                <a:gd name="T5" fmla="*/ 4 h 13"/>
                <a:gd name="T6" fmla="*/ 9 w 14"/>
                <a:gd name="T7" fmla="*/ 12 h 13"/>
                <a:gd name="T8" fmla="*/ 2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0" name="Freeform 120">
              <a:extLst>
                <a:ext uri="{FF2B5EF4-FFF2-40B4-BE49-F238E27FC236}">
                  <a16:creationId xmlns:a16="http://schemas.microsoft.com/office/drawing/2014/main" id="{991DA7FE-BCB7-C4AE-6E47-DB9B785CA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03"/>
              <a:ext cx="25" cy="27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1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1" name="Freeform 121">
              <a:extLst>
                <a:ext uri="{FF2B5EF4-FFF2-40B4-BE49-F238E27FC236}">
                  <a16:creationId xmlns:a16="http://schemas.microsoft.com/office/drawing/2014/main" id="{5348BB07-D617-034C-6745-55CD236E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091"/>
              <a:ext cx="57" cy="60"/>
            </a:xfrm>
            <a:custGeom>
              <a:avLst/>
              <a:gdLst>
                <a:gd name="T0" fmla="*/ 2 w 20"/>
                <a:gd name="T1" fmla="*/ 14 h 20"/>
                <a:gd name="T2" fmla="*/ 7 w 20"/>
                <a:gd name="T3" fmla="*/ 2 h 20"/>
                <a:gd name="T4" fmla="*/ 18 w 20"/>
                <a:gd name="T5" fmla="*/ 7 h 20"/>
                <a:gd name="T6" fmla="*/ 13 w 20"/>
                <a:gd name="T7" fmla="*/ 19 h 20"/>
                <a:gd name="T8" fmla="*/ 2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4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9" y="20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72" name="Group 122">
            <a:extLst>
              <a:ext uri="{FF2B5EF4-FFF2-40B4-BE49-F238E27FC236}">
                <a16:creationId xmlns:a16="http://schemas.microsoft.com/office/drawing/2014/main" id="{3D9DE55B-D992-46A1-5F87-E1657F95A8DD}"/>
              </a:ext>
            </a:extLst>
          </p:cNvPr>
          <p:cNvGrpSpPr>
            <a:grpSpLocks/>
          </p:cNvGrpSpPr>
          <p:nvPr/>
        </p:nvGrpSpPr>
        <p:grpSpPr bwMode="auto">
          <a:xfrm rot="13500000">
            <a:off x="4094942" y="4409816"/>
            <a:ext cx="771180" cy="147985"/>
            <a:chOff x="1352" y="2022"/>
            <a:chExt cx="2971" cy="354"/>
          </a:xfrm>
        </p:grpSpPr>
        <p:sp>
          <p:nvSpPr>
            <p:cNvPr id="673" name="Freeform 53">
              <a:extLst>
                <a:ext uri="{FF2B5EF4-FFF2-40B4-BE49-F238E27FC236}">
                  <a16:creationId xmlns:a16="http://schemas.microsoft.com/office/drawing/2014/main" id="{572F7EB7-B55F-75B2-6259-24B58ACDC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" y="2022"/>
              <a:ext cx="2032" cy="354"/>
            </a:xfrm>
            <a:custGeom>
              <a:avLst/>
              <a:gdLst>
                <a:gd name="T0" fmla="*/ 721 w 721"/>
                <a:gd name="T1" fmla="*/ 45 h 118"/>
                <a:gd name="T2" fmla="*/ 721 w 721"/>
                <a:gd name="T3" fmla="*/ 46 h 118"/>
                <a:gd name="T4" fmla="*/ 721 w 721"/>
                <a:gd name="T5" fmla="*/ 48 h 118"/>
                <a:gd name="T6" fmla="*/ 716 w 721"/>
                <a:gd name="T7" fmla="*/ 34 h 118"/>
                <a:gd name="T8" fmla="*/ 702 w 721"/>
                <a:gd name="T9" fmla="*/ 34 h 118"/>
                <a:gd name="T10" fmla="*/ 702 w 721"/>
                <a:gd name="T11" fmla="*/ 36 h 118"/>
                <a:gd name="T12" fmla="*/ 683 w 721"/>
                <a:gd name="T13" fmla="*/ 15 h 118"/>
                <a:gd name="T14" fmla="*/ 154 w 721"/>
                <a:gd name="T15" fmla="*/ 15 h 118"/>
                <a:gd name="T16" fmla="*/ 154 w 721"/>
                <a:gd name="T17" fmla="*/ 16 h 118"/>
                <a:gd name="T18" fmla="*/ 139 w 721"/>
                <a:gd name="T19" fmla="*/ 0 h 118"/>
                <a:gd name="T20" fmla="*/ 135 w 721"/>
                <a:gd name="T21" fmla="*/ 0 h 118"/>
                <a:gd name="T22" fmla="*/ 117 w 721"/>
                <a:gd name="T23" fmla="*/ 24 h 118"/>
                <a:gd name="T24" fmla="*/ 115 w 721"/>
                <a:gd name="T25" fmla="*/ 24 h 118"/>
                <a:gd name="T26" fmla="*/ 85 w 721"/>
                <a:gd name="T27" fmla="*/ 40 h 118"/>
                <a:gd name="T28" fmla="*/ 27 w 721"/>
                <a:gd name="T29" fmla="*/ 40 h 118"/>
                <a:gd name="T30" fmla="*/ 17 w 721"/>
                <a:gd name="T31" fmla="*/ 25 h 118"/>
                <a:gd name="T32" fmla="*/ 12 w 721"/>
                <a:gd name="T33" fmla="*/ 25 h 118"/>
                <a:gd name="T34" fmla="*/ 0 w 721"/>
                <a:gd name="T35" fmla="*/ 58 h 118"/>
                <a:gd name="T36" fmla="*/ 12 w 721"/>
                <a:gd name="T37" fmla="*/ 90 h 118"/>
                <a:gd name="T38" fmla="*/ 17 w 721"/>
                <a:gd name="T39" fmla="*/ 90 h 118"/>
                <a:gd name="T40" fmla="*/ 27 w 721"/>
                <a:gd name="T41" fmla="*/ 77 h 118"/>
                <a:gd name="T42" fmla="*/ 27 w 721"/>
                <a:gd name="T43" fmla="*/ 77 h 118"/>
                <a:gd name="T44" fmla="*/ 85 w 721"/>
                <a:gd name="T45" fmla="*/ 77 h 118"/>
                <a:gd name="T46" fmla="*/ 85 w 721"/>
                <a:gd name="T47" fmla="*/ 77 h 118"/>
                <a:gd name="T48" fmla="*/ 115 w 721"/>
                <a:gd name="T49" fmla="*/ 93 h 118"/>
                <a:gd name="T50" fmla="*/ 117 w 721"/>
                <a:gd name="T51" fmla="*/ 93 h 118"/>
                <a:gd name="T52" fmla="*/ 134 w 721"/>
                <a:gd name="T53" fmla="*/ 118 h 118"/>
                <a:gd name="T54" fmla="*/ 139 w 721"/>
                <a:gd name="T55" fmla="*/ 118 h 118"/>
                <a:gd name="T56" fmla="*/ 155 w 721"/>
                <a:gd name="T57" fmla="*/ 99 h 118"/>
                <a:gd name="T58" fmla="*/ 155 w 721"/>
                <a:gd name="T59" fmla="*/ 100 h 118"/>
                <a:gd name="T60" fmla="*/ 683 w 721"/>
                <a:gd name="T61" fmla="*/ 100 h 118"/>
                <a:gd name="T62" fmla="*/ 702 w 721"/>
                <a:gd name="T63" fmla="*/ 60 h 118"/>
                <a:gd name="T64" fmla="*/ 716 w 721"/>
                <a:gd name="T65" fmla="*/ 60 h 118"/>
                <a:gd name="T66" fmla="*/ 721 w 721"/>
                <a:gd name="T67" fmla="*/ 47 h 118"/>
                <a:gd name="T68" fmla="*/ 716 w 721"/>
                <a:gd name="T6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1" h="118">
                  <a:moveTo>
                    <a:pt x="721" y="45"/>
                  </a:moveTo>
                  <a:cubicBezTo>
                    <a:pt x="721" y="45"/>
                    <a:pt x="721" y="45"/>
                    <a:pt x="721" y="46"/>
                  </a:cubicBezTo>
                  <a:cubicBezTo>
                    <a:pt x="721" y="47"/>
                    <a:pt x="721" y="47"/>
                    <a:pt x="721" y="48"/>
                  </a:cubicBezTo>
                  <a:moveTo>
                    <a:pt x="716" y="34"/>
                  </a:moveTo>
                  <a:cubicBezTo>
                    <a:pt x="702" y="34"/>
                    <a:pt x="702" y="34"/>
                    <a:pt x="702" y="34"/>
                  </a:cubicBezTo>
                  <a:cubicBezTo>
                    <a:pt x="702" y="34"/>
                    <a:pt x="702" y="35"/>
                    <a:pt x="702" y="36"/>
                  </a:cubicBezTo>
                  <a:cubicBezTo>
                    <a:pt x="698" y="26"/>
                    <a:pt x="690" y="15"/>
                    <a:pt x="68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ubicBezTo>
                    <a:pt x="151" y="6"/>
                    <a:pt x="145" y="0"/>
                    <a:pt x="13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9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93" y="40"/>
                    <a:pt x="8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1"/>
                    <a:pt x="21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40"/>
                    <a:pt x="0" y="58"/>
                  </a:cubicBezTo>
                  <a:cubicBezTo>
                    <a:pt x="0" y="75"/>
                    <a:pt x="6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1" y="90"/>
                    <a:pt x="25" y="85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3" y="77"/>
                    <a:pt x="115" y="93"/>
                    <a:pt x="115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108"/>
                    <a:pt x="127" y="118"/>
                    <a:pt x="13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6" y="118"/>
                    <a:pt x="151" y="110"/>
                    <a:pt x="155" y="99"/>
                  </a:cubicBezTo>
                  <a:cubicBezTo>
                    <a:pt x="155" y="99"/>
                    <a:pt x="155" y="99"/>
                    <a:pt x="155" y="100"/>
                  </a:cubicBezTo>
                  <a:cubicBezTo>
                    <a:pt x="683" y="100"/>
                    <a:pt x="683" y="100"/>
                    <a:pt x="683" y="100"/>
                  </a:cubicBezTo>
                  <a:cubicBezTo>
                    <a:pt x="690" y="100"/>
                    <a:pt x="698" y="76"/>
                    <a:pt x="702" y="60"/>
                  </a:cubicBezTo>
                  <a:cubicBezTo>
                    <a:pt x="716" y="60"/>
                    <a:pt x="716" y="60"/>
                    <a:pt x="716" y="60"/>
                  </a:cubicBezTo>
                  <a:cubicBezTo>
                    <a:pt x="719" y="60"/>
                    <a:pt x="721" y="54"/>
                    <a:pt x="721" y="47"/>
                  </a:cubicBezTo>
                  <a:cubicBezTo>
                    <a:pt x="721" y="39"/>
                    <a:pt x="719" y="34"/>
                    <a:pt x="716" y="34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4" name="Freeform 54">
              <a:extLst>
                <a:ext uri="{FF2B5EF4-FFF2-40B4-BE49-F238E27FC236}">
                  <a16:creationId xmlns:a16="http://schemas.microsoft.com/office/drawing/2014/main" id="{98B4846D-8328-4072-1A62-B9DDBAF6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5" name="Freeform 55">
              <a:extLst>
                <a:ext uri="{FF2B5EF4-FFF2-40B4-BE49-F238E27FC236}">
                  <a16:creationId xmlns:a16="http://schemas.microsoft.com/office/drawing/2014/main" id="{004064F3-B520-458D-5FE2-D077AB16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022"/>
              <a:ext cx="76" cy="354"/>
            </a:xfrm>
            <a:custGeom>
              <a:avLst/>
              <a:gdLst>
                <a:gd name="T0" fmla="*/ 4 w 27"/>
                <a:gd name="T1" fmla="*/ 118 h 118"/>
                <a:gd name="T2" fmla="*/ 26 w 27"/>
                <a:gd name="T3" fmla="*/ 59 h 118"/>
                <a:gd name="T4" fmla="*/ 5 w 27"/>
                <a:gd name="T5" fmla="*/ 0 h 118"/>
                <a:gd name="T6" fmla="*/ 0 w 27"/>
                <a:gd name="T7" fmla="*/ 0 h 118"/>
                <a:gd name="T8" fmla="*/ 22 w 27"/>
                <a:gd name="T9" fmla="*/ 59 h 118"/>
                <a:gd name="T10" fmla="*/ 0 w 27"/>
                <a:gd name="T11" fmla="*/ 118 h 118"/>
                <a:gd name="T12" fmla="*/ 4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4" y="118"/>
                  </a:moveTo>
                  <a:cubicBezTo>
                    <a:pt x="17" y="118"/>
                    <a:pt x="26" y="92"/>
                    <a:pt x="26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2" y="26"/>
                    <a:pt x="22" y="59"/>
                  </a:cubicBezTo>
                  <a:cubicBezTo>
                    <a:pt x="22" y="92"/>
                    <a:pt x="12" y="118"/>
                    <a:pt x="0" y="118"/>
                  </a:cubicBezTo>
                  <a:lnTo>
                    <a:pt x="4" y="118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6" name="Freeform 56">
              <a:extLst>
                <a:ext uri="{FF2B5EF4-FFF2-40B4-BE49-F238E27FC236}">
                  <a16:creationId xmlns:a16="http://schemas.microsoft.com/office/drawing/2014/main" id="{99D7C9E5-4FB8-7064-3D7D-53739CA1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36" cy="255"/>
            </a:xfrm>
            <a:custGeom>
              <a:avLst/>
              <a:gdLst>
                <a:gd name="T0" fmla="*/ 529 w 545"/>
                <a:gd name="T1" fmla="*/ 0 h 85"/>
                <a:gd name="T2" fmla="*/ 0 w 545"/>
                <a:gd name="T3" fmla="*/ 0 h 85"/>
                <a:gd name="T4" fmla="*/ 7 w 545"/>
                <a:gd name="T5" fmla="*/ 44 h 85"/>
                <a:gd name="T6" fmla="*/ 1 w 545"/>
                <a:gd name="T7" fmla="*/ 85 h 85"/>
                <a:gd name="T8" fmla="*/ 529 w 545"/>
                <a:gd name="T9" fmla="*/ 85 h 85"/>
                <a:gd name="T10" fmla="*/ 545 w 545"/>
                <a:gd name="T11" fmla="*/ 42 h 85"/>
                <a:gd name="T12" fmla="*/ 529 w 54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45" y="66"/>
                    <a:pt x="545" y="42"/>
                  </a:cubicBezTo>
                  <a:cubicBezTo>
                    <a:pt x="545" y="19"/>
                    <a:pt x="535" y="0"/>
                    <a:pt x="52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7" name="Freeform 57">
              <a:extLst>
                <a:ext uri="{FF2B5EF4-FFF2-40B4-BE49-F238E27FC236}">
                  <a16:creationId xmlns:a16="http://schemas.microsoft.com/office/drawing/2014/main" id="{CF345507-42C5-E0F6-1122-9E29CDA6E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992" cy="255"/>
            </a:xfrm>
            <a:custGeom>
              <a:avLst/>
              <a:gdLst>
                <a:gd name="T0" fmla="*/ 7 w 352"/>
                <a:gd name="T1" fmla="*/ 44 h 85"/>
                <a:gd name="T2" fmla="*/ 1 w 352"/>
                <a:gd name="T3" fmla="*/ 85 h 85"/>
                <a:gd name="T4" fmla="*/ 342 w 352"/>
                <a:gd name="T5" fmla="*/ 85 h 85"/>
                <a:gd name="T6" fmla="*/ 351 w 352"/>
                <a:gd name="T7" fmla="*/ 53 h 85"/>
                <a:gd name="T8" fmla="*/ 352 w 352"/>
                <a:gd name="T9" fmla="*/ 21 h 85"/>
                <a:gd name="T10" fmla="*/ 339 w 352"/>
                <a:gd name="T11" fmla="*/ 0 h 85"/>
                <a:gd name="T12" fmla="*/ 0 w 352"/>
                <a:gd name="T13" fmla="*/ 0 h 85"/>
                <a:gd name="T14" fmla="*/ 7 w 352"/>
                <a:gd name="T1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85">
                  <a:moveTo>
                    <a:pt x="7" y="44"/>
                  </a:moveTo>
                  <a:cubicBezTo>
                    <a:pt x="7" y="60"/>
                    <a:pt x="5" y="74"/>
                    <a:pt x="1" y="85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8" name="Freeform 58">
              <a:extLst>
                <a:ext uri="{FF2B5EF4-FFF2-40B4-BE49-F238E27FC236}">
                  <a16:creationId xmlns:a16="http://schemas.microsoft.com/office/drawing/2014/main" id="{0BA7EAEB-3CF3-6F73-EE47-CADA244A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067"/>
              <a:ext cx="65" cy="252"/>
            </a:xfrm>
            <a:custGeom>
              <a:avLst/>
              <a:gdLst>
                <a:gd name="T0" fmla="*/ 0 w 23"/>
                <a:gd name="T1" fmla="*/ 0 h 84"/>
                <a:gd name="T2" fmla="*/ 23 w 23"/>
                <a:gd name="T3" fmla="*/ 44 h 84"/>
                <a:gd name="T4" fmla="*/ 2 w 23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4">
                  <a:moveTo>
                    <a:pt x="0" y="0"/>
                  </a:moveTo>
                  <a:cubicBezTo>
                    <a:pt x="8" y="12"/>
                    <a:pt x="23" y="33"/>
                    <a:pt x="23" y="44"/>
                  </a:cubicBezTo>
                  <a:cubicBezTo>
                    <a:pt x="23" y="55"/>
                    <a:pt x="2" y="84"/>
                    <a:pt x="2" y="84"/>
                  </a:cubicBezTo>
                </a:path>
              </a:pathLst>
            </a:cu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9" name="Freeform 59">
              <a:extLst>
                <a:ext uri="{FF2B5EF4-FFF2-40B4-BE49-F238E27FC236}">
                  <a16:creationId xmlns:a16="http://schemas.microsoft.com/office/drawing/2014/main" id="{492CAE7A-60CE-4C84-1B1A-64997DD68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42"/>
              <a:ext cx="184" cy="111"/>
            </a:xfrm>
            <a:custGeom>
              <a:avLst/>
              <a:gdLst>
                <a:gd name="T0" fmla="*/ 58 w 65"/>
                <a:gd name="T1" fmla="*/ 0 h 37"/>
                <a:gd name="T2" fmla="*/ 0 w 65"/>
                <a:gd name="T3" fmla="*/ 0 h 37"/>
                <a:gd name="T4" fmla="*/ 2 w 65"/>
                <a:gd name="T5" fmla="*/ 18 h 37"/>
                <a:gd name="T6" fmla="*/ 0 w 65"/>
                <a:gd name="T7" fmla="*/ 37 h 37"/>
                <a:gd name="T8" fmla="*/ 58 w 65"/>
                <a:gd name="T9" fmla="*/ 37 h 37"/>
                <a:gd name="T10" fmla="*/ 65 w 65"/>
                <a:gd name="T11" fmla="*/ 19 h 37"/>
                <a:gd name="T12" fmla="*/ 58 w 65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8"/>
                  </a:cubicBezTo>
                  <a:cubicBezTo>
                    <a:pt x="2" y="25"/>
                    <a:pt x="1" y="31"/>
                    <a:pt x="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5" y="29"/>
                    <a:pt x="65" y="19"/>
                  </a:cubicBezTo>
                  <a:cubicBezTo>
                    <a:pt x="65" y="8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0" name="Freeform 60">
              <a:extLst>
                <a:ext uri="{FF2B5EF4-FFF2-40B4-BE49-F238E27FC236}">
                  <a16:creationId xmlns:a16="http://schemas.microsoft.com/office/drawing/2014/main" id="{BB6FBAA3-AE46-8CC0-702C-D2C6760D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1" name="Freeform 61">
              <a:extLst>
                <a:ext uri="{FF2B5EF4-FFF2-40B4-BE49-F238E27FC236}">
                  <a16:creationId xmlns:a16="http://schemas.microsoft.com/office/drawing/2014/main" id="{20030995-191E-54F0-60BB-FEC04F43B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103"/>
              <a:ext cx="59" cy="99"/>
            </a:xfrm>
            <a:custGeom>
              <a:avLst/>
              <a:gdLst>
                <a:gd name="T0" fmla="*/ 9 w 21"/>
                <a:gd name="T1" fmla="*/ 2 h 33"/>
                <a:gd name="T2" fmla="*/ 3 w 21"/>
                <a:gd name="T3" fmla="*/ 15 h 33"/>
                <a:gd name="T4" fmla="*/ 2 w 21"/>
                <a:gd name="T5" fmla="*/ 33 h 33"/>
                <a:gd name="T6" fmla="*/ 7 w 21"/>
                <a:gd name="T7" fmla="*/ 22 h 33"/>
                <a:gd name="T8" fmla="*/ 12 w 21"/>
                <a:gd name="T9" fmla="*/ 20 h 33"/>
                <a:gd name="T10" fmla="*/ 16 w 21"/>
                <a:gd name="T11" fmla="*/ 24 h 33"/>
                <a:gd name="T12" fmla="*/ 13 w 21"/>
                <a:gd name="T13" fmla="*/ 4 h 33"/>
                <a:gd name="T14" fmla="*/ 9 w 2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9" y="2"/>
                  </a:moveTo>
                  <a:cubicBezTo>
                    <a:pt x="5" y="5"/>
                    <a:pt x="3" y="11"/>
                    <a:pt x="3" y="15"/>
                  </a:cubicBezTo>
                  <a:cubicBezTo>
                    <a:pt x="2" y="21"/>
                    <a:pt x="0" y="28"/>
                    <a:pt x="2" y="33"/>
                  </a:cubicBezTo>
                  <a:cubicBezTo>
                    <a:pt x="4" y="29"/>
                    <a:pt x="3" y="25"/>
                    <a:pt x="7" y="22"/>
                  </a:cubicBezTo>
                  <a:cubicBezTo>
                    <a:pt x="8" y="21"/>
                    <a:pt x="11" y="20"/>
                    <a:pt x="12" y="20"/>
                  </a:cubicBezTo>
                  <a:cubicBezTo>
                    <a:pt x="15" y="21"/>
                    <a:pt x="14" y="23"/>
                    <a:pt x="16" y="24"/>
                  </a:cubicBezTo>
                  <a:cubicBezTo>
                    <a:pt x="21" y="23"/>
                    <a:pt x="16" y="7"/>
                    <a:pt x="13" y="4"/>
                  </a:cubicBezTo>
                  <a:cubicBezTo>
                    <a:pt x="12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2" name="Freeform 62">
              <a:extLst>
                <a:ext uri="{FF2B5EF4-FFF2-40B4-BE49-F238E27FC236}">
                  <a16:creationId xmlns:a16="http://schemas.microsoft.com/office/drawing/2014/main" id="{3265A933-E16E-76AE-33F0-A2A3F196F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100"/>
              <a:ext cx="31" cy="63"/>
            </a:xfrm>
            <a:custGeom>
              <a:avLst/>
              <a:gdLst>
                <a:gd name="T0" fmla="*/ 1 w 11"/>
                <a:gd name="T1" fmla="*/ 21 h 21"/>
                <a:gd name="T2" fmla="*/ 4 w 11"/>
                <a:gd name="T3" fmla="*/ 6 h 21"/>
                <a:gd name="T4" fmla="*/ 11 w 11"/>
                <a:gd name="T5" fmla="*/ 13 h 21"/>
                <a:gd name="T6" fmla="*/ 4 w 1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0" y="17"/>
                    <a:pt x="1" y="10"/>
                    <a:pt x="4" y="6"/>
                  </a:cubicBezTo>
                  <a:cubicBezTo>
                    <a:pt x="8" y="0"/>
                    <a:pt x="10" y="10"/>
                    <a:pt x="11" y="13"/>
                  </a:cubicBezTo>
                  <a:cubicBezTo>
                    <a:pt x="10" y="11"/>
                    <a:pt x="5" y="5"/>
                    <a:pt x="4" y="11"/>
                  </a:cubicBezTo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3" name="Freeform 63">
              <a:extLst>
                <a:ext uri="{FF2B5EF4-FFF2-40B4-BE49-F238E27FC236}">
                  <a16:creationId xmlns:a16="http://schemas.microsoft.com/office/drawing/2014/main" id="{D306E9B2-B0F0-A5B5-2120-1A2566EFD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107" cy="255"/>
            </a:xfrm>
            <a:custGeom>
              <a:avLst/>
              <a:gdLst>
                <a:gd name="T0" fmla="*/ 38 w 38"/>
                <a:gd name="T1" fmla="*/ 30 h 85"/>
                <a:gd name="T2" fmla="*/ 16 w 38"/>
                <a:gd name="T3" fmla="*/ 0 h 85"/>
                <a:gd name="T4" fmla="*/ 0 w 38"/>
                <a:gd name="T5" fmla="*/ 42 h 85"/>
                <a:gd name="T6" fmla="*/ 16 w 38"/>
                <a:gd name="T7" fmla="*/ 85 h 85"/>
                <a:gd name="T8" fmla="*/ 17 w 38"/>
                <a:gd name="T9" fmla="*/ 85 h 85"/>
                <a:gd name="T10" fmla="*/ 38 w 38"/>
                <a:gd name="T1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5">
                  <a:moveTo>
                    <a:pt x="38" y="30"/>
                  </a:moveTo>
                  <a:cubicBezTo>
                    <a:pt x="38" y="20"/>
                    <a:pt x="25" y="0"/>
                    <a:pt x="16" y="0"/>
                  </a:cubicBezTo>
                  <a:cubicBezTo>
                    <a:pt x="8" y="0"/>
                    <a:pt x="0" y="19"/>
                    <a:pt x="0" y="42"/>
                  </a:cubicBezTo>
                  <a:cubicBezTo>
                    <a:pt x="0" y="66"/>
                    <a:pt x="7" y="85"/>
                    <a:pt x="16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6" y="83"/>
                    <a:pt x="38" y="40"/>
                    <a:pt x="38" y="30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4" name="Freeform 64">
              <a:extLst>
                <a:ext uri="{FF2B5EF4-FFF2-40B4-BE49-F238E27FC236}">
                  <a16:creationId xmlns:a16="http://schemas.microsoft.com/office/drawing/2014/main" id="{5AD1511A-D8CD-4D02-1769-2F6F35F4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70"/>
              <a:ext cx="104" cy="252"/>
            </a:xfrm>
            <a:custGeom>
              <a:avLst/>
              <a:gdLst>
                <a:gd name="T0" fmla="*/ 0 w 37"/>
                <a:gd name="T1" fmla="*/ 84 h 84"/>
                <a:gd name="T2" fmla="*/ 16 w 37"/>
                <a:gd name="T3" fmla="*/ 42 h 84"/>
                <a:gd name="T4" fmla="*/ 0 w 37"/>
                <a:gd name="T5" fmla="*/ 0 h 84"/>
                <a:gd name="T6" fmla="*/ 21 w 37"/>
                <a:gd name="T7" fmla="*/ 0 h 84"/>
                <a:gd name="T8" fmla="*/ 37 w 37"/>
                <a:gd name="T9" fmla="*/ 42 h 84"/>
                <a:gd name="T10" fmla="*/ 21 w 37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4">
                  <a:moveTo>
                    <a:pt x="0" y="84"/>
                  </a:moveTo>
                  <a:cubicBezTo>
                    <a:pt x="9" y="84"/>
                    <a:pt x="16" y="65"/>
                    <a:pt x="16" y="42"/>
                  </a:cubicBezTo>
                  <a:cubicBezTo>
                    <a:pt x="16" y="19"/>
                    <a:pt x="9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0" y="0"/>
                    <a:pt x="37" y="19"/>
                    <a:pt x="37" y="42"/>
                  </a:cubicBezTo>
                  <a:cubicBezTo>
                    <a:pt x="37" y="66"/>
                    <a:pt x="30" y="84"/>
                    <a:pt x="21" y="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5" name="Freeform 65">
              <a:extLst>
                <a:ext uri="{FF2B5EF4-FFF2-40B4-BE49-F238E27FC236}">
                  <a16:creationId xmlns:a16="http://schemas.microsoft.com/office/drawing/2014/main" id="{F2DF00C8-A500-4F93-5487-E7E3DA7C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84"/>
              <a:ext cx="155" cy="66"/>
            </a:xfrm>
            <a:custGeom>
              <a:avLst/>
              <a:gdLst>
                <a:gd name="T0" fmla="*/ 1 w 55"/>
                <a:gd name="T1" fmla="*/ 0 h 22"/>
                <a:gd name="T2" fmla="*/ 0 w 55"/>
                <a:gd name="T3" fmla="*/ 21 h 22"/>
                <a:gd name="T4" fmla="*/ 55 w 55"/>
                <a:gd name="T5" fmla="*/ 22 h 22"/>
                <a:gd name="T6" fmla="*/ 6 w 55"/>
                <a:gd name="T7" fmla="*/ 13 h 22"/>
                <a:gd name="T8" fmla="*/ 1 w 5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">
                  <a:moveTo>
                    <a:pt x="1" y="0"/>
                  </a:moveTo>
                  <a:cubicBezTo>
                    <a:pt x="2" y="3"/>
                    <a:pt x="3" y="16"/>
                    <a:pt x="0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3" y="21"/>
                    <a:pt x="9" y="20"/>
                    <a:pt x="6" y="13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A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" name="Freeform 66">
              <a:extLst>
                <a:ext uri="{FF2B5EF4-FFF2-40B4-BE49-F238E27FC236}">
                  <a16:creationId xmlns:a16="http://schemas.microsoft.com/office/drawing/2014/main" id="{405AFA35-03E8-6596-EEF6-FFB76800A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" name="Freeform 67">
              <a:extLst>
                <a:ext uri="{FF2B5EF4-FFF2-40B4-BE49-F238E27FC236}">
                  <a16:creationId xmlns:a16="http://schemas.microsoft.com/office/drawing/2014/main" id="{019A8D07-E2E8-82EF-B6E2-3ABE94019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145"/>
              <a:ext cx="17" cy="33"/>
            </a:xfrm>
            <a:custGeom>
              <a:avLst/>
              <a:gdLst>
                <a:gd name="T0" fmla="*/ 6 w 6"/>
                <a:gd name="T1" fmla="*/ 11 h 11"/>
                <a:gd name="T2" fmla="*/ 4 w 6"/>
                <a:gd name="T3" fmla="*/ 0 h 11"/>
                <a:gd name="T4" fmla="*/ 0 w 6"/>
                <a:gd name="T5" fmla="*/ 0 h 11"/>
                <a:gd name="T6" fmla="*/ 1 w 6"/>
                <a:gd name="T7" fmla="*/ 11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7"/>
                    <a:pt x="5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8" name="Freeform 68">
              <a:extLst>
                <a:ext uri="{FF2B5EF4-FFF2-40B4-BE49-F238E27FC236}">
                  <a16:creationId xmlns:a16="http://schemas.microsoft.com/office/drawing/2014/main" id="{07A455A8-0800-91A3-EB69-CD09EC84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133"/>
              <a:ext cx="14" cy="9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9" name="Freeform 69">
              <a:extLst>
                <a:ext uri="{FF2B5EF4-FFF2-40B4-BE49-F238E27FC236}">
                  <a16:creationId xmlns:a16="http://schemas.microsoft.com/office/drawing/2014/main" id="{554B1790-43CA-874B-D1CC-DF8933DAF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187"/>
              <a:ext cx="14" cy="1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0 w 5"/>
                <a:gd name="T5" fmla="*/ 5 h 5"/>
                <a:gd name="T6" fmla="*/ 5 w 5"/>
                <a:gd name="T7" fmla="*/ 4 h 5"/>
                <a:gd name="T8" fmla="*/ 5 w 5"/>
                <a:gd name="T9" fmla="*/ 3 h 5"/>
                <a:gd name="T10" fmla="*/ 5 w 5"/>
                <a:gd name="T11" fmla="*/ 1 h 5"/>
                <a:gd name="T12" fmla="*/ 5 w 5"/>
                <a:gd name="T13" fmla="*/ 0 h 5"/>
                <a:gd name="T14" fmla="*/ 0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0" name="Freeform 70">
              <a:extLst>
                <a:ext uri="{FF2B5EF4-FFF2-40B4-BE49-F238E27FC236}">
                  <a16:creationId xmlns:a16="http://schemas.microsoft.com/office/drawing/2014/main" id="{927D55D5-4404-A704-B38E-15C6D755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124"/>
              <a:ext cx="17" cy="39"/>
            </a:xfrm>
            <a:custGeom>
              <a:avLst/>
              <a:gdLst>
                <a:gd name="T0" fmla="*/ 4 w 6"/>
                <a:gd name="T1" fmla="*/ 0 h 13"/>
                <a:gd name="T2" fmla="*/ 0 w 6"/>
                <a:gd name="T3" fmla="*/ 0 h 13"/>
                <a:gd name="T4" fmla="*/ 1 w 6"/>
                <a:gd name="T5" fmla="*/ 13 h 13"/>
                <a:gd name="T6" fmla="*/ 6 w 6"/>
                <a:gd name="T7" fmla="*/ 13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8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1" name="Freeform 71">
              <a:extLst>
                <a:ext uri="{FF2B5EF4-FFF2-40B4-BE49-F238E27FC236}">
                  <a16:creationId xmlns:a16="http://schemas.microsoft.com/office/drawing/2014/main" id="{6A02DE0A-F85A-C105-7120-EBF49A17A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12"/>
              <a:ext cx="12" cy="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2" name="Freeform 72">
              <a:extLst>
                <a:ext uri="{FF2B5EF4-FFF2-40B4-BE49-F238E27FC236}">
                  <a16:creationId xmlns:a16="http://schemas.microsoft.com/office/drawing/2014/main" id="{909203B3-5155-D6D3-41DD-A226F736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72"/>
              <a:ext cx="14" cy="18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4 h 6"/>
                <a:gd name="T4" fmla="*/ 5 w 5"/>
                <a:gd name="T5" fmla="*/ 1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6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3" name="Freeform 73">
              <a:extLst>
                <a:ext uri="{FF2B5EF4-FFF2-40B4-BE49-F238E27FC236}">
                  <a16:creationId xmlns:a16="http://schemas.microsoft.com/office/drawing/2014/main" id="{5D387E7C-048E-22C3-0B79-234F09FFA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00"/>
              <a:ext cx="73" cy="72"/>
            </a:xfrm>
            <a:custGeom>
              <a:avLst/>
              <a:gdLst>
                <a:gd name="T0" fmla="*/ 21 w 26"/>
                <a:gd name="T1" fmla="*/ 0 h 24"/>
                <a:gd name="T2" fmla="*/ 0 w 26"/>
                <a:gd name="T3" fmla="*/ 0 h 24"/>
                <a:gd name="T4" fmla="*/ 0 w 26"/>
                <a:gd name="T5" fmla="*/ 3 h 24"/>
                <a:gd name="T6" fmla="*/ 4 w 26"/>
                <a:gd name="T7" fmla="*/ 24 h 24"/>
                <a:gd name="T8" fmla="*/ 26 w 26"/>
                <a:gd name="T9" fmla="*/ 23 h 24"/>
                <a:gd name="T10" fmla="*/ 21 w 2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9"/>
                    <a:pt x="4" y="16"/>
                    <a:pt x="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4"/>
                    <a:pt x="23" y="6"/>
                    <a:pt x="21" y="0"/>
                  </a:cubicBezTo>
                  <a:close/>
                </a:path>
              </a:pathLst>
            </a:custGeom>
            <a:solidFill>
              <a:srgbClr val="9E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4" name="Freeform 74">
              <a:extLst>
                <a:ext uri="{FF2B5EF4-FFF2-40B4-BE49-F238E27FC236}">
                  <a16:creationId xmlns:a16="http://schemas.microsoft.com/office/drawing/2014/main" id="{1BEB00BB-59D6-5EEA-07A3-96A2E7A25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82"/>
              <a:ext cx="67" cy="18"/>
            </a:xfrm>
            <a:custGeom>
              <a:avLst/>
              <a:gdLst>
                <a:gd name="T0" fmla="*/ 22 w 24"/>
                <a:gd name="T1" fmla="*/ 0 h 6"/>
                <a:gd name="T2" fmla="*/ 0 w 24"/>
                <a:gd name="T3" fmla="*/ 1 h 6"/>
                <a:gd name="T4" fmla="*/ 3 w 24"/>
                <a:gd name="T5" fmla="*/ 6 h 6"/>
                <a:gd name="T6" fmla="*/ 24 w 24"/>
                <a:gd name="T7" fmla="*/ 5 h 6"/>
                <a:gd name="T8" fmla="*/ 22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3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5" name="Freeform 75">
              <a:extLst>
                <a:ext uri="{FF2B5EF4-FFF2-40B4-BE49-F238E27FC236}">
                  <a16:creationId xmlns:a16="http://schemas.microsoft.com/office/drawing/2014/main" id="{55AEC2C3-35FF-C5F6-CF9C-622F16F56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62" cy="33"/>
            </a:xfrm>
            <a:custGeom>
              <a:avLst/>
              <a:gdLst>
                <a:gd name="T0" fmla="*/ 22 w 22"/>
                <a:gd name="T1" fmla="*/ 11 h 11"/>
                <a:gd name="T2" fmla="*/ 22 w 22"/>
                <a:gd name="T3" fmla="*/ 4 h 11"/>
                <a:gd name="T4" fmla="*/ 22 w 22"/>
                <a:gd name="T5" fmla="*/ 0 h 11"/>
                <a:gd name="T6" fmla="*/ 1 w 22"/>
                <a:gd name="T7" fmla="*/ 0 h 11"/>
                <a:gd name="T8" fmla="*/ 1 w 22"/>
                <a:gd name="T9" fmla="*/ 4 h 11"/>
                <a:gd name="T10" fmla="*/ 0 w 22"/>
                <a:gd name="T11" fmla="*/ 11 h 11"/>
                <a:gd name="T12" fmla="*/ 22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8"/>
                    <a:pt x="22" y="6"/>
                    <a:pt x="22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7"/>
                    <a:pt x="1" y="9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" name="Freeform 76">
              <a:extLst>
                <a:ext uri="{FF2B5EF4-FFF2-40B4-BE49-F238E27FC236}">
                  <a16:creationId xmlns:a16="http://schemas.microsoft.com/office/drawing/2014/main" id="{608977D8-9437-0851-6452-2F0ECD0CF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48"/>
              <a:ext cx="169" cy="60"/>
            </a:xfrm>
            <a:custGeom>
              <a:avLst/>
              <a:gdLst>
                <a:gd name="T0" fmla="*/ 48 w 60"/>
                <a:gd name="T1" fmla="*/ 2 h 20"/>
                <a:gd name="T2" fmla="*/ 55 w 60"/>
                <a:gd name="T3" fmla="*/ 3 h 20"/>
                <a:gd name="T4" fmla="*/ 58 w 60"/>
                <a:gd name="T5" fmla="*/ 8 h 20"/>
                <a:gd name="T6" fmla="*/ 59 w 60"/>
                <a:gd name="T7" fmla="*/ 20 h 20"/>
                <a:gd name="T8" fmla="*/ 54 w 60"/>
                <a:gd name="T9" fmla="*/ 0 h 20"/>
                <a:gd name="T10" fmla="*/ 0 w 60"/>
                <a:gd name="T11" fmla="*/ 0 h 20"/>
                <a:gd name="T12" fmla="*/ 48 w 6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48" y="2"/>
                  </a:moveTo>
                  <a:cubicBezTo>
                    <a:pt x="50" y="2"/>
                    <a:pt x="54" y="2"/>
                    <a:pt x="55" y="3"/>
                  </a:cubicBezTo>
                  <a:cubicBezTo>
                    <a:pt x="56" y="4"/>
                    <a:pt x="57" y="6"/>
                    <a:pt x="58" y="8"/>
                  </a:cubicBezTo>
                  <a:cubicBezTo>
                    <a:pt x="59" y="12"/>
                    <a:pt x="59" y="17"/>
                    <a:pt x="59" y="20"/>
                  </a:cubicBezTo>
                  <a:cubicBezTo>
                    <a:pt x="60" y="11"/>
                    <a:pt x="5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" y="1"/>
                    <a:pt x="4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7" name="Freeform 77">
              <a:extLst>
                <a:ext uri="{FF2B5EF4-FFF2-40B4-BE49-F238E27FC236}">
                  <a16:creationId xmlns:a16="http://schemas.microsoft.com/office/drawing/2014/main" id="{E2C68819-4611-4CAF-201A-5B1F261D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03"/>
              <a:ext cx="34" cy="183"/>
            </a:xfrm>
            <a:custGeom>
              <a:avLst/>
              <a:gdLst>
                <a:gd name="T0" fmla="*/ 1 w 12"/>
                <a:gd name="T1" fmla="*/ 0 h 61"/>
                <a:gd name="T2" fmla="*/ 1 w 12"/>
                <a:gd name="T3" fmla="*/ 0 h 61"/>
                <a:gd name="T4" fmla="*/ 11 w 12"/>
                <a:gd name="T5" fmla="*/ 30 h 61"/>
                <a:gd name="T6" fmla="*/ 0 w 12"/>
                <a:gd name="T7" fmla="*/ 61 h 61"/>
                <a:gd name="T8" fmla="*/ 1 w 12"/>
                <a:gd name="T9" fmla="*/ 61 h 61"/>
                <a:gd name="T10" fmla="*/ 12 w 12"/>
                <a:gd name="T11" fmla="*/ 30 h 61"/>
                <a:gd name="T12" fmla="*/ 1 w 1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11" y="15"/>
                    <a:pt x="11" y="30"/>
                  </a:cubicBezTo>
                  <a:cubicBezTo>
                    <a:pt x="11" y="46"/>
                    <a:pt x="6" y="60"/>
                    <a:pt x="0" y="61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7" y="61"/>
                    <a:pt x="12" y="46"/>
                    <a:pt x="12" y="30"/>
                  </a:cubicBezTo>
                  <a:cubicBezTo>
                    <a:pt x="12" y="14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8" name="Freeform 78">
              <a:extLst>
                <a:ext uri="{FF2B5EF4-FFF2-40B4-BE49-F238E27FC236}">
                  <a16:creationId xmlns:a16="http://schemas.microsoft.com/office/drawing/2014/main" id="{0D7684FE-A857-AB96-B53E-1AEE8B0F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28"/>
              <a:ext cx="65" cy="339"/>
            </a:xfrm>
            <a:custGeom>
              <a:avLst/>
              <a:gdLst>
                <a:gd name="T0" fmla="*/ 2 w 23"/>
                <a:gd name="T1" fmla="*/ 0 h 113"/>
                <a:gd name="T2" fmla="*/ 1 w 23"/>
                <a:gd name="T3" fmla="*/ 0 h 113"/>
                <a:gd name="T4" fmla="*/ 20 w 23"/>
                <a:gd name="T5" fmla="*/ 56 h 113"/>
                <a:gd name="T6" fmla="*/ 0 w 23"/>
                <a:gd name="T7" fmla="*/ 113 h 113"/>
                <a:gd name="T8" fmla="*/ 2 w 23"/>
                <a:gd name="T9" fmla="*/ 113 h 113"/>
                <a:gd name="T10" fmla="*/ 23 w 23"/>
                <a:gd name="T11" fmla="*/ 56 h 113"/>
                <a:gd name="T12" fmla="*/ 2 w 2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1" y="4"/>
                    <a:pt x="20" y="28"/>
                    <a:pt x="20" y="56"/>
                  </a:cubicBezTo>
                  <a:cubicBezTo>
                    <a:pt x="20" y="86"/>
                    <a:pt x="11" y="112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14" y="113"/>
                    <a:pt x="23" y="87"/>
                    <a:pt x="23" y="56"/>
                  </a:cubicBezTo>
                  <a:cubicBezTo>
                    <a:pt x="23" y="26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9" name="Freeform 79">
              <a:extLst>
                <a:ext uri="{FF2B5EF4-FFF2-40B4-BE49-F238E27FC236}">
                  <a16:creationId xmlns:a16="http://schemas.microsoft.com/office/drawing/2014/main" id="{C54A6AC0-492F-51FB-74A4-8B2DB4E4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45" cy="255"/>
            </a:xfrm>
            <a:custGeom>
              <a:avLst/>
              <a:gdLst>
                <a:gd name="T0" fmla="*/ 16 w 16"/>
                <a:gd name="T1" fmla="*/ 85 h 85"/>
                <a:gd name="T2" fmla="*/ 0 w 16"/>
                <a:gd name="T3" fmla="*/ 42 h 85"/>
                <a:gd name="T4" fmla="*/ 16 w 16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5">
                  <a:moveTo>
                    <a:pt x="16" y="85"/>
                  </a:moveTo>
                  <a:cubicBezTo>
                    <a:pt x="7" y="85"/>
                    <a:pt x="0" y="66"/>
                    <a:pt x="0" y="42"/>
                  </a:cubicBezTo>
                  <a:cubicBezTo>
                    <a:pt x="0" y="19"/>
                    <a:pt x="8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0" name="Freeform 80">
              <a:extLst>
                <a:ext uri="{FF2B5EF4-FFF2-40B4-BE49-F238E27FC236}">
                  <a16:creationId xmlns:a16="http://schemas.microsoft.com/office/drawing/2014/main" id="{B76F1E3A-C18A-ABB2-EC21-BFEEA89E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30"/>
              <a:ext cx="902" cy="186"/>
            </a:xfrm>
            <a:custGeom>
              <a:avLst/>
              <a:gdLst>
                <a:gd name="T0" fmla="*/ 3 w 320"/>
                <a:gd name="T1" fmla="*/ 0 h 62"/>
                <a:gd name="T2" fmla="*/ 1 w 320"/>
                <a:gd name="T3" fmla="*/ 57 h 62"/>
                <a:gd name="T4" fmla="*/ 10 w 320"/>
                <a:gd name="T5" fmla="*/ 60 h 62"/>
                <a:gd name="T6" fmla="*/ 320 w 320"/>
                <a:gd name="T7" fmla="*/ 60 h 62"/>
                <a:gd name="T8" fmla="*/ 86 w 320"/>
                <a:gd name="T9" fmla="*/ 48 h 62"/>
                <a:gd name="T10" fmla="*/ 16 w 320"/>
                <a:gd name="T11" fmla="*/ 31 h 62"/>
                <a:gd name="T12" fmla="*/ 3 w 32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">
                  <a:moveTo>
                    <a:pt x="3" y="0"/>
                  </a:moveTo>
                  <a:cubicBezTo>
                    <a:pt x="6" y="13"/>
                    <a:pt x="8" y="35"/>
                    <a:pt x="1" y="57"/>
                  </a:cubicBezTo>
                  <a:cubicBezTo>
                    <a:pt x="0" y="62"/>
                    <a:pt x="4" y="60"/>
                    <a:pt x="10" y="60"/>
                  </a:cubicBezTo>
                  <a:cubicBezTo>
                    <a:pt x="17" y="60"/>
                    <a:pt x="320" y="60"/>
                    <a:pt x="320" y="60"/>
                  </a:cubicBezTo>
                  <a:cubicBezTo>
                    <a:pt x="290" y="60"/>
                    <a:pt x="130" y="49"/>
                    <a:pt x="86" y="48"/>
                  </a:cubicBezTo>
                  <a:cubicBezTo>
                    <a:pt x="39" y="46"/>
                    <a:pt x="24" y="47"/>
                    <a:pt x="16" y="31"/>
                  </a:cubicBezTo>
                  <a:cubicBezTo>
                    <a:pt x="9" y="18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1" name="Freeform 81">
              <a:extLst>
                <a:ext uri="{FF2B5EF4-FFF2-40B4-BE49-F238E27FC236}">
                  <a16:creationId xmlns:a16="http://schemas.microsoft.com/office/drawing/2014/main" id="{0688750C-5C57-BB78-0063-4CF908CA7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2079"/>
              <a:ext cx="890" cy="36"/>
            </a:xfrm>
            <a:custGeom>
              <a:avLst/>
              <a:gdLst>
                <a:gd name="T0" fmla="*/ 0 w 316"/>
                <a:gd name="T1" fmla="*/ 0 h 12"/>
                <a:gd name="T2" fmla="*/ 316 w 316"/>
                <a:gd name="T3" fmla="*/ 0 h 12"/>
                <a:gd name="T4" fmla="*/ 0 w 3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12">
                  <a:moveTo>
                    <a:pt x="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02" y="6"/>
                    <a:pt x="2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2" name="Oval 82">
              <a:extLst>
                <a:ext uri="{FF2B5EF4-FFF2-40B4-BE49-F238E27FC236}">
                  <a16:creationId xmlns:a16="http://schemas.microsoft.com/office/drawing/2014/main" id="{B603DAF9-329E-7976-8FDF-3CDDAB305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33"/>
              <a:ext cx="34" cy="93"/>
            </a:xfrm>
            <a:prstGeom prst="ellipse">
              <a:avLst/>
            </a:pr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3" name="Freeform 83">
              <a:extLst>
                <a:ext uri="{FF2B5EF4-FFF2-40B4-BE49-F238E27FC236}">
                  <a16:creationId xmlns:a16="http://schemas.microsoft.com/office/drawing/2014/main" id="{FDB494F4-D652-F7FB-1486-5CB26CA2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22"/>
              <a:ext cx="76" cy="354"/>
            </a:xfrm>
            <a:custGeom>
              <a:avLst/>
              <a:gdLst>
                <a:gd name="T0" fmla="*/ 5 w 27"/>
                <a:gd name="T1" fmla="*/ 118 h 118"/>
                <a:gd name="T2" fmla="*/ 27 w 27"/>
                <a:gd name="T3" fmla="*/ 59 h 118"/>
                <a:gd name="T4" fmla="*/ 5 w 27"/>
                <a:gd name="T5" fmla="*/ 0 h 118"/>
                <a:gd name="T6" fmla="*/ 1 w 27"/>
                <a:gd name="T7" fmla="*/ 0 h 118"/>
                <a:gd name="T8" fmla="*/ 23 w 27"/>
                <a:gd name="T9" fmla="*/ 59 h 118"/>
                <a:gd name="T10" fmla="*/ 0 w 27"/>
                <a:gd name="T11" fmla="*/ 118 h 118"/>
                <a:gd name="T12" fmla="*/ 5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5" y="118"/>
                  </a:moveTo>
                  <a:cubicBezTo>
                    <a:pt x="17" y="118"/>
                    <a:pt x="27" y="91"/>
                    <a:pt x="27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3" y="26"/>
                    <a:pt x="23" y="59"/>
                  </a:cubicBezTo>
                  <a:cubicBezTo>
                    <a:pt x="23" y="91"/>
                    <a:pt x="13" y="118"/>
                    <a:pt x="0" y="118"/>
                  </a:cubicBezTo>
                  <a:lnTo>
                    <a:pt x="5" y="1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4" name="Freeform 84">
              <a:extLst>
                <a:ext uri="{FF2B5EF4-FFF2-40B4-BE49-F238E27FC236}">
                  <a16:creationId xmlns:a16="http://schemas.microsoft.com/office/drawing/2014/main" id="{C188EFBD-6B83-890C-AB63-AE48677AD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5" name="Freeform 85">
              <a:extLst>
                <a:ext uri="{FF2B5EF4-FFF2-40B4-BE49-F238E27FC236}">
                  <a16:creationId xmlns:a16="http://schemas.microsoft.com/office/drawing/2014/main" id="{9DC72711-7C93-E061-7052-84BCC6CF2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53" cy="255"/>
            </a:xfrm>
            <a:custGeom>
              <a:avLst/>
              <a:gdLst>
                <a:gd name="T0" fmla="*/ 529 w 551"/>
                <a:gd name="T1" fmla="*/ 0 h 85"/>
                <a:gd name="T2" fmla="*/ 0 w 551"/>
                <a:gd name="T3" fmla="*/ 0 h 85"/>
                <a:gd name="T4" fmla="*/ 7 w 551"/>
                <a:gd name="T5" fmla="*/ 44 h 85"/>
                <a:gd name="T6" fmla="*/ 1 w 551"/>
                <a:gd name="T7" fmla="*/ 85 h 85"/>
                <a:gd name="T8" fmla="*/ 529 w 551"/>
                <a:gd name="T9" fmla="*/ 85 h 85"/>
                <a:gd name="T10" fmla="*/ 551 w 551"/>
                <a:gd name="T11" fmla="*/ 30 h 85"/>
                <a:gd name="T12" fmla="*/ 529 w 55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51" y="40"/>
                    <a:pt x="551" y="30"/>
                  </a:cubicBezTo>
                  <a:cubicBezTo>
                    <a:pt x="551" y="20"/>
                    <a:pt x="538" y="0"/>
                    <a:pt x="52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" name="Freeform 86">
              <a:extLst>
                <a:ext uri="{FF2B5EF4-FFF2-40B4-BE49-F238E27FC236}">
                  <a16:creationId xmlns:a16="http://schemas.microsoft.com/office/drawing/2014/main" id="{90E676CC-C1C5-CF65-D7FD-DE25BDEF2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" name="Freeform 87">
              <a:extLst>
                <a:ext uri="{FF2B5EF4-FFF2-40B4-BE49-F238E27FC236}">
                  <a16:creationId xmlns:a16="http://schemas.microsoft.com/office/drawing/2014/main" id="{EA97C3AE-055D-A229-4A52-BF0BBA25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" name="Freeform 88">
              <a:extLst>
                <a:ext uri="{FF2B5EF4-FFF2-40B4-BE49-F238E27FC236}">
                  <a16:creationId xmlns:a16="http://schemas.microsoft.com/office/drawing/2014/main" id="{CD1990EF-2BEB-3AB5-E12F-69F70C63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9" name="Freeform 89">
              <a:extLst>
                <a:ext uri="{FF2B5EF4-FFF2-40B4-BE49-F238E27FC236}">
                  <a16:creationId xmlns:a16="http://schemas.microsoft.com/office/drawing/2014/main" id="{32E312B5-B359-311D-73C0-84F299F4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0" name="Freeform 90">
              <a:extLst>
                <a:ext uri="{FF2B5EF4-FFF2-40B4-BE49-F238E27FC236}">
                  <a16:creationId xmlns:a16="http://schemas.microsoft.com/office/drawing/2014/main" id="{A6539DE2-11DF-EE38-B6B1-B3B0381FF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1" name="Freeform 91">
              <a:extLst>
                <a:ext uri="{FF2B5EF4-FFF2-40B4-BE49-F238E27FC236}">
                  <a16:creationId xmlns:a16="http://schemas.microsoft.com/office/drawing/2014/main" id="{19C4ED29-960C-87E1-BBFA-3851C3E5D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2" name="Freeform 92">
              <a:extLst>
                <a:ext uri="{FF2B5EF4-FFF2-40B4-BE49-F238E27FC236}">
                  <a16:creationId xmlns:a16="http://schemas.microsoft.com/office/drawing/2014/main" id="{4C7C8B87-2F6D-AA39-3F6E-79877ABDE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3" name="Freeform 93">
              <a:extLst>
                <a:ext uri="{FF2B5EF4-FFF2-40B4-BE49-F238E27FC236}">
                  <a16:creationId xmlns:a16="http://schemas.microsoft.com/office/drawing/2014/main" id="{5D6DFC60-1479-8BB5-0FD9-B5602A62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8" y="0"/>
                    <a:pt x="14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4" name="Freeform 94">
              <a:extLst>
                <a:ext uri="{FF2B5EF4-FFF2-40B4-BE49-F238E27FC236}">
                  <a16:creationId xmlns:a16="http://schemas.microsoft.com/office/drawing/2014/main" id="{955B8EE9-E267-7A6D-9E1E-CF7CC2546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5" name="Freeform 95">
              <a:extLst>
                <a:ext uri="{FF2B5EF4-FFF2-40B4-BE49-F238E27FC236}">
                  <a16:creationId xmlns:a16="http://schemas.microsoft.com/office/drawing/2014/main" id="{85083761-2B7C-0F97-0B99-ABD3F5D49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6" name="Freeform 96">
              <a:extLst>
                <a:ext uri="{FF2B5EF4-FFF2-40B4-BE49-F238E27FC236}">
                  <a16:creationId xmlns:a16="http://schemas.microsoft.com/office/drawing/2014/main" id="{C78E6E69-1F12-A7D7-08AC-ACD23B3C2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" name="Freeform 97">
              <a:extLst>
                <a:ext uri="{FF2B5EF4-FFF2-40B4-BE49-F238E27FC236}">
                  <a16:creationId xmlns:a16="http://schemas.microsoft.com/office/drawing/2014/main" id="{317991AD-A9B1-7146-1394-37A4D013A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" name="Freeform 98">
              <a:extLst>
                <a:ext uri="{FF2B5EF4-FFF2-40B4-BE49-F238E27FC236}">
                  <a16:creationId xmlns:a16="http://schemas.microsoft.com/office/drawing/2014/main" id="{5C6A7605-287E-D652-752B-0E51D88B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" name="Freeform 99">
              <a:extLst>
                <a:ext uri="{FF2B5EF4-FFF2-40B4-BE49-F238E27FC236}">
                  <a16:creationId xmlns:a16="http://schemas.microsoft.com/office/drawing/2014/main" id="{898D0A73-55E1-29EF-6BA2-92ADB521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67"/>
              <a:ext cx="42" cy="129"/>
            </a:xfrm>
            <a:custGeom>
              <a:avLst/>
              <a:gdLst>
                <a:gd name="T0" fmla="*/ 0 w 15"/>
                <a:gd name="T1" fmla="*/ 0 h 43"/>
                <a:gd name="T2" fmla="*/ 14 w 1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9" y="0"/>
                    <a:pt x="15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0" name="Freeform 100">
              <a:extLst>
                <a:ext uri="{FF2B5EF4-FFF2-40B4-BE49-F238E27FC236}">
                  <a16:creationId xmlns:a16="http://schemas.microsoft.com/office/drawing/2014/main" id="{8144CBE6-C626-6A88-E287-B27A3DE5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" name="Freeform 101">
              <a:extLst>
                <a:ext uri="{FF2B5EF4-FFF2-40B4-BE49-F238E27FC236}">
                  <a16:creationId xmlns:a16="http://schemas.microsoft.com/office/drawing/2014/main" id="{7C081D65-F93B-0378-FC9F-A0516FECF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" name="Freeform 102">
              <a:extLst>
                <a:ext uri="{FF2B5EF4-FFF2-40B4-BE49-F238E27FC236}">
                  <a16:creationId xmlns:a16="http://schemas.microsoft.com/office/drawing/2014/main" id="{F88EBB5A-FF48-986F-0C9A-B40CC3CA9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67"/>
              <a:ext cx="34" cy="123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cubicBezTo>
                    <a:pt x="8" y="0"/>
                    <a:pt x="12" y="18"/>
                    <a:pt x="12" y="41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" name="Freeform 103">
              <a:extLst>
                <a:ext uri="{FF2B5EF4-FFF2-40B4-BE49-F238E27FC236}">
                  <a16:creationId xmlns:a16="http://schemas.microsoft.com/office/drawing/2014/main" id="{4C825780-673D-9363-181E-EFD9AC68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4" name="Freeform 104">
              <a:extLst>
                <a:ext uri="{FF2B5EF4-FFF2-40B4-BE49-F238E27FC236}">
                  <a16:creationId xmlns:a16="http://schemas.microsoft.com/office/drawing/2014/main" id="{46CAC16C-8CFA-866A-CBF1-E7638972B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5" name="Rectangle 105">
              <a:extLst>
                <a:ext uri="{FF2B5EF4-FFF2-40B4-BE49-F238E27FC236}">
                  <a16:creationId xmlns:a16="http://schemas.microsoft.com/office/drawing/2014/main" id="{15B78F73-C8E9-4189-A75E-D0409A818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193"/>
              <a:ext cx="321" cy="9"/>
            </a:xfrm>
            <a:prstGeom prst="rect">
              <a:avLst/>
            </a:prstGeom>
            <a:solidFill>
              <a:srgbClr val="E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6" name="Freeform 106">
              <a:extLst>
                <a:ext uri="{FF2B5EF4-FFF2-40B4-BE49-F238E27FC236}">
                  <a16:creationId xmlns:a16="http://schemas.microsoft.com/office/drawing/2014/main" id="{1C26A6B9-3B96-9F07-B413-3A29E31D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7" name="Freeform 107">
              <a:extLst>
                <a:ext uri="{FF2B5EF4-FFF2-40B4-BE49-F238E27FC236}">
                  <a16:creationId xmlns:a16="http://schemas.microsoft.com/office/drawing/2014/main" id="{8E8AD929-3728-03A9-5B4D-35A55CCD8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70"/>
              <a:ext cx="28" cy="252"/>
            </a:xfrm>
            <a:custGeom>
              <a:avLst/>
              <a:gdLst>
                <a:gd name="T0" fmla="*/ 0 w 10"/>
                <a:gd name="T1" fmla="*/ 84 h 84"/>
                <a:gd name="T2" fmla="*/ 10 w 10"/>
                <a:gd name="T3" fmla="*/ 43 h 84"/>
                <a:gd name="T4" fmla="*/ 0 w 1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4">
                  <a:moveTo>
                    <a:pt x="0" y="84"/>
                  </a:moveTo>
                  <a:cubicBezTo>
                    <a:pt x="6" y="84"/>
                    <a:pt x="10" y="65"/>
                    <a:pt x="10" y="43"/>
                  </a:cubicBezTo>
                  <a:cubicBezTo>
                    <a:pt x="10" y="2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8" name="Line 108">
              <a:extLst>
                <a:ext uri="{FF2B5EF4-FFF2-40B4-BE49-F238E27FC236}">
                  <a16:creationId xmlns:a16="http://schemas.microsoft.com/office/drawing/2014/main" id="{F1F27830-F405-1DF0-EB9D-95CC31A56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193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9" name="Line 109">
              <a:extLst>
                <a:ext uri="{FF2B5EF4-FFF2-40B4-BE49-F238E27FC236}">
                  <a16:creationId xmlns:a16="http://schemas.microsoft.com/office/drawing/2014/main" id="{E7781C7F-93D4-0E42-A45E-E85333B14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2202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0" name="Freeform 110">
              <a:extLst>
                <a:ext uri="{FF2B5EF4-FFF2-40B4-BE49-F238E27FC236}">
                  <a16:creationId xmlns:a16="http://schemas.microsoft.com/office/drawing/2014/main" id="{EC7AE2BA-9427-961F-48D1-1C591BE68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05"/>
              <a:ext cx="327" cy="90"/>
            </a:xfrm>
            <a:custGeom>
              <a:avLst/>
              <a:gdLst>
                <a:gd name="T0" fmla="*/ 0 w 116"/>
                <a:gd name="T1" fmla="*/ 15 h 30"/>
                <a:gd name="T2" fmla="*/ 1 w 116"/>
                <a:gd name="T3" fmla="*/ 0 h 30"/>
                <a:gd name="T4" fmla="*/ 116 w 116"/>
                <a:gd name="T5" fmla="*/ 0 h 30"/>
                <a:gd name="T6" fmla="*/ 9 w 116"/>
                <a:gd name="T7" fmla="*/ 6 h 30"/>
                <a:gd name="T8" fmla="*/ 9 w 116"/>
                <a:gd name="T9" fmla="*/ 9 h 30"/>
                <a:gd name="T10" fmla="*/ 64 w 116"/>
                <a:gd name="T11" fmla="*/ 13 h 30"/>
                <a:gd name="T12" fmla="*/ 91 w 116"/>
                <a:gd name="T13" fmla="*/ 25 h 30"/>
                <a:gd name="T14" fmla="*/ 108 w 116"/>
                <a:gd name="T15" fmla="*/ 25 h 30"/>
                <a:gd name="T16" fmla="*/ 114 w 116"/>
                <a:gd name="T17" fmla="*/ 7 h 30"/>
                <a:gd name="T18" fmla="*/ 109 w 116"/>
                <a:gd name="T19" fmla="*/ 30 h 30"/>
                <a:gd name="T20" fmla="*/ 88 w 116"/>
                <a:gd name="T21" fmla="*/ 30 h 30"/>
                <a:gd name="T22" fmla="*/ 60 w 116"/>
                <a:gd name="T23" fmla="*/ 15 h 30"/>
                <a:gd name="T24" fmla="*/ 0 w 116"/>
                <a:gd name="T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30">
                  <a:moveTo>
                    <a:pt x="0" y="15"/>
                  </a:moveTo>
                  <a:cubicBezTo>
                    <a:pt x="0" y="13"/>
                    <a:pt x="2" y="3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" y="5"/>
                    <a:pt x="9" y="6"/>
                  </a:cubicBezTo>
                  <a:cubicBezTo>
                    <a:pt x="7" y="7"/>
                    <a:pt x="6" y="9"/>
                    <a:pt x="9" y="9"/>
                  </a:cubicBezTo>
                  <a:cubicBezTo>
                    <a:pt x="11" y="10"/>
                    <a:pt x="64" y="13"/>
                    <a:pt x="64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13" y="16"/>
                    <a:pt x="114" y="7"/>
                  </a:cubicBezTo>
                  <a:cubicBezTo>
                    <a:pt x="114" y="17"/>
                    <a:pt x="110" y="27"/>
                    <a:pt x="109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66" y="16"/>
                    <a:pt x="60" y="15"/>
                  </a:cubicBezTo>
                  <a:cubicBezTo>
                    <a:pt x="55" y="14"/>
                    <a:pt x="7" y="1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1" name="Freeform 111">
              <a:extLst>
                <a:ext uri="{FF2B5EF4-FFF2-40B4-BE49-F238E27FC236}">
                  <a16:creationId xmlns:a16="http://schemas.microsoft.com/office/drawing/2014/main" id="{0E444A4E-554E-3CC3-7000-EBB719313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100"/>
              <a:ext cx="327" cy="87"/>
            </a:xfrm>
            <a:custGeom>
              <a:avLst/>
              <a:gdLst>
                <a:gd name="T0" fmla="*/ 0 w 116"/>
                <a:gd name="T1" fmla="*/ 15 h 29"/>
                <a:gd name="T2" fmla="*/ 2 w 116"/>
                <a:gd name="T3" fmla="*/ 29 h 29"/>
                <a:gd name="T4" fmla="*/ 115 w 116"/>
                <a:gd name="T5" fmla="*/ 29 h 29"/>
                <a:gd name="T6" fmla="*/ 109 w 116"/>
                <a:gd name="T7" fmla="*/ 0 h 29"/>
                <a:gd name="T8" fmla="*/ 105 w 116"/>
                <a:gd name="T9" fmla="*/ 24 h 29"/>
                <a:gd name="T10" fmla="*/ 10 w 116"/>
                <a:gd name="T11" fmla="*/ 25 h 29"/>
                <a:gd name="T12" fmla="*/ 0 w 116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9">
                  <a:moveTo>
                    <a:pt x="0" y="15"/>
                  </a:moveTo>
                  <a:cubicBezTo>
                    <a:pt x="1" y="18"/>
                    <a:pt x="2" y="29"/>
                    <a:pt x="2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8"/>
                    <a:pt x="115" y="6"/>
                    <a:pt x="109" y="0"/>
                  </a:cubicBezTo>
                  <a:cubicBezTo>
                    <a:pt x="111" y="7"/>
                    <a:pt x="111" y="22"/>
                    <a:pt x="105" y="24"/>
                  </a:cubicBezTo>
                  <a:cubicBezTo>
                    <a:pt x="99" y="25"/>
                    <a:pt x="14" y="25"/>
                    <a:pt x="10" y="25"/>
                  </a:cubicBezTo>
                  <a:cubicBezTo>
                    <a:pt x="5" y="25"/>
                    <a:pt x="4" y="2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2" name="Freeform 112">
              <a:extLst>
                <a:ext uri="{FF2B5EF4-FFF2-40B4-BE49-F238E27FC236}">
                  <a16:creationId xmlns:a16="http://schemas.microsoft.com/office/drawing/2014/main" id="{0D2BA47D-A3CE-5372-8053-B3212315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0"/>
              <a:ext cx="271" cy="54"/>
            </a:xfrm>
            <a:custGeom>
              <a:avLst/>
              <a:gdLst>
                <a:gd name="T0" fmla="*/ 0 w 96"/>
                <a:gd name="T1" fmla="*/ 16 h 18"/>
                <a:gd name="T2" fmla="*/ 51 w 96"/>
                <a:gd name="T3" fmla="*/ 16 h 18"/>
                <a:gd name="T4" fmla="*/ 81 w 96"/>
                <a:gd name="T5" fmla="*/ 0 h 18"/>
                <a:gd name="T6" fmla="*/ 96 w 96"/>
                <a:gd name="T7" fmla="*/ 0 h 18"/>
                <a:gd name="T8" fmla="*/ 80 w 96"/>
                <a:gd name="T9" fmla="*/ 6 h 18"/>
                <a:gd name="T10" fmla="*/ 50 w 96"/>
                <a:gd name="T11" fmla="*/ 18 h 18"/>
                <a:gd name="T12" fmla="*/ 0 w 9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">
                  <a:moveTo>
                    <a:pt x="0" y="16"/>
                  </a:moveTo>
                  <a:cubicBezTo>
                    <a:pt x="0" y="16"/>
                    <a:pt x="47" y="16"/>
                    <a:pt x="51" y="16"/>
                  </a:cubicBezTo>
                  <a:cubicBezTo>
                    <a:pt x="58" y="16"/>
                    <a:pt x="75" y="4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0" y="1"/>
                    <a:pt x="85" y="1"/>
                    <a:pt x="80" y="6"/>
                  </a:cubicBezTo>
                  <a:cubicBezTo>
                    <a:pt x="74" y="10"/>
                    <a:pt x="63" y="18"/>
                    <a:pt x="50" y="18"/>
                  </a:cubicBezTo>
                  <a:cubicBezTo>
                    <a:pt x="38" y="1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3" name="Freeform 113">
              <a:extLst>
                <a:ext uri="{FF2B5EF4-FFF2-40B4-BE49-F238E27FC236}">
                  <a16:creationId xmlns:a16="http://schemas.microsoft.com/office/drawing/2014/main" id="{A856C364-6639-2B5C-CC5D-BE5A8FA81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205"/>
              <a:ext cx="164" cy="42"/>
            </a:xfrm>
            <a:custGeom>
              <a:avLst/>
              <a:gdLst>
                <a:gd name="T0" fmla="*/ 1 w 58"/>
                <a:gd name="T1" fmla="*/ 1 h 14"/>
                <a:gd name="T2" fmla="*/ 0 w 58"/>
                <a:gd name="T3" fmla="*/ 14 h 14"/>
                <a:gd name="T4" fmla="*/ 44 w 58"/>
                <a:gd name="T5" fmla="*/ 14 h 14"/>
                <a:gd name="T6" fmla="*/ 4 w 58"/>
                <a:gd name="T7" fmla="*/ 8 h 14"/>
                <a:gd name="T8" fmla="*/ 58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1" y="1"/>
                  </a:moveTo>
                  <a:cubicBezTo>
                    <a:pt x="2" y="4"/>
                    <a:pt x="0" y="14"/>
                    <a:pt x="0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7" y="14"/>
                    <a:pt x="4" y="14"/>
                    <a:pt x="4" y="8"/>
                  </a:cubicBezTo>
                  <a:cubicBezTo>
                    <a:pt x="3" y="1"/>
                    <a:pt x="58" y="0"/>
                    <a:pt x="58" y="0"/>
                  </a:cubicBezTo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4" name="Freeform 114">
              <a:extLst>
                <a:ext uri="{FF2B5EF4-FFF2-40B4-BE49-F238E27FC236}">
                  <a16:creationId xmlns:a16="http://schemas.microsoft.com/office/drawing/2014/main" id="{578B718D-90FA-2015-259A-71EEBC1F3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5" name="Freeform 115">
              <a:extLst>
                <a:ext uri="{FF2B5EF4-FFF2-40B4-BE49-F238E27FC236}">
                  <a16:creationId xmlns:a16="http://schemas.microsoft.com/office/drawing/2014/main" id="{9C4FF476-C059-FA50-4803-4C323E7A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157"/>
              <a:ext cx="939" cy="9"/>
            </a:xfrm>
            <a:custGeom>
              <a:avLst/>
              <a:gdLst>
                <a:gd name="T0" fmla="*/ 333 w 333"/>
                <a:gd name="T1" fmla="*/ 0 h 3"/>
                <a:gd name="T2" fmla="*/ 0 w 333"/>
                <a:gd name="T3" fmla="*/ 0 h 3"/>
                <a:gd name="T4" fmla="*/ 0 w 333"/>
                <a:gd name="T5" fmla="*/ 1 h 3"/>
                <a:gd name="T6" fmla="*/ 0 w 333"/>
                <a:gd name="T7" fmla="*/ 3 h 3"/>
                <a:gd name="T8" fmla="*/ 320 w 333"/>
                <a:gd name="T9" fmla="*/ 2 h 3"/>
                <a:gd name="T10" fmla="*/ 333 w 33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20" y="2"/>
                    <a:pt x="320" y="2"/>
                    <a:pt x="320" y="2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6" name="Freeform 116">
              <a:extLst>
                <a:ext uri="{FF2B5EF4-FFF2-40B4-BE49-F238E27FC236}">
                  <a16:creationId xmlns:a16="http://schemas.microsoft.com/office/drawing/2014/main" id="{3A924717-208C-4C4B-70E3-88371AC7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130"/>
              <a:ext cx="39" cy="45"/>
            </a:xfrm>
            <a:custGeom>
              <a:avLst/>
              <a:gdLst>
                <a:gd name="T0" fmla="*/ 11 w 14"/>
                <a:gd name="T1" fmla="*/ 15 h 15"/>
                <a:gd name="T2" fmla="*/ 10 w 14"/>
                <a:gd name="T3" fmla="*/ 0 h 15"/>
                <a:gd name="T4" fmla="*/ 0 w 14"/>
                <a:gd name="T5" fmla="*/ 0 h 15"/>
                <a:gd name="T6" fmla="*/ 11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1" y="15"/>
                  </a:moveTo>
                  <a:cubicBezTo>
                    <a:pt x="14" y="8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13" y="2"/>
                    <a:pt x="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" name="Freeform 117">
              <a:extLst>
                <a:ext uri="{FF2B5EF4-FFF2-40B4-BE49-F238E27FC236}">
                  <a16:creationId xmlns:a16="http://schemas.microsoft.com/office/drawing/2014/main" id="{C7252D63-9E8C-FB83-2735-26E4BF6DA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8" name="Freeform 118">
              <a:extLst>
                <a:ext uri="{FF2B5EF4-FFF2-40B4-BE49-F238E27FC236}">
                  <a16:creationId xmlns:a16="http://schemas.microsoft.com/office/drawing/2014/main" id="{36CC916D-39F2-C125-E3BB-1F67006AA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51"/>
              <a:ext cx="34" cy="42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4 h 14"/>
                <a:gd name="T4" fmla="*/ 12 w 12"/>
                <a:gd name="T5" fmla="*/ 14 h 14"/>
                <a:gd name="T6" fmla="*/ 3 w 12"/>
                <a:gd name="T7" fmla="*/ 7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1" y="4"/>
                    <a:pt x="1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4" y="10"/>
                    <a:pt x="3" y="7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9" name="Freeform 119">
              <a:extLst>
                <a:ext uri="{FF2B5EF4-FFF2-40B4-BE49-F238E27FC236}">
                  <a16:creationId xmlns:a16="http://schemas.microsoft.com/office/drawing/2014/main" id="{5B6954A6-21F0-0454-7F7B-D21F3AEA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097"/>
              <a:ext cx="39" cy="39"/>
            </a:xfrm>
            <a:custGeom>
              <a:avLst/>
              <a:gdLst>
                <a:gd name="T0" fmla="*/ 2 w 14"/>
                <a:gd name="T1" fmla="*/ 9 h 13"/>
                <a:gd name="T2" fmla="*/ 5 w 14"/>
                <a:gd name="T3" fmla="*/ 1 h 13"/>
                <a:gd name="T4" fmla="*/ 12 w 14"/>
                <a:gd name="T5" fmla="*/ 4 h 13"/>
                <a:gd name="T6" fmla="*/ 9 w 14"/>
                <a:gd name="T7" fmla="*/ 12 h 13"/>
                <a:gd name="T8" fmla="*/ 2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0" name="Freeform 120">
              <a:extLst>
                <a:ext uri="{FF2B5EF4-FFF2-40B4-BE49-F238E27FC236}">
                  <a16:creationId xmlns:a16="http://schemas.microsoft.com/office/drawing/2014/main" id="{00F88A0B-4D51-31EA-BB6B-9FD586D2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03"/>
              <a:ext cx="25" cy="27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1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1" name="Freeform 121">
              <a:extLst>
                <a:ext uri="{FF2B5EF4-FFF2-40B4-BE49-F238E27FC236}">
                  <a16:creationId xmlns:a16="http://schemas.microsoft.com/office/drawing/2014/main" id="{05A28681-CA1E-8063-BA32-F16843D9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091"/>
              <a:ext cx="57" cy="60"/>
            </a:xfrm>
            <a:custGeom>
              <a:avLst/>
              <a:gdLst>
                <a:gd name="T0" fmla="*/ 2 w 20"/>
                <a:gd name="T1" fmla="*/ 14 h 20"/>
                <a:gd name="T2" fmla="*/ 7 w 20"/>
                <a:gd name="T3" fmla="*/ 2 h 20"/>
                <a:gd name="T4" fmla="*/ 18 w 20"/>
                <a:gd name="T5" fmla="*/ 7 h 20"/>
                <a:gd name="T6" fmla="*/ 13 w 20"/>
                <a:gd name="T7" fmla="*/ 19 h 20"/>
                <a:gd name="T8" fmla="*/ 2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4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9" y="20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42" name="Group 122">
            <a:extLst>
              <a:ext uri="{FF2B5EF4-FFF2-40B4-BE49-F238E27FC236}">
                <a16:creationId xmlns:a16="http://schemas.microsoft.com/office/drawing/2014/main" id="{9815F208-5BE3-BE8E-C289-39F22FE12656}"/>
              </a:ext>
            </a:extLst>
          </p:cNvPr>
          <p:cNvGrpSpPr>
            <a:grpSpLocks/>
          </p:cNvGrpSpPr>
          <p:nvPr/>
        </p:nvGrpSpPr>
        <p:grpSpPr bwMode="auto">
          <a:xfrm rot="13500000">
            <a:off x="7956053" y="3418276"/>
            <a:ext cx="771180" cy="147985"/>
            <a:chOff x="1352" y="2022"/>
            <a:chExt cx="2971" cy="354"/>
          </a:xfrm>
        </p:grpSpPr>
        <p:sp>
          <p:nvSpPr>
            <p:cNvPr id="743" name="Freeform 53">
              <a:extLst>
                <a:ext uri="{FF2B5EF4-FFF2-40B4-BE49-F238E27FC236}">
                  <a16:creationId xmlns:a16="http://schemas.microsoft.com/office/drawing/2014/main" id="{3BDF66D8-08EA-AD61-C30D-46F9B77E0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" y="2022"/>
              <a:ext cx="2032" cy="354"/>
            </a:xfrm>
            <a:custGeom>
              <a:avLst/>
              <a:gdLst>
                <a:gd name="T0" fmla="*/ 721 w 721"/>
                <a:gd name="T1" fmla="*/ 45 h 118"/>
                <a:gd name="T2" fmla="*/ 721 w 721"/>
                <a:gd name="T3" fmla="*/ 46 h 118"/>
                <a:gd name="T4" fmla="*/ 721 w 721"/>
                <a:gd name="T5" fmla="*/ 48 h 118"/>
                <a:gd name="T6" fmla="*/ 716 w 721"/>
                <a:gd name="T7" fmla="*/ 34 h 118"/>
                <a:gd name="T8" fmla="*/ 702 w 721"/>
                <a:gd name="T9" fmla="*/ 34 h 118"/>
                <a:gd name="T10" fmla="*/ 702 w 721"/>
                <a:gd name="T11" fmla="*/ 36 h 118"/>
                <a:gd name="T12" fmla="*/ 683 w 721"/>
                <a:gd name="T13" fmla="*/ 15 h 118"/>
                <a:gd name="T14" fmla="*/ 154 w 721"/>
                <a:gd name="T15" fmla="*/ 15 h 118"/>
                <a:gd name="T16" fmla="*/ 154 w 721"/>
                <a:gd name="T17" fmla="*/ 16 h 118"/>
                <a:gd name="T18" fmla="*/ 139 w 721"/>
                <a:gd name="T19" fmla="*/ 0 h 118"/>
                <a:gd name="T20" fmla="*/ 135 w 721"/>
                <a:gd name="T21" fmla="*/ 0 h 118"/>
                <a:gd name="T22" fmla="*/ 117 w 721"/>
                <a:gd name="T23" fmla="*/ 24 h 118"/>
                <a:gd name="T24" fmla="*/ 115 w 721"/>
                <a:gd name="T25" fmla="*/ 24 h 118"/>
                <a:gd name="T26" fmla="*/ 85 w 721"/>
                <a:gd name="T27" fmla="*/ 40 h 118"/>
                <a:gd name="T28" fmla="*/ 27 w 721"/>
                <a:gd name="T29" fmla="*/ 40 h 118"/>
                <a:gd name="T30" fmla="*/ 17 w 721"/>
                <a:gd name="T31" fmla="*/ 25 h 118"/>
                <a:gd name="T32" fmla="*/ 12 w 721"/>
                <a:gd name="T33" fmla="*/ 25 h 118"/>
                <a:gd name="T34" fmla="*/ 0 w 721"/>
                <a:gd name="T35" fmla="*/ 58 h 118"/>
                <a:gd name="T36" fmla="*/ 12 w 721"/>
                <a:gd name="T37" fmla="*/ 90 h 118"/>
                <a:gd name="T38" fmla="*/ 17 w 721"/>
                <a:gd name="T39" fmla="*/ 90 h 118"/>
                <a:gd name="T40" fmla="*/ 27 w 721"/>
                <a:gd name="T41" fmla="*/ 77 h 118"/>
                <a:gd name="T42" fmla="*/ 27 w 721"/>
                <a:gd name="T43" fmla="*/ 77 h 118"/>
                <a:gd name="T44" fmla="*/ 85 w 721"/>
                <a:gd name="T45" fmla="*/ 77 h 118"/>
                <a:gd name="T46" fmla="*/ 85 w 721"/>
                <a:gd name="T47" fmla="*/ 77 h 118"/>
                <a:gd name="T48" fmla="*/ 115 w 721"/>
                <a:gd name="T49" fmla="*/ 93 h 118"/>
                <a:gd name="T50" fmla="*/ 117 w 721"/>
                <a:gd name="T51" fmla="*/ 93 h 118"/>
                <a:gd name="T52" fmla="*/ 134 w 721"/>
                <a:gd name="T53" fmla="*/ 118 h 118"/>
                <a:gd name="T54" fmla="*/ 139 w 721"/>
                <a:gd name="T55" fmla="*/ 118 h 118"/>
                <a:gd name="T56" fmla="*/ 155 w 721"/>
                <a:gd name="T57" fmla="*/ 99 h 118"/>
                <a:gd name="T58" fmla="*/ 155 w 721"/>
                <a:gd name="T59" fmla="*/ 100 h 118"/>
                <a:gd name="T60" fmla="*/ 683 w 721"/>
                <a:gd name="T61" fmla="*/ 100 h 118"/>
                <a:gd name="T62" fmla="*/ 702 w 721"/>
                <a:gd name="T63" fmla="*/ 60 h 118"/>
                <a:gd name="T64" fmla="*/ 716 w 721"/>
                <a:gd name="T65" fmla="*/ 60 h 118"/>
                <a:gd name="T66" fmla="*/ 721 w 721"/>
                <a:gd name="T67" fmla="*/ 47 h 118"/>
                <a:gd name="T68" fmla="*/ 716 w 721"/>
                <a:gd name="T6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1" h="118">
                  <a:moveTo>
                    <a:pt x="721" y="45"/>
                  </a:moveTo>
                  <a:cubicBezTo>
                    <a:pt x="721" y="45"/>
                    <a:pt x="721" y="45"/>
                    <a:pt x="721" y="46"/>
                  </a:cubicBezTo>
                  <a:cubicBezTo>
                    <a:pt x="721" y="47"/>
                    <a:pt x="721" y="47"/>
                    <a:pt x="721" y="48"/>
                  </a:cubicBezTo>
                  <a:moveTo>
                    <a:pt x="716" y="34"/>
                  </a:moveTo>
                  <a:cubicBezTo>
                    <a:pt x="702" y="34"/>
                    <a:pt x="702" y="34"/>
                    <a:pt x="702" y="34"/>
                  </a:cubicBezTo>
                  <a:cubicBezTo>
                    <a:pt x="702" y="34"/>
                    <a:pt x="702" y="35"/>
                    <a:pt x="702" y="36"/>
                  </a:cubicBezTo>
                  <a:cubicBezTo>
                    <a:pt x="698" y="26"/>
                    <a:pt x="690" y="15"/>
                    <a:pt x="68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ubicBezTo>
                    <a:pt x="151" y="6"/>
                    <a:pt x="145" y="0"/>
                    <a:pt x="13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9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93" y="40"/>
                    <a:pt x="8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1"/>
                    <a:pt x="21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40"/>
                    <a:pt x="0" y="58"/>
                  </a:cubicBezTo>
                  <a:cubicBezTo>
                    <a:pt x="0" y="75"/>
                    <a:pt x="6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1" y="90"/>
                    <a:pt x="25" y="85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3" y="77"/>
                    <a:pt x="115" y="93"/>
                    <a:pt x="115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108"/>
                    <a:pt x="127" y="118"/>
                    <a:pt x="13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6" y="118"/>
                    <a:pt x="151" y="110"/>
                    <a:pt x="155" y="99"/>
                  </a:cubicBezTo>
                  <a:cubicBezTo>
                    <a:pt x="155" y="99"/>
                    <a:pt x="155" y="99"/>
                    <a:pt x="155" y="100"/>
                  </a:cubicBezTo>
                  <a:cubicBezTo>
                    <a:pt x="683" y="100"/>
                    <a:pt x="683" y="100"/>
                    <a:pt x="683" y="100"/>
                  </a:cubicBezTo>
                  <a:cubicBezTo>
                    <a:pt x="690" y="100"/>
                    <a:pt x="698" y="76"/>
                    <a:pt x="702" y="60"/>
                  </a:cubicBezTo>
                  <a:cubicBezTo>
                    <a:pt x="716" y="60"/>
                    <a:pt x="716" y="60"/>
                    <a:pt x="716" y="60"/>
                  </a:cubicBezTo>
                  <a:cubicBezTo>
                    <a:pt x="719" y="60"/>
                    <a:pt x="721" y="54"/>
                    <a:pt x="721" y="47"/>
                  </a:cubicBezTo>
                  <a:cubicBezTo>
                    <a:pt x="721" y="39"/>
                    <a:pt x="719" y="34"/>
                    <a:pt x="716" y="34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4" name="Freeform 54">
              <a:extLst>
                <a:ext uri="{FF2B5EF4-FFF2-40B4-BE49-F238E27FC236}">
                  <a16:creationId xmlns:a16="http://schemas.microsoft.com/office/drawing/2014/main" id="{CA0CDEA2-9ADA-4CD4-C2A5-48A5129D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5" name="Freeform 55">
              <a:extLst>
                <a:ext uri="{FF2B5EF4-FFF2-40B4-BE49-F238E27FC236}">
                  <a16:creationId xmlns:a16="http://schemas.microsoft.com/office/drawing/2014/main" id="{140CE8F6-4A4D-A2F0-A7AF-5AFE09089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022"/>
              <a:ext cx="76" cy="354"/>
            </a:xfrm>
            <a:custGeom>
              <a:avLst/>
              <a:gdLst>
                <a:gd name="T0" fmla="*/ 4 w 27"/>
                <a:gd name="T1" fmla="*/ 118 h 118"/>
                <a:gd name="T2" fmla="*/ 26 w 27"/>
                <a:gd name="T3" fmla="*/ 59 h 118"/>
                <a:gd name="T4" fmla="*/ 5 w 27"/>
                <a:gd name="T5" fmla="*/ 0 h 118"/>
                <a:gd name="T6" fmla="*/ 0 w 27"/>
                <a:gd name="T7" fmla="*/ 0 h 118"/>
                <a:gd name="T8" fmla="*/ 22 w 27"/>
                <a:gd name="T9" fmla="*/ 59 h 118"/>
                <a:gd name="T10" fmla="*/ 0 w 27"/>
                <a:gd name="T11" fmla="*/ 118 h 118"/>
                <a:gd name="T12" fmla="*/ 4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4" y="118"/>
                  </a:moveTo>
                  <a:cubicBezTo>
                    <a:pt x="17" y="118"/>
                    <a:pt x="26" y="92"/>
                    <a:pt x="26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2" y="26"/>
                    <a:pt x="22" y="59"/>
                  </a:cubicBezTo>
                  <a:cubicBezTo>
                    <a:pt x="22" y="92"/>
                    <a:pt x="12" y="118"/>
                    <a:pt x="0" y="118"/>
                  </a:cubicBezTo>
                  <a:lnTo>
                    <a:pt x="4" y="118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6" name="Freeform 56">
              <a:extLst>
                <a:ext uri="{FF2B5EF4-FFF2-40B4-BE49-F238E27FC236}">
                  <a16:creationId xmlns:a16="http://schemas.microsoft.com/office/drawing/2014/main" id="{F14571D7-3C33-F0BF-36BC-1049E7E98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36" cy="255"/>
            </a:xfrm>
            <a:custGeom>
              <a:avLst/>
              <a:gdLst>
                <a:gd name="T0" fmla="*/ 529 w 545"/>
                <a:gd name="T1" fmla="*/ 0 h 85"/>
                <a:gd name="T2" fmla="*/ 0 w 545"/>
                <a:gd name="T3" fmla="*/ 0 h 85"/>
                <a:gd name="T4" fmla="*/ 7 w 545"/>
                <a:gd name="T5" fmla="*/ 44 h 85"/>
                <a:gd name="T6" fmla="*/ 1 w 545"/>
                <a:gd name="T7" fmla="*/ 85 h 85"/>
                <a:gd name="T8" fmla="*/ 529 w 545"/>
                <a:gd name="T9" fmla="*/ 85 h 85"/>
                <a:gd name="T10" fmla="*/ 545 w 545"/>
                <a:gd name="T11" fmla="*/ 42 h 85"/>
                <a:gd name="T12" fmla="*/ 529 w 54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45" y="66"/>
                    <a:pt x="545" y="42"/>
                  </a:cubicBezTo>
                  <a:cubicBezTo>
                    <a:pt x="545" y="19"/>
                    <a:pt x="535" y="0"/>
                    <a:pt x="529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7" name="Freeform 57">
              <a:extLst>
                <a:ext uri="{FF2B5EF4-FFF2-40B4-BE49-F238E27FC236}">
                  <a16:creationId xmlns:a16="http://schemas.microsoft.com/office/drawing/2014/main" id="{1904589F-B7DA-5DDC-69B5-4A3FEE66E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992" cy="255"/>
            </a:xfrm>
            <a:custGeom>
              <a:avLst/>
              <a:gdLst>
                <a:gd name="T0" fmla="*/ 7 w 352"/>
                <a:gd name="T1" fmla="*/ 44 h 85"/>
                <a:gd name="T2" fmla="*/ 1 w 352"/>
                <a:gd name="T3" fmla="*/ 85 h 85"/>
                <a:gd name="T4" fmla="*/ 342 w 352"/>
                <a:gd name="T5" fmla="*/ 85 h 85"/>
                <a:gd name="T6" fmla="*/ 351 w 352"/>
                <a:gd name="T7" fmla="*/ 53 h 85"/>
                <a:gd name="T8" fmla="*/ 352 w 352"/>
                <a:gd name="T9" fmla="*/ 21 h 85"/>
                <a:gd name="T10" fmla="*/ 339 w 352"/>
                <a:gd name="T11" fmla="*/ 0 h 85"/>
                <a:gd name="T12" fmla="*/ 0 w 352"/>
                <a:gd name="T13" fmla="*/ 0 h 85"/>
                <a:gd name="T14" fmla="*/ 7 w 352"/>
                <a:gd name="T1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85">
                  <a:moveTo>
                    <a:pt x="7" y="44"/>
                  </a:moveTo>
                  <a:cubicBezTo>
                    <a:pt x="7" y="60"/>
                    <a:pt x="5" y="74"/>
                    <a:pt x="1" y="85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8" name="Freeform 58">
              <a:extLst>
                <a:ext uri="{FF2B5EF4-FFF2-40B4-BE49-F238E27FC236}">
                  <a16:creationId xmlns:a16="http://schemas.microsoft.com/office/drawing/2014/main" id="{E5E1CF02-F872-75C4-B9AC-D3820E6C8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067"/>
              <a:ext cx="65" cy="252"/>
            </a:xfrm>
            <a:custGeom>
              <a:avLst/>
              <a:gdLst>
                <a:gd name="T0" fmla="*/ 0 w 23"/>
                <a:gd name="T1" fmla="*/ 0 h 84"/>
                <a:gd name="T2" fmla="*/ 23 w 23"/>
                <a:gd name="T3" fmla="*/ 44 h 84"/>
                <a:gd name="T4" fmla="*/ 2 w 23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4">
                  <a:moveTo>
                    <a:pt x="0" y="0"/>
                  </a:moveTo>
                  <a:cubicBezTo>
                    <a:pt x="8" y="12"/>
                    <a:pt x="23" y="33"/>
                    <a:pt x="23" y="44"/>
                  </a:cubicBezTo>
                  <a:cubicBezTo>
                    <a:pt x="23" y="55"/>
                    <a:pt x="2" y="84"/>
                    <a:pt x="2" y="84"/>
                  </a:cubicBezTo>
                </a:path>
              </a:pathLst>
            </a:cu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9" name="Freeform 59">
              <a:extLst>
                <a:ext uri="{FF2B5EF4-FFF2-40B4-BE49-F238E27FC236}">
                  <a16:creationId xmlns:a16="http://schemas.microsoft.com/office/drawing/2014/main" id="{A99579F6-8D18-84FE-E811-CE3F21B19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42"/>
              <a:ext cx="184" cy="111"/>
            </a:xfrm>
            <a:custGeom>
              <a:avLst/>
              <a:gdLst>
                <a:gd name="T0" fmla="*/ 58 w 65"/>
                <a:gd name="T1" fmla="*/ 0 h 37"/>
                <a:gd name="T2" fmla="*/ 0 w 65"/>
                <a:gd name="T3" fmla="*/ 0 h 37"/>
                <a:gd name="T4" fmla="*/ 2 w 65"/>
                <a:gd name="T5" fmla="*/ 18 h 37"/>
                <a:gd name="T6" fmla="*/ 0 w 65"/>
                <a:gd name="T7" fmla="*/ 37 h 37"/>
                <a:gd name="T8" fmla="*/ 58 w 65"/>
                <a:gd name="T9" fmla="*/ 37 h 37"/>
                <a:gd name="T10" fmla="*/ 65 w 65"/>
                <a:gd name="T11" fmla="*/ 19 h 37"/>
                <a:gd name="T12" fmla="*/ 58 w 65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8"/>
                  </a:cubicBezTo>
                  <a:cubicBezTo>
                    <a:pt x="2" y="25"/>
                    <a:pt x="1" y="31"/>
                    <a:pt x="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5" y="29"/>
                    <a:pt x="65" y="19"/>
                  </a:cubicBezTo>
                  <a:cubicBezTo>
                    <a:pt x="65" y="8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0" name="Freeform 60">
              <a:extLst>
                <a:ext uri="{FF2B5EF4-FFF2-40B4-BE49-F238E27FC236}">
                  <a16:creationId xmlns:a16="http://schemas.microsoft.com/office/drawing/2014/main" id="{BAF04D23-602C-F01C-03B6-A02D5DFC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1" name="Freeform 61">
              <a:extLst>
                <a:ext uri="{FF2B5EF4-FFF2-40B4-BE49-F238E27FC236}">
                  <a16:creationId xmlns:a16="http://schemas.microsoft.com/office/drawing/2014/main" id="{0F0D1E34-161E-CEB6-4432-0116D5E55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103"/>
              <a:ext cx="59" cy="99"/>
            </a:xfrm>
            <a:custGeom>
              <a:avLst/>
              <a:gdLst>
                <a:gd name="T0" fmla="*/ 9 w 21"/>
                <a:gd name="T1" fmla="*/ 2 h 33"/>
                <a:gd name="T2" fmla="*/ 3 w 21"/>
                <a:gd name="T3" fmla="*/ 15 h 33"/>
                <a:gd name="T4" fmla="*/ 2 w 21"/>
                <a:gd name="T5" fmla="*/ 33 h 33"/>
                <a:gd name="T6" fmla="*/ 7 w 21"/>
                <a:gd name="T7" fmla="*/ 22 h 33"/>
                <a:gd name="T8" fmla="*/ 12 w 21"/>
                <a:gd name="T9" fmla="*/ 20 h 33"/>
                <a:gd name="T10" fmla="*/ 16 w 21"/>
                <a:gd name="T11" fmla="*/ 24 h 33"/>
                <a:gd name="T12" fmla="*/ 13 w 21"/>
                <a:gd name="T13" fmla="*/ 4 h 33"/>
                <a:gd name="T14" fmla="*/ 9 w 2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9" y="2"/>
                  </a:moveTo>
                  <a:cubicBezTo>
                    <a:pt x="5" y="5"/>
                    <a:pt x="3" y="11"/>
                    <a:pt x="3" y="15"/>
                  </a:cubicBezTo>
                  <a:cubicBezTo>
                    <a:pt x="2" y="21"/>
                    <a:pt x="0" y="28"/>
                    <a:pt x="2" y="33"/>
                  </a:cubicBezTo>
                  <a:cubicBezTo>
                    <a:pt x="4" y="29"/>
                    <a:pt x="3" y="25"/>
                    <a:pt x="7" y="22"/>
                  </a:cubicBezTo>
                  <a:cubicBezTo>
                    <a:pt x="8" y="21"/>
                    <a:pt x="11" y="20"/>
                    <a:pt x="12" y="20"/>
                  </a:cubicBezTo>
                  <a:cubicBezTo>
                    <a:pt x="15" y="21"/>
                    <a:pt x="14" y="23"/>
                    <a:pt x="16" y="24"/>
                  </a:cubicBezTo>
                  <a:cubicBezTo>
                    <a:pt x="21" y="23"/>
                    <a:pt x="16" y="7"/>
                    <a:pt x="13" y="4"/>
                  </a:cubicBezTo>
                  <a:cubicBezTo>
                    <a:pt x="12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2" name="Freeform 62">
              <a:extLst>
                <a:ext uri="{FF2B5EF4-FFF2-40B4-BE49-F238E27FC236}">
                  <a16:creationId xmlns:a16="http://schemas.microsoft.com/office/drawing/2014/main" id="{36056377-2538-CA73-8DFB-103D021E2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100"/>
              <a:ext cx="31" cy="63"/>
            </a:xfrm>
            <a:custGeom>
              <a:avLst/>
              <a:gdLst>
                <a:gd name="T0" fmla="*/ 1 w 11"/>
                <a:gd name="T1" fmla="*/ 21 h 21"/>
                <a:gd name="T2" fmla="*/ 4 w 11"/>
                <a:gd name="T3" fmla="*/ 6 h 21"/>
                <a:gd name="T4" fmla="*/ 11 w 11"/>
                <a:gd name="T5" fmla="*/ 13 h 21"/>
                <a:gd name="T6" fmla="*/ 4 w 1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0" y="17"/>
                    <a:pt x="1" y="10"/>
                    <a:pt x="4" y="6"/>
                  </a:cubicBezTo>
                  <a:cubicBezTo>
                    <a:pt x="8" y="0"/>
                    <a:pt x="10" y="10"/>
                    <a:pt x="11" y="13"/>
                  </a:cubicBezTo>
                  <a:cubicBezTo>
                    <a:pt x="10" y="11"/>
                    <a:pt x="5" y="5"/>
                    <a:pt x="4" y="11"/>
                  </a:cubicBezTo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3" name="Freeform 63">
              <a:extLst>
                <a:ext uri="{FF2B5EF4-FFF2-40B4-BE49-F238E27FC236}">
                  <a16:creationId xmlns:a16="http://schemas.microsoft.com/office/drawing/2014/main" id="{6F5AD434-3C60-D4E5-6DA1-9DEDDA1B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107" cy="255"/>
            </a:xfrm>
            <a:custGeom>
              <a:avLst/>
              <a:gdLst>
                <a:gd name="T0" fmla="*/ 38 w 38"/>
                <a:gd name="T1" fmla="*/ 30 h 85"/>
                <a:gd name="T2" fmla="*/ 16 w 38"/>
                <a:gd name="T3" fmla="*/ 0 h 85"/>
                <a:gd name="T4" fmla="*/ 0 w 38"/>
                <a:gd name="T5" fmla="*/ 42 h 85"/>
                <a:gd name="T6" fmla="*/ 16 w 38"/>
                <a:gd name="T7" fmla="*/ 85 h 85"/>
                <a:gd name="T8" fmla="*/ 17 w 38"/>
                <a:gd name="T9" fmla="*/ 85 h 85"/>
                <a:gd name="T10" fmla="*/ 38 w 38"/>
                <a:gd name="T1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5">
                  <a:moveTo>
                    <a:pt x="38" y="30"/>
                  </a:moveTo>
                  <a:cubicBezTo>
                    <a:pt x="38" y="20"/>
                    <a:pt x="25" y="0"/>
                    <a:pt x="16" y="0"/>
                  </a:cubicBezTo>
                  <a:cubicBezTo>
                    <a:pt x="8" y="0"/>
                    <a:pt x="0" y="19"/>
                    <a:pt x="0" y="42"/>
                  </a:cubicBezTo>
                  <a:cubicBezTo>
                    <a:pt x="0" y="66"/>
                    <a:pt x="7" y="85"/>
                    <a:pt x="16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6" y="83"/>
                    <a:pt x="38" y="40"/>
                    <a:pt x="38" y="30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4" name="Freeform 64">
              <a:extLst>
                <a:ext uri="{FF2B5EF4-FFF2-40B4-BE49-F238E27FC236}">
                  <a16:creationId xmlns:a16="http://schemas.microsoft.com/office/drawing/2014/main" id="{21557F62-C252-AF38-6D62-57708D20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70"/>
              <a:ext cx="104" cy="252"/>
            </a:xfrm>
            <a:custGeom>
              <a:avLst/>
              <a:gdLst>
                <a:gd name="T0" fmla="*/ 0 w 37"/>
                <a:gd name="T1" fmla="*/ 84 h 84"/>
                <a:gd name="T2" fmla="*/ 16 w 37"/>
                <a:gd name="T3" fmla="*/ 42 h 84"/>
                <a:gd name="T4" fmla="*/ 0 w 37"/>
                <a:gd name="T5" fmla="*/ 0 h 84"/>
                <a:gd name="T6" fmla="*/ 21 w 37"/>
                <a:gd name="T7" fmla="*/ 0 h 84"/>
                <a:gd name="T8" fmla="*/ 37 w 37"/>
                <a:gd name="T9" fmla="*/ 42 h 84"/>
                <a:gd name="T10" fmla="*/ 21 w 37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4">
                  <a:moveTo>
                    <a:pt x="0" y="84"/>
                  </a:moveTo>
                  <a:cubicBezTo>
                    <a:pt x="9" y="84"/>
                    <a:pt x="16" y="65"/>
                    <a:pt x="16" y="42"/>
                  </a:cubicBezTo>
                  <a:cubicBezTo>
                    <a:pt x="16" y="19"/>
                    <a:pt x="9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0" y="0"/>
                    <a:pt x="37" y="19"/>
                    <a:pt x="37" y="42"/>
                  </a:cubicBezTo>
                  <a:cubicBezTo>
                    <a:pt x="37" y="66"/>
                    <a:pt x="30" y="84"/>
                    <a:pt x="21" y="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5" name="Freeform 65">
              <a:extLst>
                <a:ext uri="{FF2B5EF4-FFF2-40B4-BE49-F238E27FC236}">
                  <a16:creationId xmlns:a16="http://schemas.microsoft.com/office/drawing/2014/main" id="{8215AC34-95AF-5844-E01B-DA57D8A36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84"/>
              <a:ext cx="155" cy="66"/>
            </a:xfrm>
            <a:custGeom>
              <a:avLst/>
              <a:gdLst>
                <a:gd name="T0" fmla="*/ 1 w 55"/>
                <a:gd name="T1" fmla="*/ 0 h 22"/>
                <a:gd name="T2" fmla="*/ 0 w 55"/>
                <a:gd name="T3" fmla="*/ 21 h 22"/>
                <a:gd name="T4" fmla="*/ 55 w 55"/>
                <a:gd name="T5" fmla="*/ 22 h 22"/>
                <a:gd name="T6" fmla="*/ 6 w 55"/>
                <a:gd name="T7" fmla="*/ 13 h 22"/>
                <a:gd name="T8" fmla="*/ 1 w 5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">
                  <a:moveTo>
                    <a:pt x="1" y="0"/>
                  </a:moveTo>
                  <a:cubicBezTo>
                    <a:pt x="2" y="3"/>
                    <a:pt x="3" y="16"/>
                    <a:pt x="0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3" y="21"/>
                    <a:pt x="9" y="20"/>
                    <a:pt x="6" y="13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A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6" name="Freeform 66">
              <a:extLst>
                <a:ext uri="{FF2B5EF4-FFF2-40B4-BE49-F238E27FC236}">
                  <a16:creationId xmlns:a16="http://schemas.microsoft.com/office/drawing/2014/main" id="{5372CC4E-0D14-E7FC-82B9-AC4595D2C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7" name="Freeform 67">
              <a:extLst>
                <a:ext uri="{FF2B5EF4-FFF2-40B4-BE49-F238E27FC236}">
                  <a16:creationId xmlns:a16="http://schemas.microsoft.com/office/drawing/2014/main" id="{9AF678AA-004C-7ED8-4EEB-C6A9125A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145"/>
              <a:ext cx="17" cy="33"/>
            </a:xfrm>
            <a:custGeom>
              <a:avLst/>
              <a:gdLst>
                <a:gd name="T0" fmla="*/ 6 w 6"/>
                <a:gd name="T1" fmla="*/ 11 h 11"/>
                <a:gd name="T2" fmla="*/ 4 w 6"/>
                <a:gd name="T3" fmla="*/ 0 h 11"/>
                <a:gd name="T4" fmla="*/ 0 w 6"/>
                <a:gd name="T5" fmla="*/ 0 h 11"/>
                <a:gd name="T6" fmla="*/ 1 w 6"/>
                <a:gd name="T7" fmla="*/ 11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7"/>
                    <a:pt x="5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8" name="Freeform 68">
              <a:extLst>
                <a:ext uri="{FF2B5EF4-FFF2-40B4-BE49-F238E27FC236}">
                  <a16:creationId xmlns:a16="http://schemas.microsoft.com/office/drawing/2014/main" id="{99B1630C-7DD5-2BB2-F0DA-A66B4448E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133"/>
              <a:ext cx="14" cy="9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9" name="Freeform 69">
              <a:extLst>
                <a:ext uri="{FF2B5EF4-FFF2-40B4-BE49-F238E27FC236}">
                  <a16:creationId xmlns:a16="http://schemas.microsoft.com/office/drawing/2014/main" id="{A90B90C2-56BD-C823-C3A8-B38CA9AD3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187"/>
              <a:ext cx="14" cy="1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0 w 5"/>
                <a:gd name="T5" fmla="*/ 5 h 5"/>
                <a:gd name="T6" fmla="*/ 5 w 5"/>
                <a:gd name="T7" fmla="*/ 4 h 5"/>
                <a:gd name="T8" fmla="*/ 5 w 5"/>
                <a:gd name="T9" fmla="*/ 3 h 5"/>
                <a:gd name="T10" fmla="*/ 5 w 5"/>
                <a:gd name="T11" fmla="*/ 1 h 5"/>
                <a:gd name="T12" fmla="*/ 5 w 5"/>
                <a:gd name="T13" fmla="*/ 0 h 5"/>
                <a:gd name="T14" fmla="*/ 0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0" name="Freeform 70">
              <a:extLst>
                <a:ext uri="{FF2B5EF4-FFF2-40B4-BE49-F238E27FC236}">
                  <a16:creationId xmlns:a16="http://schemas.microsoft.com/office/drawing/2014/main" id="{7DC8F063-5222-D8BE-269A-352ADCF29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124"/>
              <a:ext cx="17" cy="39"/>
            </a:xfrm>
            <a:custGeom>
              <a:avLst/>
              <a:gdLst>
                <a:gd name="T0" fmla="*/ 4 w 6"/>
                <a:gd name="T1" fmla="*/ 0 h 13"/>
                <a:gd name="T2" fmla="*/ 0 w 6"/>
                <a:gd name="T3" fmla="*/ 0 h 13"/>
                <a:gd name="T4" fmla="*/ 1 w 6"/>
                <a:gd name="T5" fmla="*/ 13 h 13"/>
                <a:gd name="T6" fmla="*/ 6 w 6"/>
                <a:gd name="T7" fmla="*/ 13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8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1" name="Freeform 71">
              <a:extLst>
                <a:ext uri="{FF2B5EF4-FFF2-40B4-BE49-F238E27FC236}">
                  <a16:creationId xmlns:a16="http://schemas.microsoft.com/office/drawing/2014/main" id="{0F29771C-5949-397A-7C51-963E79984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12"/>
              <a:ext cx="12" cy="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2" name="Freeform 72">
              <a:extLst>
                <a:ext uri="{FF2B5EF4-FFF2-40B4-BE49-F238E27FC236}">
                  <a16:creationId xmlns:a16="http://schemas.microsoft.com/office/drawing/2014/main" id="{2F3A121C-70C4-EB89-5388-73C9B08E3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72"/>
              <a:ext cx="14" cy="18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4 h 6"/>
                <a:gd name="T4" fmla="*/ 5 w 5"/>
                <a:gd name="T5" fmla="*/ 1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6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3" name="Freeform 73">
              <a:extLst>
                <a:ext uri="{FF2B5EF4-FFF2-40B4-BE49-F238E27FC236}">
                  <a16:creationId xmlns:a16="http://schemas.microsoft.com/office/drawing/2014/main" id="{1306A24E-5B81-C10F-ACFD-714AD1DAB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00"/>
              <a:ext cx="73" cy="72"/>
            </a:xfrm>
            <a:custGeom>
              <a:avLst/>
              <a:gdLst>
                <a:gd name="T0" fmla="*/ 21 w 26"/>
                <a:gd name="T1" fmla="*/ 0 h 24"/>
                <a:gd name="T2" fmla="*/ 0 w 26"/>
                <a:gd name="T3" fmla="*/ 0 h 24"/>
                <a:gd name="T4" fmla="*/ 0 w 26"/>
                <a:gd name="T5" fmla="*/ 3 h 24"/>
                <a:gd name="T6" fmla="*/ 4 w 26"/>
                <a:gd name="T7" fmla="*/ 24 h 24"/>
                <a:gd name="T8" fmla="*/ 26 w 26"/>
                <a:gd name="T9" fmla="*/ 23 h 24"/>
                <a:gd name="T10" fmla="*/ 21 w 2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9"/>
                    <a:pt x="4" y="16"/>
                    <a:pt x="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4"/>
                    <a:pt x="23" y="6"/>
                    <a:pt x="21" y="0"/>
                  </a:cubicBezTo>
                  <a:close/>
                </a:path>
              </a:pathLst>
            </a:custGeom>
            <a:solidFill>
              <a:srgbClr val="9E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4" name="Freeform 74">
              <a:extLst>
                <a:ext uri="{FF2B5EF4-FFF2-40B4-BE49-F238E27FC236}">
                  <a16:creationId xmlns:a16="http://schemas.microsoft.com/office/drawing/2014/main" id="{D51F6AD0-C13F-9CC2-7062-17C490651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82"/>
              <a:ext cx="67" cy="18"/>
            </a:xfrm>
            <a:custGeom>
              <a:avLst/>
              <a:gdLst>
                <a:gd name="T0" fmla="*/ 22 w 24"/>
                <a:gd name="T1" fmla="*/ 0 h 6"/>
                <a:gd name="T2" fmla="*/ 0 w 24"/>
                <a:gd name="T3" fmla="*/ 1 h 6"/>
                <a:gd name="T4" fmla="*/ 3 w 24"/>
                <a:gd name="T5" fmla="*/ 6 h 6"/>
                <a:gd name="T6" fmla="*/ 24 w 24"/>
                <a:gd name="T7" fmla="*/ 5 h 6"/>
                <a:gd name="T8" fmla="*/ 22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3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5" name="Freeform 75">
              <a:extLst>
                <a:ext uri="{FF2B5EF4-FFF2-40B4-BE49-F238E27FC236}">
                  <a16:creationId xmlns:a16="http://schemas.microsoft.com/office/drawing/2014/main" id="{74FA0CAB-22D2-BDBE-42C4-538976780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62" cy="33"/>
            </a:xfrm>
            <a:custGeom>
              <a:avLst/>
              <a:gdLst>
                <a:gd name="T0" fmla="*/ 22 w 22"/>
                <a:gd name="T1" fmla="*/ 11 h 11"/>
                <a:gd name="T2" fmla="*/ 22 w 22"/>
                <a:gd name="T3" fmla="*/ 4 h 11"/>
                <a:gd name="T4" fmla="*/ 22 w 22"/>
                <a:gd name="T5" fmla="*/ 0 h 11"/>
                <a:gd name="T6" fmla="*/ 1 w 22"/>
                <a:gd name="T7" fmla="*/ 0 h 11"/>
                <a:gd name="T8" fmla="*/ 1 w 22"/>
                <a:gd name="T9" fmla="*/ 4 h 11"/>
                <a:gd name="T10" fmla="*/ 0 w 22"/>
                <a:gd name="T11" fmla="*/ 11 h 11"/>
                <a:gd name="T12" fmla="*/ 22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8"/>
                    <a:pt x="22" y="6"/>
                    <a:pt x="22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7"/>
                    <a:pt x="1" y="9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6" name="Freeform 76">
              <a:extLst>
                <a:ext uri="{FF2B5EF4-FFF2-40B4-BE49-F238E27FC236}">
                  <a16:creationId xmlns:a16="http://schemas.microsoft.com/office/drawing/2014/main" id="{AC0FD465-FB1D-DA38-041C-74ABF7DEB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48"/>
              <a:ext cx="169" cy="60"/>
            </a:xfrm>
            <a:custGeom>
              <a:avLst/>
              <a:gdLst>
                <a:gd name="T0" fmla="*/ 48 w 60"/>
                <a:gd name="T1" fmla="*/ 2 h 20"/>
                <a:gd name="T2" fmla="*/ 55 w 60"/>
                <a:gd name="T3" fmla="*/ 3 h 20"/>
                <a:gd name="T4" fmla="*/ 58 w 60"/>
                <a:gd name="T5" fmla="*/ 8 h 20"/>
                <a:gd name="T6" fmla="*/ 59 w 60"/>
                <a:gd name="T7" fmla="*/ 20 h 20"/>
                <a:gd name="T8" fmla="*/ 54 w 60"/>
                <a:gd name="T9" fmla="*/ 0 h 20"/>
                <a:gd name="T10" fmla="*/ 0 w 60"/>
                <a:gd name="T11" fmla="*/ 0 h 20"/>
                <a:gd name="T12" fmla="*/ 48 w 6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48" y="2"/>
                  </a:moveTo>
                  <a:cubicBezTo>
                    <a:pt x="50" y="2"/>
                    <a:pt x="54" y="2"/>
                    <a:pt x="55" y="3"/>
                  </a:cubicBezTo>
                  <a:cubicBezTo>
                    <a:pt x="56" y="4"/>
                    <a:pt x="57" y="6"/>
                    <a:pt x="58" y="8"/>
                  </a:cubicBezTo>
                  <a:cubicBezTo>
                    <a:pt x="59" y="12"/>
                    <a:pt x="59" y="17"/>
                    <a:pt x="59" y="20"/>
                  </a:cubicBezTo>
                  <a:cubicBezTo>
                    <a:pt x="60" y="11"/>
                    <a:pt x="5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" y="1"/>
                    <a:pt x="4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7" name="Freeform 77">
              <a:extLst>
                <a:ext uri="{FF2B5EF4-FFF2-40B4-BE49-F238E27FC236}">
                  <a16:creationId xmlns:a16="http://schemas.microsoft.com/office/drawing/2014/main" id="{7AF5D83C-4A02-237E-A048-5CB5E947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03"/>
              <a:ext cx="34" cy="183"/>
            </a:xfrm>
            <a:custGeom>
              <a:avLst/>
              <a:gdLst>
                <a:gd name="T0" fmla="*/ 1 w 12"/>
                <a:gd name="T1" fmla="*/ 0 h 61"/>
                <a:gd name="T2" fmla="*/ 1 w 12"/>
                <a:gd name="T3" fmla="*/ 0 h 61"/>
                <a:gd name="T4" fmla="*/ 11 w 12"/>
                <a:gd name="T5" fmla="*/ 30 h 61"/>
                <a:gd name="T6" fmla="*/ 0 w 12"/>
                <a:gd name="T7" fmla="*/ 61 h 61"/>
                <a:gd name="T8" fmla="*/ 1 w 12"/>
                <a:gd name="T9" fmla="*/ 61 h 61"/>
                <a:gd name="T10" fmla="*/ 12 w 12"/>
                <a:gd name="T11" fmla="*/ 30 h 61"/>
                <a:gd name="T12" fmla="*/ 1 w 1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11" y="15"/>
                    <a:pt x="11" y="30"/>
                  </a:cubicBezTo>
                  <a:cubicBezTo>
                    <a:pt x="11" y="46"/>
                    <a:pt x="6" y="60"/>
                    <a:pt x="0" y="61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7" y="61"/>
                    <a:pt x="12" y="46"/>
                    <a:pt x="12" y="30"/>
                  </a:cubicBezTo>
                  <a:cubicBezTo>
                    <a:pt x="12" y="14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" name="Freeform 78">
              <a:extLst>
                <a:ext uri="{FF2B5EF4-FFF2-40B4-BE49-F238E27FC236}">
                  <a16:creationId xmlns:a16="http://schemas.microsoft.com/office/drawing/2014/main" id="{EFDB4117-6B9E-ADBF-1ED9-CC853E902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28"/>
              <a:ext cx="65" cy="339"/>
            </a:xfrm>
            <a:custGeom>
              <a:avLst/>
              <a:gdLst>
                <a:gd name="T0" fmla="*/ 2 w 23"/>
                <a:gd name="T1" fmla="*/ 0 h 113"/>
                <a:gd name="T2" fmla="*/ 1 w 23"/>
                <a:gd name="T3" fmla="*/ 0 h 113"/>
                <a:gd name="T4" fmla="*/ 20 w 23"/>
                <a:gd name="T5" fmla="*/ 56 h 113"/>
                <a:gd name="T6" fmla="*/ 0 w 23"/>
                <a:gd name="T7" fmla="*/ 113 h 113"/>
                <a:gd name="T8" fmla="*/ 2 w 23"/>
                <a:gd name="T9" fmla="*/ 113 h 113"/>
                <a:gd name="T10" fmla="*/ 23 w 23"/>
                <a:gd name="T11" fmla="*/ 56 h 113"/>
                <a:gd name="T12" fmla="*/ 2 w 2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1" y="4"/>
                    <a:pt x="20" y="28"/>
                    <a:pt x="20" y="56"/>
                  </a:cubicBezTo>
                  <a:cubicBezTo>
                    <a:pt x="20" y="86"/>
                    <a:pt x="11" y="112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14" y="113"/>
                    <a:pt x="23" y="87"/>
                    <a:pt x="23" y="56"/>
                  </a:cubicBezTo>
                  <a:cubicBezTo>
                    <a:pt x="23" y="26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" name="Freeform 79">
              <a:extLst>
                <a:ext uri="{FF2B5EF4-FFF2-40B4-BE49-F238E27FC236}">
                  <a16:creationId xmlns:a16="http://schemas.microsoft.com/office/drawing/2014/main" id="{1B350F65-FE60-7B4C-F825-F284CA9F7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45" cy="255"/>
            </a:xfrm>
            <a:custGeom>
              <a:avLst/>
              <a:gdLst>
                <a:gd name="T0" fmla="*/ 16 w 16"/>
                <a:gd name="T1" fmla="*/ 85 h 85"/>
                <a:gd name="T2" fmla="*/ 0 w 16"/>
                <a:gd name="T3" fmla="*/ 42 h 85"/>
                <a:gd name="T4" fmla="*/ 16 w 16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5">
                  <a:moveTo>
                    <a:pt x="16" y="85"/>
                  </a:moveTo>
                  <a:cubicBezTo>
                    <a:pt x="7" y="85"/>
                    <a:pt x="0" y="66"/>
                    <a:pt x="0" y="42"/>
                  </a:cubicBezTo>
                  <a:cubicBezTo>
                    <a:pt x="0" y="19"/>
                    <a:pt x="8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0" name="Freeform 80">
              <a:extLst>
                <a:ext uri="{FF2B5EF4-FFF2-40B4-BE49-F238E27FC236}">
                  <a16:creationId xmlns:a16="http://schemas.microsoft.com/office/drawing/2014/main" id="{77AF2048-5C21-5288-AEDC-D1B88CFD7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30"/>
              <a:ext cx="902" cy="186"/>
            </a:xfrm>
            <a:custGeom>
              <a:avLst/>
              <a:gdLst>
                <a:gd name="T0" fmla="*/ 3 w 320"/>
                <a:gd name="T1" fmla="*/ 0 h 62"/>
                <a:gd name="T2" fmla="*/ 1 w 320"/>
                <a:gd name="T3" fmla="*/ 57 h 62"/>
                <a:gd name="T4" fmla="*/ 10 w 320"/>
                <a:gd name="T5" fmla="*/ 60 h 62"/>
                <a:gd name="T6" fmla="*/ 320 w 320"/>
                <a:gd name="T7" fmla="*/ 60 h 62"/>
                <a:gd name="T8" fmla="*/ 86 w 320"/>
                <a:gd name="T9" fmla="*/ 48 h 62"/>
                <a:gd name="T10" fmla="*/ 16 w 320"/>
                <a:gd name="T11" fmla="*/ 31 h 62"/>
                <a:gd name="T12" fmla="*/ 3 w 32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">
                  <a:moveTo>
                    <a:pt x="3" y="0"/>
                  </a:moveTo>
                  <a:cubicBezTo>
                    <a:pt x="6" y="13"/>
                    <a:pt x="8" y="35"/>
                    <a:pt x="1" y="57"/>
                  </a:cubicBezTo>
                  <a:cubicBezTo>
                    <a:pt x="0" y="62"/>
                    <a:pt x="4" y="60"/>
                    <a:pt x="10" y="60"/>
                  </a:cubicBezTo>
                  <a:cubicBezTo>
                    <a:pt x="17" y="60"/>
                    <a:pt x="320" y="60"/>
                    <a:pt x="320" y="60"/>
                  </a:cubicBezTo>
                  <a:cubicBezTo>
                    <a:pt x="290" y="60"/>
                    <a:pt x="130" y="49"/>
                    <a:pt x="86" y="48"/>
                  </a:cubicBezTo>
                  <a:cubicBezTo>
                    <a:pt x="39" y="46"/>
                    <a:pt x="24" y="47"/>
                    <a:pt x="16" y="31"/>
                  </a:cubicBezTo>
                  <a:cubicBezTo>
                    <a:pt x="9" y="18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1" name="Freeform 81">
              <a:extLst>
                <a:ext uri="{FF2B5EF4-FFF2-40B4-BE49-F238E27FC236}">
                  <a16:creationId xmlns:a16="http://schemas.microsoft.com/office/drawing/2014/main" id="{4CA86A4D-C8EF-609B-961D-CEA0E8FFF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2079"/>
              <a:ext cx="890" cy="36"/>
            </a:xfrm>
            <a:custGeom>
              <a:avLst/>
              <a:gdLst>
                <a:gd name="T0" fmla="*/ 0 w 316"/>
                <a:gd name="T1" fmla="*/ 0 h 12"/>
                <a:gd name="T2" fmla="*/ 316 w 316"/>
                <a:gd name="T3" fmla="*/ 0 h 12"/>
                <a:gd name="T4" fmla="*/ 0 w 3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12">
                  <a:moveTo>
                    <a:pt x="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02" y="6"/>
                    <a:pt x="2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2" name="Oval 82">
              <a:extLst>
                <a:ext uri="{FF2B5EF4-FFF2-40B4-BE49-F238E27FC236}">
                  <a16:creationId xmlns:a16="http://schemas.microsoft.com/office/drawing/2014/main" id="{1464C667-5D23-0AC1-C6FF-2096A630A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33"/>
              <a:ext cx="34" cy="93"/>
            </a:xfrm>
            <a:prstGeom prst="ellipse">
              <a:avLst/>
            </a:pr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3" name="Freeform 83">
              <a:extLst>
                <a:ext uri="{FF2B5EF4-FFF2-40B4-BE49-F238E27FC236}">
                  <a16:creationId xmlns:a16="http://schemas.microsoft.com/office/drawing/2014/main" id="{86244BAB-1150-3EB4-5506-4AF0F428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22"/>
              <a:ext cx="76" cy="354"/>
            </a:xfrm>
            <a:custGeom>
              <a:avLst/>
              <a:gdLst>
                <a:gd name="T0" fmla="*/ 5 w 27"/>
                <a:gd name="T1" fmla="*/ 118 h 118"/>
                <a:gd name="T2" fmla="*/ 27 w 27"/>
                <a:gd name="T3" fmla="*/ 59 h 118"/>
                <a:gd name="T4" fmla="*/ 5 w 27"/>
                <a:gd name="T5" fmla="*/ 0 h 118"/>
                <a:gd name="T6" fmla="*/ 1 w 27"/>
                <a:gd name="T7" fmla="*/ 0 h 118"/>
                <a:gd name="T8" fmla="*/ 23 w 27"/>
                <a:gd name="T9" fmla="*/ 59 h 118"/>
                <a:gd name="T10" fmla="*/ 0 w 27"/>
                <a:gd name="T11" fmla="*/ 118 h 118"/>
                <a:gd name="T12" fmla="*/ 5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5" y="118"/>
                  </a:moveTo>
                  <a:cubicBezTo>
                    <a:pt x="17" y="118"/>
                    <a:pt x="27" y="91"/>
                    <a:pt x="27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3" y="26"/>
                    <a:pt x="23" y="59"/>
                  </a:cubicBezTo>
                  <a:cubicBezTo>
                    <a:pt x="23" y="91"/>
                    <a:pt x="13" y="118"/>
                    <a:pt x="0" y="118"/>
                  </a:cubicBezTo>
                  <a:lnTo>
                    <a:pt x="5" y="1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4" name="Freeform 84">
              <a:extLst>
                <a:ext uri="{FF2B5EF4-FFF2-40B4-BE49-F238E27FC236}">
                  <a16:creationId xmlns:a16="http://schemas.microsoft.com/office/drawing/2014/main" id="{3BD29532-CE65-A232-D5A1-A258E7178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5" name="Freeform 85">
              <a:extLst>
                <a:ext uri="{FF2B5EF4-FFF2-40B4-BE49-F238E27FC236}">
                  <a16:creationId xmlns:a16="http://schemas.microsoft.com/office/drawing/2014/main" id="{25643F32-FA09-6C3F-8F06-0D20D736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53" cy="255"/>
            </a:xfrm>
            <a:custGeom>
              <a:avLst/>
              <a:gdLst>
                <a:gd name="T0" fmla="*/ 529 w 551"/>
                <a:gd name="T1" fmla="*/ 0 h 85"/>
                <a:gd name="T2" fmla="*/ 0 w 551"/>
                <a:gd name="T3" fmla="*/ 0 h 85"/>
                <a:gd name="T4" fmla="*/ 7 w 551"/>
                <a:gd name="T5" fmla="*/ 44 h 85"/>
                <a:gd name="T6" fmla="*/ 1 w 551"/>
                <a:gd name="T7" fmla="*/ 85 h 85"/>
                <a:gd name="T8" fmla="*/ 529 w 551"/>
                <a:gd name="T9" fmla="*/ 85 h 85"/>
                <a:gd name="T10" fmla="*/ 551 w 551"/>
                <a:gd name="T11" fmla="*/ 30 h 85"/>
                <a:gd name="T12" fmla="*/ 529 w 55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51" y="40"/>
                    <a:pt x="551" y="30"/>
                  </a:cubicBezTo>
                  <a:cubicBezTo>
                    <a:pt x="551" y="20"/>
                    <a:pt x="538" y="0"/>
                    <a:pt x="52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6" name="Freeform 86">
              <a:extLst>
                <a:ext uri="{FF2B5EF4-FFF2-40B4-BE49-F238E27FC236}">
                  <a16:creationId xmlns:a16="http://schemas.microsoft.com/office/drawing/2014/main" id="{7D4F5F14-D783-2BD8-26A3-5CA457600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7" name="Freeform 87">
              <a:extLst>
                <a:ext uri="{FF2B5EF4-FFF2-40B4-BE49-F238E27FC236}">
                  <a16:creationId xmlns:a16="http://schemas.microsoft.com/office/drawing/2014/main" id="{4A17EE16-0B3A-5A2A-6BB9-B9649B0AB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8" name="Freeform 88">
              <a:extLst>
                <a:ext uri="{FF2B5EF4-FFF2-40B4-BE49-F238E27FC236}">
                  <a16:creationId xmlns:a16="http://schemas.microsoft.com/office/drawing/2014/main" id="{97627A7A-30BC-82E7-F4CD-B80887A1B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9" name="Freeform 89">
              <a:extLst>
                <a:ext uri="{FF2B5EF4-FFF2-40B4-BE49-F238E27FC236}">
                  <a16:creationId xmlns:a16="http://schemas.microsoft.com/office/drawing/2014/main" id="{CBCEEB43-68F5-7707-81A4-F1B07544B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0" name="Freeform 90">
              <a:extLst>
                <a:ext uri="{FF2B5EF4-FFF2-40B4-BE49-F238E27FC236}">
                  <a16:creationId xmlns:a16="http://schemas.microsoft.com/office/drawing/2014/main" id="{711C6CEA-1E2E-097E-1754-8A2C4A16C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1" name="Freeform 91">
              <a:extLst>
                <a:ext uri="{FF2B5EF4-FFF2-40B4-BE49-F238E27FC236}">
                  <a16:creationId xmlns:a16="http://schemas.microsoft.com/office/drawing/2014/main" id="{8E424404-05ED-0609-6F92-5B60682B1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2" name="Freeform 92">
              <a:extLst>
                <a:ext uri="{FF2B5EF4-FFF2-40B4-BE49-F238E27FC236}">
                  <a16:creationId xmlns:a16="http://schemas.microsoft.com/office/drawing/2014/main" id="{F757A186-3875-D45C-4B8D-944764E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3" name="Freeform 93">
              <a:extLst>
                <a:ext uri="{FF2B5EF4-FFF2-40B4-BE49-F238E27FC236}">
                  <a16:creationId xmlns:a16="http://schemas.microsoft.com/office/drawing/2014/main" id="{473222E3-9FEA-8621-0E5B-306E52A0D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8" y="0"/>
                    <a:pt x="14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4" name="Freeform 94">
              <a:extLst>
                <a:ext uri="{FF2B5EF4-FFF2-40B4-BE49-F238E27FC236}">
                  <a16:creationId xmlns:a16="http://schemas.microsoft.com/office/drawing/2014/main" id="{C35908B2-455A-7E33-57BB-9ED86976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5" name="Freeform 95">
              <a:extLst>
                <a:ext uri="{FF2B5EF4-FFF2-40B4-BE49-F238E27FC236}">
                  <a16:creationId xmlns:a16="http://schemas.microsoft.com/office/drawing/2014/main" id="{D5CBC108-7356-CC8E-7DFA-C029FB51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6" name="Freeform 96">
              <a:extLst>
                <a:ext uri="{FF2B5EF4-FFF2-40B4-BE49-F238E27FC236}">
                  <a16:creationId xmlns:a16="http://schemas.microsoft.com/office/drawing/2014/main" id="{5477048C-B866-6C8B-7F99-A24F984B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7" name="Freeform 97">
              <a:extLst>
                <a:ext uri="{FF2B5EF4-FFF2-40B4-BE49-F238E27FC236}">
                  <a16:creationId xmlns:a16="http://schemas.microsoft.com/office/drawing/2014/main" id="{B35B85FE-60B3-FCA9-CEFC-82E8CBFC5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" name="Freeform 98">
              <a:extLst>
                <a:ext uri="{FF2B5EF4-FFF2-40B4-BE49-F238E27FC236}">
                  <a16:creationId xmlns:a16="http://schemas.microsoft.com/office/drawing/2014/main" id="{6B35DA57-D276-EB4A-273B-837863D0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9" name="Freeform 99">
              <a:extLst>
                <a:ext uri="{FF2B5EF4-FFF2-40B4-BE49-F238E27FC236}">
                  <a16:creationId xmlns:a16="http://schemas.microsoft.com/office/drawing/2014/main" id="{6A69C179-25C8-7B65-19FD-A2F1F6B68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67"/>
              <a:ext cx="42" cy="129"/>
            </a:xfrm>
            <a:custGeom>
              <a:avLst/>
              <a:gdLst>
                <a:gd name="T0" fmla="*/ 0 w 15"/>
                <a:gd name="T1" fmla="*/ 0 h 43"/>
                <a:gd name="T2" fmla="*/ 14 w 1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9" y="0"/>
                    <a:pt x="15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0" name="Freeform 100">
              <a:extLst>
                <a:ext uri="{FF2B5EF4-FFF2-40B4-BE49-F238E27FC236}">
                  <a16:creationId xmlns:a16="http://schemas.microsoft.com/office/drawing/2014/main" id="{7B4C013E-0DF5-AD5A-03D1-784E4EDDA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1" name="Freeform 101">
              <a:extLst>
                <a:ext uri="{FF2B5EF4-FFF2-40B4-BE49-F238E27FC236}">
                  <a16:creationId xmlns:a16="http://schemas.microsoft.com/office/drawing/2014/main" id="{0A867992-02BE-2314-AAE6-D2B45B1F7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2" name="Freeform 102">
              <a:extLst>
                <a:ext uri="{FF2B5EF4-FFF2-40B4-BE49-F238E27FC236}">
                  <a16:creationId xmlns:a16="http://schemas.microsoft.com/office/drawing/2014/main" id="{78D2FF37-E001-F176-F0FD-7CB614316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67"/>
              <a:ext cx="34" cy="123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cubicBezTo>
                    <a:pt x="8" y="0"/>
                    <a:pt x="12" y="18"/>
                    <a:pt x="12" y="41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3" name="Freeform 103">
              <a:extLst>
                <a:ext uri="{FF2B5EF4-FFF2-40B4-BE49-F238E27FC236}">
                  <a16:creationId xmlns:a16="http://schemas.microsoft.com/office/drawing/2014/main" id="{84A0ED22-9D9F-8EDA-BB62-70B5E944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4" name="Freeform 104">
              <a:extLst>
                <a:ext uri="{FF2B5EF4-FFF2-40B4-BE49-F238E27FC236}">
                  <a16:creationId xmlns:a16="http://schemas.microsoft.com/office/drawing/2014/main" id="{DF7A745E-F1FE-D20A-F54B-BDA6CFC9E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5" name="Rectangle 105">
              <a:extLst>
                <a:ext uri="{FF2B5EF4-FFF2-40B4-BE49-F238E27FC236}">
                  <a16:creationId xmlns:a16="http://schemas.microsoft.com/office/drawing/2014/main" id="{5E297C5C-27AA-77AC-4149-51A2FFBB6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193"/>
              <a:ext cx="321" cy="9"/>
            </a:xfrm>
            <a:prstGeom prst="rect">
              <a:avLst/>
            </a:prstGeom>
            <a:solidFill>
              <a:srgbClr val="E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6" name="Freeform 106">
              <a:extLst>
                <a:ext uri="{FF2B5EF4-FFF2-40B4-BE49-F238E27FC236}">
                  <a16:creationId xmlns:a16="http://schemas.microsoft.com/office/drawing/2014/main" id="{A63118DD-F8BE-20C0-0B8C-89F1DE878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7" name="Freeform 107">
              <a:extLst>
                <a:ext uri="{FF2B5EF4-FFF2-40B4-BE49-F238E27FC236}">
                  <a16:creationId xmlns:a16="http://schemas.microsoft.com/office/drawing/2014/main" id="{807780AB-2AED-C29E-8891-DD554B40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70"/>
              <a:ext cx="28" cy="252"/>
            </a:xfrm>
            <a:custGeom>
              <a:avLst/>
              <a:gdLst>
                <a:gd name="T0" fmla="*/ 0 w 10"/>
                <a:gd name="T1" fmla="*/ 84 h 84"/>
                <a:gd name="T2" fmla="*/ 10 w 10"/>
                <a:gd name="T3" fmla="*/ 43 h 84"/>
                <a:gd name="T4" fmla="*/ 0 w 1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4">
                  <a:moveTo>
                    <a:pt x="0" y="84"/>
                  </a:moveTo>
                  <a:cubicBezTo>
                    <a:pt x="6" y="84"/>
                    <a:pt x="10" y="65"/>
                    <a:pt x="10" y="43"/>
                  </a:cubicBezTo>
                  <a:cubicBezTo>
                    <a:pt x="10" y="2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8" name="Line 108">
              <a:extLst>
                <a:ext uri="{FF2B5EF4-FFF2-40B4-BE49-F238E27FC236}">
                  <a16:creationId xmlns:a16="http://schemas.microsoft.com/office/drawing/2014/main" id="{FD9C215E-24A2-D73C-14B1-A7EBB9444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193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9" name="Line 109">
              <a:extLst>
                <a:ext uri="{FF2B5EF4-FFF2-40B4-BE49-F238E27FC236}">
                  <a16:creationId xmlns:a16="http://schemas.microsoft.com/office/drawing/2014/main" id="{5A339B94-A379-8841-724D-0A47834EF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2202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0" name="Freeform 110">
              <a:extLst>
                <a:ext uri="{FF2B5EF4-FFF2-40B4-BE49-F238E27FC236}">
                  <a16:creationId xmlns:a16="http://schemas.microsoft.com/office/drawing/2014/main" id="{9058535D-8774-5DFC-22DA-46EA6A2E8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05"/>
              <a:ext cx="327" cy="90"/>
            </a:xfrm>
            <a:custGeom>
              <a:avLst/>
              <a:gdLst>
                <a:gd name="T0" fmla="*/ 0 w 116"/>
                <a:gd name="T1" fmla="*/ 15 h 30"/>
                <a:gd name="T2" fmla="*/ 1 w 116"/>
                <a:gd name="T3" fmla="*/ 0 h 30"/>
                <a:gd name="T4" fmla="*/ 116 w 116"/>
                <a:gd name="T5" fmla="*/ 0 h 30"/>
                <a:gd name="T6" fmla="*/ 9 w 116"/>
                <a:gd name="T7" fmla="*/ 6 h 30"/>
                <a:gd name="T8" fmla="*/ 9 w 116"/>
                <a:gd name="T9" fmla="*/ 9 h 30"/>
                <a:gd name="T10" fmla="*/ 64 w 116"/>
                <a:gd name="T11" fmla="*/ 13 h 30"/>
                <a:gd name="T12" fmla="*/ 91 w 116"/>
                <a:gd name="T13" fmla="*/ 25 h 30"/>
                <a:gd name="T14" fmla="*/ 108 w 116"/>
                <a:gd name="T15" fmla="*/ 25 h 30"/>
                <a:gd name="T16" fmla="*/ 114 w 116"/>
                <a:gd name="T17" fmla="*/ 7 h 30"/>
                <a:gd name="T18" fmla="*/ 109 w 116"/>
                <a:gd name="T19" fmla="*/ 30 h 30"/>
                <a:gd name="T20" fmla="*/ 88 w 116"/>
                <a:gd name="T21" fmla="*/ 30 h 30"/>
                <a:gd name="T22" fmla="*/ 60 w 116"/>
                <a:gd name="T23" fmla="*/ 15 h 30"/>
                <a:gd name="T24" fmla="*/ 0 w 116"/>
                <a:gd name="T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30">
                  <a:moveTo>
                    <a:pt x="0" y="15"/>
                  </a:moveTo>
                  <a:cubicBezTo>
                    <a:pt x="0" y="13"/>
                    <a:pt x="2" y="3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" y="5"/>
                    <a:pt x="9" y="6"/>
                  </a:cubicBezTo>
                  <a:cubicBezTo>
                    <a:pt x="7" y="7"/>
                    <a:pt x="6" y="9"/>
                    <a:pt x="9" y="9"/>
                  </a:cubicBezTo>
                  <a:cubicBezTo>
                    <a:pt x="11" y="10"/>
                    <a:pt x="64" y="13"/>
                    <a:pt x="64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13" y="16"/>
                    <a:pt x="114" y="7"/>
                  </a:cubicBezTo>
                  <a:cubicBezTo>
                    <a:pt x="114" y="17"/>
                    <a:pt x="110" y="27"/>
                    <a:pt x="109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66" y="16"/>
                    <a:pt x="60" y="15"/>
                  </a:cubicBezTo>
                  <a:cubicBezTo>
                    <a:pt x="55" y="14"/>
                    <a:pt x="7" y="1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1" name="Freeform 111">
              <a:extLst>
                <a:ext uri="{FF2B5EF4-FFF2-40B4-BE49-F238E27FC236}">
                  <a16:creationId xmlns:a16="http://schemas.microsoft.com/office/drawing/2014/main" id="{7D9A01D1-187D-3F0C-AE07-E71935E87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100"/>
              <a:ext cx="327" cy="87"/>
            </a:xfrm>
            <a:custGeom>
              <a:avLst/>
              <a:gdLst>
                <a:gd name="T0" fmla="*/ 0 w 116"/>
                <a:gd name="T1" fmla="*/ 15 h 29"/>
                <a:gd name="T2" fmla="*/ 2 w 116"/>
                <a:gd name="T3" fmla="*/ 29 h 29"/>
                <a:gd name="T4" fmla="*/ 115 w 116"/>
                <a:gd name="T5" fmla="*/ 29 h 29"/>
                <a:gd name="T6" fmla="*/ 109 w 116"/>
                <a:gd name="T7" fmla="*/ 0 h 29"/>
                <a:gd name="T8" fmla="*/ 105 w 116"/>
                <a:gd name="T9" fmla="*/ 24 h 29"/>
                <a:gd name="T10" fmla="*/ 10 w 116"/>
                <a:gd name="T11" fmla="*/ 25 h 29"/>
                <a:gd name="T12" fmla="*/ 0 w 116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9">
                  <a:moveTo>
                    <a:pt x="0" y="15"/>
                  </a:moveTo>
                  <a:cubicBezTo>
                    <a:pt x="1" y="18"/>
                    <a:pt x="2" y="29"/>
                    <a:pt x="2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8"/>
                    <a:pt x="115" y="6"/>
                    <a:pt x="109" y="0"/>
                  </a:cubicBezTo>
                  <a:cubicBezTo>
                    <a:pt x="111" y="7"/>
                    <a:pt x="111" y="22"/>
                    <a:pt x="105" y="24"/>
                  </a:cubicBezTo>
                  <a:cubicBezTo>
                    <a:pt x="99" y="25"/>
                    <a:pt x="14" y="25"/>
                    <a:pt x="10" y="25"/>
                  </a:cubicBezTo>
                  <a:cubicBezTo>
                    <a:pt x="5" y="25"/>
                    <a:pt x="4" y="2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2" name="Freeform 112">
              <a:extLst>
                <a:ext uri="{FF2B5EF4-FFF2-40B4-BE49-F238E27FC236}">
                  <a16:creationId xmlns:a16="http://schemas.microsoft.com/office/drawing/2014/main" id="{BF7B4970-4DCA-0D15-D0DA-35456D99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0"/>
              <a:ext cx="271" cy="54"/>
            </a:xfrm>
            <a:custGeom>
              <a:avLst/>
              <a:gdLst>
                <a:gd name="T0" fmla="*/ 0 w 96"/>
                <a:gd name="T1" fmla="*/ 16 h 18"/>
                <a:gd name="T2" fmla="*/ 51 w 96"/>
                <a:gd name="T3" fmla="*/ 16 h 18"/>
                <a:gd name="T4" fmla="*/ 81 w 96"/>
                <a:gd name="T5" fmla="*/ 0 h 18"/>
                <a:gd name="T6" fmla="*/ 96 w 96"/>
                <a:gd name="T7" fmla="*/ 0 h 18"/>
                <a:gd name="T8" fmla="*/ 80 w 96"/>
                <a:gd name="T9" fmla="*/ 6 h 18"/>
                <a:gd name="T10" fmla="*/ 50 w 96"/>
                <a:gd name="T11" fmla="*/ 18 h 18"/>
                <a:gd name="T12" fmla="*/ 0 w 9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">
                  <a:moveTo>
                    <a:pt x="0" y="16"/>
                  </a:moveTo>
                  <a:cubicBezTo>
                    <a:pt x="0" y="16"/>
                    <a:pt x="47" y="16"/>
                    <a:pt x="51" y="16"/>
                  </a:cubicBezTo>
                  <a:cubicBezTo>
                    <a:pt x="58" y="16"/>
                    <a:pt x="75" y="4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0" y="1"/>
                    <a:pt x="85" y="1"/>
                    <a:pt x="80" y="6"/>
                  </a:cubicBezTo>
                  <a:cubicBezTo>
                    <a:pt x="74" y="10"/>
                    <a:pt x="63" y="18"/>
                    <a:pt x="50" y="18"/>
                  </a:cubicBezTo>
                  <a:cubicBezTo>
                    <a:pt x="38" y="1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3" name="Freeform 113">
              <a:extLst>
                <a:ext uri="{FF2B5EF4-FFF2-40B4-BE49-F238E27FC236}">
                  <a16:creationId xmlns:a16="http://schemas.microsoft.com/office/drawing/2014/main" id="{5A72D319-33F3-F194-7606-6392AEE25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205"/>
              <a:ext cx="164" cy="42"/>
            </a:xfrm>
            <a:custGeom>
              <a:avLst/>
              <a:gdLst>
                <a:gd name="T0" fmla="*/ 1 w 58"/>
                <a:gd name="T1" fmla="*/ 1 h 14"/>
                <a:gd name="T2" fmla="*/ 0 w 58"/>
                <a:gd name="T3" fmla="*/ 14 h 14"/>
                <a:gd name="T4" fmla="*/ 44 w 58"/>
                <a:gd name="T5" fmla="*/ 14 h 14"/>
                <a:gd name="T6" fmla="*/ 4 w 58"/>
                <a:gd name="T7" fmla="*/ 8 h 14"/>
                <a:gd name="T8" fmla="*/ 58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1" y="1"/>
                  </a:moveTo>
                  <a:cubicBezTo>
                    <a:pt x="2" y="4"/>
                    <a:pt x="0" y="14"/>
                    <a:pt x="0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7" y="14"/>
                    <a:pt x="4" y="14"/>
                    <a:pt x="4" y="8"/>
                  </a:cubicBezTo>
                  <a:cubicBezTo>
                    <a:pt x="3" y="1"/>
                    <a:pt x="58" y="0"/>
                    <a:pt x="58" y="0"/>
                  </a:cubicBezTo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4" name="Freeform 114">
              <a:extLst>
                <a:ext uri="{FF2B5EF4-FFF2-40B4-BE49-F238E27FC236}">
                  <a16:creationId xmlns:a16="http://schemas.microsoft.com/office/drawing/2014/main" id="{05008723-7D1B-65FE-6B84-F3AFA0299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5" name="Freeform 115">
              <a:extLst>
                <a:ext uri="{FF2B5EF4-FFF2-40B4-BE49-F238E27FC236}">
                  <a16:creationId xmlns:a16="http://schemas.microsoft.com/office/drawing/2014/main" id="{65B02387-6109-ED05-FCA1-DA7D24CD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157"/>
              <a:ext cx="939" cy="9"/>
            </a:xfrm>
            <a:custGeom>
              <a:avLst/>
              <a:gdLst>
                <a:gd name="T0" fmla="*/ 333 w 333"/>
                <a:gd name="T1" fmla="*/ 0 h 3"/>
                <a:gd name="T2" fmla="*/ 0 w 333"/>
                <a:gd name="T3" fmla="*/ 0 h 3"/>
                <a:gd name="T4" fmla="*/ 0 w 333"/>
                <a:gd name="T5" fmla="*/ 1 h 3"/>
                <a:gd name="T6" fmla="*/ 0 w 333"/>
                <a:gd name="T7" fmla="*/ 3 h 3"/>
                <a:gd name="T8" fmla="*/ 320 w 333"/>
                <a:gd name="T9" fmla="*/ 2 h 3"/>
                <a:gd name="T10" fmla="*/ 333 w 33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20" y="2"/>
                    <a:pt x="320" y="2"/>
                    <a:pt x="320" y="2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6" name="Freeform 116">
              <a:extLst>
                <a:ext uri="{FF2B5EF4-FFF2-40B4-BE49-F238E27FC236}">
                  <a16:creationId xmlns:a16="http://schemas.microsoft.com/office/drawing/2014/main" id="{C9AA468B-BB94-6CAD-7BF6-1E2B97282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130"/>
              <a:ext cx="39" cy="45"/>
            </a:xfrm>
            <a:custGeom>
              <a:avLst/>
              <a:gdLst>
                <a:gd name="T0" fmla="*/ 11 w 14"/>
                <a:gd name="T1" fmla="*/ 15 h 15"/>
                <a:gd name="T2" fmla="*/ 10 w 14"/>
                <a:gd name="T3" fmla="*/ 0 h 15"/>
                <a:gd name="T4" fmla="*/ 0 w 14"/>
                <a:gd name="T5" fmla="*/ 0 h 15"/>
                <a:gd name="T6" fmla="*/ 11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1" y="15"/>
                  </a:moveTo>
                  <a:cubicBezTo>
                    <a:pt x="14" y="8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13" y="2"/>
                    <a:pt x="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7" name="Freeform 117">
              <a:extLst>
                <a:ext uri="{FF2B5EF4-FFF2-40B4-BE49-F238E27FC236}">
                  <a16:creationId xmlns:a16="http://schemas.microsoft.com/office/drawing/2014/main" id="{61AACCB9-4D21-3D5F-E7A1-B183AB37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8" name="Freeform 118">
              <a:extLst>
                <a:ext uri="{FF2B5EF4-FFF2-40B4-BE49-F238E27FC236}">
                  <a16:creationId xmlns:a16="http://schemas.microsoft.com/office/drawing/2014/main" id="{557F8418-975E-357A-AAD0-CBAE8111B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51"/>
              <a:ext cx="34" cy="42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4 h 14"/>
                <a:gd name="T4" fmla="*/ 12 w 12"/>
                <a:gd name="T5" fmla="*/ 14 h 14"/>
                <a:gd name="T6" fmla="*/ 3 w 12"/>
                <a:gd name="T7" fmla="*/ 7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1" y="4"/>
                    <a:pt x="1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4" y="10"/>
                    <a:pt x="3" y="7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" name="Freeform 119">
              <a:extLst>
                <a:ext uri="{FF2B5EF4-FFF2-40B4-BE49-F238E27FC236}">
                  <a16:creationId xmlns:a16="http://schemas.microsoft.com/office/drawing/2014/main" id="{247B53B1-A7CC-5AB6-0673-3ED765904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097"/>
              <a:ext cx="39" cy="39"/>
            </a:xfrm>
            <a:custGeom>
              <a:avLst/>
              <a:gdLst>
                <a:gd name="T0" fmla="*/ 2 w 14"/>
                <a:gd name="T1" fmla="*/ 9 h 13"/>
                <a:gd name="T2" fmla="*/ 5 w 14"/>
                <a:gd name="T3" fmla="*/ 1 h 13"/>
                <a:gd name="T4" fmla="*/ 12 w 14"/>
                <a:gd name="T5" fmla="*/ 4 h 13"/>
                <a:gd name="T6" fmla="*/ 9 w 14"/>
                <a:gd name="T7" fmla="*/ 12 h 13"/>
                <a:gd name="T8" fmla="*/ 2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0" name="Freeform 120">
              <a:extLst>
                <a:ext uri="{FF2B5EF4-FFF2-40B4-BE49-F238E27FC236}">
                  <a16:creationId xmlns:a16="http://schemas.microsoft.com/office/drawing/2014/main" id="{DC92B715-5913-39B2-8883-255BE9D7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03"/>
              <a:ext cx="25" cy="27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1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1" name="Freeform 121">
              <a:extLst>
                <a:ext uri="{FF2B5EF4-FFF2-40B4-BE49-F238E27FC236}">
                  <a16:creationId xmlns:a16="http://schemas.microsoft.com/office/drawing/2014/main" id="{E450B34F-26FB-4138-28A6-1A5FF42F5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091"/>
              <a:ext cx="57" cy="60"/>
            </a:xfrm>
            <a:custGeom>
              <a:avLst/>
              <a:gdLst>
                <a:gd name="T0" fmla="*/ 2 w 20"/>
                <a:gd name="T1" fmla="*/ 14 h 20"/>
                <a:gd name="T2" fmla="*/ 7 w 20"/>
                <a:gd name="T3" fmla="*/ 2 h 20"/>
                <a:gd name="T4" fmla="*/ 18 w 20"/>
                <a:gd name="T5" fmla="*/ 7 h 20"/>
                <a:gd name="T6" fmla="*/ 13 w 20"/>
                <a:gd name="T7" fmla="*/ 19 h 20"/>
                <a:gd name="T8" fmla="*/ 2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4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9" y="20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812" name="Connecteur : en angle 811">
            <a:extLst>
              <a:ext uri="{FF2B5EF4-FFF2-40B4-BE49-F238E27FC236}">
                <a16:creationId xmlns:a16="http://schemas.microsoft.com/office/drawing/2014/main" id="{226E7424-37D6-EA5E-02A3-585596DB9989}"/>
              </a:ext>
            </a:extLst>
          </p:cNvPr>
          <p:cNvCxnSpPr>
            <a:cxnSpLocks/>
            <a:stCxn id="562" idx="3"/>
            <a:endCxn id="572" idx="3"/>
          </p:cNvCxnSpPr>
          <p:nvPr/>
        </p:nvCxnSpPr>
        <p:spPr bwMode="auto">
          <a:xfrm>
            <a:off x="8969801" y="1896259"/>
            <a:ext cx="12700" cy="2454060"/>
          </a:xfrm>
          <a:prstGeom prst="bentConnector3">
            <a:avLst>
              <a:gd name="adj1" fmla="val 3150000"/>
            </a:avLst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813" name="Groupe 812">
            <a:extLst>
              <a:ext uri="{FF2B5EF4-FFF2-40B4-BE49-F238E27FC236}">
                <a16:creationId xmlns:a16="http://schemas.microsoft.com/office/drawing/2014/main" id="{8DF7F8D3-2E44-3EC8-5CD6-7C1049A922EF}"/>
              </a:ext>
            </a:extLst>
          </p:cNvPr>
          <p:cNvGrpSpPr/>
          <p:nvPr/>
        </p:nvGrpSpPr>
        <p:grpSpPr>
          <a:xfrm>
            <a:off x="4117575" y="3357106"/>
            <a:ext cx="680192" cy="261610"/>
            <a:chOff x="4631408" y="3542971"/>
            <a:chExt cx="680192" cy="261610"/>
          </a:xfrm>
        </p:grpSpPr>
        <p:sp>
          <p:nvSpPr>
            <p:cNvPr id="814" name="Rectangle : avec coins arrondis en haut 813">
              <a:extLst>
                <a:ext uri="{FF2B5EF4-FFF2-40B4-BE49-F238E27FC236}">
                  <a16:creationId xmlns:a16="http://schemas.microsoft.com/office/drawing/2014/main" id="{29DB567A-CFF1-22D3-E30D-28C95D7EEF06}"/>
                </a:ext>
              </a:extLst>
            </p:cNvPr>
            <p:cNvSpPr/>
            <p:nvPr/>
          </p:nvSpPr>
          <p:spPr bwMode="auto">
            <a:xfrm rot="16200000">
              <a:off x="4685109" y="3503729"/>
              <a:ext cx="232694" cy="3400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15" name="Rectangle : avec coins arrondis en haut 814">
              <a:extLst>
                <a:ext uri="{FF2B5EF4-FFF2-40B4-BE49-F238E27FC236}">
                  <a16:creationId xmlns:a16="http://schemas.microsoft.com/office/drawing/2014/main" id="{3061C9F9-FE73-9F72-FAFF-1977D5D0E58F}"/>
                </a:ext>
              </a:extLst>
            </p:cNvPr>
            <p:cNvSpPr/>
            <p:nvPr/>
          </p:nvSpPr>
          <p:spPr bwMode="auto">
            <a:xfrm rot="5400000">
              <a:off x="5025205" y="3503728"/>
              <a:ext cx="232694" cy="3400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6A6A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16" name="ZoneTexte 815">
              <a:extLst>
                <a:ext uri="{FF2B5EF4-FFF2-40B4-BE49-F238E27FC236}">
                  <a16:creationId xmlns:a16="http://schemas.microsoft.com/office/drawing/2014/main" id="{BC833E44-6ACF-11CC-2B53-7D749806712D}"/>
                </a:ext>
              </a:extLst>
            </p:cNvPr>
            <p:cNvSpPr txBox="1"/>
            <p:nvPr/>
          </p:nvSpPr>
          <p:spPr>
            <a:xfrm>
              <a:off x="4651434" y="3542971"/>
              <a:ext cx="6401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grpSp>
        <p:nvGrpSpPr>
          <p:cNvPr id="817" name="Groupe 816">
            <a:extLst>
              <a:ext uri="{FF2B5EF4-FFF2-40B4-BE49-F238E27FC236}">
                <a16:creationId xmlns:a16="http://schemas.microsoft.com/office/drawing/2014/main" id="{C60E76CC-4992-83B9-3E4D-89B912A99D07}"/>
              </a:ext>
            </a:extLst>
          </p:cNvPr>
          <p:cNvGrpSpPr/>
          <p:nvPr/>
        </p:nvGrpSpPr>
        <p:grpSpPr>
          <a:xfrm>
            <a:off x="2061270" y="5683628"/>
            <a:ext cx="680192" cy="230833"/>
            <a:chOff x="6232696" y="6363063"/>
            <a:chExt cx="823032" cy="253916"/>
          </a:xfrm>
        </p:grpSpPr>
        <p:sp>
          <p:nvSpPr>
            <p:cNvPr id="818" name="Rectangle : avec coins arrondis en haut 817">
              <a:extLst>
                <a:ext uri="{FF2B5EF4-FFF2-40B4-BE49-F238E27FC236}">
                  <a16:creationId xmlns:a16="http://schemas.microsoft.com/office/drawing/2014/main" id="{68DFB28C-BE27-9E82-F5AF-C5D0F8D1AD28}"/>
                </a:ext>
              </a:extLst>
            </p:cNvPr>
            <p:cNvSpPr/>
            <p:nvPr/>
          </p:nvSpPr>
          <p:spPr bwMode="auto">
            <a:xfrm rot="16200000">
              <a:off x="6322107" y="6288111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19" name="Rectangle : avec coins arrondis en haut 818">
              <a:extLst>
                <a:ext uri="{FF2B5EF4-FFF2-40B4-BE49-F238E27FC236}">
                  <a16:creationId xmlns:a16="http://schemas.microsoft.com/office/drawing/2014/main" id="{0D024A65-F319-C22F-B0D5-9788DE66C6AE}"/>
                </a:ext>
              </a:extLst>
            </p:cNvPr>
            <p:cNvSpPr/>
            <p:nvPr/>
          </p:nvSpPr>
          <p:spPr bwMode="auto">
            <a:xfrm rot="5400000">
              <a:off x="6733623" y="6288110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BE0E3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20" name="ZoneTexte 819">
              <a:extLst>
                <a:ext uri="{FF2B5EF4-FFF2-40B4-BE49-F238E27FC236}">
                  <a16:creationId xmlns:a16="http://schemas.microsoft.com/office/drawing/2014/main" id="{47E892CC-C085-68D9-AA57-E8B222AF30D8}"/>
                </a:ext>
              </a:extLst>
            </p:cNvPr>
            <p:cNvSpPr txBox="1"/>
            <p:nvPr/>
          </p:nvSpPr>
          <p:spPr>
            <a:xfrm>
              <a:off x="6272157" y="6363063"/>
              <a:ext cx="7441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grpSp>
        <p:nvGrpSpPr>
          <p:cNvPr id="821" name="Groupe 820">
            <a:extLst>
              <a:ext uri="{FF2B5EF4-FFF2-40B4-BE49-F238E27FC236}">
                <a16:creationId xmlns:a16="http://schemas.microsoft.com/office/drawing/2014/main" id="{048B6168-1C62-AB6F-291E-8CE8D88B0318}"/>
              </a:ext>
            </a:extLst>
          </p:cNvPr>
          <p:cNvGrpSpPr/>
          <p:nvPr/>
        </p:nvGrpSpPr>
        <p:grpSpPr>
          <a:xfrm>
            <a:off x="2053258" y="5979626"/>
            <a:ext cx="680192" cy="237827"/>
            <a:chOff x="-257192" y="1745759"/>
            <a:chExt cx="823032" cy="261610"/>
          </a:xfrm>
        </p:grpSpPr>
        <p:sp>
          <p:nvSpPr>
            <p:cNvPr id="822" name="Rectangle : avec coins arrondis en haut 821">
              <a:extLst>
                <a:ext uri="{FF2B5EF4-FFF2-40B4-BE49-F238E27FC236}">
                  <a16:creationId xmlns:a16="http://schemas.microsoft.com/office/drawing/2014/main" id="{BB724B67-E376-6A05-41F9-018C0958FA8C}"/>
                </a:ext>
              </a:extLst>
            </p:cNvPr>
            <p:cNvSpPr/>
            <p:nvPr/>
          </p:nvSpPr>
          <p:spPr bwMode="auto">
            <a:xfrm rot="16200000">
              <a:off x="-167781" y="1670807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23" name="Rectangle : avec coins arrondis en haut 822">
              <a:extLst>
                <a:ext uri="{FF2B5EF4-FFF2-40B4-BE49-F238E27FC236}">
                  <a16:creationId xmlns:a16="http://schemas.microsoft.com/office/drawing/2014/main" id="{1275702F-E344-1EC8-1127-8EFDF2608A30}"/>
                </a:ext>
              </a:extLst>
            </p:cNvPr>
            <p:cNvSpPr/>
            <p:nvPr/>
          </p:nvSpPr>
          <p:spPr bwMode="auto">
            <a:xfrm rot="5400000">
              <a:off x="243735" y="1670806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24" name="ZoneTexte 823">
              <a:extLst>
                <a:ext uri="{FF2B5EF4-FFF2-40B4-BE49-F238E27FC236}">
                  <a16:creationId xmlns:a16="http://schemas.microsoft.com/office/drawing/2014/main" id="{FA365D8C-955B-67AE-2A2D-AF529E578ED1}"/>
                </a:ext>
              </a:extLst>
            </p:cNvPr>
            <p:cNvSpPr txBox="1"/>
            <p:nvPr/>
          </p:nvSpPr>
          <p:spPr>
            <a:xfrm>
              <a:off x="-83882" y="17457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FFFFFF"/>
                  </a:solidFill>
                  <a:ea typeface="ＭＳ Ｐゴシック" pitchFamily="34" charset="-128"/>
                </a:rPr>
                <a:t>CAB</a:t>
              </a:r>
            </a:p>
          </p:txBody>
        </p:sp>
      </p:grpSp>
      <p:sp>
        <p:nvSpPr>
          <p:cNvPr id="825" name="ZoneTexte 824">
            <a:extLst>
              <a:ext uri="{FF2B5EF4-FFF2-40B4-BE49-F238E27FC236}">
                <a16:creationId xmlns:a16="http://schemas.microsoft.com/office/drawing/2014/main" id="{D8F11CB7-3805-A8C4-CD0E-6F6957F3150A}"/>
              </a:ext>
            </a:extLst>
          </p:cNvPr>
          <p:cNvSpPr txBox="1"/>
          <p:nvPr/>
        </p:nvSpPr>
        <p:spPr>
          <a:xfrm>
            <a:off x="2723526" y="5672086"/>
            <a:ext cx="9476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TDF/FTC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pill</a:t>
            </a:r>
            <a:endParaRPr lang="fr-FR" sz="105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826" name="ZoneTexte 825">
            <a:extLst>
              <a:ext uri="{FF2B5EF4-FFF2-40B4-BE49-F238E27FC236}">
                <a16:creationId xmlns:a16="http://schemas.microsoft.com/office/drawing/2014/main" id="{82689E8D-C7FF-9B0E-0382-D72FE4A814DD}"/>
              </a:ext>
            </a:extLst>
          </p:cNvPr>
          <p:cNvSpPr txBox="1"/>
          <p:nvPr/>
        </p:nvSpPr>
        <p:spPr>
          <a:xfrm>
            <a:off x="2723526" y="5971581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Cabotegravir</a:t>
            </a:r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 (CAB)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pill</a:t>
            </a:r>
            <a:endParaRPr lang="fr-FR" sz="105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827" name="ZoneTexte 826">
            <a:extLst>
              <a:ext uri="{FF2B5EF4-FFF2-40B4-BE49-F238E27FC236}">
                <a16:creationId xmlns:a16="http://schemas.microsoft.com/office/drawing/2014/main" id="{E78202F2-3F2E-0AB3-0E71-9B732C80FE04}"/>
              </a:ext>
            </a:extLst>
          </p:cNvPr>
          <p:cNvSpPr txBox="1"/>
          <p:nvPr/>
        </p:nvSpPr>
        <p:spPr>
          <a:xfrm>
            <a:off x="2723526" y="6275331"/>
            <a:ext cx="18966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Cabotegravir</a:t>
            </a:r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 (CAB) injection</a:t>
            </a:r>
          </a:p>
        </p:txBody>
      </p:sp>
      <p:sp>
        <p:nvSpPr>
          <p:cNvPr id="828" name="ZoneTexte 827">
            <a:extLst>
              <a:ext uri="{FF2B5EF4-FFF2-40B4-BE49-F238E27FC236}">
                <a16:creationId xmlns:a16="http://schemas.microsoft.com/office/drawing/2014/main" id="{4AC0B825-2E7A-5A91-A4C6-3818152C1B17}"/>
              </a:ext>
            </a:extLst>
          </p:cNvPr>
          <p:cNvSpPr txBox="1"/>
          <p:nvPr/>
        </p:nvSpPr>
        <p:spPr>
          <a:xfrm>
            <a:off x="6004045" y="5672086"/>
            <a:ext cx="16674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Placebo for TDF/FTC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pill</a:t>
            </a:r>
            <a:endParaRPr lang="fr-FR" sz="105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829" name="ZoneTexte 828">
            <a:extLst>
              <a:ext uri="{FF2B5EF4-FFF2-40B4-BE49-F238E27FC236}">
                <a16:creationId xmlns:a16="http://schemas.microsoft.com/office/drawing/2014/main" id="{EBB5C189-F4C4-F2C3-5E6D-7982BFDDFFF6}"/>
              </a:ext>
            </a:extLst>
          </p:cNvPr>
          <p:cNvSpPr txBox="1"/>
          <p:nvPr/>
        </p:nvSpPr>
        <p:spPr>
          <a:xfrm>
            <a:off x="6004045" y="5971581"/>
            <a:ext cx="22862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Placebo for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cabotegravir</a:t>
            </a:r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 (CAB)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pill</a:t>
            </a:r>
            <a:endParaRPr lang="fr-FR" sz="105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pSp>
        <p:nvGrpSpPr>
          <p:cNvPr id="830" name="Group 122">
            <a:extLst>
              <a:ext uri="{FF2B5EF4-FFF2-40B4-BE49-F238E27FC236}">
                <a16:creationId xmlns:a16="http://schemas.microsoft.com/office/drawing/2014/main" id="{0B92467F-3025-969A-2BA5-CBA549AB6C2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901652" y="6328297"/>
            <a:ext cx="771180" cy="147985"/>
            <a:chOff x="1352" y="2022"/>
            <a:chExt cx="2971" cy="354"/>
          </a:xfrm>
        </p:grpSpPr>
        <p:sp>
          <p:nvSpPr>
            <p:cNvPr id="831" name="Freeform 53">
              <a:extLst>
                <a:ext uri="{FF2B5EF4-FFF2-40B4-BE49-F238E27FC236}">
                  <a16:creationId xmlns:a16="http://schemas.microsoft.com/office/drawing/2014/main" id="{B006673C-7C0D-692E-2FB7-21CF10C9E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" y="2022"/>
              <a:ext cx="2032" cy="354"/>
            </a:xfrm>
            <a:custGeom>
              <a:avLst/>
              <a:gdLst>
                <a:gd name="T0" fmla="*/ 721 w 721"/>
                <a:gd name="T1" fmla="*/ 45 h 118"/>
                <a:gd name="T2" fmla="*/ 721 w 721"/>
                <a:gd name="T3" fmla="*/ 46 h 118"/>
                <a:gd name="T4" fmla="*/ 721 w 721"/>
                <a:gd name="T5" fmla="*/ 48 h 118"/>
                <a:gd name="T6" fmla="*/ 716 w 721"/>
                <a:gd name="T7" fmla="*/ 34 h 118"/>
                <a:gd name="T8" fmla="*/ 702 w 721"/>
                <a:gd name="T9" fmla="*/ 34 h 118"/>
                <a:gd name="T10" fmla="*/ 702 w 721"/>
                <a:gd name="T11" fmla="*/ 36 h 118"/>
                <a:gd name="T12" fmla="*/ 683 w 721"/>
                <a:gd name="T13" fmla="*/ 15 h 118"/>
                <a:gd name="T14" fmla="*/ 154 w 721"/>
                <a:gd name="T15" fmla="*/ 15 h 118"/>
                <a:gd name="T16" fmla="*/ 154 w 721"/>
                <a:gd name="T17" fmla="*/ 16 h 118"/>
                <a:gd name="T18" fmla="*/ 139 w 721"/>
                <a:gd name="T19" fmla="*/ 0 h 118"/>
                <a:gd name="T20" fmla="*/ 135 w 721"/>
                <a:gd name="T21" fmla="*/ 0 h 118"/>
                <a:gd name="T22" fmla="*/ 117 w 721"/>
                <a:gd name="T23" fmla="*/ 24 h 118"/>
                <a:gd name="T24" fmla="*/ 115 w 721"/>
                <a:gd name="T25" fmla="*/ 24 h 118"/>
                <a:gd name="T26" fmla="*/ 85 w 721"/>
                <a:gd name="T27" fmla="*/ 40 h 118"/>
                <a:gd name="T28" fmla="*/ 27 w 721"/>
                <a:gd name="T29" fmla="*/ 40 h 118"/>
                <a:gd name="T30" fmla="*/ 17 w 721"/>
                <a:gd name="T31" fmla="*/ 25 h 118"/>
                <a:gd name="T32" fmla="*/ 12 w 721"/>
                <a:gd name="T33" fmla="*/ 25 h 118"/>
                <a:gd name="T34" fmla="*/ 0 w 721"/>
                <a:gd name="T35" fmla="*/ 58 h 118"/>
                <a:gd name="T36" fmla="*/ 12 w 721"/>
                <a:gd name="T37" fmla="*/ 90 h 118"/>
                <a:gd name="T38" fmla="*/ 17 w 721"/>
                <a:gd name="T39" fmla="*/ 90 h 118"/>
                <a:gd name="T40" fmla="*/ 27 w 721"/>
                <a:gd name="T41" fmla="*/ 77 h 118"/>
                <a:gd name="T42" fmla="*/ 27 w 721"/>
                <a:gd name="T43" fmla="*/ 77 h 118"/>
                <a:gd name="T44" fmla="*/ 85 w 721"/>
                <a:gd name="T45" fmla="*/ 77 h 118"/>
                <a:gd name="T46" fmla="*/ 85 w 721"/>
                <a:gd name="T47" fmla="*/ 77 h 118"/>
                <a:gd name="T48" fmla="*/ 115 w 721"/>
                <a:gd name="T49" fmla="*/ 93 h 118"/>
                <a:gd name="T50" fmla="*/ 117 w 721"/>
                <a:gd name="T51" fmla="*/ 93 h 118"/>
                <a:gd name="T52" fmla="*/ 134 w 721"/>
                <a:gd name="T53" fmla="*/ 118 h 118"/>
                <a:gd name="T54" fmla="*/ 139 w 721"/>
                <a:gd name="T55" fmla="*/ 118 h 118"/>
                <a:gd name="T56" fmla="*/ 155 w 721"/>
                <a:gd name="T57" fmla="*/ 99 h 118"/>
                <a:gd name="T58" fmla="*/ 155 w 721"/>
                <a:gd name="T59" fmla="*/ 100 h 118"/>
                <a:gd name="T60" fmla="*/ 683 w 721"/>
                <a:gd name="T61" fmla="*/ 100 h 118"/>
                <a:gd name="T62" fmla="*/ 702 w 721"/>
                <a:gd name="T63" fmla="*/ 60 h 118"/>
                <a:gd name="T64" fmla="*/ 716 w 721"/>
                <a:gd name="T65" fmla="*/ 60 h 118"/>
                <a:gd name="T66" fmla="*/ 721 w 721"/>
                <a:gd name="T67" fmla="*/ 47 h 118"/>
                <a:gd name="T68" fmla="*/ 716 w 721"/>
                <a:gd name="T6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1" h="118">
                  <a:moveTo>
                    <a:pt x="721" y="45"/>
                  </a:moveTo>
                  <a:cubicBezTo>
                    <a:pt x="721" y="45"/>
                    <a:pt x="721" y="45"/>
                    <a:pt x="721" y="46"/>
                  </a:cubicBezTo>
                  <a:cubicBezTo>
                    <a:pt x="721" y="47"/>
                    <a:pt x="721" y="47"/>
                    <a:pt x="721" y="48"/>
                  </a:cubicBezTo>
                  <a:moveTo>
                    <a:pt x="716" y="34"/>
                  </a:moveTo>
                  <a:cubicBezTo>
                    <a:pt x="702" y="34"/>
                    <a:pt x="702" y="34"/>
                    <a:pt x="702" y="34"/>
                  </a:cubicBezTo>
                  <a:cubicBezTo>
                    <a:pt x="702" y="34"/>
                    <a:pt x="702" y="35"/>
                    <a:pt x="702" y="36"/>
                  </a:cubicBezTo>
                  <a:cubicBezTo>
                    <a:pt x="698" y="26"/>
                    <a:pt x="690" y="15"/>
                    <a:pt x="68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ubicBezTo>
                    <a:pt x="151" y="6"/>
                    <a:pt x="145" y="0"/>
                    <a:pt x="13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9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93" y="40"/>
                    <a:pt x="8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1"/>
                    <a:pt x="21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40"/>
                    <a:pt x="0" y="58"/>
                  </a:cubicBezTo>
                  <a:cubicBezTo>
                    <a:pt x="0" y="75"/>
                    <a:pt x="6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1" y="90"/>
                    <a:pt x="25" y="85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3" y="77"/>
                    <a:pt x="115" y="93"/>
                    <a:pt x="115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108"/>
                    <a:pt x="127" y="118"/>
                    <a:pt x="13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6" y="118"/>
                    <a:pt x="151" y="110"/>
                    <a:pt x="155" y="99"/>
                  </a:cubicBezTo>
                  <a:cubicBezTo>
                    <a:pt x="155" y="99"/>
                    <a:pt x="155" y="99"/>
                    <a:pt x="155" y="100"/>
                  </a:cubicBezTo>
                  <a:cubicBezTo>
                    <a:pt x="683" y="100"/>
                    <a:pt x="683" y="100"/>
                    <a:pt x="683" y="100"/>
                  </a:cubicBezTo>
                  <a:cubicBezTo>
                    <a:pt x="690" y="100"/>
                    <a:pt x="698" y="76"/>
                    <a:pt x="702" y="60"/>
                  </a:cubicBezTo>
                  <a:cubicBezTo>
                    <a:pt x="716" y="60"/>
                    <a:pt x="716" y="60"/>
                    <a:pt x="716" y="60"/>
                  </a:cubicBezTo>
                  <a:cubicBezTo>
                    <a:pt x="719" y="60"/>
                    <a:pt x="721" y="54"/>
                    <a:pt x="721" y="47"/>
                  </a:cubicBezTo>
                  <a:cubicBezTo>
                    <a:pt x="721" y="39"/>
                    <a:pt x="719" y="34"/>
                    <a:pt x="716" y="34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2" name="Freeform 54">
              <a:extLst>
                <a:ext uri="{FF2B5EF4-FFF2-40B4-BE49-F238E27FC236}">
                  <a16:creationId xmlns:a16="http://schemas.microsoft.com/office/drawing/2014/main" id="{222B198D-4AC1-EA60-84DF-4399E74F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3" name="Freeform 55">
              <a:extLst>
                <a:ext uri="{FF2B5EF4-FFF2-40B4-BE49-F238E27FC236}">
                  <a16:creationId xmlns:a16="http://schemas.microsoft.com/office/drawing/2014/main" id="{FDC353CC-3021-25C3-5259-983E6BA9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022"/>
              <a:ext cx="76" cy="354"/>
            </a:xfrm>
            <a:custGeom>
              <a:avLst/>
              <a:gdLst>
                <a:gd name="T0" fmla="*/ 4 w 27"/>
                <a:gd name="T1" fmla="*/ 118 h 118"/>
                <a:gd name="T2" fmla="*/ 26 w 27"/>
                <a:gd name="T3" fmla="*/ 59 h 118"/>
                <a:gd name="T4" fmla="*/ 5 w 27"/>
                <a:gd name="T5" fmla="*/ 0 h 118"/>
                <a:gd name="T6" fmla="*/ 0 w 27"/>
                <a:gd name="T7" fmla="*/ 0 h 118"/>
                <a:gd name="T8" fmla="*/ 22 w 27"/>
                <a:gd name="T9" fmla="*/ 59 h 118"/>
                <a:gd name="T10" fmla="*/ 0 w 27"/>
                <a:gd name="T11" fmla="*/ 118 h 118"/>
                <a:gd name="T12" fmla="*/ 4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4" y="118"/>
                  </a:moveTo>
                  <a:cubicBezTo>
                    <a:pt x="17" y="118"/>
                    <a:pt x="26" y="92"/>
                    <a:pt x="26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2" y="26"/>
                    <a:pt x="22" y="59"/>
                  </a:cubicBezTo>
                  <a:cubicBezTo>
                    <a:pt x="22" y="92"/>
                    <a:pt x="12" y="118"/>
                    <a:pt x="0" y="118"/>
                  </a:cubicBezTo>
                  <a:lnTo>
                    <a:pt x="4" y="118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4" name="Freeform 56">
              <a:extLst>
                <a:ext uri="{FF2B5EF4-FFF2-40B4-BE49-F238E27FC236}">
                  <a16:creationId xmlns:a16="http://schemas.microsoft.com/office/drawing/2014/main" id="{BF04FDE1-918E-01E8-DB4C-B94DC8F6F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36" cy="255"/>
            </a:xfrm>
            <a:custGeom>
              <a:avLst/>
              <a:gdLst>
                <a:gd name="T0" fmla="*/ 529 w 545"/>
                <a:gd name="T1" fmla="*/ 0 h 85"/>
                <a:gd name="T2" fmla="*/ 0 w 545"/>
                <a:gd name="T3" fmla="*/ 0 h 85"/>
                <a:gd name="T4" fmla="*/ 7 w 545"/>
                <a:gd name="T5" fmla="*/ 44 h 85"/>
                <a:gd name="T6" fmla="*/ 1 w 545"/>
                <a:gd name="T7" fmla="*/ 85 h 85"/>
                <a:gd name="T8" fmla="*/ 529 w 545"/>
                <a:gd name="T9" fmla="*/ 85 h 85"/>
                <a:gd name="T10" fmla="*/ 545 w 545"/>
                <a:gd name="T11" fmla="*/ 42 h 85"/>
                <a:gd name="T12" fmla="*/ 529 w 54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45" y="66"/>
                    <a:pt x="545" y="42"/>
                  </a:cubicBezTo>
                  <a:cubicBezTo>
                    <a:pt x="545" y="19"/>
                    <a:pt x="535" y="0"/>
                    <a:pt x="529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5" name="Freeform 57">
              <a:extLst>
                <a:ext uri="{FF2B5EF4-FFF2-40B4-BE49-F238E27FC236}">
                  <a16:creationId xmlns:a16="http://schemas.microsoft.com/office/drawing/2014/main" id="{B4F04D84-562E-721C-1C4A-6E1FD40D5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992" cy="255"/>
            </a:xfrm>
            <a:custGeom>
              <a:avLst/>
              <a:gdLst>
                <a:gd name="T0" fmla="*/ 7 w 352"/>
                <a:gd name="T1" fmla="*/ 44 h 85"/>
                <a:gd name="T2" fmla="*/ 1 w 352"/>
                <a:gd name="T3" fmla="*/ 85 h 85"/>
                <a:gd name="T4" fmla="*/ 342 w 352"/>
                <a:gd name="T5" fmla="*/ 85 h 85"/>
                <a:gd name="T6" fmla="*/ 351 w 352"/>
                <a:gd name="T7" fmla="*/ 53 h 85"/>
                <a:gd name="T8" fmla="*/ 352 w 352"/>
                <a:gd name="T9" fmla="*/ 21 h 85"/>
                <a:gd name="T10" fmla="*/ 339 w 352"/>
                <a:gd name="T11" fmla="*/ 0 h 85"/>
                <a:gd name="T12" fmla="*/ 0 w 352"/>
                <a:gd name="T13" fmla="*/ 0 h 85"/>
                <a:gd name="T14" fmla="*/ 7 w 352"/>
                <a:gd name="T1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85">
                  <a:moveTo>
                    <a:pt x="7" y="44"/>
                  </a:moveTo>
                  <a:cubicBezTo>
                    <a:pt x="7" y="60"/>
                    <a:pt x="5" y="74"/>
                    <a:pt x="1" y="85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6" name="Freeform 58">
              <a:extLst>
                <a:ext uri="{FF2B5EF4-FFF2-40B4-BE49-F238E27FC236}">
                  <a16:creationId xmlns:a16="http://schemas.microsoft.com/office/drawing/2014/main" id="{75284797-1045-A9AD-4051-FB2F18566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067"/>
              <a:ext cx="65" cy="252"/>
            </a:xfrm>
            <a:custGeom>
              <a:avLst/>
              <a:gdLst>
                <a:gd name="T0" fmla="*/ 0 w 23"/>
                <a:gd name="T1" fmla="*/ 0 h 84"/>
                <a:gd name="T2" fmla="*/ 23 w 23"/>
                <a:gd name="T3" fmla="*/ 44 h 84"/>
                <a:gd name="T4" fmla="*/ 2 w 23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4">
                  <a:moveTo>
                    <a:pt x="0" y="0"/>
                  </a:moveTo>
                  <a:cubicBezTo>
                    <a:pt x="8" y="12"/>
                    <a:pt x="23" y="33"/>
                    <a:pt x="23" y="44"/>
                  </a:cubicBezTo>
                  <a:cubicBezTo>
                    <a:pt x="23" y="55"/>
                    <a:pt x="2" y="84"/>
                    <a:pt x="2" y="84"/>
                  </a:cubicBezTo>
                </a:path>
              </a:pathLst>
            </a:cu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7" name="Freeform 59">
              <a:extLst>
                <a:ext uri="{FF2B5EF4-FFF2-40B4-BE49-F238E27FC236}">
                  <a16:creationId xmlns:a16="http://schemas.microsoft.com/office/drawing/2014/main" id="{7CF33CDF-6246-819A-3186-88A6C73F6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42"/>
              <a:ext cx="184" cy="111"/>
            </a:xfrm>
            <a:custGeom>
              <a:avLst/>
              <a:gdLst>
                <a:gd name="T0" fmla="*/ 58 w 65"/>
                <a:gd name="T1" fmla="*/ 0 h 37"/>
                <a:gd name="T2" fmla="*/ 0 w 65"/>
                <a:gd name="T3" fmla="*/ 0 h 37"/>
                <a:gd name="T4" fmla="*/ 2 w 65"/>
                <a:gd name="T5" fmla="*/ 18 h 37"/>
                <a:gd name="T6" fmla="*/ 0 w 65"/>
                <a:gd name="T7" fmla="*/ 37 h 37"/>
                <a:gd name="T8" fmla="*/ 58 w 65"/>
                <a:gd name="T9" fmla="*/ 37 h 37"/>
                <a:gd name="T10" fmla="*/ 65 w 65"/>
                <a:gd name="T11" fmla="*/ 19 h 37"/>
                <a:gd name="T12" fmla="*/ 58 w 65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8"/>
                  </a:cubicBezTo>
                  <a:cubicBezTo>
                    <a:pt x="2" y="25"/>
                    <a:pt x="1" y="31"/>
                    <a:pt x="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5" y="29"/>
                    <a:pt x="65" y="19"/>
                  </a:cubicBezTo>
                  <a:cubicBezTo>
                    <a:pt x="65" y="8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8" name="Freeform 60">
              <a:extLst>
                <a:ext uri="{FF2B5EF4-FFF2-40B4-BE49-F238E27FC236}">
                  <a16:creationId xmlns:a16="http://schemas.microsoft.com/office/drawing/2014/main" id="{2DDAAD61-1B29-5A1A-E78E-0CAF8559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9" name="Freeform 61">
              <a:extLst>
                <a:ext uri="{FF2B5EF4-FFF2-40B4-BE49-F238E27FC236}">
                  <a16:creationId xmlns:a16="http://schemas.microsoft.com/office/drawing/2014/main" id="{293C654E-B891-75C4-B4D9-708771ACC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103"/>
              <a:ext cx="59" cy="99"/>
            </a:xfrm>
            <a:custGeom>
              <a:avLst/>
              <a:gdLst>
                <a:gd name="T0" fmla="*/ 9 w 21"/>
                <a:gd name="T1" fmla="*/ 2 h 33"/>
                <a:gd name="T2" fmla="*/ 3 w 21"/>
                <a:gd name="T3" fmla="*/ 15 h 33"/>
                <a:gd name="T4" fmla="*/ 2 w 21"/>
                <a:gd name="T5" fmla="*/ 33 h 33"/>
                <a:gd name="T6" fmla="*/ 7 w 21"/>
                <a:gd name="T7" fmla="*/ 22 h 33"/>
                <a:gd name="T8" fmla="*/ 12 w 21"/>
                <a:gd name="T9" fmla="*/ 20 h 33"/>
                <a:gd name="T10" fmla="*/ 16 w 21"/>
                <a:gd name="T11" fmla="*/ 24 h 33"/>
                <a:gd name="T12" fmla="*/ 13 w 21"/>
                <a:gd name="T13" fmla="*/ 4 h 33"/>
                <a:gd name="T14" fmla="*/ 9 w 2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9" y="2"/>
                  </a:moveTo>
                  <a:cubicBezTo>
                    <a:pt x="5" y="5"/>
                    <a:pt x="3" y="11"/>
                    <a:pt x="3" y="15"/>
                  </a:cubicBezTo>
                  <a:cubicBezTo>
                    <a:pt x="2" y="21"/>
                    <a:pt x="0" y="28"/>
                    <a:pt x="2" y="33"/>
                  </a:cubicBezTo>
                  <a:cubicBezTo>
                    <a:pt x="4" y="29"/>
                    <a:pt x="3" y="25"/>
                    <a:pt x="7" y="22"/>
                  </a:cubicBezTo>
                  <a:cubicBezTo>
                    <a:pt x="8" y="21"/>
                    <a:pt x="11" y="20"/>
                    <a:pt x="12" y="20"/>
                  </a:cubicBezTo>
                  <a:cubicBezTo>
                    <a:pt x="15" y="21"/>
                    <a:pt x="14" y="23"/>
                    <a:pt x="16" y="24"/>
                  </a:cubicBezTo>
                  <a:cubicBezTo>
                    <a:pt x="21" y="23"/>
                    <a:pt x="16" y="7"/>
                    <a:pt x="13" y="4"/>
                  </a:cubicBezTo>
                  <a:cubicBezTo>
                    <a:pt x="12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0" name="Freeform 62">
              <a:extLst>
                <a:ext uri="{FF2B5EF4-FFF2-40B4-BE49-F238E27FC236}">
                  <a16:creationId xmlns:a16="http://schemas.microsoft.com/office/drawing/2014/main" id="{892A3A84-8CBA-5144-082F-C7D4A3E0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100"/>
              <a:ext cx="31" cy="63"/>
            </a:xfrm>
            <a:custGeom>
              <a:avLst/>
              <a:gdLst>
                <a:gd name="T0" fmla="*/ 1 w 11"/>
                <a:gd name="T1" fmla="*/ 21 h 21"/>
                <a:gd name="T2" fmla="*/ 4 w 11"/>
                <a:gd name="T3" fmla="*/ 6 h 21"/>
                <a:gd name="T4" fmla="*/ 11 w 11"/>
                <a:gd name="T5" fmla="*/ 13 h 21"/>
                <a:gd name="T6" fmla="*/ 4 w 1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0" y="17"/>
                    <a:pt x="1" y="10"/>
                    <a:pt x="4" y="6"/>
                  </a:cubicBezTo>
                  <a:cubicBezTo>
                    <a:pt x="8" y="0"/>
                    <a:pt x="10" y="10"/>
                    <a:pt x="11" y="13"/>
                  </a:cubicBezTo>
                  <a:cubicBezTo>
                    <a:pt x="10" y="11"/>
                    <a:pt x="5" y="5"/>
                    <a:pt x="4" y="11"/>
                  </a:cubicBezTo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1" name="Freeform 63">
              <a:extLst>
                <a:ext uri="{FF2B5EF4-FFF2-40B4-BE49-F238E27FC236}">
                  <a16:creationId xmlns:a16="http://schemas.microsoft.com/office/drawing/2014/main" id="{7ABDE2A5-F2F1-674C-0261-2E3862C9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107" cy="255"/>
            </a:xfrm>
            <a:custGeom>
              <a:avLst/>
              <a:gdLst>
                <a:gd name="T0" fmla="*/ 38 w 38"/>
                <a:gd name="T1" fmla="*/ 30 h 85"/>
                <a:gd name="T2" fmla="*/ 16 w 38"/>
                <a:gd name="T3" fmla="*/ 0 h 85"/>
                <a:gd name="T4" fmla="*/ 0 w 38"/>
                <a:gd name="T5" fmla="*/ 42 h 85"/>
                <a:gd name="T6" fmla="*/ 16 w 38"/>
                <a:gd name="T7" fmla="*/ 85 h 85"/>
                <a:gd name="T8" fmla="*/ 17 w 38"/>
                <a:gd name="T9" fmla="*/ 85 h 85"/>
                <a:gd name="T10" fmla="*/ 38 w 38"/>
                <a:gd name="T1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5">
                  <a:moveTo>
                    <a:pt x="38" y="30"/>
                  </a:moveTo>
                  <a:cubicBezTo>
                    <a:pt x="38" y="20"/>
                    <a:pt x="25" y="0"/>
                    <a:pt x="16" y="0"/>
                  </a:cubicBezTo>
                  <a:cubicBezTo>
                    <a:pt x="8" y="0"/>
                    <a:pt x="0" y="19"/>
                    <a:pt x="0" y="42"/>
                  </a:cubicBezTo>
                  <a:cubicBezTo>
                    <a:pt x="0" y="66"/>
                    <a:pt x="7" y="85"/>
                    <a:pt x="16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6" y="83"/>
                    <a:pt x="38" y="40"/>
                    <a:pt x="38" y="30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2" name="Freeform 64">
              <a:extLst>
                <a:ext uri="{FF2B5EF4-FFF2-40B4-BE49-F238E27FC236}">
                  <a16:creationId xmlns:a16="http://schemas.microsoft.com/office/drawing/2014/main" id="{27641643-F849-6ED2-F96F-DC585F9D5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70"/>
              <a:ext cx="104" cy="252"/>
            </a:xfrm>
            <a:custGeom>
              <a:avLst/>
              <a:gdLst>
                <a:gd name="T0" fmla="*/ 0 w 37"/>
                <a:gd name="T1" fmla="*/ 84 h 84"/>
                <a:gd name="T2" fmla="*/ 16 w 37"/>
                <a:gd name="T3" fmla="*/ 42 h 84"/>
                <a:gd name="T4" fmla="*/ 0 w 37"/>
                <a:gd name="T5" fmla="*/ 0 h 84"/>
                <a:gd name="T6" fmla="*/ 21 w 37"/>
                <a:gd name="T7" fmla="*/ 0 h 84"/>
                <a:gd name="T8" fmla="*/ 37 w 37"/>
                <a:gd name="T9" fmla="*/ 42 h 84"/>
                <a:gd name="T10" fmla="*/ 21 w 37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4">
                  <a:moveTo>
                    <a:pt x="0" y="84"/>
                  </a:moveTo>
                  <a:cubicBezTo>
                    <a:pt x="9" y="84"/>
                    <a:pt x="16" y="65"/>
                    <a:pt x="16" y="42"/>
                  </a:cubicBezTo>
                  <a:cubicBezTo>
                    <a:pt x="16" y="19"/>
                    <a:pt x="9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0" y="0"/>
                    <a:pt x="37" y="19"/>
                    <a:pt x="37" y="42"/>
                  </a:cubicBezTo>
                  <a:cubicBezTo>
                    <a:pt x="37" y="66"/>
                    <a:pt x="30" y="84"/>
                    <a:pt x="21" y="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3" name="Freeform 65">
              <a:extLst>
                <a:ext uri="{FF2B5EF4-FFF2-40B4-BE49-F238E27FC236}">
                  <a16:creationId xmlns:a16="http://schemas.microsoft.com/office/drawing/2014/main" id="{7C0DA4F0-A622-BD09-BCB2-9483353FD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84"/>
              <a:ext cx="155" cy="66"/>
            </a:xfrm>
            <a:custGeom>
              <a:avLst/>
              <a:gdLst>
                <a:gd name="T0" fmla="*/ 1 w 55"/>
                <a:gd name="T1" fmla="*/ 0 h 22"/>
                <a:gd name="T2" fmla="*/ 0 w 55"/>
                <a:gd name="T3" fmla="*/ 21 h 22"/>
                <a:gd name="T4" fmla="*/ 55 w 55"/>
                <a:gd name="T5" fmla="*/ 22 h 22"/>
                <a:gd name="T6" fmla="*/ 6 w 55"/>
                <a:gd name="T7" fmla="*/ 13 h 22"/>
                <a:gd name="T8" fmla="*/ 1 w 5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">
                  <a:moveTo>
                    <a:pt x="1" y="0"/>
                  </a:moveTo>
                  <a:cubicBezTo>
                    <a:pt x="2" y="3"/>
                    <a:pt x="3" y="16"/>
                    <a:pt x="0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3" y="21"/>
                    <a:pt x="9" y="20"/>
                    <a:pt x="6" y="13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A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4" name="Freeform 66">
              <a:extLst>
                <a:ext uri="{FF2B5EF4-FFF2-40B4-BE49-F238E27FC236}">
                  <a16:creationId xmlns:a16="http://schemas.microsoft.com/office/drawing/2014/main" id="{B1531568-01B8-F454-CAD5-C888B16B4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5" name="Freeform 67">
              <a:extLst>
                <a:ext uri="{FF2B5EF4-FFF2-40B4-BE49-F238E27FC236}">
                  <a16:creationId xmlns:a16="http://schemas.microsoft.com/office/drawing/2014/main" id="{71BF1A05-0AB6-9B4F-6CED-D5B45536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145"/>
              <a:ext cx="17" cy="33"/>
            </a:xfrm>
            <a:custGeom>
              <a:avLst/>
              <a:gdLst>
                <a:gd name="T0" fmla="*/ 6 w 6"/>
                <a:gd name="T1" fmla="*/ 11 h 11"/>
                <a:gd name="T2" fmla="*/ 4 w 6"/>
                <a:gd name="T3" fmla="*/ 0 h 11"/>
                <a:gd name="T4" fmla="*/ 0 w 6"/>
                <a:gd name="T5" fmla="*/ 0 h 11"/>
                <a:gd name="T6" fmla="*/ 1 w 6"/>
                <a:gd name="T7" fmla="*/ 11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7"/>
                    <a:pt x="5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6" name="Freeform 68">
              <a:extLst>
                <a:ext uri="{FF2B5EF4-FFF2-40B4-BE49-F238E27FC236}">
                  <a16:creationId xmlns:a16="http://schemas.microsoft.com/office/drawing/2014/main" id="{9E4BB6BB-6AE7-28DF-8CA3-75A935199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133"/>
              <a:ext cx="14" cy="9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7" name="Freeform 69">
              <a:extLst>
                <a:ext uri="{FF2B5EF4-FFF2-40B4-BE49-F238E27FC236}">
                  <a16:creationId xmlns:a16="http://schemas.microsoft.com/office/drawing/2014/main" id="{7EEEC247-FA69-9C69-1191-CA267078A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187"/>
              <a:ext cx="14" cy="1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0 w 5"/>
                <a:gd name="T5" fmla="*/ 5 h 5"/>
                <a:gd name="T6" fmla="*/ 5 w 5"/>
                <a:gd name="T7" fmla="*/ 4 h 5"/>
                <a:gd name="T8" fmla="*/ 5 w 5"/>
                <a:gd name="T9" fmla="*/ 3 h 5"/>
                <a:gd name="T10" fmla="*/ 5 w 5"/>
                <a:gd name="T11" fmla="*/ 1 h 5"/>
                <a:gd name="T12" fmla="*/ 5 w 5"/>
                <a:gd name="T13" fmla="*/ 0 h 5"/>
                <a:gd name="T14" fmla="*/ 0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8" name="Freeform 70">
              <a:extLst>
                <a:ext uri="{FF2B5EF4-FFF2-40B4-BE49-F238E27FC236}">
                  <a16:creationId xmlns:a16="http://schemas.microsoft.com/office/drawing/2014/main" id="{966F5BA5-9894-F932-FA00-58F2176D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124"/>
              <a:ext cx="17" cy="39"/>
            </a:xfrm>
            <a:custGeom>
              <a:avLst/>
              <a:gdLst>
                <a:gd name="T0" fmla="*/ 4 w 6"/>
                <a:gd name="T1" fmla="*/ 0 h 13"/>
                <a:gd name="T2" fmla="*/ 0 w 6"/>
                <a:gd name="T3" fmla="*/ 0 h 13"/>
                <a:gd name="T4" fmla="*/ 1 w 6"/>
                <a:gd name="T5" fmla="*/ 13 h 13"/>
                <a:gd name="T6" fmla="*/ 6 w 6"/>
                <a:gd name="T7" fmla="*/ 13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8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9" name="Freeform 71">
              <a:extLst>
                <a:ext uri="{FF2B5EF4-FFF2-40B4-BE49-F238E27FC236}">
                  <a16:creationId xmlns:a16="http://schemas.microsoft.com/office/drawing/2014/main" id="{E1FC50FF-3597-9E81-88EF-E5DF362F5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12"/>
              <a:ext cx="12" cy="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0" name="Freeform 72">
              <a:extLst>
                <a:ext uri="{FF2B5EF4-FFF2-40B4-BE49-F238E27FC236}">
                  <a16:creationId xmlns:a16="http://schemas.microsoft.com/office/drawing/2014/main" id="{80E4DE34-B521-A853-5698-4CEE0CD1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72"/>
              <a:ext cx="14" cy="18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4 h 6"/>
                <a:gd name="T4" fmla="*/ 5 w 5"/>
                <a:gd name="T5" fmla="*/ 1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6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1" name="Freeform 73">
              <a:extLst>
                <a:ext uri="{FF2B5EF4-FFF2-40B4-BE49-F238E27FC236}">
                  <a16:creationId xmlns:a16="http://schemas.microsoft.com/office/drawing/2014/main" id="{8B980A1F-6E6A-B39E-C284-66A8DD76F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00"/>
              <a:ext cx="73" cy="72"/>
            </a:xfrm>
            <a:custGeom>
              <a:avLst/>
              <a:gdLst>
                <a:gd name="T0" fmla="*/ 21 w 26"/>
                <a:gd name="T1" fmla="*/ 0 h 24"/>
                <a:gd name="T2" fmla="*/ 0 w 26"/>
                <a:gd name="T3" fmla="*/ 0 h 24"/>
                <a:gd name="T4" fmla="*/ 0 w 26"/>
                <a:gd name="T5" fmla="*/ 3 h 24"/>
                <a:gd name="T6" fmla="*/ 4 w 26"/>
                <a:gd name="T7" fmla="*/ 24 h 24"/>
                <a:gd name="T8" fmla="*/ 26 w 26"/>
                <a:gd name="T9" fmla="*/ 23 h 24"/>
                <a:gd name="T10" fmla="*/ 21 w 2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9"/>
                    <a:pt x="4" y="16"/>
                    <a:pt x="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4"/>
                    <a:pt x="23" y="6"/>
                    <a:pt x="21" y="0"/>
                  </a:cubicBezTo>
                  <a:close/>
                </a:path>
              </a:pathLst>
            </a:custGeom>
            <a:solidFill>
              <a:srgbClr val="9E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2" name="Freeform 74">
              <a:extLst>
                <a:ext uri="{FF2B5EF4-FFF2-40B4-BE49-F238E27FC236}">
                  <a16:creationId xmlns:a16="http://schemas.microsoft.com/office/drawing/2014/main" id="{B1FB414E-A576-FB06-540D-942210D9C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82"/>
              <a:ext cx="67" cy="18"/>
            </a:xfrm>
            <a:custGeom>
              <a:avLst/>
              <a:gdLst>
                <a:gd name="T0" fmla="*/ 22 w 24"/>
                <a:gd name="T1" fmla="*/ 0 h 6"/>
                <a:gd name="T2" fmla="*/ 0 w 24"/>
                <a:gd name="T3" fmla="*/ 1 h 6"/>
                <a:gd name="T4" fmla="*/ 3 w 24"/>
                <a:gd name="T5" fmla="*/ 6 h 6"/>
                <a:gd name="T6" fmla="*/ 24 w 24"/>
                <a:gd name="T7" fmla="*/ 5 h 6"/>
                <a:gd name="T8" fmla="*/ 22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3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3" name="Freeform 75">
              <a:extLst>
                <a:ext uri="{FF2B5EF4-FFF2-40B4-BE49-F238E27FC236}">
                  <a16:creationId xmlns:a16="http://schemas.microsoft.com/office/drawing/2014/main" id="{19E9641A-1F99-351D-92AE-F49379C1D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62" cy="33"/>
            </a:xfrm>
            <a:custGeom>
              <a:avLst/>
              <a:gdLst>
                <a:gd name="T0" fmla="*/ 22 w 22"/>
                <a:gd name="T1" fmla="*/ 11 h 11"/>
                <a:gd name="T2" fmla="*/ 22 w 22"/>
                <a:gd name="T3" fmla="*/ 4 h 11"/>
                <a:gd name="T4" fmla="*/ 22 w 22"/>
                <a:gd name="T5" fmla="*/ 0 h 11"/>
                <a:gd name="T6" fmla="*/ 1 w 22"/>
                <a:gd name="T7" fmla="*/ 0 h 11"/>
                <a:gd name="T8" fmla="*/ 1 w 22"/>
                <a:gd name="T9" fmla="*/ 4 h 11"/>
                <a:gd name="T10" fmla="*/ 0 w 22"/>
                <a:gd name="T11" fmla="*/ 11 h 11"/>
                <a:gd name="T12" fmla="*/ 22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8"/>
                    <a:pt x="22" y="6"/>
                    <a:pt x="22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7"/>
                    <a:pt x="1" y="9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4" name="Freeform 76">
              <a:extLst>
                <a:ext uri="{FF2B5EF4-FFF2-40B4-BE49-F238E27FC236}">
                  <a16:creationId xmlns:a16="http://schemas.microsoft.com/office/drawing/2014/main" id="{EDBFBA3B-9245-34A0-7261-6A5B6EE39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48"/>
              <a:ext cx="169" cy="60"/>
            </a:xfrm>
            <a:custGeom>
              <a:avLst/>
              <a:gdLst>
                <a:gd name="T0" fmla="*/ 48 w 60"/>
                <a:gd name="T1" fmla="*/ 2 h 20"/>
                <a:gd name="T2" fmla="*/ 55 w 60"/>
                <a:gd name="T3" fmla="*/ 3 h 20"/>
                <a:gd name="T4" fmla="*/ 58 w 60"/>
                <a:gd name="T5" fmla="*/ 8 h 20"/>
                <a:gd name="T6" fmla="*/ 59 w 60"/>
                <a:gd name="T7" fmla="*/ 20 h 20"/>
                <a:gd name="T8" fmla="*/ 54 w 60"/>
                <a:gd name="T9" fmla="*/ 0 h 20"/>
                <a:gd name="T10" fmla="*/ 0 w 60"/>
                <a:gd name="T11" fmla="*/ 0 h 20"/>
                <a:gd name="T12" fmla="*/ 48 w 6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48" y="2"/>
                  </a:moveTo>
                  <a:cubicBezTo>
                    <a:pt x="50" y="2"/>
                    <a:pt x="54" y="2"/>
                    <a:pt x="55" y="3"/>
                  </a:cubicBezTo>
                  <a:cubicBezTo>
                    <a:pt x="56" y="4"/>
                    <a:pt x="57" y="6"/>
                    <a:pt x="58" y="8"/>
                  </a:cubicBezTo>
                  <a:cubicBezTo>
                    <a:pt x="59" y="12"/>
                    <a:pt x="59" y="17"/>
                    <a:pt x="59" y="20"/>
                  </a:cubicBezTo>
                  <a:cubicBezTo>
                    <a:pt x="60" y="11"/>
                    <a:pt x="5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" y="1"/>
                    <a:pt x="4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5" name="Freeform 77">
              <a:extLst>
                <a:ext uri="{FF2B5EF4-FFF2-40B4-BE49-F238E27FC236}">
                  <a16:creationId xmlns:a16="http://schemas.microsoft.com/office/drawing/2014/main" id="{1BA66DB7-B87F-7D04-02B8-3705381F6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03"/>
              <a:ext cx="34" cy="183"/>
            </a:xfrm>
            <a:custGeom>
              <a:avLst/>
              <a:gdLst>
                <a:gd name="T0" fmla="*/ 1 w 12"/>
                <a:gd name="T1" fmla="*/ 0 h 61"/>
                <a:gd name="T2" fmla="*/ 1 w 12"/>
                <a:gd name="T3" fmla="*/ 0 h 61"/>
                <a:gd name="T4" fmla="*/ 11 w 12"/>
                <a:gd name="T5" fmla="*/ 30 h 61"/>
                <a:gd name="T6" fmla="*/ 0 w 12"/>
                <a:gd name="T7" fmla="*/ 61 h 61"/>
                <a:gd name="T8" fmla="*/ 1 w 12"/>
                <a:gd name="T9" fmla="*/ 61 h 61"/>
                <a:gd name="T10" fmla="*/ 12 w 12"/>
                <a:gd name="T11" fmla="*/ 30 h 61"/>
                <a:gd name="T12" fmla="*/ 1 w 1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11" y="15"/>
                    <a:pt x="11" y="30"/>
                  </a:cubicBezTo>
                  <a:cubicBezTo>
                    <a:pt x="11" y="46"/>
                    <a:pt x="6" y="60"/>
                    <a:pt x="0" y="61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7" y="61"/>
                    <a:pt x="12" y="46"/>
                    <a:pt x="12" y="30"/>
                  </a:cubicBezTo>
                  <a:cubicBezTo>
                    <a:pt x="12" y="14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6" name="Freeform 78">
              <a:extLst>
                <a:ext uri="{FF2B5EF4-FFF2-40B4-BE49-F238E27FC236}">
                  <a16:creationId xmlns:a16="http://schemas.microsoft.com/office/drawing/2014/main" id="{2C4F1456-E84E-D71F-C670-D8160202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28"/>
              <a:ext cx="65" cy="339"/>
            </a:xfrm>
            <a:custGeom>
              <a:avLst/>
              <a:gdLst>
                <a:gd name="T0" fmla="*/ 2 w 23"/>
                <a:gd name="T1" fmla="*/ 0 h 113"/>
                <a:gd name="T2" fmla="*/ 1 w 23"/>
                <a:gd name="T3" fmla="*/ 0 h 113"/>
                <a:gd name="T4" fmla="*/ 20 w 23"/>
                <a:gd name="T5" fmla="*/ 56 h 113"/>
                <a:gd name="T6" fmla="*/ 0 w 23"/>
                <a:gd name="T7" fmla="*/ 113 h 113"/>
                <a:gd name="T8" fmla="*/ 2 w 23"/>
                <a:gd name="T9" fmla="*/ 113 h 113"/>
                <a:gd name="T10" fmla="*/ 23 w 23"/>
                <a:gd name="T11" fmla="*/ 56 h 113"/>
                <a:gd name="T12" fmla="*/ 2 w 2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1" y="4"/>
                    <a:pt x="20" y="28"/>
                    <a:pt x="20" y="56"/>
                  </a:cubicBezTo>
                  <a:cubicBezTo>
                    <a:pt x="20" y="86"/>
                    <a:pt x="11" y="112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14" y="113"/>
                    <a:pt x="23" y="87"/>
                    <a:pt x="23" y="56"/>
                  </a:cubicBezTo>
                  <a:cubicBezTo>
                    <a:pt x="23" y="26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7" name="Freeform 79">
              <a:extLst>
                <a:ext uri="{FF2B5EF4-FFF2-40B4-BE49-F238E27FC236}">
                  <a16:creationId xmlns:a16="http://schemas.microsoft.com/office/drawing/2014/main" id="{F90EBE35-E4EB-CD87-A135-D42358A62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45" cy="255"/>
            </a:xfrm>
            <a:custGeom>
              <a:avLst/>
              <a:gdLst>
                <a:gd name="T0" fmla="*/ 16 w 16"/>
                <a:gd name="T1" fmla="*/ 85 h 85"/>
                <a:gd name="T2" fmla="*/ 0 w 16"/>
                <a:gd name="T3" fmla="*/ 42 h 85"/>
                <a:gd name="T4" fmla="*/ 16 w 16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5">
                  <a:moveTo>
                    <a:pt x="16" y="85"/>
                  </a:moveTo>
                  <a:cubicBezTo>
                    <a:pt x="7" y="85"/>
                    <a:pt x="0" y="66"/>
                    <a:pt x="0" y="42"/>
                  </a:cubicBezTo>
                  <a:cubicBezTo>
                    <a:pt x="0" y="19"/>
                    <a:pt x="8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8" name="Freeform 80">
              <a:extLst>
                <a:ext uri="{FF2B5EF4-FFF2-40B4-BE49-F238E27FC236}">
                  <a16:creationId xmlns:a16="http://schemas.microsoft.com/office/drawing/2014/main" id="{86AE30B6-A892-059C-188B-7D701737D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30"/>
              <a:ext cx="902" cy="186"/>
            </a:xfrm>
            <a:custGeom>
              <a:avLst/>
              <a:gdLst>
                <a:gd name="T0" fmla="*/ 3 w 320"/>
                <a:gd name="T1" fmla="*/ 0 h 62"/>
                <a:gd name="T2" fmla="*/ 1 w 320"/>
                <a:gd name="T3" fmla="*/ 57 h 62"/>
                <a:gd name="T4" fmla="*/ 10 w 320"/>
                <a:gd name="T5" fmla="*/ 60 h 62"/>
                <a:gd name="T6" fmla="*/ 320 w 320"/>
                <a:gd name="T7" fmla="*/ 60 h 62"/>
                <a:gd name="T8" fmla="*/ 86 w 320"/>
                <a:gd name="T9" fmla="*/ 48 h 62"/>
                <a:gd name="T10" fmla="*/ 16 w 320"/>
                <a:gd name="T11" fmla="*/ 31 h 62"/>
                <a:gd name="T12" fmla="*/ 3 w 32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">
                  <a:moveTo>
                    <a:pt x="3" y="0"/>
                  </a:moveTo>
                  <a:cubicBezTo>
                    <a:pt x="6" y="13"/>
                    <a:pt x="8" y="35"/>
                    <a:pt x="1" y="57"/>
                  </a:cubicBezTo>
                  <a:cubicBezTo>
                    <a:pt x="0" y="62"/>
                    <a:pt x="4" y="60"/>
                    <a:pt x="10" y="60"/>
                  </a:cubicBezTo>
                  <a:cubicBezTo>
                    <a:pt x="17" y="60"/>
                    <a:pt x="320" y="60"/>
                    <a:pt x="320" y="60"/>
                  </a:cubicBezTo>
                  <a:cubicBezTo>
                    <a:pt x="290" y="60"/>
                    <a:pt x="130" y="49"/>
                    <a:pt x="86" y="48"/>
                  </a:cubicBezTo>
                  <a:cubicBezTo>
                    <a:pt x="39" y="46"/>
                    <a:pt x="24" y="47"/>
                    <a:pt x="16" y="31"/>
                  </a:cubicBezTo>
                  <a:cubicBezTo>
                    <a:pt x="9" y="18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9" name="Freeform 81">
              <a:extLst>
                <a:ext uri="{FF2B5EF4-FFF2-40B4-BE49-F238E27FC236}">
                  <a16:creationId xmlns:a16="http://schemas.microsoft.com/office/drawing/2014/main" id="{4AB41F6C-2942-70AD-C10B-676BAED0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2079"/>
              <a:ext cx="890" cy="36"/>
            </a:xfrm>
            <a:custGeom>
              <a:avLst/>
              <a:gdLst>
                <a:gd name="T0" fmla="*/ 0 w 316"/>
                <a:gd name="T1" fmla="*/ 0 h 12"/>
                <a:gd name="T2" fmla="*/ 316 w 316"/>
                <a:gd name="T3" fmla="*/ 0 h 12"/>
                <a:gd name="T4" fmla="*/ 0 w 3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12">
                  <a:moveTo>
                    <a:pt x="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02" y="6"/>
                    <a:pt x="2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0" name="Oval 82">
              <a:extLst>
                <a:ext uri="{FF2B5EF4-FFF2-40B4-BE49-F238E27FC236}">
                  <a16:creationId xmlns:a16="http://schemas.microsoft.com/office/drawing/2014/main" id="{61D2DCA8-06B1-FA69-80BD-806DEA838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33"/>
              <a:ext cx="34" cy="93"/>
            </a:xfrm>
            <a:prstGeom prst="ellipse">
              <a:avLst/>
            </a:pr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1" name="Freeform 83">
              <a:extLst>
                <a:ext uri="{FF2B5EF4-FFF2-40B4-BE49-F238E27FC236}">
                  <a16:creationId xmlns:a16="http://schemas.microsoft.com/office/drawing/2014/main" id="{6CCFAD32-840D-5DFE-ADA7-72088F058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22"/>
              <a:ext cx="76" cy="354"/>
            </a:xfrm>
            <a:custGeom>
              <a:avLst/>
              <a:gdLst>
                <a:gd name="T0" fmla="*/ 5 w 27"/>
                <a:gd name="T1" fmla="*/ 118 h 118"/>
                <a:gd name="T2" fmla="*/ 27 w 27"/>
                <a:gd name="T3" fmla="*/ 59 h 118"/>
                <a:gd name="T4" fmla="*/ 5 w 27"/>
                <a:gd name="T5" fmla="*/ 0 h 118"/>
                <a:gd name="T6" fmla="*/ 1 w 27"/>
                <a:gd name="T7" fmla="*/ 0 h 118"/>
                <a:gd name="T8" fmla="*/ 23 w 27"/>
                <a:gd name="T9" fmla="*/ 59 h 118"/>
                <a:gd name="T10" fmla="*/ 0 w 27"/>
                <a:gd name="T11" fmla="*/ 118 h 118"/>
                <a:gd name="T12" fmla="*/ 5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5" y="118"/>
                  </a:moveTo>
                  <a:cubicBezTo>
                    <a:pt x="17" y="118"/>
                    <a:pt x="27" y="91"/>
                    <a:pt x="27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3" y="26"/>
                    <a:pt x="23" y="59"/>
                  </a:cubicBezTo>
                  <a:cubicBezTo>
                    <a:pt x="23" y="91"/>
                    <a:pt x="13" y="118"/>
                    <a:pt x="0" y="118"/>
                  </a:cubicBezTo>
                  <a:lnTo>
                    <a:pt x="5" y="1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2" name="Freeform 84">
              <a:extLst>
                <a:ext uri="{FF2B5EF4-FFF2-40B4-BE49-F238E27FC236}">
                  <a16:creationId xmlns:a16="http://schemas.microsoft.com/office/drawing/2014/main" id="{05BA6078-722C-0727-C963-B6C202DB8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3" name="Freeform 85">
              <a:extLst>
                <a:ext uri="{FF2B5EF4-FFF2-40B4-BE49-F238E27FC236}">
                  <a16:creationId xmlns:a16="http://schemas.microsoft.com/office/drawing/2014/main" id="{B5FEE98C-5FC8-F4BA-9CBF-B9D4753D2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53" cy="255"/>
            </a:xfrm>
            <a:custGeom>
              <a:avLst/>
              <a:gdLst>
                <a:gd name="T0" fmla="*/ 529 w 551"/>
                <a:gd name="T1" fmla="*/ 0 h 85"/>
                <a:gd name="T2" fmla="*/ 0 w 551"/>
                <a:gd name="T3" fmla="*/ 0 h 85"/>
                <a:gd name="T4" fmla="*/ 7 w 551"/>
                <a:gd name="T5" fmla="*/ 44 h 85"/>
                <a:gd name="T6" fmla="*/ 1 w 551"/>
                <a:gd name="T7" fmla="*/ 85 h 85"/>
                <a:gd name="T8" fmla="*/ 529 w 551"/>
                <a:gd name="T9" fmla="*/ 85 h 85"/>
                <a:gd name="T10" fmla="*/ 551 w 551"/>
                <a:gd name="T11" fmla="*/ 30 h 85"/>
                <a:gd name="T12" fmla="*/ 529 w 55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51" y="40"/>
                    <a:pt x="551" y="30"/>
                  </a:cubicBezTo>
                  <a:cubicBezTo>
                    <a:pt x="551" y="20"/>
                    <a:pt x="538" y="0"/>
                    <a:pt x="52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4" name="Freeform 86">
              <a:extLst>
                <a:ext uri="{FF2B5EF4-FFF2-40B4-BE49-F238E27FC236}">
                  <a16:creationId xmlns:a16="http://schemas.microsoft.com/office/drawing/2014/main" id="{75123822-8FDB-DFB5-6236-FE4CF5497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5" name="Freeform 87">
              <a:extLst>
                <a:ext uri="{FF2B5EF4-FFF2-40B4-BE49-F238E27FC236}">
                  <a16:creationId xmlns:a16="http://schemas.microsoft.com/office/drawing/2014/main" id="{13DFE7D5-CE20-6D55-F825-8BEC86754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6" name="Freeform 88">
              <a:extLst>
                <a:ext uri="{FF2B5EF4-FFF2-40B4-BE49-F238E27FC236}">
                  <a16:creationId xmlns:a16="http://schemas.microsoft.com/office/drawing/2014/main" id="{A541D83D-419B-19E2-F4E4-382B469B1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7" name="Freeform 89">
              <a:extLst>
                <a:ext uri="{FF2B5EF4-FFF2-40B4-BE49-F238E27FC236}">
                  <a16:creationId xmlns:a16="http://schemas.microsoft.com/office/drawing/2014/main" id="{C706834C-9B73-9FE5-4D7F-47BECD25A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8" name="Freeform 90">
              <a:extLst>
                <a:ext uri="{FF2B5EF4-FFF2-40B4-BE49-F238E27FC236}">
                  <a16:creationId xmlns:a16="http://schemas.microsoft.com/office/drawing/2014/main" id="{4290FDD3-F5D3-5B59-E106-209177DFA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9" name="Freeform 91">
              <a:extLst>
                <a:ext uri="{FF2B5EF4-FFF2-40B4-BE49-F238E27FC236}">
                  <a16:creationId xmlns:a16="http://schemas.microsoft.com/office/drawing/2014/main" id="{3A20DC11-19F8-8EC4-CCE4-ED38DCE1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0" name="Freeform 92">
              <a:extLst>
                <a:ext uri="{FF2B5EF4-FFF2-40B4-BE49-F238E27FC236}">
                  <a16:creationId xmlns:a16="http://schemas.microsoft.com/office/drawing/2014/main" id="{2BA9A2C6-EFDD-1B2F-536F-BC05A9209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1" name="Freeform 93">
              <a:extLst>
                <a:ext uri="{FF2B5EF4-FFF2-40B4-BE49-F238E27FC236}">
                  <a16:creationId xmlns:a16="http://schemas.microsoft.com/office/drawing/2014/main" id="{25D5DF21-D11D-10E0-BE19-BF2D1A54B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8" y="0"/>
                    <a:pt x="14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2" name="Freeform 94">
              <a:extLst>
                <a:ext uri="{FF2B5EF4-FFF2-40B4-BE49-F238E27FC236}">
                  <a16:creationId xmlns:a16="http://schemas.microsoft.com/office/drawing/2014/main" id="{37E92D66-4401-5E43-59D8-B84368D0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3" name="Freeform 95">
              <a:extLst>
                <a:ext uri="{FF2B5EF4-FFF2-40B4-BE49-F238E27FC236}">
                  <a16:creationId xmlns:a16="http://schemas.microsoft.com/office/drawing/2014/main" id="{5EB101AD-7F30-46F1-F3EC-591A35CD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4" name="Freeform 96">
              <a:extLst>
                <a:ext uri="{FF2B5EF4-FFF2-40B4-BE49-F238E27FC236}">
                  <a16:creationId xmlns:a16="http://schemas.microsoft.com/office/drawing/2014/main" id="{E8B51932-91BE-B1FE-AF41-CD28356F2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5" name="Freeform 97">
              <a:extLst>
                <a:ext uri="{FF2B5EF4-FFF2-40B4-BE49-F238E27FC236}">
                  <a16:creationId xmlns:a16="http://schemas.microsoft.com/office/drawing/2014/main" id="{2580634F-43FD-2879-B664-3D6D004D6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6" name="Freeform 98">
              <a:extLst>
                <a:ext uri="{FF2B5EF4-FFF2-40B4-BE49-F238E27FC236}">
                  <a16:creationId xmlns:a16="http://schemas.microsoft.com/office/drawing/2014/main" id="{60C8CD86-8D55-78BB-687C-5CEB3A94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7" name="Freeform 99">
              <a:extLst>
                <a:ext uri="{FF2B5EF4-FFF2-40B4-BE49-F238E27FC236}">
                  <a16:creationId xmlns:a16="http://schemas.microsoft.com/office/drawing/2014/main" id="{0240E80D-8B24-6913-886E-AE482012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67"/>
              <a:ext cx="42" cy="129"/>
            </a:xfrm>
            <a:custGeom>
              <a:avLst/>
              <a:gdLst>
                <a:gd name="T0" fmla="*/ 0 w 15"/>
                <a:gd name="T1" fmla="*/ 0 h 43"/>
                <a:gd name="T2" fmla="*/ 14 w 1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9" y="0"/>
                    <a:pt x="15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8" name="Freeform 100">
              <a:extLst>
                <a:ext uri="{FF2B5EF4-FFF2-40B4-BE49-F238E27FC236}">
                  <a16:creationId xmlns:a16="http://schemas.microsoft.com/office/drawing/2014/main" id="{4048FC0A-589B-69A0-C88A-3851F6198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9" name="Freeform 101">
              <a:extLst>
                <a:ext uri="{FF2B5EF4-FFF2-40B4-BE49-F238E27FC236}">
                  <a16:creationId xmlns:a16="http://schemas.microsoft.com/office/drawing/2014/main" id="{83B018DE-DDF7-8984-AC60-C200C2D3F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0" name="Freeform 102">
              <a:extLst>
                <a:ext uri="{FF2B5EF4-FFF2-40B4-BE49-F238E27FC236}">
                  <a16:creationId xmlns:a16="http://schemas.microsoft.com/office/drawing/2014/main" id="{A685CA11-3A3A-49FF-A320-1D1CB1CE9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67"/>
              <a:ext cx="34" cy="123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cubicBezTo>
                    <a:pt x="8" y="0"/>
                    <a:pt x="12" y="18"/>
                    <a:pt x="12" y="41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1" name="Freeform 103">
              <a:extLst>
                <a:ext uri="{FF2B5EF4-FFF2-40B4-BE49-F238E27FC236}">
                  <a16:creationId xmlns:a16="http://schemas.microsoft.com/office/drawing/2014/main" id="{35743A7F-A901-6FCC-FCB9-B8874DBA5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2" name="Freeform 104">
              <a:extLst>
                <a:ext uri="{FF2B5EF4-FFF2-40B4-BE49-F238E27FC236}">
                  <a16:creationId xmlns:a16="http://schemas.microsoft.com/office/drawing/2014/main" id="{84903B7B-8423-5FAD-A69E-E59F556D0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3" name="Rectangle 105">
              <a:extLst>
                <a:ext uri="{FF2B5EF4-FFF2-40B4-BE49-F238E27FC236}">
                  <a16:creationId xmlns:a16="http://schemas.microsoft.com/office/drawing/2014/main" id="{E4FEE77D-AF6C-034C-7569-CABAD6923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193"/>
              <a:ext cx="321" cy="9"/>
            </a:xfrm>
            <a:prstGeom prst="rect">
              <a:avLst/>
            </a:prstGeom>
            <a:solidFill>
              <a:srgbClr val="E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4" name="Freeform 106">
              <a:extLst>
                <a:ext uri="{FF2B5EF4-FFF2-40B4-BE49-F238E27FC236}">
                  <a16:creationId xmlns:a16="http://schemas.microsoft.com/office/drawing/2014/main" id="{4449D774-12CC-4A3D-8D02-96612C60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5" name="Freeform 107">
              <a:extLst>
                <a:ext uri="{FF2B5EF4-FFF2-40B4-BE49-F238E27FC236}">
                  <a16:creationId xmlns:a16="http://schemas.microsoft.com/office/drawing/2014/main" id="{071C5776-8FD3-C81A-44A9-85D814271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70"/>
              <a:ext cx="28" cy="252"/>
            </a:xfrm>
            <a:custGeom>
              <a:avLst/>
              <a:gdLst>
                <a:gd name="T0" fmla="*/ 0 w 10"/>
                <a:gd name="T1" fmla="*/ 84 h 84"/>
                <a:gd name="T2" fmla="*/ 10 w 10"/>
                <a:gd name="T3" fmla="*/ 43 h 84"/>
                <a:gd name="T4" fmla="*/ 0 w 1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4">
                  <a:moveTo>
                    <a:pt x="0" y="84"/>
                  </a:moveTo>
                  <a:cubicBezTo>
                    <a:pt x="6" y="84"/>
                    <a:pt x="10" y="65"/>
                    <a:pt x="10" y="43"/>
                  </a:cubicBezTo>
                  <a:cubicBezTo>
                    <a:pt x="10" y="2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6" name="Line 108">
              <a:extLst>
                <a:ext uri="{FF2B5EF4-FFF2-40B4-BE49-F238E27FC236}">
                  <a16:creationId xmlns:a16="http://schemas.microsoft.com/office/drawing/2014/main" id="{7CE243CF-19F8-6BD4-C261-B8F1F9E78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193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7" name="Line 109">
              <a:extLst>
                <a:ext uri="{FF2B5EF4-FFF2-40B4-BE49-F238E27FC236}">
                  <a16:creationId xmlns:a16="http://schemas.microsoft.com/office/drawing/2014/main" id="{9883E39E-15FC-73F1-E0B7-A70433B6B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2202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8" name="Freeform 110">
              <a:extLst>
                <a:ext uri="{FF2B5EF4-FFF2-40B4-BE49-F238E27FC236}">
                  <a16:creationId xmlns:a16="http://schemas.microsoft.com/office/drawing/2014/main" id="{8345AD61-7F10-1AE7-D559-95F564157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05"/>
              <a:ext cx="327" cy="90"/>
            </a:xfrm>
            <a:custGeom>
              <a:avLst/>
              <a:gdLst>
                <a:gd name="T0" fmla="*/ 0 w 116"/>
                <a:gd name="T1" fmla="*/ 15 h 30"/>
                <a:gd name="T2" fmla="*/ 1 w 116"/>
                <a:gd name="T3" fmla="*/ 0 h 30"/>
                <a:gd name="T4" fmla="*/ 116 w 116"/>
                <a:gd name="T5" fmla="*/ 0 h 30"/>
                <a:gd name="T6" fmla="*/ 9 w 116"/>
                <a:gd name="T7" fmla="*/ 6 h 30"/>
                <a:gd name="T8" fmla="*/ 9 w 116"/>
                <a:gd name="T9" fmla="*/ 9 h 30"/>
                <a:gd name="T10" fmla="*/ 64 w 116"/>
                <a:gd name="T11" fmla="*/ 13 h 30"/>
                <a:gd name="T12" fmla="*/ 91 w 116"/>
                <a:gd name="T13" fmla="*/ 25 h 30"/>
                <a:gd name="T14" fmla="*/ 108 w 116"/>
                <a:gd name="T15" fmla="*/ 25 h 30"/>
                <a:gd name="T16" fmla="*/ 114 w 116"/>
                <a:gd name="T17" fmla="*/ 7 h 30"/>
                <a:gd name="T18" fmla="*/ 109 w 116"/>
                <a:gd name="T19" fmla="*/ 30 h 30"/>
                <a:gd name="T20" fmla="*/ 88 w 116"/>
                <a:gd name="T21" fmla="*/ 30 h 30"/>
                <a:gd name="T22" fmla="*/ 60 w 116"/>
                <a:gd name="T23" fmla="*/ 15 h 30"/>
                <a:gd name="T24" fmla="*/ 0 w 116"/>
                <a:gd name="T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30">
                  <a:moveTo>
                    <a:pt x="0" y="15"/>
                  </a:moveTo>
                  <a:cubicBezTo>
                    <a:pt x="0" y="13"/>
                    <a:pt x="2" y="3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" y="5"/>
                    <a:pt x="9" y="6"/>
                  </a:cubicBezTo>
                  <a:cubicBezTo>
                    <a:pt x="7" y="7"/>
                    <a:pt x="6" y="9"/>
                    <a:pt x="9" y="9"/>
                  </a:cubicBezTo>
                  <a:cubicBezTo>
                    <a:pt x="11" y="10"/>
                    <a:pt x="64" y="13"/>
                    <a:pt x="64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13" y="16"/>
                    <a:pt x="114" y="7"/>
                  </a:cubicBezTo>
                  <a:cubicBezTo>
                    <a:pt x="114" y="17"/>
                    <a:pt x="110" y="27"/>
                    <a:pt x="109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66" y="16"/>
                    <a:pt x="60" y="15"/>
                  </a:cubicBezTo>
                  <a:cubicBezTo>
                    <a:pt x="55" y="14"/>
                    <a:pt x="7" y="1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9" name="Freeform 111">
              <a:extLst>
                <a:ext uri="{FF2B5EF4-FFF2-40B4-BE49-F238E27FC236}">
                  <a16:creationId xmlns:a16="http://schemas.microsoft.com/office/drawing/2014/main" id="{604F6669-2063-D30E-E1C1-E042123A1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100"/>
              <a:ext cx="327" cy="87"/>
            </a:xfrm>
            <a:custGeom>
              <a:avLst/>
              <a:gdLst>
                <a:gd name="T0" fmla="*/ 0 w 116"/>
                <a:gd name="T1" fmla="*/ 15 h 29"/>
                <a:gd name="T2" fmla="*/ 2 w 116"/>
                <a:gd name="T3" fmla="*/ 29 h 29"/>
                <a:gd name="T4" fmla="*/ 115 w 116"/>
                <a:gd name="T5" fmla="*/ 29 h 29"/>
                <a:gd name="T6" fmla="*/ 109 w 116"/>
                <a:gd name="T7" fmla="*/ 0 h 29"/>
                <a:gd name="T8" fmla="*/ 105 w 116"/>
                <a:gd name="T9" fmla="*/ 24 h 29"/>
                <a:gd name="T10" fmla="*/ 10 w 116"/>
                <a:gd name="T11" fmla="*/ 25 h 29"/>
                <a:gd name="T12" fmla="*/ 0 w 116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9">
                  <a:moveTo>
                    <a:pt x="0" y="15"/>
                  </a:moveTo>
                  <a:cubicBezTo>
                    <a:pt x="1" y="18"/>
                    <a:pt x="2" y="29"/>
                    <a:pt x="2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8"/>
                    <a:pt x="115" y="6"/>
                    <a:pt x="109" y="0"/>
                  </a:cubicBezTo>
                  <a:cubicBezTo>
                    <a:pt x="111" y="7"/>
                    <a:pt x="111" y="22"/>
                    <a:pt x="105" y="24"/>
                  </a:cubicBezTo>
                  <a:cubicBezTo>
                    <a:pt x="99" y="25"/>
                    <a:pt x="14" y="25"/>
                    <a:pt x="10" y="25"/>
                  </a:cubicBezTo>
                  <a:cubicBezTo>
                    <a:pt x="5" y="25"/>
                    <a:pt x="4" y="2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0" name="Freeform 112">
              <a:extLst>
                <a:ext uri="{FF2B5EF4-FFF2-40B4-BE49-F238E27FC236}">
                  <a16:creationId xmlns:a16="http://schemas.microsoft.com/office/drawing/2014/main" id="{4351C90A-CB21-DF20-BD31-BC150C78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0"/>
              <a:ext cx="271" cy="54"/>
            </a:xfrm>
            <a:custGeom>
              <a:avLst/>
              <a:gdLst>
                <a:gd name="T0" fmla="*/ 0 w 96"/>
                <a:gd name="T1" fmla="*/ 16 h 18"/>
                <a:gd name="T2" fmla="*/ 51 w 96"/>
                <a:gd name="T3" fmla="*/ 16 h 18"/>
                <a:gd name="T4" fmla="*/ 81 w 96"/>
                <a:gd name="T5" fmla="*/ 0 h 18"/>
                <a:gd name="T6" fmla="*/ 96 w 96"/>
                <a:gd name="T7" fmla="*/ 0 h 18"/>
                <a:gd name="T8" fmla="*/ 80 w 96"/>
                <a:gd name="T9" fmla="*/ 6 h 18"/>
                <a:gd name="T10" fmla="*/ 50 w 96"/>
                <a:gd name="T11" fmla="*/ 18 h 18"/>
                <a:gd name="T12" fmla="*/ 0 w 9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">
                  <a:moveTo>
                    <a:pt x="0" y="16"/>
                  </a:moveTo>
                  <a:cubicBezTo>
                    <a:pt x="0" y="16"/>
                    <a:pt x="47" y="16"/>
                    <a:pt x="51" y="16"/>
                  </a:cubicBezTo>
                  <a:cubicBezTo>
                    <a:pt x="58" y="16"/>
                    <a:pt x="75" y="4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0" y="1"/>
                    <a:pt x="85" y="1"/>
                    <a:pt x="80" y="6"/>
                  </a:cubicBezTo>
                  <a:cubicBezTo>
                    <a:pt x="74" y="10"/>
                    <a:pt x="63" y="18"/>
                    <a:pt x="50" y="18"/>
                  </a:cubicBezTo>
                  <a:cubicBezTo>
                    <a:pt x="38" y="1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1" name="Freeform 113">
              <a:extLst>
                <a:ext uri="{FF2B5EF4-FFF2-40B4-BE49-F238E27FC236}">
                  <a16:creationId xmlns:a16="http://schemas.microsoft.com/office/drawing/2014/main" id="{FA43B28F-94F6-1299-2776-565965729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205"/>
              <a:ext cx="164" cy="42"/>
            </a:xfrm>
            <a:custGeom>
              <a:avLst/>
              <a:gdLst>
                <a:gd name="T0" fmla="*/ 1 w 58"/>
                <a:gd name="T1" fmla="*/ 1 h 14"/>
                <a:gd name="T2" fmla="*/ 0 w 58"/>
                <a:gd name="T3" fmla="*/ 14 h 14"/>
                <a:gd name="T4" fmla="*/ 44 w 58"/>
                <a:gd name="T5" fmla="*/ 14 h 14"/>
                <a:gd name="T6" fmla="*/ 4 w 58"/>
                <a:gd name="T7" fmla="*/ 8 h 14"/>
                <a:gd name="T8" fmla="*/ 58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1" y="1"/>
                  </a:moveTo>
                  <a:cubicBezTo>
                    <a:pt x="2" y="4"/>
                    <a:pt x="0" y="14"/>
                    <a:pt x="0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7" y="14"/>
                    <a:pt x="4" y="14"/>
                    <a:pt x="4" y="8"/>
                  </a:cubicBezTo>
                  <a:cubicBezTo>
                    <a:pt x="3" y="1"/>
                    <a:pt x="58" y="0"/>
                    <a:pt x="58" y="0"/>
                  </a:cubicBezTo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2" name="Freeform 114">
              <a:extLst>
                <a:ext uri="{FF2B5EF4-FFF2-40B4-BE49-F238E27FC236}">
                  <a16:creationId xmlns:a16="http://schemas.microsoft.com/office/drawing/2014/main" id="{A09C9561-B308-8849-49CC-A07AEB4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3" name="Freeform 115">
              <a:extLst>
                <a:ext uri="{FF2B5EF4-FFF2-40B4-BE49-F238E27FC236}">
                  <a16:creationId xmlns:a16="http://schemas.microsoft.com/office/drawing/2014/main" id="{6B4BA679-2FDB-78BD-5B97-EF5BCBCD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157"/>
              <a:ext cx="939" cy="9"/>
            </a:xfrm>
            <a:custGeom>
              <a:avLst/>
              <a:gdLst>
                <a:gd name="T0" fmla="*/ 333 w 333"/>
                <a:gd name="T1" fmla="*/ 0 h 3"/>
                <a:gd name="T2" fmla="*/ 0 w 333"/>
                <a:gd name="T3" fmla="*/ 0 h 3"/>
                <a:gd name="T4" fmla="*/ 0 w 333"/>
                <a:gd name="T5" fmla="*/ 1 h 3"/>
                <a:gd name="T6" fmla="*/ 0 w 333"/>
                <a:gd name="T7" fmla="*/ 3 h 3"/>
                <a:gd name="T8" fmla="*/ 320 w 333"/>
                <a:gd name="T9" fmla="*/ 2 h 3"/>
                <a:gd name="T10" fmla="*/ 333 w 33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20" y="2"/>
                    <a:pt x="320" y="2"/>
                    <a:pt x="320" y="2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4" name="Freeform 116">
              <a:extLst>
                <a:ext uri="{FF2B5EF4-FFF2-40B4-BE49-F238E27FC236}">
                  <a16:creationId xmlns:a16="http://schemas.microsoft.com/office/drawing/2014/main" id="{D56D89F1-5626-3C5C-E296-E528D0588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130"/>
              <a:ext cx="39" cy="45"/>
            </a:xfrm>
            <a:custGeom>
              <a:avLst/>
              <a:gdLst>
                <a:gd name="T0" fmla="*/ 11 w 14"/>
                <a:gd name="T1" fmla="*/ 15 h 15"/>
                <a:gd name="T2" fmla="*/ 10 w 14"/>
                <a:gd name="T3" fmla="*/ 0 h 15"/>
                <a:gd name="T4" fmla="*/ 0 w 14"/>
                <a:gd name="T5" fmla="*/ 0 h 15"/>
                <a:gd name="T6" fmla="*/ 11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1" y="15"/>
                  </a:moveTo>
                  <a:cubicBezTo>
                    <a:pt x="14" y="8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13" y="2"/>
                    <a:pt x="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5" name="Freeform 117">
              <a:extLst>
                <a:ext uri="{FF2B5EF4-FFF2-40B4-BE49-F238E27FC236}">
                  <a16:creationId xmlns:a16="http://schemas.microsoft.com/office/drawing/2014/main" id="{5A617C1A-C55A-FC32-AE03-2F29881D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6" name="Freeform 118">
              <a:extLst>
                <a:ext uri="{FF2B5EF4-FFF2-40B4-BE49-F238E27FC236}">
                  <a16:creationId xmlns:a16="http://schemas.microsoft.com/office/drawing/2014/main" id="{541A915D-94E3-8B51-CE31-F3B549D38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51"/>
              <a:ext cx="34" cy="42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4 h 14"/>
                <a:gd name="T4" fmla="*/ 12 w 12"/>
                <a:gd name="T5" fmla="*/ 14 h 14"/>
                <a:gd name="T6" fmla="*/ 3 w 12"/>
                <a:gd name="T7" fmla="*/ 7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1" y="4"/>
                    <a:pt x="1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4" y="10"/>
                    <a:pt x="3" y="7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7" name="Freeform 119">
              <a:extLst>
                <a:ext uri="{FF2B5EF4-FFF2-40B4-BE49-F238E27FC236}">
                  <a16:creationId xmlns:a16="http://schemas.microsoft.com/office/drawing/2014/main" id="{10862C82-171E-D49D-0823-04E620A4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097"/>
              <a:ext cx="39" cy="39"/>
            </a:xfrm>
            <a:custGeom>
              <a:avLst/>
              <a:gdLst>
                <a:gd name="T0" fmla="*/ 2 w 14"/>
                <a:gd name="T1" fmla="*/ 9 h 13"/>
                <a:gd name="T2" fmla="*/ 5 w 14"/>
                <a:gd name="T3" fmla="*/ 1 h 13"/>
                <a:gd name="T4" fmla="*/ 12 w 14"/>
                <a:gd name="T5" fmla="*/ 4 h 13"/>
                <a:gd name="T6" fmla="*/ 9 w 14"/>
                <a:gd name="T7" fmla="*/ 12 h 13"/>
                <a:gd name="T8" fmla="*/ 2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8" name="Freeform 120">
              <a:extLst>
                <a:ext uri="{FF2B5EF4-FFF2-40B4-BE49-F238E27FC236}">
                  <a16:creationId xmlns:a16="http://schemas.microsoft.com/office/drawing/2014/main" id="{C38583DF-346C-783E-10A8-87A4A13D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03"/>
              <a:ext cx="25" cy="27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1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9" name="Freeform 121">
              <a:extLst>
                <a:ext uri="{FF2B5EF4-FFF2-40B4-BE49-F238E27FC236}">
                  <a16:creationId xmlns:a16="http://schemas.microsoft.com/office/drawing/2014/main" id="{9459A31E-F7D4-0653-3386-0D96F300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091"/>
              <a:ext cx="57" cy="60"/>
            </a:xfrm>
            <a:custGeom>
              <a:avLst/>
              <a:gdLst>
                <a:gd name="T0" fmla="*/ 2 w 20"/>
                <a:gd name="T1" fmla="*/ 14 h 20"/>
                <a:gd name="T2" fmla="*/ 7 w 20"/>
                <a:gd name="T3" fmla="*/ 2 h 20"/>
                <a:gd name="T4" fmla="*/ 18 w 20"/>
                <a:gd name="T5" fmla="*/ 7 h 20"/>
                <a:gd name="T6" fmla="*/ 13 w 20"/>
                <a:gd name="T7" fmla="*/ 19 h 20"/>
                <a:gd name="T8" fmla="*/ 2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4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9" y="20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900" name="Group 122">
            <a:extLst>
              <a:ext uri="{FF2B5EF4-FFF2-40B4-BE49-F238E27FC236}">
                <a16:creationId xmlns:a16="http://schemas.microsoft.com/office/drawing/2014/main" id="{11EB8F08-6E93-1DDE-3156-AC8A8074AD4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165463" y="6328296"/>
            <a:ext cx="771180" cy="147985"/>
            <a:chOff x="1352" y="2022"/>
            <a:chExt cx="2971" cy="354"/>
          </a:xfrm>
        </p:grpSpPr>
        <p:sp>
          <p:nvSpPr>
            <p:cNvPr id="901" name="Freeform 53">
              <a:extLst>
                <a:ext uri="{FF2B5EF4-FFF2-40B4-BE49-F238E27FC236}">
                  <a16:creationId xmlns:a16="http://schemas.microsoft.com/office/drawing/2014/main" id="{228B3166-8AFC-128A-E260-1976B4824B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" y="2022"/>
              <a:ext cx="2032" cy="354"/>
            </a:xfrm>
            <a:custGeom>
              <a:avLst/>
              <a:gdLst>
                <a:gd name="T0" fmla="*/ 721 w 721"/>
                <a:gd name="T1" fmla="*/ 45 h 118"/>
                <a:gd name="T2" fmla="*/ 721 w 721"/>
                <a:gd name="T3" fmla="*/ 46 h 118"/>
                <a:gd name="T4" fmla="*/ 721 w 721"/>
                <a:gd name="T5" fmla="*/ 48 h 118"/>
                <a:gd name="T6" fmla="*/ 716 w 721"/>
                <a:gd name="T7" fmla="*/ 34 h 118"/>
                <a:gd name="T8" fmla="*/ 702 w 721"/>
                <a:gd name="T9" fmla="*/ 34 h 118"/>
                <a:gd name="T10" fmla="*/ 702 w 721"/>
                <a:gd name="T11" fmla="*/ 36 h 118"/>
                <a:gd name="T12" fmla="*/ 683 w 721"/>
                <a:gd name="T13" fmla="*/ 15 h 118"/>
                <a:gd name="T14" fmla="*/ 154 w 721"/>
                <a:gd name="T15" fmla="*/ 15 h 118"/>
                <a:gd name="T16" fmla="*/ 154 w 721"/>
                <a:gd name="T17" fmla="*/ 16 h 118"/>
                <a:gd name="T18" fmla="*/ 139 w 721"/>
                <a:gd name="T19" fmla="*/ 0 h 118"/>
                <a:gd name="T20" fmla="*/ 135 w 721"/>
                <a:gd name="T21" fmla="*/ 0 h 118"/>
                <a:gd name="T22" fmla="*/ 117 w 721"/>
                <a:gd name="T23" fmla="*/ 24 h 118"/>
                <a:gd name="T24" fmla="*/ 115 w 721"/>
                <a:gd name="T25" fmla="*/ 24 h 118"/>
                <a:gd name="T26" fmla="*/ 85 w 721"/>
                <a:gd name="T27" fmla="*/ 40 h 118"/>
                <a:gd name="T28" fmla="*/ 27 w 721"/>
                <a:gd name="T29" fmla="*/ 40 h 118"/>
                <a:gd name="T30" fmla="*/ 17 w 721"/>
                <a:gd name="T31" fmla="*/ 25 h 118"/>
                <a:gd name="T32" fmla="*/ 12 w 721"/>
                <a:gd name="T33" fmla="*/ 25 h 118"/>
                <a:gd name="T34" fmla="*/ 0 w 721"/>
                <a:gd name="T35" fmla="*/ 58 h 118"/>
                <a:gd name="T36" fmla="*/ 12 w 721"/>
                <a:gd name="T37" fmla="*/ 90 h 118"/>
                <a:gd name="T38" fmla="*/ 17 w 721"/>
                <a:gd name="T39" fmla="*/ 90 h 118"/>
                <a:gd name="T40" fmla="*/ 27 w 721"/>
                <a:gd name="T41" fmla="*/ 77 h 118"/>
                <a:gd name="T42" fmla="*/ 27 w 721"/>
                <a:gd name="T43" fmla="*/ 77 h 118"/>
                <a:gd name="T44" fmla="*/ 85 w 721"/>
                <a:gd name="T45" fmla="*/ 77 h 118"/>
                <a:gd name="T46" fmla="*/ 85 w 721"/>
                <a:gd name="T47" fmla="*/ 77 h 118"/>
                <a:gd name="T48" fmla="*/ 115 w 721"/>
                <a:gd name="T49" fmla="*/ 93 h 118"/>
                <a:gd name="T50" fmla="*/ 117 w 721"/>
                <a:gd name="T51" fmla="*/ 93 h 118"/>
                <a:gd name="T52" fmla="*/ 134 w 721"/>
                <a:gd name="T53" fmla="*/ 118 h 118"/>
                <a:gd name="T54" fmla="*/ 139 w 721"/>
                <a:gd name="T55" fmla="*/ 118 h 118"/>
                <a:gd name="T56" fmla="*/ 155 w 721"/>
                <a:gd name="T57" fmla="*/ 99 h 118"/>
                <a:gd name="T58" fmla="*/ 155 w 721"/>
                <a:gd name="T59" fmla="*/ 100 h 118"/>
                <a:gd name="T60" fmla="*/ 683 w 721"/>
                <a:gd name="T61" fmla="*/ 100 h 118"/>
                <a:gd name="T62" fmla="*/ 702 w 721"/>
                <a:gd name="T63" fmla="*/ 60 h 118"/>
                <a:gd name="T64" fmla="*/ 716 w 721"/>
                <a:gd name="T65" fmla="*/ 60 h 118"/>
                <a:gd name="T66" fmla="*/ 721 w 721"/>
                <a:gd name="T67" fmla="*/ 47 h 118"/>
                <a:gd name="T68" fmla="*/ 716 w 721"/>
                <a:gd name="T6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1" h="118">
                  <a:moveTo>
                    <a:pt x="721" y="45"/>
                  </a:moveTo>
                  <a:cubicBezTo>
                    <a:pt x="721" y="45"/>
                    <a:pt x="721" y="45"/>
                    <a:pt x="721" y="46"/>
                  </a:cubicBezTo>
                  <a:cubicBezTo>
                    <a:pt x="721" y="47"/>
                    <a:pt x="721" y="47"/>
                    <a:pt x="721" y="48"/>
                  </a:cubicBezTo>
                  <a:moveTo>
                    <a:pt x="716" y="34"/>
                  </a:moveTo>
                  <a:cubicBezTo>
                    <a:pt x="702" y="34"/>
                    <a:pt x="702" y="34"/>
                    <a:pt x="702" y="34"/>
                  </a:cubicBezTo>
                  <a:cubicBezTo>
                    <a:pt x="702" y="34"/>
                    <a:pt x="702" y="35"/>
                    <a:pt x="702" y="36"/>
                  </a:cubicBezTo>
                  <a:cubicBezTo>
                    <a:pt x="698" y="26"/>
                    <a:pt x="690" y="15"/>
                    <a:pt x="68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ubicBezTo>
                    <a:pt x="151" y="6"/>
                    <a:pt x="145" y="0"/>
                    <a:pt x="13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9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93" y="40"/>
                    <a:pt x="8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1"/>
                    <a:pt x="21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40"/>
                    <a:pt x="0" y="58"/>
                  </a:cubicBezTo>
                  <a:cubicBezTo>
                    <a:pt x="0" y="75"/>
                    <a:pt x="6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1" y="90"/>
                    <a:pt x="25" y="85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3" y="77"/>
                    <a:pt x="115" y="93"/>
                    <a:pt x="115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108"/>
                    <a:pt x="127" y="118"/>
                    <a:pt x="13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6" y="118"/>
                    <a:pt x="151" y="110"/>
                    <a:pt x="155" y="99"/>
                  </a:cubicBezTo>
                  <a:cubicBezTo>
                    <a:pt x="155" y="99"/>
                    <a:pt x="155" y="99"/>
                    <a:pt x="155" y="100"/>
                  </a:cubicBezTo>
                  <a:cubicBezTo>
                    <a:pt x="683" y="100"/>
                    <a:pt x="683" y="100"/>
                    <a:pt x="683" y="100"/>
                  </a:cubicBezTo>
                  <a:cubicBezTo>
                    <a:pt x="690" y="100"/>
                    <a:pt x="698" y="76"/>
                    <a:pt x="702" y="60"/>
                  </a:cubicBezTo>
                  <a:cubicBezTo>
                    <a:pt x="716" y="60"/>
                    <a:pt x="716" y="60"/>
                    <a:pt x="716" y="60"/>
                  </a:cubicBezTo>
                  <a:cubicBezTo>
                    <a:pt x="719" y="60"/>
                    <a:pt x="721" y="54"/>
                    <a:pt x="721" y="47"/>
                  </a:cubicBezTo>
                  <a:cubicBezTo>
                    <a:pt x="721" y="39"/>
                    <a:pt x="719" y="34"/>
                    <a:pt x="716" y="34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2" name="Freeform 54">
              <a:extLst>
                <a:ext uri="{FF2B5EF4-FFF2-40B4-BE49-F238E27FC236}">
                  <a16:creationId xmlns:a16="http://schemas.microsoft.com/office/drawing/2014/main" id="{1D969C90-91F0-8713-B416-FB0CAF782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3" name="Freeform 55">
              <a:extLst>
                <a:ext uri="{FF2B5EF4-FFF2-40B4-BE49-F238E27FC236}">
                  <a16:creationId xmlns:a16="http://schemas.microsoft.com/office/drawing/2014/main" id="{E53B5059-B67F-2BA2-9ABE-320918092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022"/>
              <a:ext cx="76" cy="354"/>
            </a:xfrm>
            <a:custGeom>
              <a:avLst/>
              <a:gdLst>
                <a:gd name="T0" fmla="*/ 4 w 27"/>
                <a:gd name="T1" fmla="*/ 118 h 118"/>
                <a:gd name="T2" fmla="*/ 26 w 27"/>
                <a:gd name="T3" fmla="*/ 59 h 118"/>
                <a:gd name="T4" fmla="*/ 5 w 27"/>
                <a:gd name="T5" fmla="*/ 0 h 118"/>
                <a:gd name="T6" fmla="*/ 0 w 27"/>
                <a:gd name="T7" fmla="*/ 0 h 118"/>
                <a:gd name="T8" fmla="*/ 22 w 27"/>
                <a:gd name="T9" fmla="*/ 59 h 118"/>
                <a:gd name="T10" fmla="*/ 0 w 27"/>
                <a:gd name="T11" fmla="*/ 118 h 118"/>
                <a:gd name="T12" fmla="*/ 4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4" y="118"/>
                  </a:moveTo>
                  <a:cubicBezTo>
                    <a:pt x="17" y="118"/>
                    <a:pt x="26" y="92"/>
                    <a:pt x="26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2" y="26"/>
                    <a:pt x="22" y="59"/>
                  </a:cubicBezTo>
                  <a:cubicBezTo>
                    <a:pt x="22" y="92"/>
                    <a:pt x="12" y="118"/>
                    <a:pt x="0" y="118"/>
                  </a:cubicBezTo>
                  <a:lnTo>
                    <a:pt x="4" y="118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4" name="Freeform 56">
              <a:extLst>
                <a:ext uri="{FF2B5EF4-FFF2-40B4-BE49-F238E27FC236}">
                  <a16:creationId xmlns:a16="http://schemas.microsoft.com/office/drawing/2014/main" id="{59C36B9A-340F-F612-B217-9E92ADF7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36" cy="255"/>
            </a:xfrm>
            <a:custGeom>
              <a:avLst/>
              <a:gdLst>
                <a:gd name="T0" fmla="*/ 529 w 545"/>
                <a:gd name="T1" fmla="*/ 0 h 85"/>
                <a:gd name="T2" fmla="*/ 0 w 545"/>
                <a:gd name="T3" fmla="*/ 0 h 85"/>
                <a:gd name="T4" fmla="*/ 7 w 545"/>
                <a:gd name="T5" fmla="*/ 44 h 85"/>
                <a:gd name="T6" fmla="*/ 1 w 545"/>
                <a:gd name="T7" fmla="*/ 85 h 85"/>
                <a:gd name="T8" fmla="*/ 529 w 545"/>
                <a:gd name="T9" fmla="*/ 85 h 85"/>
                <a:gd name="T10" fmla="*/ 545 w 545"/>
                <a:gd name="T11" fmla="*/ 42 h 85"/>
                <a:gd name="T12" fmla="*/ 529 w 54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45" y="66"/>
                    <a:pt x="545" y="42"/>
                  </a:cubicBezTo>
                  <a:cubicBezTo>
                    <a:pt x="545" y="19"/>
                    <a:pt x="535" y="0"/>
                    <a:pt x="52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5" name="Freeform 57">
              <a:extLst>
                <a:ext uri="{FF2B5EF4-FFF2-40B4-BE49-F238E27FC236}">
                  <a16:creationId xmlns:a16="http://schemas.microsoft.com/office/drawing/2014/main" id="{59DA9F2E-C444-909D-72BA-A6F8CADB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992" cy="255"/>
            </a:xfrm>
            <a:custGeom>
              <a:avLst/>
              <a:gdLst>
                <a:gd name="T0" fmla="*/ 7 w 352"/>
                <a:gd name="T1" fmla="*/ 44 h 85"/>
                <a:gd name="T2" fmla="*/ 1 w 352"/>
                <a:gd name="T3" fmla="*/ 85 h 85"/>
                <a:gd name="T4" fmla="*/ 342 w 352"/>
                <a:gd name="T5" fmla="*/ 85 h 85"/>
                <a:gd name="T6" fmla="*/ 351 w 352"/>
                <a:gd name="T7" fmla="*/ 53 h 85"/>
                <a:gd name="T8" fmla="*/ 352 w 352"/>
                <a:gd name="T9" fmla="*/ 21 h 85"/>
                <a:gd name="T10" fmla="*/ 339 w 352"/>
                <a:gd name="T11" fmla="*/ 0 h 85"/>
                <a:gd name="T12" fmla="*/ 0 w 352"/>
                <a:gd name="T13" fmla="*/ 0 h 85"/>
                <a:gd name="T14" fmla="*/ 7 w 352"/>
                <a:gd name="T1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85">
                  <a:moveTo>
                    <a:pt x="7" y="44"/>
                  </a:moveTo>
                  <a:cubicBezTo>
                    <a:pt x="7" y="60"/>
                    <a:pt x="5" y="74"/>
                    <a:pt x="1" y="85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6" name="Freeform 58">
              <a:extLst>
                <a:ext uri="{FF2B5EF4-FFF2-40B4-BE49-F238E27FC236}">
                  <a16:creationId xmlns:a16="http://schemas.microsoft.com/office/drawing/2014/main" id="{D70852F4-9482-BC73-F50A-75A83B8A6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067"/>
              <a:ext cx="65" cy="252"/>
            </a:xfrm>
            <a:custGeom>
              <a:avLst/>
              <a:gdLst>
                <a:gd name="T0" fmla="*/ 0 w 23"/>
                <a:gd name="T1" fmla="*/ 0 h 84"/>
                <a:gd name="T2" fmla="*/ 23 w 23"/>
                <a:gd name="T3" fmla="*/ 44 h 84"/>
                <a:gd name="T4" fmla="*/ 2 w 23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4">
                  <a:moveTo>
                    <a:pt x="0" y="0"/>
                  </a:moveTo>
                  <a:cubicBezTo>
                    <a:pt x="8" y="12"/>
                    <a:pt x="23" y="33"/>
                    <a:pt x="23" y="44"/>
                  </a:cubicBezTo>
                  <a:cubicBezTo>
                    <a:pt x="23" y="55"/>
                    <a:pt x="2" y="84"/>
                    <a:pt x="2" y="84"/>
                  </a:cubicBezTo>
                </a:path>
              </a:pathLst>
            </a:cu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7" name="Freeform 59">
              <a:extLst>
                <a:ext uri="{FF2B5EF4-FFF2-40B4-BE49-F238E27FC236}">
                  <a16:creationId xmlns:a16="http://schemas.microsoft.com/office/drawing/2014/main" id="{3A248575-7483-17F6-DC66-E2D69CC18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42"/>
              <a:ext cx="184" cy="111"/>
            </a:xfrm>
            <a:custGeom>
              <a:avLst/>
              <a:gdLst>
                <a:gd name="T0" fmla="*/ 58 w 65"/>
                <a:gd name="T1" fmla="*/ 0 h 37"/>
                <a:gd name="T2" fmla="*/ 0 w 65"/>
                <a:gd name="T3" fmla="*/ 0 h 37"/>
                <a:gd name="T4" fmla="*/ 2 w 65"/>
                <a:gd name="T5" fmla="*/ 18 h 37"/>
                <a:gd name="T6" fmla="*/ 0 w 65"/>
                <a:gd name="T7" fmla="*/ 37 h 37"/>
                <a:gd name="T8" fmla="*/ 58 w 65"/>
                <a:gd name="T9" fmla="*/ 37 h 37"/>
                <a:gd name="T10" fmla="*/ 65 w 65"/>
                <a:gd name="T11" fmla="*/ 19 h 37"/>
                <a:gd name="T12" fmla="*/ 58 w 65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8"/>
                  </a:cubicBezTo>
                  <a:cubicBezTo>
                    <a:pt x="2" y="25"/>
                    <a:pt x="1" y="31"/>
                    <a:pt x="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5" y="29"/>
                    <a:pt x="65" y="19"/>
                  </a:cubicBezTo>
                  <a:cubicBezTo>
                    <a:pt x="65" y="8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8" name="Freeform 60">
              <a:extLst>
                <a:ext uri="{FF2B5EF4-FFF2-40B4-BE49-F238E27FC236}">
                  <a16:creationId xmlns:a16="http://schemas.microsoft.com/office/drawing/2014/main" id="{5DB5E6CE-AF94-BEA7-CCE6-EB2EA60F6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9" name="Freeform 61">
              <a:extLst>
                <a:ext uri="{FF2B5EF4-FFF2-40B4-BE49-F238E27FC236}">
                  <a16:creationId xmlns:a16="http://schemas.microsoft.com/office/drawing/2014/main" id="{53230A4F-2413-3534-564F-5F78978A7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103"/>
              <a:ext cx="59" cy="99"/>
            </a:xfrm>
            <a:custGeom>
              <a:avLst/>
              <a:gdLst>
                <a:gd name="T0" fmla="*/ 9 w 21"/>
                <a:gd name="T1" fmla="*/ 2 h 33"/>
                <a:gd name="T2" fmla="*/ 3 w 21"/>
                <a:gd name="T3" fmla="*/ 15 h 33"/>
                <a:gd name="T4" fmla="*/ 2 w 21"/>
                <a:gd name="T5" fmla="*/ 33 h 33"/>
                <a:gd name="T6" fmla="*/ 7 w 21"/>
                <a:gd name="T7" fmla="*/ 22 h 33"/>
                <a:gd name="T8" fmla="*/ 12 w 21"/>
                <a:gd name="T9" fmla="*/ 20 h 33"/>
                <a:gd name="T10" fmla="*/ 16 w 21"/>
                <a:gd name="T11" fmla="*/ 24 h 33"/>
                <a:gd name="T12" fmla="*/ 13 w 21"/>
                <a:gd name="T13" fmla="*/ 4 h 33"/>
                <a:gd name="T14" fmla="*/ 9 w 2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9" y="2"/>
                  </a:moveTo>
                  <a:cubicBezTo>
                    <a:pt x="5" y="5"/>
                    <a:pt x="3" y="11"/>
                    <a:pt x="3" y="15"/>
                  </a:cubicBezTo>
                  <a:cubicBezTo>
                    <a:pt x="2" y="21"/>
                    <a:pt x="0" y="28"/>
                    <a:pt x="2" y="33"/>
                  </a:cubicBezTo>
                  <a:cubicBezTo>
                    <a:pt x="4" y="29"/>
                    <a:pt x="3" y="25"/>
                    <a:pt x="7" y="22"/>
                  </a:cubicBezTo>
                  <a:cubicBezTo>
                    <a:pt x="8" y="21"/>
                    <a:pt x="11" y="20"/>
                    <a:pt x="12" y="20"/>
                  </a:cubicBezTo>
                  <a:cubicBezTo>
                    <a:pt x="15" y="21"/>
                    <a:pt x="14" y="23"/>
                    <a:pt x="16" y="24"/>
                  </a:cubicBezTo>
                  <a:cubicBezTo>
                    <a:pt x="21" y="23"/>
                    <a:pt x="16" y="7"/>
                    <a:pt x="13" y="4"/>
                  </a:cubicBezTo>
                  <a:cubicBezTo>
                    <a:pt x="12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0" name="Freeform 62">
              <a:extLst>
                <a:ext uri="{FF2B5EF4-FFF2-40B4-BE49-F238E27FC236}">
                  <a16:creationId xmlns:a16="http://schemas.microsoft.com/office/drawing/2014/main" id="{4681E83E-737C-8AB4-9416-BC4F5587A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100"/>
              <a:ext cx="31" cy="63"/>
            </a:xfrm>
            <a:custGeom>
              <a:avLst/>
              <a:gdLst>
                <a:gd name="T0" fmla="*/ 1 w 11"/>
                <a:gd name="T1" fmla="*/ 21 h 21"/>
                <a:gd name="T2" fmla="*/ 4 w 11"/>
                <a:gd name="T3" fmla="*/ 6 h 21"/>
                <a:gd name="T4" fmla="*/ 11 w 11"/>
                <a:gd name="T5" fmla="*/ 13 h 21"/>
                <a:gd name="T6" fmla="*/ 4 w 1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0" y="17"/>
                    <a:pt x="1" y="10"/>
                    <a:pt x="4" y="6"/>
                  </a:cubicBezTo>
                  <a:cubicBezTo>
                    <a:pt x="8" y="0"/>
                    <a:pt x="10" y="10"/>
                    <a:pt x="11" y="13"/>
                  </a:cubicBezTo>
                  <a:cubicBezTo>
                    <a:pt x="10" y="11"/>
                    <a:pt x="5" y="5"/>
                    <a:pt x="4" y="11"/>
                  </a:cubicBezTo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1" name="Freeform 63">
              <a:extLst>
                <a:ext uri="{FF2B5EF4-FFF2-40B4-BE49-F238E27FC236}">
                  <a16:creationId xmlns:a16="http://schemas.microsoft.com/office/drawing/2014/main" id="{9A06A657-05B8-12DC-32B1-C7CEA0949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107" cy="255"/>
            </a:xfrm>
            <a:custGeom>
              <a:avLst/>
              <a:gdLst>
                <a:gd name="T0" fmla="*/ 38 w 38"/>
                <a:gd name="T1" fmla="*/ 30 h 85"/>
                <a:gd name="T2" fmla="*/ 16 w 38"/>
                <a:gd name="T3" fmla="*/ 0 h 85"/>
                <a:gd name="T4" fmla="*/ 0 w 38"/>
                <a:gd name="T5" fmla="*/ 42 h 85"/>
                <a:gd name="T6" fmla="*/ 16 w 38"/>
                <a:gd name="T7" fmla="*/ 85 h 85"/>
                <a:gd name="T8" fmla="*/ 17 w 38"/>
                <a:gd name="T9" fmla="*/ 85 h 85"/>
                <a:gd name="T10" fmla="*/ 38 w 38"/>
                <a:gd name="T1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5">
                  <a:moveTo>
                    <a:pt x="38" y="30"/>
                  </a:moveTo>
                  <a:cubicBezTo>
                    <a:pt x="38" y="20"/>
                    <a:pt x="25" y="0"/>
                    <a:pt x="16" y="0"/>
                  </a:cubicBezTo>
                  <a:cubicBezTo>
                    <a:pt x="8" y="0"/>
                    <a:pt x="0" y="19"/>
                    <a:pt x="0" y="42"/>
                  </a:cubicBezTo>
                  <a:cubicBezTo>
                    <a:pt x="0" y="66"/>
                    <a:pt x="7" y="85"/>
                    <a:pt x="16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6" y="83"/>
                    <a:pt x="38" y="40"/>
                    <a:pt x="38" y="30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2" name="Freeform 64">
              <a:extLst>
                <a:ext uri="{FF2B5EF4-FFF2-40B4-BE49-F238E27FC236}">
                  <a16:creationId xmlns:a16="http://schemas.microsoft.com/office/drawing/2014/main" id="{C1579F7D-4577-72AC-1C0C-748E772C2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70"/>
              <a:ext cx="104" cy="252"/>
            </a:xfrm>
            <a:custGeom>
              <a:avLst/>
              <a:gdLst>
                <a:gd name="T0" fmla="*/ 0 w 37"/>
                <a:gd name="T1" fmla="*/ 84 h 84"/>
                <a:gd name="T2" fmla="*/ 16 w 37"/>
                <a:gd name="T3" fmla="*/ 42 h 84"/>
                <a:gd name="T4" fmla="*/ 0 w 37"/>
                <a:gd name="T5" fmla="*/ 0 h 84"/>
                <a:gd name="T6" fmla="*/ 21 w 37"/>
                <a:gd name="T7" fmla="*/ 0 h 84"/>
                <a:gd name="T8" fmla="*/ 37 w 37"/>
                <a:gd name="T9" fmla="*/ 42 h 84"/>
                <a:gd name="T10" fmla="*/ 21 w 37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4">
                  <a:moveTo>
                    <a:pt x="0" y="84"/>
                  </a:moveTo>
                  <a:cubicBezTo>
                    <a:pt x="9" y="84"/>
                    <a:pt x="16" y="65"/>
                    <a:pt x="16" y="42"/>
                  </a:cubicBezTo>
                  <a:cubicBezTo>
                    <a:pt x="16" y="19"/>
                    <a:pt x="9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0" y="0"/>
                    <a:pt x="37" y="19"/>
                    <a:pt x="37" y="42"/>
                  </a:cubicBezTo>
                  <a:cubicBezTo>
                    <a:pt x="37" y="66"/>
                    <a:pt x="30" y="84"/>
                    <a:pt x="21" y="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3" name="Freeform 65">
              <a:extLst>
                <a:ext uri="{FF2B5EF4-FFF2-40B4-BE49-F238E27FC236}">
                  <a16:creationId xmlns:a16="http://schemas.microsoft.com/office/drawing/2014/main" id="{481EC69D-8A0F-9527-59C7-B20538C7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84"/>
              <a:ext cx="155" cy="66"/>
            </a:xfrm>
            <a:custGeom>
              <a:avLst/>
              <a:gdLst>
                <a:gd name="T0" fmla="*/ 1 w 55"/>
                <a:gd name="T1" fmla="*/ 0 h 22"/>
                <a:gd name="T2" fmla="*/ 0 w 55"/>
                <a:gd name="T3" fmla="*/ 21 h 22"/>
                <a:gd name="T4" fmla="*/ 55 w 55"/>
                <a:gd name="T5" fmla="*/ 22 h 22"/>
                <a:gd name="T6" fmla="*/ 6 w 55"/>
                <a:gd name="T7" fmla="*/ 13 h 22"/>
                <a:gd name="T8" fmla="*/ 1 w 5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">
                  <a:moveTo>
                    <a:pt x="1" y="0"/>
                  </a:moveTo>
                  <a:cubicBezTo>
                    <a:pt x="2" y="3"/>
                    <a:pt x="3" y="16"/>
                    <a:pt x="0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3" y="21"/>
                    <a:pt x="9" y="20"/>
                    <a:pt x="6" y="13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A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4" name="Freeform 66">
              <a:extLst>
                <a:ext uri="{FF2B5EF4-FFF2-40B4-BE49-F238E27FC236}">
                  <a16:creationId xmlns:a16="http://schemas.microsoft.com/office/drawing/2014/main" id="{7F8FFD55-FCF5-5816-BEAA-9EDEE191F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5" name="Freeform 67">
              <a:extLst>
                <a:ext uri="{FF2B5EF4-FFF2-40B4-BE49-F238E27FC236}">
                  <a16:creationId xmlns:a16="http://schemas.microsoft.com/office/drawing/2014/main" id="{51B97E42-E2AE-4412-4CEC-E6C7AB418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145"/>
              <a:ext cx="17" cy="33"/>
            </a:xfrm>
            <a:custGeom>
              <a:avLst/>
              <a:gdLst>
                <a:gd name="T0" fmla="*/ 6 w 6"/>
                <a:gd name="T1" fmla="*/ 11 h 11"/>
                <a:gd name="T2" fmla="*/ 4 w 6"/>
                <a:gd name="T3" fmla="*/ 0 h 11"/>
                <a:gd name="T4" fmla="*/ 0 w 6"/>
                <a:gd name="T5" fmla="*/ 0 h 11"/>
                <a:gd name="T6" fmla="*/ 1 w 6"/>
                <a:gd name="T7" fmla="*/ 11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7"/>
                    <a:pt x="5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6" name="Freeform 68">
              <a:extLst>
                <a:ext uri="{FF2B5EF4-FFF2-40B4-BE49-F238E27FC236}">
                  <a16:creationId xmlns:a16="http://schemas.microsoft.com/office/drawing/2014/main" id="{B82A7DBC-0710-C4F0-22E1-6A6BDA448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133"/>
              <a:ext cx="14" cy="9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7" name="Freeform 69">
              <a:extLst>
                <a:ext uri="{FF2B5EF4-FFF2-40B4-BE49-F238E27FC236}">
                  <a16:creationId xmlns:a16="http://schemas.microsoft.com/office/drawing/2014/main" id="{1081907D-48B2-94B9-AD1D-47D4B6C59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187"/>
              <a:ext cx="14" cy="1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0 w 5"/>
                <a:gd name="T5" fmla="*/ 5 h 5"/>
                <a:gd name="T6" fmla="*/ 5 w 5"/>
                <a:gd name="T7" fmla="*/ 4 h 5"/>
                <a:gd name="T8" fmla="*/ 5 w 5"/>
                <a:gd name="T9" fmla="*/ 3 h 5"/>
                <a:gd name="T10" fmla="*/ 5 w 5"/>
                <a:gd name="T11" fmla="*/ 1 h 5"/>
                <a:gd name="T12" fmla="*/ 5 w 5"/>
                <a:gd name="T13" fmla="*/ 0 h 5"/>
                <a:gd name="T14" fmla="*/ 0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8" name="Freeform 70">
              <a:extLst>
                <a:ext uri="{FF2B5EF4-FFF2-40B4-BE49-F238E27FC236}">
                  <a16:creationId xmlns:a16="http://schemas.microsoft.com/office/drawing/2014/main" id="{37CFB401-436C-FEBB-8F22-FB456B9DA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124"/>
              <a:ext cx="17" cy="39"/>
            </a:xfrm>
            <a:custGeom>
              <a:avLst/>
              <a:gdLst>
                <a:gd name="T0" fmla="*/ 4 w 6"/>
                <a:gd name="T1" fmla="*/ 0 h 13"/>
                <a:gd name="T2" fmla="*/ 0 w 6"/>
                <a:gd name="T3" fmla="*/ 0 h 13"/>
                <a:gd name="T4" fmla="*/ 1 w 6"/>
                <a:gd name="T5" fmla="*/ 13 h 13"/>
                <a:gd name="T6" fmla="*/ 6 w 6"/>
                <a:gd name="T7" fmla="*/ 13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8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9" name="Freeform 71">
              <a:extLst>
                <a:ext uri="{FF2B5EF4-FFF2-40B4-BE49-F238E27FC236}">
                  <a16:creationId xmlns:a16="http://schemas.microsoft.com/office/drawing/2014/main" id="{D5380AE4-6B12-CEDA-5040-C0D43DB9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12"/>
              <a:ext cx="12" cy="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0" name="Freeform 72">
              <a:extLst>
                <a:ext uri="{FF2B5EF4-FFF2-40B4-BE49-F238E27FC236}">
                  <a16:creationId xmlns:a16="http://schemas.microsoft.com/office/drawing/2014/main" id="{A92AAB2C-E13F-D0BF-E322-E44280C0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72"/>
              <a:ext cx="14" cy="18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4 h 6"/>
                <a:gd name="T4" fmla="*/ 5 w 5"/>
                <a:gd name="T5" fmla="*/ 1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6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1" name="Freeform 73">
              <a:extLst>
                <a:ext uri="{FF2B5EF4-FFF2-40B4-BE49-F238E27FC236}">
                  <a16:creationId xmlns:a16="http://schemas.microsoft.com/office/drawing/2014/main" id="{4008BF24-9DE7-93C0-72F3-5210D3A9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00"/>
              <a:ext cx="73" cy="72"/>
            </a:xfrm>
            <a:custGeom>
              <a:avLst/>
              <a:gdLst>
                <a:gd name="T0" fmla="*/ 21 w 26"/>
                <a:gd name="T1" fmla="*/ 0 h 24"/>
                <a:gd name="T2" fmla="*/ 0 w 26"/>
                <a:gd name="T3" fmla="*/ 0 h 24"/>
                <a:gd name="T4" fmla="*/ 0 w 26"/>
                <a:gd name="T5" fmla="*/ 3 h 24"/>
                <a:gd name="T6" fmla="*/ 4 w 26"/>
                <a:gd name="T7" fmla="*/ 24 h 24"/>
                <a:gd name="T8" fmla="*/ 26 w 26"/>
                <a:gd name="T9" fmla="*/ 23 h 24"/>
                <a:gd name="T10" fmla="*/ 21 w 2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9"/>
                    <a:pt x="4" y="16"/>
                    <a:pt x="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4"/>
                    <a:pt x="23" y="6"/>
                    <a:pt x="21" y="0"/>
                  </a:cubicBezTo>
                  <a:close/>
                </a:path>
              </a:pathLst>
            </a:custGeom>
            <a:solidFill>
              <a:srgbClr val="9E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2" name="Freeform 74">
              <a:extLst>
                <a:ext uri="{FF2B5EF4-FFF2-40B4-BE49-F238E27FC236}">
                  <a16:creationId xmlns:a16="http://schemas.microsoft.com/office/drawing/2014/main" id="{C17D31B7-8AB0-55E5-B004-FAB57A31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82"/>
              <a:ext cx="67" cy="18"/>
            </a:xfrm>
            <a:custGeom>
              <a:avLst/>
              <a:gdLst>
                <a:gd name="T0" fmla="*/ 22 w 24"/>
                <a:gd name="T1" fmla="*/ 0 h 6"/>
                <a:gd name="T2" fmla="*/ 0 w 24"/>
                <a:gd name="T3" fmla="*/ 1 h 6"/>
                <a:gd name="T4" fmla="*/ 3 w 24"/>
                <a:gd name="T5" fmla="*/ 6 h 6"/>
                <a:gd name="T6" fmla="*/ 24 w 24"/>
                <a:gd name="T7" fmla="*/ 5 h 6"/>
                <a:gd name="T8" fmla="*/ 22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3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3" name="Freeform 75">
              <a:extLst>
                <a:ext uri="{FF2B5EF4-FFF2-40B4-BE49-F238E27FC236}">
                  <a16:creationId xmlns:a16="http://schemas.microsoft.com/office/drawing/2014/main" id="{C3C4749F-A85D-7583-5DA8-8E389F52E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62" cy="33"/>
            </a:xfrm>
            <a:custGeom>
              <a:avLst/>
              <a:gdLst>
                <a:gd name="T0" fmla="*/ 22 w 22"/>
                <a:gd name="T1" fmla="*/ 11 h 11"/>
                <a:gd name="T2" fmla="*/ 22 w 22"/>
                <a:gd name="T3" fmla="*/ 4 h 11"/>
                <a:gd name="T4" fmla="*/ 22 w 22"/>
                <a:gd name="T5" fmla="*/ 0 h 11"/>
                <a:gd name="T6" fmla="*/ 1 w 22"/>
                <a:gd name="T7" fmla="*/ 0 h 11"/>
                <a:gd name="T8" fmla="*/ 1 w 22"/>
                <a:gd name="T9" fmla="*/ 4 h 11"/>
                <a:gd name="T10" fmla="*/ 0 w 22"/>
                <a:gd name="T11" fmla="*/ 11 h 11"/>
                <a:gd name="T12" fmla="*/ 22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8"/>
                    <a:pt x="22" y="6"/>
                    <a:pt x="22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7"/>
                    <a:pt x="1" y="9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4" name="Freeform 76">
              <a:extLst>
                <a:ext uri="{FF2B5EF4-FFF2-40B4-BE49-F238E27FC236}">
                  <a16:creationId xmlns:a16="http://schemas.microsoft.com/office/drawing/2014/main" id="{38478B88-1F40-8AAE-EB86-65ACF203B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48"/>
              <a:ext cx="169" cy="60"/>
            </a:xfrm>
            <a:custGeom>
              <a:avLst/>
              <a:gdLst>
                <a:gd name="T0" fmla="*/ 48 w 60"/>
                <a:gd name="T1" fmla="*/ 2 h 20"/>
                <a:gd name="T2" fmla="*/ 55 w 60"/>
                <a:gd name="T3" fmla="*/ 3 h 20"/>
                <a:gd name="T4" fmla="*/ 58 w 60"/>
                <a:gd name="T5" fmla="*/ 8 h 20"/>
                <a:gd name="T6" fmla="*/ 59 w 60"/>
                <a:gd name="T7" fmla="*/ 20 h 20"/>
                <a:gd name="T8" fmla="*/ 54 w 60"/>
                <a:gd name="T9" fmla="*/ 0 h 20"/>
                <a:gd name="T10" fmla="*/ 0 w 60"/>
                <a:gd name="T11" fmla="*/ 0 h 20"/>
                <a:gd name="T12" fmla="*/ 48 w 6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48" y="2"/>
                  </a:moveTo>
                  <a:cubicBezTo>
                    <a:pt x="50" y="2"/>
                    <a:pt x="54" y="2"/>
                    <a:pt x="55" y="3"/>
                  </a:cubicBezTo>
                  <a:cubicBezTo>
                    <a:pt x="56" y="4"/>
                    <a:pt x="57" y="6"/>
                    <a:pt x="58" y="8"/>
                  </a:cubicBezTo>
                  <a:cubicBezTo>
                    <a:pt x="59" y="12"/>
                    <a:pt x="59" y="17"/>
                    <a:pt x="59" y="20"/>
                  </a:cubicBezTo>
                  <a:cubicBezTo>
                    <a:pt x="60" y="11"/>
                    <a:pt x="5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" y="1"/>
                    <a:pt x="4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5" name="Freeform 77">
              <a:extLst>
                <a:ext uri="{FF2B5EF4-FFF2-40B4-BE49-F238E27FC236}">
                  <a16:creationId xmlns:a16="http://schemas.microsoft.com/office/drawing/2014/main" id="{05C32011-9D34-6874-ED86-96DD2AF53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03"/>
              <a:ext cx="34" cy="183"/>
            </a:xfrm>
            <a:custGeom>
              <a:avLst/>
              <a:gdLst>
                <a:gd name="T0" fmla="*/ 1 w 12"/>
                <a:gd name="T1" fmla="*/ 0 h 61"/>
                <a:gd name="T2" fmla="*/ 1 w 12"/>
                <a:gd name="T3" fmla="*/ 0 h 61"/>
                <a:gd name="T4" fmla="*/ 11 w 12"/>
                <a:gd name="T5" fmla="*/ 30 h 61"/>
                <a:gd name="T6" fmla="*/ 0 w 12"/>
                <a:gd name="T7" fmla="*/ 61 h 61"/>
                <a:gd name="T8" fmla="*/ 1 w 12"/>
                <a:gd name="T9" fmla="*/ 61 h 61"/>
                <a:gd name="T10" fmla="*/ 12 w 12"/>
                <a:gd name="T11" fmla="*/ 30 h 61"/>
                <a:gd name="T12" fmla="*/ 1 w 1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11" y="15"/>
                    <a:pt x="11" y="30"/>
                  </a:cubicBezTo>
                  <a:cubicBezTo>
                    <a:pt x="11" y="46"/>
                    <a:pt x="6" y="60"/>
                    <a:pt x="0" y="61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7" y="61"/>
                    <a:pt x="12" y="46"/>
                    <a:pt x="12" y="30"/>
                  </a:cubicBezTo>
                  <a:cubicBezTo>
                    <a:pt x="12" y="14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6" name="Freeform 78">
              <a:extLst>
                <a:ext uri="{FF2B5EF4-FFF2-40B4-BE49-F238E27FC236}">
                  <a16:creationId xmlns:a16="http://schemas.microsoft.com/office/drawing/2014/main" id="{2D4A0ED8-2255-6100-4E43-418146FA1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28"/>
              <a:ext cx="65" cy="339"/>
            </a:xfrm>
            <a:custGeom>
              <a:avLst/>
              <a:gdLst>
                <a:gd name="T0" fmla="*/ 2 w 23"/>
                <a:gd name="T1" fmla="*/ 0 h 113"/>
                <a:gd name="T2" fmla="*/ 1 w 23"/>
                <a:gd name="T3" fmla="*/ 0 h 113"/>
                <a:gd name="T4" fmla="*/ 20 w 23"/>
                <a:gd name="T5" fmla="*/ 56 h 113"/>
                <a:gd name="T6" fmla="*/ 0 w 23"/>
                <a:gd name="T7" fmla="*/ 113 h 113"/>
                <a:gd name="T8" fmla="*/ 2 w 23"/>
                <a:gd name="T9" fmla="*/ 113 h 113"/>
                <a:gd name="T10" fmla="*/ 23 w 23"/>
                <a:gd name="T11" fmla="*/ 56 h 113"/>
                <a:gd name="T12" fmla="*/ 2 w 2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1" y="4"/>
                    <a:pt x="20" y="28"/>
                    <a:pt x="20" y="56"/>
                  </a:cubicBezTo>
                  <a:cubicBezTo>
                    <a:pt x="20" y="86"/>
                    <a:pt x="11" y="112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14" y="113"/>
                    <a:pt x="23" y="87"/>
                    <a:pt x="23" y="56"/>
                  </a:cubicBezTo>
                  <a:cubicBezTo>
                    <a:pt x="23" y="26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7" name="Freeform 79">
              <a:extLst>
                <a:ext uri="{FF2B5EF4-FFF2-40B4-BE49-F238E27FC236}">
                  <a16:creationId xmlns:a16="http://schemas.microsoft.com/office/drawing/2014/main" id="{C109C547-0144-4BE6-7058-FDE9BAB88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45" cy="255"/>
            </a:xfrm>
            <a:custGeom>
              <a:avLst/>
              <a:gdLst>
                <a:gd name="T0" fmla="*/ 16 w 16"/>
                <a:gd name="T1" fmla="*/ 85 h 85"/>
                <a:gd name="T2" fmla="*/ 0 w 16"/>
                <a:gd name="T3" fmla="*/ 42 h 85"/>
                <a:gd name="T4" fmla="*/ 16 w 16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5">
                  <a:moveTo>
                    <a:pt x="16" y="85"/>
                  </a:moveTo>
                  <a:cubicBezTo>
                    <a:pt x="7" y="85"/>
                    <a:pt x="0" y="66"/>
                    <a:pt x="0" y="42"/>
                  </a:cubicBezTo>
                  <a:cubicBezTo>
                    <a:pt x="0" y="19"/>
                    <a:pt x="8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8" name="Freeform 80">
              <a:extLst>
                <a:ext uri="{FF2B5EF4-FFF2-40B4-BE49-F238E27FC236}">
                  <a16:creationId xmlns:a16="http://schemas.microsoft.com/office/drawing/2014/main" id="{3434249A-FCB6-359B-72E5-C24CE6B40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30"/>
              <a:ext cx="902" cy="186"/>
            </a:xfrm>
            <a:custGeom>
              <a:avLst/>
              <a:gdLst>
                <a:gd name="T0" fmla="*/ 3 w 320"/>
                <a:gd name="T1" fmla="*/ 0 h 62"/>
                <a:gd name="T2" fmla="*/ 1 w 320"/>
                <a:gd name="T3" fmla="*/ 57 h 62"/>
                <a:gd name="T4" fmla="*/ 10 w 320"/>
                <a:gd name="T5" fmla="*/ 60 h 62"/>
                <a:gd name="T6" fmla="*/ 320 w 320"/>
                <a:gd name="T7" fmla="*/ 60 h 62"/>
                <a:gd name="T8" fmla="*/ 86 w 320"/>
                <a:gd name="T9" fmla="*/ 48 h 62"/>
                <a:gd name="T10" fmla="*/ 16 w 320"/>
                <a:gd name="T11" fmla="*/ 31 h 62"/>
                <a:gd name="T12" fmla="*/ 3 w 32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">
                  <a:moveTo>
                    <a:pt x="3" y="0"/>
                  </a:moveTo>
                  <a:cubicBezTo>
                    <a:pt x="6" y="13"/>
                    <a:pt x="8" y="35"/>
                    <a:pt x="1" y="57"/>
                  </a:cubicBezTo>
                  <a:cubicBezTo>
                    <a:pt x="0" y="62"/>
                    <a:pt x="4" y="60"/>
                    <a:pt x="10" y="60"/>
                  </a:cubicBezTo>
                  <a:cubicBezTo>
                    <a:pt x="17" y="60"/>
                    <a:pt x="320" y="60"/>
                    <a:pt x="320" y="60"/>
                  </a:cubicBezTo>
                  <a:cubicBezTo>
                    <a:pt x="290" y="60"/>
                    <a:pt x="130" y="49"/>
                    <a:pt x="86" y="48"/>
                  </a:cubicBezTo>
                  <a:cubicBezTo>
                    <a:pt x="39" y="46"/>
                    <a:pt x="24" y="47"/>
                    <a:pt x="16" y="31"/>
                  </a:cubicBezTo>
                  <a:cubicBezTo>
                    <a:pt x="9" y="18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9" name="Freeform 81">
              <a:extLst>
                <a:ext uri="{FF2B5EF4-FFF2-40B4-BE49-F238E27FC236}">
                  <a16:creationId xmlns:a16="http://schemas.microsoft.com/office/drawing/2014/main" id="{D260D9AD-A817-352E-BF76-1E8FCBBCC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2079"/>
              <a:ext cx="890" cy="36"/>
            </a:xfrm>
            <a:custGeom>
              <a:avLst/>
              <a:gdLst>
                <a:gd name="T0" fmla="*/ 0 w 316"/>
                <a:gd name="T1" fmla="*/ 0 h 12"/>
                <a:gd name="T2" fmla="*/ 316 w 316"/>
                <a:gd name="T3" fmla="*/ 0 h 12"/>
                <a:gd name="T4" fmla="*/ 0 w 3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12">
                  <a:moveTo>
                    <a:pt x="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02" y="6"/>
                    <a:pt x="2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0" name="Oval 82">
              <a:extLst>
                <a:ext uri="{FF2B5EF4-FFF2-40B4-BE49-F238E27FC236}">
                  <a16:creationId xmlns:a16="http://schemas.microsoft.com/office/drawing/2014/main" id="{4533F5C7-C109-326B-7A9A-EFA470A3B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33"/>
              <a:ext cx="34" cy="93"/>
            </a:xfrm>
            <a:prstGeom prst="ellipse">
              <a:avLst/>
            </a:pr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1" name="Freeform 83">
              <a:extLst>
                <a:ext uri="{FF2B5EF4-FFF2-40B4-BE49-F238E27FC236}">
                  <a16:creationId xmlns:a16="http://schemas.microsoft.com/office/drawing/2014/main" id="{967BD1BD-5E5D-F8EA-B299-F2F29FCBF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22"/>
              <a:ext cx="76" cy="354"/>
            </a:xfrm>
            <a:custGeom>
              <a:avLst/>
              <a:gdLst>
                <a:gd name="T0" fmla="*/ 5 w 27"/>
                <a:gd name="T1" fmla="*/ 118 h 118"/>
                <a:gd name="T2" fmla="*/ 27 w 27"/>
                <a:gd name="T3" fmla="*/ 59 h 118"/>
                <a:gd name="T4" fmla="*/ 5 w 27"/>
                <a:gd name="T5" fmla="*/ 0 h 118"/>
                <a:gd name="T6" fmla="*/ 1 w 27"/>
                <a:gd name="T7" fmla="*/ 0 h 118"/>
                <a:gd name="T8" fmla="*/ 23 w 27"/>
                <a:gd name="T9" fmla="*/ 59 h 118"/>
                <a:gd name="T10" fmla="*/ 0 w 27"/>
                <a:gd name="T11" fmla="*/ 118 h 118"/>
                <a:gd name="T12" fmla="*/ 5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5" y="118"/>
                  </a:moveTo>
                  <a:cubicBezTo>
                    <a:pt x="17" y="118"/>
                    <a:pt x="27" y="91"/>
                    <a:pt x="27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3" y="26"/>
                    <a:pt x="23" y="59"/>
                  </a:cubicBezTo>
                  <a:cubicBezTo>
                    <a:pt x="23" y="91"/>
                    <a:pt x="13" y="118"/>
                    <a:pt x="0" y="118"/>
                  </a:cubicBezTo>
                  <a:lnTo>
                    <a:pt x="5" y="1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2" name="Freeform 84">
              <a:extLst>
                <a:ext uri="{FF2B5EF4-FFF2-40B4-BE49-F238E27FC236}">
                  <a16:creationId xmlns:a16="http://schemas.microsoft.com/office/drawing/2014/main" id="{D0ECEBCF-D030-1D93-4ADB-6C3CDAC8A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3" name="Freeform 85">
              <a:extLst>
                <a:ext uri="{FF2B5EF4-FFF2-40B4-BE49-F238E27FC236}">
                  <a16:creationId xmlns:a16="http://schemas.microsoft.com/office/drawing/2014/main" id="{711814D1-9C12-2F2A-1468-809C73CC0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53" cy="255"/>
            </a:xfrm>
            <a:custGeom>
              <a:avLst/>
              <a:gdLst>
                <a:gd name="T0" fmla="*/ 529 w 551"/>
                <a:gd name="T1" fmla="*/ 0 h 85"/>
                <a:gd name="T2" fmla="*/ 0 w 551"/>
                <a:gd name="T3" fmla="*/ 0 h 85"/>
                <a:gd name="T4" fmla="*/ 7 w 551"/>
                <a:gd name="T5" fmla="*/ 44 h 85"/>
                <a:gd name="T6" fmla="*/ 1 w 551"/>
                <a:gd name="T7" fmla="*/ 85 h 85"/>
                <a:gd name="T8" fmla="*/ 529 w 551"/>
                <a:gd name="T9" fmla="*/ 85 h 85"/>
                <a:gd name="T10" fmla="*/ 551 w 551"/>
                <a:gd name="T11" fmla="*/ 30 h 85"/>
                <a:gd name="T12" fmla="*/ 529 w 55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51" y="40"/>
                    <a:pt x="551" y="30"/>
                  </a:cubicBezTo>
                  <a:cubicBezTo>
                    <a:pt x="551" y="20"/>
                    <a:pt x="538" y="0"/>
                    <a:pt x="52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4" name="Freeform 86">
              <a:extLst>
                <a:ext uri="{FF2B5EF4-FFF2-40B4-BE49-F238E27FC236}">
                  <a16:creationId xmlns:a16="http://schemas.microsoft.com/office/drawing/2014/main" id="{6A46AA1E-A23D-0148-1D76-9518B11B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5" name="Freeform 87">
              <a:extLst>
                <a:ext uri="{FF2B5EF4-FFF2-40B4-BE49-F238E27FC236}">
                  <a16:creationId xmlns:a16="http://schemas.microsoft.com/office/drawing/2014/main" id="{9138D232-9962-DD4A-8BD5-51D8C32A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6" name="Freeform 88">
              <a:extLst>
                <a:ext uri="{FF2B5EF4-FFF2-40B4-BE49-F238E27FC236}">
                  <a16:creationId xmlns:a16="http://schemas.microsoft.com/office/drawing/2014/main" id="{0DCAC857-97F9-91DF-60F2-2A2BAF945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7" name="Freeform 89">
              <a:extLst>
                <a:ext uri="{FF2B5EF4-FFF2-40B4-BE49-F238E27FC236}">
                  <a16:creationId xmlns:a16="http://schemas.microsoft.com/office/drawing/2014/main" id="{986C7888-0281-7825-E605-8AD9B81C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8" name="Freeform 90">
              <a:extLst>
                <a:ext uri="{FF2B5EF4-FFF2-40B4-BE49-F238E27FC236}">
                  <a16:creationId xmlns:a16="http://schemas.microsoft.com/office/drawing/2014/main" id="{7202B20D-E699-7D41-2729-1C0DF70B4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9" name="Freeform 91">
              <a:extLst>
                <a:ext uri="{FF2B5EF4-FFF2-40B4-BE49-F238E27FC236}">
                  <a16:creationId xmlns:a16="http://schemas.microsoft.com/office/drawing/2014/main" id="{DFB615AB-210C-830D-0CCB-88FB7DD67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0" name="Freeform 92">
              <a:extLst>
                <a:ext uri="{FF2B5EF4-FFF2-40B4-BE49-F238E27FC236}">
                  <a16:creationId xmlns:a16="http://schemas.microsoft.com/office/drawing/2014/main" id="{4E2D1857-B213-94FF-D44C-081ACEC7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1" name="Freeform 93">
              <a:extLst>
                <a:ext uri="{FF2B5EF4-FFF2-40B4-BE49-F238E27FC236}">
                  <a16:creationId xmlns:a16="http://schemas.microsoft.com/office/drawing/2014/main" id="{C9E7F101-F4F2-CAF5-AA74-BA2DE3C9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8" y="0"/>
                    <a:pt x="14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2" name="Freeform 94">
              <a:extLst>
                <a:ext uri="{FF2B5EF4-FFF2-40B4-BE49-F238E27FC236}">
                  <a16:creationId xmlns:a16="http://schemas.microsoft.com/office/drawing/2014/main" id="{E711649F-7364-DCFA-1502-9D9355390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3" name="Freeform 95">
              <a:extLst>
                <a:ext uri="{FF2B5EF4-FFF2-40B4-BE49-F238E27FC236}">
                  <a16:creationId xmlns:a16="http://schemas.microsoft.com/office/drawing/2014/main" id="{1A28F711-9981-0DE2-E092-2984A2A4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4" name="Freeform 96">
              <a:extLst>
                <a:ext uri="{FF2B5EF4-FFF2-40B4-BE49-F238E27FC236}">
                  <a16:creationId xmlns:a16="http://schemas.microsoft.com/office/drawing/2014/main" id="{19A585B6-41AE-7ECA-1EB4-08339119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5" name="Freeform 97">
              <a:extLst>
                <a:ext uri="{FF2B5EF4-FFF2-40B4-BE49-F238E27FC236}">
                  <a16:creationId xmlns:a16="http://schemas.microsoft.com/office/drawing/2014/main" id="{57D6B4DD-52D0-027D-918D-32574F5A6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6" name="Freeform 98">
              <a:extLst>
                <a:ext uri="{FF2B5EF4-FFF2-40B4-BE49-F238E27FC236}">
                  <a16:creationId xmlns:a16="http://schemas.microsoft.com/office/drawing/2014/main" id="{7434EB1F-BE0B-A4CA-E158-985598DD6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7" name="Freeform 99">
              <a:extLst>
                <a:ext uri="{FF2B5EF4-FFF2-40B4-BE49-F238E27FC236}">
                  <a16:creationId xmlns:a16="http://schemas.microsoft.com/office/drawing/2014/main" id="{87117F78-9DA0-7E39-3C3A-E99D38873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67"/>
              <a:ext cx="42" cy="129"/>
            </a:xfrm>
            <a:custGeom>
              <a:avLst/>
              <a:gdLst>
                <a:gd name="T0" fmla="*/ 0 w 15"/>
                <a:gd name="T1" fmla="*/ 0 h 43"/>
                <a:gd name="T2" fmla="*/ 14 w 1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9" y="0"/>
                    <a:pt x="15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8" name="Freeform 100">
              <a:extLst>
                <a:ext uri="{FF2B5EF4-FFF2-40B4-BE49-F238E27FC236}">
                  <a16:creationId xmlns:a16="http://schemas.microsoft.com/office/drawing/2014/main" id="{93C0EBC1-773D-BD7F-86D6-A8C673CF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9" name="Freeform 101">
              <a:extLst>
                <a:ext uri="{FF2B5EF4-FFF2-40B4-BE49-F238E27FC236}">
                  <a16:creationId xmlns:a16="http://schemas.microsoft.com/office/drawing/2014/main" id="{A7AFD5DE-59C8-29BA-B4ED-968B56EC7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0" name="Freeform 102">
              <a:extLst>
                <a:ext uri="{FF2B5EF4-FFF2-40B4-BE49-F238E27FC236}">
                  <a16:creationId xmlns:a16="http://schemas.microsoft.com/office/drawing/2014/main" id="{25BB462A-7AD5-1069-172A-372DBAE8E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67"/>
              <a:ext cx="34" cy="123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cubicBezTo>
                    <a:pt x="8" y="0"/>
                    <a:pt x="12" y="18"/>
                    <a:pt x="12" y="41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1" name="Freeform 103">
              <a:extLst>
                <a:ext uri="{FF2B5EF4-FFF2-40B4-BE49-F238E27FC236}">
                  <a16:creationId xmlns:a16="http://schemas.microsoft.com/office/drawing/2014/main" id="{34E75862-0896-1E9D-6E3C-56FE6745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2" name="Freeform 104">
              <a:extLst>
                <a:ext uri="{FF2B5EF4-FFF2-40B4-BE49-F238E27FC236}">
                  <a16:creationId xmlns:a16="http://schemas.microsoft.com/office/drawing/2014/main" id="{F73D0DDD-A0C1-441B-4885-3D38D2FE2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3" name="Rectangle 105">
              <a:extLst>
                <a:ext uri="{FF2B5EF4-FFF2-40B4-BE49-F238E27FC236}">
                  <a16:creationId xmlns:a16="http://schemas.microsoft.com/office/drawing/2014/main" id="{B1A1D680-0949-B5FE-DB8A-D21F0A4B1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193"/>
              <a:ext cx="321" cy="9"/>
            </a:xfrm>
            <a:prstGeom prst="rect">
              <a:avLst/>
            </a:prstGeom>
            <a:solidFill>
              <a:srgbClr val="E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4" name="Freeform 106">
              <a:extLst>
                <a:ext uri="{FF2B5EF4-FFF2-40B4-BE49-F238E27FC236}">
                  <a16:creationId xmlns:a16="http://schemas.microsoft.com/office/drawing/2014/main" id="{0B2FFE68-0A6A-650A-C3DC-0CF2E8B34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5" name="Freeform 107">
              <a:extLst>
                <a:ext uri="{FF2B5EF4-FFF2-40B4-BE49-F238E27FC236}">
                  <a16:creationId xmlns:a16="http://schemas.microsoft.com/office/drawing/2014/main" id="{3E6739DD-EE91-04B8-C21A-E0A5BB152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70"/>
              <a:ext cx="28" cy="252"/>
            </a:xfrm>
            <a:custGeom>
              <a:avLst/>
              <a:gdLst>
                <a:gd name="T0" fmla="*/ 0 w 10"/>
                <a:gd name="T1" fmla="*/ 84 h 84"/>
                <a:gd name="T2" fmla="*/ 10 w 10"/>
                <a:gd name="T3" fmla="*/ 43 h 84"/>
                <a:gd name="T4" fmla="*/ 0 w 1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4">
                  <a:moveTo>
                    <a:pt x="0" y="84"/>
                  </a:moveTo>
                  <a:cubicBezTo>
                    <a:pt x="6" y="84"/>
                    <a:pt x="10" y="65"/>
                    <a:pt x="10" y="43"/>
                  </a:cubicBezTo>
                  <a:cubicBezTo>
                    <a:pt x="10" y="2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6" name="Line 108">
              <a:extLst>
                <a:ext uri="{FF2B5EF4-FFF2-40B4-BE49-F238E27FC236}">
                  <a16:creationId xmlns:a16="http://schemas.microsoft.com/office/drawing/2014/main" id="{4C4F4455-EEB3-B104-3204-5D88F075E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193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7" name="Line 109">
              <a:extLst>
                <a:ext uri="{FF2B5EF4-FFF2-40B4-BE49-F238E27FC236}">
                  <a16:creationId xmlns:a16="http://schemas.microsoft.com/office/drawing/2014/main" id="{5D87B751-2143-039D-CDDC-CC84A548D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2202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8" name="Freeform 110">
              <a:extLst>
                <a:ext uri="{FF2B5EF4-FFF2-40B4-BE49-F238E27FC236}">
                  <a16:creationId xmlns:a16="http://schemas.microsoft.com/office/drawing/2014/main" id="{DA5C024A-9668-B7E2-79B4-CCF677CE0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05"/>
              <a:ext cx="327" cy="90"/>
            </a:xfrm>
            <a:custGeom>
              <a:avLst/>
              <a:gdLst>
                <a:gd name="T0" fmla="*/ 0 w 116"/>
                <a:gd name="T1" fmla="*/ 15 h 30"/>
                <a:gd name="T2" fmla="*/ 1 w 116"/>
                <a:gd name="T3" fmla="*/ 0 h 30"/>
                <a:gd name="T4" fmla="*/ 116 w 116"/>
                <a:gd name="T5" fmla="*/ 0 h 30"/>
                <a:gd name="T6" fmla="*/ 9 w 116"/>
                <a:gd name="T7" fmla="*/ 6 h 30"/>
                <a:gd name="T8" fmla="*/ 9 w 116"/>
                <a:gd name="T9" fmla="*/ 9 h 30"/>
                <a:gd name="T10" fmla="*/ 64 w 116"/>
                <a:gd name="T11" fmla="*/ 13 h 30"/>
                <a:gd name="T12" fmla="*/ 91 w 116"/>
                <a:gd name="T13" fmla="*/ 25 h 30"/>
                <a:gd name="T14" fmla="*/ 108 w 116"/>
                <a:gd name="T15" fmla="*/ 25 h 30"/>
                <a:gd name="T16" fmla="*/ 114 w 116"/>
                <a:gd name="T17" fmla="*/ 7 h 30"/>
                <a:gd name="T18" fmla="*/ 109 w 116"/>
                <a:gd name="T19" fmla="*/ 30 h 30"/>
                <a:gd name="T20" fmla="*/ 88 w 116"/>
                <a:gd name="T21" fmla="*/ 30 h 30"/>
                <a:gd name="T22" fmla="*/ 60 w 116"/>
                <a:gd name="T23" fmla="*/ 15 h 30"/>
                <a:gd name="T24" fmla="*/ 0 w 116"/>
                <a:gd name="T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30">
                  <a:moveTo>
                    <a:pt x="0" y="15"/>
                  </a:moveTo>
                  <a:cubicBezTo>
                    <a:pt x="0" y="13"/>
                    <a:pt x="2" y="3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" y="5"/>
                    <a:pt x="9" y="6"/>
                  </a:cubicBezTo>
                  <a:cubicBezTo>
                    <a:pt x="7" y="7"/>
                    <a:pt x="6" y="9"/>
                    <a:pt x="9" y="9"/>
                  </a:cubicBezTo>
                  <a:cubicBezTo>
                    <a:pt x="11" y="10"/>
                    <a:pt x="64" y="13"/>
                    <a:pt x="64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13" y="16"/>
                    <a:pt x="114" y="7"/>
                  </a:cubicBezTo>
                  <a:cubicBezTo>
                    <a:pt x="114" y="17"/>
                    <a:pt x="110" y="27"/>
                    <a:pt x="109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66" y="16"/>
                    <a:pt x="60" y="15"/>
                  </a:cubicBezTo>
                  <a:cubicBezTo>
                    <a:pt x="55" y="14"/>
                    <a:pt x="7" y="1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9" name="Freeform 111">
              <a:extLst>
                <a:ext uri="{FF2B5EF4-FFF2-40B4-BE49-F238E27FC236}">
                  <a16:creationId xmlns:a16="http://schemas.microsoft.com/office/drawing/2014/main" id="{E74F5964-95E4-A67A-DBAA-73C0548E0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100"/>
              <a:ext cx="327" cy="87"/>
            </a:xfrm>
            <a:custGeom>
              <a:avLst/>
              <a:gdLst>
                <a:gd name="T0" fmla="*/ 0 w 116"/>
                <a:gd name="T1" fmla="*/ 15 h 29"/>
                <a:gd name="T2" fmla="*/ 2 w 116"/>
                <a:gd name="T3" fmla="*/ 29 h 29"/>
                <a:gd name="T4" fmla="*/ 115 w 116"/>
                <a:gd name="T5" fmla="*/ 29 h 29"/>
                <a:gd name="T6" fmla="*/ 109 w 116"/>
                <a:gd name="T7" fmla="*/ 0 h 29"/>
                <a:gd name="T8" fmla="*/ 105 w 116"/>
                <a:gd name="T9" fmla="*/ 24 h 29"/>
                <a:gd name="T10" fmla="*/ 10 w 116"/>
                <a:gd name="T11" fmla="*/ 25 h 29"/>
                <a:gd name="T12" fmla="*/ 0 w 116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9">
                  <a:moveTo>
                    <a:pt x="0" y="15"/>
                  </a:moveTo>
                  <a:cubicBezTo>
                    <a:pt x="1" y="18"/>
                    <a:pt x="2" y="29"/>
                    <a:pt x="2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8"/>
                    <a:pt x="115" y="6"/>
                    <a:pt x="109" y="0"/>
                  </a:cubicBezTo>
                  <a:cubicBezTo>
                    <a:pt x="111" y="7"/>
                    <a:pt x="111" y="22"/>
                    <a:pt x="105" y="24"/>
                  </a:cubicBezTo>
                  <a:cubicBezTo>
                    <a:pt x="99" y="25"/>
                    <a:pt x="14" y="25"/>
                    <a:pt x="10" y="25"/>
                  </a:cubicBezTo>
                  <a:cubicBezTo>
                    <a:pt x="5" y="25"/>
                    <a:pt x="4" y="2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0" name="Freeform 112">
              <a:extLst>
                <a:ext uri="{FF2B5EF4-FFF2-40B4-BE49-F238E27FC236}">
                  <a16:creationId xmlns:a16="http://schemas.microsoft.com/office/drawing/2014/main" id="{9E968477-118F-818F-3CDA-0723C7342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0"/>
              <a:ext cx="271" cy="54"/>
            </a:xfrm>
            <a:custGeom>
              <a:avLst/>
              <a:gdLst>
                <a:gd name="T0" fmla="*/ 0 w 96"/>
                <a:gd name="T1" fmla="*/ 16 h 18"/>
                <a:gd name="T2" fmla="*/ 51 w 96"/>
                <a:gd name="T3" fmla="*/ 16 h 18"/>
                <a:gd name="T4" fmla="*/ 81 w 96"/>
                <a:gd name="T5" fmla="*/ 0 h 18"/>
                <a:gd name="T6" fmla="*/ 96 w 96"/>
                <a:gd name="T7" fmla="*/ 0 h 18"/>
                <a:gd name="T8" fmla="*/ 80 w 96"/>
                <a:gd name="T9" fmla="*/ 6 h 18"/>
                <a:gd name="T10" fmla="*/ 50 w 96"/>
                <a:gd name="T11" fmla="*/ 18 h 18"/>
                <a:gd name="T12" fmla="*/ 0 w 9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">
                  <a:moveTo>
                    <a:pt x="0" y="16"/>
                  </a:moveTo>
                  <a:cubicBezTo>
                    <a:pt x="0" y="16"/>
                    <a:pt x="47" y="16"/>
                    <a:pt x="51" y="16"/>
                  </a:cubicBezTo>
                  <a:cubicBezTo>
                    <a:pt x="58" y="16"/>
                    <a:pt x="75" y="4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0" y="1"/>
                    <a:pt x="85" y="1"/>
                    <a:pt x="80" y="6"/>
                  </a:cubicBezTo>
                  <a:cubicBezTo>
                    <a:pt x="74" y="10"/>
                    <a:pt x="63" y="18"/>
                    <a:pt x="50" y="18"/>
                  </a:cubicBezTo>
                  <a:cubicBezTo>
                    <a:pt x="38" y="1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1" name="Freeform 113">
              <a:extLst>
                <a:ext uri="{FF2B5EF4-FFF2-40B4-BE49-F238E27FC236}">
                  <a16:creationId xmlns:a16="http://schemas.microsoft.com/office/drawing/2014/main" id="{B2A514C9-E5D1-895B-0D9F-8467037C1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205"/>
              <a:ext cx="164" cy="42"/>
            </a:xfrm>
            <a:custGeom>
              <a:avLst/>
              <a:gdLst>
                <a:gd name="T0" fmla="*/ 1 w 58"/>
                <a:gd name="T1" fmla="*/ 1 h 14"/>
                <a:gd name="T2" fmla="*/ 0 w 58"/>
                <a:gd name="T3" fmla="*/ 14 h 14"/>
                <a:gd name="T4" fmla="*/ 44 w 58"/>
                <a:gd name="T5" fmla="*/ 14 h 14"/>
                <a:gd name="T6" fmla="*/ 4 w 58"/>
                <a:gd name="T7" fmla="*/ 8 h 14"/>
                <a:gd name="T8" fmla="*/ 58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1" y="1"/>
                  </a:moveTo>
                  <a:cubicBezTo>
                    <a:pt x="2" y="4"/>
                    <a:pt x="0" y="14"/>
                    <a:pt x="0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7" y="14"/>
                    <a:pt x="4" y="14"/>
                    <a:pt x="4" y="8"/>
                  </a:cubicBezTo>
                  <a:cubicBezTo>
                    <a:pt x="3" y="1"/>
                    <a:pt x="58" y="0"/>
                    <a:pt x="58" y="0"/>
                  </a:cubicBezTo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2" name="Freeform 114">
              <a:extLst>
                <a:ext uri="{FF2B5EF4-FFF2-40B4-BE49-F238E27FC236}">
                  <a16:creationId xmlns:a16="http://schemas.microsoft.com/office/drawing/2014/main" id="{C4C00D5E-42B3-B770-D450-DB65C62D6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3" name="Freeform 115">
              <a:extLst>
                <a:ext uri="{FF2B5EF4-FFF2-40B4-BE49-F238E27FC236}">
                  <a16:creationId xmlns:a16="http://schemas.microsoft.com/office/drawing/2014/main" id="{730B5B98-C941-F6F8-BBC8-F5C03FE0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157"/>
              <a:ext cx="939" cy="9"/>
            </a:xfrm>
            <a:custGeom>
              <a:avLst/>
              <a:gdLst>
                <a:gd name="T0" fmla="*/ 333 w 333"/>
                <a:gd name="T1" fmla="*/ 0 h 3"/>
                <a:gd name="T2" fmla="*/ 0 w 333"/>
                <a:gd name="T3" fmla="*/ 0 h 3"/>
                <a:gd name="T4" fmla="*/ 0 w 333"/>
                <a:gd name="T5" fmla="*/ 1 h 3"/>
                <a:gd name="T6" fmla="*/ 0 w 333"/>
                <a:gd name="T7" fmla="*/ 3 h 3"/>
                <a:gd name="T8" fmla="*/ 320 w 333"/>
                <a:gd name="T9" fmla="*/ 2 h 3"/>
                <a:gd name="T10" fmla="*/ 333 w 33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20" y="2"/>
                    <a:pt x="320" y="2"/>
                    <a:pt x="320" y="2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4" name="Freeform 116">
              <a:extLst>
                <a:ext uri="{FF2B5EF4-FFF2-40B4-BE49-F238E27FC236}">
                  <a16:creationId xmlns:a16="http://schemas.microsoft.com/office/drawing/2014/main" id="{42878126-627F-A8F3-D20B-86EB01829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130"/>
              <a:ext cx="39" cy="45"/>
            </a:xfrm>
            <a:custGeom>
              <a:avLst/>
              <a:gdLst>
                <a:gd name="T0" fmla="*/ 11 w 14"/>
                <a:gd name="T1" fmla="*/ 15 h 15"/>
                <a:gd name="T2" fmla="*/ 10 w 14"/>
                <a:gd name="T3" fmla="*/ 0 h 15"/>
                <a:gd name="T4" fmla="*/ 0 w 14"/>
                <a:gd name="T5" fmla="*/ 0 h 15"/>
                <a:gd name="T6" fmla="*/ 11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1" y="15"/>
                  </a:moveTo>
                  <a:cubicBezTo>
                    <a:pt x="14" y="8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13" y="2"/>
                    <a:pt x="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5" name="Freeform 117">
              <a:extLst>
                <a:ext uri="{FF2B5EF4-FFF2-40B4-BE49-F238E27FC236}">
                  <a16:creationId xmlns:a16="http://schemas.microsoft.com/office/drawing/2014/main" id="{7EE741B8-6DF4-BC34-9FDC-C6DF2110C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6" name="Freeform 118">
              <a:extLst>
                <a:ext uri="{FF2B5EF4-FFF2-40B4-BE49-F238E27FC236}">
                  <a16:creationId xmlns:a16="http://schemas.microsoft.com/office/drawing/2014/main" id="{60C1F029-2C4B-CB30-5ACC-76F245C63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51"/>
              <a:ext cx="34" cy="42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4 h 14"/>
                <a:gd name="T4" fmla="*/ 12 w 12"/>
                <a:gd name="T5" fmla="*/ 14 h 14"/>
                <a:gd name="T6" fmla="*/ 3 w 12"/>
                <a:gd name="T7" fmla="*/ 7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1" y="4"/>
                    <a:pt x="1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4" y="10"/>
                    <a:pt x="3" y="7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7" name="Freeform 119">
              <a:extLst>
                <a:ext uri="{FF2B5EF4-FFF2-40B4-BE49-F238E27FC236}">
                  <a16:creationId xmlns:a16="http://schemas.microsoft.com/office/drawing/2014/main" id="{93AC6248-F3B0-1420-26E0-2ECC74CB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097"/>
              <a:ext cx="39" cy="39"/>
            </a:xfrm>
            <a:custGeom>
              <a:avLst/>
              <a:gdLst>
                <a:gd name="T0" fmla="*/ 2 w 14"/>
                <a:gd name="T1" fmla="*/ 9 h 13"/>
                <a:gd name="T2" fmla="*/ 5 w 14"/>
                <a:gd name="T3" fmla="*/ 1 h 13"/>
                <a:gd name="T4" fmla="*/ 12 w 14"/>
                <a:gd name="T5" fmla="*/ 4 h 13"/>
                <a:gd name="T6" fmla="*/ 9 w 14"/>
                <a:gd name="T7" fmla="*/ 12 h 13"/>
                <a:gd name="T8" fmla="*/ 2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8" name="Freeform 120">
              <a:extLst>
                <a:ext uri="{FF2B5EF4-FFF2-40B4-BE49-F238E27FC236}">
                  <a16:creationId xmlns:a16="http://schemas.microsoft.com/office/drawing/2014/main" id="{DD178B2D-2AD7-1BBC-7315-27F8CA0FF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03"/>
              <a:ext cx="25" cy="27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1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9" name="Freeform 121">
              <a:extLst>
                <a:ext uri="{FF2B5EF4-FFF2-40B4-BE49-F238E27FC236}">
                  <a16:creationId xmlns:a16="http://schemas.microsoft.com/office/drawing/2014/main" id="{50FA7974-7A36-2E10-67E9-BF9D83DE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091"/>
              <a:ext cx="57" cy="60"/>
            </a:xfrm>
            <a:custGeom>
              <a:avLst/>
              <a:gdLst>
                <a:gd name="T0" fmla="*/ 2 w 20"/>
                <a:gd name="T1" fmla="*/ 14 h 20"/>
                <a:gd name="T2" fmla="*/ 7 w 20"/>
                <a:gd name="T3" fmla="*/ 2 h 20"/>
                <a:gd name="T4" fmla="*/ 18 w 20"/>
                <a:gd name="T5" fmla="*/ 7 h 20"/>
                <a:gd name="T6" fmla="*/ 13 w 20"/>
                <a:gd name="T7" fmla="*/ 19 h 20"/>
                <a:gd name="T8" fmla="*/ 2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4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9" y="20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970" name="ZoneTexte 969">
            <a:extLst>
              <a:ext uri="{FF2B5EF4-FFF2-40B4-BE49-F238E27FC236}">
                <a16:creationId xmlns:a16="http://schemas.microsoft.com/office/drawing/2014/main" id="{688D19DB-1995-223A-9E9E-C42B69D3C3C9}"/>
              </a:ext>
            </a:extLst>
          </p:cNvPr>
          <p:cNvSpPr txBox="1"/>
          <p:nvPr/>
        </p:nvSpPr>
        <p:spPr>
          <a:xfrm>
            <a:off x="6006727" y="6275331"/>
            <a:ext cx="2585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Placebo for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cabotegravir</a:t>
            </a:r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 (CAB) injection</a:t>
            </a:r>
          </a:p>
        </p:txBody>
      </p:sp>
      <p:sp>
        <p:nvSpPr>
          <p:cNvPr id="971" name="Forme libre 8">
            <a:extLst>
              <a:ext uri="{FF2B5EF4-FFF2-40B4-BE49-F238E27FC236}">
                <a16:creationId xmlns:a16="http://schemas.microsoft.com/office/drawing/2014/main" id="{91EDC8BB-5517-2DD7-8C25-82F64EC787EA}"/>
              </a:ext>
            </a:extLst>
          </p:cNvPr>
          <p:cNvSpPr/>
          <p:nvPr/>
        </p:nvSpPr>
        <p:spPr>
          <a:xfrm rot="5400000">
            <a:off x="3808484" y="3055276"/>
            <a:ext cx="186538" cy="3884705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72" name="Groupe 971">
            <a:extLst>
              <a:ext uri="{FF2B5EF4-FFF2-40B4-BE49-F238E27FC236}">
                <a16:creationId xmlns:a16="http://schemas.microsoft.com/office/drawing/2014/main" id="{C3237E2F-5C69-D578-EFED-864350E783E5}"/>
              </a:ext>
            </a:extLst>
          </p:cNvPr>
          <p:cNvGrpSpPr/>
          <p:nvPr/>
        </p:nvGrpSpPr>
        <p:grpSpPr>
          <a:xfrm>
            <a:off x="4117575" y="4871200"/>
            <a:ext cx="680192" cy="261610"/>
            <a:chOff x="6232696" y="6363063"/>
            <a:chExt cx="823032" cy="261610"/>
          </a:xfrm>
        </p:grpSpPr>
        <p:sp>
          <p:nvSpPr>
            <p:cNvPr id="973" name="Rectangle : avec coins arrondis en haut 972">
              <a:extLst>
                <a:ext uri="{FF2B5EF4-FFF2-40B4-BE49-F238E27FC236}">
                  <a16:creationId xmlns:a16="http://schemas.microsoft.com/office/drawing/2014/main" id="{D617407A-D3E9-0101-5951-16297D6C8B17}"/>
                </a:ext>
              </a:extLst>
            </p:cNvPr>
            <p:cNvSpPr/>
            <p:nvPr/>
          </p:nvSpPr>
          <p:spPr bwMode="auto">
            <a:xfrm rot="16200000">
              <a:off x="6322107" y="6288111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74" name="Rectangle : avec coins arrondis en haut 973">
              <a:extLst>
                <a:ext uri="{FF2B5EF4-FFF2-40B4-BE49-F238E27FC236}">
                  <a16:creationId xmlns:a16="http://schemas.microsoft.com/office/drawing/2014/main" id="{CADEE5B1-7273-FAFA-C42D-0CCFC2070EA2}"/>
                </a:ext>
              </a:extLst>
            </p:cNvPr>
            <p:cNvSpPr/>
            <p:nvPr/>
          </p:nvSpPr>
          <p:spPr bwMode="auto">
            <a:xfrm rot="5400000">
              <a:off x="6733623" y="6288110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BE0E3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75" name="ZoneTexte 974">
              <a:extLst>
                <a:ext uri="{FF2B5EF4-FFF2-40B4-BE49-F238E27FC236}">
                  <a16:creationId xmlns:a16="http://schemas.microsoft.com/office/drawing/2014/main" id="{09F4759F-AF59-451E-A472-04AC252FAFAB}"/>
                </a:ext>
              </a:extLst>
            </p:cNvPr>
            <p:cNvSpPr txBox="1"/>
            <p:nvPr/>
          </p:nvSpPr>
          <p:spPr>
            <a:xfrm>
              <a:off x="6256928" y="6363063"/>
              <a:ext cx="774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grpSp>
        <p:nvGrpSpPr>
          <p:cNvPr id="976" name="Groupe 975">
            <a:extLst>
              <a:ext uri="{FF2B5EF4-FFF2-40B4-BE49-F238E27FC236}">
                <a16:creationId xmlns:a16="http://schemas.microsoft.com/office/drawing/2014/main" id="{625A8863-20A1-2731-0AC4-DA4A1B551067}"/>
              </a:ext>
            </a:extLst>
          </p:cNvPr>
          <p:cNvGrpSpPr/>
          <p:nvPr/>
        </p:nvGrpSpPr>
        <p:grpSpPr>
          <a:xfrm>
            <a:off x="5334670" y="5971581"/>
            <a:ext cx="618356" cy="253916"/>
            <a:chOff x="-257192" y="1745759"/>
            <a:chExt cx="823032" cy="253916"/>
          </a:xfrm>
        </p:grpSpPr>
        <p:sp>
          <p:nvSpPr>
            <p:cNvPr id="977" name="Rectangle : avec coins arrondis en haut 976">
              <a:extLst>
                <a:ext uri="{FF2B5EF4-FFF2-40B4-BE49-F238E27FC236}">
                  <a16:creationId xmlns:a16="http://schemas.microsoft.com/office/drawing/2014/main" id="{887F15B0-97B4-9638-161B-A259900D1E6B}"/>
                </a:ext>
              </a:extLst>
            </p:cNvPr>
            <p:cNvSpPr/>
            <p:nvPr/>
          </p:nvSpPr>
          <p:spPr bwMode="auto">
            <a:xfrm rot="16200000">
              <a:off x="-167781" y="1670807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78" name="Rectangle : avec coins arrondis en haut 977">
              <a:extLst>
                <a:ext uri="{FF2B5EF4-FFF2-40B4-BE49-F238E27FC236}">
                  <a16:creationId xmlns:a16="http://schemas.microsoft.com/office/drawing/2014/main" id="{96D78AF6-02CC-659B-D14F-97C1FABDCF34}"/>
                </a:ext>
              </a:extLst>
            </p:cNvPr>
            <p:cNvSpPr/>
            <p:nvPr/>
          </p:nvSpPr>
          <p:spPr bwMode="auto">
            <a:xfrm rot="5400000">
              <a:off x="243735" y="1670806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6A6A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79" name="ZoneTexte 978">
              <a:extLst>
                <a:ext uri="{FF2B5EF4-FFF2-40B4-BE49-F238E27FC236}">
                  <a16:creationId xmlns:a16="http://schemas.microsoft.com/office/drawing/2014/main" id="{F7F1245F-679F-FECD-F059-7C1DFC630F24}"/>
                </a:ext>
              </a:extLst>
            </p:cNvPr>
            <p:cNvSpPr txBox="1"/>
            <p:nvPr/>
          </p:nvSpPr>
          <p:spPr>
            <a:xfrm>
              <a:off x="-153128" y="1745759"/>
              <a:ext cx="6149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</a:rPr>
                <a:t>CAB</a:t>
              </a:r>
            </a:p>
          </p:txBody>
        </p:sp>
      </p:grpSp>
      <p:grpSp>
        <p:nvGrpSpPr>
          <p:cNvPr id="980" name="Groupe 979">
            <a:extLst>
              <a:ext uri="{FF2B5EF4-FFF2-40B4-BE49-F238E27FC236}">
                <a16:creationId xmlns:a16="http://schemas.microsoft.com/office/drawing/2014/main" id="{26298068-F549-A1FD-8CE7-997D7EDF9899}"/>
              </a:ext>
            </a:extLst>
          </p:cNvPr>
          <p:cNvGrpSpPr/>
          <p:nvPr/>
        </p:nvGrpSpPr>
        <p:grpSpPr>
          <a:xfrm>
            <a:off x="5271792" y="5658666"/>
            <a:ext cx="744114" cy="253916"/>
            <a:chOff x="4599448" y="3542971"/>
            <a:chExt cx="744114" cy="253916"/>
          </a:xfrm>
        </p:grpSpPr>
        <p:sp>
          <p:nvSpPr>
            <p:cNvPr id="981" name="Rectangle : avec coins arrondis en haut 980">
              <a:extLst>
                <a:ext uri="{FF2B5EF4-FFF2-40B4-BE49-F238E27FC236}">
                  <a16:creationId xmlns:a16="http://schemas.microsoft.com/office/drawing/2014/main" id="{FBE15D33-6AC5-1D08-0BDC-0270F4DEAC2A}"/>
                </a:ext>
              </a:extLst>
            </p:cNvPr>
            <p:cNvSpPr/>
            <p:nvPr/>
          </p:nvSpPr>
          <p:spPr bwMode="auto">
            <a:xfrm rot="16200000">
              <a:off x="4685109" y="3503729"/>
              <a:ext cx="232694" cy="3400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82" name="Rectangle : avec coins arrondis en haut 981">
              <a:extLst>
                <a:ext uri="{FF2B5EF4-FFF2-40B4-BE49-F238E27FC236}">
                  <a16:creationId xmlns:a16="http://schemas.microsoft.com/office/drawing/2014/main" id="{7B66852D-589A-CDE6-C1F6-12D41ADC4998}"/>
                </a:ext>
              </a:extLst>
            </p:cNvPr>
            <p:cNvSpPr/>
            <p:nvPr/>
          </p:nvSpPr>
          <p:spPr bwMode="auto">
            <a:xfrm rot="5400000">
              <a:off x="5025205" y="3503728"/>
              <a:ext cx="232694" cy="3400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6A6A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83" name="ZoneTexte 982">
              <a:extLst>
                <a:ext uri="{FF2B5EF4-FFF2-40B4-BE49-F238E27FC236}">
                  <a16:creationId xmlns:a16="http://schemas.microsoft.com/office/drawing/2014/main" id="{262C881E-C120-2A99-528F-CBAEE56067B8}"/>
                </a:ext>
              </a:extLst>
            </p:cNvPr>
            <p:cNvSpPr txBox="1"/>
            <p:nvPr/>
          </p:nvSpPr>
          <p:spPr>
            <a:xfrm>
              <a:off x="4599448" y="3542971"/>
              <a:ext cx="7441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sp>
        <p:nvSpPr>
          <p:cNvPr id="989" name="ZoneTexte 988">
            <a:extLst>
              <a:ext uri="{FF2B5EF4-FFF2-40B4-BE49-F238E27FC236}">
                <a16:creationId xmlns:a16="http://schemas.microsoft.com/office/drawing/2014/main" id="{BDBA3F57-BC5A-C1D3-DAD7-2EB9D805C96E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Landovitz</a:t>
            </a:r>
            <a:r>
              <a:rPr lang="fr-FR" sz="1200" dirty="0"/>
              <a:t> RJ. HIV Glasgow 2022, Abs.O21</a:t>
            </a:r>
          </a:p>
        </p:txBody>
      </p:sp>
    </p:spTree>
    <p:extLst>
      <p:ext uri="{BB962C8B-B14F-4D97-AF65-F5344CB8AC3E}">
        <p14:creationId xmlns:p14="http://schemas.microsoft.com/office/powerpoint/2010/main" val="3487524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1AA2E48-A953-6548-A8DE-72492A7ED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25" y="1861797"/>
            <a:ext cx="8369705" cy="41917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B9B8CC5-531D-1344-B291-5D700241B837}"/>
              </a:ext>
            </a:extLst>
          </p:cNvPr>
          <p:cNvSpPr txBox="1"/>
          <p:nvPr/>
        </p:nvSpPr>
        <p:spPr>
          <a:xfrm>
            <a:off x="9584701" y="6469389"/>
            <a:ext cx="259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Landovitz</a:t>
            </a:r>
            <a:r>
              <a:rPr lang="fr-FR" sz="1200" dirty="0"/>
              <a:t> RJ. NEJM 2021; 385:595-608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E91607-8365-D142-B495-4D19787F66C2}"/>
              </a:ext>
            </a:extLst>
          </p:cNvPr>
          <p:cNvSpPr txBox="1"/>
          <p:nvPr/>
        </p:nvSpPr>
        <p:spPr>
          <a:xfrm>
            <a:off x="1248508" y="6130432"/>
            <a:ext cx="730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66% </a:t>
            </a:r>
            <a:r>
              <a:rPr lang="fr-FR" dirty="0" err="1"/>
              <a:t>Reduction</a:t>
            </a:r>
            <a:r>
              <a:rPr lang="fr-FR" dirty="0"/>
              <a:t> in HIV incidence </a:t>
            </a:r>
            <a:r>
              <a:rPr lang="fr-FR" dirty="0" err="1"/>
              <a:t>with</a:t>
            </a:r>
            <a:r>
              <a:rPr lang="fr-FR" dirty="0"/>
              <a:t> CAB LA Q2M injections vs TDF/FTC QD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733C978-D45B-C89E-01FF-6B33484C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HPTN083 – </a:t>
            </a:r>
            <a:r>
              <a:rPr lang="fr-FR" sz="3600" dirty="0" err="1"/>
              <a:t>Results</a:t>
            </a:r>
            <a:r>
              <a:rPr lang="fr-FR" sz="3600" dirty="0"/>
              <a:t> of the </a:t>
            </a:r>
            <a:r>
              <a:rPr lang="fr-FR" sz="3600" dirty="0" err="1"/>
              <a:t>blinded</a:t>
            </a:r>
            <a:r>
              <a:rPr lang="fr-FR" sz="3600" dirty="0"/>
              <a:t> phase</a:t>
            </a:r>
          </a:p>
        </p:txBody>
      </p:sp>
    </p:spTree>
    <p:extLst>
      <p:ext uri="{BB962C8B-B14F-4D97-AF65-F5344CB8AC3E}">
        <p14:creationId xmlns:p14="http://schemas.microsoft.com/office/powerpoint/2010/main" val="794059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222FE1-05FA-38F4-20D1-0882D99B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216532" cy="1481068"/>
          </a:xfrm>
        </p:spPr>
        <p:txBody>
          <a:bodyPr>
            <a:normAutofit/>
          </a:bodyPr>
          <a:lstStyle/>
          <a:p>
            <a:r>
              <a:rPr lang="fr-FR" sz="3600" dirty="0"/>
              <a:t>HPTN083-CAB LA </a:t>
            </a:r>
            <a:r>
              <a:rPr lang="fr-FR" sz="3600" dirty="0" err="1"/>
              <a:t>PrEP</a:t>
            </a:r>
            <a:r>
              <a:rPr lang="fr-FR" sz="3600" dirty="0"/>
              <a:t> in MSM/TGW </a:t>
            </a:r>
            <a:br>
              <a:rPr lang="fr-FR" sz="3600" dirty="0"/>
            </a:br>
            <a:r>
              <a:rPr lang="fr-FR" sz="3600" dirty="0"/>
              <a:t>HIV infections post-</a:t>
            </a:r>
            <a:r>
              <a:rPr lang="fr-FR" sz="3600" dirty="0" err="1"/>
              <a:t>unblinding</a:t>
            </a:r>
            <a:r>
              <a:rPr lang="fr-FR" sz="3600" dirty="0"/>
              <a:t> in the CAB Arm</a:t>
            </a:r>
          </a:p>
        </p:txBody>
      </p:sp>
      <p:pic>
        <p:nvPicPr>
          <p:cNvPr id="181" name="Image 180">
            <a:extLst>
              <a:ext uri="{FF2B5EF4-FFF2-40B4-BE49-F238E27FC236}">
                <a16:creationId xmlns:a16="http://schemas.microsoft.com/office/drawing/2014/main" id="{660F2725-DF5E-EB75-6F8A-CAC3FF382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87" y="4381087"/>
            <a:ext cx="141026" cy="138645"/>
          </a:xfrm>
          <a:prstGeom prst="rect">
            <a:avLst/>
          </a:prstGeom>
        </p:spPr>
      </p:pic>
      <p:sp>
        <p:nvSpPr>
          <p:cNvPr id="182" name="Étoile : 5 branches 181">
            <a:extLst>
              <a:ext uri="{FF2B5EF4-FFF2-40B4-BE49-F238E27FC236}">
                <a16:creationId xmlns:a16="http://schemas.microsoft.com/office/drawing/2014/main" id="{9A7F9A2E-88BB-BC26-9552-06CFB35C9803}"/>
              </a:ext>
            </a:extLst>
          </p:cNvPr>
          <p:cNvSpPr/>
          <p:nvPr/>
        </p:nvSpPr>
        <p:spPr bwMode="auto">
          <a:xfrm>
            <a:off x="9969116" y="4593139"/>
            <a:ext cx="106569" cy="106569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3" name="Image 182">
            <a:extLst>
              <a:ext uri="{FF2B5EF4-FFF2-40B4-BE49-F238E27FC236}">
                <a16:creationId xmlns:a16="http://schemas.microsoft.com/office/drawing/2014/main" id="{4E112EBF-B285-5605-2D82-9A82DB946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814" y="3522241"/>
            <a:ext cx="105172" cy="163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4" name="Freeform 81">
            <a:extLst>
              <a:ext uri="{FF2B5EF4-FFF2-40B4-BE49-F238E27FC236}">
                <a16:creationId xmlns:a16="http://schemas.microsoft.com/office/drawing/2014/main" id="{7B46F85D-22A7-4129-4FE6-0B542BE4782D}"/>
              </a:ext>
            </a:extLst>
          </p:cNvPr>
          <p:cNvSpPr>
            <a:spLocks/>
          </p:cNvSpPr>
          <p:nvPr/>
        </p:nvSpPr>
        <p:spPr bwMode="auto">
          <a:xfrm>
            <a:off x="9962203" y="2365681"/>
            <a:ext cx="88900" cy="88900"/>
          </a:xfrm>
          <a:custGeom>
            <a:avLst/>
            <a:gdLst>
              <a:gd name="T0" fmla="*/ 56 w 56"/>
              <a:gd name="T1" fmla="*/ 0 h 56"/>
              <a:gd name="T2" fmla="*/ 0 w 56"/>
              <a:gd name="T3" fmla="*/ 0 h 56"/>
              <a:gd name="T4" fmla="*/ 0 w 56"/>
              <a:gd name="T5" fmla="*/ 56 h 56"/>
              <a:gd name="T6" fmla="*/ 56 w 56"/>
              <a:gd name="T7" fmla="*/ 56 h 56"/>
              <a:gd name="T8" fmla="*/ 56 w 56"/>
              <a:gd name="T9" fmla="*/ 0 h 56"/>
              <a:gd name="T10" fmla="*/ 56 w 56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6">
                <a:moveTo>
                  <a:pt x="56" y="0"/>
                </a:moveTo>
                <a:lnTo>
                  <a:pt x="0" y="0"/>
                </a:lnTo>
                <a:lnTo>
                  <a:pt x="0" y="56"/>
                </a:lnTo>
                <a:lnTo>
                  <a:pt x="56" y="56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C09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85" name="Freeform 82">
            <a:extLst>
              <a:ext uri="{FF2B5EF4-FFF2-40B4-BE49-F238E27FC236}">
                <a16:creationId xmlns:a16="http://schemas.microsoft.com/office/drawing/2014/main" id="{852552BE-F377-487C-64A1-457654D2DE51}"/>
              </a:ext>
            </a:extLst>
          </p:cNvPr>
          <p:cNvSpPr>
            <a:spLocks/>
          </p:cNvSpPr>
          <p:nvPr/>
        </p:nvSpPr>
        <p:spPr bwMode="auto">
          <a:xfrm>
            <a:off x="9962203" y="2184177"/>
            <a:ext cx="88900" cy="88900"/>
          </a:xfrm>
          <a:custGeom>
            <a:avLst/>
            <a:gdLst>
              <a:gd name="T0" fmla="*/ 56 w 56"/>
              <a:gd name="T1" fmla="*/ 56 h 56"/>
              <a:gd name="T2" fmla="*/ 56 w 56"/>
              <a:gd name="T3" fmla="*/ 0 h 56"/>
              <a:gd name="T4" fmla="*/ 0 w 56"/>
              <a:gd name="T5" fmla="*/ 0 h 56"/>
              <a:gd name="T6" fmla="*/ 0 w 56"/>
              <a:gd name="T7" fmla="*/ 56 h 56"/>
              <a:gd name="T8" fmla="*/ 56 w 56"/>
              <a:gd name="T9" fmla="*/ 56 h 56"/>
              <a:gd name="T10" fmla="*/ 56 w 56"/>
              <a:gd name="T11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56" y="0"/>
                </a:lnTo>
                <a:lnTo>
                  <a:pt x="0" y="0"/>
                </a:lnTo>
                <a:lnTo>
                  <a:pt x="0" y="56"/>
                </a:lnTo>
                <a:lnTo>
                  <a:pt x="56" y="56"/>
                </a:lnTo>
                <a:lnTo>
                  <a:pt x="56" y="56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86" name="Freeform 83">
            <a:extLst>
              <a:ext uri="{FF2B5EF4-FFF2-40B4-BE49-F238E27FC236}">
                <a16:creationId xmlns:a16="http://schemas.microsoft.com/office/drawing/2014/main" id="{430F9E09-294F-AB1A-73E8-6C233147CFF5}"/>
              </a:ext>
            </a:extLst>
          </p:cNvPr>
          <p:cNvSpPr>
            <a:spLocks/>
          </p:cNvSpPr>
          <p:nvPr/>
        </p:nvSpPr>
        <p:spPr bwMode="auto">
          <a:xfrm>
            <a:off x="9962203" y="2547185"/>
            <a:ext cx="88900" cy="88900"/>
          </a:xfrm>
          <a:custGeom>
            <a:avLst/>
            <a:gdLst>
              <a:gd name="T0" fmla="*/ 56 w 56"/>
              <a:gd name="T1" fmla="*/ 0 h 56"/>
              <a:gd name="T2" fmla="*/ 0 w 56"/>
              <a:gd name="T3" fmla="*/ 0 h 56"/>
              <a:gd name="T4" fmla="*/ 0 w 56"/>
              <a:gd name="T5" fmla="*/ 56 h 56"/>
              <a:gd name="T6" fmla="*/ 56 w 56"/>
              <a:gd name="T7" fmla="*/ 56 h 56"/>
              <a:gd name="T8" fmla="*/ 56 w 56"/>
              <a:gd name="T9" fmla="*/ 0 h 56"/>
              <a:gd name="T10" fmla="*/ 56 w 56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6">
                <a:moveTo>
                  <a:pt x="56" y="0"/>
                </a:moveTo>
                <a:lnTo>
                  <a:pt x="0" y="0"/>
                </a:lnTo>
                <a:lnTo>
                  <a:pt x="0" y="56"/>
                </a:lnTo>
                <a:lnTo>
                  <a:pt x="56" y="56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87" name="Freeform 84">
            <a:extLst>
              <a:ext uri="{FF2B5EF4-FFF2-40B4-BE49-F238E27FC236}">
                <a16:creationId xmlns:a16="http://schemas.microsoft.com/office/drawing/2014/main" id="{FD89518E-360A-AD2F-A0C3-0C602A488851}"/>
              </a:ext>
            </a:extLst>
          </p:cNvPr>
          <p:cNvSpPr>
            <a:spLocks/>
          </p:cNvSpPr>
          <p:nvPr/>
        </p:nvSpPr>
        <p:spPr bwMode="auto">
          <a:xfrm>
            <a:off x="9962203" y="2910193"/>
            <a:ext cx="88900" cy="90488"/>
          </a:xfrm>
          <a:custGeom>
            <a:avLst/>
            <a:gdLst>
              <a:gd name="T0" fmla="*/ 56 w 56"/>
              <a:gd name="T1" fmla="*/ 0 h 57"/>
              <a:gd name="T2" fmla="*/ 0 w 56"/>
              <a:gd name="T3" fmla="*/ 0 h 57"/>
              <a:gd name="T4" fmla="*/ 0 w 56"/>
              <a:gd name="T5" fmla="*/ 57 h 57"/>
              <a:gd name="T6" fmla="*/ 56 w 56"/>
              <a:gd name="T7" fmla="*/ 57 h 57"/>
              <a:gd name="T8" fmla="*/ 56 w 56"/>
              <a:gd name="T9" fmla="*/ 0 h 57"/>
              <a:gd name="T10" fmla="*/ 56 w 56"/>
              <a:gd name="T1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7">
                <a:moveTo>
                  <a:pt x="56" y="0"/>
                </a:moveTo>
                <a:lnTo>
                  <a:pt x="0" y="0"/>
                </a:lnTo>
                <a:lnTo>
                  <a:pt x="0" y="57"/>
                </a:lnTo>
                <a:lnTo>
                  <a:pt x="56" y="57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88" name="Freeform 85">
            <a:extLst>
              <a:ext uri="{FF2B5EF4-FFF2-40B4-BE49-F238E27FC236}">
                <a16:creationId xmlns:a16="http://schemas.microsoft.com/office/drawing/2014/main" id="{94E764D2-5727-E7C4-75E1-C2608B6954D2}"/>
              </a:ext>
            </a:extLst>
          </p:cNvPr>
          <p:cNvSpPr>
            <a:spLocks/>
          </p:cNvSpPr>
          <p:nvPr/>
        </p:nvSpPr>
        <p:spPr bwMode="auto">
          <a:xfrm>
            <a:off x="9962203" y="2728689"/>
            <a:ext cx="88900" cy="88900"/>
          </a:xfrm>
          <a:custGeom>
            <a:avLst/>
            <a:gdLst>
              <a:gd name="T0" fmla="*/ 56 w 56"/>
              <a:gd name="T1" fmla="*/ 56 h 56"/>
              <a:gd name="T2" fmla="*/ 56 w 56"/>
              <a:gd name="T3" fmla="*/ 0 h 56"/>
              <a:gd name="T4" fmla="*/ 0 w 56"/>
              <a:gd name="T5" fmla="*/ 0 h 56"/>
              <a:gd name="T6" fmla="*/ 0 w 56"/>
              <a:gd name="T7" fmla="*/ 56 h 56"/>
              <a:gd name="T8" fmla="*/ 56 w 56"/>
              <a:gd name="T9" fmla="*/ 56 h 56"/>
              <a:gd name="T10" fmla="*/ 56 w 56"/>
              <a:gd name="T11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56" y="0"/>
                </a:lnTo>
                <a:lnTo>
                  <a:pt x="0" y="0"/>
                </a:lnTo>
                <a:lnTo>
                  <a:pt x="0" y="56"/>
                </a:lnTo>
                <a:lnTo>
                  <a:pt x="56" y="56"/>
                </a:lnTo>
                <a:lnTo>
                  <a:pt x="56" y="56"/>
                </a:lnTo>
                <a:close/>
              </a:path>
            </a:pathLst>
          </a:custGeom>
          <a:solidFill>
            <a:srgbClr val="FFD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89" name="Freeform 86">
            <a:extLst>
              <a:ext uri="{FF2B5EF4-FFF2-40B4-BE49-F238E27FC236}">
                <a16:creationId xmlns:a16="http://schemas.microsoft.com/office/drawing/2014/main" id="{6E4662D6-8E81-7017-9838-440796A6B6E4}"/>
              </a:ext>
            </a:extLst>
          </p:cNvPr>
          <p:cNvSpPr>
            <a:spLocks/>
          </p:cNvSpPr>
          <p:nvPr/>
        </p:nvSpPr>
        <p:spPr bwMode="auto">
          <a:xfrm>
            <a:off x="9962203" y="3276377"/>
            <a:ext cx="88900" cy="90488"/>
          </a:xfrm>
          <a:custGeom>
            <a:avLst/>
            <a:gdLst>
              <a:gd name="T0" fmla="*/ 56 w 56"/>
              <a:gd name="T1" fmla="*/ 0 h 57"/>
              <a:gd name="T2" fmla="*/ 0 w 56"/>
              <a:gd name="T3" fmla="*/ 0 h 57"/>
              <a:gd name="T4" fmla="*/ 0 w 56"/>
              <a:gd name="T5" fmla="*/ 57 h 57"/>
              <a:gd name="T6" fmla="*/ 56 w 56"/>
              <a:gd name="T7" fmla="*/ 57 h 57"/>
              <a:gd name="T8" fmla="*/ 56 w 56"/>
              <a:gd name="T9" fmla="*/ 0 h 57"/>
              <a:gd name="T10" fmla="*/ 56 w 56"/>
              <a:gd name="T1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7">
                <a:moveTo>
                  <a:pt x="56" y="0"/>
                </a:moveTo>
                <a:lnTo>
                  <a:pt x="0" y="0"/>
                </a:lnTo>
                <a:lnTo>
                  <a:pt x="0" y="57"/>
                </a:lnTo>
                <a:lnTo>
                  <a:pt x="56" y="57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90" name="Freeform 87">
            <a:extLst>
              <a:ext uri="{FF2B5EF4-FFF2-40B4-BE49-F238E27FC236}">
                <a16:creationId xmlns:a16="http://schemas.microsoft.com/office/drawing/2014/main" id="{27D8C003-12A7-458A-59EF-1E4F62182F6A}"/>
              </a:ext>
            </a:extLst>
          </p:cNvPr>
          <p:cNvSpPr>
            <a:spLocks/>
          </p:cNvSpPr>
          <p:nvPr/>
        </p:nvSpPr>
        <p:spPr bwMode="auto">
          <a:xfrm>
            <a:off x="9962203" y="3093285"/>
            <a:ext cx="88900" cy="90488"/>
          </a:xfrm>
          <a:custGeom>
            <a:avLst/>
            <a:gdLst>
              <a:gd name="T0" fmla="*/ 0 w 56"/>
              <a:gd name="T1" fmla="*/ 57 h 57"/>
              <a:gd name="T2" fmla="*/ 56 w 56"/>
              <a:gd name="T3" fmla="*/ 57 h 57"/>
              <a:gd name="T4" fmla="*/ 56 w 56"/>
              <a:gd name="T5" fmla="*/ 0 h 57"/>
              <a:gd name="T6" fmla="*/ 0 w 56"/>
              <a:gd name="T7" fmla="*/ 0 h 57"/>
              <a:gd name="T8" fmla="*/ 0 w 56"/>
              <a:gd name="T9" fmla="*/ 57 h 57"/>
              <a:gd name="T10" fmla="*/ 0 w 56"/>
              <a:gd name="T11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7">
                <a:moveTo>
                  <a:pt x="0" y="57"/>
                </a:moveTo>
                <a:lnTo>
                  <a:pt x="56" y="57"/>
                </a:lnTo>
                <a:lnTo>
                  <a:pt x="56" y="0"/>
                </a:lnTo>
                <a:lnTo>
                  <a:pt x="0" y="0"/>
                </a:lnTo>
                <a:lnTo>
                  <a:pt x="0" y="57"/>
                </a:lnTo>
                <a:lnTo>
                  <a:pt x="0" y="57"/>
                </a:lnTo>
                <a:close/>
              </a:path>
            </a:pathLst>
          </a:custGeom>
          <a:solidFill>
            <a:srgbClr val="97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44557861-7243-CFC0-9173-A93084729D74}"/>
              </a:ext>
            </a:extLst>
          </p:cNvPr>
          <p:cNvSpPr txBox="1"/>
          <p:nvPr/>
        </p:nvSpPr>
        <p:spPr>
          <a:xfrm>
            <a:off x="10044753" y="2098473"/>
            <a:ext cx="1308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1 : oral CAB lead-in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0E6C2BE1-B91B-ABD4-0491-09083D6D6387}"/>
              </a:ext>
            </a:extLst>
          </p:cNvPr>
          <p:cNvSpPr txBox="1"/>
          <p:nvPr/>
        </p:nvSpPr>
        <p:spPr>
          <a:xfrm>
            <a:off x="10044753" y="228131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1 : lapse in oral CAB </a:t>
            </a:r>
            <a:r>
              <a:rPr lang="fr-FR" sz="900" dirty="0" err="1"/>
              <a:t>coverage</a:t>
            </a:r>
            <a:endParaRPr lang="fr-FR" sz="900" dirty="0"/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A2D6254D-D831-B8DF-0AE2-A9304BCF4867}"/>
              </a:ext>
            </a:extLst>
          </p:cNvPr>
          <p:cNvSpPr txBox="1"/>
          <p:nvPr/>
        </p:nvSpPr>
        <p:spPr>
          <a:xfrm>
            <a:off x="10044753" y="2464163"/>
            <a:ext cx="1417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2 : CAB LA 600 mg IM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67F4655A-D504-2E8B-A797-C2DD792FCFDE}"/>
              </a:ext>
            </a:extLst>
          </p:cNvPr>
          <p:cNvSpPr txBox="1"/>
          <p:nvPr/>
        </p:nvSpPr>
        <p:spPr>
          <a:xfrm>
            <a:off x="10044753" y="2647008"/>
            <a:ext cx="2162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2 : lapse in CAB LA injection </a:t>
            </a:r>
            <a:r>
              <a:rPr lang="fr-FR" sz="900" dirty="0" err="1"/>
              <a:t>coverage</a:t>
            </a:r>
            <a:endParaRPr lang="fr-FR" sz="900" dirty="0"/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C8D71D20-8F59-CCA0-ECBB-9BFBE4FDB2D3}"/>
              </a:ext>
            </a:extLst>
          </p:cNvPr>
          <p:cNvSpPr txBox="1"/>
          <p:nvPr/>
        </p:nvSpPr>
        <p:spPr>
          <a:xfrm>
            <a:off x="10044753" y="2829853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3 : open-label TDF/FTC</a:t>
            </a: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94E36D8A-F5AD-6961-97E8-778F879B17C4}"/>
              </a:ext>
            </a:extLst>
          </p:cNvPr>
          <p:cNvSpPr txBox="1"/>
          <p:nvPr/>
        </p:nvSpPr>
        <p:spPr>
          <a:xfrm>
            <a:off x="10044753" y="3012698"/>
            <a:ext cx="2012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3 : </a:t>
            </a:r>
            <a:r>
              <a:rPr lang="fr-FR" sz="900" dirty="0" err="1"/>
              <a:t>Overdue</a:t>
            </a:r>
            <a:r>
              <a:rPr lang="fr-FR" sz="900" dirty="0"/>
              <a:t> TDF/FTC dispensation</a:t>
            </a: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095EBBBC-1570-52D0-09B4-C85499D4FE23}"/>
              </a:ext>
            </a:extLst>
          </p:cNvPr>
          <p:cNvSpPr txBox="1"/>
          <p:nvPr/>
        </p:nvSpPr>
        <p:spPr>
          <a:xfrm>
            <a:off x="10044753" y="3195541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Annual</a:t>
            </a:r>
            <a:r>
              <a:rPr lang="fr-FR" sz="900" dirty="0"/>
              <a:t> follow-up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4152F785-AB25-1589-E893-AC10F454032D}"/>
              </a:ext>
            </a:extLst>
          </p:cNvPr>
          <p:cNvSpPr txBox="1"/>
          <p:nvPr/>
        </p:nvSpPr>
        <p:spPr>
          <a:xfrm>
            <a:off x="10086459" y="3487471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Oral lead-in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46554FC3-4121-626B-A7A5-E9A978B626C5}"/>
              </a:ext>
            </a:extLst>
          </p:cNvPr>
          <p:cNvSpPr txBox="1"/>
          <p:nvPr/>
        </p:nvSpPr>
        <p:spPr>
          <a:xfrm>
            <a:off x="10086459" y="3772547"/>
            <a:ext cx="10422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CAB LA 600 mg IM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9518C4AB-AA53-28BF-CB32-EF8D397678BF}"/>
              </a:ext>
            </a:extLst>
          </p:cNvPr>
          <p:cNvSpPr txBox="1"/>
          <p:nvPr/>
        </p:nvSpPr>
        <p:spPr>
          <a:xfrm>
            <a:off x="10086459" y="4087432"/>
            <a:ext cx="16257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Open-label TDF/FTC </a:t>
            </a:r>
            <a:r>
              <a:rPr lang="fr-FR" sz="900" dirty="0" err="1"/>
              <a:t>dispensed</a:t>
            </a:r>
            <a:endParaRPr lang="fr-FR" sz="900" dirty="0"/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C98862CC-D2E9-F3E0-8005-8E0B6391DB68}"/>
              </a:ext>
            </a:extLst>
          </p:cNvPr>
          <p:cNvSpPr txBox="1"/>
          <p:nvPr/>
        </p:nvSpPr>
        <p:spPr>
          <a:xfrm>
            <a:off x="10086459" y="4317856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HIV-infection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D313EA5E-1FA7-BED7-21A6-4F9B4558F4B6}"/>
              </a:ext>
            </a:extLst>
          </p:cNvPr>
          <p:cNvSpPr txBox="1"/>
          <p:nvPr/>
        </p:nvSpPr>
        <p:spPr>
          <a:xfrm>
            <a:off x="10086459" y="4536347"/>
            <a:ext cx="1375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First site positive HIV test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424990D6-BBE9-AFDE-7688-771920603E38}"/>
              </a:ext>
            </a:extLst>
          </p:cNvPr>
          <p:cNvSpPr txBox="1"/>
          <p:nvPr/>
        </p:nvSpPr>
        <p:spPr>
          <a:xfrm>
            <a:off x="39991" y="4595959"/>
            <a:ext cx="2417339" cy="10376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/>
              <a:t>New </a:t>
            </a:r>
            <a:r>
              <a:rPr lang="fr-FR" sz="1400" b="1" dirty="0" err="1"/>
              <a:t>year</a:t>
            </a:r>
            <a:r>
              <a:rPr lang="fr-FR" sz="1400" b="1" dirty="0"/>
              <a:t> 1 cases (</a:t>
            </a:r>
            <a:r>
              <a:rPr lang="fr-FR" sz="1400" b="1" dirty="0" err="1"/>
              <a:t>unblinded</a:t>
            </a:r>
            <a:r>
              <a:rPr lang="fr-FR" sz="1400" b="1" dirty="0"/>
              <a:t>)</a:t>
            </a:r>
          </a:p>
        </p:txBody>
      </p:sp>
      <p:pic>
        <p:nvPicPr>
          <p:cNvPr id="220" name="Image 219">
            <a:extLst>
              <a:ext uri="{FF2B5EF4-FFF2-40B4-BE49-F238E27FC236}">
                <a16:creationId xmlns:a16="http://schemas.microsoft.com/office/drawing/2014/main" id="{793E13D3-E2F7-EFC4-7240-96EE9C0BC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5112666"/>
            <a:ext cx="249838" cy="245619"/>
          </a:xfrm>
          <a:prstGeom prst="rect">
            <a:avLst/>
          </a:prstGeom>
        </p:spPr>
      </p:pic>
      <p:sp>
        <p:nvSpPr>
          <p:cNvPr id="221" name="ZoneTexte 220">
            <a:extLst>
              <a:ext uri="{FF2B5EF4-FFF2-40B4-BE49-F238E27FC236}">
                <a16:creationId xmlns:a16="http://schemas.microsoft.com/office/drawing/2014/main" id="{4BF462C7-F85F-ED3F-0DEC-90ECA5321CF0}"/>
              </a:ext>
            </a:extLst>
          </p:cNvPr>
          <p:cNvSpPr txBox="1"/>
          <p:nvPr/>
        </p:nvSpPr>
        <p:spPr>
          <a:xfrm>
            <a:off x="538529" y="5094216"/>
            <a:ext cx="117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&gt; 6 m </a:t>
            </a:r>
            <a:r>
              <a:rPr lang="fr-FR" sz="1200" b="1" dirty="0" err="1"/>
              <a:t>after</a:t>
            </a:r>
            <a:r>
              <a:rPr lang="fr-FR" sz="1200" b="1" dirty="0"/>
              <a:t> last </a:t>
            </a:r>
          </a:p>
        </p:txBody>
      </p:sp>
      <p:sp>
        <p:nvSpPr>
          <p:cNvPr id="233" name="ZoneTexte 232">
            <a:extLst>
              <a:ext uri="{FF2B5EF4-FFF2-40B4-BE49-F238E27FC236}">
                <a16:creationId xmlns:a16="http://schemas.microsoft.com/office/drawing/2014/main" id="{A6C89CC3-B143-D991-FC81-CA5E879F3544}"/>
              </a:ext>
            </a:extLst>
          </p:cNvPr>
          <p:cNvSpPr txBox="1"/>
          <p:nvPr/>
        </p:nvSpPr>
        <p:spPr>
          <a:xfrm>
            <a:off x="1850581" y="5087866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AND</a:t>
            </a:r>
          </a:p>
        </p:txBody>
      </p:sp>
      <p:grpSp>
        <p:nvGrpSpPr>
          <p:cNvPr id="605" name="Groupe 604">
            <a:extLst>
              <a:ext uri="{FF2B5EF4-FFF2-40B4-BE49-F238E27FC236}">
                <a16:creationId xmlns:a16="http://schemas.microsoft.com/office/drawing/2014/main" id="{0DBC091D-ECF4-618A-FBC1-B9AF4A93EEDD}"/>
              </a:ext>
            </a:extLst>
          </p:cNvPr>
          <p:cNvGrpSpPr/>
          <p:nvPr/>
        </p:nvGrpSpPr>
        <p:grpSpPr>
          <a:xfrm>
            <a:off x="9959483" y="4135879"/>
            <a:ext cx="115503" cy="152510"/>
            <a:chOff x="941071" y="4842341"/>
            <a:chExt cx="105003" cy="138645"/>
          </a:xfrm>
        </p:grpSpPr>
        <p:sp>
          <p:nvSpPr>
            <p:cNvPr id="606" name="Freeform 175">
              <a:extLst>
                <a:ext uri="{FF2B5EF4-FFF2-40B4-BE49-F238E27FC236}">
                  <a16:creationId xmlns:a16="http://schemas.microsoft.com/office/drawing/2014/main" id="{57B1ABFE-4868-3425-C389-EE9CA06F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1" y="4842341"/>
              <a:ext cx="105003" cy="25996"/>
            </a:xfrm>
            <a:custGeom>
              <a:avLst/>
              <a:gdLst>
                <a:gd name="T0" fmla="*/ 0 w 206"/>
                <a:gd name="T1" fmla="*/ 0 h 51"/>
                <a:gd name="T2" fmla="*/ 0 w 206"/>
                <a:gd name="T3" fmla="*/ 51 h 51"/>
                <a:gd name="T4" fmla="*/ 206 w 206"/>
                <a:gd name="T5" fmla="*/ 51 h 51"/>
                <a:gd name="T6" fmla="*/ 206 w 206"/>
                <a:gd name="T7" fmla="*/ 0 h 51"/>
                <a:gd name="T8" fmla="*/ 0 w 206"/>
                <a:gd name="T9" fmla="*/ 0 h 51"/>
                <a:gd name="T10" fmla="*/ 0 w 206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51">
                  <a:moveTo>
                    <a:pt x="0" y="0"/>
                  </a:moveTo>
                  <a:lnTo>
                    <a:pt x="0" y="51"/>
                  </a:lnTo>
                  <a:lnTo>
                    <a:pt x="206" y="51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07" name="Freeform 176">
              <a:extLst>
                <a:ext uri="{FF2B5EF4-FFF2-40B4-BE49-F238E27FC236}">
                  <a16:creationId xmlns:a16="http://schemas.microsoft.com/office/drawing/2014/main" id="{81F8CB82-25F9-92B3-1A58-CFB6AB1E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33" y="4869356"/>
              <a:ext cx="80027" cy="111630"/>
            </a:xfrm>
            <a:custGeom>
              <a:avLst/>
              <a:gdLst>
                <a:gd name="T0" fmla="*/ 157 w 157"/>
                <a:gd name="T1" fmla="*/ 78 h 219"/>
                <a:gd name="T2" fmla="*/ 157 w 157"/>
                <a:gd name="T3" fmla="*/ 151 h 219"/>
                <a:gd name="T4" fmla="*/ 157 w 157"/>
                <a:gd name="T5" fmla="*/ 219 h 219"/>
                <a:gd name="T6" fmla="*/ 0 w 157"/>
                <a:gd name="T7" fmla="*/ 219 h 219"/>
                <a:gd name="T8" fmla="*/ 0 w 157"/>
                <a:gd name="T9" fmla="*/ 151 h 219"/>
                <a:gd name="T10" fmla="*/ 0 w 157"/>
                <a:gd name="T11" fmla="*/ 78 h 219"/>
                <a:gd name="T12" fmla="*/ 0 w 157"/>
                <a:gd name="T13" fmla="*/ 0 h 219"/>
                <a:gd name="T14" fmla="*/ 157 w 157"/>
                <a:gd name="T15" fmla="*/ 0 h 219"/>
                <a:gd name="T16" fmla="*/ 157 w 157"/>
                <a:gd name="T17" fmla="*/ 78 h 219"/>
                <a:gd name="T18" fmla="*/ 157 w 157"/>
                <a:gd name="T19" fmla="*/ 7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19">
                  <a:moveTo>
                    <a:pt x="157" y="78"/>
                  </a:moveTo>
                  <a:lnTo>
                    <a:pt x="157" y="151"/>
                  </a:lnTo>
                  <a:lnTo>
                    <a:pt x="157" y="219"/>
                  </a:lnTo>
                  <a:lnTo>
                    <a:pt x="0" y="219"/>
                  </a:lnTo>
                  <a:lnTo>
                    <a:pt x="0" y="151"/>
                  </a:lnTo>
                  <a:lnTo>
                    <a:pt x="0" y="78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78"/>
                  </a:lnTo>
                  <a:lnTo>
                    <a:pt x="157" y="78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08" name="Line 177">
              <a:extLst>
                <a:ext uri="{FF2B5EF4-FFF2-40B4-BE49-F238E27FC236}">
                  <a16:creationId xmlns:a16="http://schemas.microsoft.com/office/drawing/2014/main" id="{69B146D3-F95D-B390-94B1-0BFAB47F9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4833" y="4946325"/>
              <a:ext cx="80027" cy="0"/>
            </a:xfrm>
            <a:prstGeom prst="line">
              <a:avLst/>
            </a:prstGeom>
            <a:noFill/>
            <a:ln w="12700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09" name="Line 178">
              <a:extLst>
                <a:ext uri="{FF2B5EF4-FFF2-40B4-BE49-F238E27FC236}">
                  <a16:creationId xmlns:a16="http://schemas.microsoft.com/office/drawing/2014/main" id="{596E3C96-6861-BEB9-1DBC-FB8452CBD8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4833" y="4909115"/>
              <a:ext cx="80027" cy="0"/>
            </a:xfrm>
            <a:prstGeom prst="line">
              <a:avLst/>
            </a:prstGeom>
            <a:noFill/>
            <a:ln w="12700" cap="rnd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</p:grpSp>
      <p:pic>
        <p:nvPicPr>
          <p:cNvPr id="610" name="Image 609">
            <a:extLst>
              <a:ext uri="{FF2B5EF4-FFF2-40B4-BE49-F238E27FC236}">
                <a16:creationId xmlns:a16="http://schemas.microsoft.com/office/drawing/2014/main" id="{1A98A834-E334-3089-9DED-DA5EFBAA0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9996223" y="3753458"/>
            <a:ext cx="91165" cy="329335"/>
          </a:xfrm>
          <a:prstGeom prst="rect">
            <a:avLst/>
          </a:prstGeom>
        </p:spPr>
      </p:pic>
      <p:pic>
        <p:nvPicPr>
          <p:cNvPr id="611" name="Image 610">
            <a:extLst>
              <a:ext uri="{FF2B5EF4-FFF2-40B4-BE49-F238E27FC236}">
                <a16:creationId xmlns:a16="http://schemas.microsoft.com/office/drawing/2014/main" id="{429DA0DE-6DED-E36F-A678-A911462CB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723876" y="5047682"/>
            <a:ext cx="100282" cy="362269"/>
          </a:xfrm>
          <a:prstGeom prst="rect">
            <a:avLst/>
          </a:prstGeom>
        </p:spPr>
      </p:pic>
      <p:sp>
        <p:nvSpPr>
          <p:cNvPr id="612" name="ZoneTexte 611">
            <a:extLst>
              <a:ext uri="{FF2B5EF4-FFF2-40B4-BE49-F238E27FC236}">
                <a16:creationId xmlns:a16="http://schemas.microsoft.com/office/drawing/2014/main" id="{484995B4-54CE-2173-F66A-D89AEE1A930F}"/>
              </a:ext>
            </a:extLst>
          </p:cNvPr>
          <p:cNvSpPr txBox="1"/>
          <p:nvPr/>
        </p:nvSpPr>
        <p:spPr>
          <a:xfrm>
            <a:off x="166779" y="5298132"/>
            <a:ext cx="2115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&gt; 3 </a:t>
            </a:r>
            <a:r>
              <a:rPr lang="fr-FR" sz="1200" b="1" dirty="0" err="1"/>
              <a:t>years</a:t>
            </a:r>
            <a:r>
              <a:rPr lang="fr-FR" sz="1200" b="1" dirty="0"/>
              <a:t> </a:t>
            </a:r>
            <a:r>
              <a:rPr lang="fr-FR" sz="1200" b="1" dirty="0" err="1"/>
              <a:t>from</a:t>
            </a:r>
            <a:r>
              <a:rPr lang="fr-FR" sz="1200" b="1" dirty="0"/>
              <a:t> </a:t>
            </a:r>
            <a:r>
              <a:rPr lang="fr-FR" sz="1200" b="1" dirty="0" err="1"/>
              <a:t>enrollment</a:t>
            </a:r>
            <a:r>
              <a:rPr lang="fr-FR" sz="1200" b="1" dirty="0"/>
              <a:t> </a:t>
            </a:r>
            <a:r>
              <a:rPr lang="fr-FR" sz="1600" b="1" dirty="0"/>
              <a:t>(</a:t>
            </a:r>
            <a:r>
              <a:rPr lang="fr-FR" sz="1600" b="1" dirty="0">
                <a:solidFill>
                  <a:srgbClr val="0066FF"/>
                </a:solidFill>
              </a:rPr>
              <a:t>B</a:t>
            </a:r>
            <a:r>
              <a:rPr lang="fr-FR" sz="1600" b="1" dirty="0"/>
              <a:t>)</a:t>
            </a:r>
            <a:endParaRPr lang="fr-FR" sz="1200" b="1" dirty="0"/>
          </a:p>
        </p:txBody>
      </p:sp>
      <p:sp>
        <p:nvSpPr>
          <p:cNvPr id="613" name="ZoneTexte 612">
            <a:extLst>
              <a:ext uri="{FF2B5EF4-FFF2-40B4-BE49-F238E27FC236}">
                <a16:creationId xmlns:a16="http://schemas.microsoft.com/office/drawing/2014/main" id="{A844559D-9A49-A706-5380-96FB2984C686}"/>
              </a:ext>
            </a:extLst>
          </p:cNvPr>
          <p:cNvSpPr txBox="1"/>
          <p:nvPr/>
        </p:nvSpPr>
        <p:spPr>
          <a:xfrm>
            <a:off x="6264460" y="5669961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Weeks</a:t>
            </a:r>
            <a:endParaRPr lang="fr-FR" sz="1000" b="1" dirty="0"/>
          </a:p>
        </p:txBody>
      </p:sp>
      <p:sp>
        <p:nvSpPr>
          <p:cNvPr id="628" name="ZoneTexte 627">
            <a:extLst>
              <a:ext uri="{FF2B5EF4-FFF2-40B4-BE49-F238E27FC236}">
                <a16:creationId xmlns:a16="http://schemas.microsoft.com/office/drawing/2014/main" id="{5EE6340D-4B46-93C6-DE41-1613DE58531A}"/>
              </a:ext>
            </a:extLst>
          </p:cNvPr>
          <p:cNvSpPr txBox="1"/>
          <p:nvPr/>
        </p:nvSpPr>
        <p:spPr>
          <a:xfrm>
            <a:off x="2705020" y="545188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sp>
        <p:nvSpPr>
          <p:cNvPr id="629" name="ZoneTexte 628">
            <a:extLst>
              <a:ext uri="{FF2B5EF4-FFF2-40B4-BE49-F238E27FC236}">
                <a16:creationId xmlns:a16="http://schemas.microsoft.com/office/drawing/2014/main" id="{797B9167-A03D-F9E9-7028-CFF3A8E1CA6C}"/>
              </a:ext>
            </a:extLst>
          </p:cNvPr>
          <p:cNvSpPr txBox="1"/>
          <p:nvPr/>
        </p:nvSpPr>
        <p:spPr>
          <a:xfrm>
            <a:off x="3338650" y="545188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20</a:t>
            </a:r>
          </a:p>
        </p:txBody>
      </p:sp>
      <p:sp>
        <p:nvSpPr>
          <p:cNvPr id="630" name="ZoneTexte 629">
            <a:extLst>
              <a:ext uri="{FF2B5EF4-FFF2-40B4-BE49-F238E27FC236}">
                <a16:creationId xmlns:a16="http://schemas.microsoft.com/office/drawing/2014/main" id="{283BAB2E-0FC2-E374-54E0-D6F71C8B93C1}"/>
              </a:ext>
            </a:extLst>
          </p:cNvPr>
          <p:cNvSpPr txBox="1"/>
          <p:nvPr/>
        </p:nvSpPr>
        <p:spPr>
          <a:xfrm>
            <a:off x="4010044" y="545188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40</a:t>
            </a:r>
          </a:p>
        </p:txBody>
      </p:sp>
      <p:sp>
        <p:nvSpPr>
          <p:cNvPr id="631" name="ZoneTexte 630">
            <a:extLst>
              <a:ext uri="{FF2B5EF4-FFF2-40B4-BE49-F238E27FC236}">
                <a16:creationId xmlns:a16="http://schemas.microsoft.com/office/drawing/2014/main" id="{817A154B-F39F-4333-A08C-EA9D54AC8354}"/>
              </a:ext>
            </a:extLst>
          </p:cNvPr>
          <p:cNvSpPr txBox="1"/>
          <p:nvPr/>
        </p:nvSpPr>
        <p:spPr>
          <a:xfrm>
            <a:off x="4677010" y="545188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60</a:t>
            </a:r>
          </a:p>
        </p:txBody>
      </p:sp>
      <p:sp>
        <p:nvSpPr>
          <p:cNvPr id="632" name="ZoneTexte 631">
            <a:extLst>
              <a:ext uri="{FF2B5EF4-FFF2-40B4-BE49-F238E27FC236}">
                <a16:creationId xmlns:a16="http://schemas.microsoft.com/office/drawing/2014/main" id="{72C78915-2934-F12B-8645-EF5F9C8FD942}"/>
              </a:ext>
            </a:extLst>
          </p:cNvPr>
          <p:cNvSpPr txBox="1"/>
          <p:nvPr/>
        </p:nvSpPr>
        <p:spPr>
          <a:xfrm>
            <a:off x="5346819" y="545188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80</a:t>
            </a:r>
          </a:p>
        </p:txBody>
      </p:sp>
      <p:sp>
        <p:nvSpPr>
          <p:cNvPr id="633" name="ZoneTexte 632">
            <a:extLst>
              <a:ext uri="{FF2B5EF4-FFF2-40B4-BE49-F238E27FC236}">
                <a16:creationId xmlns:a16="http://schemas.microsoft.com/office/drawing/2014/main" id="{36020CD8-7D20-8FF3-1F88-0B7AF12E1649}"/>
              </a:ext>
            </a:extLst>
          </p:cNvPr>
          <p:cNvSpPr txBox="1"/>
          <p:nvPr/>
        </p:nvSpPr>
        <p:spPr>
          <a:xfrm>
            <a:off x="5971186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100</a:t>
            </a:r>
          </a:p>
        </p:txBody>
      </p:sp>
      <p:sp>
        <p:nvSpPr>
          <p:cNvPr id="634" name="ZoneTexte 633">
            <a:extLst>
              <a:ext uri="{FF2B5EF4-FFF2-40B4-BE49-F238E27FC236}">
                <a16:creationId xmlns:a16="http://schemas.microsoft.com/office/drawing/2014/main" id="{DD544D77-E618-1F3B-036E-662ED35CE7FF}"/>
              </a:ext>
            </a:extLst>
          </p:cNvPr>
          <p:cNvSpPr txBox="1"/>
          <p:nvPr/>
        </p:nvSpPr>
        <p:spPr>
          <a:xfrm>
            <a:off x="6637512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120</a:t>
            </a:r>
          </a:p>
        </p:txBody>
      </p:sp>
      <p:sp>
        <p:nvSpPr>
          <p:cNvPr id="635" name="ZoneTexte 634">
            <a:extLst>
              <a:ext uri="{FF2B5EF4-FFF2-40B4-BE49-F238E27FC236}">
                <a16:creationId xmlns:a16="http://schemas.microsoft.com/office/drawing/2014/main" id="{B0F11679-EDEC-4976-4521-D478D011360A}"/>
              </a:ext>
            </a:extLst>
          </p:cNvPr>
          <p:cNvSpPr txBox="1"/>
          <p:nvPr/>
        </p:nvSpPr>
        <p:spPr>
          <a:xfrm>
            <a:off x="7300664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140</a:t>
            </a:r>
          </a:p>
        </p:txBody>
      </p:sp>
      <p:sp>
        <p:nvSpPr>
          <p:cNvPr id="636" name="ZoneTexte 635">
            <a:extLst>
              <a:ext uri="{FF2B5EF4-FFF2-40B4-BE49-F238E27FC236}">
                <a16:creationId xmlns:a16="http://schemas.microsoft.com/office/drawing/2014/main" id="{968AA779-F882-C79B-2A2E-C0F9C12E8F77}"/>
              </a:ext>
            </a:extLst>
          </p:cNvPr>
          <p:cNvSpPr txBox="1"/>
          <p:nvPr/>
        </p:nvSpPr>
        <p:spPr>
          <a:xfrm>
            <a:off x="7974594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160</a:t>
            </a:r>
          </a:p>
        </p:txBody>
      </p:sp>
      <p:sp>
        <p:nvSpPr>
          <p:cNvPr id="637" name="ZoneTexte 636">
            <a:extLst>
              <a:ext uri="{FF2B5EF4-FFF2-40B4-BE49-F238E27FC236}">
                <a16:creationId xmlns:a16="http://schemas.microsoft.com/office/drawing/2014/main" id="{D506E013-C425-7360-4587-AE06E5A87C29}"/>
              </a:ext>
            </a:extLst>
          </p:cNvPr>
          <p:cNvSpPr txBox="1"/>
          <p:nvPr/>
        </p:nvSpPr>
        <p:spPr>
          <a:xfrm>
            <a:off x="8645683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180</a:t>
            </a:r>
          </a:p>
        </p:txBody>
      </p:sp>
      <p:sp>
        <p:nvSpPr>
          <p:cNvPr id="638" name="ZoneTexte 637">
            <a:extLst>
              <a:ext uri="{FF2B5EF4-FFF2-40B4-BE49-F238E27FC236}">
                <a16:creationId xmlns:a16="http://schemas.microsoft.com/office/drawing/2014/main" id="{30BB9C57-2C47-E593-DE9A-34B23AD5678F}"/>
              </a:ext>
            </a:extLst>
          </p:cNvPr>
          <p:cNvSpPr txBox="1"/>
          <p:nvPr/>
        </p:nvSpPr>
        <p:spPr>
          <a:xfrm>
            <a:off x="9305018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200</a:t>
            </a:r>
          </a:p>
        </p:txBody>
      </p:sp>
      <p:sp>
        <p:nvSpPr>
          <p:cNvPr id="639" name="ZoneTexte 638">
            <a:extLst>
              <a:ext uri="{FF2B5EF4-FFF2-40B4-BE49-F238E27FC236}">
                <a16:creationId xmlns:a16="http://schemas.microsoft.com/office/drawing/2014/main" id="{B2DAB98A-406A-98F0-8C11-E6FCE4D70BB0}"/>
              </a:ext>
            </a:extLst>
          </p:cNvPr>
          <p:cNvSpPr txBox="1"/>
          <p:nvPr/>
        </p:nvSpPr>
        <p:spPr>
          <a:xfrm>
            <a:off x="9988809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220</a:t>
            </a:r>
          </a:p>
        </p:txBody>
      </p:sp>
      <p:sp>
        <p:nvSpPr>
          <p:cNvPr id="640" name="ZoneTexte 639">
            <a:extLst>
              <a:ext uri="{FF2B5EF4-FFF2-40B4-BE49-F238E27FC236}">
                <a16:creationId xmlns:a16="http://schemas.microsoft.com/office/drawing/2014/main" id="{72D9393B-5895-2DEA-21D5-9ED7098D8B39}"/>
              </a:ext>
            </a:extLst>
          </p:cNvPr>
          <p:cNvSpPr txBox="1"/>
          <p:nvPr/>
        </p:nvSpPr>
        <p:spPr>
          <a:xfrm>
            <a:off x="2460790" y="1825288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D5</a:t>
            </a:r>
          </a:p>
        </p:txBody>
      </p:sp>
      <p:sp>
        <p:nvSpPr>
          <p:cNvPr id="642" name="ZoneTexte 641">
            <a:extLst>
              <a:ext uri="{FF2B5EF4-FFF2-40B4-BE49-F238E27FC236}">
                <a16:creationId xmlns:a16="http://schemas.microsoft.com/office/drawing/2014/main" id="{27F70A48-B597-72D9-92E7-E1B272C4747A}"/>
              </a:ext>
            </a:extLst>
          </p:cNvPr>
          <p:cNvSpPr txBox="1"/>
          <p:nvPr/>
        </p:nvSpPr>
        <p:spPr>
          <a:xfrm>
            <a:off x="2460790" y="1982122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D6</a:t>
            </a:r>
          </a:p>
        </p:txBody>
      </p:sp>
      <p:sp>
        <p:nvSpPr>
          <p:cNvPr id="644" name="ZoneTexte 643">
            <a:extLst>
              <a:ext uri="{FF2B5EF4-FFF2-40B4-BE49-F238E27FC236}">
                <a16:creationId xmlns:a16="http://schemas.microsoft.com/office/drawing/2014/main" id="{1DA5CDFF-0B38-02BF-C587-2CD9F1527E1C}"/>
              </a:ext>
            </a:extLst>
          </p:cNvPr>
          <p:cNvSpPr txBox="1"/>
          <p:nvPr/>
        </p:nvSpPr>
        <p:spPr>
          <a:xfrm>
            <a:off x="2404684" y="2283152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Dx1</a:t>
            </a:r>
          </a:p>
        </p:txBody>
      </p:sp>
      <p:sp>
        <p:nvSpPr>
          <p:cNvPr id="646" name="ZoneTexte 645">
            <a:extLst>
              <a:ext uri="{FF2B5EF4-FFF2-40B4-BE49-F238E27FC236}">
                <a16:creationId xmlns:a16="http://schemas.microsoft.com/office/drawing/2014/main" id="{F6932A19-670D-8091-615E-525636B798EB}"/>
              </a:ext>
            </a:extLst>
          </p:cNvPr>
          <p:cNvSpPr txBox="1"/>
          <p:nvPr/>
        </p:nvSpPr>
        <p:spPr>
          <a:xfrm>
            <a:off x="2404684" y="2439986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Dx2</a:t>
            </a:r>
          </a:p>
        </p:txBody>
      </p:sp>
      <p:sp>
        <p:nvSpPr>
          <p:cNvPr id="648" name="ZoneTexte 647">
            <a:extLst>
              <a:ext uri="{FF2B5EF4-FFF2-40B4-BE49-F238E27FC236}">
                <a16:creationId xmlns:a16="http://schemas.microsoft.com/office/drawing/2014/main" id="{FA7A975B-516E-42C9-B220-BEBC8D2ABE12}"/>
              </a:ext>
            </a:extLst>
          </p:cNvPr>
          <p:cNvSpPr txBox="1"/>
          <p:nvPr/>
        </p:nvSpPr>
        <p:spPr>
          <a:xfrm>
            <a:off x="2404684" y="2606829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Dx3</a:t>
            </a:r>
          </a:p>
        </p:txBody>
      </p:sp>
      <p:sp>
        <p:nvSpPr>
          <p:cNvPr id="652" name="ZoneTexte 651">
            <a:extLst>
              <a:ext uri="{FF2B5EF4-FFF2-40B4-BE49-F238E27FC236}">
                <a16:creationId xmlns:a16="http://schemas.microsoft.com/office/drawing/2014/main" id="{504FBCF5-D308-D119-1A1E-CAE1EEB4E2DD}"/>
              </a:ext>
            </a:extLst>
          </p:cNvPr>
          <p:cNvSpPr txBox="1"/>
          <p:nvPr/>
        </p:nvSpPr>
        <p:spPr>
          <a:xfrm>
            <a:off x="2399876" y="2905893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BR1</a:t>
            </a:r>
          </a:p>
        </p:txBody>
      </p:sp>
      <p:sp>
        <p:nvSpPr>
          <p:cNvPr id="654" name="ZoneTexte 653">
            <a:extLst>
              <a:ext uri="{FF2B5EF4-FFF2-40B4-BE49-F238E27FC236}">
                <a16:creationId xmlns:a16="http://schemas.microsoft.com/office/drawing/2014/main" id="{2852A79D-759B-C077-799A-534AB549A457}"/>
              </a:ext>
            </a:extLst>
          </p:cNvPr>
          <p:cNvSpPr txBox="1"/>
          <p:nvPr/>
        </p:nvSpPr>
        <p:spPr>
          <a:xfrm>
            <a:off x="2399876" y="3062727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BR2</a:t>
            </a:r>
          </a:p>
        </p:txBody>
      </p:sp>
      <p:sp>
        <p:nvSpPr>
          <p:cNvPr id="656" name="ZoneTexte 655">
            <a:extLst>
              <a:ext uri="{FF2B5EF4-FFF2-40B4-BE49-F238E27FC236}">
                <a16:creationId xmlns:a16="http://schemas.microsoft.com/office/drawing/2014/main" id="{30A0F572-F01A-4F2D-7BBD-57ACE4D45652}"/>
              </a:ext>
            </a:extLst>
          </p:cNvPr>
          <p:cNvSpPr txBox="1"/>
          <p:nvPr/>
        </p:nvSpPr>
        <p:spPr>
          <a:xfrm>
            <a:off x="2468804" y="3433609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B6</a:t>
            </a:r>
          </a:p>
        </p:txBody>
      </p:sp>
      <p:sp>
        <p:nvSpPr>
          <p:cNvPr id="658" name="ZoneTexte 657">
            <a:extLst>
              <a:ext uri="{FF2B5EF4-FFF2-40B4-BE49-F238E27FC236}">
                <a16:creationId xmlns:a16="http://schemas.microsoft.com/office/drawing/2014/main" id="{1E9242D1-2396-77D8-30CC-CE1AA82E5342}"/>
              </a:ext>
            </a:extLst>
          </p:cNvPr>
          <p:cNvSpPr txBox="1"/>
          <p:nvPr/>
        </p:nvSpPr>
        <p:spPr>
          <a:xfrm>
            <a:off x="2468805" y="3571391"/>
            <a:ext cx="320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B7</a:t>
            </a:r>
          </a:p>
        </p:txBody>
      </p:sp>
      <p:sp>
        <p:nvSpPr>
          <p:cNvPr id="660" name="ZoneTexte 659">
            <a:extLst>
              <a:ext uri="{FF2B5EF4-FFF2-40B4-BE49-F238E27FC236}">
                <a16:creationId xmlns:a16="http://schemas.microsoft.com/office/drawing/2014/main" id="{41936652-4ADF-7416-1D8D-3CBF00C53FD3}"/>
              </a:ext>
            </a:extLst>
          </p:cNvPr>
          <p:cNvSpPr txBox="1"/>
          <p:nvPr/>
        </p:nvSpPr>
        <p:spPr>
          <a:xfrm>
            <a:off x="2468804" y="370400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B8</a:t>
            </a:r>
          </a:p>
        </p:txBody>
      </p:sp>
      <p:sp>
        <p:nvSpPr>
          <p:cNvPr id="662" name="ZoneTexte 661">
            <a:extLst>
              <a:ext uri="{FF2B5EF4-FFF2-40B4-BE49-F238E27FC236}">
                <a16:creationId xmlns:a16="http://schemas.microsoft.com/office/drawing/2014/main" id="{84C0764C-F2D9-8605-8657-6BFF300D3E9D}"/>
              </a:ext>
            </a:extLst>
          </p:cNvPr>
          <p:cNvSpPr txBox="1"/>
          <p:nvPr/>
        </p:nvSpPr>
        <p:spPr>
          <a:xfrm>
            <a:off x="2468804" y="3867118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B9</a:t>
            </a:r>
          </a:p>
        </p:txBody>
      </p:sp>
      <p:sp>
        <p:nvSpPr>
          <p:cNvPr id="664" name="ZoneTexte 663">
            <a:extLst>
              <a:ext uri="{FF2B5EF4-FFF2-40B4-BE49-F238E27FC236}">
                <a16:creationId xmlns:a16="http://schemas.microsoft.com/office/drawing/2014/main" id="{EB50FEAC-5C58-8055-A10A-7FDC08F0762E}"/>
              </a:ext>
            </a:extLst>
          </p:cNvPr>
          <p:cNvSpPr txBox="1"/>
          <p:nvPr/>
        </p:nvSpPr>
        <p:spPr>
          <a:xfrm>
            <a:off x="2403082" y="4177085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B11</a:t>
            </a:r>
          </a:p>
        </p:txBody>
      </p:sp>
      <p:sp>
        <p:nvSpPr>
          <p:cNvPr id="666" name="ZoneTexte 665">
            <a:extLst>
              <a:ext uri="{FF2B5EF4-FFF2-40B4-BE49-F238E27FC236}">
                <a16:creationId xmlns:a16="http://schemas.microsoft.com/office/drawing/2014/main" id="{6CD0DF8C-8E6A-E552-D551-D4E48B02E3CF}"/>
              </a:ext>
            </a:extLst>
          </p:cNvPr>
          <p:cNvSpPr txBox="1"/>
          <p:nvPr/>
        </p:nvSpPr>
        <p:spPr>
          <a:xfrm>
            <a:off x="2403082" y="4333919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B12</a:t>
            </a:r>
          </a:p>
        </p:txBody>
      </p:sp>
      <p:sp>
        <p:nvSpPr>
          <p:cNvPr id="668" name="ZoneTexte 667">
            <a:extLst>
              <a:ext uri="{FF2B5EF4-FFF2-40B4-BE49-F238E27FC236}">
                <a16:creationId xmlns:a16="http://schemas.microsoft.com/office/drawing/2014/main" id="{D371B164-95F6-770F-53C2-3A9A32022F15}"/>
              </a:ext>
            </a:extLst>
          </p:cNvPr>
          <p:cNvSpPr txBox="1"/>
          <p:nvPr/>
        </p:nvSpPr>
        <p:spPr>
          <a:xfrm>
            <a:off x="2403082" y="4017849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B10</a:t>
            </a:r>
          </a:p>
        </p:txBody>
      </p:sp>
      <p:sp>
        <p:nvSpPr>
          <p:cNvPr id="670" name="ZoneTexte 669">
            <a:extLst>
              <a:ext uri="{FF2B5EF4-FFF2-40B4-BE49-F238E27FC236}">
                <a16:creationId xmlns:a16="http://schemas.microsoft.com/office/drawing/2014/main" id="{AD214D26-CC54-77B0-3045-EFE0ED74E7EA}"/>
              </a:ext>
            </a:extLst>
          </p:cNvPr>
          <p:cNvSpPr txBox="1"/>
          <p:nvPr/>
        </p:nvSpPr>
        <p:spPr>
          <a:xfrm>
            <a:off x="2403082" y="4682499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0066FF"/>
                </a:solidFill>
              </a:rPr>
              <a:t>B13</a:t>
            </a:r>
          </a:p>
        </p:txBody>
      </p:sp>
      <p:sp>
        <p:nvSpPr>
          <p:cNvPr id="672" name="ZoneTexte 671">
            <a:extLst>
              <a:ext uri="{FF2B5EF4-FFF2-40B4-BE49-F238E27FC236}">
                <a16:creationId xmlns:a16="http://schemas.microsoft.com/office/drawing/2014/main" id="{118B7373-E3AE-0D5D-5D93-181DE1027FD8}"/>
              </a:ext>
            </a:extLst>
          </p:cNvPr>
          <p:cNvSpPr txBox="1"/>
          <p:nvPr/>
        </p:nvSpPr>
        <p:spPr>
          <a:xfrm>
            <a:off x="2403082" y="4998743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0066FF"/>
                </a:solidFill>
              </a:rPr>
              <a:t>B15</a:t>
            </a:r>
          </a:p>
        </p:txBody>
      </p:sp>
      <p:sp>
        <p:nvSpPr>
          <p:cNvPr id="674" name="ZoneTexte 673">
            <a:extLst>
              <a:ext uri="{FF2B5EF4-FFF2-40B4-BE49-F238E27FC236}">
                <a16:creationId xmlns:a16="http://schemas.microsoft.com/office/drawing/2014/main" id="{04B980D4-9408-578E-A091-513C5A8DD3ED}"/>
              </a:ext>
            </a:extLst>
          </p:cNvPr>
          <p:cNvSpPr txBox="1"/>
          <p:nvPr/>
        </p:nvSpPr>
        <p:spPr>
          <a:xfrm>
            <a:off x="2403082" y="5155577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0066FF"/>
                </a:solidFill>
              </a:rPr>
              <a:t>B16</a:t>
            </a:r>
          </a:p>
        </p:txBody>
      </p:sp>
      <p:sp>
        <p:nvSpPr>
          <p:cNvPr id="676" name="ZoneTexte 675">
            <a:extLst>
              <a:ext uri="{FF2B5EF4-FFF2-40B4-BE49-F238E27FC236}">
                <a16:creationId xmlns:a16="http://schemas.microsoft.com/office/drawing/2014/main" id="{680F843C-8055-2010-666D-665BEC8DDAA6}"/>
              </a:ext>
            </a:extLst>
          </p:cNvPr>
          <p:cNvSpPr txBox="1"/>
          <p:nvPr/>
        </p:nvSpPr>
        <p:spPr>
          <a:xfrm>
            <a:off x="2403082" y="4839507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0066FF"/>
                </a:solidFill>
              </a:rPr>
              <a:t>B14</a:t>
            </a:r>
          </a:p>
        </p:txBody>
      </p:sp>
      <p:sp>
        <p:nvSpPr>
          <p:cNvPr id="677" name="ZoneTexte 676">
            <a:extLst>
              <a:ext uri="{FF2B5EF4-FFF2-40B4-BE49-F238E27FC236}">
                <a16:creationId xmlns:a16="http://schemas.microsoft.com/office/drawing/2014/main" id="{49EAAE51-A5F2-AEE3-9A72-068B0B9F93CB}"/>
              </a:ext>
            </a:extLst>
          </p:cNvPr>
          <p:cNvSpPr txBox="1"/>
          <p:nvPr/>
        </p:nvSpPr>
        <p:spPr>
          <a:xfrm>
            <a:off x="0" y="2633518"/>
            <a:ext cx="2457331" cy="10704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/>
              <a:t>New </a:t>
            </a:r>
            <a:r>
              <a:rPr lang="fr-FR" sz="1400" b="1" dirty="0" err="1"/>
              <a:t>year</a:t>
            </a:r>
            <a:r>
              <a:rPr lang="fr-FR" sz="1400" b="1" dirty="0"/>
              <a:t> 1 cases (</a:t>
            </a:r>
            <a:r>
              <a:rPr lang="fr-FR" sz="1400" b="1" dirty="0" err="1"/>
              <a:t>unblinded</a:t>
            </a:r>
            <a:r>
              <a:rPr lang="fr-FR" sz="1400" b="1" dirty="0"/>
              <a:t>)</a:t>
            </a:r>
          </a:p>
        </p:txBody>
      </p:sp>
      <p:pic>
        <p:nvPicPr>
          <p:cNvPr id="678" name="Image 677">
            <a:extLst>
              <a:ext uri="{FF2B5EF4-FFF2-40B4-BE49-F238E27FC236}">
                <a16:creationId xmlns:a16="http://schemas.microsoft.com/office/drawing/2014/main" id="{586D64CF-F7F5-4840-4093-F923AD14B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8" y="3150225"/>
            <a:ext cx="249838" cy="245619"/>
          </a:xfrm>
          <a:prstGeom prst="rect">
            <a:avLst/>
          </a:prstGeom>
        </p:spPr>
      </p:pic>
      <p:sp>
        <p:nvSpPr>
          <p:cNvPr id="679" name="ZoneTexte 678">
            <a:extLst>
              <a:ext uri="{FF2B5EF4-FFF2-40B4-BE49-F238E27FC236}">
                <a16:creationId xmlns:a16="http://schemas.microsoft.com/office/drawing/2014/main" id="{C4FA7363-C730-B1E7-E807-498DCBBEB822}"/>
              </a:ext>
            </a:extLst>
          </p:cNvPr>
          <p:cNvSpPr txBox="1"/>
          <p:nvPr/>
        </p:nvSpPr>
        <p:spPr>
          <a:xfrm>
            <a:off x="528590" y="3131775"/>
            <a:ext cx="117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&lt; 6 m </a:t>
            </a:r>
            <a:r>
              <a:rPr lang="fr-FR" sz="1200" b="1" dirty="0" err="1"/>
              <a:t>after</a:t>
            </a:r>
            <a:r>
              <a:rPr lang="fr-FR" sz="1200" b="1" dirty="0"/>
              <a:t> last </a:t>
            </a:r>
          </a:p>
        </p:txBody>
      </p:sp>
      <p:pic>
        <p:nvPicPr>
          <p:cNvPr id="681" name="Image 680">
            <a:extLst>
              <a:ext uri="{FF2B5EF4-FFF2-40B4-BE49-F238E27FC236}">
                <a16:creationId xmlns:a16="http://schemas.microsoft.com/office/drawing/2014/main" id="{49343CCD-C124-A942-8739-B6226ED1C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713937" y="3085241"/>
            <a:ext cx="100282" cy="362269"/>
          </a:xfrm>
          <a:prstGeom prst="rect">
            <a:avLst/>
          </a:prstGeom>
        </p:spPr>
      </p:pic>
      <p:sp>
        <p:nvSpPr>
          <p:cNvPr id="684" name="ZoneTexte 683">
            <a:extLst>
              <a:ext uri="{FF2B5EF4-FFF2-40B4-BE49-F238E27FC236}">
                <a16:creationId xmlns:a16="http://schemas.microsoft.com/office/drawing/2014/main" id="{1D576799-5232-C576-AA84-465536B1D69F}"/>
              </a:ext>
            </a:extLst>
          </p:cNvPr>
          <p:cNvSpPr txBox="1"/>
          <p:nvPr/>
        </p:nvSpPr>
        <p:spPr>
          <a:xfrm>
            <a:off x="1814515" y="3131775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(</a:t>
            </a:r>
            <a:r>
              <a:rPr lang="fr-FR" sz="1200" b="1" dirty="0" err="1"/>
              <a:t>Dx</a:t>
            </a:r>
            <a:r>
              <a:rPr lang="fr-FR" sz="1200" b="1" dirty="0"/>
              <a:t>)</a:t>
            </a:r>
          </a:p>
        </p:txBody>
      </p:sp>
      <p:pic>
        <p:nvPicPr>
          <p:cNvPr id="685" name="Image 684">
            <a:extLst>
              <a:ext uri="{FF2B5EF4-FFF2-40B4-BE49-F238E27FC236}">
                <a16:creationId xmlns:a16="http://schemas.microsoft.com/office/drawing/2014/main" id="{6340EAF9-9EF9-16A7-97D8-2B4627B31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8" y="3420283"/>
            <a:ext cx="249838" cy="245619"/>
          </a:xfrm>
          <a:prstGeom prst="rect">
            <a:avLst/>
          </a:prstGeom>
        </p:spPr>
      </p:pic>
      <p:sp>
        <p:nvSpPr>
          <p:cNvPr id="686" name="ZoneTexte 685">
            <a:extLst>
              <a:ext uri="{FF2B5EF4-FFF2-40B4-BE49-F238E27FC236}">
                <a16:creationId xmlns:a16="http://schemas.microsoft.com/office/drawing/2014/main" id="{08F2F2FA-D045-C30E-B666-805180F745AE}"/>
              </a:ext>
            </a:extLst>
          </p:cNvPr>
          <p:cNvSpPr txBox="1"/>
          <p:nvPr/>
        </p:nvSpPr>
        <p:spPr>
          <a:xfrm>
            <a:off x="528590" y="3401833"/>
            <a:ext cx="117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&gt; 6 m </a:t>
            </a:r>
            <a:r>
              <a:rPr lang="fr-FR" sz="1200" b="1" dirty="0" err="1"/>
              <a:t>after</a:t>
            </a:r>
            <a:r>
              <a:rPr lang="fr-FR" sz="1200" b="1" dirty="0"/>
              <a:t> last </a:t>
            </a:r>
          </a:p>
        </p:txBody>
      </p:sp>
      <p:pic>
        <p:nvPicPr>
          <p:cNvPr id="687" name="Image 686">
            <a:extLst>
              <a:ext uri="{FF2B5EF4-FFF2-40B4-BE49-F238E27FC236}">
                <a16:creationId xmlns:a16="http://schemas.microsoft.com/office/drawing/2014/main" id="{BC530A81-E319-BB82-C9FD-4F8B62DD0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713937" y="3355299"/>
            <a:ext cx="100282" cy="362269"/>
          </a:xfrm>
          <a:prstGeom prst="rect">
            <a:avLst/>
          </a:prstGeom>
        </p:spPr>
      </p:pic>
      <p:sp>
        <p:nvSpPr>
          <p:cNvPr id="688" name="ZoneTexte 687">
            <a:extLst>
              <a:ext uri="{FF2B5EF4-FFF2-40B4-BE49-F238E27FC236}">
                <a16:creationId xmlns:a16="http://schemas.microsoft.com/office/drawing/2014/main" id="{0BA0B141-872D-D6AB-E28A-C0364EEDDB47}"/>
              </a:ext>
            </a:extLst>
          </p:cNvPr>
          <p:cNvSpPr txBox="1"/>
          <p:nvPr/>
        </p:nvSpPr>
        <p:spPr>
          <a:xfrm>
            <a:off x="1844332" y="3401833"/>
            <a:ext cx="61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(B, BR)</a:t>
            </a:r>
          </a:p>
        </p:txBody>
      </p:sp>
      <p:sp>
        <p:nvSpPr>
          <p:cNvPr id="689" name="Accolade ouvrante 688">
            <a:extLst>
              <a:ext uri="{FF2B5EF4-FFF2-40B4-BE49-F238E27FC236}">
                <a16:creationId xmlns:a16="http://schemas.microsoft.com/office/drawing/2014/main" id="{9D593942-3449-9804-095F-8BC53D0203A3}"/>
              </a:ext>
            </a:extLst>
          </p:cNvPr>
          <p:cNvSpPr/>
          <p:nvPr/>
        </p:nvSpPr>
        <p:spPr>
          <a:xfrm>
            <a:off x="2373768" y="2071509"/>
            <a:ext cx="126778" cy="2462468"/>
          </a:xfrm>
          <a:prstGeom prst="lef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2" name="ZoneTexte 691">
            <a:extLst>
              <a:ext uri="{FF2B5EF4-FFF2-40B4-BE49-F238E27FC236}">
                <a16:creationId xmlns:a16="http://schemas.microsoft.com/office/drawing/2014/main" id="{D3965F93-D09F-744E-E76F-01E92E079ECD}"/>
              </a:ext>
            </a:extLst>
          </p:cNvPr>
          <p:cNvSpPr txBox="1"/>
          <p:nvPr/>
        </p:nvSpPr>
        <p:spPr>
          <a:xfrm>
            <a:off x="2991492" y="5451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10</a:t>
            </a:r>
          </a:p>
        </p:txBody>
      </p:sp>
      <p:sp>
        <p:nvSpPr>
          <p:cNvPr id="693" name="ZoneTexte 692">
            <a:extLst>
              <a:ext uri="{FF2B5EF4-FFF2-40B4-BE49-F238E27FC236}">
                <a16:creationId xmlns:a16="http://schemas.microsoft.com/office/drawing/2014/main" id="{58521A7A-31DD-2662-9D23-9A0D91C8AA09}"/>
              </a:ext>
            </a:extLst>
          </p:cNvPr>
          <p:cNvSpPr txBox="1"/>
          <p:nvPr/>
        </p:nvSpPr>
        <p:spPr>
          <a:xfrm>
            <a:off x="3662886" y="5451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30</a:t>
            </a:r>
          </a:p>
        </p:txBody>
      </p:sp>
      <p:sp>
        <p:nvSpPr>
          <p:cNvPr id="694" name="ZoneTexte 693">
            <a:extLst>
              <a:ext uri="{FF2B5EF4-FFF2-40B4-BE49-F238E27FC236}">
                <a16:creationId xmlns:a16="http://schemas.microsoft.com/office/drawing/2014/main" id="{0D8C1785-AF1F-56AC-C182-C42AD9E2ED08}"/>
              </a:ext>
            </a:extLst>
          </p:cNvPr>
          <p:cNvSpPr txBox="1"/>
          <p:nvPr/>
        </p:nvSpPr>
        <p:spPr>
          <a:xfrm>
            <a:off x="4329852" y="5451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50</a:t>
            </a:r>
          </a:p>
        </p:txBody>
      </p:sp>
      <p:sp>
        <p:nvSpPr>
          <p:cNvPr id="695" name="ZoneTexte 694">
            <a:extLst>
              <a:ext uri="{FF2B5EF4-FFF2-40B4-BE49-F238E27FC236}">
                <a16:creationId xmlns:a16="http://schemas.microsoft.com/office/drawing/2014/main" id="{46299DFA-39BE-8AA2-316F-9D9042F86DA4}"/>
              </a:ext>
            </a:extLst>
          </p:cNvPr>
          <p:cNvSpPr txBox="1"/>
          <p:nvPr/>
        </p:nvSpPr>
        <p:spPr>
          <a:xfrm>
            <a:off x="4999661" y="5451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70</a:t>
            </a:r>
          </a:p>
        </p:txBody>
      </p:sp>
      <p:sp>
        <p:nvSpPr>
          <p:cNvPr id="696" name="ZoneTexte 695">
            <a:extLst>
              <a:ext uri="{FF2B5EF4-FFF2-40B4-BE49-F238E27FC236}">
                <a16:creationId xmlns:a16="http://schemas.microsoft.com/office/drawing/2014/main" id="{A6712181-2781-7F18-5E7A-C00634C69D64}"/>
              </a:ext>
            </a:extLst>
          </p:cNvPr>
          <p:cNvSpPr txBox="1"/>
          <p:nvPr/>
        </p:nvSpPr>
        <p:spPr>
          <a:xfrm>
            <a:off x="5659294" y="5451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90</a:t>
            </a:r>
          </a:p>
        </p:txBody>
      </p:sp>
      <p:sp>
        <p:nvSpPr>
          <p:cNvPr id="697" name="ZoneTexte 696">
            <a:extLst>
              <a:ext uri="{FF2B5EF4-FFF2-40B4-BE49-F238E27FC236}">
                <a16:creationId xmlns:a16="http://schemas.microsoft.com/office/drawing/2014/main" id="{051C13DD-80CF-1CFD-E085-E1C67C991F23}"/>
              </a:ext>
            </a:extLst>
          </p:cNvPr>
          <p:cNvSpPr txBox="1"/>
          <p:nvPr/>
        </p:nvSpPr>
        <p:spPr>
          <a:xfrm>
            <a:off x="6292758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110</a:t>
            </a:r>
          </a:p>
        </p:txBody>
      </p:sp>
      <p:sp>
        <p:nvSpPr>
          <p:cNvPr id="698" name="ZoneTexte 697">
            <a:extLst>
              <a:ext uri="{FF2B5EF4-FFF2-40B4-BE49-F238E27FC236}">
                <a16:creationId xmlns:a16="http://schemas.microsoft.com/office/drawing/2014/main" id="{0A46CFD1-A048-4E1D-7206-3A70D851B5A4}"/>
              </a:ext>
            </a:extLst>
          </p:cNvPr>
          <p:cNvSpPr txBox="1"/>
          <p:nvPr/>
        </p:nvSpPr>
        <p:spPr>
          <a:xfrm>
            <a:off x="6955910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130</a:t>
            </a:r>
          </a:p>
        </p:txBody>
      </p:sp>
      <p:sp>
        <p:nvSpPr>
          <p:cNvPr id="699" name="ZoneTexte 698">
            <a:extLst>
              <a:ext uri="{FF2B5EF4-FFF2-40B4-BE49-F238E27FC236}">
                <a16:creationId xmlns:a16="http://schemas.microsoft.com/office/drawing/2014/main" id="{2B9C7AC9-058F-C32B-40CB-25907D67430D}"/>
              </a:ext>
            </a:extLst>
          </p:cNvPr>
          <p:cNvSpPr txBox="1"/>
          <p:nvPr/>
        </p:nvSpPr>
        <p:spPr>
          <a:xfrm>
            <a:off x="7629840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150</a:t>
            </a:r>
          </a:p>
        </p:txBody>
      </p:sp>
      <p:sp>
        <p:nvSpPr>
          <p:cNvPr id="700" name="ZoneTexte 699">
            <a:extLst>
              <a:ext uri="{FF2B5EF4-FFF2-40B4-BE49-F238E27FC236}">
                <a16:creationId xmlns:a16="http://schemas.microsoft.com/office/drawing/2014/main" id="{CC8E9278-85DC-7659-1BFA-248986839AD7}"/>
              </a:ext>
            </a:extLst>
          </p:cNvPr>
          <p:cNvSpPr txBox="1"/>
          <p:nvPr/>
        </p:nvSpPr>
        <p:spPr>
          <a:xfrm>
            <a:off x="8300929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170</a:t>
            </a:r>
          </a:p>
        </p:txBody>
      </p:sp>
      <p:sp>
        <p:nvSpPr>
          <p:cNvPr id="701" name="ZoneTexte 700">
            <a:extLst>
              <a:ext uri="{FF2B5EF4-FFF2-40B4-BE49-F238E27FC236}">
                <a16:creationId xmlns:a16="http://schemas.microsoft.com/office/drawing/2014/main" id="{E2FDB6DE-BE7F-8B3D-CFC3-1FAE13AD555A}"/>
              </a:ext>
            </a:extLst>
          </p:cNvPr>
          <p:cNvSpPr txBox="1"/>
          <p:nvPr/>
        </p:nvSpPr>
        <p:spPr>
          <a:xfrm>
            <a:off x="8960264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190</a:t>
            </a:r>
          </a:p>
        </p:txBody>
      </p:sp>
      <p:sp>
        <p:nvSpPr>
          <p:cNvPr id="702" name="ZoneTexte 701">
            <a:extLst>
              <a:ext uri="{FF2B5EF4-FFF2-40B4-BE49-F238E27FC236}">
                <a16:creationId xmlns:a16="http://schemas.microsoft.com/office/drawing/2014/main" id="{91FA56AA-9ED4-4256-6BEF-6EDAFF9C6F16}"/>
              </a:ext>
            </a:extLst>
          </p:cNvPr>
          <p:cNvSpPr txBox="1"/>
          <p:nvPr/>
        </p:nvSpPr>
        <p:spPr>
          <a:xfrm>
            <a:off x="9644055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210</a:t>
            </a:r>
          </a:p>
        </p:txBody>
      </p:sp>
      <p:grpSp>
        <p:nvGrpSpPr>
          <p:cNvPr id="714" name="Groupe 713">
            <a:extLst>
              <a:ext uri="{FF2B5EF4-FFF2-40B4-BE49-F238E27FC236}">
                <a16:creationId xmlns:a16="http://schemas.microsoft.com/office/drawing/2014/main" id="{7066BBA1-B4BD-EECF-94B5-5AFAFF8B386F}"/>
              </a:ext>
            </a:extLst>
          </p:cNvPr>
          <p:cNvGrpSpPr/>
          <p:nvPr/>
        </p:nvGrpSpPr>
        <p:grpSpPr>
          <a:xfrm>
            <a:off x="2724149" y="1832083"/>
            <a:ext cx="7537007" cy="3635468"/>
            <a:chOff x="2724149" y="1832083"/>
            <a:chExt cx="7537007" cy="3635468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50E3F3A-963F-3B4B-8001-777623EF0F83}"/>
                </a:ext>
              </a:extLst>
            </p:cNvPr>
            <p:cNvSpPr/>
            <p:nvPr/>
          </p:nvSpPr>
          <p:spPr bwMode="auto">
            <a:xfrm>
              <a:off x="3012527" y="3785902"/>
              <a:ext cx="467481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63B6892B-8CE7-24E1-B56F-6FCAAADA2534}"/>
                </a:ext>
              </a:extLst>
            </p:cNvPr>
            <p:cNvSpPr/>
            <p:nvPr/>
          </p:nvSpPr>
          <p:spPr bwMode="auto">
            <a:xfrm>
              <a:off x="4539931" y="3945909"/>
              <a:ext cx="1203926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FAEE72BA-74A4-25B4-A1E1-DB1CDE7FA7AE}"/>
                </a:ext>
              </a:extLst>
            </p:cNvPr>
            <p:cNvSpPr/>
            <p:nvPr/>
          </p:nvSpPr>
          <p:spPr bwMode="auto">
            <a:xfrm>
              <a:off x="5349185" y="4112589"/>
              <a:ext cx="677759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20CFBF68-4B22-ACBB-EC3D-69F6EC69D94D}"/>
                </a:ext>
              </a:extLst>
            </p:cNvPr>
            <p:cNvSpPr/>
            <p:nvPr/>
          </p:nvSpPr>
          <p:spPr bwMode="auto">
            <a:xfrm>
              <a:off x="5248023" y="4270471"/>
              <a:ext cx="1269145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F2D9CFA-24BB-ED37-1B87-45B04CD66C07}"/>
                </a:ext>
              </a:extLst>
            </p:cNvPr>
            <p:cNvSpPr/>
            <p:nvPr/>
          </p:nvSpPr>
          <p:spPr bwMode="auto">
            <a:xfrm>
              <a:off x="4639282" y="2378855"/>
              <a:ext cx="77974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03D27C7C-22A7-CD65-0F60-054C5C7B0B49}"/>
                </a:ext>
              </a:extLst>
            </p:cNvPr>
            <p:cNvSpPr/>
            <p:nvPr/>
          </p:nvSpPr>
          <p:spPr bwMode="auto">
            <a:xfrm>
              <a:off x="5055635" y="2378855"/>
              <a:ext cx="77974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195B92B0-C4CB-3E8C-4174-7316A58A4B9E}"/>
                </a:ext>
              </a:extLst>
            </p:cNvPr>
            <p:cNvSpPr/>
            <p:nvPr/>
          </p:nvSpPr>
          <p:spPr bwMode="auto">
            <a:xfrm>
              <a:off x="5353050" y="2531171"/>
              <a:ext cx="472945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63B22403-3002-7237-9427-3E828347D8AC}"/>
                </a:ext>
              </a:extLst>
            </p:cNvPr>
            <p:cNvSpPr/>
            <p:nvPr/>
          </p:nvSpPr>
          <p:spPr bwMode="auto">
            <a:xfrm>
              <a:off x="4602956" y="2691448"/>
              <a:ext cx="472962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C95AF45A-9D2C-3D8B-5933-C47F24D44F4C}"/>
                </a:ext>
              </a:extLst>
            </p:cNvPr>
            <p:cNvSpPr/>
            <p:nvPr/>
          </p:nvSpPr>
          <p:spPr bwMode="auto">
            <a:xfrm>
              <a:off x="6493738" y="2992749"/>
              <a:ext cx="37866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3FB178A0-CB27-86B7-B05D-948B5BB9C10B}"/>
                </a:ext>
              </a:extLst>
            </p:cNvPr>
            <p:cNvSpPr/>
            <p:nvPr/>
          </p:nvSpPr>
          <p:spPr bwMode="auto">
            <a:xfrm>
              <a:off x="4857751" y="2992749"/>
              <a:ext cx="1635988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2B6E0AEA-1ED9-2192-3765-AE6E1D2E466D}"/>
                </a:ext>
              </a:extLst>
            </p:cNvPr>
            <p:cNvSpPr/>
            <p:nvPr/>
          </p:nvSpPr>
          <p:spPr bwMode="auto">
            <a:xfrm>
              <a:off x="8062905" y="3153026"/>
              <a:ext cx="1635926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8603EBFA-492F-E2A5-A44A-456772592626}"/>
                </a:ext>
              </a:extLst>
            </p:cNvPr>
            <p:cNvSpPr/>
            <p:nvPr/>
          </p:nvSpPr>
          <p:spPr bwMode="auto">
            <a:xfrm>
              <a:off x="3112675" y="3519771"/>
              <a:ext cx="2585656" cy="65342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7842CD8-DE0F-FC50-1435-FC8A64065D60}"/>
                </a:ext>
              </a:extLst>
            </p:cNvPr>
            <p:cNvSpPr/>
            <p:nvPr/>
          </p:nvSpPr>
          <p:spPr bwMode="auto">
            <a:xfrm>
              <a:off x="3112674" y="3655092"/>
              <a:ext cx="3740563" cy="65342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D8BFF9FC-4FDD-E86E-2772-CECEEAEFAC4B}"/>
                </a:ext>
              </a:extLst>
            </p:cNvPr>
            <p:cNvSpPr/>
            <p:nvPr/>
          </p:nvSpPr>
          <p:spPr bwMode="auto">
            <a:xfrm>
              <a:off x="7941714" y="4768931"/>
              <a:ext cx="741156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00A9DEB-5678-2082-C384-7820E0146DCE}"/>
                </a:ext>
              </a:extLst>
            </p:cNvPr>
            <p:cNvSpPr/>
            <p:nvPr/>
          </p:nvSpPr>
          <p:spPr bwMode="auto">
            <a:xfrm>
              <a:off x="7993354" y="4932436"/>
              <a:ext cx="283093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11DDE0F3-6C7C-5C01-E084-575A96DB1033}"/>
                </a:ext>
              </a:extLst>
            </p:cNvPr>
            <p:cNvSpPr/>
            <p:nvPr/>
          </p:nvSpPr>
          <p:spPr bwMode="auto">
            <a:xfrm>
              <a:off x="8276448" y="4932436"/>
              <a:ext cx="395140" cy="65342"/>
            </a:xfrm>
            <a:prstGeom prst="rect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58F03F0D-40FF-8DFE-8768-60D431276309}"/>
                </a:ext>
              </a:extLst>
            </p:cNvPr>
            <p:cNvSpPr/>
            <p:nvPr/>
          </p:nvSpPr>
          <p:spPr bwMode="auto">
            <a:xfrm>
              <a:off x="7980317" y="5086864"/>
              <a:ext cx="258838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93BC1C37-EAFE-EFAF-9195-382223E3E352}"/>
                </a:ext>
              </a:extLst>
            </p:cNvPr>
            <p:cNvSpPr/>
            <p:nvPr/>
          </p:nvSpPr>
          <p:spPr bwMode="auto">
            <a:xfrm>
              <a:off x="8239154" y="5086864"/>
              <a:ext cx="1194579" cy="65342"/>
            </a:xfrm>
            <a:prstGeom prst="rect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CBFB7D57-19BE-8949-87C7-B5638DEDE73A}"/>
                </a:ext>
              </a:extLst>
            </p:cNvPr>
            <p:cNvSpPr/>
            <p:nvPr/>
          </p:nvSpPr>
          <p:spPr bwMode="auto">
            <a:xfrm>
              <a:off x="8672186" y="4932436"/>
              <a:ext cx="89762" cy="65342"/>
            </a:xfrm>
            <a:prstGeom prst="rect">
              <a:avLst/>
            </a:prstGeom>
            <a:solidFill>
              <a:srgbClr val="97C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7BFA21F6-D72F-FBD8-02E9-D3478A0B2A7D}"/>
                </a:ext>
              </a:extLst>
            </p:cNvPr>
            <p:cNvSpPr/>
            <p:nvPr/>
          </p:nvSpPr>
          <p:spPr bwMode="auto">
            <a:xfrm>
              <a:off x="7963990" y="5241996"/>
              <a:ext cx="394697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3B04BEB-B783-FE01-19DB-3195F25B7F27}"/>
                </a:ext>
              </a:extLst>
            </p:cNvPr>
            <p:cNvSpPr/>
            <p:nvPr/>
          </p:nvSpPr>
          <p:spPr bwMode="auto">
            <a:xfrm>
              <a:off x="8358688" y="5241996"/>
              <a:ext cx="861186" cy="65342"/>
            </a:xfrm>
            <a:prstGeom prst="rect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808C9516-364B-2F6D-33C5-CFB3063906BC}"/>
                </a:ext>
              </a:extLst>
            </p:cNvPr>
            <p:cNvSpPr/>
            <p:nvPr/>
          </p:nvSpPr>
          <p:spPr bwMode="auto">
            <a:xfrm>
              <a:off x="3830940" y="4427966"/>
              <a:ext cx="3877166" cy="65342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5EE50C55-DE15-676B-CCEE-6F8C1A4E1773}"/>
                </a:ext>
              </a:extLst>
            </p:cNvPr>
            <p:cNvSpPr/>
            <p:nvPr/>
          </p:nvSpPr>
          <p:spPr bwMode="auto">
            <a:xfrm>
              <a:off x="3449945" y="4427966"/>
              <a:ext cx="380995" cy="65342"/>
            </a:xfrm>
            <a:prstGeom prst="rect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999035F-DF5C-BD7B-7C97-AE6B52C1B993}"/>
                </a:ext>
              </a:extLst>
            </p:cNvPr>
            <p:cNvSpPr/>
            <p:nvPr/>
          </p:nvSpPr>
          <p:spPr bwMode="auto">
            <a:xfrm>
              <a:off x="2827465" y="2378855"/>
              <a:ext cx="209661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9CA6EE1-1310-6DC7-14E4-9CE284A0120A}"/>
                </a:ext>
              </a:extLst>
            </p:cNvPr>
            <p:cNvSpPr/>
            <p:nvPr/>
          </p:nvSpPr>
          <p:spPr bwMode="auto">
            <a:xfrm>
              <a:off x="3024018" y="2378855"/>
              <a:ext cx="1615264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95D2266-9419-9945-6648-27BF2E71EA19}"/>
                </a:ext>
              </a:extLst>
            </p:cNvPr>
            <p:cNvSpPr/>
            <p:nvPr/>
          </p:nvSpPr>
          <p:spPr bwMode="auto">
            <a:xfrm>
              <a:off x="2827466" y="2531171"/>
              <a:ext cx="171371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239A895-833B-B0B6-81C5-B8E433C12075}"/>
                </a:ext>
              </a:extLst>
            </p:cNvPr>
            <p:cNvSpPr/>
            <p:nvPr/>
          </p:nvSpPr>
          <p:spPr bwMode="auto">
            <a:xfrm>
              <a:off x="2990850" y="2531171"/>
              <a:ext cx="2362200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A9F30DC-5DF5-CFCF-7108-D021A24E71D6}"/>
                </a:ext>
              </a:extLst>
            </p:cNvPr>
            <p:cNvSpPr/>
            <p:nvPr/>
          </p:nvSpPr>
          <p:spPr bwMode="auto">
            <a:xfrm>
              <a:off x="2827466" y="2691448"/>
              <a:ext cx="192636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440157A-7E0C-C581-E879-E19A741C6AF9}"/>
                </a:ext>
              </a:extLst>
            </p:cNvPr>
            <p:cNvSpPr/>
            <p:nvPr/>
          </p:nvSpPr>
          <p:spPr bwMode="auto">
            <a:xfrm>
              <a:off x="3020102" y="2691448"/>
              <a:ext cx="1585236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842F687-E9AE-6A35-2F5A-79E262E47068}"/>
                </a:ext>
              </a:extLst>
            </p:cNvPr>
            <p:cNvSpPr/>
            <p:nvPr/>
          </p:nvSpPr>
          <p:spPr bwMode="auto">
            <a:xfrm>
              <a:off x="2827466" y="2085948"/>
              <a:ext cx="171371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E01E1C5-3828-C6DF-B348-F76CA6DACD6D}"/>
                </a:ext>
              </a:extLst>
            </p:cNvPr>
            <p:cNvSpPr/>
            <p:nvPr/>
          </p:nvSpPr>
          <p:spPr bwMode="auto">
            <a:xfrm>
              <a:off x="2990849" y="2085948"/>
              <a:ext cx="386476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F85BE94-3E40-4655-EB78-EC6E6E9AF971}"/>
                </a:ext>
              </a:extLst>
            </p:cNvPr>
            <p:cNvSpPr/>
            <p:nvPr/>
          </p:nvSpPr>
          <p:spPr bwMode="auto">
            <a:xfrm>
              <a:off x="2827466" y="1924477"/>
              <a:ext cx="171371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1FC8201-1056-428C-1D8B-F83E067C64EA}"/>
                </a:ext>
              </a:extLst>
            </p:cNvPr>
            <p:cNvSpPr/>
            <p:nvPr/>
          </p:nvSpPr>
          <p:spPr bwMode="auto">
            <a:xfrm>
              <a:off x="2990850" y="1924477"/>
              <a:ext cx="1242540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26A6A5E4-CC15-FE9B-1FEC-D9977BE5CBD9}"/>
                </a:ext>
              </a:extLst>
            </p:cNvPr>
            <p:cNvGrpSpPr/>
            <p:nvPr/>
          </p:nvGrpSpPr>
          <p:grpSpPr>
            <a:xfrm>
              <a:off x="2793142" y="1905813"/>
              <a:ext cx="59311" cy="103149"/>
              <a:chOff x="452438" y="2500313"/>
              <a:chExt cx="73025" cy="127000"/>
            </a:xfrm>
          </p:grpSpPr>
          <p:sp>
            <p:nvSpPr>
              <p:cNvPr id="14" name="Freeform 195">
                <a:extLst>
                  <a:ext uri="{FF2B5EF4-FFF2-40B4-BE49-F238E27FC236}">
                    <a16:creationId xmlns:a16="http://schemas.microsoft.com/office/drawing/2014/main" id="{0082C886-0006-7313-3C30-29AA1DEB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96">
                <a:extLst>
                  <a:ext uri="{FF2B5EF4-FFF2-40B4-BE49-F238E27FC236}">
                    <a16:creationId xmlns:a16="http://schemas.microsoft.com/office/drawing/2014/main" id="{B4927D83-D420-F80B-AFF9-B98F20B23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97">
                <a:extLst>
                  <a:ext uri="{FF2B5EF4-FFF2-40B4-BE49-F238E27FC236}">
                    <a16:creationId xmlns:a16="http://schemas.microsoft.com/office/drawing/2014/main" id="{EEF9DD0C-BC44-3F9D-969F-3837E265D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198">
                <a:extLst>
                  <a:ext uri="{FF2B5EF4-FFF2-40B4-BE49-F238E27FC236}">
                    <a16:creationId xmlns:a16="http://schemas.microsoft.com/office/drawing/2014/main" id="{F1FE5A19-1F0B-2073-9DD4-2BF3CE708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99">
                <a:extLst>
                  <a:ext uri="{FF2B5EF4-FFF2-40B4-BE49-F238E27FC236}">
                    <a16:creationId xmlns:a16="http://schemas.microsoft.com/office/drawing/2014/main" id="{68DA4ACF-7E13-9AE6-968B-97B4203EA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200">
                <a:extLst>
                  <a:ext uri="{FF2B5EF4-FFF2-40B4-BE49-F238E27FC236}">
                    <a16:creationId xmlns:a16="http://schemas.microsoft.com/office/drawing/2014/main" id="{8B482B0C-B3E3-1D5C-FE12-052ECF755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FDFDBE04-4533-6A6D-8746-BCE0CD9F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7573" y="1875411"/>
              <a:ext cx="42529" cy="153637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C298E3C6-50C3-A712-220B-FCE35D17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9195" y="1875411"/>
              <a:ext cx="42529" cy="153637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4B1F57D1-168E-6E95-8815-D3A2CF75D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4772" y="1875411"/>
              <a:ext cx="42529" cy="153637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7C938A24-5891-0096-2B83-66AF3FACE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0349" y="1875411"/>
              <a:ext cx="42529" cy="153637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676AE99E-539C-3F11-5F7E-80F2E4C1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926" y="1875411"/>
              <a:ext cx="42529" cy="153637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CF6D3F10-284A-941F-66C8-D8611F217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2590" y="1897379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Étoile : 5 branches 36">
              <a:extLst>
                <a:ext uri="{FF2B5EF4-FFF2-40B4-BE49-F238E27FC236}">
                  <a16:creationId xmlns:a16="http://schemas.microsoft.com/office/drawing/2014/main" id="{30A27B76-D569-EA0E-A57D-718FB3D7A70C}"/>
                </a:ext>
              </a:extLst>
            </p:cNvPr>
            <p:cNvSpPr/>
            <p:nvPr/>
          </p:nvSpPr>
          <p:spPr bwMode="auto">
            <a:xfrm>
              <a:off x="4199684" y="1915565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1C6235C-5DDA-DCAF-EA0D-F3367172D425}"/>
                </a:ext>
              </a:extLst>
            </p:cNvPr>
            <p:cNvGrpSpPr/>
            <p:nvPr/>
          </p:nvGrpSpPr>
          <p:grpSpPr>
            <a:xfrm>
              <a:off x="2793142" y="2074343"/>
              <a:ext cx="59311" cy="103149"/>
              <a:chOff x="452438" y="2500313"/>
              <a:chExt cx="73025" cy="127000"/>
            </a:xfrm>
          </p:grpSpPr>
          <p:sp>
            <p:nvSpPr>
              <p:cNvPr id="39" name="Freeform 195">
                <a:extLst>
                  <a:ext uri="{FF2B5EF4-FFF2-40B4-BE49-F238E27FC236}">
                    <a16:creationId xmlns:a16="http://schemas.microsoft.com/office/drawing/2014/main" id="{8758A91F-8C4D-FE99-FB1F-2202C0849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196">
                <a:extLst>
                  <a:ext uri="{FF2B5EF4-FFF2-40B4-BE49-F238E27FC236}">
                    <a16:creationId xmlns:a16="http://schemas.microsoft.com/office/drawing/2014/main" id="{0C28F320-AFCF-36BB-A4B9-2F2CA1F95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197">
                <a:extLst>
                  <a:ext uri="{FF2B5EF4-FFF2-40B4-BE49-F238E27FC236}">
                    <a16:creationId xmlns:a16="http://schemas.microsoft.com/office/drawing/2014/main" id="{BFBFD855-A2A0-C829-2F21-F8A7CC6D5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198">
                <a:extLst>
                  <a:ext uri="{FF2B5EF4-FFF2-40B4-BE49-F238E27FC236}">
                    <a16:creationId xmlns:a16="http://schemas.microsoft.com/office/drawing/2014/main" id="{66D0BFE7-4840-4CF1-EC43-14F5A7C7E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199">
                <a:extLst>
                  <a:ext uri="{FF2B5EF4-FFF2-40B4-BE49-F238E27FC236}">
                    <a16:creationId xmlns:a16="http://schemas.microsoft.com/office/drawing/2014/main" id="{0FC66279-618C-80A6-56ED-4A5BC18A1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00">
                <a:extLst>
                  <a:ext uri="{FF2B5EF4-FFF2-40B4-BE49-F238E27FC236}">
                    <a16:creationId xmlns:a16="http://schemas.microsoft.com/office/drawing/2014/main" id="{AE23CDB8-F561-1989-1998-EEF0AAE2A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D599F872-C9C3-A52F-9FD8-A46942C77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7573" y="2043941"/>
              <a:ext cx="42529" cy="153637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0C3E853F-DEBE-5AF3-A7CA-7D64A36B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9194" y="2043941"/>
              <a:ext cx="42529" cy="153637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18A50692-C509-9CB9-D126-221230481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4772" y="2043941"/>
              <a:ext cx="42529" cy="153637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5FB920A0-89B7-8A5D-D970-230A757D2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1197" y="2043941"/>
              <a:ext cx="42529" cy="153637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A2BF186D-9AF5-9C19-0BAC-6D22FF95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925" y="2043941"/>
              <a:ext cx="42529" cy="153637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6449C3D1-19AA-F096-00BC-B6F992AD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9057" y="2043941"/>
              <a:ext cx="42529" cy="153637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A29D243F-3DE0-5F5E-9C42-693AAA32F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1953" y="2043941"/>
              <a:ext cx="42529" cy="153637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97ECD7AC-02E4-CF71-6CBF-D3EF75A52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5450" y="2043941"/>
              <a:ext cx="42529" cy="153637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E0745E8B-9E85-9D8B-FC1F-F6BD57EE9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9775" y="2043941"/>
              <a:ext cx="42529" cy="153637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217B5AF9-CAF1-A6A0-D3EA-A9A9CC4E4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8377" y="2043941"/>
              <a:ext cx="42529" cy="153637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EA40946C-8DBB-3189-78E8-AD2A6B2E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5552" y="2043941"/>
              <a:ext cx="42529" cy="153637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15916D29-1C98-621E-B84F-6D9263616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6164" y="2043941"/>
              <a:ext cx="42529" cy="153637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453460F5-C84B-4AB9-9770-9B33A52CD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6577" y="2043941"/>
              <a:ext cx="42529" cy="153637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AD0F1FB3-B446-BA28-D249-F99FF9B8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3752" y="2043941"/>
              <a:ext cx="42529" cy="153637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6305D709-D783-839B-8FEB-31B6E193E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1478" y="2056922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EABA8D26-5D25-B7A5-DE49-2ED34B9BE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6580" y="2043941"/>
              <a:ext cx="42529" cy="153637"/>
            </a:xfrm>
            <a:prstGeom prst="rect">
              <a:avLst/>
            </a:prstGeom>
          </p:spPr>
        </p:pic>
        <p:sp>
          <p:nvSpPr>
            <p:cNvPr id="61" name="Étoile : 5 branches 60">
              <a:extLst>
                <a:ext uri="{FF2B5EF4-FFF2-40B4-BE49-F238E27FC236}">
                  <a16:creationId xmlns:a16="http://schemas.microsoft.com/office/drawing/2014/main" id="{31ECD53B-53A0-408D-727F-32E6C37A5B54}"/>
                </a:ext>
              </a:extLst>
            </p:cNvPr>
            <p:cNvSpPr/>
            <p:nvPr/>
          </p:nvSpPr>
          <p:spPr bwMode="auto">
            <a:xfrm>
              <a:off x="6819884" y="2067965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0A8B440F-9CFF-64F5-5F23-962E9F39C04A}"/>
                </a:ext>
              </a:extLst>
            </p:cNvPr>
            <p:cNvGrpSpPr/>
            <p:nvPr/>
          </p:nvGrpSpPr>
          <p:grpSpPr>
            <a:xfrm>
              <a:off x="2793142" y="2352144"/>
              <a:ext cx="59311" cy="103149"/>
              <a:chOff x="452438" y="2500313"/>
              <a:chExt cx="73025" cy="127000"/>
            </a:xfrm>
          </p:grpSpPr>
          <p:sp>
            <p:nvSpPr>
              <p:cNvPr id="67" name="Freeform 195">
                <a:extLst>
                  <a:ext uri="{FF2B5EF4-FFF2-40B4-BE49-F238E27FC236}">
                    <a16:creationId xmlns:a16="http://schemas.microsoft.com/office/drawing/2014/main" id="{92CCE924-C814-2906-BF86-1ED962A61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196">
                <a:extLst>
                  <a:ext uri="{FF2B5EF4-FFF2-40B4-BE49-F238E27FC236}">
                    <a16:creationId xmlns:a16="http://schemas.microsoft.com/office/drawing/2014/main" id="{335CBAEF-0651-0EC7-7D8E-B70911349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197">
                <a:extLst>
                  <a:ext uri="{FF2B5EF4-FFF2-40B4-BE49-F238E27FC236}">
                    <a16:creationId xmlns:a16="http://schemas.microsoft.com/office/drawing/2014/main" id="{D5AABBE3-DC5E-E33E-9847-10439F6F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198">
                <a:extLst>
                  <a:ext uri="{FF2B5EF4-FFF2-40B4-BE49-F238E27FC236}">
                    <a16:creationId xmlns:a16="http://schemas.microsoft.com/office/drawing/2014/main" id="{96A90782-3386-BF71-B2F9-F785F374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199">
                <a:extLst>
                  <a:ext uri="{FF2B5EF4-FFF2-40B4-BE49-F238E27FC236}">
                    <a16:creationId xmlns:a16="http://schemas.microsoft.com/office/drawing/2014/main" id="{56259F98-6538-BEB1-2CAC-318675754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200">
                <a:extLst>
                  <a:ext uri="{FF2B5EF4-FFF2-40B4-BE49-F238E27FC236}">
                    <a16:creationId xmlns:a16="http://schemas.microsoft.com/office/drawing/2014/main" id="{4BB1A539-6AB5-6D35-4118-12128D45B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6A53F2EA-1A8C-1BED-4917-A4CC90AD0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250" y="2321742"/>
              <a:ext cx="42529" cy="153637"/>
            </a:xfrm>
            <a:prstGeom prst="rect">
              <a:avLst/>
            </a:prstGeom>
          </p:spPr>
        </p:pic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F8EB3634-71D7-8656-0C37-4ECBE8C73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2304" y="2343710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Étoile : 5 branches 74">
              <a:extLst>
                <a:ext uri="{FF2B5EF4-FFF2-40B4-BE49-F238E27FC236}">
                  <a16:creationId xmlns:a16="http://schemas.microsoft.com/office/drawing/2014/main" id="{80636FCD-EA36-F28E-5D06-5D21B6CE00AF}"/>
                </a:ext>
              </a:extLst>
            </p:cNvPr>
            <p:cNvSpPr/>
            <p:nvPr/>
          </p:nvSpPr>
          <p:spPr bwMode="auto">
            <a:xfrm>
              <a:off x="5097003" y="2361896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4219D702-59AE-3F32-57AF-37CAF9F13A9D}"/>
                </a:ext>
              </a:extLst>
            </p:cNvPr>
            <p:cNvGrpSpPr/>
            <p:nvPr/>
          </p:nvGrpSpPr>
          <p:grpSpPr>
            <a:xfrm>
              <a:off x="2793142" y="2519566"/>
              <a:ext cx="59311" cy="103149"/>
              <a:chOff x="452438" y="2500313"/>
              <a:chExt cx="73025" cy="127000"/>
            </a:xfrm>
          </p:grpSpPr>
          <p:sp>
            <p:nvSpPr>
              <p:cNvPr id="77" name="Freeform 195">
                <a:extLst>
                  <a:ext uri="{FF2B5EF4-FFF2-40B4-BE49-F238E27FC236}">
                    <a16:creationId xmlns:a16="http://schemas.microsoft.com/office/drawing/2014/main" id="{51F02DDA-039C-C1BF-9BC8-A776F1AB4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96">
                <a:extLst>
                  <a:ext uri="{FF2B5EF4-FFF2-40B4-BE49-F238E27FC236}">
                    <a16:creationId xmlns:a16="http://schemas.microsoft.com/office/drawing/2014/main" id="{ED44CCA4-D48F-E0DD-2711-9C7854FD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197">
                <a:extLst>
                  <a:ext uri="{FF2B5EF4-FFF2-40B4-BE49-F238E27FC236}">
                    <a16:creationId xmlns:a16="http://schemas.microsoft.com/office/drawing/2014/main" id="{E4DBA35F-992B-5C7E-6B76-BB21B3AEB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198">
                <a:extLst>
                  <a:ext uri="{FF2B5EF4-FFF2-40B4-BE49-F238E27FC236}">
                    <a16:creationId xmlns:a16="http://schemas.microsoft.com/office/drawing/2014/main" id="{C7E537F3-C8CA-D1D7-B8DC-62D73E52E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199">
                <a:extLst>
                  <a:ext uri="{FF2B5EF4-FFF2-40B4-BE49-F238E27FC236}">
                    <a16:creationId xmlns:a16="http://schemas.microsoft.com/office/drawing/2014/main" id="{4CA1857B-4137-5ACD-AC07-DE67D30BD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200">
                <a:extLst>
                  <a:ext uri="{FF2B5EF4-FFF2-40B4-BE49-F238E27FC236}">
                    <a16:creationId xmlns:a16="http://schemas.microsoft.com/office/drawing/2014/main" id="{E7F00886-02E9-E02E-BBDB-F98207934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F01AB00D-9190-3E54-B361-1971CF90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926" y="2489164"/>
              <a:ext cx="42529" cy="153637"/>
            </a:xfrm>
            <a:prstGeom prst="rect">
              <a:avLst/>
            </a:prstGeom>
          </p:spPr>
        </p:pic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D763DB22-FFF8-59B5-537E-A6414A4663C8}"/>
                </a:ext>
              </a:extLst>
            </p:cNvPr>
            <p:cNvGrpSpPr/>
            <p:nvPr/>
          </p:nvGrpSpPr>
          <p:grpSpPr>
            <a:xfrm>
              <a:off x="2793142" y="2673142"/>
              <a:ext cx="59311" cy="103149"/>
              <a:chOff x="452438" y="2500313"/>
              <a:chExt cx="73025" cy="127000"/>
            </a:xfrm>
          </p:grpSpPr>
          <p:sp>
            <p:nvSpPr>
              <p:cNvPr id="87" name="Freeform 195">
                <a:extLst>
                  <a:ext uri="{FF2B5EF4-FFF2-40B4-BE49-F238E27FC236}">
                    <a16:creationId xmlns:a16="http://schemas.microsoft.com/office/drawing/2014/main" id="{A2671553-C35F-7775-3CBB-61436B1AA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eform 196">
                <a:extLst>
                  <a:ext uri="{FF2B5EF4-FFF2-40B4-BE49-F238E27FC236}">
                    <a16:creationId xmlns:a16="http://schemas.microsoft.com/office/drawing/2014/main" id="{B26BFCA7-D2EE-AAFF-A67E-E3CA38DDF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197">
                <a:extLst>
                  <a:ext uri="{FF2B5EF4-FFF2-40B4-BE49-F238E27FC236}">
                    <a16:creationId xmlns:a16="http://schemas.microsoft.com/office/drawing/2014/main" id="{558C38F9-D3C2-A7DF-3766-D11EA1EA8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198">
                <a:extLst>
                  <a:ext uri="{FF2B5EF4-FFF2-40B4-BE49-F238E27FC236}">
                    <a16:creationId xmlns:a16="http://schemas.microsoft.com/office/drawing/2014/main" id="{E70894A5-E95B-D5D0-8315-30B1E5713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199">
                <a:extLst>
                  <a:ext uri="{FF2B5EF4-FFF2-40B4-BE49-F238E27FC236}">
                    <a16:creationId xmlns:a16="http://schemas.microsoft.com/office/drawing/2014/main" id="{6DFD4058-0CA8-20E9-03D8-7B7A34042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200">
                <a:extLst>
                  <a:ext uri="{FF2B5EF4-FFF2-40B4-BE49-F238E27FC236}">
                    <a16:creationId xmlns:a16="http://schemas.microsoft.com/office/drawing/2014/main" id="{5725F378-4DDA-65EB-3C26-552EA67AC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D48532FE-AE75-FDE6-4829-A082FB1B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2593" y="2642740"/>
              <a:ext cx="42529" cy="153637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67C9E668-7ED3-0249-81E4-6B4EA1B6E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137" y="2321742"/>
              <a:ext cx="42529" cy="153637"/>
            </a:xfrm>
            <a:prstGeom prst="rect">
              <a:avLst/>
            </a:prstGeom>
          </p:spPr>
        </p:pic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EA109ED2-8A40-1F30-0F6E-FB77EC29E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7774" y="2321742"/>
              <a:ext cx="42529" cy="153637"/>
            </a:xfrm>
            <a:prstGeom prst="rect">
              <a:avLst/>
            </a:prstGeom>
          </p:spPr>
        </p:pic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6815710E-94EF-7D6D-3F4C-C4AD91C24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2691" y="2321742"/>
              <a:ext cx="42529" cy="153637"/>
            </a:xfrm>
            <a:prstGeom prst="rect">
              <a:avLst/>
            </a:prstGeom>
          </p:spPr>
        </p:pic>
        <p:pic>
          <p:nvPicPr>
            <p:cNvPr id="99" name="Image 98">
              <a:extLst>
                <a:ext uri="{FF2B5EF4-FFF2-40B4-BE49-F238E27FC236}">
                  <a16:creationId xmlns:a16="http://schemas.microsoft.com/office/drawing/2014/main" id="{EE71F905-36D5-C7F6-80D0-D290FCF06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4772" y="2321742"/>
              <a:ext cx="42529" cy="153637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0FA8913D-A257-D14B-B3A7-8831E0DA7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2425" y="2321742"/>
              <a:ext cx="42529" cy="153637"/>
            </a:xfrm>
            <a:prstGeom prst="rect">
              <a:avLst/>
            </a:prstGeom>
          </p:spPr>
        </p:pic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D2E425A1-19F2-9228-1289-A0C68807D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2527" y="2321742"/>
              <a:ext cx="42529" cy="153637"/>
            </a:xfrm>
            <a:prstGeom prst="rect">
              <a:avLst/>
            </a:prstGeom>
          </p:spPr>
        </p:pic>
        <p:pic>
          <p:nvPicPr>
            <p:cNvPr id="102" name="Image 101">
              <a:extLst>
                <a:ext uri="{FF2B5EF4-FFF2-40B4-BE49-F238E27FC236}">
                  <a16:creationId xmlns:a16="http://schemas.microsoft.com/office/drawing/2014/main" id="{25524D27-3DC9-1D9C-3027-B582E48D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3530" y="2488428"/>
              <a:ext cx="42529" cy="153637"/>
            </a:xfrm>
            <a:prstGeom prst="rect">
              <a:avLst/>
            </a:prstGeom>
          </p:spPr>
        </p:pic>
        <p:pic>
          <p:nvPicPr>
            <p:cNvPr id="103" name="Image 102">
              <a:extLst>
                <a:ext uri="{FF2B5EF4-FFF2-40B4-BE49-F238E27FC236}">
                  <a16:creationId xmlns:a16="http://schemas.microsoft.com/office/drawing/2014/main" id="{5E868A15-121D-1063-0627-6A9AA1716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8584" y="2510396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Étoile : 5 branches 103">
              <a:extLst>
                <a:ext uri="{FF2B5EF4-FFF2-40B4-BE49-F238E27FC236}">
                  <a16:creationId xmlns:a16="http://schemas.microsoft.com/office/drawing/2014/main" id="{198D5A10-4698-D71C-F6F4-62D05AF0A343}"/>
                </a:ext>
              </a:extLst>
            </p:cNvPr>
            <p:cNvSpPr/>
            <p:nvPr/>
          </p:nvSpPr>
          <p:spPr bwMode="auto">
            <a:xfrm>
              <a:off x="5773283" y="2528582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105" name="Image 104">
              <a:extLst>
                <a:ext uri="{FF2B5EF4-FFF2-40B4-BE49-F238E27FC236}">
                  <a16:creationId xmlns:a16="http://schemas.microsoft.com/office/drawing/2014/main" id="{2818D7A4-66B7-E37F-1035-B33DE1F4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4189" y="2658047"/>
              <a:ext cx="42529" cy="153637"/>
            </a:xfrm>
            <a:prstGeom prst="rect">
              <a:avLst/>
            </a:prstGeom>
          </p:spPr>
        </p:pic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E0CDCDB1-0AEE-155E-6DFF-0599CCE79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9243" y="2680015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7" name="Étoile : 5 branches 106">
              <a:extLst>
                <a:ext uri="{FF2B5EF4-FFF2-40B4-BE49-F238E27FC236}">
                  <a16:creationId xmlns:a16="http://schemas.microsoft.com/office/drawing/2014/main" id="{458608B7-FC11-E8A2-4EBC-85A4B1A02021}"/>
                </a:ext>
              </a:extLst>
            </p:cNvPr>
            <p:cNvSpPr/>
            <p:nvPr/>
          </p:nvSpPr>
          <p:spPr bwMode="auto">
            <a:xfrm>
              <a:off x="5033942" y="2698201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FC6148F0-EA5F-0D27-197E-280E13A1A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1489" y="2489164"/>
              <a:ext cx="42529" cy="153637"/>
            </a:xfrm>
            <a:prstGeom prst="rect">
              <a:avLst/>
            </a:prstGeom>
          </p:spPr>
        </p:pic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8A5469F2-1534-B663-89FF-91A7A25D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0525" y="2489164"/>
              <a:ext cx="42529" cy="153637"/>
            </a:xfrm>
            <a:prstGeom prst="rect">
              <a:avLst/>
            </a:prstGeom>
          </p:spPr>
        </p:pic>
        <p:pic>
          <p:nvPicPr>
            <p:cNvPr id="110" name="Image 109">
              <a:extLst>
                <a:ext uri="{FF2B5EF4-FFF2-40B4-BE49-F238E27FC236}">
                  <a16:creationId xmlns:a16="http://schemas.microsoft.com/office/drawing/2014/main" id="{0B2EAE25-0C21-723B-9AA5-EBEDF7E1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7119" y="2489164"/>
              <a:ext cx="42529" cy="153637"/>
            </a:xfrm>
            <a:prstGeom prst="rect">
              <a:avLst/>
            </a:prstGeom>
          </p:spPr>
        </p:pic>
        <p:pic>
          <p:nvPicPr>
            <p:cNvPr id="111" name="Image 110">
              <a:extLst>
                <a:ext uri="{FF2B5EF4-FFF2-40B4-BE49-F238E27FC236}">
                  <a16:creationId xmlns:a16="http://schemas.microsoft.com/office/drawing/2014/main" id="{3129F8E1-66F7-FF26-1396-DD5BA8032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6055" y="2489164"/>
              <a:ext cx="42529" cy="153637"/>
            </a:xfrm>
            <a:prstGeom prst="rect">
              <a:avLst/>
            </a:prstGeom>
          </p:spPr>
        </p:pic>
        <p:pic>
          <p:nvPicPr>
            <p:cNvPr id="112" name="Image 111">
              <a:extLst>
                <a:ext uri="{FF2B5EF4-FFF2-40B4-BE49-F238E27FC236}">
                  <a16:creationId xmlns:a16="http://schemas.microsoft.com/office/drawing/2014/main" id="{DD5CB4F9-FFD1-2F72-D4B4-5DEAB059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7155" y="2489164"/>
              <a:ext cx="42529" cy="153637"/>
            </a:xfrm>
            <a:prstGeom prst="rect">
              <a:avLst/>
            </a:prstGeom>
          </p:spPr>
        </p:pic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DAB8B10C-5F68-5F94-7D2B-2814980C8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7391" y="2489164"/>
              <a:ext cx="42529" cy="153637"/>
            </a:xfrm>
            <a:prstGeom prst="rect">
              <a:avLst/>
            </a:prstGeom>
          </p:spPr>
        </p:pic>
        <p:pic>
          <p:nvPicPr>
            <p:cNvPr id="114" name="Image 113">
              <a:extLst>
                <a:ext uri="{FF2B5EF4-FFF2-40B4-BE49-F238E27FC236}">
                  <a16:creationId xmlns:a16="http://schemas.microsoft.com/office/drawing/2014/main" id="{077F4E22-6574-5DB8-1BC7-04F456319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1327" y="2489164"/>
              <a:ext cx="42529" cy="153637"/>
            </a:xfrm>
            <a:prstGeom prst="rect">
              <a:avLst/>
            </a:prstGeom>
          </p:spPr>
        </p:pic>
        <p:pic>
          <p:nvPicPr>
            <p:cNvPr id="115" name="Image 114">
              <a:extLst>
                <a:ext uri="{FF2B5EF4-FFF2-40B4-BE49-F238E27FC236}">
                  <a16:creationId xmlns:a16="http://schemas.microsoft.com/office/drawing/2014/main" id="{CA12461F-3F93-C020-57D8-B210D00E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166" y="2489164"/>
              <a:ext cx="42529" cy="153637"/>
            </a:xfrm>
            <a:prstGeom prst="rect">
              <a:avLst/>
            </a:prstGeom>
          </p:spPr>
        </p:pic>
        <p:pic>
          <p:nvPicPr>
            <p:cNvPr id="116" name="Image 115">
              <a:extLst>
                <a:ext uri="{FF2B5EF4-FFF2-40B4-BE49-F238E27FC236}">
                  <a16:creationId xmlns:a16="http://schemas.microsoft.com/office/drawing/2014/main" id="{FD84E30C-E0D0-93BA-83A9-7F0B0470B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0908" y="2642740"/>
              <a:ext cx="42529" cy="153637"/>
            </a:xfrm>
            <a:prstGeom prst="rect">
              <a:avLst/>
            </a:prstGeom>
          </p:spPr>
        </p:pic>
        <p:pic>
          <p:nvPicPr>
            <p:cNvPr id="117" name="Image 116">
              <a:extLst>
                <a:ext uri="{FF2B5EF4-FFF2-40B4-BE49-F238E27FC236}">
                  <a16:creationId xmlns:a16="http://schemas.microsoft.com/office/drawing/2014/main" id="{E3123A5F-5070-E263-4EEE-4E71F73B7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0129" y="2642740"/>
              <a:ext cx="42529" cy="153637"/>
            </a:xfrm>
            <a:prstGeom prst="rect">
              <a:avLst/>
            </a:prstGeom>
          </p:spPr>
        </p:pic>
        <p:pic>
          <p:nvPicPr>
            <p:cNvPr id="118" name="Image 117">
              <a:extLst>
                <a:ext uri="{FF2B5EF4-FFF2-40B4-BE49-F238E27FC236}">
                  <a16:creationId xmlns:a16="http://schemas.microsoft.com/office/drawing/2014/main" id="{D115D5BF-22B7-3B25-0895-6E556F5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1305" y="2642740"/>
              <a:ext cx="42529" cy="153637"/>
            </a:xfrm>
            <a:prstGeom prst="rect">
              <a:avLst/>
            </a:prstGeom>
          </p:spPr>
        </p:pic>
        <p:pic>
          <p:nvPicPr>
            <p:cNvPr id="119" name="Image 118">
              <a:extLst>
                <a:ext uri="{FF2B5EF4-FFF2-40B4-BE49-F238E27FC236}">
                  <a16:creationId xmlns:a16="http://schemas.microsoft.com/office/drawing/2014/main" id="{7F3E0C2C-7B31-3469-6971-110F10B8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248" y="2642740"/>
              <a:ext cx="42529" cy="153637"/>
            </a:xfrm>
            <a:prstGeom prst="rect">
              <a:avLst/>
            </a:prstGeom>
          </p:spPr>
        </p:pic>
        <p:pic>
          <p:nvPicPr>
            <p:cNvPr id="120" name="Image 119">
              <a:extLst>
                <a:ext uri="{FF2B5EF4-FFF2-40B4-BE49-F238E27FC236}">
                  <a16:creationId xmlns:a16="http://schemas.microsoft.com/office/drawing/2014/main" id="{8438E14C-933F-A0B1-DAAB-F59229631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8262" y="2642740"/>
              <a:ext cx="42529" cy="153637"/>
            </a:xfrm>
            <a:prstGeom prst="rect">
              <a:avLst/>
            </a:prstGeom>
          </p:spPr>
        </p:pic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6FA8FC6-EDBC-057F-C96C-EBC2993681A5}"/>
                </a:ext>
              </a:extLst>
            </p:cNvPr>
            <p:cNvSpPr/>
            <p:nvPr/>
          </p:nvSpPr>
          <p:spPr bwMode="auto">
            <a:xfrm>
              <a:off x="4714570" y="2378855"/>
              <a:ext cx="343446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440FD60-D547-5229-3DD2-8E820467B490}"/>
                </a:ext>
              </a:extLst>
            </p:cNvPr>
            <p:cNvSpPr/>
            <p:nvPr/>
          </p:nvSpPr>
          <p:spPr bwMode="auto">
            <a:xfrm>
              <a:off x="2827466" y="2992749"/>
              <a:ext cx="244347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240" name="Groupe 239">
              <a:extLst>
                <a:ext uri="{FF2B5EF4-FFF2-40B4-BE49-F238E27FC236}">
                  <a16:creationId xmlns:a16="http://schemas.microsoft.com/office/drawing/2014/main" id="{4D9529F0-4604-298A-46A3-F7FFFBB15F4C}"/>
                </a:ext>
              </a:extLst>
            </p:cNvPr>
            <p:cNvGrpSpPr/>
            <p:nvPr/>
          </p:nvGrpSpPr>
          <p:grpSpPr>
            <a:xfrm>
              <a:off x="2793142" y="2974443"/>
              <a:ext cx="59311" cy="103149"/>
              <a:chOff x="452438" y="2500313"/>
              <a:chExt cx="73025" cy="127000"/>
            </a:xfrm>
          </p:grpSpPr>
          <p:sp>
            <p:nvSpPr>
              <p:cNvPr id="241" name="Freeform 195">
                <a:extLst>
                  <a:ext uri="{FF2B5EF4-FFF2-40B4-BE49-F238E27FC236}">
                    <a16:creationId xmlns:a16="http://schemas.microsoft.com/office/drawing/2014/main" id="{C65D0588-9C91-B2FC-5000-190FABF7F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196">
                <a:extLst>
                  <a:ext uri="{FF2B5EF4-FFF2-40B4-BE49-F238E27FC236}">
                    <a16:creationId xmlns:a16="http://schemas.microsoft.com/office/drawing/2014/main" id="{645D34E2-38B6-4CF0-416B-3AB9DA40C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Line 197">
                <a:extLst>
                  <a:ext uri="{FF2B5EF4-FFF2-40B4-BE49-F238E27FC236}">
                    <a16:creationId xmlns:a16="http://schemas.microsoft.com/office/drawing/2014/main" id="{B80E0C6C-98CC-58D6-887B-D4A9E8AD3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198">
                <a:extLst>
                  <a:ext uri="{FF2B5EF4-FFF2-40B4-BE49-F238E27FC236}">
                    <a16:creationId xmlns:a16="http://schemas.microsoft.com/office/drawing/2014/main" id="{7AB2AA19-32D2-0F9E-4EC7-DFA79F129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199">
                <a:extLst>
                  <a:ext uri="{FF2B5EF4-FFF2-40B4-BE49-F238E27FC236}">
                    <a16:creationId xmlns:a16="http://schemas.microsoft.com/office/drawing/2014/main" id="{2786E47E-A807-35E6-6FBE-AA3E651BC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Line 200">
                <a:extLst>
                  <a:ext uri="{FF2B5EF4-FFF2-40B4-BE49-F238E27FC236}">
                    <a16:creationId xmlns:a16="http://schemas.microsoft.com/office/drawing/2014/main" id="{E028E752-E784-51A3-4E7E-9BE5639CF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8DD1FAC-0090-868D-39C2-CAF02AF45D0C}"/>
                </a:ext>
              </a:extLst>
            </p:cNvPr>
            <p:cNvSpPr/>
            <p:nvPr/>
          </p:nvSpPr>
          <p:spPr bwMode="auto">
            <a:xfrm>
              <a:off x="3071813" y="2992749"/>
              <a:ext cx="178593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249" name="Image 248">
              <a:extLst>
                <a:ext uri="{FF2B5EF4-FFF2-40B4-BE49-F238E27FC236}">
                  <a16:creationId xmlns:a16="http://schemas.microsoft.com/office/drawing/2014/main" id="{36FA20F1-CDD3-7899-F197-A14523DB3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8494" y="2951184"/>
              <a:ext cx="42529" cy="153637"/>
            </a:xfrm>
            <a:prstGeom prst="rect">
              <a:avLst/>
            </a:prstGeom>
          </p:spPr>
        </p:pic>
        <p:pic>
          <p:nvPicPr>
            <p:cNvPr id="250" name="Image 249">
              <a:extLst>
                <a:ext uri="{FF2B5EF4-FFF2-40B4-BE49-F238E27FC236}">
                  <a16:creationId xmlns:a16="http://schemas.microsoft.com/office/drawing/2014/main" id="{3F2EDD3A-C1B8-1B93-BB8F-8289A7AC3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3548" y="2973152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1" name="Étoile : 5 branches 250">
              <a:extLst>
                <a:ext uri="{FF2B5EF4-FFF2-40B4-BE49-F238E27FC236}">
                  <a16:creationId xmlns:a16="http://schemas.microsoft.com/office/drawing/2014/main" id="{74F526A2-F771-B2F7-35EE-51FA9723772D}"/>
                </a:ext>
              </a:extLst>
            </p:cNvPr>
            <p:cNvSpPr/>
            <p:nvPr/>
          </p:nvSpPr>
          <p:spPr bwMode="auto">
            <a:xfrm>
              <a:off x="6826631" y="2991338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253" name="Groupe 252">
              <a:extLst>
                <a:ext uri="{FF2B5EF4-FFF2-40B4-BE49-F238E27FC236}">
                  <a16:creationId xmlns:a16="http://schemas.microsoft.com/office/drawing/2014/main" id="{38813A84-702D-C695-2F07-89B5A61C33F0}"/>
                </a:ext>
              </a:extLst>
            </p:cNvPr>
            <p:cNvGrpSpPr/>
            <p:nvPr/>
          </p:nvGrpSpPr>
          <p:grpSpPr>
            <a:xfrm>
              <a:off x="9641092" y="3104821"/>
              <a:ext cx="107488" cy="153637"/>
              <a:chOff x="5234704" y="2474142"/>
              <a:chExt cx="107488" cy="153637"/>
            </a:xfrm>
          </p:grpSpPr>
          <p:pic>
            <p:nvPicPr>
              <p:cNvPr id="254" name="Image 253">
                <a:extLst>
                  <a:ext uri="{FF2B5EF4-FFF2-40B4-BE49-F238E27FC236}">
                    <a16:creationId xmlns:a16="http://schemas.microsoft.com/office/drawing/2014/main" id="{214B16D2-99AD-ADFC-5231-CCC75B341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55" name="Image 254">
                <a:extLst>
                  <a:ext uri="{FF2B5EF4-FFF2-40B4-BE49-F238E27FC236}">
                    <a16:creationId xmlns:a16="http://schemas.microsoft.com/office/drawing/2014/main" id="{B212A0DE-1C19-8951-97B8-632ABEE49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6" name="Étoile : 5 branches 255">
                <a:extLst>
                  <a:ext uri="{FF2B5EF4-FFF2-40B4-BE49-F238E27FC236}">
                    <a16:creationId xmlns:a16="http://schemas.microsoft.com/office/drawing/2014/main" id="{C1E91FE5-F972-6982-F034-EE2F4DF97357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57" name="Groupe 256">
              <a:extLst>
                <a:ext uri="{FF2B5EF4-FFF2-40B4-BE49-F238E27FC236}">
                  <a16:creationId xmlns:a16="http://schemas.microsoft.com/office/drawing/2014/main" id="{29482192-53D5-0EFF-8EC1-316A70F1BDFF}"/>
                </a:ext>
              </a:extLst>
            </p:cNvPr>
            <p:cNvGrpSpPr/>
            <p:nvPr/>
          </p:nvGrpSpPr>
          <p:grpSpPr>
            <a:xfrm>
              <a:off x="6789817" y="3609646"/>
              <a:ext cx="107488" cy="153637"/>
              <a:chOff x="5234704" y="2474142"/>
              <a:chExt cx="107488" cy="153637"/>
            </a:xfrm>
          </p:grpSpPr>
          <p:pic>
            <p:nvPicPr>
              <p:cNvPr id="258" name="Image 257">
                <a:extLst>
                  <a:ext uri="{FF2B5EF4-FFF2-40B4-BE49-F238E27FC236}">
                    <a16:creationId xmlns:a16="http://schemas.microsoft.com/office/drawing/2014/main" id="{44933869-8889-3695-D1DB-E4B21B790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59" name="Image 258">
                <a:extLst>
                  <a:ext uri="{FF2B5EF4-FFF2-40B4-BE49-F238E27FC236}">
                    <a16:creationId xmlns:a16="http://schemas.microsoft.com/office/drawing/2014/main" id="{678ABC97-966B-C6D5-2308-9D0AF67D7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0" name="Étoile : 5 branches 259">
                <a:extLst>
                  <a:ext uri="{FF2B5EF4-FFF2-40B4-BE49-F238E27FC236}">
                    <a16:creationId xmlns:a16="http://schemas.microsoft.com/office/drawing/2014/main" id="{09C77659-CE31-0E8A-59BD-8F4E92E8DD74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61" name="Groupe 260">
              <a:extLst>
                <a:ext uri="{FF2B5EF4-FFF2-40B4-BE49-F238E27FC236}">
                  <a16:creationId xmlns:a16="http://schemas.microsoft.com/office/drawing/2014/main" id="{5307FA4F-8411-BE5A-10F9-467817650C63}"/>
                </a:ext>
              </a:extLst>
            </p:cNvPr>
            <p:cNvGrpSpPr/>
            <p:nvPr/>
          </p:nvGrpSpPr>
          <p:grpSpPr>
            <a:xfrm>
              <a:off x="5636612" y="3477977"/>
              <a:ext cx="107488" cy="153637"/>
              <a:chOff x="5234704" y="2474142"/>
              <a:chExt cx="107488" cy="153637"/>
            </a:xfrm>
          </p:grpSpPr>
          <p:pic>
            <p:nvPicPr>
              <p:cNvPr id="262" name="Image 261">
                <a:extLst>
                  <a:ext uri="{FF2B5EF4-FFF2-40B4-BE49-F238E27FC236}">
                    <a16:creationId xmlns:a16="http://schemas.microsoft.com/office/drawing/2014/main" id="{30FB8D25-9D9B-733A-E85A-D1D0D7F17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63" name="Image 262">
                <a:extLst>
                  <a:ext uri="{FF2B5EF4-FFF2-40B4-BE49-F238E27FC236}">
                    <a16:creationId xmlns:a16="http://schemas.microsoft.com/office/drawing/2014/main" id="{A03CF698-986A-978B-BF9D-182D4AEBD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4" name="Étoile : 5 branches 263">
                <a:extLst>
                  <a:ext uri="{FF2B5EF4-FFF2-40B4-BE49-F238E27FC236}">
                    <a16:creationId xmlns:a16="http://schemas.microsoft.com/office/drawing/2014/main" id="{4B7219AA-FF78-3DEB-B05A-B399785E7FDB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65" name="Groupe 264">
              <a:extLst>
                <a:ext uri="{FF2B5EF4-FFF2-40B4-BE49-F238E27FC236}">
                  <a16:creationId xmlns:a16="http://schemas.microsoft.com/office/drawing/2014/main" id="{F408BD4E-F8E5-2663-0F2B-3BCFEBD7FDB0}"/>
                </a:ext>
              </a:extLst>
            </p:cNvPr>
            <p:cNvGrpSpPr/>
            <p:nvPr/>
          </p:nvGrpSpPr>
          <p:grpSpPr>
            <a:xfrm>
              <a:off x="5675657" y="3901516"/>
              <a:ext cx="107488" cy="153637"/>
              <a:chOff x="5234704" y="2474142"/>
              <a:chExt cx="107488" cy="153637"/>
            </a:xfrm>
          </p:grpSpPr>
          <p:pic>
            <p:nvPicPr>
              <p:cNvPr id="266" name="Image 265">
                <a:extLst>
                  <a:ext uri="{FF2B5EF4-FFF2-40B4-BE49-F238E27FC236}">
                    <a16:creationId xmlns:a16="http://schemas.microsoft.com/office/drawing/2014/main" id="{41576B15-405D-6815-0297-C7C6816D6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67" name="Image 266">
                <a:extLst>
                  <a:ext uri="{FF2B5EF4-FFF2-40B4-BE49-F238E27FC236}">
                    <a16:creationId xmlns:a16="http://schemas.microsoft.com/office/drawing/2014/main" id="{66ADC2E4-FE48-77A2-D7D6-E0464B81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8" name="Étoile : 5 branches 267">
                <a:extLst>
                  <a:ext uri="{FF2B5EF4-FFF2-40B4-BE49-F238E27FC236}">
                    <a16:creationId xmlns:a16="http://schemas.microsoft.com/office/drawing/2014/main" id="{304E40D7-E4AB-49E9-4939-40D5DC962699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69" name="Groupe 268">
              <a:extLst>
                <a:ext uri="{FF2B5EF4-FFF2-40B4-BE49-F238E27FC236}">
                  <a16:creationId xmlns:a16="http://schemas.microsoft.com/office/drawing/2014/main" id="{2EE6138E-50B6-DA87-1E9F-B1C8153E7FC8}"/>
                </a:ext>
              </a:extLst>
            </p:cNvPr>
            <p:cNvGrpSpPr/>
            <p:nvPr/>
          </p:nvGrpSpPr>
          <p:grpSpPr>
            <a:xfrm>
              <a:off x="5964738" y="4058518"/>
              <a:ext cx="107488" cy="153637"/>
              <a:chOff x="5234704" y="2474142"/>
              <a:chExt cx="107488" cy="153637"/>
            </a:xfrm>
          </p:grpSpPr>
          <p:pic>
            <p:nvPicPr>
              <p:cNvPr id="270" name="Image 269">
                <a:extLst>
                  <a:ext uri="{FF2B5EF4-FFF2-40B4-BE49-F238E27FC236}">
                    <a16:creationId xmlns:a16="http://schemas.microsoft.com/office/drawing/2014/main" id="{472C4136-E122-2874-2818-272665AC5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71" name="Image 270">
                <a:extLst>
                  <a:ext uri="{FF2B5EF4-FFF2-40B4-BE49-F238E27FC236}">
                    <a16:creationId xmlns:a16="http://schemas.microsoft.com/office/drawing/2014/main" id="{E7B18548-2C7A-2712-7ADB-E7AFC9935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2" name="Étoile : 5 branches 271">
                <a:extLst>
                  <a:ext uri="{FF2B5EF4-FFF2-40B4-BE49-F238E27FC236}">
                    <a16:creationId xmlns:a16="http://schemas.microsoft.com/office/drawing/2014/main" id="{6E58B397-D188-028D-EBDE-6C6A35DDB5AB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73" name="Groupe 272">
              <a:extLst>
                <a:ext uri="{FF2B5EF4-FFF2-40B4-BE49-F238E27FC236}">
                  <a16:creationId xmlns:a16="http://schemas.microsoft.com/office/drawing/2014/main" id="{3A43270B-412C-4804-ECC1-22B37C2CD6A7}"/>
                </a:ext>
              </a:extLst>
            </p:cNvPr>
            <p:cNvGrpSpPr/>
            <p:nvPr/>
          </p:nvGrpSpPr>
          <p:grpSpPr>
            <a:xfrm>
              <a:off x="6458792" y="4221600"/>
              <a:ext cx="107488" cy="153637"/>
              <a:chOff x="5234704" y="2474142"/>
              <a:chExt cx="107488" cy="153637"/>
            </a:xfrm>
          </p:grpSpPr>
          <p:pic>
            <p:nvPicPr>
              <p:cNvPr id="274" name="Image 273">
                <a:extLst>
                  <a:ext uri="{FF2B5EF4-FFF2-40B4-BE49-F238E27FC236}">
                    <a16:creationId xmlns:a16="http://schemas.microsoft.com/office/drawing/2014/main" id="{0A48E3AB-D3CC-A2EA-20EC-652C40BA7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75" name="Image 274">
                <a:extLst>
                  <a:ext uri="{FF2B5EF4-FFF2-40B4-BE49-F238E27FC236}">
                    <a16:creationId xmlns:a16="http://schemas.microsoft.com/office/drawing/2014/main" id="{96FFDC5D-C367-5E5F-D44A-3D35C038A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6" name="Étoile : 5 branches 275">
                <a:extLst>
                  <a:ext uri="{FF2B5EF4-FFF2-40B4-BE49-F238E27FC236}">
                    <a16:creationId xmlns:a16="http://schemas.microsoft.com/office/drawing/2014/main" id="{536D9DD5-5893-EB0F-2E39-6DF1D24E5BC4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77" name="Groupe 276">
              <a:extLst>
                <a:ext uri="{FF2B5EF4-FFF2-40B4-BE49-F238E27FC236}">
                  <a16:creationId xmlns:a16="http://schemas.microsoft.com/office/drawing/2014/main" id="{A312EE91-04EC-E9D2-F53C-155E44F67369}"/>
                </a:ext>
              </a:extLst>
            </p:cNvPr>
            <p:cNvGrpSpPr/>
            <p:nvPr/>
          </p:nvGrpSpPr>
          <p:grpSpPr>
            <a:xfrm>
              <a:off x="7650552" y="4384682"/>
              <a:ext cx="107488" cy="153637"/>
              <a:chOff x="5234704" y="2474142"/>
              <a:chExt cx="107488" cy="153637"/>
            </a:xfrm>
          </p:grpSpPr>
          <p:pic>
            <p:nvPicPr>
              <p:cNvPr id="278" name="Image 277">
                <a:extLst>
                  <a:ext uri="{FF2B5EF4-FFF2-40B4-BE49-F238E27FC236}">
                    <a16:creationId xmlns:a16="http://schemas.microsoft.com/office/drawing/2014/main" id="{66EAE38B-D555-F9E1-39DB-4E0AE0A92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79" name="Image 278">
                <a:extLst>
                  <a:ext uri="{FF2B5EF4-FFF2-40B4-BE49-F238E27FC236}">
                    <a16:creationId xmlns:a16="http://schemas.microsoft.com/office/drawing/2014/main" id="{0F5392F1-CD64-2FC2-4220-001941561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0" name="Étoile : 5 branches 279">
                <a:extLst>
                  <a:ext uri="{FF2B5EF4-FFF2-40B4-BE49-F238E27FC236}">
                    <a16:creationId xmlns:a16="http://schemas.microsoft.com/office/drawing/2014/main" id="{2E273F22-2DB7-0A59-557D-E0269551E2CF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283" name="Image 282">
              <a:extLst>
                <a:ext uri="{FF2B5EF4-FFF2-40B4-BE49-F238E27FC236}">
                  <a16:creationId xmlns:a16="http://schemas.microsoft.com/office/drawing/2014/main" id="{5C594333-EAF2-FBC8-B375-2FF43C132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2277" y="4742595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4" name="Étoile : 5 branches 283">
              <a:extLst>
                <a:ext uri="{FF2B5EF4-FFF2-40B4-BE49-F238E27FC236}">
                  <a16:creationId xmlns:a16="http://schemas.microsoft.com/office/drawing/2014/main" id="{EF13492D-CC49-D340-81D8-6A297DFA9420}"/>
                </a:ext>
              </a:extLst>
            </p:cNvPr>
            <p:cNvSpPr/>
            <p:nvPr/>
          </p:nvSpPr>
          <p:spPr bwMode="auto">
            <a:xfrm>
              <a:off x="8646976" y="4760781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285" name="Image 284">
              <a:extLst>
                <a:ext uri="{FF2B5EF4-FFF2-40B4-BE49-F238E27FC236}">
                  <a16:creationId xmlns:a16="http://schemas.microsoft.com/office/drawing/2014/main" id="{D46E801B-28DB-9D09-BA30-2CA502040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8477" y="4911664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6" name="Étoile : 5 branches 285">
              <a:extLst>
                <a:ext uri="{FF2B5EF4-FFF2-40B4-BE49-F238E27FC236}">
                  <a16:creationId xmlns:a16="http://schemas.microsoft.com/office/drawing/2014/main" id="{06773F45-956C-AC8D-6F76-51439924E916}"/>
                </a:ext>
              </a:extLst>
            </p:cNvPr>
            <p:cNvSpPr/>
            <p:nvPr/>
          </p:nvSpPr>
          <p:spPr bwMode="auto">
            <a:xfrm>
              <a:off x="8723176" y="4929850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289" name="Image 288">
              <a:extLst>
                <a:ext uri="{FF2B5EF4-FFF2-40B4-BE49-F238E27FC236}">
                  <a16:creationId xmlns:a16="http://schemas.microsoft.com/office/drawing/2014/main" id="{7A1CD547-C8CF-C9F0-5D48-27847D06A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4698" y="5061682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0" name="Étoile : 5 branches 289">
              <a:extLst>
                <a:ext uri="{FF2B5EF4-FFF2-40B4-BE49-F238E27FC236}">
                  <a16:creationId xmlns:a16="http://schemas.microsoft.com/office/drawing/2014/main" id="{88268369-D880-272A-7BA4-C8D7955BFA8E}"/>
                </a:ext>
              </a:extLst>
            </p:cNvPr>
            <p:cNvSpPr/>
            <p:nvPr/>
          </p:nvSpPr>
          <p:spPr bwMode="auto">
            <a:xfrm>
              <a:off x="9394688" y="5079868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291" name="Image 290">
              <a:extLst>
                <a:ext uri="{FF2B5EF4-FFF2-40B4-BE49-F238E27FC236}">
                  <a16:creationId xmlns:a16="http://schemas.microsoft.com/office/drawing/2014/main" id="{CE08B545-41E0-6147-424C-6D126BE8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1673" y="3770077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4" name="Image 293">
              <a:extLst>
                <a:ext uri="{FF2B5EF4-FFF2-40B4-BE49-F238E27FC236}">
                  <a16:creationId xmlns:a16="http://schemas.microsoft.com/office/drawing/2014/main" id="{DFD15B00-CE33-609A-270D-972FEC95C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3733" y="2947801"/>
              <a:ext cx="42529" cy="153637"/>
            </a:xfrm>
            <a:prstGeom prst="rect">
              <a:avLst/>
            </a:prstGeom>
          </p:spPr>
        </p:pic>
        <p:pic>
          <p:nvPicPr>
            <p:cNvPr id="295" name="Image 294">
              <a:extLst>
                <a:ext uri="{FF2B5EF4-FFF2-40B4-BE49-F238E27FC236}">
                  <a16:creationId xmlns:a16="http://schemas.microsoft.com/office/drawing/2014/main" id="{05921487-1233-4F18-D9B9-4E5C80919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081" y="2947801"/>
              <a:ext cx="42529" cy="153637"/>
            </a:xfrm>
            <a:prstGeom prst="rect">
              <a:avLst/>
            </a:prstGeom>
          </p:spPr>
        </p:pic>
        <p:pic>
          <p:nvPicPr>
            <p:cNvPr id="296" name="Image 295">
              <a:extLst>
                <a:ext uri="{FF2B5EF4-FFF2-40B4-BE49-F238E27FC236}">
                  <a16:creationId xmlns:a16="http://schemas.microsoft.com/office/drawing/2014/main" id="{29011F71-E962-F546-87A2-033D438E8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3621" y="2947801"/>
              <a:ext cx="42529" cy="153637"/>
            </a:xfrm>
            <a:prstGeom prst="rect">
              <a:avLst/>
            </a:prstGeom>
          </p:spPr>
        </p:pic>
        <p:pic>
          <p:nvPicPr>
            <p:cNvPr id="297" name="Image 296">
              <a:extLst>
                <a:ext uri="{FF2B5EF4-FFF2-40B4-BE49-F238E27FC236}">
                  <a16:creationId xmlns:a16="http://schemas.microsoft.com/office/drawing/2014/main" id="{17CCF9E2-0A63-77C1-8E8A-6D0D9CCAA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3359" y="2947801"/>
              <a:ext cx="42529" cy="153637"/>
            </a:xfrm>
            <a:prstGeom prst="rect">
              <a:avLst/>
            </a:prstGeom>
          </p:spPr>
        </p:pic>
        <p:pic>
          <p:nvPicPr>
            <p:cNvPr id="298" name="Image 297">
              <a:extLst>
                <a:ext uri="{FF2B5EF4-FFF2-40B4-BE49-F238E27FC236}">
                  <a16:creationId xmlns:a16="http://schemas.microsoft.com/office/drawing/2014/main" id="{D9901281-D387-0C98-443D-9F2993570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7190" y="2947801"/>
              <a:ext cx="42529" cy="153637"/>
            </a:xfrm>
            <a:prstGeom prst="rect">
              <a:avLst/>
            </a:prstGeom>
          </p:spPr>
        </p:pic>
        <p:pic>
          <p:nvPicPr>
            <p:cNvPr id="299" name="Image 298">
              <a:extLst>
                <a:ext uri="{FF2B5EF4-FFF2-40B4-BE49-F238E27FC236}">
                  <a16:creationId xmlns:a16="http://schemas.microsoft.com/office/drawing/2014/main" id="{4E20EB58-492B-6961-126D-A18684DA9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7792" y="2947801"/>
              <a:ext cx="42529" cy="153637"/>
            </a:xfrm>
            <a:prstGeom prst="rect">
              <a:avLst/>
            </a:prstGeom>
          </p:spPr>
        </p:pic>
        <p:pic>
          <p:nvPicPr>
            <p:cNvPr id="300" name="Image 299">
              <a:extLst>
                <a:ext uri="{FF2B5EF4-FFF2-40B4-BE49-F238E27FC236}">
                  <a16:creationId xmlns:a16="http://schemas.microsoft.com/office/drawing/2014/main" id="{5163F0C9-6476-5C58-750A-16D8E5F2F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7480" y="2947801"/>
              <a:ext cx="42529" cy="153637"/>
            </a:xfrm>
            <a:prstGeom prst="rect">
              <a:avLst/>
            </a:prstGeom>
          </p:spPr>
        </p:pic>
        <p:pic>
          <p:nvPicPr>
            <p:cNvPr id="301" name="Image 300">
              <a:extLst>
                <a:ext uri="{FF2B5EF4-FFF2-40B4-BE49-F238E27FC236}">
                  <a16:creationId xmlns:a16="http://schemas.microsoft.com/office/drawing/2014/main" id="{CB450B63-5200-04D0-B63A-A7FFFFF4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480" y="2947801"/>
              <a:ext cx="42529" cy="153637"/>
            </a:xfrm>
            <a:prstGeom prst="rect">
              <a:avLst/>
            </a:prstGeom>
          </p:spPr>
        </p:pic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EADBD170-4764-F374-17F5-C18A3A72915F}"/>
                </a:ext>
              </a:extLst>
            </p:cNvPr>
            <p:cNvSpPr/>
            <p:nvPr/>
          </p:nvSpPr>
          <p:spPr bwMode="auto">
            <a:xfrm>
              <a:off x="2827467" y="3153026"/>
              <a:ext cx="192636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03" name="Groupe 302">
              <a:extLst>
                <a:ext uri="{FF2B5EF4-FFF2-40B4-BE49-F238E27FC236}">
                  <a16:creationId xmlns:a16="http://schemas.microsoft.com/office/drawing/2014/main" id="{B40BA8DF-B70F-3D1B-EA71-3B741AB2BF8E}"/>
                </a:ext>
              </a:extLst>
            </p:cNvPr>
            <p:cNvGrpSpPr/>
            <p:nvPr/>
          </p:nvGrpSpPr>
          <p:grpSpPr>
            <a:xfrm>
              <a:off x="2793142" y="3134720"/>
              <a:ext cx="59311" cy="103149"/>
              <a:chOff x="452438" y="2500313"/>
              <a:chExt cx="73025" cy="127000"/>
            </a:xfrm>
          </p:grpSpPr>
          <p:sp>
            <p:nvSpPr>
              <p:cNvPr id="304" name="Freeform 195">
                <a:extLst>
                  <a:ext uri="{FF2B5EF4-FFF2-40B4-BE49-F238E27FC236}">
                    <a16:creationId xmlns:a16="http://schemas.microsoft.com/office/drawing/2014/main" id="{4497FA8F-E052-9D01-DB9A-1FBEB33F3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Freeform 196">
                <a:extLst>
                  <a:ext uri="{FF2B5EF4-FFF2-40B4-BE49-F238E27FC236}">
                    <a16:creationId xmlns:a16="http://schemas.microsoft.com/office/drawing/2014/main" id="{4974F612-B0D3-DA04-665A-1BD7503EB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Line 197">
                <a:extLst>
                  <a:ext uri="{FF2B5EF4-FFF2-40B4-BE49-F238E27FC236}">
                    <a16:creationId xmlns:a16="http://schemas.microsoft.com/office/drawing/2014/main" id="{A8861F78-6506-24C8-C92B-62B8C57F2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Freeform 198">
                <a:extLst>
                  <a:ext uri="{FF2B5EF4-FFF2-40B4-BE49-F238E27FC236}">
                    <a16:creationId xmlns:a16="http://schemas.microsoft.com/office/drawing/2014/main" id="{57D95E2A-71D3-F564-9CC0-3318B9855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Freeform 199">
                <a:extLst>
                  <a:ext uri="{FF2B5EF4-FFF2-40B4-BE49-F238E27FC236}">
                    <a16:creationId xmlns:a16="http://schemas.microsoft.com/office/drawing/2014/main" id="{BBC97A4E-A87E-6AB2-8F87-7D350CE21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Line 200">
                <a:extLst>
                  <a:ext uri="{FF2B5EF4-FFF2-40B4-BE49-F238E27FC236}">
                    <a16:creationId xmlns:a16="http://schemas.microsoft.com/office/drawing/2014/main" id="{8C8122F5-E8B7-4D1D-BB8C-192198EEF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45768DB5-683A-AF89-1426-C000DE29D62F}"/>
                </a:ext>
              </a:extLst>
            </p:cNvPr>
            <p:cNvSpPr/>
            <p:nvPr/>
          </p:nvSpPr>
          <p:spPr bwMode="auto">
            <a:xfrm>
              <a:off x="3018154" y="3153026"/>
              <a:ext cx="5044751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312" name="Image 311">
              <a:extLst>
                <a:ext uri="{FF2B5EF4-FFF2-40B4-BE49-F238E27FC236}">
                  <a16:creationId xmlns:a16="http://schemas.microsoft.com/office/drawing/2014/main" id="{ED0E529D-5EF4-5788-3B7B-A6729E974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236" y="3107988"/>
              <a:ext cx="42529" cy="153637"/>
            </a:xfrm>
            <a:prstGeom prst="rect">
              <a:avLst/>
            </a:prstGeom>
          </p:spPr>
        </p:pic>
        <p:pic>
          <p:nvPicPr>
            <p:cNvPr id="313" name="Image 312">
              <a:extLst>
                <a:ext uri="{FF2B5EF4-FFF2-40B4-BE49-F238E27FC236}">
                  <a16:creationId xmlns:a16="http://schemas.microsoft.com/office/drawing/2014/main" id="{8410317A-807A-4829-7A33-E47E56A6B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9348" y="3107988"/>
              <a:ext cx="42529" cy="153637"/>
            </a:xfrm>
            <a:prstGeom prst="rect">
              <a:avLst/>
            </a:prstGeom>
          </p:spPr>
        </p:pic>
        <p:pic>
          <p:nvPicPr>
            <p:cNvPr id="314" name="Image 313">
              <a:extLst>
                <a:ext uri="{FF2B5EF4-FFF2-40B4-BE49-F238E27FC236}">
                  <a16:creationId xmlns:a16="http://schemas.microsoft.com/office/drawing/2014/main" id="{F4C197C2-5B8E-2FD6-3757-4A5274D71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286" y="3107988"/>
              <a:ext cx="42529" cy="153637"/>
            </a:xfrm>
            <a:prstGeom prst="rect">
              <a:avLst/>
            </a:prstGeom>
          </p:spPr>
        </p:pic>
        <p:pic>
          <p:nvPicPr>
            <p:cNvPr id="315" name="Image 314">
              <a:extLst>
                <a:ext uri="{FF2B5EF4-FFF2-40B4-BE49-F238E27FC236}">
                  <a16:creationId xmlns:a16="http://schemas.microsoft.com/office/drawing/2014/main" id="{A231F856-9713-316D-C341-F4BB582A1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1792" y="3107988"/>
              <a:ext cx="42529" cy="153637"/>
            </a:xfrm>
            <a:prstGeom prst="rect">
              <a:avLst/>
            </a:prstGeom>
          </p:spPr>
        </p:pic>
        <p:pic>
          <p:nvPicPr>
            <p:cNvPr id="316" name="Image 315">
              <a:extLst>
                <a:ext uri="{FF2B5EF4-FFF2-40B4-BE49-F238E27FC236}">
                  <a16:creationId xmlns:a16="http://schemas.microsoft.com/office/drawing/2014/main" id="{7ECE2B9A-D4B6-9AE6-4693-0F04488F8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4685" y="3107988"/>
              <a:ext cx="42529" cy="153637"/>
            </a:xfrm>
            <a:prstGeom prst="rect">
              <a:avLst/>
            </a:prstGeom>
          </p:spPr>
        </p:pic>
        <p:pic>
          <p:nvPicPr>
            <p:cNvPr id="317" name="Image 316">
              <a:extLst>
                <a:ext uri="{FF2B5EF4-FFF2-40B4-BE49-F238E27FC236}">
                  <a16:creationId xmlns:a16="http://schemas.microsoft.com/office/drawing/2014/main" id="{D4E28D2E-C72B-AB4A-9325-7EC88949E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2341" y="3107988"/>
              <a:ext cx="42529" cy="153637"/>
            </a:xfrm>
            <a:prstGeom prst="rect">
              <a:avLst/>
            </a:prstGeom>
          </p:spPr>
        </p:pic>
        <p:pic>
          <p:nvPicPr>
            <p:cNvPr id="318" name="Image 317">
              <a:extLst>
                <a:ext uri="{FF2B5EF4-FFF2-40B4-BE49-F238E27FC236}">
                  <a16:creationId xmlns:a16="http://schemas.microsoft.com/office/drawing/2014/main" id="{0E10C8C8-FD13-2A15-333A-E8418AB49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4754" y="3107988"/>
              <a:ext cx="42529" cy="153637"/>
            </a:xfrm>
            <a:prstGeom prst="rect">
              <a:avLst/>
            </a:prstGeom>
          </p:spPr>
        </p:pic>
        <p:pic>
          <p:nvPicPr>
            <p:cNvPr id="319" name="Image 318">
              <a:extLst>
                <a:ext uri="{FF2B5EF4-FFF2-40B4-BE49-F238E27FC236}">
                  <a16:creationId xmlns:a16="http://schemas.microsoft.com/office/drawing/2014/main" id="{7B8DC7B8-9106-28D5-BB53-19B89F146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8117" y="3107988"/>
              <a:ext cx="42529" cy="153637"/>
            </a:xfrm>
            <a:prstGeom prst="rect">
              <a:avLst/>
            </a:prstGeom>
          </p:spPr>
        </p:pic>
        <p:pic>
          <p:nvPicPr>
            <p:cNvPr id="320" name="Image 319">
              <a:extLst>
                <a:ext uri="{FF2B5EF4-FFF2-40B4-BE49-F238E27FC236}">
                  <a16:creationId xmlns:a16="http://schemas.microsoft.com/office/drawing/2014/main" id="{DD8BCCE1-310B-5917-F251-62882B175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1004" y="3107988"/>
              <a:ext cx="42529" cy="153637"/>
            </a:xfrm>
            <a:prstGeom prst="rect">
              <a:avLst/>
            </a:prstGeom>
          </p:spPr>
        </p:pic>
        <p:pic>
          <p:nvPicPr>
            <p:cNvPr id="321" name="Image 320">
              <a:extLst>
                <a:ext uri="{FF2B5EF4-FFF2-40B4-BE49-F238E27FC236}">
                  <a16:creationId xmlns:a16="http://schemas.microsoft.com/office/drawing/2014/main" id="{8447E34C-0370-1539-0B47-9C221345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1998" y="3107988"/>
              <a:ext cx="42529" cy="153637"/>
            </a:xfrm>
            <a:prstGeom prst="rect">
              <a:avLst/>
            </a:prstGeom>
          </p:spPr>
        </p:pic>
        <p:pic>
          <p:nvPicPr>
            <p:cNvPr id="322" name="Image 321">
              <a:extLst>
                <a:ext uri="{FF2B5EF4-FFF2-40B4-BE49-F238E27FC236}">
                  <a16:creationId xmlns:a16="http://schemas.microsoft.com/office/drawing/2014/main" id="{0BB56B6C-3DD8-217E-1D4B-2882FA094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5836" y="3107988"/>
              <a:ext cx="42529" cy="153637"/>
            </a:xfrm>
            <a:prstGeom prst="rect">
              <a:avLst/>
            </a:prstGeom>
          </p:spPr>
        </p:pic>
        <p:pic>
          <p:nvPicPr>
            <p:cNvPr id="323" name="Image 322">
              <a:extLst>
                <a:ext uri="{FF2B5EF4-FFF2-40B4-BE49-F238E27FC236}">
                  <a16:creationId xmlns:a16="http://schemas.microsoft.com/office/drawing/2014/main" id="{46C3853F-DF2B-A8B4-6086-77E604E2F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5392" y="3107988"/>
              <a:ext cx="42529" cy="153637"/>
            </a:xfrm>
            <a:prstGeom prst="rect">
              <a:avLst/>
            </a:prstGeom>
          </p:spPr>
        </p:pic>
        <p:pic>
          <p:nvPicPr>
            <p:cNvPr id="324" name="Image 323">
              <a:extLst>
                <a:ext uri="{FF2B5EF4-FFF2-40B4-BE49-F238E27FC236}">
                  <a16:creationId xmlns:a16="http://schemas.microsoft.com/office/drawing/2014/main" id="{2862E4A3-F8DE-43DE-797E-12286D939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9249" y="3107988"/>
              <a:ext cx="42529" cy="153637"/>
            </a:xfrm>
            <a:prstGeom prst="rect">
              <a:avLst/>
            </a:prstGeom>
          </p:spPr>
        </p:pic>
        <p:pic>
          <p:nvPicPr>
            <p:cNvPr id="325" name="Image 324">
              <a:extLst>
                <a:ext uri="{FF2B5EF4-FFF2-40B4-BE49-F238E27FC236}">
                  <a16:creationId xmlns:a16="http://schemas.microsoft.com/office/drawing/2014/main" id="{52302D4A-7227-95E5-B108-E13CF6E6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8318" y="3107988"/>
              <a:ext cx="42529" cy="153637"/>
            </a:xfrm>
            <a:prstGeom prst="rect">
              <a:avLst/>
            </a:prstGeom>
          </p:spPr>
        </p:pic>
        <p:pic>
          <p:nvPicPr>
            <p:cNvPr id="326" name="Image 325">
              <a:extLst>
                <a:ext uri="{FF2B5EF4-FFF2-40B4-BE49-F238E27FC236}">
                  <a16:creationId xmlns:a16="http://schemas.microsoft.com/office/drawing/2014/main" id="{3B5A0443-6DCE-52A5-F757-F49A7C040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3118" y="3107988"/>
              <a:ext cx="42529" cy="153637"/>
            </a:xfrm>
            <a:prstGeom prst="rect">
              <a:avLst/>
            </a:prstGeom>
          </p:spPr>
        </p:pic>
        <p:pic>
          <p:nvPicPr>
            <p:cNvPr id="327" name="Image 326">
              <a:extLst>
                <a:ext uri="{FF2B5EF4-FFF2-40B4-BE49-F238E27FC236}">
                  <a16:creationId xmlns:a16="http://schemas.microsoft.com/office/drawing/2014/main" id="{BCED4B72-E71A-F340-7931-3E1F935CA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2674" y="3107988"/>
              <a:ext cx="42529" cy="153637"/>
            </a:xfrm>
            <a:prstGeom prst="rect">
              <a:avLst/>
            </a:prstGeom>
          </p:spPr>
        </p:pic>
        <p:pic>
          <p:nvPicPr>
            <p:cNvPr id="328" name="Image 327">
              <a:extLst>
                <a:ext uri="{FF2B5EF4-FFF2-40B4-BE49-F238E27FC236}">
                  <a16:creationId xmlns:a16="http://schemas.microsoft.com/office/drawing/2014/main" id="{FC0252DE-684E-E3A0-934E-EA69FE33F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3655" y="3107988"/>
              <a:ext cx="42529" cy="153637"/>
            </a:xfrm>
            <a:prstGeom prst="rect">
              <a:avLst/>
            </a:prstGeom>
          </p:spPr>
        </p:pic>
        <p:pic>
          <p:nvPicPr>
            <p:cNvPr id="329" name="Image 328">
              <a:extLst>
                <a:ext uri="{FF2B5EF4-FFF2-40B4-BE49-F238E27FC236}">
                  <a16:creationId xmlns:a16="http://schemas.microsoft.com/office/drawing/2014/main" id="{31C4B49C-3E68-3C81-4F17-92AD4C9F2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5118" y="3107988"/>
              <a:ext cx="42529" cy="153637"/>
            </a:xfrm>
            <a:prstGeom prst="rect">
              <a:avLst/>
            </a:prstGeom>
          </p:spPr>
        </p:pic>
        <p:pic>
          <p:nvPicPr>
            <p:cNvPr id="330" name="Image 329">
              <a:extLst>
                <a:ext uri="{FF2B5EF4-FFF2-40B4-BE49-F238E27FC236}">
                  <a16:creationId xmlns:a16="http://schemas.microsoft.com/office/drawing/2014/main" id="{97558907-0AA2-4F46-2B48-2116BEC6F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7055" y="3107988"/>
              <a:ext cx="42529" cy="153637"/>
            </a:xfrm>
            <a:prstGeom prst="rect">
              <a:avLst/>
            </a:prstGeom>
          </p:spPr>
        </p:pic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6EC19B82-FB23-8BB6-6FAA-EA0AE778419D}"/>
                </a:ext>
              </a:extLst>
            </p:cNvPr>
            <p:cNvSpPr/>
            <p:nvPr/>
          </p:nvSpPr>
          <p:spPr bwMode="auto">
            <a:xfrm>
              <a:off x="2827467" y="3519771"/>
              <a:ext cx="289590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32" name="Groupe 331">
              <a:extLst>
                <a:ext uri="{FF2B5EF4-FFF2-40B4-BE49-F238E27FC236}">
                  <a16:creationId xmlns:a16="http://schemas.microsoft.com/office/drawing/2014/main" id="{1DE85A5E-9ECB-E9C4-6962-F1CC6E088232}"/>
                </a:ext>
              </a:extLst>
            </p:cNvPr>
            <p:cNvGrpSpPr/>
            <p:nvPr/>
          </p:nvGrpSpPr>
          <p:grpSpPr>
            <a:xfrm>
              <a:off x="2793142" y="3501465"/>
              <a:ext cx="59311" cy="103149"/>
              <a:chOff x="452438" y="2500313"/>
              <a:chExt cx="73025" cy="127000"/>
            </a:xfrm>
          </p:grpSpPr>
          <p:sp>
            <p:nvSpPr>
              <p:cNvPr id="333" name="Freeform 195">
                <a:extLst>
                  <a:ext uri="{FF2B5EF4-FFF2-40B4-BE49-F238E27FC236}">
                    <a16:creationId xmlns:a16="http://schemas.microsoft.com/office/drawing/2014/main" id="{9D168FAC-C01A-BBD3-0209-018772181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Freeform 196">
                <a:extLst>
                  <a:ext uri="{FF2B5EF4-FFF2-40B4-BE49-F238E27FC236}">
                    <a16:creationId xmlns:a16="http://schemas.microsoft.com/office/drawing/2014/main" id="{F61E8E0D-EB8B-1A22-31CB-659378C32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" name="Line 197">
                <a:extLst>
                  <a:ext uri="{FF2B5EF4-FFF2-40B4-BE49-F238E27FC236}">
                    <a16:creationId xmlns:a16="http://schemas.microsoft.com/office/drawing/2014/main" id="{002E5A46-4992-326E-3788-B641E58C2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" name="Freeform 198">
                <a:extLst>
                  <a:ext uri="{FF2B5EF4-FFF2-40B4-BE49-F238E27FC236}">
                    <a16:creationId xmlns:a16="http://schemas.microsoft.com/office/drawing/2014/main" id="{EF1D88DD-52A9-CA3B-CB76-AD843EF58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" name="Freeform 199">
                <a:extLst>
                  <a:ext uri="{FF2B5EF4-FFF2-40B4-BE49-F238E27FC236}">
                    <a16:creationId xmlns:a16="http://schemas.microsoft.com/office/drawing/2014/main" id="{C30ADA45-2FBA-2449-33B1-75598BE0C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" name="Line 200">
                <a:extLst>
                  <a:ext uri="{FF2B5EF4-FFF2-40B4-BE49-F238E27FC236}">
                    <a16:creationId xmlns:a16="http://schemas.microsoft.com/office/drawing/2014/main" id="{E71496DC-BA39-183E-B797-3819C899C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4FB22674-0212-7B91-3D6F-850A99AB3516}"/>
                </a:ext>
              </a:extLst>
            </p:cNvPr>
            <p:cNvSpPr/>
            <p:nvPr/>
          </p:nvSpPr>
          <p:spPr bwMode="auto">
            <a:xfrm>
              <a:off x="2827467" y="3655092"/>
              <a:ext cx="289590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49" name="Groupe 348">
              <a:extLst>
                <a:ext uri="{FF2B5EF4-FFF2-40B4-BE49-F238E27FC236}">
                  <a16:creationId xmlns:a16="http://schemas.microsoft.com/office/drawing/2014/main" id="{316404D8-85C9-C421-A38A-292207D80DD1}"/>
                </a:ext>
              </a:extLst>
            </p:cNvPr>
            <p:cNvGrpSpPr/>
            <p:nvPr/>
          </p:nvGrpSpPr>
          <p:grpSpPr>
            <a:xfrm>
              <a:off x="2793142" y="3636786"/>
              <a:ext cx="59311" cy="103149"/>
              <a:chOff x="452438" y="2500313"/>
              <a:chExt cx="73025" cy="127000"/>
            </a:xfrm>
          </p:grpSpPr>
          <p:sp>
            <p:nvSpPr>
              <p:cNvPr id="350" name="Freeform 195">
                <a:extLst>
                  <a:ext uri="{FF2B5EF4-FFF2-40B4-BE49-F238E27FC236}">
                    <a16:creationId xmlns:a16="http://schemas.microsoft.com/office/drawing/2014/main" id="{E913D9A0-742B-A017-1615-9DAC299BC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Freeform 196">
                <a:extLst>
                  <a:ext uri="{FF2B5EF4-FFF2-40B4-BE49-F238E27FC236}">
                    <a16:creationId xmlns:a16="http://schemas.microsoft.com/office/drawing/2014/main" id="{B5675F92-E93A-ACA0-9374-0CC28DF11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Line 197">
                <a:extLst>
                  <a:ext uri="{FF2B5EF4-FFF2-40B4-BE49-F238E27FC236}">
                    <a16:creationId xmlns:a16="http://schemas.microsoft.com/office/drawing/2014/main" id="{489613CF-7546-18C1-EE81-6553D52D0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Freeform 198">
                <a:extLst>
                  <a:ext uri="{FF2B5EF4-FFF2-40B4-BE49-F238E27FC236}">
                    <a16:creationId xmlns:a16="http://schemas.microsoft.com/office/drawing/2014/main" id="{8EFBDE54-FB97-070F-32D6-63C82213F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Freeform 199">
                <a:extLst>
                  <a:ext uri="{FF2B5EF4-FFF2-40B4-BE49-F238E27FC236}">
                    <a16:creationId xmlns:a16="http://schemas.microsoft.com/office/drawing/2014/main" id="{ABFD01CA-5F9A-A090-ADA4-0C6AF1039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Line 200">
                <a:extLst>
                  <a:ext uri="{FF2B5EF4-FFF2-40B4-BE49-F238E27FC236}">
                    <a16:creationId xmlns:a16="http://schemas.microsoft.com/office/drawing/2014/main" id="{F8D48FCB-289E-E30B-E1A6-C7D11537C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357" name="Image 356">
              <a:extLst>
                <a:ext uri="{FF2B5EF4-FFF2-40B4-BE49-F238E27FC236}">
                  <a16:creationId xmlns:a16="http://schemas.microsoft.com/office/drawing/2014/main" id="{30F7A47B-93C0-739F-FFC0-8FB69DAF4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474" y="3745424"/>
              <a:ext cx="42529" cy="153637"/>
            </a:xfrm>
            <a:prstGeom prst="rect">
              <a:avLst/>
            </a:prstGeom>
          </p:spPr>
        </p:pic>
        <p:pic>
          <p:nvPicPr>
            <p:cNvPr id="358" name="Image 357">
              <a:extLst>
                <a:ext uri="{FF2B5EF4-FFF2-40B4-BE49-F238E27FC236}">
                  <a16:creationId xmlns:a16="http://schemas.microsoft.com/office/drawing/2014/main" id="{7E00716D-17B5-5196-8AFB-28C871D1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5173" y="3745424"/>
              <a:ext cx="42529" cy="153637"/>
            </a:xfrm>
            <a:prstGeom prst="rect">
              <a:avLst/>
            </a:prstGeom>
          </p:spPr>
        </p:pic>
        <p:pic>
          <p:nvPicPr>
            <p:cNvPr id="359" name="Image 358">
              <a:extLst>
                <a:ext uri="{FF2B5EF4-FFF2-40B4-BE49-F238E27FC236}">
                  <a16:creationId xmlns:a16="http://schemas.microsoft.com/office/drawing/2014/main" id="{4EC11411-7531-E80B-C5D9-0577D5BDE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7478" y="3745424"/>
              <a:ext cx="42529" cy="153637"/>
            </a:xfrm>
            <a:prstGeom prst="rect">
              <a:avLst/>
            </a:prstGeom>
          </p:spPr>
        </p:pic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04216195-828B-2777-FB1A-A39859FC38EC}"/>
                </a:ext>
              </a:extLst>
            </p:cNvPr>
            <p:cNvSpPr/>
            <p:nvPr/>
          </p:nvSpPr>
          <p:spPr bwMode="auto">
            <a:xfrm>
              <a:off x="2827467" y="3785902"/>
              <a:ext cx="185060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61" name="Groupe 360">
              <a:extLst>
                <a:ext uri="{FF2B5EF4-FFF2-40B4-BE49-F238E27FC236}">
                  <a16:creationId xmlns:a16="http://schemas.microsoft.com/office/drawing/2014/main" id="{44EE2FE9-328E-583A-6665-0CAE57CE1C3F}"/>
                </a:ext>
              </a:extLst>
            </p:cNvPr>
            <p:cNvGrpSpPr/>
            <p:nvPr/>
          </p:nvGrpSpPr>
          <p:grpSpPr>
            <a:xfrm>
              <a:off x="2793142" y="3767596"/>
              <a:ext cx="59311" cy="103149"/>
              <a:chOff x="452438" y="2500313"/>
              <a:chExt cx="73025" cy="127000"/>
            </a:xfrm>
          </p:grpSpPr>
          <p:sp>
            <p:nvSpPr>
              <p:cNvPr id="362" name="Freeform 195">
                <a:extLst>
                  <a:ext uri="{FF2B5EF4-FFF2-40B4-BE49-F238E27FC236}">
                    <a16:creationId xmlns:a16="http://schemas.microsoft.com/office/drawing/2014/main" id="{335E70E9-477D-5364-09FA-A3F059DC9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3" name="Freeform 196">
                <a:extLst>
                  <a:ext uri="{FF2B5EF4-FFF2-40B4-BE49-F238E27FC236}">
                    <a16:creationId xmlns:a16="http://schemas.microsoft.com/office/drawing/2014/main" id="{0143C8DC-4B23-5033-1DB5-3F42DB0AE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4" name="Line 197">
                <a:extLst>
                  <a:ext uri="{FF2B5EF4-FFF2-40B4-BE49-F238E27FC236}">
                    <a16:creationId xmlns:a16="http://schemas.microsoft.com/office/drawing/2014/main" id="{5833EC5A-4ECF-7251-212A-8CA5282D0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5" name="Freeform 198">
                <a:extLst>
                  <a:ext uri="{FF2B5EF4-FFF2-40B4-BE49-F238E27FC236}">
                    <a16:creationId xmlns:a16="http://schemas.microsoft.com/office/drawing/2014/main" id="{A7B46A7C-B3CF-0E40-ECE0-C23E24207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6" name="Freeform 199">
                <a:extLst>
                  <a:ext uri="{FF2B5EF4-FFF2-40B4-BE49-F238E27FC236}">
                    <a16:creationId xmlns:a16="http://schemas.microsoft.com/office/drawing/2014/main" id="{760E7215-9D9B-EBD6-A658-FBE9477CF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7" name="Line 200">
                <a:extLst>
                  <a:ext uri="{FF2B5EF4-FFF2-40B4-BE49-F238E27FC236}">
                    <a16:creationId xmlns:a16="http://schemas.microsoft.com/office/drawing/2014/main" id="{2C0368BE-E62D-3C12-3D47-8A3CFC9FE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0F92D09-3042-6BEA-82C0-81A84448800F}"/>
                </a:ext>
              </a:extLst>
            </p:cNvPr>
            <p:cNvSpPr/>
            <p:nvPr/>
          </p:nvSpPr>
          <p:spPr bwMode="auto">
            <a:xfrm>
              <a:off x="2827467" y="3945909"/>
              <a:ext cx="191958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69" name="Groupe 368">
              <a:extLst>
                <a:ext uri="{FF2B5EF4-FFF2-40B4-BE49-F238E27FC236}">
                  <a16:creationId xmlns:a16="http://schemas.microsoft.com/office/drawing/2014/main" id="{53264CB1-07F1-3688-7608-DBEEB927679B}"/>
                </a:ext>
              </a:extLst>
            </p:cNvPr>
            <p:cNvGrpSpPr/>
            <p:nvPr/>
          </p:nvGrpSpPr>
          <p:grpSpPr>
            <a:xfrm>
              <a:off x="2793142" y="3927603"/>
              <a:ext cx="59311" cy="103149"/>
              <a:chOff x="452438" y="2500313"/>
              <a:chExt cx="73025" cy="127000"/>
            </a:xfrm>
          </p:grpSpPr>
          <p:sp>
            <p:nvSpPr>
              <p:cNvPr id="370" name="Freeform 195">
                <a:extLst>
                  <a:ext uri="{FF2B5EF4-FFF2-40B4-BE49-F238E27FC236}">
                    <a16:creationId xmlns:a16="http://schemas.microsoft.com/office/drawing/2014/main" id="{CD329AAD-3EDF-51FB-2F11-E802B91BC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1" name="Freeform 196">
                <a:extLst>
                  <a:ext uri="{FF2B5EF4-FFF2-40B4-BE49-F238E27FC236}">
                    <a16:creationId xmlns:a16="http://schemas.microsoft.com/office/drawing/2014/main" id="{6BFEB85E-4E84-0B7A-4FB5-440753B5D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Line 197">
                <a:extLst>
                  <a:ext uri="{FF2B5EF4-FFF2-40B4-BE49-F238E27FC236}">
                    <a16:creationId xmlns:a16="http://schemas.microsoft.com/office/drawing/2014/main" id="{D311BCF4-A463-99AD-C22E-492194B56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Freeform 198">
                <a:extLst>
                  <a:ext uri="{FF2B5EF4-FFF2-40B4-BE49-F238E27FC236}">
                    <a16:creationId xmlns:a16="http://schemas.microsoft.com/office/drawing/2014/main" id="{40CBA901-A565-8D97-77D8-81C951559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Freeform 199">
                <a:extLst>
                  <a:ext uri="{FF2B5EF4-FFF2-40B4-BE49-F238E27FC236}">
                    <a16:creationId xmlns:a16="http://schemas.microsoft.com/office/drawing/2014/main" id="{E79AFE9B-D631-1B21-3900-59779D186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5" name="Line 200">
                <a:extLst>
                  <a:ext uri="{FF2B5EF4-FFF2-40B4-BE49-F238E27FC236}">
                    <a16:creationId xmlns:a16="http://schemas.microsoft.com/office/drawing/2014/main" id="{E99F65F9-B94E-786C-6DB7-AB299DEE9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A20D5800-FC31-64C7-373D-48C901B6DBE7}"/>
                </a:ext>
              </a:extLst>
            </p:cNvPr>
            <p:cNvSpPr/>
            <p:nvPr/>
          </p:nvSpPr>
          <p:spPr bwMode="auto">
            <a:xfrm>
              <a:off x="2827467" y="4112589"/>
              <a:ext cx="189577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77" name="Groupe 376">
              <a:extLst>
                <a:ext uri="{FF2B5EF4-FFF2-40B4-BE49-F238E27FC236}">
                  <a16:creationId xmlns:a16="http://schemas.microsoft.com/office/drawing/2014/main" id="{28F7C646-91A6-571C-0BD2-F8029CA7831A}"/>
                </a:ext>
              </a:extLst>
            </p:cNvPr>
            <p:cNvGrpSpPr/>
            <p:nvPr/>
          </p:nvGrpSpPr>
          <p:grpSpPr>
            <a:xfrm>
              <a:off x="2793142" y="4094283"/>
              <a:ext cx="59311" cy="103149"/>
              <a:chOff x="452438" y="2500313"/>
              <a:chExt cx="73025" cy="127000"/>
            </a:xfrm>
          </p:grpSpPr>
          <p:sp>
            <p:nvSpPr>
              <p:cNvPr id="378" name="Freeform 195">
                <a:extLst>
                  <a:ext uri="{FF2B5EF4-FFF2-40B4-BE49-F238E27FC236}">
                    <a16:creationId xmlns:a16="http://schemas.microsoft.com/office/drawing/2014/main" id="{967C8EAF-3C2A-B294-414D-AF98AB97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Freeform 196">
                <a:extLst>
                  <a:ext uri="{FF2B5EF4-FFF2-40B4-BE49-F238E27FC236}">
                    <a16:creationId xmlns:a16="http://schemas.microsoft.com/office/drawing/2014/main" id="{5ECB11B7-6D93-6A77-485F-14ADF3418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Line 197">
                <a:extLst>
                  <a:ext uri="{FF2B5EF4-FFF2-40B4-BE49-F238E27FC236}">
                    <a16:creationId xmlns:a16="http://schemas.microsoft.com/office/drawing/2014/main" id="{773E287E-9C9A-F226-57FD-4F1FA30DC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Freeform 198">
                <a:extLst>
                  <a:ext uri="{FF2B5EF4-FFF2-40B4-BE49-F238E27FC236}">
                    <a16:creationId xmlns:a16="http://schemas.microsoft.com/office/drawing/2014/main" id="{A3322A47-3AC9-AEFB-EAA7-CAA5DF586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" name="Freeform 199">
                <a:extLst>
                  <a:ext uri="{FF2B5EF4-FFF2-40B4-BE49-F238E27FC236}">
                    <a16:creationId xmlns:a16="http://schemas.microsoft.com/office/drawing/2014/main" id="{2655F2AB-60B4-CAD8-AC9C-226B2C851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Line 200">
                <a:extLst>
                  <a:ext uri="{FF2B5EF4-FFF2-40B4-BE49-F238E27FC236}">
                    <a16:creationId xmlns:a16="http://schemas.microsoft.com/office/drawing/2014/main" id="{F171914B-DC86-33BE-33E5-BEEE7D6CB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66BA5878-61DA-2991-FC8D-4442AB189D19}"/>
                </a:ext>
              </a:extLst>
            </p:cNvPr>
            <p:cNvSpPr/>
            <p:nvPr/>
          </p:nvSpPr>
          <p:spPr bwMode="auto">
            <a:xfrm>
              <a:off x="2827467" y="4270471"/>
              <a:ext cx="289590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85" name="Groupe 384">
              <a:extLst>
                <a:ext uri="{FF2B5EF4-FFF2-40B4-BE49-F238E27FC236}">
                  <a16:creationId xmlns:a16="http://schemas.microsoft.com/office/drawing/2014/main" id="{3A23365F-4FB1-F902-86A9-A7E6185EDAE2}"/>
                </a:ext>
              </a:extLst>
            </p:cNvPr>
            <p:cNvGrpSpPr/>
            <p:nvPr/>
          </p:nvGrpSpPr>
          <p:grpSpPr>
            <a:xfrm>
              <a:off x="2793142" y="4252165"/>
              <a:ext cx="59311" cy="103149"/>
              <a:chOff x="452438" y="2500313"/>
              <a:chExt cx="73025" cy="127000"/>
            </a:xfrm>
          </p:grpSpPr>
          <p:sp>
            <p:nvSpPr>
              <p:cNvPr id="386" name="Freeform 195">
                <a:extLst>
                  <a:ext uri="{FF2B5EF4-FFF2-40B4-BE49-F238E27FC236}">
                    <a16:creationId xmlns:a16="http://schemas.microsoft.com/office/drawing/2014/main" id="{A706F5D1-8328-B519-AD43-2E17D7641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" name="Freeform 196">
                <a:extLst>
                  <a:ext uri="{FF2B5EF4-FFF2-40B4-BE49-F238E27FC236}">
                    <a16:creationId xmlns:a16="http://schemas.microsoft.com/office/drawing/2014/main" id="{1F260645-9A55-AFA4-066B-C24C66899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" name="Line 197">
                <a:extLst>
                  <a:ext uri="{FF2B5EF4-FFF2-40B4-BE49-F238E27FC236}">
                    <a16:creationId xmlns:a16="http://schemas.microsoft.com/office/drawing/2014/main" id="{B65130C2-9394-03D9-C096-E298087A5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" name="Freeform 198">
                <a:extLst>
                  <a:ext uri="{FF2B5EF4-FFF2-40B4-BE49-F238E27FC236}">
                    <a16:creationId xmlns:a16="http://schemas.microsoft.com/office/drawing/2014/main" id="{42F36E21-1EE1-8052-3F38-159A62D6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" name="Freeform 199">
                <a:extLst>
                  <a:ext uri="{FF2B5EF4-FFF2-40B4-BE49-F238E27FC236}">
                    <a16:creationId xmlns:a16="http://schemas.microsoft.com/office/drawing/2014/main" id="{ACFC3055-6A34-0A61-2F51-730CE036A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" name="Line 200">
                <a:extLst>
                  <a:ext uri="{FF2B5EF4-FFF2-40B4-BE49-F238E27FC236}">
                    <a16:creationId xmlns:a16="http://schemas.microsoft.com/office/drawing/2014/main" id="{49705D0F-A732-32B8-6095-98886FBA3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95C96343-BF57-B0A3-7D8E-6075999B296C}"/>
                </a:ext>
              </a:extLst>
            </p:cNvPr>
            <p:cNvSpPr/>
            <p:nvPr/>
          </p:nvSpPr>
          <p:spPr bwMode="auto">
            <a:xfrm>
              <a:off x="2827466" y="4427966"/>
              <a:ext cx="346739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93" name="Groupe 392">
              <a:extLst>
                <a:ext uri="{FF2B5EF4-FFF2-40B4-BE49-F238E27FC236}">
                  <a16:creationId xmlns:a16="http://schemas.microsoft.com/office/drawing/2014/main" id="{9842BAE2-F905-A5A0-895C-4C3C0F5E7BBA}"/>
                </a:ext>
              </a:extLst>
            </p:cNvPr>
            <p:cNvGrpSpPr/>
            <p:nvPr/>
          </p:nvGrpSpPr>
          <p:grpSpPr>
            <a:xfrm>
              <a:off x="2793142" y="4409660"/>
              <a:ext cx="59311" cy="103149"/>
              <a:chOff x="452438" y="2500313"/>
              <a:chExt cx="73025" cy="127000"/>
            </a:xfrm>
          </p:grpSpPr>
          <p:sp>
            <p:nvSpPr>
              <p:cNvPr id="394" name="Freeform 195">
                <a:extLst>
                  <a:ext uri="{FF2B5EF4-FFF2-40B4-BE49-F238E27FC236}">
                    <a16:creationId xmlns:a16="http://schemas.microsoft.com/office/drawing/2014/main" id="{84C3972E-9CB2-08F1-36BD-694A0BD68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" name="Freeform 196">
                <a:extLst>
                  <a:ext uri="{FF2B5EF4-FFF2-40B4-BE49-F238E27FC236}">
                    <a16:creationId xmlns:a16="http://schemas.microsoft.com/office/drawing/2014/main" id="{612F146A-4BFE-76D3-9E70-41E359C5D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" name="Line 197">
                <a:extLst>
                  <a:ext uri="{FF2B5EF4-FFF2-40B4-BE49-F238E27FC236}">
                    <a16:creationId xmlns:a16="http://schemas.microsoft.com/office/drawing/2014/main" id="{9477DCD9-D398-4911-2F7C-33B50C596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7" name="Freeform 198">
                <a:extLst>
                  <a:ext uri="{FF2B5EF4-FFF2-40B4-BE49-F238E27FC236}">
                    <a16:creationId xmlns:a16="http://schemas.microsoft.com/office/drawing/2014/main" id="{A46D9993-5223-31C4-44EB-C74EC5460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8" name="Freeform 199">
                <a:extLst>
                  <a:ext uri="{FF2B5EF4-FFF2-40B4-BE49-F238E27FC236}">
                    <a16:creationId xmlns:a16="http://schemas.microsoft.com/office/drawing/2014/main" id="{B5F9FB17-EC07-9C76-6948-251E05EC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" name="Line 200">
                <a:extLst>
                  <a:ext uri="{FF2B5EF4-FFF2-40B4-BE49-F238E27FC236}">
                    <a16:creationId xmlns:a16="http://schemas.microsoft.com/office/drawing/2014/main" id="{95D33360-0667-8354-0185-4673E7E6F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EC7C411F-CC9B-E82F-83B5-2B4A2033C54B}"/>
                </a:ext>
              </a:extLst>
            </p:cNvPr>
            <p:cNvSpPr/>
            <p:nvPr/>
          </p:nvSpPr>
          <p:spPr bwMode="auto">
            <a:xfrm>
              <a:off x="3168524" y="4427966"/>
              <a:ext cx="284290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5" name="Étoile : 5 branches 404">
              <a:extLst>
                <a:ext uri="{FF2B5EF4-FFF2-40B4-BE49-F238E27FC236}">
                  <a16:creationId xmlns:a16="http://schemas.microsoft.com/office/drawing/2014/main" id="{8E1BDC0B-35C5-4E98-C362-CA24323DB1F8}"/>
                </a:ext>
              </a:extLst>
            </p:cNvPr>
            <p:cNvSpPr/>
            <p:nvPr/>
          </p:nvSpPr>
          <p:spPr bwMode="auto">
            <a:xfrm>
              <a:off x="3448896" y="3779200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EB41D9A7-EA0B-63E9-AD75-95A2B3EEFCD3}"/>
                </a:ext>
              </a:extLst>
            </p:cNvPr>
            <p:cNvCxnSpPr>
              <a:cxnSpLocks/>
              <a:endCxn id="291" idx="1"/>
            </p:cNvCxnSpPr>
            <p:nvPr/>
          </p:nvCxnSpPr>
          <p:spPr>
            <a:xfrm>
              <a:off x="3500438" y="3824927"/>
              <a:ext cx="190123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F1452E02-F1F1-ACC9-3D45-1DC1E52D9A7A}"/>
                </a:ext>
              </a:extLst>
            </p:cNvPr>
            <p:cNvSpPr/>
            <p:nvPr/>
          </p:nvSpPr>
          <p:spPr bwMode="auto">
            <a:xfrm>
              <a:off x="3017044" y="3945909"/>
              <a:ext cx="152288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FE1B2A18-093E-3970-E49C-D5929C558EDB}"/>
                </a:ext>
              </a:extLst>
            </p:cNvPr>
            <p:cNvSpPr/>
            <p:nvPr/>
          </p:nvSpPr>
          <p:spPr bwMode="auto">
            <a:xfrm>
              <a:off x="3012527" y="4112589"/>
              <a:ext cx="452821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B224A9B6-8816-4B5D-A410-B32DD8FC5B1B}"/>
                </a:ext>
              </a:extLst>
            </p:cNvPr>
            <p:cNvSpPr/>
            <p:nvPr/>
          </p:nvSpPr>
          <p:spPr bwMode="auto">
            <a:xfrm>
              <a:off x="3547898" y="4112589"/>
              <a:ext cx="180128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AB4D840B-F30E-5B77-4F9B-096CC0DC61CE}"/>
                </a:ext>
              </a:extLst>
            </p:cNvPr>
            <p:cNvSpPr/>
            <p:nvPr/>
          </p:nvSpPr>
          <p:spPr bwMode="auto">
            <a:xfrm>
              <a:off x="3465349" y="4112589"/>
              <a:ext cx="82550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417" name="Image 416">
              <a:extLst>
                <a:ext uri="{FF2B5EF4-FFF2-40B4-BE49-F238E27FC236}">
                  <a16:creationId xmlns:a16="http://schemas.microsoft.com/office/drawing/2014/main" id="{8AB239D6-7293-91D6-A8FC-E3DFF4FB0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017" y="3901515"/>
              <a:ext cx="42529" cy="153637"/>
            </a:xfrm>
            <a:prstGeom prst="rect">
              <a:avLst/>
            </a:prstGeom>
          </p:spPr>
        </p:pic>
        <p:pic>
          <p:nvPicPr>
            <p:cNvPr id="418" name="Image 417">
              <a:extLst>
                <a:ext uri="{FF2B5EF4-FFF2-40B4-BE49-F238E27FC236}">
                  <a16:creationId xmlns:a16="http://schemas.microsoft.com/office/drawing/2014/main" id="{27CD9062-EE37-4B55-B18E-D9728E178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6273" y="3901515"/>
              <a:ext cx="42529" cy="153637"/>
            </a:xfrm>
            <a:prstGeom prst="rect">
              <a:avLst/>
            </a:prstGeom>
          </p:spPr>
        </p:pic>
        <p:pic>
          <p:nvPicPr>
            <p:cNvPr id="419" name="Image 418">
              <a:extLst>
                <a:ext uri="{FF2B5EF4-FFF2-40B4-BE49-F238E27FC236}">
                  <a16:creationId xmlns:a16="http://schemas.microsoft.com/office/drawing/2014/main" id="{F5E06B9B-1E58-6ADD-C5F4-07156CE7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9427" y="3901515"/>
              <a:ext cx="42529" cy="153637"/>
            </a:xfrm>
            <a:prstGeom prst="rect">
              <a:avLst/>
            </a:prstGeom>
          </p:spPr>
        </p:pic>
        <p:pic>
          <p:nvPicPr>
            <p:cNvPr id="420" name="Image 419">
              <a:extLst>
                <a:ext uri="{FF2B5EF4-FFF2-40B4-BE49-F238E27FC236}">
                  <a16:creationId xmlns:a16="http://schemas.microsoft.com/office/drawing/2014/main" id="{22B6C2AB-6DFF-780D-E45B-90EC52BD2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8606" y="3901515"/>
              <a:ext cx="42529" cy="153637"/>
            </a:xfrm>
            <a:prstGeom prst="rect">
              <a:avLst/>
            </a:prstGeom>
          </p:spPr>
        </p:pic>
        <p:pic>
          <p:nvPicPr>
            <p:cNvPr id="421" name="Image 420">
              <a:extLst>
                <a:ext uri="{FF2B5EF4-FFF2-40B4-BE49-F238E27FC236}">
                  <a16:creationId xmlns:a16="http://schemas.microsoft.com/office/drawing/2014/main" id="{EEC17413-8F8F-D62A-C9DB-B83A580A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9314" y="3901515"/>
              <a:ext cx="42529" cy="153637"/>
            </a:xfrm>
            <a:prstGeom prst="rect">
              <a:avLst/>
            </a:prstGeom>
          </p:spPr>
        </p:pic>
        <p:pic>
          <p:nvPicPr>
            <p:cNvPr id="422" name="Image 421">
              <a:extLst>
                <a:ext uri="{FF2B5EF4-FFF2-40B4-BE49-F238E27FC236}">
                  <a16:creationId xmlns:a16="http://schemas.microsoft.com/office/drawing/2014/main" id="{823FDE47-8284-4FA8-DCB4-36E327EB5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5005" y="3901515"/>
              <a:ext cx="42529" cy="153637"/>
            </a:xfrm>
            <a:prstGeom prst="rect">
              <a:avLst/>
            </a:prstGeom>
          </p:spPr>
        </p:pic>
        <p:pic>
          <p:nvPicPr>
            <p:cNvPr id="423" name="Image 422">
              <a:extLst>
                <a:ext uri="{FF2B5EF4-FFF2-40B4-BE49-F238E27FC236}">
                  <a16:creationId xmlns:a16="http://schemas.microsoft.com/office/drawing/2014/main" id="{5C319B68-07D7-85F6-D34C-EFBB29410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017" y="4068425"/>
              <a:ext cx="42529" cy="153637"/>
            </a:xfrm>
            <a:prstGeom prst="rect">
              <a:avLst/>
            </a:prstGeom>
          </p:spPr>
        </p:pic>
        <p:pic>
          <p:nvPicPr>
            <p:cNvPr id="424" name="Image 423">
              <a:extLst>
                <a:ext uri="{FF2B5EF4-FFF2-40B4-BE49-F238E27FC236}">
                  <a16:creationId xmlns:a16="http://schemas.microsoft.com/office/drawing/2014/main" id="{5668E29A-5C61-CD0E-832F-7FFD28456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9441" y="4068425"/>
              <a:ext cx="42529" cy="153637"/>
            </a:xfrm>
            <a:prstGeom prst="rect">
              <a:avLst/>
            </a:prstGeom>
          </p:spPr>
        </p:pic>
        <p:pic>
          <p:nvPicPr>
            <p:cNvPr id="425" name="Image 424">
              <a:extLst>
                <a:ext uri="{FF2B5EF4-FFF2-40B4-BE49-F238E27FC236}">
                  <a16:creationId xmlns:a16="http://schemas.microsoft.com/office/drawing/2014/main" id="{D443E223-7BC6-E069-D4E1-D7B5F6519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717" y="4068425"/>
              <a:ext cx="42529" cy="153637"/>
            </a:xfrm>
            <a:prstGeom prst="rect">
              <a:avLst/>
            </a:prstGeom>
          </p:spPr>
        </p:pic>
        <p:pic>
          <p:nvPicPr>
            <p:cNvPr id="426" name="Image 425">
              <a:extLst>
                <a:ext uri="{FF2B5EF4-FFF2-40B4-BE49-F238E27FC236}">
                  <a16:creationId xmlns:a16="http://schemas.microsoft.com/office/drawing/2014/main" id="{35A65319-0274-296B-8E02-C36C2B3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4081" y="4068425"/>
              <a:ext cx="42529" cy="153637"/>
            </a:xfrm>
            <a:prstGeom prst="rect">
              <a:avLst/>
            </a:prstGeom>
          </p:spPr>
        </p:pic>
        <p:pic>
          <p:nvPicPr>
            <p:cNvPr id="427" name="Image 426">
              <a:extLst>
                <a:ext uri="{FF2B5EF4-FFF2-40B4-BE49-F238E27FC236}">
                  <a16:creationId xmlns:a16="http://schemas.microsoft.com/office/drawing/2014/main" id="{FAE7C2C7-CCF2-1483-1C88-0C63E7918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1646" y="4068425"/>
              <a:ext cx="42529" cy="153637"/>
            </a:xfrm>
            <a:prstGeom prst="rect">
              <a:avLst/>
            </a:prstGeom>
          </p:spPr>
        </p:pic>
        <p:pic>
          <p:nvPicPr>
            <p:cNvPr id="428" name="Image 427">
              <a:extLst>
                <a:ext uri="{FF2B5EF4-FFF2-40B4-BE49-F238E27FC236}">
                  <a16:creationId xmlns:a16="http://schemas.microsoft.com/office/drawing/2014/main" id="{989ACC5A-EC4B-7928-4173-AA20F3470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6425" y="4068425"/>
              <a:ext cx="42529" cy="153637"/>
            </a:xfrm>
            <a:prstGeom prst="rect">
              <a:avLst/>
            </a:prstGeom>
          </p:spPr>
        </p:pic>
        <p:pic>
          <p:nvPicPr>
            <p:cNvPr id="429" name="Image 428">
              <a:extLst>
                <a:ext uri="{FF2B5EF4-FFF2-40B4-BE49-F238E27FC236}">
                  <a16:creationId xmlns:a16="http://schemas.microsoft.com/office/drawing/2014/main" id="{2D5864E0-6926-C5C8-5C11-489545531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006" y="4068425"/>
              <a:ext cx="42529" cy="153637"/>
            </a:xfrm>
            <a:prstGeom prst="rect">
              <a:avLst/>
            </a:prstGeom>
          </p:spPr>
        </p:pic>
        <p:pic>
          <p:nvPicPr>
            <p:cNvPr id="430" name="Image 429">
              <a:extLst>
                <a:ext uri="{FF2B5EF4-FFF2-40B4-BE49-F238E27FC236}">
                  <a16:creationId xmlns:a16="http://schemas.microsoft.com/office/drawing/2014/main" id="{E07D38E9-46F9-E16A-A4C1-7E29FCD0A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6160" y="4068425"/>
              <a:ext cx="42529" cy="153637"/>
            </a:xfrm>
            <a:prstGeom prst="rect">
              <a:avLst/>
            </a:prstGeom>
          </p:spPr>
        </p:pic>
        <p:pic>
          <p:nvPicPr>
            <p:cNvPr id="431" name="Image 430">
              <a:extLst>
                <a:ext uri="{FF2B5EF4-FFF2-40B4-BE49-F238E27FC236}">
                  <a16:creationId xmlns:a16="http://schemas.microsoft.com/office/drawing/2014/main" id="{9DC9BB70-AA70-D762-DE43-CB4F09C84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3316" y="4068425"/>
              <a:ext cx="42529" cy="153637"/>
            </a:xfrm>
            <a:prstGeom prst="rect">
              <a:avLst/>
            </a:prstGeom>
          </p:spPr>
        </p:pic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2BFFA292-4181-4AF9-C06B-892FB98FEFB3}"/>
                </a:ext>
              </a:extLst>
            </p:cNvPr>
            <p:cNvSpPr/>
            <p:nvPr/>
          </p:nvSpPr>
          <p:spPr bwMode="auto">
            <a:xfrm>
              <a:off x="3117057" y="4270471"/>
              <a:ext cx="473867" cy="65342"/>
            </a:xfrm>
            <a:prstGeom prst="rect">
              <a:avLst/>
            </a:prstGeom>
            <a:solidFill>
              <a:srgbClr val="C097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9D36BB0E-281F-3056-7305-96D26956E660}"/>
                </a:ext>
              </a:extLst>
            </p:cNvPr>
            <p:cNvSpPr/>
            <p:nvPr/>
          </p:nvSpPr>
          <p:spPr bwMode="auto">
            <a:xfrm>
              <a:off x="3590924" y="4270471"/>
              <a:ext cx="758350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1176B964-F189-0B6F-E1D4-E1477B99F6C6}"/>
                </a:ext>
              </a:extLst>
            </p:cNvPr>
            <p:cNvSpPr/>
            <p:nvPr/>
          </p:nvSpPr>
          <p:spPr bwMode="auto">
            <a:xfrm>
              <a:off x="4480008" y="4270471"/>
              <a:ext cx="33143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B03D2121-F76E-9097-FF79-1AE7E9E2EC1A}"/>
                </a:ext>
              </a:extLst>
            </p:cNvPr>
            <p:cNvSpPr/>
            <p:nvPr/>
          </p:nvSpPr>
          <p:spPr bwMode="auto">
            <a:xfrm>
              <a:off x="4916584" y="4270471"/>
              <a:ext cx="33143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A74E1105-54D0-E873-54E3-FCB9358C8731}"/>
                </a:ext>
              </a:extLst>
            </p:cNvPr>
            <p:cNvSpPr/>
            <p:nvPr/>
          </p:nvSpPr>
          <p:spPr bwMode="auto">
            <a:xfrm>
              <a:off x="4807808" y="4270471"/>
              <a:ext cx="104013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7226C8B1-5798-3301-2AC0-841C0AF897F2}"/>
                </a:ext>
              </a:extLst>
            </p:cNvPr>
            <p:cNvSpPr/>
            <p:nvPr/>
          </p:nvSpPr>
          <p:spPr bwMode="auto">
            <a:xfrm>
              <a:off x="4350398" y="4270471"/>
              <a:ext cx="131555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439" name="Image 438">
              <a:extLst>
                <a:ext uri="{FF2B5EF4-FFF2-40B4-BE49-F238E27FC236}">
                  <a16:creationId xmlns:a16="http://schemas.microsoft.com/office/drawing/2014/main" id="{D3CA6A41-3ABB-12B2-6049-9A19EA1B9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238" y="4227940"/>
              <a:ext cx="42529" cy="153637"/>
            </a:xfrm>
            <a:prstGeom prst="rect">
              <a:avLst/>
            </a:prstGeom>
          </p:spPr>
        </p:pic>
        <p:pic>
          <p:nvPicPr>
            <p:cNvPr id="440" name="Image 439">
              <a:extLst>
                <a:ext uri="{FF2B5EF4-FFF2-40B4-BE49-F238E27FC236}">
                  <a16:creationId xmlns:a16="http://schemas.microsoft.com/office/drawing/2014/main" id="{35A3B5C4-8856-6768-EBA9-F9840DA5C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8083" y="4227940"/>
              <a:ext cx="42529" cy="153637"/>
            </a:xfrm>
            <a:prstGeom prst="rect">
              <a:avLst/>
            </a:prstGeom>
          </p:spPr>
        </p:pic>
        <p:pic>
          <p:nvPicPr>
            <p:cNvPr id="441" name="Image 440">
              <a:extLst>
                <a:ext uri="{FF2B5EF4-FFF2-40B4-BE49-F238E27FC236}">
                  <a16:creationId xmlns:a16="http://schemas.microsoft.com/office/drawing/2014/main" id="{771150EE-0164-A85D-C364-024F3D2D2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2841" y="4227940"/>
              <a:ext cx="42529" cy="153637"/>
            </a:xfrm>
            <a:prstGeom prst="rect">
              <a:avLst/>
            </a:prstGeom>
          </p:spPr>
        </p:pic>
        <p:pic>
          <p:nvPicPr>
            <p:cNvPr id="442" name="Image 441">
              <a:extLst>
                <a:ext uri="{FF2B5EF4-FFF2-40B4-BE49-F238E27FC236}">
                  <a16:creationId xmlns:a16="http://schemas.microsoft.com/office/drawing/2014/main" id="{C40C909F-9022-AD63-C980-00209466A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1055" y="4227940"/>
              <a:ext cx="42529" cy="153637"/>
            </a:xfrm>
            <a:prstGeom prst="rect">
              <a:avLst/>
            </a:prstGeom>
          </p:spPr>
        </p:pic>
        <p:pic>
          <p:nvPicPr>
            <p:cNvPr id="443" name="Image 442">
              <a:extLst>
                <a:ext uri="{FF2B5EF4-FFF2-40B4-BE49-F238E27FC236}">
                  <a16:creationId xmlns:a16="http://schemas.microsoft.com/office/drawing/2014/main" id="{E1883CBE-F7D5-2D16-6F00-81DF874FF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5319" y="4227940"/>
              <a:ext cx="42529" cy="153637"/>
            </a:xfrm>
            <a:prstGeom prst="rect">
              <a:avLst/>
            </a:prstGeom>
          </p:spPr>
        </p:pic>
        <p:grpSp>
          <p:nvGrpSpPr>
            <p:cNvPr id="451" name="Groupe 450">
              <a:extLst>
                <a:ext uri="{FF2B5EF4-FFF2-40B4-BE49-F238E27FC236}">
                  <a16:creationId xmlns:a16="http://schemas.microsoft.com/office/drawing/2014/main" id="{5E34DF71-3C21-129A-274B-0EC88E0078C6}"/>
                </a:ext>
              </a:extLst>
            </p:cNvPr>
            <p:cNvGrpSpPr/>
            <p:nvPr/>
          </p:nvGrpSpPr>
          <p:grpSpPr>
            <a:xfrm>
              <a:off x="3402433" y="4413568"/>
              <a:ext cx="71718" cy="94696"/>
              <a:chOff x="941071" y="4842341"/>
              <a:chExt cx="105003" cy="138645"/>
            </a:xfrm>
          </p:grpSpPr>
          <p:sp>
            <p:nvSpPr>
              <p:cNvPr id="447" name="Freeform 175">
                <a:extLst>
                  <a:ext uri="{FF2B5EF4-FFF2-40B4-BE49-F238E27FC236}">
                    <a16:creationId xmlns:a16="http://schemas.microsoft.com/office/drawing/2014/main" id="{B2624A13-CF38-6993-A5C5-DF9A3EEA9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8" name="Freeform 176">
                <a:extLst>
                  <a:ext uri="{FF2B5EF4-FFF2-40B4-BE49-F238E27FC236}">
                    <a16:creationId xmlns:a16="http://schemas.microsoft.com/office/drawing/2014/main" id="{D09CDD3C-0745-3E86-A710-E9EA9CA48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9" name="Line 177">
                <a:extLst>
                  <a:ext uri="{FF2B5EF4-FFF2-40B4-BE49-F238E27FC236}">
                    <a16:creationId xmlns:a16="http://schemas.microsoft.com/office/drawing/2014/main" id="{27CD5341-4D14-C438-47D9-735FB7A92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0" name="Line 178">
                <a:extLst>
                  <a:ext uri="{FF2B5EF4-FFF2-40B4-BE49-F238E27FC236}">
                    <a16:creationId xmlns:a16="http://schemas.microsoft.com/office/drawing/2014/main" id="{C2206460-2B0C-199C-1245-8426F28A9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452" name="Image 451">
              <a:extLst>
                <a:ext uri="{FF2B5EF4-FFF2-40B4-BE49-F238E27FC236}">
                  <a16:creationId xmlns:a16="http://schemas.microsoft.com/office/drawing/2014/main" id="{89B6D0B7-1185-E7F9-691E-2CB71C28F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9837" y="4380340"/>
              <a:ext cx="42529" cy="153637"/>
            </a:xfrm>
            <a:prstGeom prst="rect">
              <a:avLst/>
            </a:prstGeom>
          </p:spPr>
        </p:pic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6159F629-51F2-19EC-C76D-A12BFE631FE2}"/>
                </a:ext>
              </a:extLst>
            </p:cNvPr>
            <p:cNvSpPr/>
            <p:nvPr/>
          </p:nvSpPr>
          <p:spPr bwMode="auto">
            <a:xfrm>
              <a:off x="2827467" y="4768931"/>
              <a:ext cx="184814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54" name="Groupe 453">
              <a:extLst>
                <a:ext uri="{FF2B5EF4-FFF2-40B4-BE49-F238E27FC236}">
                  <a16:creationId xmlns:a16="http://schemas.microsoft.com/office/drawing/2014/main" id="{35A39716-86B2-8BA1-DF45-5CD13C505EA1}"/>
                </a:ext>
              </a:extLst>
            </p:cNvPr>
            <p:cNvGrpSpPr/>
            <p:nvPr/>
          </p:nvGrpSpPr>
          <p:grpSpPr>
            <a:xfrm>
              <a:off x="2793142" y="4750625"/>
              <a:ext cx="59311" cy="103149"/>
              <a:chOff x="452438" y="2500313"/>
              <a:chExt cx="73025" cy="127000"/>
            </a:xfrm>
          </p:grpSpPr>
          <p:sp>
            <p:nvSpPr>
              <p:cNvPr id="455" name="Freeform 195">
                <a:extLst>
                  <a:ext uri="{FF2B5EF4-FFF2-40B4-BE49-F238E27FC236}">
                    <a16:creationId xmlns:a16="http://schemas.microsoft.com/office/drawing/2014/main" id="{980D5849-50B9-F51F-3846-A39424AA0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6" name="Freeform 196">
                <a:extLst>
                  <a:ext uri="{FF2B5EF4-FFF2-40B4-BE49-F238E27FC236}">
                    <a16:creationId xmlns:a16="http://schemas.microsoft.com/office/drawing/2014/main" id="{C973C373-413A-A57D-3F8C-E59FFA54A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7" name="Line 197">
                <a:extLst>
                  <a:ext uri="{FF2B5EF4-FFF2-40B4-BE49-F238E27FC236}">
                    <a16:creationId xmlns:a16="http://schemas.microsoft.com/office/drawing/2014/main" id="{892B15B6-71C9-B831-C636-5A93B7FA3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8" name="Freeform 198">
                <a:extLst>
                  <a:ext uri="{FF2B5EF4-FFF2-40B4-BE49-F238E27FC236}">
                    <a16:creationId xmlns:a16="http://schemas.microsoft.com/office/drawing/2014/main" id="{1CFA3322-B146-865B-5D11-1B52D32D2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9" name="Freeform 199">
                <a:extLst>
                  <a:ext uri="{FF2B5EF4-FFF2-40B4-BE49-F238E27FC236}">
                    <a16:creationId xmlns:a16="http://schemas.microsoft.com/office/drawing/2014/main" id="{DE440C50-6293-4808-7A96-54308B88F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" name="Line 200">
                <a:extLst>
                  <a:ext uri="{FF2B5EF4-FFF2-40B4-BE49-F238E27FC236}">
                    <a16:creationId xmlns:a16="http://schemas.microsoft.com/office/drawing/2014/main" id="{BEE9E7A9-76B0-25CE-D2CA-0E0B8D84E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29C83B07-BFDF-E77E-A5B7-E91436CCEEAA}"/>
                </a:ext>
              </a:extLst>
            </p:cNvPr>
            <p:cNvSpPr/>
            <p:nvPr/>
          </p:nvSpPr>
          <p:spPr bwMode="auto">
            <a:xfrm>
              <a:off x="2827467" y="4932436"/>
              <a:ext cx="184814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62" name="Groupe 461">
              <a:extLst>
                <a:ext uri="{FF2B5EF4-FFF2-40B4-BE49-F238E27FC236}">
                  <a16:creationId xmlns:a16="http://schemas.microsoft.com/office/drawing/2014/main" id="{1C3932C4-90A5-1ABD-0D2B-E04C09EAD4E9}"/>
                </a:ext>
              </a:extLst>
            </p:cNvPr>
            <p:cNvGrpSpPr/>
            <p:nvPr/>
          </p:nvGrpSpPr>
          <p:grpSpPr>
            <a:xfrm>
              <a:off x="2793142" y="4914130"/>
              <a:ext cx="59311" cy="103149"/>
              <a:chOff x="452438" y="2500313"/>
              <a:chExt cx="73025" cy="127000"/>
            </a:xfrm>
          </p:grpSpPr>
          <p:sp>
            <p:nvSpPr>
              <p:cNvPr id="463" name="Freeform 195">
                <a:extLst>
                  <a:ext uri="{FF2B5EF4-FFF2-40B4-BE49-F238E27FC236}">
                    <a16:creationId xmlns:a16="http://schemas.microsoft.com/office/drawing/2014/main" id="{D11F1431-C535-04C3-4560-C8171DF3D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4" name="Freeform 196">
                <a:extLst>
                  <a:ext uri="{FF2B5EF4-FFF2-40B4-BE49-F238E27FC236}">
                    <a16:creationId xmlns:a16="http://schemas.microsoft.com/office/drawing/2014/main" id="{573CBE82-95A8-389B-72EE-4B8A2D4DB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5" name="Line 197">
                <a:extLst>
                  <a:ext uri="{FF2B5EF4-FFF2-40B4-BE49-F238E27FC236}">
                    <a16:creationId xmlns:a16="http://schemas.microsoft.com/office/drawing/2014/main" id="{4F615AAB-444E-9223-0B2E-D9DD2A39F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6" name="Freeform 198">
                <a:extLst>
                  <a:ext uri="{FF2B5EF4-FFF2-40B4-BE49-F238E27FC236}">
                    <a16:creationId xmlns:a16="http://schemas.microsoft.com/office/drawing/2014/main" id="{36180F41-C503-4707-5BA1-2F62C9242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" name="Freeform 199">
                <a:extLst>
                  <a:ext uri="{FF2B5EF4-FFF2-40B4-BE49-F238E27FC236}">
                    <a16:creationId xmlns:a16="http://schemas.microsoft.com/office/drawing/2014/main" id="{A5AE0586-BF27-1F54-DB18-9FBAF8425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" name="Line 200">
                <a:extLst>
                  <a:ext uri="{FF2B5EF4-FFF2-40B4-BE49-F238E27FC236}">
                    <a16:creationId xmlns:a16="http://schemas.microsoft.com/office/drawing/2014/main" id="{EA3FBC79-B531-DCE5-2D33-63A60D369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921AE8A4-592B-CD2B-4F7A-92765877C05A}"/>
                </a:ext>
              </a:extLst>
            </p:cNvPr>
            <p:cNvSpPr/>
            <p:nvPr/>
          </p:nvSpPr>
          <p:spPr bwMode="auto">
            <a:xfrm>
              <a:off x="2827467" y="5087806"/>
              <a:ext cx="184814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70" name="Groupe 469">
              <a:extLst>
                <a:ext uri="{FF2B5EF4-FFF2-40B4-BE49-F238E27FC236}">
                  <a16:creationId xmlns:a16="http://schemas.microsoft.com/office/drawing/2014/main" id="{71AAEDF4-CABA-24FE-72E6-5184F2048DE7}"/>
                </a:ext>
              </a:extLst>
            </p:cNvPr>
            <p:cNvGrpSpPr/>
            <p:nvPr/>
          </p:nvGrpSpPr>
          <p:grpSpPr>
            <a:xfrm>
              <a:off x="2793142" y="5069500"/>
              <a:ext cx="59311" cy="103149"/>
              <a:chOff x="452438" y="2500313"/>
              <a:chExt cx="73025" cy="127000"/>
            </a:xfrm>
          </p:grpSpPr>
          <p:sp>
            <p:nvSpPr>
              <p:cNvPr id="471" name="Freeform 195">
                <a:extLst>
                  <a:ext uri="{FF2B5EF4-FFF2-40B4-BE49-F238E27FC236}">
                    <a16:creationId xmlns:a16="http://schemas.microsoft.com/office/drawing/2014/main" id="{71F540B4-721B-4A07-0FBB-395C769DC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" name="Freeform 196">
                <a:extLst>
                  <a:ext uri="{FF2B5EF4-FFF2-40B4-BE49-F238E27FC236}">
                    <a16:creationId xmlns:a16="http://schemas.microsoft.com/office/drawing/2014/main" id="{8B3232A5-2ECB-A009-7AB0-AC5514E7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" name="Line 197">
                <a:extLst>
                  <a:ext uri="{FF2B5EF4-FFF2-40B4-BE49-F238E27FC236}">
                    <a16:creationId xmlns:a16="http://schemas.microsoft.com/office/drawing/2014/main" id="{6FCC03C7-26B4-A30F-C409-6B2DEDB1C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" name="Freeform 198">
                <a:extLst>
                  <a:ext uri="{FF2B5EF4-FFF2-40B4-BE49-F238E27FC236}">
                    <a16:creationId xmlns:a16="http://schemas.microsoft.com/office/drawing/2014/main" id="{449C9AD6-2423-57D5-6F00-2839B67FA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" name="Freeform 199">
                <a:extLst>
                  <a:ext uri="{FF2B5EF4-FFF2-40B4-BE49-F238E27FC236}">
                    <a16:creationId xmlns:a16="http://schemas.microsoft.com/office/drawing/2014/main" id="{5A08DD8F-427D-A6CA-385D-F889913FD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" name="Line 200">
                <a:extLst>
                  <a:ext uri="{FF2B5EF4-FFF2-40B4-BE49-F238E27FC236}">
                    <a16:creationId xmlns:a16="http://schemas.microsoft.com/office/drawing/2014/main" id="{C9747066-C414-119B-4831-7C2FADC28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D758C189-9505-AAB3-EEE2-E5313A85B617}"/>
                </a:ext>
              </a:extLst>
            </p:cNvPr>
            <p:cNvSpPr/>
            <p:nvPr/>
          </p:nvSpPr>
          <p:spPr bwMode="auto">
            <a:xfrm>
              <a:off x="2827467" y="5246556"/>
              <a:ext cx="184814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78" name="Groupe 477">
              <a:extLst>
                <a:ext uri="{FF2B5EF4-FFF2-40B4-BE49-F238E27FC236}">
                  <a16:creationId xmlns:a16="http://schemas.microsoft.com/office/drawing/2014/main" id="{F5555DD3-1E4D-815D-A91D-9C196861D2D2}"/>
                </a:ext>
              </a:extLst>
            </p:cNvPr>
            <p:cNvGrpSpPr/>
            <p:nvPr/>
          </p:nvGrpSpPr>
          <p:grpSpPr>
            <a:xfrm>
              <a:off x="2793142" y="5228250"/>
              <a:ext cx="59311" cy="103149"/>
              <a:chOff x="452438" y="2500313"/>
              <a:chExt cx="73025" cy="127000"/>
            </a:xfrm>
          </p:grpSpPr>
          <p:sp>
            <p:nvSpPr>
              <p:cNvPr id="479" name="Freeform 195">
                <a:extLst>
                  <a:ext uri="{FF2B5EF4-FFF2-40B4-BE49-F238E27FC236}">
                    <a16:creationId xmlns:a16="http://schemas.microsoft.com/office/drawing/2014/main" id="{F1C1F831-09DC-4D9B-B30D-12DEDE25A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" name="Freeform 196">
                <a:extLst>
                  <a:ext uri="{FF2B5EF4-FFF2-40B4-BE49-F238E27FC236}">
                    <a16:creationId xmlns:a16="http://schemas.microsoft.com/office/drawing/2014/main" id="{83C01A57-E513-1A19-5449-062A45EB5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" name="Line 197">
                <a:extLst>
                  <a:ext uri="{FF2B5EF4-FFF2-40B4-BE49-F238E27FC236}">
                    <a16:creationId xmlns:a16="http://schemas.microsoft.com/office/drawing/2014/main" id="{77C1F8EF-1D1A-57A2-F594-F8393158B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" name="Freeform 198">
                <a:extLst>
                  <a:ext uri="{FF2B5EF4-FFF2-40B4-BE49-F238E27FC236}">
                    <a16:creationId xmlns:a16="http://schemas.microsoft.com/office/drawing/2014/main" id="{D2EB1B67-EC44-8261-339F-63BAA09C2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" name="Freeform 199">
                <a:extLst>
                  <a:ext uri="{FF2B5EF4-FFF2-40B4-BE49-F238E27FC236}">
                    <a16:creationId xmlns:a16="http://schemas.microsoft.com/office/drawing/2014/main" id="{11F28B34-435E-905A-DE1E-80AF70FE6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" name="Line 200">
                <a:extLst>
                  <a:ext uri="{FF2B5EF4-FFF2-40B4-BE49-F238E27FC236}">
                    <a16:creationId xmlns:a16="http://schemas.microsoft.com/office/drawing/2014/main" id="{05FBD0CA-9E64-F9C5-D988-FA97F1449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3D63B1DA-46B2-ABD4-C1B3-B2EB7796B039}"/>
                </a:ext>
              </a:extLst>
            </p:cNvPr>
            <p:cNvSpPr/>
            <p:nvPr/>
          </p:nvSpPr>
          <p:spPr bwMode="auto">
            <a:xfrm>
              <a:off x="3012281" y="4768931"/>
              <a:ext cx="69951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F6C24F8D-9F81-DB8E-35EF-3E9745DD7AE5}"/>
                </a:ext>
              </a:extLst>
            </p:cNvPr>
            <p:cNvSpPr/>
            <p:nvPr/>
          </p:nvSpPr>
          <p:spPr bwMode="auto">
            <a:xfrm>
              <a:off x="3711800" y="4768931"/>
              <a:ext cx="75446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FDB21E12-7EC4-721C-958D-C62F741D0804}"/>
                </a:ext>
              </a:extLst>
            </p:cNvPr>
            <p:cNvSpPr/>
            <p:nvPr/>
          </p:nvSpPr>
          <p:spPr bwMode="auto">
            <a:xfrm>
              <a:off x="3787246" y="4768931"/>
              <a:ext cx="33575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AA9ED781-F5E5-877A-F7B5-6E9E3F4A9DA9}"/>
                </a:ext>
              </a:extLst>
            </p:cNvPr>
            <p:cNvSpPr/>
            <p:nvPr/>
          </p:nvSpPr>
          <p:spPr bwMode="auto">
            <a:xfrm>
              <a:off x="4125220" y="4768931"/>
              <a:ext cx="3354286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CBE65400-E97D-D34A-65EB-3BEE5E80634B}"/>
                </a:ext>
              </a:extLst>
            </p:cNvPr>
            <p:cNvSpPr/>
            <p:nvPr/>
          </p:nvSpPr>
          <p:spPr bwMode="auto">
            <a:xfrm>
              <a:off x="7479506" y="4768931"/>
              <a:ext cx="462208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91" name="Groupe 490">
              <a:extLst>
                <a:ext uri="{FF2B5EF4-FFF2-40B4-BE49-F238E27FC236}">
                  <a16:creationId xmlns:a16="http://schemas.microsoft.com/office/drawing/2014/main" id="{AD2BE678-7334-9E4F-603F-02E23994FD9C}"/>
                </a:ext>
              </a:extLst>
            </p:cNvPr>
            <p:cNvGrpSpPr/>
            <p:nvPr/>
          </p:nvGrpSpPr>
          <p:grpSpPr>
            <a:xfrm>
              <a:off x="8239154" y="4745555"/>
              <a:ext cx="71718" cy="94696"/>
              <a:chOff x="941071" y="4842341"/>
              <a:chExt cx="105003" cy="138645"/>
            </a:xfrm>
          </p:grpSpPr>
          <p:sp>
            <p:nvSpPr>
              <p:cNvPr id="492" name="Freeform 175">
                <a:extLst>
                  <a:ext uri="{FF2B5EF4-FFF2-40B4-BE49-F238E27FC236}">
                    <a16:creationId xmlns:a16="http://schemas.microsoft.com/office/drawing/2014/main" id="{52389301-A178-7480-9266-C77A11BCF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" name="Freeform 176">
                <a:extLst>
                  <a:ext uri="{FF2B5EF4-FFF2-40B4-BE49-F238E27FC236}">
                    <a16:creationId xmlns:a16="http://schemas.microsoft.com/office/drawing/2014/main" id="{495EDB1D-212F-49D9-ECC3-D2F325C02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" name="Line 177">
                <a:extLst>
                  <a:ext uri="{FF2B5EF4-FFF2-40B4-BE49-F238E27FC236}">
                    <a16:creationId xmlns:a16="http://schemas.microsoft.com/office/drawing/2014/main" id="{755E8C27-8D55-1216-3BC8-D6116FE2F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" name="Line 178">
                <a:extLst>
                  <a:ext uri="{FF2B5EF4-FFF2-40B4-BE49-F238E27FC236}">
                    <a16:creationId xmlns:a16="http://schemas.microsoft.com/office/drawing/2014/main" id="{BF59B653-7A6D-E1DF-3BA6-39B1796B5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96" name="Groupe 495">
              <a:extLst>
                <a:ext uri="{FF2B5EF4-FFF2-40B4-BE49-F238E27FC236}">
                  <a16:creationId xmlns:a16="http://schemas.microsoft.com/office/drawing/2014/main" id="{55C64563-DEB6-E57A-5AEC-9AFD9B183EB8}"/>
                </a:ext>
              </a:extLst>
            </p:cNvPr>
            <p:cNvGrpSpPr/>
            <p:nvPr/>
          </p:nvGrpSpPr>
          <p:grpSpPr>
            <a:xfrm>
              <a:off x="8239154" y="4914383"/>
              <a:ext cx="71718" cy="94696"/>
              <a:chOff x="941071" y="4842341"/>
              <a:chExt cx="105003" cy="138645"/>
            </a:xfrm>
          </p:grpSpPr>
          <p:sp>
            <p:nvSpPr>
              <p:cNvPr id="497" name="Freeform 175">
                <a:extLst>
                  <a:ext uri="{FF2B5EF4-FFF2-40B4-BE49-F238E27FC236}">
                    <a16:creationId xmlns:a16="http://schemas.microsoft.com/office/drawing/2014/main" id="{742B9EB0-4E2A-AA7E-A62C-C59C5CB4A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" name="Freeform 176">
                <a:extLst>
                  <a:ext uri="{FF2B5EF4-FFF2-40B4-BE49-F238E27FC236}">
                    <a16:creationId xmlns:a16="http://schemas.microsoft.com/office/drawing/2014/main" id="{69426064-279E-0A9E-BF36-096B26867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" name="Line 177">
                <a:extLst>
                  <a:ext uri="{FF2B5EF4-FFF2-40B4-BE49-F238E27FC236}">
                    <a16:creationId xmlns:a16="http://schemas.microsoft.com/office/drawing/2014/main" id="{F5A7269D-1008-EC9F-5FC1-F2584FA3B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0" name="Line 178">
                <a:extLst>
                  <a:ext uri="{FF2B5EF4-FFF2-40B4-BE49-F238E27FC236}">
                    <a16:creationId xmlns:a16="http://schemas.microsoft.com/office/drawing/2014/main" id="{CAB100EA-C3F7-5AA8-B474-0292F4618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01" name="Groupe 500">
              <a:extLst>
                <a:ext uri="{FF2B5EF4-FFF2-40B4-BE49-F238E27FC236}">
                  <a16:creationId xmlns:a16="http://schemas.microsoft.com/office/drawing/2014/main" id="{07471E24-7F62-F527-5FF5-A27607640E09}"/>
                </a:ext>
              </a:extLst>
            </p:cNvPr>
            <p:cNvGrpSpPr/>
            <p:nvPr/>
          </p:nvGrpSpPr>
          <p:grpSpPr>
            <a:xfrm>
              <a:off x="8201054" y="5069165"/>
              <a:ext cx="71718" cy="94696"/>
              <a:chOff x="941071" y="4842341"/>
              <a:chExt cx="105003" cy="138645"/>
            </a:xfrm>
          </p:grpSpPr>
          <p:sp>
            <p:nvSpPr>
              <p:cNvPr id="502" name="Freeform 175">
                <a:extLst>
                  <a:ext uri="{FF2B5EF4-FFF2-40B4-BE49-F238E27FC236}">
                    <a16:creationId xmlns:a16="http://schemas.microsoft.com/office/drawing/2014/main" id="{2B4D12F7-A1F4-ACA3-D857-C38901A2A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3" name="Freeform 176">
                <a:extLst>
                  <a:ext uri="{FF2B5EF4-FFF2-40B4-BE49-F238E27FC236}">
                    <a16:creationId xmlns:a16="http://schemas.microsoft.com/office/drawing/2014/main" id="{C69EFD0A-88FF-3E7E-5846-A3B573747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4" name="Line 177">
                <a:extLst>
                  <a:ext uri="{FF2B5EF4-FFF2-40B4-BE49-F238E27FC236}">
                    <a16:creationId xmlns:a16="http://schemas.microsoft.com/office/drawing/2014/main" id="{D49B7D75-76F4-79BD-A3A8-CB7FA4EA2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5" name="Line 178">
                <a:extLst>
                  <a:ext uri="{FF2B5EF4-FFF2-40B4-BE49-F238E27FC236}">
                    <a16:creationId xmlns:a16="http://schemas.microsoft.com/office/drawing/2014/main" id="{AE7E1FDB-0AD9-2E6E-2082-C4BAA1281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06" name="Groupe 505">
              <a:extLst>
                <a:ext uri="{FF2B5EF4-FFF2-40B4-BE49-F238E27FC236}">
                  <a16:creationId xmlns:a16="http://schemas.microsoft.com/office/drawing/2014/main" id="{4C69DE9B-2E8B-6DED-E246-499A08F7B9E2}"/>
                </a:ext>
              </a:extLst>
            </p:cNvPr>
            <p:cNvGrpSpPr/>
            <p:nvPr/>
          </p:nvGrpSpPr>
          <p:grpSpPr>
            <a:xfrm>
              <a:off x="8629679" y="5069165"/>
              <a:ext cx="71718" cy="94696"/>
              <a:chOff x="941071" y="4842341"/>
              <a:chExt cx="105003" cy="138645"/>
            </a:xfrm>
          </p:grpSpPr>
          <p:sp>
            <p:nvSpPr>
              <p:cNvPr id="507" name="Freeform 175">
                <a:extLst>
                  <a:ext uri="{FF2B5EF4-FFF2-40B4-BE49-F238E27FC236}">
                    <a16:creationId xmlns:a16="http://schemas.microsoft.com/office/drawing/2014/main" id="{9DB5D25B-4A56-D348-EF06-39F82DBC5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8" name="Freeform 176">
                <a:extLst>
                  <a:ext uri="{FF2B5EF4-FFF2-40B4-BE49-F238E27FC236}">
                    <a16:creationId xmlns:a16="http://schemas.microsoft.com/office/drawing/2014/main" id="{E10F98A8-7B82-20A5-658A-9B491EA89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9" name="Line 177">
                <a:extLst>
                  <a:ext uri="{FF2B5EF4-FFF2-40B4-BE49-F238E27FC236}">
                    <a16:creationId xmlns:a16="http://schemas.microsoft.com/office/drawing/2014/main" id="{E98C28EE-583A-A200-0A0F-9F28DEAF0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0" name="Line 178">
                <a:extLst>
                  <a:ext uri="{FF2B5EF4-FFF2-40B4-BE49-F238E27FC236}">
                    <a16:creationId xmlns:a16="http://schemas.microsoft.com/office/drawing/2014/main" id="{8B48663A-52AC-9741-B2ED-695D57ABF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11" name="Groupe 510">
              <a:extLst>
                <a:ext uri="{FF2B5EF4-FFF2-40B4-BE49-F238E27FC236}">
                  <a16:creationId xmlns:a16="http://schemas.microsoft.com/office/drawing/2014/main" id="{C3B2F468-EE72-5C62-16C2-EFD8467659A9}"/>
                </a:ext>
              </a:extLst>
            </p:cNvPr>
            <p:cNvGrpSpPr/>
            <p:nvPr/>
          </p:nvGrpSpPr>
          <p:grpSpPr>
            <a:xfrm>
              <a:off x="8801128" y="5231090"/>
              <a:ext cx="71718" cy="94696"/>
              <a:chOff x="941071" y="4842341"/>
              <a:chExt cx="105003" cy="138645"/>
            </a:xfrm>
          </p:grpSpPr>
          <p:sp>
            <p:nvSpPr>
              <p:cNvPr id="512" name="Freeform 175">
                <a:extLst>
                  <a:ext uri="{FF2B5EF4-FFF2-40B4-BE49-F238E27FC236}">
                    <a16:creationId xmlns:a16="http://schemas.microsoft.com/office/drawing/2014/main" id="{E3E56A9E-C826-E4D1-DF59-A93E6846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" name="Freeform 176">
                <a:extLst>
                  <a:ext uri="{FF2B5EF4-FFF2-40B4-BE49-F238E27FC236}">
                    <a16:creationId xmlns:a16="http://schemas.microsoft.com/office/drawing/2014/main" id="{F6FDC729-346A-5F32-8EA9-0AE178690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" name="Line 177">
                <a:extLst>
                  <a:ext uri="{FF2B5EF4-FFF2-40B4-BE49-F238E27FC236}">
                    <a16:creationId xmlns:a16="http://schemas.microsoft.com/office/drawing/2014/main" id="{EA278202-35D2-2061-4747-02CD11DE7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" name="Line 178">
                <a:extLst>
                  <a:ext uri="{FF2B5EF4-FFF2-40B4-BE49-F238E27FC236}">
                    <a16:creationId xmlns:a16="http://schemas.microsoft.com/office/drawing/2014/main" id="{919E3882-D95E-8C93-A5FD-EFE071CAA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16" name="Groupe 515">
              <a:extLst>
                <a:ext uri="{FF2B5EF4-FFF2-40B4-BE49-F238E27FC236}">
                  <a16:creationId xmlns:a16="http://schemas.microsoft.com/office/drawing/2014/main" id="{80F7E5B9-80B3-1F94-D24C-88CE0E3CC9B1}"/>
                </a:ext>
              </a:extLst>
            </p:cNvPr>
            <p:cNvGrpSpPr/>
            <p:nvPr/>
          </p:nvGrpSpPr>
          <p:grpSpPr>
            <a:xfrm>
              <a:off x="8312972" y="5231090"/>
              <a:ext cx="71718" cy="94696"/>
              <a:chOff x="941071" y="4842341"/>
              <a:chExt cx="105003" cy="138645"/>
            </a:xfrm>
          </p:grpSpPr>
          <p:sp>
            <p:nvSpPr>
              <p:cNvPr id="517" name="Freeform 175">
                <a:extLst>
                  <a:ext uri="{FF2B5EF4-FFF2-40B4-BE49-F238E27FC236}">
                    <a16:creationId xmlns:a16="http://schemas.microsoft.com/office/drawing/2014/main" id="{3FEBE744-1198-498B-1B89-461BAF218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" name="Freeform 176">
                <a:extLst>
                  <a:ext uri="{FF2B5EF4-FFF2-40B4-BE49-F238E27FC236}">
                    <a16:creationId xmlns:a16="http://schemas.microsoft.com/office/drawing/2014/main" id="{C6D8A996-7D9E-2850-6619-307478AC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" name="Line 177">
                <a:extLst>
                  <a:ext uri="{FF2B5EF4-FFF2-40B4-BE49-F238E27FC236}">
                    <a16:creationId xmlns:a16="http://schemas.microsoft.com/office/drawing/2014/main" id="{DD3ADE68-C280-FB18-884F-DD12E3A70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" name="Line 178">
                <a:extLst>
                  <a:ext uri="{FF2B5EF4-FFF2-40B4-BE49-F238E27FC236}">
                    <a16:creationId xmlns:a16="http://schemas.microsoft.com/office/drawing/2014/main" id="{83E92CAF-B535-7676-3667-A3C552986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C1FDCA1A-BB1B-FA5E-EDA9-39CDE958DEFC}"/>
                </a:ext>
              </a:extLst>
            </p:cNvPr>
            <p:cNvSpPr/>
            <p:nvPr/>
          </p:nvSpPr>
          <p:spPr bwMode="auto">
            <a:xfrm>
              <a:off x="3008199" y="4932436"/>
              <a:ext cx="4985155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688189DC-AD9E-ABBC-DA5B-6BD3B61900A7}"/>
                </a:ext>
              </a:extLst>
            </p:cNvPr>
            <p:cNvSpPr/>
            <p:nvPr/>
          </p:nvSpPr>
          <p:spPr bwMode="auto">
            <a:xfrm>
              <a:off x="3008199" y="5086864"/>
              <a:ext cx="497211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F9A2F9A4-8CD8-1CBF-F961-D431C6AEC2DE}"/>
                </a:ext>
              </a:extLst>
            </p:cNvPr>
            <p:cNvSpPr/>
            <p:nvPr/>
          </p:nvSpPr>
          <p:spPr bwMode="auto">
            <a:xfrm>
              <a:off x="3008199" y="5241996"/>
              <a:ext cx="117679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B838DE8D-BE4B-CBC4-9C80-224AAF379B2C}"/>
                </a:ext>
              </a:extLst>
            </p:cNvPr>
            <p:cNvSpPr/>
            <p:nvPr/>
          </p:nvSpPr>
          <p:spPr bwMode="auto">
            <a:xfrm>
              <a:off x="4267352" y="5241996"/>
              <a:ext cx="205486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676685E7-7650-9489-91B4-9B7DD9114BC6}"/>
                </a:ext>
              </a:extLst>
            </p:cNvPr>
            <p:cNvSpPr/>
            <p:nvPr/>
          </p:nvSpPr>
          <p:spPr bwMode="auto">
            <a:xfrm>
              <a:off x="6367594" y="5241996"/>
              <a:ext cx="159639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2CCCC141-4059-BF57-78FD-864818BA76AB}"/>
                </a:ext>
              </a:extLst>
            </p:cNvPr>
            <p:cNvSpPr/>
            <p:nvPr/>
          </p:nvSpPr>
          <p:spPr bwMode="auto">
            <a:xfrm>
              <a:off x="6322219" y="5241996"/>
              <a:ext cx="45719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AA06991D-C2D0-AC13-DE0A-377CFB6A0F24}"/>
                </a:ext>
              </a:extLst>
            </p:cNvPr>
            <p:cNvSpPr/>
            <p:nvPr/>
          </p:nvSpPr>
          <p:spPr bwMode="auto">
            <a:xfrm>
              <a:off x="4181815" y="5241996"/>
              <a:ext cx="77878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530" name="Groupe 529">
              <a:extLst>
                <a:ext uri="{FF2B5EF4-FFF2-40B4-BE49-F238E27FC236}">
                  <a16:creationId xmlns:a16="http://schemas.microsoft.com/office/drawing/2014/main" id="{AE81A268-BE30-02BA-80C2-14D88D705385}"/>
                </a:ext>
              </a:extLst>
            </p:cNvPr>
            <p:cNvGrpSpPr/>
            <p:nvPr/>
          </p:nvGrpSpPr>
          <p:grpSpPr>
            <a:xfrm>
              <a:off x="9184014" y="5231090"/>
              <a:ext cx="71718" cy="94696"/>
              <a:chOff x="941071" y="4842341"/>
              <a:chExt cx="105003" cy="138645"/>
            </a:xfrm>
          </p:grpSpPr>
          <p:sp>
            <p:nvSpPr>
              <p:cNvPr id="531" name="Freeform 175">
                <a:extLst>
                  <a:ext uri="{FF2B5EF4-FFF2-40B4-BE49-F238E27FC236}">
                    <a16:creationId xmlns:a16="http://schemas.microsoft.com/office/drawing/2014/main" id="{6A4F9E4C-98FC-5B0E-31EC-0D8078B5A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" name="Freeform 176">
                <a:extLst>
                  <a:ext uri="{FF2B5EF4-FFF2-40B4-BE49-F238E27FC236}">
                    <a16:creationId xmlns:a16="http://schemas.microsoft.com/office/drawing/2014/main" id="{CEF79E2E-9F91-545B-0DA8-8F7A426B9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" name="Line 177">
                <a:extLst>
                  <a:ext uri="{FF2B5EF4-FFF2-40B4-BE49-F238E27FC236}">
                    <a16:creationId xmlns:a16="http://schemas.microsoft.com/office/drawing/2014/main" id="{60AD2562-126E-6745-0F06-F67A56490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4" name="Line 178">
                <a:extLst>
                  <a:ext uri="{FF2B5EF4-FFF2-40B4-BE49-F238E27FC236}">
                    <a16:creationId xmlns:a16="http://schemas.microsoft.com/office/drawing/2014/main" id="{BE4A433C-A987-ED04-67CD-EA43B5B7F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535" name="Image 534">
              <a:extLst>
                <a:ext uri="{FF2B5EF4-FFF2-40B4-BE49-F238E27FC236}">
                  <a16:creationId xmlns:a16="http://schemas.microsoft.com/office/drawing/2014/main" id="{45FAAC11-41BC-04D8-A28B-6197FA1F0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89176" y="5225989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6" name="Étoile : 5 branches 535">
              <a:extLst>
                <a:ext uri="{FF2B5EF4-FFF2-40B4-BE49-F238E27FC236}">
                  <a16:creationId xmlns:a16="http://schemas.microsoft.com/office/drawing/2014/main" id="{B6F0AAD9-15D4-E51A-841B-A6669B92A4F4}"/>
                </a:ext>
              </a:extLst>
            </p:cNvPr>
            <p:cNvSpPr/>
            <p:nvPr/>
          </p:nvSpPr>
          <p:spPr bwMode="auto">
            <a:xfrm>
              <a:off x="9203875" y="5244175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542" name="Image 541">
              <a:extLst>
                <a:ext uri="{FF2B5EF4-FFF2-40B4-BE49-F238E27FC236}">
                  <a16:creationId xmlns:a16="http://schemas.microsoft.com/office/drawing/2014/main" id="{166028A4-D705-C7DF-7004-B58A04B2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5149" y="4720223"/>
              <a:ext cx="42529" cy="153637"/>
            </a:xfrm>
            <a:prstGeom prst="rect">
              <a:avLst/>
            </a:prstGeom>
          </p:spPr>
        </p:pic>
        <p:pic>
          <p:nvPicPr>
            <p:cNvPr id="543" name="Image 542">
              <a:extLst>
                <a:ext uri="{FF2B5EF4-FFF2-40B4-BE49-F238E27FC236}">
                  <a16:creationId xmlns:a16="http://schemas.microsoft.com/office/drawing/2014/main" id="{1E331284-75C4-2D9D-4BDA-0943ABEAC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928" y="4720223"/>
              <a:ext cx="42529" cy="153637"/>
            </a:xfrm>
            <a:prstGeom prst="rect">
              <a:avLst/>
            </a:prstGeom>
          </p:spPr>
        </p:pic>
        <p:pic>
          <p:nvPicPr>
            <p:cNvPr id="544" name="Image 543">
              <a:extLst>
                <a:ext uri="{FF2B5EF4-FFF2-40B4-BE49-F238E27FC236}">
                  <a16:creationId xmlns:a16="http://schemas.microsoft.com/office/drawing/2014/main" id="{BFAC228C-1CFC-3D7F-3730-330F653DA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7875" y="4720223"/>
              <a:ext cx="42529" cy="153637"/>
            </a:xfrm>
            <a:prstGeom prst="rect">
              <a:avLst/>
            </a:prstGeom>
          </p:spPr>
        </p:pic>
        <p:pic>
          <p:nvPicPr>
            <p:cNvPr id="545" name="Image 544">
              <a:extLst>
                <a:ext uri="{FF2B5EF4-FFF2-40B4-BE49-F238E27FC236}">
                  <a16:creationId xmlns:a16="http://schemas.microsoft.com/office/drawing/2014/main" id="{412313FD-26EF-3886-AB93-04DC1BAC7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757" y="4720223"/>
              <a:ext cx="42529" cy="153637"/>
            </a:xfrm>
            <a:prstGeom prst="rect">
              <a:avLst/>
            </a:prstGeom>
          </p:spPr>
        </p:pic>
        <p:pic>
          <p:nvPicPr>
            <p:cNvPr id="546" name="Image 545">
              <a:extLst>
                <a:ext uri="{FF2B5EF4-FFF2-40B4-BE49-F238E27FC236}">
                  <a16:creationId xmlns:a16="http://schemas.microsoft.com/office/drawing/2014/main" id="{1539F76E-0429-A6B5-3ECF-9443D78A5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7054" y="4882645"/>
              <a:ext cx="42529" cy="153637"/>
            </a:xfrm>
            <a:prstGeom prst="rect">
              <a:avLst/>
            </a:prstGeom>
          </p:spPr>
        </p:pic>
        <p:pic>
          <p:nvPicPr>
            <p:cNvPr id="547" name="Image 546">
              <a:extLst>
                <a:ext uri="{FF2B5EF4-FFF2-40B4-BE49-F238E27FC236}">
                  <a16:creationId xmlns:a16="http://schemas.microsoft.com/office/drawing/2014/main" id="{DDE5931D-0EA8-0D13-EA22-FF6DE7C95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4679" y="4882645"/>
              <a:ext cx="42529" cy="153637"/>
            </a:xfrm>
            <a:prstGeom prst="rect">
              <a:avLst/>
            </a:prstGeom>
          </p:spPr>
        </p:pic>
        <p:pic>
          <p:nvPicPr>
            <p:cNvPr id="548" name="Image 547">
              <a:extLst>
                <a:ext uri="{FF2B5EF4-FFF2-40B4-BE49-F238E27FC236}">
                  <a16:creationId xmlns:a16="http://schemas.microsoft.com/office/drawing/2014/main" id="{9AB71447-71E2-0EB1-498E-5474BE1C5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1092" y="4882645"/>
              <a:ext cx="42529" cy="153637"/>
            </a:xfrm>
            <a:prstGeom prst="rect">
              <a:avLst/>
            </a:prstGeom>
          </p:spPr>
        </p:pic>
        <p:pic>
          <p:nvPicPr>
            <p:cNvPr id="549" name="Image 548">
              <a:extLst>
                <a:ext uri="{FF2B5EF4-FFF2-40B4-BE49-F238E27FC236}">
                  <a16:creationId xmlns:a16="http://schemas.microsoft.com/office/drawing/2014/main" id="{A48D4FD6-8F47-4288-1462-400516F1C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2512" y="4882645"/>
              <a:ext cx="42529" cy="153637"/>
            </a:xfrm>
            <a:prstGeom prst="rect">
              <a:avLst/>
            </a:prstGeom>
          </p:spPr>
        </p:pic>
        <p:pic>
          <p:nvPicPr>
            <p:cNvPr id="550" name="Image 549">
              <a:extLst>
                <a:ext uri="{FF2B5EF4-FFF2-40B4-BE49-F238E27FC236}">
                  <a16:creationId xmlns:a16="http://schemas.microsoft.com/office/drawing/2014/main" id="{1541F7EE-79A6-1051-3184-15EF8D62E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0241" y="4882645"/>
              <a:ext cx="42529" cy="153637"/>
            </a:xfrm>
            <a:prstGeom prst="rect">
              <a:avLst/>
            </a:prstGeom>
          </p:spPr>
        </p:pic>
        <p:pic>
          <p:nvPicPr>
            <p:cNvPr id="551" name="Image 550">
              <a:extLst>
                <a:ext uri="{FF2B5EF4-FFF2-40B4-BE49-F238E27FC236}">
                  <a16:creationId xmlns:a16="http://schemas.microsoft.com/office/drawing/2014/main" id="{AAF0F9FB-E1BB-7EEB-6758-A421AB28C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0550" y="4882645"/>
              <a:ext cx="42529" cy="153637"/>
            </a:xfrm>
            <a:prstGeom prst="rect">
              <a:avLst/>
            </a:prstGeom>
          </p:spPr>
        </p:pic>
        <p:pic>
          <p:nvPicPr>
            <p:cNvPr id="552" name="Image 551">
              <a:extLst>
                <a:ext uri="{FF2B5EF4-FFF2-40B4-BE49-F238E27FC236}">
                  <a16:creationId xmlns:a16="http://schemas.microsoft.com/office/drawing/2014/main" id="{52483682-7D03-055B-5632-E977C3931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3489" y="4882645"/>
              <a:ext cx="42529" cy="153637"/>
            </a:xfrm>
            <a:prstGeom prst="rect">
              <a:avLst/>
            </a:prstGeom>
          </p:spPr>
        </p:pic>
        <p:pic>
          <p:nvPicPr>
            <p:cNvPr id="553" name="Image 552">
              <a:extLst>
                <a:ext uri="{FF2B5EF4-FFF2-40B4-BE49-F238E27FC236}">
                  <a16:creationId xmlns:a16="http://schemas.microsoft.com/office/drawing/2014/main" id="{8517099A-03D2-760F-2732-EEEBE94A8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305" y="4882645"/>
              <a:ext cx="42529" cy="153637"/>
            </a:xfrm>
            <a:prstGeom prst="rect">
              <a:avLst/>
            </a:prstGeom>
          </p:spPr>
        </p:pic>
        <p:pic>
          <p:nvPicPr>
            <p:cNvPr id="554" name="Image 553">
              <a:extLst>
                <a:ext uri="{FF2B5EF4-FFF2-40B4-BE49-F238E27FC236}">
                  <a16:creationId xmlns:a16="http://schemas.microsoft.com/office/drawing/2014/main" id="{34FCCDE1-302F-7EE9-6937-0024B949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6612" y="4882645"/>
              <a:ext cx="42529" cy="153637"/>
            </a:xfrm>
            <a:prstGeom prst="rect">
              <a:avLst/>
            </a:prstGeom>
          </p:spPr>
        </p:pic>
        <p:pic>
          <p:nvPicPr>
            <p:cNvPr id="555" name="Image 554">
              <a:extLst>
                <a:ext uri="{FF2B5EF4-FFF2-40B4-BE49-F238E27FC236}">
                  <a16:creationId xmlns:a16="http://schemas.microsoft.com/office/drawing/2014/main" id="{68E05BC6-E252-861D-EE62-692D806B6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7088" y="5034234"/>
              <a:ext cx="42529" cy="153637"/>
            </a:xfrm>
            <a:prstGeom prst="rect">
              <a:avLst/>
            </a:prstGeom>
          </p:spPr>
        </p:pic>
        <p:pic>
          <p:nvPicPr>
            <p:cNvPr id="556" name="Image 555">
              <a:extLst>
                <a:ext uri="{FF2B5EF4-FFF2-40B4-BE49-F238E27FC236}">
                  <a16:creationId xmlns:a16="http://schemas.microsoft.com/office/drawing/2014/main" id="{926A0477-C16D-EB2B-0D3C-383C88F6A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9795" y="5034234"/>
              <a:ext cx="42529" cy="153637"/>
            </a:xfrm>
            <a:prstGeom prst="rect">
              <a:avLst/>
            </a:prstGeom>
          </p:spPr>
        </p:pic>
        <p:pic>
          <p:nvPicPr>
            <p:cNvPr id="557" name="Image 556">
              <a:extLst>
                <a:ext uri="{FF2B5EF4-FFF2-40B4-BE49-F238E27FC236}">
                  <a16:creationId xmlns:a16="http://schemas.microsoft.com/office/drawing/2014/main" id="{3FA83932-84F5-EA78-9963-9211A09E5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257" y="5034234"/>
              <a:ext cx="42529" cy="153637"/>
            </a:xfrm>
            <a:prstGeom prst="rect">
              <a:avLst/>
            </a:prstGeom>
          </p:spPr>
        </p:pic>
        <p:pic>
          <p:nvPicPr>
            <p:cNvPr id="558" name="Image 557">
              <a:extLst>
                <a:ext uri="{FF2B5EF4-FFF2-40B4-BE49-F238E27FC236}">
                  <a16:creationId xmlns:a16="http://schemas.microsoft.com/office/drawing/2014/main" id="{E2860129-941C-53E8-3586-55833B2C8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4514" y="5034234"/>
              <a:ext cx="42529" cy="153637"/>
            </a:xfrm>
            <a:prstGeom prst="rect">
              <a:avLst/>
            </a:prstGeom>
          </p:spPr>
        </p:pic>
        <p:pic>
          <p:nvPicPr>
            <p:cNvPr id="559" name="Image 558">
              <a:extLst>
                <a:ext uri="{FF2B5EF4-FFF2-40B4-BE49-F238E27FC236}">
                  <a16:creationId xmlns:a16="http://schemas.microsoft.com/office/drawing/2014/main" id="{182CBA9A-073B-9C6F-A652-E844C273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1328" y="5034234"/>
              <a:ext cx="42529" cy="153637"/>
            </a:xfrm>
            <a:prstGeom prst="rect">
              <a:avLst/>
            </a:prstGeom>
          </p:spPr>
        </p:pic>
        <p:pic>
          <p:nvPicPr>
            <p:cNvPr id="560" name="Image 559">
              <a:extLst>
                <a:ext uri="{FF2B5EF4-FFF2-40B4-BE49-F238E27FC236}">
                  <a16:creationId xmlns:a16="http://schemas.microsoft.com/office/drawing/2014/main" id="{AAFBCEB7-4F48-E289-DDD0-40E80660F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3056" y="5034234"/>
              <a:ext cx="42529" cy="153637"/>
            </a:xfrm>
            <a:prstGeom prst="rect">
              <a:avLst/>
            </a:prstGeom>
          </p:spPr>
        </p:pic>
        <p:pic>
          <p:nvPicPr>
            <p:cNvPr id="561" name="Image 560">
              <a:extLst>
                <a:ext uri="{FF2B5EF4-FFF2-40B4-BE49-F238E27FC236}">
                  <a16:creationId xmlns:a16="http://schemas.microsoft.com/office/drawing/2014/main" id="{40BBE12B-4854-43F5-3BA2-2A46DC6C4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6530" y="5034234"/>
              <a:ext cx="42529" cy="153637"/>
            </a:xfrm>
            <a:prstGeom prst="rect">
              <a:avLst/>
            </a:prstGeom>
          </p:spPr>
        </p:pic>
        <p:pic>
          <p:nvPicPr>
            <p:cNvPr id="562" name="Image 561">
              <a:extLst>
                <a:ext uri="{FF2B5EF4-FFF2-40B4-BE49-F238E27FC236}">
                  <a16:creationId xmlns:a16="http://schemas.microsoft.com/office/drawing/2014/main" id="{0BE74345-367D-F757-359E-93024D26A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248" y="5034234"/>
              <a:ext cx="42529" cy="153637"/>
            </a:xfrm>
            <a:prstGeom prst="rect">
              <a:avLst/>
            </a:prstGeom>
          </p:spPr>
        </p:pic>
        <p:pic>
          <p:nvPicPr>
            <p:cNvPr id="563" name="Image 562">
              <a:extLst>
                <a:ext uri="{FF2B5EF4-FFF2-40B4-BE49-F238E27FC236}">
                  <a16:creationId xmlns:a16="http://schemas.microsoft.com/office/drawing/2014/main" id="{E3C2075D-670A-22A9-CA98-5470BAD7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603" y="5034234"/>
              <a:ext cx="42529" cy="153637"/>
            </a:xfrm>
            <a:prstGeom prst="rect">
              <a:avLst/>
            </a:prstGeom>
          </p:spPr>
        </p:pic>
        <p:pic>
          <p:nvPicPr>
            <p:cNvPr id="564" name="Image 563">
              <a:extLst>
                <a:ext uri="{FF2B5EF4-FFF2-40B4-BE49-F238E27FC236}">
                  <a16:creationId xmlns:a16="http://schemas.microsoft.com/office/drawing/2014/main" id="{FB0CD6FC-B50A-4413-9C95-01A8DF893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8841" y="5210845"/>
              <a:ext cx="42529" cy="153637"/>
            </a:xfrm>
            <a:prstGeom prst="rect">
              <a:avLst/>
            </a:prstGeom>
          </p:spPr>
        </p:pic>
        <p:pic>
          <p:nvPicPr>
            <p:cNvPr id="565" name="Image 564">
              <a:extLst>
                <a:ext uri="{FF2B5EF4-FFF2-40B4-BE49-F238E27FC236}">
                  <a16:creationId xmlns:a16="http://schemas.microsoft.com/office/drawing/2014/main" id="{50C71DCB-EC95-4E18-98F4-039F29DC7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9629" y="5210845"/>
              <a:ext cx="42529" cy="153637"/>
            </a:xfrm>
            <a:prstGeom prst="rect">
              <a:avLst/>
            </a:prstGeom>
          </p:spPr>
        </p:pic>
        <p:pic>
          <p:nvPicPr>
            <p:cNvPr id="566" name="Image 565">
              <a:extLst>
                <a:ext uri="{FF2B5EF4-FFF2-40B4-BE49-F238E27FC236}">
                  <a16:creationId xmlns:a16="http://schemas.microsoft.com/office/drawing/2014/main" id="{CF84A563-BC64-74C9-DAA6-ED890EA1C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286" y="5210845"/>
              <a:ext cx="42529" cy="153637"/>
            </a:xfrm>
            <a:prstGeom prst="rect">
              <a:avLst/>
            </a:prstGeom>
          </p:spPr>
        </p:pic>
        <p:pic>
          <p:nvPicPr>
            <p:cNvPr id="567" name="Image 566">
              <a:extLst>
                <a:ext uri="{FF2B5EF4-FFF2-40B4-BE49-F238E27FC236}">
                  <a16:creationId xmlns:a16="http://schemas.microsoft.com/office/drawing/2014/main" id="{C1B301F7-FD4E-BA94-BC34-CDD2921C5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2904" y="5210845"/>
              <a:ext cx="42529" cy="153637"/>
            </a:xfrm>
            <a:prstGeom prst="rect">
              <a:avLst/>
            </a:prstGeom>
          </p:spPr>
        </p:pic>
        <p:pic>
          <p:nvPicPr>
            <p:cNvPr id="568" name="Image 567">
              <a:extLst>
                <a:ext uri="{FF2B5EF4-FFF2-40B4-BE49-F238E27FC236}">
                  <a16:creationId xmlns:a16="http://schemas.microsoft.com/office/drawing/2014/main" id="{1DB56E49-3611-FF8E-F1F7-E2A2135B9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4660" y="5210845"/>
              <a:ext cx="42529" cy="153637"/>
            </a:xfrm>
            <a:prstGeom prst="rect">
              <a:avLst/>
            </a:prstGeom>
          </p:spPr>
        </p:pic>
        <p:pic>
          <p:nvPicPr>
            <p:cNvPr id="569" name="Image 568">
              <a:extLst>
                <a:ext uri="{FF2B5EF4-FFF2-40B4-BE49-F238E27FC236}">
                  <a16:creationId xmlns:a16="http://schemas.microsoft.com/office/drawing/2014/main" id="{6FDE0ADD-F67D-84E5-664A-AB69F0695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0069" y="5210845"/>
              <a:ext cx="42529" cy="153637"/>
            </a:xfrm>
            <a:prstGeom prst="rect">
              <a:avLst/>
            </a:prstGeom>
          </p:spPr>
        </p:pic>
        <p:pic>
          <p:nvPicPr>
            <p:cNvPr id="570" name="Image 569">
              <a:extLst>
                <a:ext uri="{FF2B5EF4-FFF2-40B4-BE49-F238E27FC236}">
                  <a16:creationId xmlns:a16="http://schemas.microsoft.com/office/drawing/2014/main" id="{7D090386-BCFB-57FA-1451-46A74F0C6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1953" y="5210845"/>
              <a:ext cx="42529" cy="153637"/>
            </a:xfrm>
            <a:prstGeom prst="rect">
              <a:avLst/>
            </a:prstGeom>
          </p:spPr>
        </p:pic>
        <p:pic>
          <p:nvPicPr>
            <p:cNvPr id="571" name="Image 570">
              <a:extLst>
                <a:ext uri="{FF2B5EF4-FFF2-40B4-BE49-F238E27FC236}">
                  <a16:creationId xmlns:a16="http://schemas.microsoft.com/office/drawing/2014/main" id="{F510388E-3713-C7BE-41A9-4A042DC3A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1909" y="5210845"/>
              <a:ext cx="42529" cy="153637"/>
            </a:xfrm>
            <a:prstGeom prst="rect">
              <a:avLst/>
            </a:prstGeom>
          </p:spPr>
        </p:pic>
        <p:pic>
          <p:nvPicPr>
            <p:cNvPr id="572" name="Image 571">
              <a:extLst>
                <a:ext uri="{FF2B5EF4-FFF2-40B4-BE49-F238E27FC236}">
                  <a16:creationId xmlns:a16="http://schemas.microsoft.com/office/drawing/2014/main" id="{FF484EA9-66C1-6649-C194-0FA01C6A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7812" y="5210845"/>
              <a:ext cx="42529" cy="153637"/>
            </a:xfrm>
            <a:prstGeom prst="rect">
              <a:avLst/>
            </a:prstGeom>
          </p:spPr>
        </p:pic>
        <p:pic>
          <p:nvPicPr>
            <p:cNvPr id="573" name="Image 572">
              <a:extLst>
                <a:ext uri="{FF2B5EF4-FFF2-40B4-BE49-F238E27FC236}">
                  <a16:creationId xmlns:a16="http://schemas.microsoft.com/office/drawing/2014/main" id="{68B1FB6F-E041-8ABC-EB5E-482289AD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515" y="4882645"/>
              <a:ext cx="42529" cy="153637"/>
            </a:xfrm>
            <a:prstGeom prst="rect">
              <a:avLst/>
            </a:prstGeom>
          </p:spPr>
        </p:pic>
        <p:pic>
          <p:nvPicPr>
            <p:cNvPr id="574" name="Image 573">
              <a:extLst>
                <a:ext uri="{FF2B5EF4-FFF2-40B4-BE49-F238E27FC236}">
                  <a16:creationId xmlns:a16="http://schemas.microsoft.com/office/drawing/2014/main" id="{5BADD4FE-0ADC-85E0-096D-E4FE4A1A0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4277" y="5034234"/>
              <a:ext cx="42529" cy="153637"/>
            </a:xfrm>
            <a:prstGeom prst="rect">
              <a:avLst/>
            </a:prstGeom>
          </p:spPr>
        </p:pic>
        <p:pic>
          <p:nvPicPr>
            <p:cNvPr id="575" name="Image 574">
              <a:extLst>
                <a:ext uri="{FF2B5EF4-FFF2-40B4-BE49-F238E27FC236}">
                  <a16:creationId xmlns:a16="http://schemas.microsoft.com/office/drawing/2014/main" id="{B19493F7-7584-9C23-51B0-D6B3DE83E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7858" y="5210845"/>
              <a:ext cx="42529" cy="153637"/>
            </a:xfrm>
            <a:prstGeom prst="rect">
              <a:avLst/>
            </a:prstGeom>
          </p:spPr>
        </p:pic>
        <p:pic>
          <p:nvPicPr>
            <p:cNvPr id="576" name="Image 575">
              <a:extLst>
                <a:ext uri="{FF2B5EF4-FFF2-40B4-BE49-F238E27FC236}">
                  <a16:creationId xmlns:a16="http://schemas.microsoft.com/office/drawing/2014/main" id="{F52E601B-7F81-64EE-4FD4-691C7EAAF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2742" y="4882645"/>
              <a:ext cx="42529" cy="153637"/>
            </a:xfrm>
            <a:prstGeom prst="rect">
              <a:avLst/>
            </a:prstGeom>
          </p:spPr>
        </p:pic>
        <p:pic>
          <p:nvPicPr>
            <p:cNvPr id="577" name="Image 576">
              <a:extLst>
                <a:ext uri="{FF2B5EF4-FFF2-40B4-BE49-F238E27FC236}">
                  <a16:creationId xmlns:a16="http://schemas.microsoft.com/office/drawing/2014/main" id="{0DAFA323-7D7D-BCCE-2A28-68915508B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8446" y="4882645"/>
              <a:ext cx="42529" cy="153637"/>
            </a:xfrm>
            <a:prstGeom prst="rect">
              <a:avLst/>
            </a:prstGeom>
          </p:spPr>
        </p:pic>
        <p:pic>
          <p:nvPicPr>
            <p:cNvPr id="578" name="Image 577">
              <a:extLst>
                <a:ext uri="{FF2B5EF4-FFF2-40B4-BE49-F238E27FC236}">
                  <a16:creationId xmlns:a16="http://schemas.microsoft.com/office/drawing/2014/main" id="{653CF5CE-C8EE-7906-25F4-F2D85109A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7891" y="4882645"/>
              <a:ext cx="42529" cy="153637"/>
            </a:xfrm>
            <a:prstGeom prst="rect">
              <a:avLst/>
            </a:prstGeom>
          </p:spPr>
        </p:pic>
        <p:pic>
          <p:nvPicPr>
            <p:cNvPr id="579" name="Image 578">
              <a:extLst>
                <a:ext uri="{FF2B5EF4-FFF2-40B4-BE49-F238E27FC236}">
                  <a16:creationId xmlns:a16="http://schemas.microsoft.com/office/drawing/2014/main" id="{88C67F70-5C15-523A-F857-25955E58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9413" y="4882645"/>
              <a:ext cx="42529" cy="153637"/>
            </a:xfrm>
            <a:prstGeom prst="rect">
              <a:avLst/>
            </a:prstGeom>
          </p:spPr>
        </p:pic>
        <p:pic>
          <p:nvPicPr>
            <p:cNvPr id="580" name="Image 579">
              <a:extLst>
                <a:ext uri="{FF2B5EF4-FFF2-40B4-BE49-F238E27FC236}">
                  <a16:creationId xmlns:a16="http://schemas.microsoft.com/office/drawing/2014/main" id="{49020FD1-A175-33CD-4B8F-8858A27AB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3805" y="4882645"/>
              <a:ext cx="42529" cy="153637"/>
            </a:xfrm>
            <a:prstGeom prst="rect">
              <a:avLst/>
            </a:prstGeom>
          </p:spPr>
        </p:pic>
        <p:pic>
          <p:nvPicPr>
            <p:cNvPr id="581" name="Image 580">
              <a:extLst>
                <a:ext uri="{FF2B5EF4-FFF2-40B4-BE49-F238E27FC236}">
                  <a16:creationId xmlns:a16="http://schemas.microsoft.com/office/drawing/2014/main" id="{84AB2BE8-2EAB-880F-9B0E-46C297185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7544" y="4882645"/>
              <a:ext cx="42529" cy="153637"/>
            </a:xfrm>
            <a:prstGeom prst="rect">
              <a:avLst/>
            </a:prstGeom>
          </p:spPr>
        </p:pic>
        <p:pic>
          <p:nvPicPr>
            <p:cNvPr id="582" name="Image 581">
              <a:extLst>
                <a:ext uri="{FF2B5EF4-FFF2-40B4-BE49-F238E27FC236}">
                  <a16:creationId xmlns:a16="http://schemas.microsoft.com/office/drawing/2014/main" id="{82DEC3ED-E8EE-8252-1849-C1AD72128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0582" y="4720223"/>
              <a:ext cx="42529" cy="153637"/>
            </a:xfrm>
            <a:prstGeom prst="rect">
              <a:avLst/>
            </a:prstGeom>
          </p:spPr>
        </p:pic>
        <p:pic>
          <p:nvPicPr>
            <p:cNvPr id="583" name="Image 582">
              <a:extLst>
                <a:ext uri="{FF2B5EF4-FFF2-40B4-BE49-F238E27FC236}">
                  <a16:creationId xmlns:a16="http://schemas.microsoft.com/office/drawing/2014/main" id="{93149A3C-C3FA-475A-D45D-5F1B31490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6415" y="4720223"/>
              <a:ext cx="42529" cy="153637"/>
            </a:xfrm>
            <a:prstGeom prst="rect">
              <a:avLst/>
            </a:prstGeom>
          </p:spPr>
        </p:pic>
        <p:pic>
          <p:nvPicPr>
            <p:cNvPr id="584" name="Image 583">
              <a:extLst>
                <a:ext uri="{FF2B5EF4-FFF2-40B4-BE49-F238E27FC236}">
                  <a16:creationId xmlns:a16="http://schemas.microsoft.com/office/drawing/2014/main" id="{D966E066-C3FA-A203-23B1-282A1DED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1126" y="4882645"/>
              <a:ext cx="42529" cy="153637"/>
            </a:xfrm>
            <a:prstGeom prst="rect">
              <a:avLst/>
            </a:prstGeom>
          </p:spPr>
        </p:pic>
        <p:pic>
          <p:nvPicPr>
            <p:cNvPr id="585" name="Image 584">
              <a:extLst>
                <a:ext uri="{FF2B5EF4-FFF2-40B4-BE49-F238E27FC236}">
                  <a16:creationId xmlns:a16="http://schemas.microsoft.com/office/drawing/2014/main" id="{0FB24CCC-842A-C499-368C-9587256A2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5551" y="4882645"/>
              <a:ext cx="42529" cy="153637"/>
            </a:xfrm>
            <a:prstGeom prst="rect">
              <a:avLst/>
            </a:prstGeom>
          </p:spPr>
        </p:pic>
        <p:pic>
          <p:nvPicPr>
            <p:cNvPr id="586" name="Image 585">
              <a:extLst>
                <a:ext uri="{FF2B5EF4-FFF2-40B4-BE49-F238E27FC236}">
                  <a16:creationId xmlns:a16="http://schemas.microsoft.com/office/drawing/2014/main" id="{2283097C-23C6-F0E8-33B4-820777ACE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5012" y="4882645"/>
              <a:ext cx="42529" cy="153637"/>
            </a:xfrm>
            <a:prstGeom prst="rect">
              <a:avLst/>
            </a:prstGeom>
          </p:spPr>
        </p:pic>
        <p:pic>
          <p:nvPicPr>
            <p:cNvPr id="587" name="Image 586">
              <a:extLst>
                <a:ext uri="{FF2B5EF4-FFF2-40B4-BE49-F238E27FC236}">
                  <a16:creationId xmlns:a16="http://schemas.microsoft.com/office/drawing/2014/main" id="{CD203896-E4F6-DF42-98D8-40F15CE33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9761" y="5034234"/>
              <a:ext cx="42529" cy="153637"/>
            </a:xfrm>
            <a:prstGeom prst="rect">
              <a:avLst/>
            </a:prstGeom>
          </p:spPr>
        </p:pic>
        <p:pic>
          <p:nvPicPr>
            <p:cNvPr id="588" name="Image 587">
              <a:extLst>
                <a:ext uri="{FF2B5EF4-FFF2-40B4-BE49-F238E27FC236}">
                  <a16:creationId xmlns:a16="http://schemas.microsoft.com/office/drawing/2014/main" id="{6BD1DECD-21EE-9E67-59B7-73BCCDB2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7213" y="5034234"/>
              <a:ext cx="42529" cy="153637"/>
            </a:xfrm>
            <a:prstGeom prst="rect">
              <a:avLst/>
            </a:prstGeom>
          </p:spPr>
        </p:pic>
        <p:pic>
          <p:nvPicPr>
            <p:cNvPr id="589" name="Image 588">
              <a:extLst>
                <a:ext uri="{FF2B5EF4-FFF2-40B4-BE49-F238E27FC236}">
                  <a16:creationId xmlns:a16="http://schemas.microsoft.com/office/drawing/2014/main" id="{A7BAD5F9-9D3E-6991-DB21-31413552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1012" y="5034234"/>
              <a:ext cx="42529" cy="153637"/>
            </a:xfrm>
            <a:prstGeom prst="rect">
              <a:avLst/>
            </a:prstGeom>
          </p:spPr>
        </p:pic>
        <p:pic>
          <p:nvPicPr>
            <p:cNvPr id="590" name="Image 589">
              <a:extLst>
                <a:ext uri="{FF2B5EF4-FFF2-40B4-BE49-F238E27FC236}">
                  <a16:creationId xmlns:a16="http://schemas.microsoft.com/office/drawing/2014/main" id="{D9138911-1FAE-0A55-731C-AF4F598B3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1963" y="5034234"/>
              <a:ext cx="42529" cy="153637"/>
            </a:xfrm>
            <a:prstGeom prst="rect">
              <a:avLst/>
            </a:prstGeom>
          </p:spPr>
        </p:pic>
        <p:pic>
          <p:nvPicPr>
            <p:cNvPr id="591" name="Image 590">
              <a:extLst>
                <a:ext uri="{FF2B5EF4-FFF2-40B4-BE49-F238E27FC236}">
                  <a16:creationId xmlns:a16="http://schemas.microsoft.com/office/drawing/2014/main" id="{CD744DDD-10AE-B2F7-9508-889FE2AA5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4448" y="5034234"/>
              <a:ext cx="42529" cy="153637"/>
            </a:xfrm>
            <a:prstGeom prst="rect">
              <a:avLst/>
            </a:prstGeom>
          </p:spPr>
        </p:pic>
        <p:pic>
          <p:nvPicPr>
            <p:cNvPr id="592" name="Image 591">
              <a:extLst>
                <a:ext uri="{FF2B5EF4-FFF2-40B4-BE49-F238E27FC236}">
                  <a16:creationId xmlns:a16="http://schemas.microsoft.com/office/drawing/2014/main" id="{0FA63085-81EF-5CC0-4E93-002269623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8297" y="5034234"/>
              <a:ext cx="42529" cy="153637"/>
            </a:xfrm>
            <a:prstGeom prst="rect">
              <a:avLst/>
            </a:prstGeom>
          </p:spPr>
        </p:pic>
        <p:pic>
          <p:nvPicPr>
            <p:cNvPr id="593" name="Image 592">
              <a:extLst>
                <a:ext uri="{FF2B5EF4-FFF2-40B4-BE49-F238E27FC236}">
                  <a16:creationId xmlns:a16="http://schemas.microsoft.com/office/drawing/2014/main" id="{4C855CFF-CECB-47F6-C5C7-0FC38638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6458" y="5034234"/>
              <a:ext cx="42529" cy="153637"/>
            </a:xfrm>
            <a:prstGeom prst="rect">
              <a:avLst/>
            </a:prstGeom>
          </p:spPr>
        </p:pic>
        <p:pic>
          <p:nvPicPr>
            <p:cNvPr id="594" name="Image 593">
              <a:extLst>
                <a:ext uri="{FF2B5EF4-FFF2-40B4-BE49-F238E27FC236}">
                  <a16:creationId xmlns:a16="http://schemas.microsoft.com/office/drawing/2014/main" id="{E0383921-D367-FC95-4B70-0B6F03D50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0441" y="5034234"/>
              <a:ext cx="42529" cy="153637"/>
            </a:xfrm>
            <a:prstGeom prst="rect">
              <a:avLst/>
            </a:prstGeom>
          </p:spPr>
        </p:pic>
        <p:pic>
          <p:nvPicPr>
            <p:cNvPr id="595" name="Image 594">
              <a:extLst>
                <a:ext uri="{FF2B5EF4-FFF2-40B4-BE49-F238E27FC236}">
                  <a16:creationId xmlns:a16="http://schemas.microsoft.com/office/drawing/2014/main" id="{520CBCCB-3F85-204C-F6A1-A71CEC249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2722" y="5034234"/>
              <a:ext cx="42529" cy="153637"/>
            </a:xfrm>
            <a:prstGeom prst="rect">
              <a:avLst/>
            </a:prstGeom>
          </p:spPr>
        </p:pic>
        <p:pic>
          <p:nvPicPr>
            <p:cNvPr id="596" name="Image 595">
              <a:extLst>
                <a:ext uri="{FF2B5EF4-FFF2-40B4-BE49-F238E27FC236}">
                  <a16:creationId xmlns:a16="http://schemas.microsoft.com/office/drawing/2014/main" id="{4A4810B9-E137-E8CC-5A87-A1FE29546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5972" y="5210845"/>
              <a:ext cx="42529" cy="153637"/>
            </a:xfrm>
            <a:prstGeom prst="rect">
              <a:avLst/>
            </a:prstGeom>
          </p:spPr>
        </p:pic>
        <p:pic>
          <p:nvPicPr>
            <p:cNvPr id="597" name="Image 596">
              <a:extLst>
                <a:ext uri="{FF2B5EF4-FFF2-40B4-BE49-F238E27FC236}">
                  <a16:creationId xmlns:a16="http://schemas.microsoft.com/office/drawing/2014/main" id="{9F6343F0-AAC3-868D-3D6D-05B2E8EFF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4899" y="5210845"/>
              <a:ext cx="42529" cy="153637"/>
            </a:xfrm>
            <a:prstGeom prst="rect">
              <a:avLst/>
            </a:prstGeom>
          </p:spPr>
        </p:pic>
        <p:pic>
          <p:nvPicPr>
            <p:cNvPr id="598" name="Image 597">
              <a:extLst>
                <a:ext uri="{FF2B5EF4-FFF2-40B4-BE49-F238E27FC236}">
                  <a16:creationId xmlns:a16="http://schemas.microsoft.com/office/drawing/2014/main" id="{2E56EDE2-2030-BD18-D818-40D4C8ACD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9139" y="5210845"/>
              <a:ext cx="42529" cy="153637"/>
            </a:xfrm>
            <a:prstGeom prst="rect">
              <a:avLst/>
            </a:prstGeom>
          </p:spPr>
        </p:pic>
        <p:pic>
          <p:nvPicPr>
            <p:cNvPr id="599" name="Image 598">
              <a:extLst>
                <a:ext uri="{FF2B5EF4-FFF2-40B4-BE49-F238E27FC236}">
                  <a16:creationId xmlns:a16="http://schemas.microsoft.com/office/drawing/2014/main" id="{D3987727-AC2A-929E-C6FB-7E27A629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3338" y="5210845"/>
              <a:ext cx="42529" cy="153637"/>
            </a:xfrm>
            <a:prstGeom prst="rect">
              <a:avLst/>
            </a:prstGeom>
          </p:spPr>
        </p:pic>
        <p:pic>
          <p:nvPicPr>
            <p:cNvPr id="600" name="Image 599">
              <a:extLst>
                <a:ext uri="{FF2B5EF4-FFF2-40B4-BE49-F238E27FC236}">
                  <a16:creationId xmlns:a16="http://schemas.microsoft.com/office/drawing/2014/main" id="{9A4ED2CA-0CE6-FA45-7865-51B8C3FDE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3383" y="5210845"/>
              <a:ext cx="42529" cy="153637"/>
            </a:xfrm>
            <a:prstGeom prst="rect">
              <a:avLst/>
            </a:prstGeom>
          </p:spPr>
        </p:pic>
        <p:pic>
          <p:nvPicPr>
            <p:cNvPr id="601" name="Image 600">
              <a:extLst>
                <a:ext uri="{FF2B5EF4-FFF2-40B4-BE49-F238E27FC236}">
                  <a16:creationId xmlns:a16="http://schemas.microsoft.com/office/drawing/2014/main" id="{5ECDF371-01A7-83C3-CF14-8B34964D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1435" y="5210845"/>
              <a:ext cx="42529" cy="153637"/>
            </a:xfrm>
            <a:prstGeom prst="rect">
              <a:avLst/>
            </a:prstGeom>
          </p:spPr>
        </p:pic>
        <p:pic>
          <p:nvPicPr>
            <p:cNvPr id="602" name="Image 601">
              <a:extLst>
                <a:ext uri="{FF2B5EF4-FFF2-40B4-BE49-F238E27FC236}">
                  <a16:creationId xmlns:a16="http://schemas.microsoft.com/office/drawing/2014/main" id="{EF6F806F-20CE-E594-3AF9-DC249764F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8020" y="5210845"/>
              <a:ext cx="42529" cy="153637"/>
            </a:xfrm>
            <a:prstGeom prst="rect">
              <a:avLst/>
            </a:prstGeom>
          </p:spPr>
        </p:pic>
        <p:pic>
          <p:nvPicPr>
            <p:cNvPr id="603" name="Image 602">
              <a:extLst>
                <a:ext uri="{FF2B5EF4-FFF2-40B4-BE49-F238E27FC236}">
                  <a16:creationId xmlns:a16="http://schemas.microsoft.com/office/drawing/2014/main" id="{7E183EA7-640F-9A7B-A070-8D33244CC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1382" y="5210845"/>
              <a:ext cx="42529" cy="153637"/>
            </a:xfrm>
            <a:prstGeom prst="rect">
              <a:avLst/>
            </a:prstGeom>
          </p:spPr>
        </p:pic>
        <p:pic>
          <p:nvPicPr>
            <p:cNvPr id="604" name="Image 603">
              <a:extLst>
                <a:ext uri="{FF2B5EF4-FFF2-40B4-BE49-F238E27FC236}">
                  <a16:creationId xmlns:a16="http://schemas.microsoft.com/office/drawing/2014/main" id="{BD0582A8-B5E6-10C1-96A9-AAF924DC0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7632" y="5210845"/>
              <a:ext cx="42529" cy="153637"/>
            </a:xfrm>
            <a:prstGeom prst="rect">
              <a:avLst/>
            </a:prstGeom>
          </p:spPr>
        </p:pic>
        <p:sp>
          <p:nvSpPr>
            <p:cNvPr id="614" name="Freeform 5">
              <a:extLst>
                <a:ext uri="{FF2B5EF4-FFF2-40B4-BE49-F238E27FC236}">
                  <a16:creationId xmlns:a16="http://schemas.microsoft.com/office/drawing/2014/main" id="{6E6728A9-BB4B-3FD1-BE2A-AE74C9CA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970" y="1832083"/>
              <a:ext cx="7491186" cy="3567112"/>
            </a:xfrm>
            <a:custGeom>
              <a:avLst/>
              <a:gdLst>
                <a:gd name="T0" fmla="*/ 5130 w 5130"/>
                <a:gd name="T1" fmla="*/ 2606 h 2606"/>
                <a:gd name="T2" fmla="*/ 0 w 5130"/>
                <a:gd name="T3" fmla="*/ 2606 h 2606"/>
                <a:gd name="T4" fmla="*/ 0 w 5130"/>
                <a:gd name="T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30" h="2606">
                  <a:moveTo>
                    <a:pt x="5130" y="2606"/>
                  </a:moveTo>
                  <a:lnTo>
                    <a:pt x="0" y="260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" name="Line 6">
              <a:extLst>
                <a:ext uri="{FF2B5EF4-FFF2-40B4-BE49-F238E27FC236}">
                  <a16:creationId xmlns:a16="http://schemas.microsoft.com/office/drawing/2014/main" id="{C63C4B72-5558-82A0-59E7-822C58640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1951154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6" name="Line 23">
              <a:extLst>
                <a:ext uri="{FF2B5EF4-FFF2-40B4-BE49-F238E27FC236}">
                  <a16:creationId xmlns:a16="http://schemas.microsoft.com/office/drawing/2014/main" id="{F0DABC9A-1DB2-73D1-8299-41C5A91DC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4174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7" name="Line 24">
              <a:extLst>
                <a:ext uri="{FF2B5EF4-FFF2-40B4-BE49-F238E27FC236}">
                  <a16:creationId xmlns:a16="http://schemas.microsoft.com/office/drawing/2014/main" id="{88DD6150-2B1C-1707-57AA-F997E5A7F4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948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8" name="Line 25">
              <a:extLst>
                <a:ext uri="{FF2B5EF4-FFF2-40B4-BE49-F238E27FC236}">
                  <a16:creationId xmlns:a16="http://schemas.microsoft.com/office/drawing/2014/main" id="{F0005541-756D-330D-1555-E499B0D2D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73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9" name="Line 26">
              <a:extLst>
                <a:ext uri="{FF2B5EF4-FFF2-40B4-BE49-F238E27FC236}">
                  <a16:creationId xmlns:a16="http://schemas.microsoft.com/office/drawing/2014/main" id="{54918A7A-5560-75DE-CCC1-FF652128A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3958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0" name="Line 27">
              <a:extLst>
                <a:ext uri="{FF2B5EF4-FFF2-40B4-BE49-F238E27FC236}">
                  <a16:creationId xmlns:a16="http://schemas.microsoft.com/office/drawing/2014/main" id="{AF40477E-D137-4001-2911-EE58623B77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74424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1" name="Line 28">
              <a:extLst>
                <a:ext uri="{FF2B5EF4-FFF2-40B4-BE49-F238E27FC236}">
                  <a16:creationId xmlns:a16="http://schemas.microsoft.com/office/drawing/2014/main" id="{063685B6-4BA1-CB73-72C7-58E0AAD7A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608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2" name="Line 29">
              <a:extLst>
                <a:ext uri="{FF2B5EF4-FFF2-40B4-BE49-F238E27FC236}">
                  <a16:creationId xmlns:a16="http://schemas.microsoft.com/office/drawing/2014/main" id="{7FF5EE47-1180-14F7-7317-BF828B0BE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933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3" name="Line 30">
              <a:extLst>
                <a:ext uri="{FF2B5EF4-FFF2-40B4-BE49-F238E27FC236}">
                  <a16:creationId xmlns:a16="http://schemas.microsoft.com/office/drawing/2014/main" id="{EA7DB414-8952-5444-B61A-3D13C1F7D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78099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" name="Line 31">
              <a:extLst>
                <a:ext uri="{FF2B5EF4-FFF2-40B4-BE49-F238E27FC236}">
                  <a16:creationId xmlns:a16="http://schemas.microsoft.com/office/drawing/2014/main" id="{B8C88465-8B05-9DBA-B0C9-901692A70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38249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5" name="Line 32">
              <a:extLst>
                <a:ext uri="{FF2B5EF4-FFF2-40B4-BE49-F238E27FC236}">
                  <a16:creationId xmlns:a16="http://schemas.microsoft.com/office/drawing/2014/main" id="{0794C9D2-311A-BAF1-A8EC-16CE96BEB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0023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6" name="Line 33">
              <a:extLst>
                <a:ext uri="{FF2B5EF4-FFF2-40B4-BE49-F238E27FC236}">
                  <a16:creationId xmlns:a16="http://schemas.microsoft.com/office/drawing/2014/main" id="{FA7E0A76-C700-B480-9470-48BAC9B3E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1499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7" name="Line 34">
              <a:extLst>
                <a:ext uri="{FF2B5EF4-FFF2-40B4-BE49-F238E27FC236}">
                  <a16:creationId xmlns:a16="http://schemas.microsoft.com/office/drawing/2014/main" id="{8CE03C04-1B2A-95D8-BF1E-4E85FE23A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96812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1" name="Line 6">
              <a:extLst>
                <a:ext uri="{FF2B5EF4-FFF2-40B4-BE49-F238E27FC236}">
                  <a16:creationId xmlns:a16="http://schemas.microsoft.com/office/drawing/2014/main" id="{5CBBB67F-B332-5689-7275-CDDF958D5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2107988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3" name="Line 6">
              <a:extLst>
                <a:ext uri="{FF2B5EF4-FFF2-40B4-BE49-F238E27FC236}">
                  <a16:creationId xmlns:a16="http://schemas.microsoft.com/office/drawing/2014/main" id="{B7356DA6-4D39-525B-013D-566A66C94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2409018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5" name="Line 6">
              <a:extLst>
                <a:ext uri="{FF2B5EF4-FFF2-40B4-BE49-F238E27FC236}">
                  <a16:creationId xmlns:a16="http://schemas.microsoft.com/office/drawing/2014/main" id="{DCAE3D84-050A-CAC9-4786-F470B3B0E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2565852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7" name="Line 6">
              <a:extLst>
                <a:ext uri="{FF2B5EF4-FFF2-40B4-BE49-F238E27FC236}">
                  <a16:creationId xmlns:a16="http://schemas.microsoft.com/office/drawing/2014/main" id="{A27141B9-1D3A-7BAF-81C8-5668C3AAB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2732695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1" name="Line 6">
              <a:extLst>
                <a:ext uri="{FF2B5EF4-FFF2-40B4-BE49-F238E27FC236}">
                  <a16:creationId xmlns:a16="http://schemas.microsoft.com/office/drawing/2014/main" id="{7C7F0983-2433-0937-4B8A-D9AB51F14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031759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3" name="Line 6">
              <a:extLst>
                <a:ext uri="{FF2B5EF4-FFF2-40B4-BE49-F238E27FC236}">
                  <a16:creationId xmlns:a16="http://schemas.microsoft.com/office/drawing/2014/main" id="{1995CF69-5EDC-DC9D-B5DD-BFB6B20C4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188593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5" name="Line 6">
              <a:extLst>
                <a:ext uri="{FF2B5EF4-FFF2-40B4-BE49-F238E27FC236}">
                  <a16:creationId xmlns:a16="http://schemas.microsoft.com/office/drawing/2014/main" id="{EE42AB06-2E47-9C90-77A7-7181985DC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559475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7" name="Line 6">
              <a:extLst>
                <a:ext uri="{FF2B5EF4-FFF2-40B4-BE49-F238E27FC236}">
                  <a16:creationId xmlns:a16="http://schemas.microsoft.com/office/drawing/2014/main" id="{7986928C-637D-DF08-E858-46A4275F5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697257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9" name="Line 6">
              <a:extLst>
                <a:ext uri="{FF2B5EF4-FFF2-40B4-BE49-F238E27FC236}">
                  <a16:creationId xmlns:a16="http://schemas.microsoft.com/office/drawing/2014/main" id="{2773B7EC-FA03-F514-291C-F0A0D501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825110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1" name="Line 6">
              <a:extLst>
                <a:ext uri="{FF2B5EF4-FFF2-40B4-BE49-F238E27FC236}">
                  <a16:creationId xmlns:a16="http://schemas.microsoft.com/office/drawing/2014/main" id="{8463D01B-7160-AF4D-8672-B1AC6BBFE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986707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3" name="Line 6">
              <a:extLst>
                <a:ext uri="{FF2B5EF4-FFF2-40B4-BE49-F238E27FC236}">
                  <a16:creationId xmlns:a16="http://schemas.microsoft.com/office/drawing/2014/main" id="{C01A2210-DC47-FF1A-B84B-4109209DC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4302951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5" name="Line 6">
              <a:extLst>
                <a:ext uri="{FF2B5EF4-FFF2-40B4-BE49-F238E27FC236}">
                  <a16:creationId xmlns:a16="http://schemas.microsoft.com/office/drawing/2014/main" id="{F0CEF2E4-53CD-1184-BB86-8AAE3701F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4459785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7" name="Line 6">
              <a:extLst>
                <a:ext uri="{FF2B5EF4-FFF2-40B4-BE49-F238E27FC236}">
                  <a16:creationId xmlns:a16="http://schemas.microsoft.com/office/drawing/2014/main" id="{18CA7014-5323-2E66-7160-F17F763F1D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4143715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9" name="Line 6">
              <a:extLst>
                <a:ext uri="{FF2B5EF4-FFF2-40B4-BE49-F238E27FC236}">
                  <a16:creationId xmlns:a16="http://schemas.microsoft.com/office/drawing/2014/main" id="{1C03527C-95B7-3840-291F-075634CA4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4808365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1" name="Line 6">
              <a:extLst>
                <a:ext uri="{FF2B5EF4-FFF2-40B4-BE49-F238E27FC236}">
                  <a16:creationId xmlns:a16="http://schemas.microsoft.com/office/drawing/2014/main" id="{A2C805F8-A3B7-17C3-9360-4F7AB9BFE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5124609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3" name="Line 6">
              <a:extLst>
                <a:ext uri="{FF2B5EF4-FFF2-40B4-BE49-F238E27FC236}">
                  <a16:creationId xmlns:a16="http://schemas.microsoft.com/office/drawing/2014/main" id="{2AEF92CA-6F9E-A54C-A845-391FD0842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5281443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5" name="Line 6">
              <a:extLst>
                <a:ext uri="{FF2B5EF4-FFF2-40B4-BE49-F238E27FC236}">
                  <a16:creationId xmlns:a16="http://schemas.microsoft.com/office/drawing/2014/main" id="{25F8C8A4-941F-900A-D8F2-1359D92F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4965373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" name="Line 23">
              <a:extLst>
                <a:ext uri="{FF2B5EF4-FFF2-40B4-BE49-F238E27FC236}">
                  <a16:creationId xmlns:a16="http://schemas.microsoft.com/office/drawing/2014/main" id="{BD2739AC-7D82-7A23-0BAC-167097264A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220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4" name="Line 24">
              <a:extLst>
                <a:ext uri="{FF2B5EF4-FFF2-40B4-BE49-F238E27FC236}">
                  <a16:creationId xmlns:a16="http://schemas.microsoft.com/office/drawing/2014/main" id="{5E940BBB-D8E5-82ED-49A7-2FAE3AA9A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7520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5" name="Line 26">
              <a:extLst>
                <a:ext uri="{FF2B5EF4-FFF2-40B4-BE49-F238E27FC236}">
                  <a16:creationId xmlns:a16="http://schemas.microsoft.com/office/drawing/2014/main" id="{08FA1AD8-B749-CE71-F6E6-4CEBF116A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7620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" name="Line 27">
              <a:extLst>
                <a:ext uri="{FF2B5EF4-FFF2-40B4-BE49-F238E27FC236}">
                  <a16:creationId xmlns:a16="http://schemas.microsoft.com/office/drawing/2014/main" id="{7048B0D8-BDC8-B3F6-6A31-09FC76790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245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7" name="Line 28">
              <a:extLst>
                <a:ext uri="{FF2B5EF4-FFF2-40B4-BE49-F238E27FC236}">
                  <a16:creationId xmlns:a16="http://schemas.microsoft.com/office/drawing/2014/main" id="{2A233DF7-3CDE-D9EC-A30F-DC0ADE026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4120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8" name="Line 29">
              <a:extLst>
                <a:ext uri="{FF2B5EF4-FFF2-40B4-BE49-F238E27FC236}">
                  <a16:creationId xmlns:a16="http://schemas.microsoft.com/office/drawing/2014/main" id="{EDE369AF-CDF2-63AE-455D-CD573C672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7370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9" name="Line 30">
              <a:extLst>
                <a:ext uri="{FF2B5EF4-FFF2-40B4-BE49-F238E27FC236}">
                  <a16:creationId xmlns:a16="http://schemas.microsoft.com/office/drawing/2014/main" id="{D9E87C1E-E167-8B28-2582-155C28509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26132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0" name="Line 31">
              <a:extLst>
                <a:ext uri="{FF2B5EF4-FFF2-40B4-BE49-F238E27FC236}">
                  <a16:creationId xmlns:a16="http://schemas.microsoft.com/office/drawing/2014/main" id="{D15516B5-EFF7-ED0F-33A7-B587EA748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6282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1" name="Line 32">
              <a:extLst>
                <a:ext uri="{FF2B5EF4-FFF2-40B4-BE49-F238E27FC236}">
                  <a16:creationId xmlns:a16="http://schemas.microsoft.com/office/drawing/2014/main" id="{918CCF52-BACF-F13F-9EBC-66A705DF1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8270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2" name="Line 33">
              <a:extLst>
                <a:ext uri="{FF2B5EF4-FFF2-40B4-BE49-F238E27FC236}">
                  <a16:creationId xmlns:a16="http://schemas.microsoft.com/office/drawing/2014/main" id="{2B4CB00B-7ABA-A3B9-C846-360E2FAED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9532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3" name="Line 34">
              <a:extLst>
                <a:ext uri="{FF2B5EF4-FFF2-40B4-BE49-F238E27FC236}">
                  <a16:creationId xmlns:a16="http://schemas.microsoft.com/office/drawing/2014/main" id="{7C9C2713-AD16-86FB-C75F-2C7D81F07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44845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15" name="ZoneTexte 714">
            <a:extLst>
              <a:ext uri="{FF2B5EF4-FFF2-40B4-BE49-F238E27FC236}">
                <a16:creationId xmlns:a16="http://schemas.microsoft.com/office/drawing/2014/main" id="{364E269D-9923-DE3A-0957-01F16E3AFB91}"/>
              </a:ext>
            </a:extLst>
          </p:cNvPr>
          <p:cNvSpPr txBox="1"/>
          <p:nvPr/>
        </p:nvSpPr>
        <p:spPr>
          <a:xfrm>
            <a:off x="115038" y="1857862"/>
            <a:ext cx="2166634" cy="1990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1200" b="1" dirty="0"/>
              <a:t>New </a:t>
            </a:r>
            <a:r>
              <a:rPr lang="fr-FR" sz="1200" b="1" dirty="0" err="1"/>
              <a:t>blinded</a:t>
            </a:r>
            <a:r>
              <a:rPr lang="fr-FR" sz="1200" b="1" dirty="0"/>
              <a:t> </a:t>
            </a:r>
            <a:r>
              <a:rPr lang="fr-FR" sz="1200" b="1" dirty="0" err="1"/>
              <a:t>period</a:t>
            </a:r>
            <a:r>
              <a:rPr lang="fr-FR" sz="1200" b="1" dirty="0"/>
              <a:t> case</a:t>
            </a:r>
          </a:p>
        </p:txBody>
      </p:sp>
      <p:sp>
        <p:nvSpPr>
          <p:cNvPr id="716" name="ZoneTexte 715">
            <a:extLst>
              <a:ext uri="{FF2B5EF4-FFF2-40B4-BE49-F238E27FC236}">
                <a16:creationId xmlns:a16="http://schemas.microsoft.com/office/drawing/2014/main" id="{3F14F004-AB8A-9674-D942-E4739C163718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Landovitz</a:t>
            </a:r>
            <a:r>
              <a:rPr lang="fr-FR" sz="1200" dirty="0"/>
              <a:t> RJ. HIV Glasgow 2022, Abs.O21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536DDB-42CF-6C4B-A0DF-B5434253AE43}"/>
              </a:ext>
            </a:extLst>
          </p:cNvPr>
          <p:cNvSpPr txBox="1"/>
          <p:nvPr/>
        </p:nvSpPr>
        <p:spPr>
          <a:xfrm>
            <a:off x="6955910" y="1786612"/>
            <a:ext cx="25795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  </a:t>
            </a:r>
            <a:r>
              <a:rPr lang="fr-FR" dirty="0" err="1">
                <a:solidFill>
                  <a:srgbClr val="FF0000"/>
                </a:solidFill>
              </a:rPr>
              <a:t>with</a:t>
            </a:r>
            <a:r>
              <a:rPr lang="fr-FR" dirty="0">
                <a:solidFill>
                  <a:srgbClr val="FF0000"/>
                </a:solidFill>
              </a:rPr>
              <a:t> on-time injections</a:t>
            </a:r>
          </a:p>
        </p:txBody>
      </p:sp>
      <p:pic>
        <p:nvPicPr>
          <p:cNvPr id="649" name="Image 648">
            <a:extLst>
              <a:ext uri="{FF2B5EF4-FFF2-40B4-BE49-F238E27FC236}">
                <a16:creationId xmlns:a16="http://schemas.microsoft.com/office/drawing/2014/main" id="{7FDF912A-3CE7-9B43-915B-47363785F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8" y="2905062"/>
            <a:ext cx="249838" cy="245619"/>
          </a:xfrm>
          <a:prstGeom prst="rect">
            <a:avLst/>
          </a:prstGeom>
        </p:spPr>
      </p:pic>
      <p:sp>
        <p:nvSpPr>
          <p:cNvPr id="650" name="ZoneTexte 649">
            <a:extLst>
              <a:ext uri="{FF2B5EF4-FFF2-40B4-BE49-F238E27FC236}">
                <a16:creationId xmlns:a16="http://schemas.microsoft.com/office/drawing/2014/main" id="{B290A667-3777-964A-AF6B-BC0C77D253CE}"/>
              </a:ext>
            </a:extLst>
          </p:cNvPr>
          <p:cNvSpPr txBox="1"/>
          <p:nvPr/>
        </p:nvSpPr>
        <p:spPr>
          <a:xfrm>
            <a:off x="591762" y="2915006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With</a:t>
            </a:r>
            <a:r>
              <a:rPr lang="fr-FR" sz="1200" b="1" dirty="0"/>
              <a:t> on-time</a:t>
            </a:r>
          </a:p>
        </p:txBody>
      </p:sp>
      <p:pic>
        <p:nvPicPr>
          <p:cNvPr id="682" name="Image 681">
            <a:extLst>
              <a:ext uri="{FF2B5EF4-FFF2-40B4-BE49-F238E27FC236}">
                <a16:creationId xmlns:a16="http://schemas.microsoft.com/office/drawing/2014/main" id="{21FC05AE-7F7A-4C4A-A7E8-BFB90FB39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687435" y="2889774"/>
            <a:ext cx="100282" cy="362269"/>
          </a:xfrm>
          <a:prstGeom prst="rect">
            <a:avLst/>
          </a:prstGeom>
        </p:spPr>
      </p:pic>
      <p:sp>
        <p:nvSpPr>
          <p:cNvPr id="683" name="ZoneTexte 682">
            <a:extLst>
              <a:ext uri="{FF2B5EF4-FFF2-40B4-BE49-F238E27FC236}">
                <a16:creationId xmlns:a16="http://schemas.microsoft.com/office/drawing/2014/main" id="{5B21ADDC-7775-F841-B92D-115B82B068A6}"/>
              </a:ext>
            </a:extLst>
          </p:cNvPr>
          <p:cNvSpPr txBox="1"/>
          <p:nvPr/>
        </p:nvSpPr>
        <p:spPr>
          <a:xfrm>
            <a:off x="1788013" y="293630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(D6)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B961C6-EC37-9444-832A-1226808B2C16}"/>
              </a:ext>
            </a:extLst>
          </p:cNvPr>
          <p:cNvSpPr txBox="1"/>
          <p:nvPr/>
        </p:nvSpPr>
        <p:spPr>
          <a:xfrm>
            <a:off x="39991" y="28926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90" name="ZoneTexte 689">
            <a:extLst>
              <a:ext uri="{FF2B5EF4-FFF2-40B4-BE49-F238E27FC236}">
                <a16:creationId xmlns:a16="http://schemas.microsoft.com/office/drawing/2014/main" id="{7985182C-4C0A-1046-A6D2-888D5B368F4A}"/>
              </a:ext>
            </a:extLst>
          </p:cNvPr>
          <p:cNvSpPr txBox="1"/>
          <p:nvPr/>
        </p:nvSpPr>
        <p:spPr>
          <a:xfrm>
            <a:off x="39991" y="31345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691" name="ZoneTexte 690">
            <a:extLst>
              <a:ext uri="{FF2B5EF4-FFF2-40B4-BE49-F238E27FC236}">
                <a16:creationId xmlns:a16="http://schemas.microsoft.com/office/drawing/2014/main" id="{641DD6CA-5C74-914D-A4E2-EA7F29DBBD4B}"/>
              </a:ext>
            </a:extLst>
          </p:cNvPr>
          <p:cNvSpPr txBox="1"/>
          <p:nvPr/>
        </p:nvSpPr>
        <p:spPr>
          <a:xfrm>
            <a:off x="39991" y="33884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717" name="ZoneTexte 716">
            <a:extLst>
              <a:ext uri="{FF2B5EF4-FFF2-40B4-BE49-F238E27FC236}">
                <a16:creationId xmlns:a16="http://schemas.microsoft.com/office/drawing/2014/main" id="{3A3ECFDC-8544-0E42-AA70-0F66C13474CE}"/>
              </a:ext>
            </a:extLst>
          </p:cNvPr>
          <p:cNvSpPr txBox="1"/>
          <p:nvPr/>
        </p:nvSpPr>
        <p:spPr>
          <a:xfrm>
            <a:off x="53245" y="51013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66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1433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F3F8DC8-BA73-5342-BF34-BE824D83E8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27009"/>
            <a:ext cx="10972800" cy="4572000"/>
          </a:xfrm>
        </p:spPr>
        <p:txBody>
          <a:bodyPr>
            <a:normAutofit/>
          </a:bodyPr>
          <a:lstStyle/>
          <a:p>
            <a:r>
              <a:rPr lang="fr-FR" sz="1800" dirty="0"/>
              <a:t>3 </a:t>
            </a:r>
            <a:r>
              <a:rPr lang="fr-FR" sz="1800" dirty="0" err="1"/>
              <a:t>additional</a:t>
            </a:r>
            <a:r>
              <a:rPr lang="fr-FR" sz="1800" dirty="0"/>
              <a:t> incident infections </a:t>
            </a:r>
            <a:r>
              <a:rPr lang="fr-FR" sz="1800" dirty="0" err="1"/>
              <a:t>occurred</a:t>
            </a:r>
            <a:r>
              <a:rPr lang="fr-FR" sz="1800" dirty="0"/>
              <a:t> in the </a:t>
            </a:r>
            <a:r>
              <a:rPr lang="fr-FR" sz="1800" dirty="0" err="1"/>
              <a:t>blinded</a:t>
            </a:r>
            <a:r>
              <a:rPr lang="fr-FR" sz="1800" dirty="0"/>
              <a:t> </a:t>
            </a:r>
            <a:r>
              <a:rPr lang="fr-FR" sz="1800" dirty="0" err="1"/>
              <a:t>study</a:t>
            </a:r>
            <a:r>
              <a:rPr lang="fr-FR" sz="1800" dirty="0"/>
              <a:t> phase (1 in the CAB arm, 2 in the TDF/FTC arm). The new CAB infection </a:t>
            </a:r>
            <a:r>
              <a:rPr lang="fr-FR" sz="1800" dirty="0" err="1"/>
              <a:t>occurred</a:t>
            </a:r>
            <a:r>
              <a:rPr lang="fr-FR" sz="1800" dirty="0"/>
              <a:t> </a:t>
            </a:r>
            <a:r>
              <a:rPr lang="fr-FR" sz="1800" dirty="0" err="1"/>
              <a:t>despite</a:t>
            </a:r>
            <a:r>
              <a:rPr lang="fr-FR" sz="1800" dirty="0"/>
              <a:t> on-time CAB injections</a:t>
            </a:r>
          </a:p>
          <a:p>
            <a:r>
              <a:rPr lang="fr-FR" sz="1800" dirty="0"/>
              <a:t>In the first </a:t>
            </a:r>
            <a:r>
              <a:rPr lang="fr-FR" sz="1800" dirty="0" err="1"/>
              <a:t>year</a:t>
            </a:r>
            <a:r>
              <a:rPr lang="fr-FR" sz="1800" dirty="0"/>
              <a:t> </a:t>
            </a:r>
            <a:r>
              <a:rPr lang="fr-FR" sz="1800" dirty="0" err="1"/>
              <a:t>after</a:t>
            </a:r>
            <a:r>
              <a:rPr lang="fr-FR" sz="1800" dirty="0"/>
              <a:t> </a:t>
            </a:r>
            <a:r>
              <a:rPr lang="fr-FR" sz="1800" dirty="0" err="1"/>
              <a:t>unblinding</a:t>
            </a:r>
            <a:r>
              <a:rPr lang="fr-FR" sz="1800" dirty="0"/>
              <a:t> : 49 incident infections (17 in the CAB arm, 32 in the TDF/FTC arm). </a:t>
            </a:r>
          </a:p>
          <a:p>
            <a:r>
              <a:rPr lang="fr-FR" sz="1800" dirty="0"/>
              <a:t>17 CAB arm infections </a:t>
            </a:r>
          </a:p>
          <a:p>
            <a:pPr lvl="1"/>
            <a:r>
              <a:rPr lang="fr-FR" sz="1600" dirty="0"/>
              <a:t>1 </a:t>
            </a:r>
            <a:r>
              <a:rPr lang="fr-FR" sz="1600" dirty="0" err="1"/>
              <a:t>with</a:t>
            </a:r>
            <a:r>
              <a:rPr lang="fr-FR" sz="1600" dirty="0"/>
              <a:t> on-time injections</a:t>
            </a:r>
          </a:p>
          <a:p>
            <a:pPr lvl="1"/>
            <a:r>
              <a:rPr lang="fr-FR" sz="1600" dirty="0"/>
              <a:t>3 </a:t>
            </a:r>
            <a:r>
              <a:rPr lang="fr-FR" sz="1600" dirty="0" err="1"/>
              <a:t>with</a:t>
            </a:r>
            <a:r>
              <a:rPr lang="fr-FR" sz="1600" dirty="0"/>
              <a:t> at least one </a:t>
            </a:r>
            <a:r>
              <a:rPr lang="fr-FR" sz="1600" dirty="0" err="1"/>
              <a:t>delayed</a:t>
            </a:r>
            <a:r>
              <a:rPr lang="fr-FR" sz="1600" dirty="0"/>
              <a:t> injection</a:t>
            </a:r>
          </a:p>
          <a:p>
            <a:pPr lvl="1"/>
            <a:r>
              <a:rPr lang="fr-FR" sz="1600" dirty="0"/>
              <a:t>13 </a:t>
            </a:r>
            <a:r>
              <a:rPr lang="fr-FR" sz="1600" dirty="0" err="1"/>
              <a:t>with</a:t>
            </a:r>
            <a:r>
              <a:rPr lang="fr-FR" sz="1600" dirty="0"/>
              <a:t> no </a:t>
            </a:r>
            <a:r>
              <a:rPr lang="fr-FR" sz="1600" dirty="0" err="1"/>
              <a:t>recent</a:t>
            </a:r>
            <a:r>
              <a:rPr lang="fr-FR" sz="1600" dirty="0"/>
              <a:t> CAB </a:t>
            </a:r>
            <a:r>
              <a:rPr lang="fr-FR" sz="1600" dirty="0" err="1"/>
              <a:t>dosing</a:t>
            </a:r>
            <a:r>
              <a:rPr lang="fr-FR" sz="1600" dirty="0"/>
              <a:t> </a:t>
            </a:r>
          </a:p>
          <a:p>
            <a:pPr lvl="1"/>
            <a:r>
              <a:rPr lang="fr-FR" sz="1600" dirty="0"/>
              <a:t>Major INSTI </a:t>
            </a:r>
            <a:r>
              <a:rPr lang="fr-FR" sz="1600" dirty="0" err="1"/>
              <a:t>RAMs</a:t>
            </a:r>
            <a:r>
              <a:rPr lang="fr-FR" sz="1600" dirty="0"/>
              <a:t> in 3 cases (one R263K, </a:t>
            </a:r>
            <a:r>
              <a:rPr lang="fr-FR" sz="1600" dirty="0" err="1"/>
              <a:t>two</a:t>
            </a:r>
            <a:r>
              <a:rPr lang="fr-FR" sz="1600" dirty="0"/>
              <a:t> Q148R) : in 1/3 cases mutations </a:t>
            </a:r>
            <a:r>
              <a:rPr lang="fr-FR" sz="1600" dirty="0" err="1"/>
              <a:t>emerged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CAB </a:t>
            </a:r>
            <a:r>
              <a:rPr lang="fr-FR" sz="1600" dirty="0" err="1"/>
              <a:t>PrEP</a:t>
            </a:r>
            <a:r>
              <a:rPr lang="fr-FR" sz="1600" dirty="0"/>
              <a:t> </a:t>
            </a:r>
            <a:r>
              <a:rPr lang="fr-FR" sz="1600" dirty="0" err="1"/>
              <a:t>was</a:t>
            </a:r>
            <a:r>
              <a:rPr lang="fr-FR" sz="1600" dirty="0"/>
              <a:t> </a:t>
            </a:r>
            <a:r>
              <a:rPr lang="fr-FR" sz="1600" dirty="0" err="1"/>
              <a:t>restarted</a:t>
            </a:r>
            <a:r>
              <a:rPr lang="fr-FR" sz="1600" dirty="0"/>
              <a:t> in a </a:t>
            </a:r>
            <a:r>
              <a:rPr lang="fr-FR" sz="1600" dirty="0" err="1"/>
              <a:t>person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undiagnosed</a:t>
            </a:r>
            <a:r>
              <a:rPr lang="fr-FR" sz="1600" dirty="0"/>
              <a:t> infection. </a:t>
            </a:r>
          </a:p>
          <a:p>
            <a:r>
              <a:rPr lang="fr-FR" sz="1800" dirty="0"/>
              <a:t>The 2 </a:t>
            </a:r>
            <a:r>
              <a:rPr lang="fr-FR" sz="1800" dirty="0" err="1"/>
              <a:t>newly</a:t>
            </a:r>
            <a:r>
              <a:rPr lang="fr-FR" sz="1800" dirty="0"/>
              <a:t> </a:t>
            </a:r>
            <a:r>
              <a:rPr lang="fr-FR" sz="1800" dirty="0" err="1"/>
              <a:t>identified</a:t>
            </a:r>
            <a:r>
              <a:rPr lang="fr-FR" sz="1800" dirty="0"/>
              <a:t> infections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occurred</a:t>
            </a:r>
            <a:r>
              <a:rPr lang="fr-FR" sz="1800" dirty="0"/>
              <a:t> in </a:t>
            </a:r>
            <a:r>
              <a:rPr lang="fr-FR" sz="1800" dirty="0" err="1"/>
              <a:t>persons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on-time CAB injections (1 </a:t>
            </a:r>
            <a:r>
              <a:rPr lang="fr-FR" sz="1800" dirty="0" err="1"/>
              <a:t>during</a:t>
            </a:r>
            <a:r>
              <a:rPr lang="fr-FR" sz="1800" dirty="0"/>
              <a:t> </a:t>
            </a:r>
            <a:r>
              <a:rPr lang="fr-FR" sz="1800" dirty="0" err="1"/>
              <a:t>blinded</a:t>
            </a:r>
            <a:r>
              <a:rPr lang="fr-FR" sz="1800" dirty="0"/>
              <a:t> + 1 post </a:t>
            </a:r>
            <a:r>
              <a:rPr lang="fr-FR" sz="1800" dirty="0" err="1"/>
              <a:t>unblinding</a:t>
            </a:r>
            <a:r>
              <a:rPr lang="fr-FR" sz="1800" dirty="0"/>
              <a:t>) </a:t>
            </a:r>
            <a:r>
              <a:rPr lang="fr-FR" sz="1800" dirty="0" err="1"/>
              <a:t>had</a:t>
            </a:r>
            <a:r>
              <a:rPr lang="fr-FR" sz="1800" dirty="0"/>
              <a:t> diagnostic </a:t>
            </a:r>
            <a:r>
              <a:rPr lang="fr-FR" sz="1800" dirty="0" err="1"/>
              <a:t>delays</a:t>
            </a:r>
            <a:r>
              <a:rPr lang="fr-FR" sz="1800" dirty="0"/>
              <a:t> </a:t>
            </a:r>
            <a:r>
              <a:rPr lang="fr-FR" sz="1800" dirty="0" err="1"/>
              <a:t>using</a:t>
            </a:r>
            <a:r>
              <a:rPr lang="fr-FR" sz="1800" dirty="0"/>
              <a:t> </a:t>
            </a:r>
            <a:r>
              <a:rPr lang="fr-FR" sz="1800" dirty="0" err="1"/>
              <a:t>conventional</a:t>
            </a:r>
            <a:r>
              <a:rPr lang="fr-FR" sz="1800" dirty="0"/>
              <a:t> HIV </a:t>
            </a:r>
            <a:r>
              <a:rPr lang="fr-FR" sz="1800" dirty="0" err="1"/>
              <a:t>testing</a:t>
            </a:r>
            <a:r>
              <a:rPr lang="fr-FR" sz="1800" dirty="0"/>
              <a:t> </a:t>
            </a:r>
            <a:r>
              <a:rPr lang="fr-FR" sz="1800" dirty="0" err="1"/>
              <a:t>algorithms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/>
              <a:t>Conclusions</a:t>
            </a:r>
          </a:p>
          <a:p>
            <a:pPr lvl="1"/>
            <a:r>
              <a:rPr lang="fr-FR" sz="1600" dirty="0" err="1"/>
              <a:t>Risk</a:t>
            </a:r>
            <a:r>
              <a:rPr lang="fr-FR" sz="1600" dirty="0"/>
              <a:t> of INSTI mutations if </a:t>
            </a:r>
            <a:r>
              <a:rPr lang="fr-FR" sz="1600" dirty="0" err="1"/>
              <a:t>breakthrough</a:t>
            </a:r>
            <a:r>
              <a:rPr lang="fr-FR" sz="1600" dirty="0"/>
              <a:t> infections </a:t>
            </a:r>
            <a:r>
              <a:rPr lang="fr-FR" sz="1600" dirty="0" err="1"/>
              <a:t>with</a:t>
            </a:r>
            <a:r>
              <a:rPr lang="fr-FR" sz="1600" dirty="0"/>
              <a:t> on-time injections or  </a:t>
            </a:r>
            <a:r>
              <a:rPr lang="fr-FR" sz="1600" dirty="0" err="1"/>
              <a:t>retsart</a:t>
            </a:r>
            <a:r>
              <a:rPr lang="fr-FR" sz="1600" dirty="0"/>
              <a:t> of CAB </a:t>
            </a:r>
            <a:r>
              <a:rPr lang="fr-FR" sz="1600" dirty="0" err="1"/>
              <a:t>PrEP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undiagnosed</a:t>
            </a:r>
            <a:r>
              <a:rPr lang="fr-FR" sz="1600" dirty="0"/>
              <a:t> infection</a:t>
            </a:r>
          </a:p>
          <a:p>
            <a:pPr lvl="1"/>
            <a:r>
              <a:rPr lang="fr-FR" sz="1600" dirty="0"/>
              <a:t>HIV </a:t>
            </a:r>
            <a:r>
              <a:rPr lang="fr-FR" sz="1600" dirty="0" err="1"/>
              <a:t>acquistion</a:t>
            </a:r>
            <a:r>
              <a:rPr lang="fr-FR" sz="1600" dirty="0"/>
              <a:t> ≥ 6 </a:t>
            </a:r>
            <a:r>
              <a:rPr lang="fr-FR" sz="1600" dirty="0" err="1"/>
              <a:t>months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last CAB-LA </a:t>
            </a:r>
            <a:r>
              <a:rPr lang="fr-FR" sz="1600" dirty="0" err="1"/>
              <a:t>did</a:t>
            </a:r>
            <a:r>
              <a:rPr lang="fr-FR" sz="1600" dirty="0"/>
              <a:t> not have </a:t>
            </a:r>
            <a:r>
              <a:rPr lang="fr-FR" sz="1600" dirty="0" err="1"/>
              <a:t>significant</a:t>
            </a:r>
            <a:r>
              <a:rPr lang="fr-FR" sz="1600" dirty="0"/>
              <a:t> diagnostic </a:t>
            </a:r>
            <a:r>
              <a:rPr lang="fr-FR" sz="1600" dirty="0" err="1"/>
              <a:t>delays</a:t>
            </a:r>
            <a:r>
              <a:rPr lang="fr-FR" sz="1600" dirty="0"/>
              <a:t> </a:t>
            </a:r>
            <a:r>
              <a:rPr lang="fr-FR" sz="1600" dirty="0" err="1"/>
              <a:t>nor</a:t>
            </a:r>
            <a:r>
              <a:rPr lang="fr-FR" sz="1600" dirty="0"/>
              <a:t> INSTI </a:t>
            </a:r>
            <a:r>
              <a:rPr lang="fr-FR" sz="1600" dirty="0" err="1"/>
              <a:t>resistance</a:t>
            </a:r>
            <a:endParaRPr lang="fr-FR" sz="1600" dirty="0"/>
          </a:p>
          <a:p>
            <a:pPr lvl="1"/>
            <a:endParaRPr lang="fr-FR" sz="15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B13611-2D7C-CD45-B635-1CCBDC02F644}"/>
              </a:ext>
            </a:extLst>
          </p:cNvPr>
          <p:cNvSpPr txBox="1"/>
          <p:nvPr/>
        </p:nvSpPr>
        <p:spPr>
          <a:xfrm>
            <a:off x="9319936" y="6421339"/>
            <a:ext cx="2735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Landovitz</a:t>
            </a:r>
            <a:r>
              <a:rPr lang="fr-FR" sz="1200" dirty="0"/>
              <a:t> RJ. HIV Glasgow 2022, Abs.O21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C450E18-0692-2167-76FC-5DD960B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HPTN083-CAB LA </a:t>
            </a:r>
            <a:r>
              <a:rPr lang="fr-FR" sz="3600" dirty="0" err="1"/>
              <a:t>PrEP</a:t>
            </a:r>
            <a:r>
              <a:rPr lang="fr-FR" sz="3600" dirty="0"/>
              <a:t> in MSM/TGW</a:t>
            </a:r>
            <a:br>
              <a:rPr lang="fr-FR" sz="3600" dirty="0"/>
            </a:br>
            <a:r>
              <a:rPr lang="fr-FR" sz="3600" dirty="0"/>
              <a:t>HIV infections post-</a:t>
            </a:r>
            <a:r>
              <a:rPr lang="fr-FR" sz="3600" dirty="0" err="1"/>
              <a:t>unblinding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4243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BD49050-B588-AE41-B277-B2202F38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250680" cy="1481068"/>
          </a:xfrm>
        </p:spPr>
        <p:txBody>
          <a:bodyPr>
            <a:normAutofit/>
          </a:bodyPr>
          <a:lstStyle/>
          <a:p>
            <a:r>
              <a:rPr lang="en-GB" sz="3600" dirty="0"/>
              <a:t>BANNER Study:</a:t>
            </a:r>
            <a:br>
              <a:rPr lang="en-GB" sz="3600" dirty="0"/>
            </a:br>
            <a:r>
              <a:rPr lang="en-GB" sz="3600" dirty="0"/>
              <a:t>Phase </a:t>
            </a:r>
            <a:r>
              <a:rPr lang="en-GB" sz="3600" dirty="0" err="1"/>
              <a:t>IIa</a:t>
            </a:r>
            <a:r>
              <a:rPr lang="en-GB" sz="3600" dirty="0"/>
              <a:t> of VH3810109 (N6LS), </a:t>
            </a:r>
            <a:r>
              <a:rPr lang="en-GB" sz="3600" dirty="0" err="1"/>
              <a:t>bNAb</a:t>
            </a:r>
            <a:r>
              <a:rPr lang="en-GB" sz="3600" dirty="0"/>
              <a:t>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08EA23-1953-F04D-A81F-39671C2C1B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86549"/>
            <a:ext cx="8647588" cy="852100"/>
          </a:xfrm>
        </p:spPr>
        <p:txBody>
          <a:bodyPr>
            <a:normAutofit/>
          </a:bodyPr>
          <a:lstStyle/>
          <a:p>
            <a:r>
              <a:rPr lang="en-GB" sz="2000"/>
              <a:t>VH3810109 (N6LS) = novel bNAb with broad and potent neutralization activity targeting the CD4 binding site of the HIV-1 envelope protein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A98270-A8C1-B84C-B7E2-4B9DED314CB1}"/>
              </a:ext>
            </a:extLst>
          </p:cNvPr>
          <p:cNvSpPr txBox="1"/>
          <p:nvPr/>
        </p:nvSpPr>
        <p:spPr>
          <a:xfrm>
            <a:off x="9684134" y="6445188"/>
            <a:ext cx="250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Leone P. HIV Glasgow 2022, Abs. O34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313087-A45D-D04F-8F05-D10E8A9C0489}"/>
              </a:ext>
            </a:extLst>
          </p:cNvPr>
          <p:cNvSpPr txBox="1"/>
          <p:nvPr/>
        </p:nvSpPr>
        <p:spPr>
          <a:xfrm>
            <a:off x="320710" y="4677556"/>
            <a:ext cx="4118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Median baseline HIV-1 RNA (log</a:t>
            </a:r>
            <a:r>
              <a:rPr lang="en-GB" baseline="-25000"/>
              <a:t>10</a:t>
            </a:r>
            <a:r>
              <a:rPr lang="en-GB"/>
              <a:t> c/ml) :</a:t>
            </a:r>
          </a:p>
          <a:p>
            <a:r>
              <a:rPr lang="en-GB"/>
              <a:t>   - 40 mg/kg : 4.1 (range 3.1 to 5.2)</a:t>
            </a:r>
          </a:p>
          <a:p>
            <a:r>
              <a:rPr lang="en-GB"/>
              <a:t>   - 280 mg : 4.5 (range 3.8 to 5.0)</a:t>
            </a:r>
          </a:p>
          <a:p>
            <a:endParaRPr lang="en-GB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A8DF805-EAB1-224B-BD74-CB4F785BC314}"/>
              </a:ext>
            </a:extLst>
          </p:cNvPr>
          <p:cNvSpPr/>
          <p:nvPr/>
        </p:nvSpPr>
        <p:spPr>
          <a:xfrm>
            <a:off x="216568" y="2980787"/>
            <a:ext cx="2658979" cy="15395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Inclusion criteria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18-65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HIV-1 RNA </a:t>
            </a:r>
            <a:r>
              <a:rPr kumimoji="0" lang="en-GB" sz="1600" b="0" i="0" u="sng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</a:t>
            </a: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5000 c/mL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CD4 </a:t>
            </a:r>
            <a:r>
              <a:rPr kumimoji="0" lang="en-GB" sz="1600" b="0" i="0" u="sng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250/mm</a:t>
            </a:r>
            <a:r>
              <a:rPr kumimoji="0" lang="en-GB" sz="1600" b="0" i="0" u="none" strike="noStrike" kern="1200" cap="none" spc="0" normalizeH="0" baseline="300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naive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9C703C8-DDC3-A845-9713-470334252577}"/>
              </a:ext>
            </a:extLst>
          </p:cNvPr>
          <p:cNvSpPr/>
          <p:nvPr/>
        </p:nvSpPr>
        <p:spPr>
          <a:xfrm>
            <a:off x="8927432" y="2523592"/>
            <a:ext cx="3140241" cy="22136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Monotherapy endpoint criteria </a:t>
            </a:r>
            <a:b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(days 11-84)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Virologic non-response (viral decline &lt;0,5 log</a:t>
            </a:r>
            <a:r>
              <a:rPr kumimoji="0" lang="en-GB" sz="1400" b="0" i="0" u="none" strike="noStrike" kern="1200" cap="none" spc="0" normalizeH="0" baseline="-25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c/ml at day 11)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Virologic rebound (increase of &gt;1,0 log</a:t>
            </a:r>
            <a:r>
              <a:rPr kumimoji="0" lang="en-GB" sz="1400" b="0" i="0" u="none" strike="noStrike" kern="1200" cap="none" spc="0" normalizeH="0" baseline="-25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c/ml from nadir or to &lt;0,5 log</a:t>
            </a:r>
            <a:r>
              <a:rPr kumimoji="0" lang="en-GB" sz="1400" b="0" i="0" u="none" strike="noStrike" kern="1200" cap="none" spc="0" normalizeH="0" baseline="-25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c/ml from baseline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Missing/delayed data from previous visits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AE02A8D-AD1C-294D-A5DD-6F528F6A7CAC}"/>
              </a:ext>
            </a:extLst>
          </p:cNvPr>
          <p:cNvSpPr/>
          <p:nvPr/>
        </p:nvSpPr>
        <p:spPr>
          <a:xfrm>
            <a:off x="4024567" y="3076691"/>
            <a:ext cx="4824663" cy="5129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VH3810109 40 mg/kg IV (n=8)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96B60DA-B016-E549-A8B4-96C4F4E5B052}"/>
              </a:ext>
            </a:extLst>
          </p:cNvPr>
          <p:cNvSpPr/>
          <p:nvPr/>
        </p:nvSpPr>
        <p:spPr>
          <a:xfrm>
            <a:off x="4024567" y="3689867"/>
            <a:ext cx="4824663" cy="51470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VH3810109 280 mg (~4 mg/kg) IV (n=6)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A9008F-06AB-9D46-8DE4-34CFCE85E977}"/>
              </a:ext>
            </a:extLst>
          </p:cNvPr>
          <p:cNvSpPr txBox="1"/>
          <p:nvPr/>
        </p:nvSpPr>
        <p:spPr>
          <a:xfrm>
            <a:off x="5048895" y="2663908"/>
            <a:ext cx="2455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VH3810109 infusion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EA8DC4C-09E3-714E-9D0A-3E5C9AB4611D}"/>
              </a:ext>
            </a:extLst>
          </p:cNvPr>
          <p:cNvSpPr/>
          <p:nvPr/>
        </p:nvSpPr>
        <p:spPr>
          <a:xfrm>
            <a:off x="2911640" y="3333660"/>
            <a:ext cx="685573" cy="6855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br>
              <a:rPr kumimoji="0" lang="en-GB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1:1</a:t>
            </a:r>
          </a:p>
        </p:txBody>
      </p:sp>
      <p:cxnSp>
        <p:nvCxnSpPr>
          <p:cNvPr id="15" name="Connecteur : en angle 12">
            <a:extLst>
              <a:ext uri="{FF2B5EF4-FFF2-40B4-BE49-F238E27FC236}">
                <a16:creationId xmlns:a16="http://schemas.microsoft.com/office/drawing/2014/main" id="{CF99853E-67A4-9C42-AAD2-20011663B5CA}"/>
              </a:ext>
            </a:extLst>
          </p:cNvPr>
          <p:cNvCxnSpPr>
            <a:cxnSpLocks/>
            <a:stCxn id="14" idx="6"/>
            <a:endCxn id="10" idx="1"/>
          </p:cNvCxnSpPr>
          <p:nvPr/>
        </p:nvCxnSpPr>
        <p:spPr>
          <a:xfrm flipV="1">
            <a:off x="3597213" y="3333186"/>
            <a:ext cx="427354" cy="3432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2218CB67-0B90-A140-821A-01921DA57E69}"/>
              </a:ext>
            </a:extLst>
          </p:cNvPr>
          <p:cNvCxnSpPr>
            <a:cxnSpLocks/>
            <a:stCxn id="14" idx="6"/>
            <a:endCxn id="11" idx="1"/>
          </p:cNvCxnSpPr>
          <p:nvPr/>
        </p:nvCxnSpPr>
        <p:spPr>
          <a:xfrm>
            <a:off x="3597213" y="3676447"/>
            <a:ext cx="427354" cy="27077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6CBE7E2-11C3-084D-A780-13AE70578D1D}"/>
              </a:ext>
            </a:extLst>
          </p:cNvPr>
          <p:cNvSpPr txBox="1"/>
          <p:nvPr/>
        </p:nvSpPr>
        <p:spPr>
          <a:xfrm>
            <a:off x="5219178" y="4719489"/>
            <a:ext cx="2284748" cy="3745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Planned interim analysis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CCF57BE-7104-A54F-AAE8-4DE33B2AA033}"/>
              </a:ext>
            </a:extLst>
          </p:cNvPr>
          <p:cNvSpPr txBox="1"/>
          <p:nvPr/>
        </p:nvSpPr>
        <p:spPr>
          <a:xfrm>
            <a:off x="4679043" y="5094060"/>
            <a:ext cx="3348494" cy="578882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determine whether to proceed to part 2</a:t>
            </a:r>
            <a:br>
              <a:rPr kumimoji="0" lang="en-GB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dose selection in part 2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B6F18DE3-5FCD-E242-895C-83E637EA77C8}"/>
              </a:ext>
            </a:extLst>
          </p:cNvPr>
          <p:cNvSpPr/>
          <p:nvPr/>
        </p:nvSpPr>
        <p:spPr>
          <a:xfrm>
            <a:off x="10287000" y="4757959"/>
            <a:ext cx="625642" cy="50954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79C5E99-A8C3-D64A-A4ED-4324BE42E6C3}"/>
              </a:ext>
            </a:extLst>
          </p:cNvPr>
          <p:cNvSpPr txBox="1"/>
          <p:nvPr/>
        </p:nvSpPr>
        <p:spPr>
          <a:xfrm>
            <a:off x="9243351" y="5330335"/>
            <a:ext cx="2712940" cy="3405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Participants receive INI-based SOC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6E6EE8C-61EE-004C-81B0-559BD2256C91}"/>
              </a:ext>
            </a:extLst>
          </p:cNvPr>
          <p:cNvGrpSpPr/>
          <p:nvPr/>
        </p:nvGrpSpPr>
        <p:grpSpPr>
          <a:xfrm>
            <a:off x="4223084" y="5835661"/>
            <a:ext cx="7579895" cy="161849"/>
            <a:chOff x="4223084" y="6287077"/>
            <a:chExt cx="7579895" cy="258102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1E20D2A-033C-254F-8FE6-4B8641FD934C}"/>
                </a:ext>
              </a:extLst>
            </p:cNvPr>
            <p:cNvCxnSpPr/>
            <p:nvPr/>
          </p:nvCxnSpPr>
          <p:spPr>
            <a:xfrm>
              <a:off x="4223084" y="6287077"/>
              <a:ext cx="7579895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6AEF60A5-B1EF-6644-944A-126355C29D00}"/>
                </a:ext>
              </a:extLst>
            </p:cNvPr>
            <p:cNvCxnSpPr>
              <a:cxnSpLocks/>
            </p:cNvCxnSpPr>
            <p:nvPr/>
          </p:nvCxnSpPr>
          <p:spPr>
            <a:xfrm>
              <a:off x="4223084" y="6287077"/>
              <a:ext cx="0" cy="2581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98D5A315-CA47-9C43-A895-CEA9A69227D9}"/>
                </a:ext>
              </a:extLst>
            </p:cNvPr>
            <p:cNvCxnSpPr>
              <a:cxnSpLocks/>
            </p:cNvCxnSpPr>
            <p:nvPr/>
          </p:nvCxnSpPr>
          <p:spPr>
            <a:xfrm>
              <a:off x="5329989" y="6287077"/>
              <a:ext cx="0" cy="2581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3C014B0-2D76-DD4C-ACF7-F5DEC970C51B}"/>
                </a:ext>
              </a:extLst>
            </p:cNvPr>
            <p:cNvCxnSpPr>
              <a:cxnSpLocks/>
            </p:cNvCxnSpPr>
            <p:nvPr/>
          </p:nvCxnSpPr>
          <p:spPr>
            <a:xfrm>
              <a:off x="8951495" y="6287077"/>
              <a:ext cx="0" cy="2581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3610411F-F2BC-C946-9083-C557078A4955}"/>
              </a:ext>
            </a:extLst>
          </p:cNvPr>
          <p:cNvSpPr txBox="1"/>
          <p:nvPr/>
        </p:nvSpPr>
        <p:spPr>
          <a:xfrm>
            <a:off x="3968697" y="5995908"/>
            <a:ext cx="532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D01247F-958A-EA43-96F7-61143C78C502}"/>
              </a:ext>
            </a:extLst>
          </p:cNvPr>
          <p:cNvSpPr txBox="1"/>
          <p:nvPr/>
        </p:nvSpPr>
        <p:spPr>
          <a:xfrm>
            <a:off x="5024296" y="5995908"/>
            <a:ext cx="611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11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29BC2EF-6E7E-3342-838D-F159CC8A7A47}"/>
              </a:ext>
            </a:extLst>
          </p:cNvPr>
          <p:cNvSpPr txBox="1"/>
          <p:nvPr/>
        </p:nvSpPr>
        <p:spPr>
          <a:xfrm>
            <a:off x="8645802" y="5995908"/>
            <a:ext cx="611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84</a:t>
            </a:r>
          </a:p>
        </p:txBody>
      </p:sp>
      <p:sp>
        <p:nvSpPr>
          <p:cNvPr id="32" name="Flèche : bas 34">
            <a:extLst>
              <a:ext uri="{FF2B5EF4-FFF2-40B4-BE49-F238E27FC236}">
                <a16:creationId xmlns:a16="http://schemas.microsoft.com/office/drawing/2014/main" id="{E87C5FB1-A3CB-274F-9A1A-D206A24C4ADB}"/>
              </a:ext>
            </a:extLst>
          </p:cNvPr>
          <p:cNvSpPr/>
          <p:nvPr/>
        </p:nvSpPr>
        <p:spPr>
          <a:xfrm>
            <a:off x="6225023" y="4331418"/>
            <a:ext cx="273051" cy="37457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D07CB7F-5B95-314E-B92B-FB12A3D35499}"/>
              </a:ext>
            </a:extLst>
          </p:cNvPr>
          <p:cNvSpPr txBox="1"/>
          <p:nvPr/>
        </p:nvSpPr>
        <p:spPr>
          <a:xfrm>
            <a:off x="10381665" y="4731363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D84</a:t>
            </a:r>
          </a:p>
        </p:txBody>
      </p:sp>
    </p:spTree>
    <p:extLst>
      <p:ext uri="{BB962C8B-B14F-4D97-AF65-F5344CB8AC3E}">
        <p14:creationId xmlns:p14="http://schemas.microsoft.com/office/powerpoint/2010/main" val="2571519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999EA5B-CF13-8945-808E-D6D8259EE931}"/>
              </a:ext>
            </a:extLst>
          </p:cNvPr>
          <p:cNvSpPr txBox="1"/>
          <p:nvPr/>
        </p:nvSpPr>
        <p:spPr>
          <a:xfrm>
            <a:off x="9684134" y="6445188"/>
            <a:ext cx="250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Leone P. HIV Glasgow 2022, Abs. O34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70B509E-B313-C24F-9BC3-BFB3A4440145}"/>
              </a:ext>
            </a:extLst>
          </p:cNvPr>
          <p:cNvSpPr txBox="1">
            <a:spLocks/>
          </p:cNvSpPr>
          <p:nvPr/>
        </p:nvSpPr>
        <p:spPr>
          <a:xfrm>
            <a:off x="7697251" y="2078049"/>
            <a:ext cx="4425297" cy="430344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/>
              <a:t>Median</a:t>
            </a:r>
            <a:r>
              <a:rPr lang="fr-FR" sz="1600" dirty="0"/>
              <a:t> maximum HIV RNA </a:t>
            </a:r>
            <a:r>
              <a:rPr lang="fr-FR" sz="1600" dirty="0" err="1"/>
              <a:t>decrease</a:t>
            </a:r>
            <a:r>
              <a:rPr lang="fr-FR" sz="1600" dirty="0"/>
              <a:t>:                  - 1.72 (range -0.6 to -2.60) log</a:t>
            </a:r>
            <a:r>
              <a:rPr lang="fr-FR" sz="1600" baseline="-25000" dirty="0"/>
              <a:t>10</a:t>
            </a:r>
            <a:r>
              <a:rPr lang="fr-FR" sz="1600" dirty="0"/>
              <a:t> c/</a:t>
            </a:r>
            <a:r>
              <a:rPr lang="fr-FR" sz="1600" dirty="0" err="1"/>
              <a:t>mL</a:t>
            </a:r>
            <a:endParaRPr lang="fr-FR" sz="1600" dirty="0"/>
          </a:p>
          <a:p>
            <a:r>
              <a:rPr lang="fr-FR" sz="1600" dirty="0" err="1"/>
              <a:t>Median</a:t>
            </a:r>
            <a:r>
              <a:rPr lang="fr-FR" sz="1600" dirty="0"/>
              <a:t> time to viral nadir: 16 (5-21) </a:t>
            </a:r>
            <a:r>
              <a:rPr lang="fr-FR" sz="1600" dirty="0" err="1"/>
              <a:t>days</a:t>
            </a:r>
            <a:endParaRPr lang="fr-FR" sz="1600" dirty="0"/>
          </a:p>
          <a:p>
            <a:r>
              <a:rPr lang="fr-FR" sz="1600" dirty="0" err="1"/>
              <a:t>Median</a:t>
            </a:r>
            <a:r>
              <a:rPr lang="fr-FR" sz="1600" dirty="0"/>
              <a:t> time to viral </a:t>
            </a:r>
            <a:r>
              <a:rPr lang="fr-FR" sz="1600" dirty="0" err="1"/>
              <a:t>rebound</a:t>
            </a:r>
            <a:r>
              <a:rPr lang="fr-FR" sz="1600" dirty="0"/>
              <a:t> (&gt; 1 log </a:t>
            </a:r>
            <a:r>
              <a:rPr lang="fr-FR" sz="1600" dirty="0" err="1"/>
              <a:t>from</a:t>
            </a:r>
            <a:r>
              <a:rPr lang="fr-FR" sz="1600" dirty="0"/>
              <a:t> nadir): 35 </a:t>
            </a:r>
            <a:r>
              <a:rPr lang="fr-FR" sz="1600" dirty="0" err="1"/>
              <a:t>days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280 mg </a:t>
            </a:r>
            <a:r>
              <a:rPr lang="fr-FR" sz="1600" dirty="0" err="1"/>
              <a:t>dosing</a:t>
            </a:r>
            <a:r>
              <a:rPr lang="fr-FR" sz="1600" dirty="0"/>
              <a:t> group: 1 non </a:t>
            </a:r>
            <a:r>
              <a:rPr lang="fr-FR" sz="1600" dirty="0" err="1"/>
              <a:t>responder</a:t>
            </a:r>
            <a:r>
              <a:rPr lang="fr-FR" sz="1600" dirty="0"/>
              <a:t> </a:t>
            </a:r>
            <a:br>
              <a:rPr lang="fr-FR" sz="1600" dirty="0"/>
            </a:br>
            <a:r>
              <a:rPr lang="fr-FR" sz="1600" dirty="0"/>
              <a:t>(IC</a:t>
            </a:r>
            <a:r>
              <a:rPr lang="fr-FR" sz="1600" baseline="-25000" dirty="0"/>
              <a:t>80</a:t>
            </a:r>
            <a:r>
              <a:rPr lang="fr-FR" sz="1600" dirty="0"/>
              <a:t> &gt; 50 mg/L)</a:t>
            </a:r>
          </a:p>
          <a:p>
            <a:endParaRPr lang="fr-FR" sz="1600" dirty="0"/>
          </a:p>
          <a:p>
            <a:r>
              <a:rPr lang="fr-FR" sz="1600" dirty="0" err="1"/>
              <a:t>Safety</a:t>
            </a:r>
            <a:r>
              <a:rPr lang="fr-FR" sz="1600" dirty="0"/>
              <a:t>: 1 grade 1 infusion site </a:t>
            </a:r>
            <a:r>
              <a:rPr lang="fr-FR" sz="1600" dirty="0" err="1"/>
              <a:t>erythema</a:t>
            </a:r>
            <a:r>
              <a:rPr lang="fr-FR" sz="1600" dirty="0"/>
              <a:t>/pain, no grade ≥ 3 </a:t>
            </a:r>
            <a:r>
              <a:rPr lang="fr-FR" sz="1600" dirty="0" err="1"/>
              <a:t>AEs</a:t>
            </a:r>
            <a:r>
              <a:rPr lang="fr-FR" sz="1600" dirty="0"/>
              <a:t>, no SAE</a:t>
            </a:r>
          </a:p>
          <a:p>
            <a:endParaRPr lang="fr-FR" sz="1600" dirty="0"/>
          </a:p>
          <a:p>
            <a:r>
              <a:rPr lang="fr-FR" sz="1600" dirty="0"/>
              <a:t>PK: </a:t>
            </a:r>
            <a:r>
              <a:rPr lang="fr-FR" sz="1600" dirty="0" err="1"/>
              <a:t>prolonged</a:t>
            </a:r>
            <a:r>
              <a:rPr lang="fr-FR" sz="1600" dirty="0"/>
              <a:t> T1/2, </a:t>
            </a:r>
            <a:r>
              <a:rPr lang="fr-FR" sz="1600" dirty="0" err="1"/>
              <a:t>potential</a:t>
            </a:r>
            <a:r>
              <a:rPr lang="fr-FR" sz="1600" dirty="0"/>
              <a:t> use as part of LA </a:t>
            </a:r>
            <a:r>
              <a:rPr lang="fr-FR" sz="1600" dirty="0" err="1"/>
              <a:t>regimen</a:t>
            </a:r>
            <a:endParaRPr lang="fr-FR" sz="16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05471D1-7A5F-F94B-B9E5-9C302A071853}"/>
              </a:ext>
            </a:extLst>
          </p:cNvPr>
          <p:cNvGrpSpPr/>
          <p:nvPr/>
        </p:nvGrpSpPr>
        <p:grpSpPr>
          <a:xfrm>
            <a:off x="359067" y="2078049"/>
            <a:ext cx="6997089" cy="4284166"/>
            <a:chOff x="167640" y="2286471"/>
            <a:chExt cx="7956628" cy="4284166"/>
          </a:xfrm>
        </p:grpSpPr>
        <p:sp>
          <p:nvSpPr>
            <p:cNvPr id="7" name="Line 21">
              <a:extLst>
                <a:ext uri="{FF2B5EF4-FFF2-40B4-BE49-F238E27FC236}">
                  <a16:creationId xmlns:a16="http://schemas.microsoft.com/office/drawing/2014/main" id="{D1F19427-5F6A-FE4F-807D-BD828D597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4829168"/>
              <a:ext cx="366712" cy="0"/>
            </a:xfrm>
            <a:prstGeom prst="line">
              <a:avLst/>
            </a:prstGeom>
            <a:noFill/>
            <a:ln w="26988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22">
              <a:extLst>
                <a:ext uri="{FF2B5EF4-FFF2-40B4-BE49-F238E27FC236}">
                  <a16:creationId xmlns:a16="http://schemas.microsoft.com/office/drawing/2014/main" id="{44E4D140-A7EE-7D4E-809F-40E34066A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5496350"/>
              <a:ext cx="366712" cy="0"/>
            </a:xfrm>
            <a:prstGeom prst="line">
              <a:avLst/>
            </a:prstGeom>
            <a:noFill/>
            <a:ln w="26988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23">
              <a:extLst>
                <a:ext uri="{FF2B5EF4-FFF2-40B4-BE49-F238E27FC236}">
                  <a16:creationId xmlns:a16="http://schemas.microsoft.com/office/drawing/2014/main" id="{2CA20446-687F-E542-B904-198FC43B8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4606775"/>
              <a:ext cx="366712" cy="0"/>
            </a:xfrm>
            <a:prstGeom prst="line">
              <a:avLst/>
            </a:prstGeom>
            <a:noFill/>
            <a:ln w="269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24">
              <a:extLst>
                <a:ext uri="{FF2B5EF4-FFF2-40B4-BE49-F238E27FC236}">
                  <a16:creationId xmlns:a16="http://schemas.microsoft.com/office/drawing/2014/main" id="{63B98EF6-A797-3C4A-80CC-5CC7D35FE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5051561"/>
              <a:ext cx="366712" cy="0"/>
            </a:xfrm>
            <a:prstGeom prst="line">
              <a:avLst/>
            </a:prstGeom>
            <a:noFill/>
            <a:ln w="26988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25">
              <a:extLst>
                <a:ext uri="{FF2B5EF4-FFF2-40B4-BE49-F238E27FC236}">
                  <a16:creationId xmlns:a16="http://schemas.microsoft.com/office/drawing/2014/main" id="{A854BE5F-4E51-3E49-BFE2-83D93C00C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4384382"/>
              <a:ext cx="366712" cy="0"/>
            </a:xfrm>
            <a:prstGeom prst="line">
              <a:avLst/>
            </a:prstGeom>
            <a:noFill/>
            <a:ln w="26988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26">
              <a:extLst>
                <a:ext uri="{FF2B5EF4-FFF2-40B4-BE49-F238E27FC236}">
                  <a16:creationId xmlns:a16="http://schemas.microsoft.com/office/drawing/2014/main" id="{6177BCDF-E5AF-F240-A5B3-B30FAE5D44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4161989"/>
              <a:ext cx="366712" cy="0"/>
            </a:xfrm>
            <a:prstGeom prst="line">
              <a:avLst/>
            </a:prstGeom>
            <a:noFill/>
            <a:ln w="26988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id="{F1670E11-C0E2-4843-BB41-93ACB244B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5273954"/>
              <a:ext cx="366712" cy="0"/>
            </a:xfrm>
            <a:prstGeom prst="line">
              <a:avLst/>
            </a:prstGeom>
            <a:noFill/>
            <a:ln w="26988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id="{95C6E6D3-32DE-9444-92DF-E601AA467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3939596"/>
              <a:ext cx="366712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774A035-9479-D041-9818-CBC621E98947}"/>
                </a:ext>
              </a:extLst>
            </p:cNvPr>
            <p:cNvGrpSpPr/>
            <p:nvPr/>
          </p:nvGrpSpPr>
          <p:grpSpPr>
            <a:xfrm>
              <a:off x="448882" y="2400725"/>
              <a:ext cx="7202487" cy="3524250"/>
              <a:chOff x="2090738" y="2311400"/>
              <a:chExt cx="7202487" cy="3524250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737681A9-84A2-4646-AFAA-397B570BE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438" y="2311400"/>
                <a:ext cx="7062787" cy="3384550"/>
              </a:xfrm>
              <a:custGeom>
                <a:avLst/>
                <a:gdLst>
                  <a:gd name="T0" fmla="*/ 17797 w 17797"/>
                  <a:gd name="T1" fmla="*/ 8526 h 8526"/>
                  <a:gd name="T2" fmla="*/ 0 w 17797"/>
                  <a:gd name="T3" fmla="*/ 8526 h 8526"/>
                  <a:gd name="T4" fmla="*/ 0 w 17797"/>
                  <a:gd name="T5" fmla="*/ 0 h 8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97" h="8526">
                    <a:moveTo>
                      <a:pt x="17797" y="8526"/>
                    </a:moveTo>
                    <a:lnTo>
                      <a:pt x="0" y="852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7">
                <a:extLst>
                  <a:ext uri="{FF2B5EF4-FFF2-40B4-BE49-F238E27FC236}">
                    <a16:creationId xmlns:a16="http://schemas.microsoft.com/office/drawing/2014/main" id="{66B5D86D-BA2B-A046-8DFA-5A3476229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3184525"/>
                <a:ext cx="139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Line 8">
                <a:extLst>
                  <a:ext uri="{FF2B5EF4-FFF2-40B4-BE49-F238E27FC236}">
                    <a16:creationId xmlns:a16="http://schemas.microsoft.com/office/drawing/2014/main" id="{9ABB4E91-C9F1-A743-9DDF-B50D6A615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4021138"/>
                <a:ext cx="139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:a16="http://schemas.microsoft.com/office/drawing/2014/main" id="{92EDE256-EE0D-A040-AEA8-E5F1AC554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4857750"/>
                <a:ext cx="139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Line 10">
                <a:extLst>
                  <a:ext uri="{FF2B5EF4-FFF2-40B4-BE49-F238E27FC236}">
                    <a16:creationId xmlns:a16="http://schemas.microsoft.com/office/drawing/2014/main" id="{8CA70C9C-3D5F-E540-85C6-56B728831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5695950"/>
                <a:ext cx="139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Line 11">
                <a:extLst>
                  <a:ext uri="{FF2B5EF4-FFF2-40B4-BE49-F238E27FC236}">
                    <a16:creationId xmlns:a16="http://schemas.microsoft.com/office/drawing/2014/main" id="{23F81C96-DD4A-5D48-B132-103915EC4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2346325"/>
                <a:ext cx="139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FC697B7F-92C1-5143-BB0B-4A2DCF3DD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05775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13">
                <a:extLst>
                  <a:ext uri="{FF2B5EF4-FFF2-40B4-BE49-F238E27FC236}">
                    <a16:creationId xmlns:a16="http://schemas.microsoft.com/office/drawing/2014/main" id="{7AF701C2-EE77-1046-A811-AA02C06D8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2138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5E36EC1B-4C26-D047-8322-F8D0DDAAA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0088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1D98CAC7-4922-904C-8FFD-6534A5958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8988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Line 16">
                <a:extLst>
                  <a:ext uri="{FF2B5EF4-FFF2-40B4-BE49-F238E27FC236}">
                    <a16:creationId xmlns:a16="http://schemas.microsoft.com/office/drawing/2014/main" id="{47B6BC72-7AA2-6245-9075-2BA704CC1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9950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23ECC93F-B95C-2D44-A137-4D7E3C039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0438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Line 18">
                <a:extLst>
                  <a:ext uri="{FF2B5EF4-FFF2-40B4-BE49-F238E27FC236}">
                    <a16:creationId xmlns:a16="http://schemas.microsoft.com/office/drawing/2014/main" id="{AFB61194-1D51-3041-B19A-8B3EE68D0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58300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AD5F9DA2-E50B-9B4E-B3E2-B6CCA1196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30438" y="3184525"/>
                <a:ext cx="70453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FDC2E1E0-EFCE-4943-96E7-029F346B8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30438" y="3611563"/>
                <a:ext cx="70453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2EBE8E74-86A6-7646-AA4B-EE62D113B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575" y="3003550"/>
                <a:ext cx="4016375" cy="1555750"/>
              </a:xfrm>
              <a:custGeom>
                <a:avLst/>
                <a:gdLst>
                  <a:gd name="T0" fmla="*/ 10121 w 10121"/>
                  <a:gd name="T1" fmla="*/ 0 h 3922"/>
                  <a:gd name="T2" fmla="*/ 8634 w 10121"/>
                  <a:gd name="T3" fmla="*/ 1840 h 3922"/>
                  <a:gd name="T4" fmla="*/ 7158 w 10121"/>
                  <a:gd name="T5" fmla="*/ 1091 h 3922"/>
                  <a:gd name="T6" fmla="*/ 4239 w 10121"/>
                  <a:gd name="T7" fmla="*/ 3922 h 3922"/>
                  <a:gd name="T8" fmla="*/ 2940 w 10121"/>
                  <a:gd name="T9" fmla="*/ 3757 h 3922"/>
                  <a:gd name="T10" fmla="*/ 2785 w 10121"/>
                  <a:gd name="T11" fmla="*/ 3856 h 3922"/>
                  <a:gd name="T12" fmla="*/ 2543 w 10121"/>
                  <a:gd name="T13" fmla="*/ 3338 h 3922"/>
                  <a:gd name="T14" fmla="*/ 1762 w 10121"/>
                  <a:gd name="T15" fmla="*/ 3052 h 3922"/>
                  <a:gd name="T16" fmla="*/ 1057 w 10121"/>
                  <a:gd name="T17" fmla="*/ 1983 h 3922"/>
                  <a:gd name="T18" fmla="*/ 705 w 10121"/>
                  <a:gd name="T19" fmla="*/ 1080 h 3922"/>
                  <a:gd name="T20" fmla="*/ 408 w 10121"/>
                  <a:gd name="T21" fmla="*/ 456 h 3922"/>
                  <a:gd name="T22" fmla="*/ 220 w 10121"/>
                  <a:gd name="T23" fmla="*/ 209 h 3922"/>
                  <a:gd name="T24" fmla="*/ 0 w 10121"/>
                  <a:gd name="T25" fmla="*/ 331 h 3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21" h="3922">
                    <a:moveTo>
                      <a:pt x="10121" y="0"/>
                    </a:moveTo>
                    <a:lnTo>
                      <a:pt x="8634" y="1840"/>
                    </a:lnTo>
                    <a:lnTo>
                      <a:pt x="7158" y="1091"/>
                    </a:lnTo>
                    <a:lnTo>
                      <a:pt x="4239" y="3922"/>
                    </a:lnTo>
                    <a:lnTo>
                      <a:pt x="2940" y="3757"/>
                    </a:lnTo>
                    <a:lnTo>
                      <a:pt x="2785" y="3856"/>
                    </a:lnTo>
                    <a:lnTo>
                      <a:pt x="2543" y="3338"/>
                    </a:lnTo>
                    <a:lnTo>
                      <a:pt x="1762" y="3052"/>
                    </a:lnTo>
                    <a:lnTo>
                      <a:pt x="1057" y="1983"/>
                    </a:lnTo>
                    <a:lnTo>
                      <a:pt x="705" y="1080"/>
                    </a:lnTo>
                    <a:lnTo>
                      <a:pt x="408" y="456"/>
                    </a:lnTo>
                    <a:lnTo>
                      <a:pt x="220" y="209"/>
                    </a:lnTo>
                    <a:lnTo>
                      <a:pt x="0" y="331"/>
                    </a:lnTo>
                  </a:path>
                </a:pathLst>
              </a:custGeom>
              <a:noFill/>
              <a:ln w="2698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0598261B-C7E8-7D49-AF05-8401262ED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450" y="3184525"/>
                <a:ext cx="3265487" cy="1474788"/>
              </a:xfrm>
              <a:custGeom>
                <a:avLst/>
                <a:gdLst>
                  <a:gd name="T0" fmla="*/ 8226 w 8226"/>
                  <a:gd name="T1" fmla="*/ 359 h 3719"/>
                  <a:gd name="T2" fmla="*/ 7334 w 8226"/>
                  <a:gd name="T3" fmla="*/ 238 h 3719"/>
                  <a:gd name="T4" fmla="*/ 6080 w 8226"/>
                  <a:gd name="T5" fmla="*/ 1080 h 3719"/>
                  <a:gd name="T6" fmla="*/ 4406 w 8226"/>
                  <a:gd name="T7" fmla="*/ 3312 h 3719"/>
                  <a:gd name="T8" fmla="*/ 3348 w 8226"/>
                  <a:gd name="T9" fmla="*/ 3268 h 3719"/>
                  <a:gd name="T10" fmla="*/ 2941 w 8226"/>
                  <a:gd name="T11" fmla="*/ 3719 h 3719"/>
                  <a:gd name="T12" fmla="*/ 2291 w 8226"/>
                  <a:gd name="T13" fmla="*/ 3653 h 3719"/>
                  <a:gd name="T14" fmla="*/ 859 w 8226"/>
                  <a:gd name="T15" fmla="*/ 1549 h 3719"/>
                  <a:gd name="T16" fmla="*/ 452 w 8226"/>
                  <a:gd name="T17" fmla="*/ 458 h 3719"/>
                  <a:gd name="T18" fmla="*/ 187 w 8226"/>
                  <a:gd name="T19" fmla="*/ 0 h 3719"/>
                  <a:gd name="T20" fmla="*/ 0 w 8226"/>
                  <a:gd name="T21" fmla="*/ 227 h 3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26" h="3719">
                    <a:moveTo>
                      <a:pt x="8226" y="359"/>
                    </a:moveTo>
                    <a:lnTo>
                      <a:pt x="7334" y="238"/>
                    </a:lnTo>
                    <a:lnTo>
                      <a:pt x="6080" y="1080"/>
                    </a:lnTo>
                    <a:lnTo>
                      <a:pt x="4406" y="3312"/>
                    </a:lnTo>
                    <a:lnTo>
                      <a:pt x="3348" y="3268"/>
                    </a:lnTo>
                    <a:lnTo>
                      <a:pt x="2941" y="3719"/>
                    </a:lnTo>
                    <a:lnTo>
                      <a:pt x="2291" y="3653"/>
                    </a:lnTo>
                    <a:lnTo>
                      <a:pt x="859" y="1549"/>
                    </a:lnTo>
                    <a:lnTo>
                      <a:pt x="452" y="458"/>
                    </a:lnTo>
                    <a:lnTo>
                      <a:pt x="187" y="0"/>
                    </a:lnTo>
                    <a:lnTo>
                      <a:pt x="0" y="227"/>
                    </a:lnTo>
                  </a:path>
                </a:pathLst>
              </a:custGeom>
              <a:noFill/>
              <a:ln w="26988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1CFA01D5-7767-8F43-A287-E0097FE5C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275" y="3252788"/>
                <a:ext cx="3413125" cy="1525588"/>
              </a:xfrm>
              <a:custGeom>
                <a:avLst/>
                <a:gdLst>
                  <a:gd name="T0" fmla="*/ 8601 w 8601"/>
                  <a:gd name="T1" fmla="*/ 209 h 3845"/>
                  <a:gd name="T2" fmla="*/ 7158 w 8601"/>
                  <a:gd name="T3" fmla="*/ 908 h 3845"/>
                  <a:gd name="T4" fmla="*/ 4240 w 8601"/>
                  <a:gd name="T5" fmla="*/ 2721 h 3845"/>
                  <a:gd name="T6" fmla="*/ 3348 w 8601"/>
                  <a:gd name="T7" fmla="*/ 3669 h 3845"/>
                  <a:gd name="T8" fmla="*/ 2555 w 8601"/>
                  <a:gd name="T9" fmla="*/ 3845 h 3845"/>
                  <a:gd name="T10" fmla="*/ 1916 w 8601"/>
                  <a:gd name="T11" fmla="*/ 3834 h 3845"/>
                  <a:gd name="T12" fmla="*/ 1377 w 8601"/>
                  <a:gd name="T13" fmla="*/ 3393 h 3845"/>
                  <a:gd name="T14" fmla="*/ 341 w 8601"/>
                  <a:gd name="T15" fmla="*/ 364 h 3845"/>
                  <a:gd name="T16" fmla="*/ 198 w 8601"/>
                  <a:gd name="T17" fmla="*/ 0 h 3845"/>
                  <a:gd name="T18" fmla="*/ 0 w 8601"/>
                  <a:gd name="T19" fmla="*/ 275 h 3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01" h="3845">
                    <a:moveTo>
                      <a:pt x="8601" y="209"/>
                    </a:moveTo>
                    <a:lnTo>
                      <a:pt x="7158" y="908"/>
                    </a:lnTo>
                    <a:lnTo>
                      <a:pt x="4240" y="2721"/>
                    </a:lnTo>
                    <a:lnTo>
                      <a:pt x="3348" y="3669"/>
                    </a:lnTo>
                    <a:lnTo>
                      <a:pt x="2555" y="3845"/>
                    </a:lnTo>
                    <a:lnTo>
                      <a:pt x="1916" y="3834"/>
                    </a:lnTo>
                    <a:lnTo>
                      <a:pt x="1377" y="3393"/>
                    </a:lnTo>
                    <a:lnTo>
                      <a:pt x="341" y="364"/>
                    </a:lnTo>
                    <a:lnTo>
                      <a:pt x="198" y="0"/>
                    </a:lnTo>
                    <a:lnTo>
                      <a:pt x="0" y="275"/>
                    </a:lnTo>
                  </a:path>
                </a:pathLst>
              </a:custGeom>
              <a:noFill/>
              <a:ln w="26988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FF15CB3F-B9AC-2C42-9BF6-E3FF3F7B6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450" y="3055938"/>
                <a:ext cx="1822450" cy="638175"/>
              </a:xfrm>
              <a:custGeom>
                <a:avLst/>
                <a:gdLst>
                  <a:gd name="T0" fmla="*/ 4593 w 4593"/>
                  <a:gd name="T1" fmla="*/ 0 h 1609"/>
                  <a:gd name="T2" fmla="*/ 3139 w 4593"/>
                  <a:gd name="T3" fmla="*/ 551 h 1609"/>
                  <a:gd name="T4" fmla="*/ 1674 w 4593"/>
                  <a:gd name="T5" fmla="*/ 1609 h 1609"/>
                  <a:gd name="T6" fmla="*/ 1432 w 4593"/>
                  <a:gd name="T7" fmla="*/ 1404 h 1609"/>
                  <a:gd name="T8" fmla="*/ 815 w 4593"/>
                  <a:gd name="T9" fmla="*/ 1587 h 1609"/>
                  <a:gd name="T10" fmla="*/ 463 w 4593"/>
                  <a:gd name="T11" fmla="*/ 1080 h 1609"/>
                  <a:gd name="T12" fmla="*/ 0 w 4593"/>
                  <a:gd name="T13" fmla="*/ 584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3" h="1609">
                    <a:moveTo>
                      <a:pt x="4593" y="0"/>
                    </a:moveTo>
                    <a:lnTo>
                      <a:pt x="3139" y="551"/>
                    </a:lnTo>
                    <a:lnTo>
                      <a:pt x="1674" y="1609"/>
                    </a:lnTo>
                    <a:lnTo>
                      <a:pt x="1432" y="1404"/>
                    </a:lnTo>
                    <a:lnTo>
                      <a:pt x="815" y="1587"/>
                    </a:lnTo>
                    <a:lnTo>
                      <a:pt x="463" y="1080"/>
                    </a:lnTo>
                    <a:lnTo>
                      <a:pt x="0" y="584"/>
                    </a:lnTo>
                  </a:path>
                </a:pathLst>
              </a:custGeom>
              <a:noFill/>
              <a:ln w="26988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72CAADD3-22FB-3A47-A230-C9C27B552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450" y="3270250"/>
                <a:ext cx="6940550" cy="1695450"/>
              </a:xfrm>
              <a:custGeom>
                <a:avLst/>
                <a:gdLst>
                  <a:gd name="T0" fmla="*/ 17489 w 17489"/>
                  <a:gd name="T1" fmla="*/ 309 h 4275"/>
                  <a:gd name="T2" fmla="*/ 16189 w 17489"/>
                  <a:gd name="T3" fmla="*/ 864 h 4275"/>
                  <a:gd name="T4" fmla="*/ 14757 w 17489"/>
                  <a:gd name="T5" fmla="*/ 2953 h 4275"/>
                  <a:gd name="T6" fmla="*/ 13458 w 17489"/>
                  <a:gd name="T7" fmla="*/ 4054 h 4275"/>
                  <a:gd name="T8" fmla="*/ 11861 w 17489"/>
                  <a:gd name="T9" fmla="*/ 4275 h 4275"/>
                  <a:gd name="T10" fmla="*/ 3370 w 17489"/>
                  <a:gd name="T11" fmla="*/ 4264 h 4275"/>
                  <a:gd name="T12" fmla="*/ 2919 w 17489"/>
                  <a:gd name="T13" fmla="*/ 3647 h 4275"/>
                  <a:gd name="T14" fmla="*/ 2093 w 17489"/>
                  <a:gd name="T15" fmla="*/ 3790 h 4275"/>
                  <a:gd name="T16" fmla="*/ 1674 w 17489"/>
                  <a:gd name="T17" fmla="*/ 4198 h 4275"/>
                  <a:gd name="T18" fmla="*/ 419 w 17489"/>
                  <a:gd name="T19" fmla="*/ 606 h 4275"/>
                  <a:gd name="T20" fmla="*/ 0 w 17489"/>
                  <a:gd name="T21" fmla="*/ 0 h 4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89" h="4275">
                    <a:moveTo>
                      <a:pt x="17489" y="309"/>
                    </a:moveTo>
                    <a:lnTo>
                      <a:pt x="16189" y="864"/>
                    </a:lnTo>
                    <a:lnTo>
                      <a:pt x="14757" y="2953"/>
                    </a:lnTo>
                    <a:lnTo>
                      <a:pt x="13458" y="4054"/>
                    </a:lnTo>
                    <a:lnTo>
                      <a:pt x="11861" y="4275"/>
                    </a:lnTo>
                    <a:lnTo>
                      <a:pt x="3370" y="4264"/>
                    </a:lnTo>
                    <a:lnTo>
                      <a:pt x="2919" y="3647"/>
                    </a:lnTo>
                    <a:lnTo>
                      <a:pt x="2093" y="3790"/>
                    </a:lnTo>
                    <a:lnTo>
                      <a:pt x="1674" y="4198"/>
                    </a:lnTo>
                    <a:lnTo>
                      <a:pt x="419" y="606"/>
                    </a:lnTo>
                    <a:lnTo>
                      <a:pt x="0" y="0"/>
                    </a:lnTo>
                  </a:path>
                </a:pathLst>
              </a:custGeom>
              <a:noFill/>
              <a:ln w="26988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A567144F-4A43-624E-A109-D5A6B1274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513" y="2928938"/>
                <a:ext cx="4011612" cy="1538288"/>
              </a:xfrm>
              <a:custGeom>
                <a:avLst/>
                <a:gdLst>
                  <a:gd name="T0" fmla="*/ 10109 w 10109"/>
                  <a:gd name="T1" fmla="*/ 0 h 3878"/>
                  <a:gd name="T2" fmla="*/ 8435 w 10109"/>
                  <a:gd name="T3" fmla="*/ 110 h 3878"/>
                  <a:gd name="T4" fmla="*/ 6926 w 10109"/>
                  <a:gd name="T5" fmla="*/ 1443 h 3878"/>
                  <a:gd name="T6" fmla="*/ 5474 w 10109"/>
                  <a:gd name="T7" fmla="*/ 2148 h 3878"/>
                  <a:gd name="T8" fmla="*/ 4009 w 10109"/>
                  <a:gd name="T9" fmla="*/ 3878 h 3878"/>
                  <a:gd name="T10" fmla="*/ 3150 w 10109"/>
                  <a:gd name="T11" fmla="*/ 3239 h 3878"/>
                  <a:gd name="T12" fmla="*/ 2533 w 10109"/>
                  <a:gd name="T13" fmla="*/ 3470 h 3878"/>
                  <a:gd name="T14" fmla="*/ 1905 w 10109"/>
                  <a:gd name="T15" fmla="*/ 3426 h 3878"/>
                  <a:gd name="T16" fmla="*/ 1597 w 10109"/>
                  <a:gd name="T17" fmla="*/ 3283 h 3878"/>
                  <a:gd name="T18" fmla="*/ 617 w 10109"/>
                  <a:gd name="T19" fmla="*/ 958 h 3878"/>
                  <a:gd name="T20" fmla="*/ 408 w 10109"/>
                  <a:gd name="T21" fmla="*/ 643 h 3878"/>
                  <a:gd name="T22" fmla="*/ 264 w 10109"/>
                  <a:gd name="T23" fmla="*/ 496 h 3878"/>
                  <a:gd name="T24" fmla="*/ 44 w 10109"/>
                  <a:gd name="T25" fmla="*/ 407 h 3878"/>
                  <a:gd name="T26" fmla="*/ 0 w 10109"/>
                  <a:gd name="T27" fmla="*/ 881 h 3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09" h="3878">
                    <a:moveTo>
                      <a:pt x="10109" y="0"/>
                    </a:moveTo>
                    <a:lnTo>
                      <a:pt x="8435" y="110"/>
                    </a:lnTo>
                    <a:lnTo>
                      <a:pt x="6926" y="1443"/>
                    </a:lnTo>
                    <a:lnTo>
                      <a:pt x="5474" y="2148"/>
                    </a:lnTo>
                    <a:lnTo>
                      <a:pt x="4009" y="3878"/>
                    </a:lnTo>
                    <a:lnTo>
                      <a:pt x="3150" y="3239"/>
                    </a:lnTo>
                    <a:lnTo>
                      <a:pt x="2533" y="3470"/>
                    </a:lnTo>
                    <a:lnTo>
                      <a:pt x="1905" y="3426"/>
                    </a:lnTo>
                    <a:lnTo>
                      <a:pt x="1597" y="3283"/>
                    </a:lnTo>
                    <a:lnTo>
                      <a:pt x="617" y="958"/>
                    </a:lnTo>
                    <a:lnTo>
                      <a:pt x="408" y="643"/>
                    </a:lnTo>
                    <a:lnTo>
                      <a:pt x="264" y="496"/>
                    </a:lnTo>
                    <a:lnTo>
                      <a:pt x="44" y="407"/>
                    </a:lnTo>
                    <a:lnTo>
                      <a:pt x="0" y="881"/>
                    </a:lnTo>
                  </a:path>
                </a:pathLst>
              </a:custGeom>
              <a:noFill/>
              <a:ln w="26988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E86964C6-19C1-494A-AC69-BB71F95BD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275" y="2924175"/>
                <a:ext cx="3675062" cy="2435225"/>
              </a:xfrm>
              <a:custGeom>
                <a:avLst/>
                <a:gdLst>
                  <a:gd name="T0" fmla="*/ 9261 w 9261"/>
                  <a:gd name="T1" fmla="*/ 0 h 6136"/>
                  <a:gd name="T2" fmla="*/ 5892 w 9261"/>
                  <a:gd name="T3" fmla="*/ 4197 h 6136"/>
                  <a:gd name="T4" fmla="*/ 3172 w 9261"/>
                  <a:gd name="T5" fmla="*/ 6136 h 6136"/>
                  <a:gd name="T6" fmla="*/ 1916 w 9261"/>
                  <a:gd name="T7" fmla="*/ 3977 h 6136"/>
                  <a:gd name="T8" fmla="*/ 1740 w 9261"/>
                  <a:gd name="T9" fmla="*/ 3834 h 6136"/>
                  <a:gd name="T10" fmla="*/ 1267 w 9261"/>
                  <a:gd name="T11" fmla="*/ 3007 h 6136"/>
                  <a:gd name="T12" fmla="*/ 430 w 9261"/>
                  <a:gd name="T13" fmla="*/ 319 h 6136"/>
                  <a:gd name="T14" fmla="*/ 209 w 9261"/>
                  <a:gd name="T15" fmla="*/ 110 h 6136"/>
                  <a:gd name="T16" fmla="*/ 0 w 9261"/>
                  <a:gd name="T17" fmla="*/ 385 h 6136"/>
                  <a:gd name="T18" fmla="*/ 0 w 9261"/>
                  <a:gd name="T19" fmla="*/ 529 h 6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61" h="6136">
                    <a:moveTo>
                      <a:pt x="9261" y="0"/>
                    </a:moveTo>
                    <a:lnTo>
                      <a:pt x="5892" y="4197"/>
                    </a:lnTo>
                    <a:lnTo>
                      <a:pt x="3172" y="6136"/>
                    </a:lnTo>
                    <a:lnTo>
                      <a:pt x="1916" y="3977"/>
                    </a:lnTo>
                    <a:lnTo>
                      <a:pt x="1740" y="3834"/>
                    </a:lnTo>
                    <a:lnTo>
                      <a:pt x="1267" y="3007"/>
                    </a:lnTo>
                    <a:lnTo>
                      <a:pt x="430" y="319"/>
                    </a:lnTo>
                    <a:lnTo>
                      <a:pt x="209" y="110"/>
                    </a:lnTo>
                    <a:lnTo>
                      <a:pt x="0" y="385"/>
                    </a:lnTo>
                    <a:lnTo>
                      <a:pt x="0" y="529"/>
                    </a:lnTo>
                  </a:path>
                </a:pathLst>
              </a:custGeom>
              <a:noFill/>
              <a:ln w="26988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B004FBC6-C861-5641-AE4C-21A0FDE17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513" y="2854325"/>
                <a:ext cx="2425700" cy="1590675"/>
              </a:xfrm>
              <a:custGeom>
                <a:avLst/>
                <a:gdLst>
                  <a:gd name="T0" fmla="*/ 6113 w 6113"/>
                  <a:gd name="T1" fmla="*/ 177 h 4011"/>
                  <a:gd name="T2" fmla="*/ 4615 w 6113"/>
                  <a:gd name="T3" fmla="*/ 419 h 4011"/>
                  <a:gd name="T4" fmla="*/ 3469 w 6113"/>
                  <a:gd name="T5" fmla="*/ 1911 h 4011"/>
                  <a:gd name="T6" fmla="*/ 2952 w 6113"/>
                  <a:gd name="T7" fmla="*/ 2358 h 4011"/>
                  <a:gd name="T8" fmla="*/ 2346 w 6113"/>
                  <a:gd name="T9" fmla="*/ 3504 h 4011"/>
                  <a:gd name="T10" fmla="*/ 1696 w 6113"/>
                  <a:gd name="T11" fmla="*/ 4011 h 4011"/>
                  <a:gd name="T12" fmla="*/ 452 w 6113"/>
                  <a:gd name="T13" fmla="*/ 573 h 4011"/>
                  <a:gd name="T14" fmla="*/ 253 w 6113"/>
                  <a:gd name="T15" fmla="*/ 672 h 4011"/>
                  <a:gd name="T16" fmla="*/ 0 w 6113"/>
                  <a:gd name="T17" fmla="*/ 441 h 4011"/>
                  <a:gd name="T18" fmla="*/ 11 w 6113"/>
                  <a:gd name="T19" fmla="*/ 0 h 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13" h="4011">
                    <a:moveTo>
                      <a:pt x="6113" y="177"/>
                    </a:moveTo>
                    <a:lnTo>
                      <a:pt x="4615" y="419"/>
                    </a:lnTo>
                    <a:lnTo>
                      <a:pt x="3469" y="1911"/>
                    </a:lnTo>
                    <a:lnTo>
                      <a:pt x="2952" y="2358"/>
                    </a:lnTo>
                    <a:lnTo>
                      <a:pt x="2346" y="3504"/>
                    </a:lnTo>
                    <a:lnTo>
                      <a:pt x="1696" y="4011"/>
                    </a:lnTo>
                    <a:lnTo>
                      <a:pt x="452" y="573"/>
                    </a:lnTo>
                    <a:lnTo>
                      <a:pt x="253" y="672"/>
                    </a:lnTo>
                    <a:lnTo>
                      <a:pt x="0" y="441"/>
                    </a:lnTo>
                    <a:lnTo>
                      <a:pt x="11" y="0"/>
                    </a:lnTo>
                  </a:path>
                </a:pathLst>
              </a:custGeom>
              <a:noFill/>
              <a:ln w="2698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BB86CD8-CF72-D940-8DB0-D693519A572B}"/>
                </a:ext>
              </a:extLst>
            </p:cNvPr>
            <p:cNvSpPr txBox="1"/>
            <p:nvPr/>
          </p:nvSpPr>
          <p:spPr>
            <a:xfrm>
              <a:off x="167640" y="563518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-3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83AD1E3-0266-ED46-8665-5C3038301A0D}"/>
                </a:ext>
              </a:extLst>
            </p:cNvPr>
            <p:cNvSpPr txBox="1"/>
            <p:nvPr/>
          </p:nvSpPr>
          <p:spPr>
            <a:xfrm>
              <a:off x="167640" y="479800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4EAD69E-9B70-074A-B536-7C5FFC74DC46}"/>
                </a:ext>
              </a:extLst>
            </p:cNvPr>
            <p:cNvSpPr txBox="1"/>
            <p:nvPr/>
          </p:nvSpPr>
          <p:spPr>
            <a:xfrm>
              <a:off x="167640" y="3960829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-1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9B4A022-1C40-614C-B2E6-D6C22759A3A5}"/>
                </a:ext>
              </a:extLst>
            </p:cNvPr>
            <p:cNvSpPr txBox="1"/>
            <p:nvPr/>
          </p:nvSpPr>
          <p:spPr>
            <a:xfrm>
              <a:off x="222143" y="312365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9D38E69-7C4D-A64B-9654-9CD2F8DBC095}"/>
                </a:ext>
              </a:extLst>
            </p:cNvPr>
            <p:cNvSpPr txBox="1"/>
            <p:nvPr/>
          </p:nvSpPr>
          <p:spPr>
            <a:xfrm>
              <a:off x="222143" y="228647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80632EF-AA76-0844-A701-D7D445C9F734}"/>
                </a:ext>
              </a:extLst>
            </p:cNvPr>
            <p:cNvSpPr txBox="1"/>
            <p:nvPr/>
          </p:nvSpPr>
          <p:spPr>
            <a:xfrm>
              <a:off x="7848231" y="378539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8AA2CAB-998E-0943-AE7C-6FDE6FB9DE28}"/>
                </a:ext>
              </a:extLst>
            </p:cNvPr>
            <p:cNvSpPr txBox="1"/>
            <p:nvPr/>
          </p:nvSpPr>
          <p:spPr>
            <a:xfrm>
              <a:off x="7848231" y="400740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449D2797-42B4-4B4D-B8EB-E075DE6B7EB8}"/>
                </a:ext>
              </a:extLst>
            </p:cNvPr>
            <p:cNvSpPr txBox="1"/>
            <p:nvPr/>
          </p:nvSpPr>
          <p:spPr>
            <a:xfrm>
              <a:off x="7848231" y="4229425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AAAFD97-69BD-9340-A862-8BB7254C4991}"/>
                </a:ext>
              </a:extLst>
            </p:cNvPr>
            <p:cNvSpPr txBox="1"/>
            <p:nvPr/>
          </p:nvSpPr>
          <p:spPr>
            <a:xfrm>
              <a:off x="7848231" y="445144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0485B25-770F-0144-BBAA-42BD35E386F1}"/>
                </a:ext>
              </a:extLst>
            </p:cNvPr>
            <p:cNvSpPr txBox="1"/>
            <p:nvPr/>
          </p:nvSpPr>
          <p:spPr>
            <a:xfrm>
              <a:off x="7848231" y="4673459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4EBFF756-1DF2-DE40-B822-BD717319EB03}"/>
                </a:ext>
              </a:extLst>
            </p:cNvPr>
            <p:cNvSpPr txBox="1"/>
            <p:nvPr/>
          </p:nvSpPr>
          <p:spPr>
            <a:xfrm>
              <a:off x="7848231" y="4895476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FDE4E2D-DCB5-8843-AD82-121014F4BA9A}"/>
                </a:ext>
              </a:extLst>
            </p:cNvPr>
            <p:cNvSpPr txBox="1"/>
            <p:nvPr/>
          </p:nvSpPr>
          <p:spPr>
            <a:xfrm>
              <a:off x="7848231" y="5117493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14964167-43A6-504E-A107-52AAF3FF03D0}"/>
                </a:ext>
              </a:extLst>
            </p:cNvPr>
            <p:cNvSpPr txBox="1"/>
            <p:nvPr/>
          </p:nvSpPr>
          <p:spPr>
            <a:xfrm>
              <a:off x="7848231" y="533951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2B272A4-B857-CD4F-996F-B1DCD7333949}"/>
                </a:ext>
              </a:extLst>
            </p:cNvPr>
            <p:cNvSpPr txBox="1"/>
            <p:nvPr/>
          </p:nvSpPr>
          <p:spPr>
            <a:xfrm>
              <a:off x="450563" y="589240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F9709B5-1BAD-784C-9C86-6C90FB8B6784}"/>
                </a:ext>
              </a:extLst>
            </p:cNvPr>
            <p:cNvSpPr txBox="1"/>
            <p:nvPr/>
          </p:nvSpPr>
          <p:spPr>
            <a:xfrm>
              <a:off x="1577573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D5854B4-043F-C347-B64D-770C8BF528BE}"/>
                </a:ext>
              </a:extLst>
            </p:cNvPr>
            <p:cNvSpPr txBox="1"/>
            <p:nvPr/>
          </p:nvSpPr>
          <p:spPr>
            <a:xfrm>
              <a:off x="2774332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D82EDA3-716B-6243-9EA6-E0D2D7550954}"/>
                </a:ext>
              </a:extLst>
            </p:cNvPr>
            <p:cNvSpPr txBox="1"/>
            <p:nvPr/>
          </p:nvSpPr>
          <p:spPr>
            <a:xfrm>
              <a:off x="3941011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6E10459-0E70-354F-817C-C4FE7580EE70}"/>
                </a:ext>
              </a:extLst>
            </p:cNvPr>
            <p:cNvSpPr txBox="1"/>
            <p:nvPr/>
          </p:nvSpPr>
          <p:spPr>
            <a:xfrm>
              <a:off x="5107690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F7EB0615-4DA4-B144-86C1-B120B571A92E}"/>
                </a:ext>
              </a:extLst>
            </p:cNvPr>
            <p:cNvSpPr txBox="1"/>
            <p:nvPr/>
          </p:nvSpPr>
          <p:spPr>
            <a:xfrm>
              <a:off x="6274369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DFD4EDFE-32C7-BE44-BF6A-8B2A5FED43EC}"/>
                </a:ext>
              </a:extLst>
            </p:cNvPr>
            <p:cNvSpPr txBox="1"/>
            <p:nvPr/>
          </p:nvSpPr>
          <p:spPr>
            <a:xfrm>
              <a:off x="7441049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FC32D86-CA99-CC46-96D6-06DD001EF553}"/>
                </a:ext>
              </a:extLst>
            </p:cNvPr>
            <p:cNvSpPr txBox="1"/>
            <p:nvPr/>
          </p:nvSpPr>
          <p:spPr>
            <a:xfrm>
              <a:off x="3666933" y="6262860"/>
              <a:ext cx="9155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Study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day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9665E158-08DE-A843-8146-F4473816BDDA}"/>
              </a:ext>
            </a:extLst>
          </p:cNvPr>
          <p:cNvSpPr txBox="1"/>
          <p:nvPr/>
        </p:nvSpPr>
        <p:spPr>
          <a:xfrm>
            <a:off x="761330" y="1706557"/>
            <a:ext cx="656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Individual</a:t>
            </a:r>
            <a:r>
              <a:rPr lang="fr-FR" sz="2000" b="1" dirty="0">
                <a:solidFill>
                  <a:srgbClr val="0070C0"/>
                </a:solidFill>
              </a:rPr>
              <a:t> changes in HIV-1 RNA, log</a:t>
            </a:r>
            <a:r>
              <a:rPr lang="fr-FR" sz="2000" b="1" baseline="-25000" dirty="0">
                <a:solidFill>
                  <a:srgbClr val="0070C0"/>
                </a:solidFill>
              </a:rPr>
              <a:t>10</a:t>
            </a:r>
            <a:r>
              <a:rPr lang="fr-FR" sz="2000" b="1" dirty="0">
                <a:solidFill>
                  <a:srgbClr val="0070C0"/>
                </a:solidFill>
              </a:rPr>
              <a:t> c/ml (40 mg/kg dose)</a:t>
            </a:r>
          </a:p>
        </p:txBody>
      </p:sp>
      <p:sp>
        <p:nvSpPr>
          <p:cNvPr id="62" name="Titre 1">
            <a:extLst>
              <a:ext uri="{FF2B5EF4-FFF2-40B4-BE49-F238E27FC236}">
                <a16:creationId xmlns:a16="http://schemas.microsoft.com/office/drawing/2014/main" id="{0AC2A392-BAE6-AF8E-19FB-9F908013861E}"/>
              </a:ext>
            </a:extLst>
          </p:cNvPr>
          <p:cNvSpPr txBox="1">
            <a:spLocks/>
          </p:cNvSpPr>
          <p:nvPr/>
        </p:nvSpPr>
        <p:spPr>
          <a:xfrm>
            <a:off x="609600" y="10471"/>
            <a:ext cx="9250680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BANNER Study :</a:t>
            </a:r>
            <a:br>
              <a:rPr lang="en-US" sz="3600" dirty="0"/>
            </a:br>
            <a:r>
              <a:rPr lang="en-US" sz="3600" dirty="0"/>
              <a:t>Phase </a:t>
            </a:r>
            <a:r>
              <a:rPr lang="en-US" sz="3600" dirty="0" err="1"/>
              <a:t>IIa</a:t>
            </a:r>
            <a:r>
              <a:rPr lang="en-US" sz="3600" dirty="0"/>
              <a:t> of VH3810109 (N6LS), </a:t>
            </a:r>
            <a:r>
              <a:rPr lang="en-US" sz="3600" dirty="0" err="1"/>
              <a:t>bNAb</a:t>
            </a:r>
            <a:r>
              <a:rPr lang="en-US" sz="3600" dirty="0"/>
              <a:t>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303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4DF0F2F-D57E-1E41-B9C2-50B1B99E3A0C}"/>
              </a:ext>
            </a:extLst>
          </p:cNvPr>
          <p:cNvSpPr txBox="1"/>
          <p:nvPr/>
        </p:nvSpPr>
        <p:spPr>
          <a:xfrm>
            <a:off x="8855927" y="6407754"/>
            <a:ext cx="331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Prevoteau</a:t>
            </a:r>
            <a:r>
              <a:rPr lang="fr-FR" sz="1200" dirty="0"/>
              <a:t> du Clary F. HIV Glasgow 2022, Abs. O33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554572-FAC4-5C48-BCA9-6464A04F958E}"/>
              </a:ext>
            </a:extLst>
          </p:cNvPr>
          <p:cNvSpPr txBox="1"/>
          <p:nvPr/>
        </p:nvSpPr>
        <p:spPr>
          <a:xfrm>
            <a:off x="1125203" y="1406201"/>
            <a:ext cx="7764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Excess </a:t>
            </a:r>
            <a:r>
              <a:rPr lang="fr-FR" sz="2000" b="1" dirty="0" err="1">
                <a:solidFill>
                  <a:srgbClr val="0070C0"/>
                </a:solidFill>
              </a:rPr>
              <a:t>mortality</a:t>
            </a:r>
            <a:r>
              <a:rPr lang="fr-FR" sz="2000" b="1" dirty="0">
                <a:solidFill>
                  <a:srgbClr val="0070C0"/>
                </a:solidFill>
              </a:rPr>
              <a:t> in PLWH: impact of </a:t>
            </a:r>
            <a:r>
              <a:rPr lang="fr-FR" sz="2000" b="1" dirty="0" err="1">
                <a:solidFill>
                  <a:srgbClr val="0070C0"/>
                </a:solidFill>
              </a:rPr>
              <a:t>Comorbidities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according</a:t>
            </a:r>
            <a:r>
              <a:rPr lang="fr-FR" sz="2000" b="1" dirty="0">
                <a:solidFill>
                  <a:srgbClr val="0070C0"/>
                </a:solidFill>
              </a:rPr>
              <a:t> to </a:t>
            </a:r>
            <a:r>
              <a:rPr lang="fr-FR" sz="2000" b="1" dirty="0" err="1">
                <a:solidFill>
                  <a:srgbClr val="0070C0"/>
                </a:solidFill>
              </a:rPr>
              <a:t>gender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6" name="Forme libre : forme 2">
            <a:extLst>
              <a:ext uri="{FF2B5EF4-FFF2-40B4-BE49-F238E27FC236}">
                <a16:creationId xmlns:a16="http://schemas.microsoft.com/office/drawing/2014/main" id="{DE5BE1FA-09AF-B344-B752-5737E2426166}"/>
              </a:ext>
            </a:extLst>
          </p:cNvPr>
          <p:cNvSpPr/>
          <p:nvPr/>
        </p:nvSpPr>
        <p:spPr>
          <a:xfrm>
            <a:off x="1167386" y="1957638"/>
            <a:ext cx="4280914" cy="3081512"/>
          </a:xfrm>
          <a:custGeom>
            <a:avLst/>
            <a:gdLst>
              <a:gd name="connsiteX0" fmla="*/ 0 w 3393440"/>
              <a:gd name="connsiteY0" fmla="*/ 0 h 2214880"/>
              <a:gd name="connsiteX1" fmla="*/ 0 w 3393440"/>
              <a:gd name="connsiteY1" fmla="*/ 2214880 h 2214880"/>
              <a:gd name="connsiteX2" fmla="*/ 3393440 w 3393440"/>
              <a:gd name="connsiteY2" fmla="*/ 2214880 h 22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3440" h="2214880">
                <a:moveTo>
                  <a:pt x="0" y="0"/>
                </a:moveTo>
                <a:lnTo>
                  <a:pt x="0" y="2214880"/>
                </a:lnTo>
                <a:lnTo>
                  <a:pt x="3393440" y="221488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826A1D-37E4-464D-98D2-5322F0D7A38A}"/>
              </a:ext>
            </a:extLst>
          </p:cNvPr>
          <p:cNvSpPr txBox="1"/>
          <p:nvPr/>
        </p:nvSpPr>
        <p:spPr>
          <a:xfrm>
            <a:off x="801073" y="4119265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0.9 -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B80140-238F-B84F-89E5-258568F2FF01}"/>
              </a:ext>
            </a:extLst>
          </p:cNvPr>
          <p:cNvSpPr txBox="1"/>
          <p:nvPr/>
        </p:nvSpPr>
        <p:spPr>
          <a:xfrm>
            <a:off x="801073" y="3354813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1.8 -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3AA6D84-3EB6-B149-8F53-0830F1961BFA}"/>
              </a:ext>
            </a:extLst>
          </p:cNvPr>
          <p:cNvSpPr txBox="1"/>
          <p:nvPr/>
        </p:nvSpPr>
        <p:spPr>
          <a:xfrm>
            <a:off x="801073" y="4883717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0.0 -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A9CC79-AB82-2C4A-8DA7-2FB702AB6CD9}"/>
              </a:ext>
            </a:extLst>
          </p:cNvPr>
          <p:cNvSpPr txBox="1"/>
          <p:nvPr/>
        </p:nvSpPr>
        <p:spPr>
          <a:xfrm>
            <a:off x="1463218" y="4830521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75E890-0909-9A4C-90A0-FB010671F40C}"/>
              </a:ext>
            </a:extLst>
          </p:cNvPr>
          <p:cNvSpPr txBox="1"/>
          <p:nvPr/>
        </p:nvSpPr>
        <p:spPr>
          <a:xfrm>
            <a:off x="2038350" y="4830521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AA/AG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99EF92-C15A-9B4A-923F-DC860A3FDCCD}"/>
              </a:ext>
            </a:extLst>
          </p:cNvPr>
          <p:cNvSpPr txBox="1"/>
          <p:nvPr/>
        </p:nvSpPr>
        <p:spPr>
          <a:xfrm>
            <a:off x="801073" y="2590361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2.6 -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17761E-A41F-9449-A488-B8AE8FA0C9F4}"/>
              </a:ext>
            </a:extLst>
          </p:cNvPr>
          <p:cNvSpPr txBox="1"/>
          <p:nvPr/>
        </p:nvSpPr>
        <p:spPr>
          <a:xfrm>
            <a:off x="801073" y="1812628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3.5 -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4AED19-14AC-9946-BA88-0724EA09A5DF}"/>
              </a:ext>
            </a:extLst>
          </p:cNvPr>
          <p:cNvSpPr txBox="1"/>
          <p:nvPr/>
        </p:nvSpPr>
        <p:spPr>
          <a:xfrm>
            <a:off x="1121617" y="304022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1.96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27A116D-76D2-FC4E-94DB-FAED9DBDE51B}"/>
              </a:ext>
            </a:extLst>
          </p:cNvPr>
          <p:cNvSpPr txBox="1"/>
          <p:nvPr/>
        </p:nvSpPr>
        <p:spPr>
          <a:xfrm>
            <a:off x="1580397" y="3441243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1.48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AB6D817-BD71-8C43-A965-3847A49644DA}"/>
              </a:ext>
            </a:extLst>
          </p:cNvPr>
          <p:cNvSpPr txBox="1"/>
          <p:nvPr/>
        </p:nvSpPr>
        <p:spPr>
          <a:xfrm>
            <a:off x="1894396" y="357889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1.32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F41871F-8140-A440-91FB-BC8565EC750E}"/>
              </a:ext>
            </a:extLst>
          </p:cNvPr>
          <p:cNvSpPr txBox="1"/>
          <p:nvPr/>
        </p:nvSpPr>
        <p:spPr>
          <a:xfrm>
            <a:off x="2271932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1.26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632E0E4-824A-5248-A15E-47E5AF507080}"/>
              </a:ext>
            </a:extLst>
          </p:cNvPr>
          <p:cNvSpPr txBox="1"/>
          <p:nvPr/>
        </p:nvSpPr>
        <p:spPr>
          <a:xfrm>
            <a:off x="2702650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52FB8E-4062-D949-82D4-065F9F27CE82}"/>
              </a:ext>
            </a:extLst>
          </p:cNvPr>
          <p:cNvSpPr txBox="1"/>
          <p:nvPr/>
        </p:nvSpPr>
        <p:spPr>
          <a:xfrm>
            <a:off x="3078453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B181960-98FC-B047-8858-FE2D11A4FF59}"/>
              </a:ext>
            </a:extLst>
          </p:cNvPr>
          <p:cNvSpPr txBox="1"/>
          <p:nvPr/>
        </p:nvSpPr>
        <p:spPr>
          <a:xfrm>
            <a:off x="3466022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1.24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84AF20E-A1A0-C043-A939-5E30E18D2484}"/>
              </a:ext>
            </a:extLst>
          </p:cNvPr>
          <p:cNvSpPr txBox="1"/>
          <p:nvPr/>
        </p:nvSpPr>
        <p:spPr>
          <a:xfrm>
            <a:off x="3840202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04DEAEF-AE5A-3742-BDE3-18A73C21A19E}"/>
              </a:ext>
            </a:extLst>
          </p:cNvPr>
          <p:cNvSpPr txBox="1"/>
          <p:nvPr/>
        </p:nvSpPr>
        <p:spPr>
          <a:xfrm>
            <a:off x="4227771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6210F77-BA08-FD47-90C6-64F14312542D}"/>
              </a:ext>
            </a:extLst>
          </p:cNvPr>
          <p:cNvSpPr txBox="1"/>
          <p:nvPr/>
        </p:nvSpPr>
        <p:spPr>
          <a:xfrm>
            <a:off x="4618169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1.24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FA163A8-34B9-2F4C-AD1B-8F2438F348AB}"/>
              </a:ext>
            </a:extLst>
          </p:cNvPr>
          <p:cNvSpPr txBox="1"/>
          <p:nvPr/>
        </p:nvSpPr>
        <p:spPr>
          <a:xfrm>
            <a:off x="5007676" y="363398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BFA41A9-986B-C649-94BC-326BD4AF90F4}"/>
              </a:ext>
            </a:extLst>
          </p:cNvPr>
          <p:cNvSpPr txBox="1"/>
          <p:nvPr/>
        </p:nvSpPr>
        <p:spPr>
          <a:xfrm>
            <a:off x="1640595" y="4332281"/>
            <a:ext cx="2713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Adjustment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leads to a 49.6%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28C8CFE-EF5E-2E4C-ADEC-BBC06E1EF5D9}"/>
              </a:ext>
            </a:extLst>
          </p:cNvPr>
          <p:cNvSpPr txBox="1"/>
          <p:nvPr/>
        </p:nvSpPr>
        <p:spPr>
          <a:xfrm rot="18748814">
            <a:off x="516386" y="5335770"/>
            <a:ext cx="1025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Unadjusted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42B5F41-B817-9A45-BB92-B6901B2A8662}"/>
              </a:ext>
            </a:extLst>
          </p:cNvPr>
          <p:cNvSpPr txBox="1"/>
          <p:nvPr/>
        </p:nvSpPr>
        <p:spPr>
          <a:xfrm rot="18748814">
            <a:off x="469252" y="5548868"/>
            <a:ext cx="1554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26048C9-068C-AA41-9034-D7165D8CE8C0}"/>
              </a:ext>
            </a:extLst>
          </p:cNvPr>
          <p:cNvSpPr txBox="1"/>
          <p:nvPr/>
        </p:nvSpPr>
        <p:spPr>
          <a:xfrm rot="18748814">
            <a:off x="1329567" y="5312120"/>
            <a:ext cx="978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Hepatitis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30064AB-D81E-6440-8B85-03C1480FC499}"/>
              </a:ext>
            </a:extLst>
          </p:cNvPr>
          <p:cNvSpPr txBox="1"/>
          <p:nvPr/>
        </p:nvSpPr>
        <p:spPr>
          <a:xfrm rot="18748814">
            <a:off x="1099412" y="5610758"/>
            <a:ext cx="167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Psychiatric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disorders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044A8F6-1D6E-7D4B-B846-35E8E2854A38}"/>
              </a:ext>
            </a:extLst>
          </p:cNvPr>
          <p:cNvSpPr txBox="1"/>
          <p:nvPr/>
        </p:nvSpPr>
        <p:spPr>
          <a:xfrm rot="18748814">
            <a:off x="1412562" y="5666393"/>
            <a:ext cx="19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Ischemic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heart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A86A462-6FC8-704D-B51E-EE3003B54549}"/>
              </a:ext>
            </a:extLst>
          </p:cNvPr>
          <p:cNvSpPr txBox="1"/>
          <p:nvPr/>
        </p:nvSpPr>
        <p:spPr>
          <a:xfrm rot="18748814">
            <a:off x="2608532" y="5333043"/>
            <a:ext cx="979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Hepatitis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4ECD3B9-EDAD-CE47-B9E7-F71956603B11}"/>
              </a:ext>
            </a:extLst>
          </p:cNvPr>
          <p:cNvSpPr txBox="1"/>
          <p:nvPr/>
        </p:nvSpPr>
        <p:spPr>
          <a:xfrm rot="18748814">
            <a:off x="2096508" y="5709102"/>
            <a:ext cx="2000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Peripheral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artery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A8B42F0-A195-BD42-BF69-32D478CE02AD}"/>
              </a:ext>
            </a:extLst>
          </p:cNvPr>
          <p:cNvSpPr txBox="1"/>
          <p:nvPr/>
        </p:nvSpPr>
        <p:spPr>
          <a:xfrm rot="18748814">
            <a:off x="3629200" y="5217419"/>
            <a:ext cx="647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Stroke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5E35387-20B2-894A-BA57-BBFF379A3881}"/>
              </a:ext>
            </a:extLst>
          </p:cNvPr>
          <p:cNvSpPr txBox="1"/>
          <p:nvPr/>
        </p:nvSpPr>
        <p:spPr>
          <a:xfrm rot="18748814">
            <a:off x="2879177" y="5706304"/>
            <a:ext cx="2011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Thrombo-mebolic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9546AF7-693C-6842-9C53-D909F944750F}"/>
              </a:ext>
            </a:extLst>
          </p:cNvPr>
          <p:cNvSpPr txBox="1"/>
          <p:nvPr/>
        </p:nvSpPr>
        <p:spPr>
          <a:xfrm rot="18748814">
            <a:off x="3896478" y="5434607"/>
            <a:ext cx="1262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Kidney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5572B6D-0989-D742-A9E2-AD93C5B07AD1}"/>
              </a:ext>
            </a:extLst>
          </p:cNvPr>
          <p:cNvSpPr txBox="1"/>
          <p:nvPr/>
        </p:nvSpPr>
        <p:spPr>
          <a:xfrm rot="18748814">
            <a:off x="4724045" y="5239214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0659E4F-F47E-644C-8D1C-CF8B952A31BE}"/>
              </a:ext>
            </a:extLst>
          </p:cNvPr>
          <p:cNvSpPr txBox="1"/>
          <p:nvPr/>
        </p:nvSpPr>
        <p:spPr>
          <a:xfrm>
            <a:off x="2932040" y="195285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</a:t>
            </a:r>
          </a:p>
        </p:txBody>
      </p:sp>
      <p:sp>
        <p:nvSpPr>
          <p:cNvPr id="41" name="Forme libre : forme 39">
            <a:extLst>
              <a:ext uri="{FF2B5EF4-FFF2-40B4-BE49-F238E27FC236}">
                <a16:creationId xmlns:a16="http://schemas.microsoft.com/office/drawing/2014/main" id="{8F8E1857-F730-7F4F-AE45-AA40A1795A62}"/>
              </a:ext>
            </a:extLst>
          </p:cNvPr>
          <p:cNvSpPr/>
          <p:nvPr/>
        </p:nvSpPr>
        <p:spPr>
          <a:xfrm>
            <a:off x="1357023" y="3310906"/>
            <a:ext cx="3880236" cy="636104"/>
          </a:xfrm>
          <a:custGeom>
            <a:avLst/>
            <a:gdLst>
              <a:gd name="connsiteX0" fmla="*/ 0 w 3880236"/>
              <a:gd name="connsiteY0" fmla="*/ 0 h 636104"/>
              <a:gd name="connsiteX1" fmla="*/ 381662 w 3880236"/>
              <a:gd name="connsiteY1" fmla="*/ 416118 h 636104"/>
              <a:gd name="connsiteX2" fmla="*/ 779227 w 3880236"/>
              <a:gd name="connsiteY2" fmla="*/ 553941 h 636104"/>
              <a:gd name="connsiteX3" fmla="*/ 1166191 w 3880236"/>
              <a:gd name="connsiteY3" fmla="*/ 609600 h 636104"/>
              <a:gd name="connsiteX4" fmla="*/ 1539902 w 3880236"/>
              <a:gd name="connsiteY4" fmla="*/ 614901 h 636104"/>
              <a:gd name="connsiteX5" fmla="*/ 1937467 w 3880236"/>
              <a:gd name="connsiteY5" fmla="*/ 620202 h 636104"/>
              <a:gd name="connsiteX6" fmla="*/ 2332382 w 3880236"/>
              <a:gd name="connsiteY6" fmla="*/ 633454 h 636104"/>
              <a:gd name="connsiteX7" fmla="*/ 2716695 w 3880236"/>
              <a:gd name="connsiteY7" fmla="*/ 636104 h 636104"/>
              <a:gd name="connsiteX8" fmla="*/ 3103659 w 3880236"/>
              <a:gd name="connsiteY8" fmla="*/ 633454 h 636104"/>
              <a:gd name="connsiteX9" fmla="*/ 3501224 w 3880236"/>
              <a:gd name="connsiteY9" fmla="*/ 625502 h 636104"/>
              <a:gd name="connsiteX10" fmla="*/ 3880236 w 3880236"/>
              <a:gd name="connsiteY10" fmla="*/ 609600 h 6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0236" h="636104">
                <a:moveTo>
                  <a:pt x="0" y="0"/>
                </a:moveTo>
                <a:lnTo>
                  <a:pt x="381662" y="416118"/>
                </a:lnTo>
                <a:lnTo>
                  <a:pt x="779227" y="553941"/>
                </a:lnTo>
                <a:lnTo>
                  <a:pt x="1166191" y="609600"/>
                </a:lnTo>
                <a:lnTo>
                  <a:pt x="1539902" y="614901"/>
                </a:lnTo>
                <a:lnTo>
                  <a:pt x="1937467" y="620202"/>
                </a:lnTo>
                <a:lnTo>
                  <a:pt x="2332382" y="633454"/>
                </a:lnTo>
                <a:lnTo>
                  <a:pt x="2716695" y="636104"/>
                </a:lnTo>
                <a:lnTo>
                  <a:pt x="3103659" y="633454"/>
                </a:lnTo>
                <a:lnTo>
                  <a:pt x="3501224" y="625502"/>
                </a:lnTo>
                <a:lnTo>
                  <a:pt x="3880236" y="609600"/>
                </a:lnTo>
              </a:path>
            </a:pathLst>
          </a:cu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orme libre : forme 40">
            <a:extLst>
              <a:ext uri="{FF2B5EF4-FFF2-40B4-BE49-F238E27FC236}">
                <a16:creationId xmlns:a16="http://schemas.microsoft.com/office/drawing/2014/main" id="{DEE6CEA0-96E9-834E-B0AA-189AB495298E}"/>
              </a:ext>
            </a:extLst>
          </p:cNvPr>
          <p:cNvSpPr/>
          <p:nvPr/>
        </p:nvSpPr>
        <p:spPr>
          <a:xfrm>
            <a:off x="6377882" y="1957638"/>
            <a:ext cx="4714652" cy="3081512"/>
          </a:xfrm>
          <a:custGeom>
            <a:avLst/>
            <a:gdLst>
              <a:gd name="connsiteX0" fmla="*/ 0 w 3393440"/>
              <a:gd name="connsiteY0" fmla="*/ 0 h 2214880"/>
              <a:gd name="connsiteX1" fmla="*/ 0 w 3393440"/>
              <a:gd name="connsiteY1" fmla="*/ 2214880 h 2214880"/>
              <a:gd name="connsiteX2" fmla="*/ 3393440 w 3393440"/>
              <a:gd name="connsiteY2" fmla="*/ 2214880 h 22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3440" h="2214880">
                <a:moveTo>
                  <a:pt x="0" y="0"/>
                </a:moveTo>
                <a:lnTo>
                  <a:pt x="0" y="2214880"/>
                </a:lnTo>
                <a:lnTo>
                  <a:pt x="3393440" y="221488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A57AE03-56FF-7748-9156-E93913AAA8A8}"/>
              </a:ext>
            </a:extLst>
          </p:cNvPr>
          <p:cNvSpPr txBox="1"/>
          <p:nvPr/>
        </p:nvSpPr>
        <p:spPr>
          <a:xfrm>
            <a:off x="5846935" y="4119265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0.875 -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807569C-0CBF-A341-A66C-54A85B1E59BA}"/>
              </a:ext>
            </a:extLst>
          </p:cNvPr>
          <p:cNvSpPr txBox="1"/>
          <p:nvPr/>
        </p:nvSpPr>
        <p:spPr>
          <a:xfrm>
            <a:off x="5925481" y="3354813"/>
            <a:ext cx="540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1.75 -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9D80C8D-C112-8D41-8F21-41B065E53CDF}"/>
              </a:ext>
            </a:extLst>
          </p:cNvPr>
          <p:cNvSpPr txBox="1"/>
          <p:nvPr/>
        </p:nvSpPr>
        <p:spPr>
          <a:xfrm>
            <a:off x="6004029" y="4883717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0.0 -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C574F28-7F61-CD4D-8D23-6F9D5CF24D41}"/>
              </a:ext>
            </a:extLst>
          </p:cNvPr>
          <p:cNvSpPr txBox="1"/>
          <p:nvPr/>
        </p:nvSpPr>
        <p:spPr>
          <a:xfrm>
            <a:off x="6711569" y="4830521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GG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8BC89CC-D310-0E45-A587-9B5F1DCD2AF1}"/>
              </a:ext>
            </a:extLst>
          </p:cNvPr>
          <p:cNvSpPr txBox="1"/>
          <p:nvPr/>
        </p:nvSpPr>
        <p:spPr>
          <a:xfrm>
            <a:off x="7286701" y="4830521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AA/AG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C6CD716-4392-BF49-AF6F-D5D95D4AFB0D}"/>
              </a:ext>
            </a:extLst>
          </p:cNvPr>
          <p:cNvSpPr txBox="1"/>
          <p:nvPr/>
        </p:nvSpPr>
        <p:spPr>
          <a:xfrm>
            <a:off x="5846935" y="259036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2.625 -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50CCD8B-2999-1B42-9C15-BC251E8162E1}"/>
              </a:ext>
            </a:extLst>
          </p:cNvPr>
          <p:cNvSpPr txBox="1"/>
          <p:nvPr/>
        </p:nvSpPr>
        <p:spPr>
          <a:xfrm>
            <a:off x="6004029" y="1812628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3.5 -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7449BA9-9598-5C42-9EDB-C0F022BC34E7}"/>
              </a:ext>
            </a:extLst>
          </p:cNvPr>
          <p:cNvSpPr txBox="1"/>
          <p:nvPr/>
        </p:nvSpPr>
        <p:spPr>
          <a:xfrm>
            <a:off x="6321609" y="217731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2.97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6E64FB4-36FF-DB47-BE28-78E8DFF6A136}"/>
              </a:ext>
            </a:extLst>
          </p:cNvPr>
          <p:cNvSpPr txBox="1"/>
          <p:nvPr/>
        </p:nvSpPr>
        <p:spPr>
          <a:xfrm>
            <a:off x="6827921" y="291269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2.06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AAA9623-9AFC-694E-A5EF-2DF590692E46}"/>
              </a:ext>
            </a:extLst>
          </p:cNvPr>
          <p:cNvSpPr txBox="1"/>
          <p:nvPr/>
        </p:nvSpPr>
        <p:spPr>
          <a:xfrm>
            <a:off x="7724886" y="4332281"/>
            <a:ext cx="2713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Adjustment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leads to a 46.1%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0E7561D-1ABC-F848-81FE-F11800D8EB90}"/>
              </a:ext>
            </a:extLst>
          </p:cNvPr>
          <p:cNvSpPr txBox="1"/>
          <p:nvPr/>
        </p:nvSpPr>
        <p:spPr>
          <a:xfrm rot="18748814">
            <a:off x="5745792" y="5356847"/>
            <a:ext cx="1025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Unadjusted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A386784-0D93-8A44-B492-F8E501B66947}"/>
              </a:ext>
            </a:extLst>
          </p:cNvPr>
          <p:cNvSpPr txBox="1"/>
          <p:nvPr/>
        </p:nvSpPr>
        <p:spPr>
          <a:xfrm rot="18748814">
            <a:off x="5717604" y="5543838"/>
            <a:ext cx="1554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B4EC697-87C6-0E42-BC7D-B8D216101EB4}"/>
              </a:ext>
            </a:extLst>
          </p:cNvPr>
          <p:cNvSpPr txBox="1"/>
          <p:nvPr/>
        </p:nvSpPr>
        <p:spPr>
          <a:xfrm rot="18748814">
            <a:off x="6603824" y="5337001"/>
            <a:ext cx="978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Hepatitis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07A36E5-F54C-5A44-A1D8-6F0A37940294}"/>
              </a:ext>
            </a:extLst>
          </p:cNvPr>
          <p:cNvSpPr txBox="1"/>
          <p:nvPr/>
        </p:nvSpPr>
        <p:spPr>
          <a:xfrm rot="18748814">
            <a:off x="9210890" y="5594075"/>
            <a:ext cx="167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Psychiatric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disorders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728D1C5-DA6C-5743-BDF1-A0B1B0AFDD39}"/>
              </a:ext>
            </a:extLst>
          </p:cNvPr>
          <p:cNvSpPr txBox="1"/>
          <p:nvPr/>
        </p:nvSpPr>
        <p:spPr>
          <a:xfrm rot="18748814">
            <a:off x="7912214" y="5616100"/>
            <a:ext cx="17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Ischemic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cardiopathy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9292476-9C28-E844-84EA-0F0CA2548D36}"/>
              </a:ext>
            </a:extLst>
          </p:cNvPr>
          <p:cNvSpPr txBox="1"/>
          <p:nvPr/>
        </p:nvSpPr>
        <p:spPr>
          <a:xfrm rot="18748814">
            <a:off x="7842573" y="5346116"/>
            <a:ext cx="979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Hepatitis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F25F391-0A14-AF4F-B3BE-002E532DD120}"/>
              </a:ext>
            </a:extLst>
          </p:cNvPr>
          <p:cNvSpPr txBox="1"/>
          <p:nvPr/>
        </p:nvSpPr>
        <p:spPr>
          <a:xfrm rot="18748814">
            <a:off x="8002074" y="5737324"/>
            <a:ext cx="207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Peripheral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artery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82A5A7E-DD39-A34F-BC8E-F83D6099AFA2}"/>
              </a:ext>
            </a:extLst>
          </p:cNvPr>
          <p:cNvSpPr txBox="1"/>
          <p:nvPr/>
        </p:nvSpPr>
        <p:spPr>
          <a:xfrm rot="18748814">
            <a:off x="9625505" y="5217811"/>
            <a:ext cx="647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Stroke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14FCFE0-4993-1F41-BCF7-AB6DB63DEFCC}"/>
              </a:ext>
            </a:extLst>
          </p:cNvPr>
          <p:cNvSpPr txBox="1"/>
          <p:nvPr/>
        </p:nvSpPr>
        <p:spPr>
          <a:xfrm rot="18748814">
            <a:off x="6114221" y="5714561"/>
            <a:ext cx="2011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Thrombo-mebolic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AE99499-D28C-8042-8898-E04FB6E568BD}"/>
              </a:ext>
            </a:extLst>
          </p:cNvPr>
          <p:cNvSpPr txBox="1"/>
          <p:nvPr/>
        </p:nvSpPr>
        <p:spPr>
          <a:xfrm rot="18748814">
            <a:off x="7121507" y="5464572"/>
            <a:ext cx="1332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Kidney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FCB708F-8071-8245-BDD0-CD675E625650}"/>
              </a:ext>
            </a:extLst>
          </p:cNvPr>
          <p:cNvSpPr txBox="1"/>
          <p:nvPr/>
        </p:nvSpPr>
        <p:spPr>
          <a:xfrm rot="18748814">
            <a:off x="10493360" y="5239213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A30E6A2-2689-E74B-856C-6984EAC9376A}"/>
              </a:ext>
            </a:extLst>
          </p:cNvPr>
          <p:cNvSpPr txBox="1"/>
          <p:nvPr/>
        </p:nvSpPr>
        <p:spPr>
          <a:xfrm>
            <a:off x="8025413" y="1952857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Forme libre : forme 73">
            <a:extLst>
              <a:ext uri="{FF2B5EF4-FFF2-40B4-BE49-F238E27FC236}">
                <a16:creationId xmlns:a16="http://schemas.microsoft.com/office/drawing/2014/main" id="{0A7122B8-3BE9-E348-BE77-A4D26E4A0880}"/>
              </a:ext>
            </a:extLst>
          </p:cNvPr>
          <p:cNvSpPr/>
          <p:nvPr/>
        </p:nvSpPr>
        <p:spPr>
          <a:xfrm>
            <a:off x="6566003" y="2465638"/>
            <a:ext cx="4326467" cy="1075267"/>
          </a:xfrm>
          <a:custGeom>
            <a:avLst/>
            <a:gdLst>
              <a:gd name="connsiteX0" fmla="*/ 0 w 4326467"/>
              <a:gd name="connsiteY0" fmla="*/ 0 h 1075267"/>
              <a:gd name="connsiteX1" fmla="*/ 389467 w 4326467"/>
              <a:gd name="connsiteY1" fmla="*/ 770467 h 1075267"/>
              <a:gd name="connsiteX2" fmla="*/ 800100 w 4326467"/>
              <a:gd name="connsiteY2" fmla="*/ 1062567 h 1075267"/>
              <a:gd name="connsiteX3" fmla="*/ 1181100 w 4326467"/>
              <a:gd name="connsiteY3" fmla="*/ 1066800 h 1075267"/>
              <a:gd name="connsiteX4" fmla="*/ 1566334 w 4326467"/>
              <a:gd name="connsiteY4" fmla="*/ 1058333 h 1075267"/>
              <a:gd name="connsiteX5" fmla="*/ 1981200 w 4326467"/>
              <a:gd name="connsiteY5" fmla="*/ 1075267 h 1075267"/>
              <a:gd name="connsiteX6" fmla="*/ 2366434 w 4326467"/>
              <a:gd name="connsiteY6" fmla="*/ 1062567 h 1075267"/>
              <a:gd name="connsiteX7" fmla="*/ 2751667 w 4326467"/>
              <a:gd name="connsiteY7" fmla="*/ 1066800 h 1075267"/>
              <a:gd name="connsiteX8" fmla="*/ 3141134 w 4326467"/>
              <a:gd name="connsiteY8" fmla="*/ 1054100 h 1075267"/>
              <a:gd name="connsiteX9" fmla="*/ 3543300 w 4326467"/>
              <a:gd name="connsiteY9" fmla="*/ 1045633 h 1075267"/>
              <a:gd name="connsiteX10" fmla="*/ 3941234 w 4326467"/>
              <a:gd name="connsiteY10" fmla="*/ 1037167 h 1075267"/>
              <a:gd name="connsiteX11" fmla="*/ 4326467 w 4326467"/>
              <a:gd name="connsiteY11" fmla="*/ 1016000 h 107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6467" h="1075267">
                <a:moveTo>
                  <a:pt x="0" y="0"/>
                </a:moveTo>
                <a:lnTo>
                  <a:pt x="389467" y="770467"/>
                </a:lnTo>
                <a:lnTo>
                  <a:pt x="800100" y="1062567"/>
                </a:lnTo>
                <a:lnTo>
                  <a:pt x="1181100" y="1066800"/>
                </a:lnTo>
                <a:lnTo>
                  <a:pt x="1566334" y="1058333"/>
                </a:lnTo>
                <a:lnTo>
                  <a:pt x="1981200" y="1075267"/>
                </a:lnTo>
                <a:lnTo>
                  <a:pt x="2366434" y="1062567"/>
                </a:lnTo>
                <a:lnTo>
                  <a:pt x="2751667" y="1066800"/>
                </a:lnTo>
                <a:lnTo>
                  <a:pt x="3141134" y="1054100"/>
                </a:lnTo>
                <a:lnTo>
                  <a:pt x="3543300" y="1045633"/>
                </a:lnTo>
                <a:lnTo>
                  <a:pt x="3941234" y="1037167"/>
                </a:lnTo>
                <a:lnTo>
                  <a:pt x="4326467" y="1016000"/>
                </a:ln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D6F9110-53CF-D243-823F-DB0C44BCCE00}"/>
              </a:ext>
            </a:extLst>
          </p:cNvPr>
          <p:cNvSpPr txBox="1"/>
          <p:nvPr/>
        </p:nvSpPr>
        <p:spPr>
          <a:xfrm>
            <a:off x="7148377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8055687-D72A-2D47-BA96-34695E5DDB10}"/>
              </a:ext>
            </a:extLst>
          </p:cNvPr>
          <p:cNvSpPr txBox="1"/>
          <p:nvPr/>
        </p:nvSpPr>
        <p:spPr>
          <a:xfrm>
            <a:off x="7529690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5003F0B-426B-0B4F-BF3D-0CE2E91B6847}"/>
              </a:ext>
            </a:extLst>
          </p:cNvPr>
          <p:cNvSpPr txBox="1"/>
          <p:nvPr/>
        </p:nvSpPr>
        <p:spPr>
          <a:xfrm>
            <a:off x="7934695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095D89C-9876-D841-990C-10C305637CBC}"/>
              </a:ext>
            </a:extLst>
          </p:cNvPr>
          <p:cNvSpPr txBox="1"/>
          <p:nvPr/>
        </p:nvSpPr>
        <p:spPr>
          <a:xfrm>
            <a:off x="8297486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AA726EE-9AC3-8041-89B6-9B9351B56155}"/>
              </a:ext>
            </a:extLst>
          </p:cNvPr>
          <p:cNvSpPr txBox="1"/>
          <p:nvPr/>
        </p:nvSpPr>
        <p:spPr>
          <a:xfrm>
            <a:off x="8713522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0EEE54E-23BD-6149-BCE9-F58F7CBE3DA2}"/>
              </a:ext>
            </a:extLst>
          </p:cNvPr>
          <p:cNvSpPr txBox="1"/>
          <p:nvPr/>
        </p:nvSpPr>
        <p:spPr>
          <a:xfrm>
            <a:off x="9075894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E8C6F119-0F90-4744-9B8C-0E1DA847CB04}"/>
              </a:ext>
            </a:extLst>
          </p:cNvPr>
          <p:cNvSpPr txBox="1"/>
          <p:nvPr/>
        </p:nvSpPr>
        <p:spPr>
          <a:xfrm>
            <a:off x="9472999" y="322798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1.74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15C76835-E1AA-4144-9233-23E900763DA7}"/>
              </a:ext>
            </a:extLst>
          </p:cNvPr>
          <p:cNvSpPr txBox="1"/>
          <p:nvPr/>
        </p:nvSpPr>
        <p:spPr>
          <a:xfrm>
            <a:off x="9870104" y="323193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1.74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7CAB08D-FFD7-524D-A56A-7ACCF24E23BA}"/>
              </a:ext>
            </a:extLst>
          </p:cNvPr>
          <p:cNvSpPr txBox="1"/>
          <p:nvPr/>
        </p:nvSpPr>
        <p:spPr>
          <a:xfrm>
            <a:off x="10277545" y="320846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1.75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1F79C09-1AAA-6644-AC82-E5845C17DBB0}"/>
              </a:ext>
            </a:extLst>
          </p:cNvPr>
          <p:cNvSpPr txBox="1"/>
          <p:nvPr/>
        </p:nvSpPr>
        <p:spPr>
          <a:xfrm>
            <a:off x="10652334" y="3210423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1.78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197560E8-FA69-1F45-9DBD-7EAF2BAEA56E}"/>
              </a:ext>
            </a:extLst>
          </p:cNvPr>
          <p:cNvSpPr txBox="1"/>
          <p:nvPr/>
        </p:nvSpPr>
        <p:spPr>
          <a:xfrm rot="18748814">
            <a:off x="7736540" y="5527075"/>
            <a:ext cx="1507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err="1">
                <a:solidFill>
                  <a:prstClr val="black"/>
                </a:solidFill>
                <a:latin typeface="Calibri"/>
              </a:rPr>
              <a:t>Obstetric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30643375-C321-1247-9F83-05E5BEB84CA0}"/>
              </a:ext>
            </a:extLst>
          </p:cNvPr>
          <p:cNvSpPr txBox="1"/>
          <p:nvPr/>
        </p:nvSpPr>
        <p:spPr>
          <a:xfrm>
            <a:off x="324219" y="33086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HR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5BF39CA-93E7-A044-90AD-283D5C3F0018}"/>
              </a:ext>
            </a:extLst>
          </p:cNvPr>
          <p:cNvSpPr txBox="1"/>
          <p:nvPr/>
        </p:nvSpPr>
        <p:spPr>
          <a:xfrm>
            <a:off x="5554859" y="31974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HR</a:t>
            </a:r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ED5E6319-F2C9-F88F-2C39-36D7B26F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580"/>
            <a:ext cx="8490167" cy="1143000"/>
          </a:xfrm>
        </p:spPr>
        <p:txBody>
          <a:bodyPr/>
          <a:lstStyle/>
          <a:p>
            <a:r>
              <a:rPr lang="fr-FR" dirty="0"/>
              <a:t>COCOVIH: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and impact of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 and </a:t>
            </a:r>
            <a:r>
              <a:rPr lang="fr-FR" dirty="0" err="1"/>
              <a:t>age</a:t>
            </a:r>
            <a:r>
              <a:rPr lang="fr-FR" dirty="0"/>
              <a:t> in PLWH</a:t>
            </a:r>
          </a:p>
        </p:txBody>
      </p:sp>
    </p:spTree>
    <p:extLst>
      <p:ext uri="{BB962C8B-B14F-4D97-AF65-F5344CB8AC3E}">
        <p14:creationId xmlns:p14="http://schemas.microsoft.com/office/powerpoint/2010/main" val="284127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1C77CA3-CEBB-0746-9AA9-1A7269C8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580"/>
            <a:ext cx="8490167" cy="1143000"/>
          </a:xfrm>
        </p:spPr>
        <p:txBody>
          <a:bodyPr/>
          <a:lstStyle/>
          <a:p>
            <a:r>
              <a:rPr lang="fr-FR" dirty="0"/>
              <a:t>COCOVIH: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and impact of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 and </a:t>
            </a:r>
            <a:r>
              <a:rPr lang="fr-FR" dirty="0" err="1"/>
              <a:t>age</a:t>
            </a:r>
            <a:r>
              <a:rPr lang="fr-FR" dirty="0"/>
              <a:t> in PLWH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EDF740-9F81-3F40-BA44-85A4460F3EC0}"/>
              </a:ext>
            </a:extLst>
          </p:cNvPr>
          <p:cNvSpPr txBox="1"/>
          <p:nvPr/>
        </p:nvSpPr>
        <p:spPr>
          <a:xfrm>
            <a:off x="8855927" y="6407754"/>
            <a:ext cx="331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Prevoteau</a:t>
            </a:r>
            <a:r>
              <a:rPr lang="fr-FR" sz="1200" dirty="0"/>
              <a:t> du Clary F. HIV Glasgow 2022, Abs. O33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76E991-59CD-AC47-BE68-A7E0B61766A0}"/>
              </a:ext>
            </a:extLst>
          </p:cNvPr>
          <p:cNvSpPr txBox="1"/>
          <p:nvPr/>
        </p:nvSpPr>
        <p:spPr>
          <a:xfrm>
            <a:off x="1337036" y="1571597"/>
            <a:ext cx="739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Excess </a:t>
            </a:r>
            <a:r>
              <a:rPr lang="fr-FR" sz="2000" b="1" dirty="0" err="1">
                <a:solidFill>
                  <a:srgbClr val="0070C0"/>
                </a:solidFill>
              </a:rPr>
              <a:t>mortality</a:t>
            </a:r>
            <a:r>
              <a:rPr lang="fr-FR" sz="2000" b="1" dirty="0">
                <a:solidFill>
                  <a:srgbClr val="0070C0"/>
                </a:solidFill>
              </a:rPr>
              <a:t> in PLWH: impact of </a:t>
            </a:r>
            <a:r>
              <a:rPr lang="fr-FR" sz="2000" b="1" dirty="0" err="1">
                <a:solidFill>
                  <a:srgbClr val="0070C0"/>
                </a:solidFill>
              </a:rPr>
              <a:t>Comorbidities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according</a:t>
            </a:r>
            <a:r>
              <a:rPr lang="fr-FR" sz="2000" b="1" dirty="0">
                <a:solidFill>
                  <a:srgbClr val="0070C0"/>
                </a:solidFill>
              </a:rPr>
              <a:t> to </a:t>
            </a:r>
            <a:r>
              <a:rPr lang="fr-FR" sz="2000" b="1" dirty="0" err="1">
                <a:solidFill>
                  <a:srgbClr val="0070C0"/>
                </a:solidFill>
              </a:rPr>
              <a:t>age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305E8AB-A0CC-364C-B84A-1AB16561692E}"/>
              </a:ext>
            </a:extLst>
          </p:cNvPr>
          <p:cNvGrpSpPr/>
          <p:nvPr/>
        </p:nvGrpSpPr>
        <p:grpSpPr>
          <a:xfrm>
            <a:off x="874172" y="2447290"/>
            <a:ext cx="8273615" cy="3721761"/>
            <a:chOff x="1981635" y="2133600"/>
            <a:chExt cx="8273615" cy="3721761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CA478E29-E1AC-8643-A539-3A30D71785F2}"/>
                </a:ext>
              </a:extLst>
            </p:cNvPr>
            <p:cNvCxnSpPr/>
            <p:nvPr/>
          </p:nvCxnSpPr>
          <p:spPr>
            <a:xfrm>
              <a:off x="2545080" y="2287488"/>
              <a:ext cx="771017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8D04673-19D0-1D47-B905-2804D6276F88}"/>
                </a:ext>
              </a:extLst>
            </p:cNvPr>
            <p:cNvCxnSpPr/>
            <p:nvPr/>
          </p:nvCxnSpPr>
          <p:spPr>
            <a:xfrm>
              <a:off x="2545080" y="3079648"/>
              <a:ext cx="771017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8E36C059-B5ED-0B47-94F1-0A3DEECC33CA}"/>
                </a:ext>
              </a:extLst>
            </p:cNvPr>
            <p:cNvCxnSpPr/>
            <p:nvPr/>
          </p:nvCxnSpPr>
          <p:spPr>
            <a:xfrm>
              <a:off x="2545080" y="3871808"/>
              <a:ext cx="771017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A8E390E-62EA-DF4E-B164-04CB0687352B}"/>
                </a:ext>
              </a:extLst>
            </p:cNvPr>
            <p:cNvCxnSpPr/>
            <p:nvPr/>
          </p:nvCxnSpPr>
          <p:spPr>
            <a:xfrm>
              <a:off x="2545080" y="4671464"/>
              <a:ext cx="771017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1B27BA27-D1B1-BA41-AA41-9D9A43A10AD2}"/>
                </a:ext>
              </a:extLst>
            </p:cNvPr>
            <p:cNvCxnSpPr/>
            <p:nvPr/>
          </p:nvCxnSpPr>
          <p:spPr>
            <a:xfrm>
              <a:off x="2545080" y="5447657"/>
              <a:ext cx="771017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D39B4ED-8450-954D-8BA9-E29D16CD5E7C}"/>
                </a:ext>
              </a:extLst>
            </p:cNvPr>
            <p:cNvSpPr txBox="1"/>
            <p:nvPr/>
          </p:nvSpPr>
          <p:spPr>
            <a:xfrm>
              <a:off x="2073006" y="213360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5.0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4E9496F-B8C0-B14E-856E-FE541C205D11}"/>
                </a:ext>
              </a:extLst>
            </p:cNvPr>
            <p:cNvSpPr txBox="1"/>
            <p:nvPr/>
          </p:nvSpPr>
          <p:spPr>
            <a:xfrm>
              <a:off x="1981635" y="2925760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3.75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544CEA1-4D3C-A142-995D-042A48896FC4}"/>
                </a:ext>
              </a:extLst>
            </p:cNvPr>
            <p:cNvSpPr txBox="1"/>
            <p:nvPr/>
          </p:nvSpPr>
          <p:spPr>
            <a:xfrm>
              <a:off x="2073006" y="371792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2.5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B4ABA9F-F686-4644-9373-3649DE563F25}"/>
                </a:ext>
              </a:extLst>
            </p:cNvPr>
            <p:cNvSpPr txBox="1"/>
            <p:nvPr/>
          </p:nvSpPr>
          <p:spPr>
            <a:xfrm>
              <a:off x="1981635" y="4510080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3CD96C0-3FE3-0745-AAAE-2F7E48B6305E}"/>
                </a:ext>
              </a:extLst>
            </p:cNvPr>
            <p:cNvSpPr txBox="1"/>
            <p:nvPr/>
          </p:nvSpPr>
          <p:spPr>
            <a:xfrm>
              <a:off x="2073006" y="5293365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A4C2906-CCF4-9B41-900D-E4E44E1458D5}"/>
                </a:ext>
              </a:extLst>
            </p:cNvPr>
            <p:cNvSpPr txBox="1"/>
            <p:nvPr/>
          </p:nvSpPr>
          <p:spPr>
            <a:xfrm>
              <a:off x="2731359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[18-30[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A189856-9417-6E41-B030-DE965F825419}"/>
                </a:ext>
              </a:extLst>
            </p:cNvPr>
            <p:cNvSpPr txBox="1"/>
            <p:nvPr/>
          </p:nvSpPr>
          <p:spPr>
            <a:xfrm>
              <a:off x="3882796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[30-40[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442344F-CCA5-3642-A07A-C9A4469BB3FD}"/>
                </a:ext>
              </a:extLst>
            </p:cNvPr>
            <p:cNvSpPr txBox="1"/>
            <p:nvPr/>
          </p:nvSpPr>
          <p:spPr>
            <a:xfrm>
              <a:off x="4966203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[40-50[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FDEE7CD-EE1A-DC4A-B5C3-25CB37CF5F48}"/>
                </a:ext>
              </a:extLst>
            </p:cNvPr>
            <p:cNvSpPr txBox="1"/>
            <p:nvPr/>
          </p:nvSpPr>
          <p:spPr>
            <a:xfrm>
              <a:off x="6117640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[50-60[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CFA4E16-6A06-8140-B0E5-D7B76A08E6D6}"/>
                </a:ext>
              </a:extLst>
            </p:cNvPr>
            <p:cNvSpPr txBox="1"/>
            <p:nvPr/>
          </p:nvSpPr>
          <p:spPr>
            <a:xfrm>
              <a:off x="7246217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[60-70[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C4F1387-6278-9048-9C8B-FA33540B4F58}"/>
                </a:ext>
              </a:extLst>
            </p:cNvPr>
            <p:cNvSpPr txBox="1"/>
            <p:nvPr/>
          </p:nvSpPr>
          <p:spPr>
            <a:xfrm>
              <a:off x="8397654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[70-80[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DD8F51C-B739-D941-960B-779F3EC33F16}"/>
                </a:ext>
              </a:extLst>
            </p:cNvPr>
            <p:cNvSpPr txBox="1"/>
            <p:nvPr/>
          </p:nvSpPr>
          <p:spPr>
            <a:xfrm>
              <a:off x="9612125" y="5547584"/>
              <a:ext cx="497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80</a:t>
              </a:r>
            </a:p>
          </p:txBody>
        </p:sp>
        <p:sp>
          <p:nvSpPr>
            <p:cNvPr id="31" name="Forme libre : forme 19">
              <a:extLst>
                <a:ext uri="{FF2B5EF4-FFF2-40B4-BE49-F238E27FC236}">
                  <a16:creationId xmlns:a16="http://schemas.microsoft.com/office/drawing/2014/main" id="{FA54E9A8-86F0-EE4C-A578-7CD1E093607D}"/>
                </a:ext>
              </a:extLst>
            </p:cNvPr>
            <p:cNvSpPr/>
            <p:nvPr/>
          </p:nvSpPr>
          <p:spPr>
            <a:xfrm>
              <a:off x="3086100" y="3133725"/>
              <a:ext cx="6729413" cy="1447800"/>
            </a:xfrm>
            <a:custGeom>
              <a:avLst/>
              <a:gdLst>
                <a:gd name="connsiteX0" fmla="*/ 0 w 6729413"/>
                <a:gd name="connsiteY0" fmla="*/ 95250 h 1447800"/>
                <a:gd name="connsiteX1" fmla="*/ 0 w 6729413"/>
                <a:gd name="connsiteY1" fmla="*/ 95250 h 1447800"/>
                <a:gd name="connsiteX2" fmla="*/ 1123950 w 6729413"/>
                <a:gd name="connsiteY2" fmla="*/ 0 h 1447800"/>
                <a:gd name="connsiteX3" fmla="*/ 2257425 w 6729413"/>
                <a:gd name="connsiteY3" fmla="*/ 495300 h 1447800"/>
                <a:gd name="connsiteX4" fmla="*/ 3367088 w 6729413"/>
                <a:gd name="connsiteY4" fmla="*/ 1238250 h 1447800"/>
                <a:gd name="connsiteX5" fmla="*/ 4495800 w 6729413"/>
                <a:gd name="connsiteY5" fmla="*/ 1390650 h 1447800"/>
                <a:gd name="connsiteX6" fmla="*/ 5614988 w 6729413"/>
                <a:gd name="connsiteY6" fmla="*/ 1447800 h 1447800"/>
                <a:gd name="connsiteX7" fmla="*/ 6729413 w 6729413"/>
                <a:gd name="connsiteY7" fmla="*/ 1247775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9413" h="1447800">
                  <a:moveTo>
                    <a:pt x="0" y="95250"/>
                  </a:moveTo>
                  <a:lnTo>
                    <a:pt x="0" y="95250"/>
                  </a:lnTo>
                  <a:lnTo>
                    <a:pt x="1123950" y="0"/>
                  </a:lnTo>
                  <a:lnTo>
                    <a:pt x="2257425" y="495300"/>
                  </a:lnTo>
                  <a:lnTo>
                    <a:pt x="3367088" y="1238250"/>
                  </a:lnTo>
                  <a:lnTo>
                    <a:pt x="4495800" y="1390650"/>
                  </a:lnTo>
                  <a:lnTo>
                    <a:pt x="5614988" y="1447800"/>
                  </a:lnTo>
                  <a:lnTo>
                    <a:pt x="6729413" y="1247775"/>
                  </a:lnTo>
                </a:path>
              </a:pathLst>
            </a:cu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D8ED6957-8A28-E14A-B29E-7BBB694219E6}"/>
                </a:ext>
              </a:extLst>
            </p:cNvPr>
            <p:cNvCxnSpPr/>
            <p:nvPr/>
          </p:nvCxnSpPr>
          <p:spPr>
            <a:xfrm>
              <a:off x="3100385" y="2719387"/>
              <a:ext cx="0" cy="11953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8D30A91-12C1-D841-822B-614692F1CD7B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4" y="2913611"/>
              <a:ext cx="0" cy="46300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09C2304-190F-B441-B2B5-6F093E2FF16C}"/>
                </a:ext>
              </a:extLst>
            </p:cNvPr>
            <p:cNvCxnSpPr>
              <a:cxnSpLocks/>
            </p:cNvCxnSpPr>
            <p:nvPr/>
          </p:nvCxnSpPr>
          <p:spPr>
            <a:xfrm>
              <a:off x="5337174" y="3523569"/>
              <a:ext cx="0" cy="21023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130CCD62-3981-764B-B0A2-EC18D76623B4}"/>
                </a:ext>
              </a:extLst>
            </p:cNvPr>
            <p:cNvCxnSpPr>
              <a:cxnSpLocks/>
            </p:cNvCxnSpPr>
            <p:nvPr/>
          </p:nvCxnSpPr>
          <p:spPr>
            <a:xfrm>
              <a:off x="6454774" y="4308475"/>
              <a:ext cx="0" cy="14039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43E442B6-511A-D64A-8D35-176C882C2EFE}"/>
                </a:ext>
              </a:extLst>
            </p:cNvPr>
            <p:cNvCxnSpPr>
              <a:cxnSpLocks/>
            </p:cNvCxnSpPr>
            <p:nvPr/>
          </p:nvCxnSpPr>
          <p:spPr>
            <a:xfrm>
              <a:off x="7580819" y="4438942"/>
              <a:ext cx="0" cy="14756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938DB431-6D2F-BD4E-B35A-F92F9E3266B5}"/>
                </a:ext>
              </a:extLst>
            </p:cNvPr>
            <p:cNvCxnSpPr>
              <a:cxnSpLocks/>
            </p:cNvCxnSpPr>
            <p:nvPr/>
          </p:nvCxnSpPr>
          <p:spPr>
            <a:xfrm>
              <a:off x="8700514" y="4486563"/>
              <a:ext cx="0" cy="19167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848C4DDA-A195-5249-9598-374DDF209F10}"/>
                </a:ext>
              </a:extLst>
            </p:cNvPr>
            <p:cNvCxnSpPr>
              <a:cxnSpLocks/>
            </p:cNvCxnSpPr>
            <p:nvPr/>
          </p:nvCxnSpPr>
          <p:spPr>
            <a:xfrm>
              <a:off x="9815513" y="4202274"/>
              <a:ext cx="0" cy="41735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au 19">
            <a:extLst>
              <a:ext uri="{FF2B5EF4-FFF2-40B4-BE49-F238E27FC236}">
                <a16:creationId xmlns:a16="http://schemas.microsoft.com/office/drawing/2014/main" id="{47B3A1AB-329A-3B43-ABE7-60870F9F9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32392"/>
              </p:ext>
            </p:extLst>
          </p:nvPr>
        </p:nvGraphicFramePr>
        <p:xfrm>
          <a:off x="5796388" y="2211329"/>
          <a:ext cx="3328669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597">
                  <a:extLst>
                    <a:ext uri="{9D8B030D-6E8A-4147-A177-3AD203B41FA5}">
                      <a16:colId xmlns:a16="http://schemas.microsoft.com/office/drawing/2014/main" val="4059746347"/>
                    </a:ext>
                  </a:extLst>
                </a:gridCol>
                <a:gridCol w="797024">
                  <a:extLst>
                    <a:ext uri="{9D8B030D-6E8A-4147-A177-3AD203B41FA5}">
                      <a16:colId xmlns:a16="http://schemas.microsoft.com/office/drawing/2014/main" val="2620957714"/>
                    </a:ext>
                  </a:extLst>
                </a:gridCol>
                <a:gridCol w="797024">
                  <a:extLst>
                    <a:ext uri="{9D8B030D-6E8A-4147-A177-3AD203B41FA5}">
                      <a16:colId xmlns:a16="http://schemas.microsoft.com/office/drawing/2014/main" val="4066571041"/>
                    </a:ext>
                  </a:extLst>
                </a:gridCol>
                <a:gridCol w="797024">
                  <a:extLst>
                    <a:ext uri="{9D8B030D-6E8A-4147-A177-3AD203B41FA5}">
                      <a16:colId xmlns:a16="http://schemas.microsoft.com/office/drawing/2014/main" val="2297576880"/>
                    </a:ext>
                  </a:extLst>
                </a:gridCol>
              </a:tblGrid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j-lt"/>
                        </a:rPr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j-lt"/>
                        </a:rPr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>
                          <a:latin typeface="+mj-lt"/>
                        </a:rPr>
                        <a:t>Female</a:t>
                      </a:r>
                      <a:endParaRPr lang="fr-FR" sz="16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208885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[18-30[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3.517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2.704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4.574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135194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[30-40[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3.664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3.331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822706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[40-50[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2.896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2.75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38792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[50-60[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1.705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1.61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1.806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9250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[60-70[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1.483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1.375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304039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[70-80[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1.379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1.246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1.527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237894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sng" dirty="0"/>
                        <a:t>&gt;</a:t>
                      </a:r>
                      <a:r>
                        <a:rPr lang="fr-FR" sz="1200" b="0" dirty="0"/>
                        <a:t>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1.691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+mj-lt"/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2.041</a:t>
                      </a:r>
                      <a:endParaRPr lang="fr-FR" sz="12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597526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A861487-6352-6648-80C3-F3E945085B6B}"/>
              </a:ext>
            </a:extLst>
          </p:cNvPr>
          <p:cNvSpPr txBox="1"/>
          <p:nvPr/>
        </p:nvSpPr>
        <p:spPr>
          <a:xfrm>
            <a:off x="335092" y="383725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6D3DFC5-8B43-E341-AA32-FCD59BDEE3A7}"/>
              </a:ext>
            </a:extLst>
          </p:cNvPr>
          <p:cNvCxnSpPr/>
          <p:nvPr/>
        </p:nvCxnSpPr>
        <p:spPr>
          <a:xfrm>
            <a:off x="1437617" y="2329132"/>
            <a:ext cx="0" cy="343221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1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7A10FD0-6D32-C84C-A15D-27BD982F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580"/>
            <a:ext cx="8490167" cy="1143000"/>
          </a:xfrm>
        </p:spPr>
        <p:txBody>
          <a:bodyPr/>
          <a:lstStyle/>
          <a:p>
            <a:r>
              <a:rPr lang="fr-FR" dirty="0"/>
              <a:t>COCOVIH 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and impact of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 and </a:t>
            </a:r>
            <a:r>
              <a:rPr lang="fr-FR" dirty="0" err="1"/>
              <a:t>age</a:t>
            </a:r>
            <a:r>
              <a:rPr lang="fr-FR" dirty="0"/>
              <a:t> in PLWH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7E8E3E-1C37-6843-985C-83898AE5948C}"/>
              </a:ext>
            </a:extLst>
          </p:cNvPr>
          <p:cNvSpPr txBox="1"/>
          <p:nvPr/>
        </p:nvSpPr>
        <p:spPr>
          <a:xfrm>
            <a:off x="8855927" y="6407754"/>
            <a:ext cx="331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Prevoteau</a:t>
            </a:r>
            <a:r>
              <a:rPr lang="fr-FR" sz="1200" dirty="0"/>
              <a:t> du Clary F. HIV Glasgow 2022, Abs. O33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780754-BFAC-184A-9222-4F0795E66A92}"/>
              </a:ext>
            </a:extLst>
          </p:cNvPr>
          <p:cNvSpPr txBox="1"/>
          <p:nvPr/>
        </p:nvSpPr>
        <p:spPr>
          <a:xfrm>
            <a:off x="3138804" y="1706927"/>
            <a:ext cx="5140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Proportion of </a:t>
            </a:r>
            <a:r>
              <a:rPr lang="fr-FR" sz="2000" b="1" dirty="0" err="1">
                <a:solidFill>
                  <a:srgbClr val="0070C0"/>
                </a:solidFill>
              </a:rPr>
              <a:t>untreated</a:t>
            </a:r>
            <a:r>
              <a:rPr lang="fr-FR" sz="2000" b="1" dirty="0">
                <a:solidFill>
                  <a:srgbClr val="0070C0"/>
                </a:solidFill>
              </a:rPr>
              <a:t> PLWH in 2019 = 11.8%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3379A702-5C8C-804E-BC03-DD4059D84B5F}"/>
              </a:ext>
            </a:extLst>
          </p:cNvPr>
          <p:cNvGraphicFramePr/>
          <p:nvPr/>
        </p:nvGraphicFramePr>
        <p:xfrm>
          <a:off x="929640" y="2560319"/>
          <a:ext cx="4418329" cy="294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17E6058-CB4B-CE4E-B292-62A4F0E35266}"/>
              </a:ext>
            </a:extLst>
          </p:cNvPr>
          <p:cNvSpPr txBox="1"/>
          <p:nvPr/>
        </p:nvSpPr>
        <p:spPr>
          <a:xfrm>
            <a:off x="1695411" y="521970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BE0279-C2DF-F544-8556-FCB54CE480EE}"/>
              </a:ext>
            </a:extLst>
          </p:cNvPr>
          <p:cNvSpPr txBox="1"/>
          <p:nvPr/>
        </p:nvSpPr>
        <p:spPr>
          <a:xfrm>
            <a:off x="2883393" y="5219700"/>
            <a:ext cx="769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1F37C7-BDC3-8348-AE6B-87324558FCB3}"/>
              </a:ext>
            </a:extLst>
          </p:cNvPr>
          <p:cNvSpPr txBox="1"/>
          <p:nvPr/>
        </p:nvSpPr>
        <p:spPr>
          <a:xfrm>
            <a:off x="4210270" y="5219700"/>
            <a:ext cx="717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648F52-102A-B244-8A45-2D22BE91A077}"/>
              </a:ext>
            </a:extLst>
          </p:cNvPr>
          <p:cNvSpPr txBox="1"/>
          <p:nvPr/>
        </p:nvSpPr>
        <p:spPr>
          <a:xfrm>
            <a:off x="1465379" y="3336967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N=102 464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DEC39C-F252-9D4F-9DFC-86536F3E7D67}"/>
              </a:ext>
            </a:extLst>
          </p:cNvPr>
          <p:cNvSpPr txBox="1"/>
          <p:nvPr/>
        </p:nvSpPr>
        <p:spPr>
          <a:xfrm>
            <a:off x="4018079" y="2902627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N=157 337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5D6DB8-EF15-4A40-828C-A9ABC51A4A61}"/>
              </a:ext>
            </a:extLst>
          </p:cNvPr>
          <p:cNvSpPr txBox="1"/>
          <p:nvPr/>
        </p:nvSpPr>
        <p:spPr>
          <a:xfrm>
            <a:off x="2819786" y="2384825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N=54 873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814DE20-EEF5-574E-91C2-7A22967FEA8B}"/>
              </a:ext>
            </a:extLst>
          </p:cNvPr>
          <p:cNvSpPr txBox="1"/>
          <p:nvPr/>
        </p:nvSpPr>
        <p:spPr>
          <a:xfrm>
            <a:off x="997089" y="231868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DA3D9DF7-583B-4747-96EC-6DF019027454}"/>
              </a:ext>
            </a:extLst>
          </p:cNvPr>
          <p:cNvGraphicFramePr/>
          <p:nvPr/>
        </p:nvGraphicFramePr>
        <p:xfrm>
          <a:off x="6425363" y="2560319"/>
          <a:ext cx="4418329" cy="294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A0E14F7E-C59E-174C-B3B6-1B9AF8A07FF2}"/>
              </a:ext>
            </a:extLst>
          </p:cNvPr>
          <p:cNvSpPr txBox="1"/>
          <p:nvPr/>
        </p:nvSpPr>
        <p:spPr>
          <a:xfrm>
            <a:off x="7583705" y="3509430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N=47 606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99D2FEE-DF19-8542-AACC-18606A7D068C}"/>
              </a:ext>
            </a:extLst>
          </p:cNvPr>
          <p:cNvSpPr txBox="1"/>
          <p:nvPr/>
        </p:nvSpPr>
        <p:spPr>
          <a:xfrm>
            <a:off x="9947987" y="3511724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N=4 083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24D0075-6293-2446-B531-44CF79284454}"/>
              </a:ext>
            </a:extLst>
          </p:cNvPr>
          <p:cNvSpPr txBox="1"/>
          <p:nvPr/>
        </p:nvSpPr>
        <p:spPr>
          <a:xfrm>
            <a:off x="6492812" y="231868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CF7005E-753F-B646-9FF0-9F202DCA639C}"/>
              </a:ext>
            </a:extLst>
          </p:cNvPr>
          <p:cNvSpPr txBox="1"/>
          <p:nvPr/>
        </p:nvSpPr>
        <p:spPr>
          <a:xfrm>
            <a:off x="9153111" y="3891858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N=14,264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8C86C04-A470-A642-8800-538C4F432B80}"/>
              </a:ext>
            </a:extLst>
          </p:cNvPr>
          <p:cNvSpPr txBox="1"/>
          <p:nvPr/>
        </p:nvSpPr>
        <p:spPr>
          <a:xfrm>
            <a:off x="8336283" y="3904123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N=87 902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6AC4359-9A5F-C044-ABCF-DC7EDBB5D118}"/>
              </a:ext>
            </a:extLst>
          </p:cNvPr>
          <p:cNvSpPr txBox="1"/>
          <p:nvPr/>
        </p:nvSpPr>
        <p:spPr>
          <a:xfrm>
            <a:off x="6832702" y="2427385"/>
            <a:ext cx="716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N=3 482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E8F04A-1211-094D-A1F9-EBDC2AB7AFF8}"/>
              </a:ext>
            </a:extLst>
          </p:cNvPr>
          <p:cNvSpPr txBox="1"/>
          <p:nvPr/>
        </p:nvSpPr>
        <p:spPr>
          <a:xfrm>
            <a:off x="6873868" y="5161403"/>
            <a:ext cx="6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[18-25[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98C42B8-05B2-DB4A-AE92-4F3ACED12ACC}"/>
              </a:ext>
            </a:extLst>
          </p:cNvPr>
          <p:cNvSpPr txBox="1"/>
          <p:nvPr/>
        </p:nvSpPr>
        <p:spPr>
          <a:xfrm>
            <a:off x="7646764" y="5161403"/>
            <a:ext cx="6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[25-45[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84FBEA9-8047-C94A-9FF3-5D79F80C26A7}"/>
              </a:ext>
            </a:extLst>
          </p:cNvPr>
          <p:cNvSpPr txBox="1"/>
          <p:nvPr/>
        </p:nvSpPr>
        <p:spPr>
          <a:xfrm>
            <a:off x="8429032" y="5161403"/>
            <a:ext cx="6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[45-65[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731FF54-FA9F-AF4A-9FB8-812A4C0BA66A}"/>
              </a:ext>
            </a:extLst>
          </p:cNvPr>
          <p:cNvSpPr txBox="1"/>
          <p:nvPr/>
        </p:nvSpPr>
        <p:spPr>
          <a:xfrm>
            <a:off x="9210435" y="5161403"/>
            <a:ext cx="6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[65-75[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034EB8F-4518-4142-9509-1576DDD64A2E}"/>
              </a:ext>
            </a:extLst>
          </p:cNvPr>
          <p:cNvSpPr txBox="1"/>
          <p:nvPr/>
        </p:nvSpPr>
        <p:spPr>
          <a:xfrm>
            <a:off x="10031268" y="5161403"/>
            <a:ext cx="55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≥ 75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63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ADB98-EA43-4C4F-A521-BBD52A4A23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7695" y="1694556"/>
            <a:ext cx="10972800" cy="559396"/>
          </a:xfrm>
        </p:spPr>
        <p:txBody>
          <a:bodyPr/>
          <a:lstStyle/>
          <a:p>
            <a:r>
              <a:rPr lang="fr-FR" dirty="0"/>
              <a:t>Data </a:t>
            </a:r>
            <a:r>
              <a:rPr lang="fr-FR" dirty="0" err="1"/>
              <a:t>from</a:t>
            </a:r>
            <a:r>
              <a:rPr lang="fr-FR" dirty="0"/>
              <a:t> the NHS Integrated Screening </a:t>
            </a:r>
            <a:r>
              <a:rPr lang="fr-FR" dirty="0" err="1"/>
              <a:t>Outcomes</a:t>
            </a:r>
            <a:r>
              <a:rPr lang="fr-FR" dirty="0"/>
              <a:t> Surveillance Service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AA7B8AC-9B27-F84B-9397-33ADE1884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54463"/>
              </p:ext>
            </p:extLst>
          </p:nvPr>
        </p:nvGraphicFramePr>
        <p:xfrm>
          <a:off x="2147891" y="2203192"/>
          <a:ext cx="736024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241">
                  <a:extLst>
                    <a:ext uri="{9D8B030D-6E8A-4147-A177-3AD203B41FA5}">
                      <a16:colId xmlns:a16="http://schemas.microsoft.com/office/drawing/2014/main" val="3743117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432405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9525579"/>
                    </a:ext>
                  </a:extLst>
                </a:gridCol>
              </a:tblGrid>
              <a:tr h="259961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2018-2019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2636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/>
                        <a:t>N </a:t>
                      </a:r>
                      <a:r>
                        <a:rPr lang="fr-FR" sz="1400" dirty="0" err="1"/>
                        <a:t>pregancies</a:t>
                      </a:r>
                      <a:r>
                        <a:rPr lang="fr-FR" sz="1400" dirty="0"/>
                        <a:t> in WLHIV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≠ 1,100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800-900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1354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Maternal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age</a:t>
                      </a:r>
                      <a:r>
                        <a:rPr lang="fr-FR" sz="1400" dirty="0"/>
                        <a:t> &gt; 40 </a:t>
                      </a:r>
                      <a:r>
                        <a:rPr lang="fr-FR" sz="1400" dirty="0" err="1"/>
                        <a:t>years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70082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Sub-Saharan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Africa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born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368002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Eastern</a:t>
                      </a:r>
                      <a:r>
                        <a:rPr lang="fr-FR" sz="1400" dirty="0"/>
                        <a:t> Europe </a:t>
                      </a:r>
                      <a:r>
                        <a:rPr lang="fr-FR" sz="1400" dirty="0" err="1"/>
                        <a:t>born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663288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/>
                        <a:t>UK </a:t>
                      </a:r>
                      <a:r>
                        <a:rPr lang="fr-FR" sz="1400" dirty="0" err="1"/>
                        <a:t>born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2905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Vertically-acquired</a:t>
                      </a:r>
                      <a:r>
                        <a:rPr lang="fr-FR" sz="1400" dirty="0"/>
                        <a:t> 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30973"/>
                  </a:ext>
                </a:extLst>
              </a:tr>
              <a:tr h="226563">
                <a:tc gridSpan="3"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91690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Maternal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diagnosis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before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pregnancy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593665"/>
                  </a:ext>
                </a:extLst>
              </a:tr>
              <a:tr h="623906">
                <a:tc>
                  <a:txBody>
                    <a:bodyPr/>
                    <a:lstStyle/>
                    <a:p>
                      <a:r>
                        <a:rPr lang="fr-FR" sz="1400" dirty="0"/>
                        <a:t>On ART at conception</a:t>
                      </a:r>
                    </a:p>
                    <a:p>
                      <a:r>
                        <a:rPr lang="fr-FR" sz="1400" dirty="0"/>
                        <a:t>  - All </a:t>
                      </a:r>
                      <a:r>
                        <a:rPr lang="fr-FR" sz="1400" dirty="0" err="1"/>
                        <a:t>women</a:t>
                      </a:r>
                      <a:endParaRPr lang="fr-FR" sz="1400" dirty="0"/>
                    </a:p>
                    <a:p>
                      <a:r>
                        <a:rPr lang="fr-FR" sz="1400" dirty="0"/>
                        <a:t>  - </a:t>
                      </a:r>
                      <a:r>
                        <a:rPr lang="fr-FR" sz="1400" dirty="0" err="1"/>
                        <a:t>Women</a:t>
                      </a:r>
                      <a:r>
                        <a:rPr lang="fr-FR" sz="1400" dirty="0"/>
                        <a:t> HIV </a:t>
                      </a:r>
                      <a:r>
                        <a:rPr lang="fr-FR" sz="1400" dirty="0" err="1"/>
                        <a:t>diagnosed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67.2%</a:t>
                      </a:r>
                    </a:p>
                    <a:p>
                      <a:pPr algn="ctr"/>
                      <a:r>
                        <a:rPr lang="fr-FR" sz="1400" dirty="0"/>
                        <a:t>77.8%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81.0%</a:t>
                      </a:r>
                    </a:p>
                    <a:p>
                      <a:pPr algn="ctr"/>
                      <a:r>
                        <a:rPr lang="fr-FR" sz="1400" dirty="0"/>
                        <a:t>89.6%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1926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Antenatal</a:t>
                      </a:r>
                      <a:r>
                        <a:rPr lang="fr-FR" sz="1400" dirty="0"/>
                        <a:t> CD4 Count &gt; 500/mm</a:t>
                      </a:r>
                      <a:r>
                        <a:rPr lang="fr-FR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40096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/>
                        <a:t>Delivery viral </a:t>
                      </a:r>
                      <a:r>
                        <a:rPr lang="fr-FR" sz="1400" dirty="0" err="1"/>
                        <a:t>load</a:t>
                      </a:r>
                      <a:r>
                        <a:rPr lang="fr-FR" sz="1400" dirty="0"/>
                        <a:t> &lt; 50 c/</a:t>
                      </a:r>
                      <a:r>
                        <a:rPr lang="fr-FR" sz="1400" dirty="0" err="1"/>
                        <a:t>mL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08472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5BBDCFB-1A11-DB43-9A54-90378C0A33CE}"/>
              </a:ext>
            </a:extLst>
          </p:cNvPr>
          <p:cNvSpPr txBox="1"/>
          <p:nvPr/>
        </p:nvSpPr>
        <p:spPr>
          <a:xfrm>
            <a:off x="9388548" y="6491010"/>
            <a:ext cx="266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Peters H. HIV Glasgow 2022, Abs. M046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28F7628-646E-3A3D-7C26-997E18E090F1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Pregnancy</a:t>
            </a:r>
            <a:r>
              <a:rPr lang="fr-FR" dirty="0"/>
              <a:t> </a:t>
            </a:r>
            <a:r>
              <a:rPr lang="fr-FR" dirty="0" err="1"/>
              <a:t>among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living </a:t>
            </a:r>
            <a:r>
              <a:rPr lang="fr-FR" dirty="0" err="1"/>
              <a:t>with</a:t>
            </a:r>
            <a:r>
              <a:rPr lang="fr-FR" dirty="0"/>
              <a:t> HIV: </a:t>
            </a:r>
            <a:br>
              <a:rPr lang="fr-FR" dirty="0"/>
            </a:br>
            <a:r>
              <a:rPr lang="fr-FR" dirty="0"/>
              <a:t>UK 2014-2019</a:t>
            </a:r>
          </a:p>
        </p:txBody>
      </p:sp>
    </p:spTree>
    <p:extLst>
      <p:ext uri="{BB962C8B-B14F-4D97-AF65-F5344CB8AC3E}">
        <p14:creationId xmlns:p14="http://schemas.microsoft.com/office/powerpoint/2010/main" val="103191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2822BCB-7001-174C-9A01-16BDCB3B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/>
          <a:lstStyle/>
          <a:p>
            <a:r>
              <a:rPr lang="fr-FR" dirty="0"/>
              <a:t>HIV Vertical Transmission: UK 2000-2019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323C33-F2F1-9445-982A-EC943A16250E}"/>
              </a:ext>
            </a:extLst>
          </p:cNvPr>
          <p:cNvSpPr txBox="1"/>
          <p:nvPr/>
        </p:nvSpPr>
        <p:spPr>
          <a:xfrm>
            <a:off x="9388548" y="6491010"/>
            <a:ext cx="266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Peters H. HIV Glasgow 2022, Abs. M046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FEF740-D237-D245-B0C3-31C7660BFFF3}"/>
              </a:ext>
            </a:extLst>
          </p:cNvPr>
          <p:cNvSpPr txBox="1"/>
          <p:nvPr/>
        </p:nvSpPr>
        <p:spPr>
          <a:xfrm>
            <a:off x="3782542" y="1729786"/>
            <a:ext cx="3291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Vertical transmission rate (%)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5C5541F-C23D-CB4F-84FB-A26FF1E45311}"/>
              </a:ext>
            </a:extLst>
          </p:cNvPr>
          <p:cNvGrpSpPr/>
          <p:nvPr/>
        </p:nvGrpSpPr>
        <p:grpSpPr>
          <a:xfrm>
            <a:off x="1310051" y="2105025"/>
            <a:ext cx="8548324" cy="4310221"/>
            <a:chOff x="1310051" y="2105025"/>
            <a:chExt cx="8548324" cy="4310221"/>
          </a:xfrm>
        </p:grpSpPr>
        <p:sp>
          <p:nvSpPr>
            <p:cNvPr id="9" name="Rectangle 37">
              <a:extLst>
                <a:ext uri="{FF2B5EF4-FFF2-40B4-BE49-F238E27FC236}">
                  <a16:creationId xmlns:a16="http://schemas.microsoft.com/office/drawing/2014/main" id="{0F3914FE-8E9B-BD49-8698-B889B9E28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6472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2018-19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ectangle 38">
              <a:extLst>
                <a:ext uri="{FF2B5EF4-FFF2-40B4-BE49-F238E27FC236}">
                  <a16:creationId xmlns:a16="http://schemas.microsoft.com/office/drawing/2014/main" id="{814A8F9E-99C9-E541-81AA-B7AEA9BC4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3997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2016-17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39">
              <a:extLst>
                <a:ext uri="{FF2B5EF4-FFF2-40B4-BE49-F238E27FC236}">
                  <a16:creationId xmlns:a16="http://schemas.microsoft.com/office/drawing/2014/main" id="{EC40AD21-E92D-F14E-8921-4ED38A0B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109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2014-15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40">
              <a:extLst>
                <a:ext uri="{FF2B5EF4-FFF2-40B4-BE49-F238E27FC236}">
                  <a16:creationId xmlns:a16="http://schemas.microsoft.com/office/drawing/2014/main" id="{D627D128-AF49-C846-AC09-93509291C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334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2010-11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41">
              <a:extLst>
                <a:ext uri="{FF2B5EF4-FFF2-40B4-BE49-F238E27FC236}">
                  <a16:creationId xmlns:a16="http://schemas.microsoft.com/office/drawing/2014/main" id="{5BFC82E3-96C4-404E-8B70-FC7E57E95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222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2012-13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42">
              <a:extLst>
                <a:ext uri="{FF2B5EF4-FFF2-40B4-BE49-F238E27FC236}">
                  <a16:creationId xmlns:a16="http://schemas.microsoft.com/office/drawing/2014/main" id="{DFEE72C7-9292-4749-B77F-5089D5B93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8859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2008-09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43">
              <a:extLst>
                <a:ext uri="{FF2B5EF4-FFF2-40B4-BE49-F238E27FC236}">
                  <a16:creationId xmlns:a16="http://schemas.microsoft.com/office/drawing/2014/main" id="{D3E6C9BA-5E30-FB47-887B-B5C5692B0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609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2002-03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44">
              <a:extLst>
                <a:ext uri="{FF2B5EF4-FFF2-40B4-BE49-F238E27FC236}">
                  <a16:creationId xmlns:a16="http://schemas.microsoft.com/office/drawing/2014/main" id="{8F8150D4-38EF-A742-9FEA-B98FAD939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972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2006-07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45">
              <a:extLst>
                <a:ext uri="{FF2B5EF4-FFF2-40B4-BE49-F238E27FC236}">
                  <a16:creationId xmlns:a16="http://schemas.microsoft.com/office/drawing/2014/main" id="{DD668E7F-05CE-6442-8D6B-AA3D3013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084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2004-05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B738EC47-E757-9644-9549-27D29C48A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722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2000-01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47">
              <a:extLst>
                <a:ext uri="{FF2B5EF4-FFF2-40B4-BE49-F238E27FC236}">
                  <a16:creationId xmlns:a16="http://schemas.microsoft.com/office/drawing/2014/main" id="{3C601117-F8CE-5A44-BD9A-D55B83806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5600383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3EC336E6-5259-3144-A843-672DD2FF8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5024120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0.5%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49">
              <a:extLst>
                <a:ext uri="{FF2B5EF4-FFF2-40B4-BE49-F238E27FC236}">
                  <a16:creationId xmlns:a16="http://schemas.microsoft.com/office/drawing/2014/main" id="{C29543B2-FF15-FA47-AAB2-E02FF8864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4446270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1.0%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50">
              <a:extLst>
                <a:ext uri="{FF2B5EF4-FFF2-40B4-BE49-F238E27FC236}">
                  <a16:creationId xmlns:a16="http://schemas.microsoft.com/office/drawing/2014/main" id="{409EFCAA-5C66-CE46-A53C-6F07E907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3868420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1.5%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51">
              <a:extLst>
                <a:ext uri="{FF2B5EF4-FFF2-40B4-BE49-F238E27FC236}">
                  <a16:creationId xmlns:a16="http://schemas.microsoft.com/office/drawing/2014/main" id="{12BD69CF-AA72-3D4C-900D-02C741C2D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3292158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2.0%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63311285-DD6B-614D-BB42-88311E50C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2714308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2.5%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53">
              <a:extLst>
                <a:ext uri="{FF2B5EF4-FFF2-40B4-BE49-F238E27FC236}">
                  <a16:creationId xmlns:a16="http://schemas.microsoft.com/office/drawing/2014/main" id="{5D83C905-D62C-5146-8AE4-8989037FA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2136458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3.0%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54">
              <a:extLst>
                <a:ext uri="{FF2B5EF4-FFF2-40B4-BE49-F238E27FC236}">
                  <a16:creationId xmlns:a16="http://schemas.microsoft.com/office/drawing/2014/main" id="{AC359C06-9A14-2643-ACA2-94CF218B0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01" y="6169025"/>
              <a:ext cx="1730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Year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of </a:t>
              </a: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infant's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birth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55">
              <a:extLst>
                <a:ext uri="{FF2B5EF4-FFF2-40B4-BE49-F238E27FC236}">
                  <a16:creationId xmlns:a16="http://schemas.microsoft.com/office/drawing/2014/main" id="{90E5F976-F1A0-1E4F-8396-8FE609AE2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5666" y="5093018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0.25%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F9618533-D57F-DA4C-96F1-BFD34DA7E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766" y="4953318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0.37%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57">
              <a:extLst>
                <a:ext uri="{FF2B5EF4-FFF2-40B4-BE49-F238E27FC236}">
                  <a16:creationId xmlns:a16="http://schemas.microsoft.com/office/drawing/2014/main" id="{04EF2BE3-4999-0945-B0AA-51C11271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866" y="5066030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0.27%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Rectangle 58">
              <a:extLst>
                <a:ext uri="{FF2B5EF4-FFF2-40B4-BE49-F238E27FC236}">
                  <a16:creationId xmlns:a16="http://schemas.microsoft.com/office/drawing/2014/main" id="{417808F4-BCF5-B441-BCBB-0A89ABDE1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966" y="5066030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0.29%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E029878-7105-A548-951A-89BC5DEA4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066" y="4831080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0.48%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60">
              <a:extLst>
                <a:ext uri="{FF2B5EF4-FFF2-40B4-BE49-F238E27FC236}">
                  <a16:creationId xmlns:a16="http://schemas.microsoft.com/office/drawing/2014/main" id="{209C817A-6362-8D42-BF61-200333344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166" y="4604068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0.71%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61">
              <a:extLst>
                <a:ext uri="{FF2B5EF4-FFF2-40B4-BE49-F238E27FC236}">
                  <a16:creationId xmlns:a16="http://schemas.microsoft.com/office/drawing/2014/main" id="{076626F7-4567-794F-ACA3-CD7877835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266" y="4445318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0.80%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62">
              <a:extLst>
                <a:ext uri="{FF2B5EF4-FFF2-40B4-BE49-F238E27FC236}">
                  <a16:creationId xmlns:a16="http://schemas.microsoft.com/office/drawing/2014/main" id="{C7DBF469-D7E5-8547-8E00-237EDDBAB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778" y="4108768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1.24%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63">
              <a:extLst>
                <a:ext uri="{FF2B5EF4-FFF2-40B4-BE49-F238E27FC236}">
                  <a16:creationId xmlns:a16="http://schemas.microsoft.com/office/drawing/2014/main" id="{2AFCF27E-AAAC-3846-861F-06FDAE092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878" y="3508693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1.65%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A69FC8E-EC1F-884D-B7FD-31439D52B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978" y="2245043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2.86%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04E98FC6-C913-D94E-9829-5772DFF8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2405063"/>
              <a:ext cx="6781800" cy="3013075"/>
            </a:xfrm>
            <a:custGeom>
              <a:avLst/>
              <a:gdLst>
                <a:gd name="T0" fmla="*/ 0 w 4272"/>
                <a:gd name="T1" fmla="*/ 0 h 1898"/>
                <a:gd name="T2" fmla="*/ 478 w 4272"/>
                <a:gd name="T3" fmla="*/ 887 h 1898"/>
                <a:gd name="T4" fmla="*/ 1040 w 4272"/>
                <a:gd name="T5" fmla="*/ 1235 h 1898"/>
                <a:gd name="T6" fmla="*/ 1429 w 4272"/>
                <a:gd name="T7" fmla="*/ 1500 h 1898"/>
                <a:gd name="T8" fmla="*/ 1905 w 4272"/>
                <a:gd name="T9" fmla="*/ 1562 h 1898"/>
                <a:gd name="T10" fmla="*/ 2384 w 4272"/>
                <a:gd name="T11" fmla="*/ 1736 h 1898"/>
                <a:gd name="T12" fmla="*/ 2839 w 4272"/>
                <a:gd name="T13" fmla="*/ 1868 h 1898"/>
                <a:gd name="T14" fmla="*/ 3326 w 4272"/>
                <a:gd name="T15" fmla="*/ 1878 h 1898"/>
                <a:gd name="T16" fmla="*/ 3793 w 4272"/>
                <a:gd name="T17" fmla="*/ 1810 h 1898"/>
                <a:gd name="T18" fmla="*/ 4272 w 4272"/>
                <a:gd name="T19" fmla="*/ 1898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72" h="1898">
                  <a:moveTo>
                    <a:pt x="0" y="0"/>
                  </a:moveTo>
                  <a:lnTo>
                    <a:pt x="478" y="887"/>
                  </a:lnTo>
                  <a:lnTo>
                    <a:pt x="1040" y="1235"/>
                  </a:lnTo>
                  <a:lnTo>
                    <a:pt x="1429" y="1500"/>
                  </a:lnTo>
                  <a:lnTo>
                    <a:pt x="1905" y="1562"/>
                  </a:lnTo>
                  <a:lnTo>
                    <a:pt x="2384" y="1736"/>
                  </a:lnTo>
                  <a:lnTo>
                    <a:pt x="2839" y="1868"/>
                  </a:lnTo>
                  <a:lnTo>
                    <a:pt x="3326" y="1878"/>
                  </a:lnTo>
                  <a:lnTo>
                    <a:pt x="3793" y="1810"/>
                  </a:lnTo>
                  <a:lnTo>
                    <a:pt x="4272" y="1898"/>
                  </a:lnTo>
                </a:path>
              </a:pathLst>
            </a:custGeom>
            <a:noFill/>
            <a:ln w="381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B6EC190E-77BB-254C-8966-4604AB2B22BD}"/>
                </a:ext>
              </a:extLst>
            </p:cNvPr>
            <p:cNvGrpSpPr/>
            <p:nvPr/>
          </p:nvGrpSpPr>
          <p:grpSpPr>
            <a:xfrm>
              <a:off x="2160586" y="2105025"/>
              <a:ext cx="7697789" cy="3687763"/>
              <a:chOff x="2160586" y="2105025"/>
              <a:chExt cx="7697789" cy="3687763"/>
            </a:xfrm>
          </p:grpSpPr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44E68A41-2B2B-264E-A2DF-1D47717F1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02663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6">
                <a:extLst>
                  <a:ext uri="{FF2B5EF4-FFF2-40B4-BE49-F238E27FC236}">
                    <a16:creationId xmlns:a16="http://schemas.microsoft.com/office/drawing/2014/main" id="{2588EE78-622C-F341-87B5-E9FF4C0EF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53550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8">
                <a:extLst>
                  <a:ext uri="{FF2B5EF4-FFF2-40B4-BE49-F238E27FC236}">
                    <a16:creationId xmlns:a16="http://schemas.microsoft.com/office/drawing/2014/main" id="{79386C52-D4CB-3B4B-A2AD-873A8CF9F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9300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9">
                <a:extLst>
                  <a:ext uri="{FF2B5EF4-FFF2-40B4-BE49-F238E27FC236}">
                    <a16:creationId xmlns:a16="http://schemas.microsoft.com/office/drawing/2014/main" id="{96B2C755-1792-0243-AB66-DBD0E53B8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1775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10">
                <a:extLst>
                  <a:ext uri="{FF2B5EF4-FFF2-40B4-BE49-F238E27FC236}">
                    <a16:creationId xmlns:a16="http://schemas.microsoft.com/office/drawing/2014/main" id="{6FD87EB6-9977-3C43-91B1-F6E547743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2243138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11">
                <a:extLst>
                  <a:ext uri="{FF2B5EF4-FFF2-40B4-BE49-F238E27FC236}">
                    <a16:creationId xmlns:a16="http://schemas.microsoft.com/office/drawing/2014/main" id="{A34721BE-E607-7849-B8C8-9952D5B1D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2105025"/>
                <a:ext cx="0" cy="1381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12">
                <a:extLst>
                  <a:ext uri="{FF2B5EF4-FFF2-40B4-BE49-F238E27FC236}">
                    <a16:creationId xmlns:a16="http://schemas.microsoft.com/office/drawing/2014/main" id="{35B68F42-FB86-7049-998D-0478A48D2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2820988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13">
                <a:extLst>
                  <a:ext uri="{FF2B5EF4-FFF2-40B4-BE49-F238E27FC236}">
                    <a16:creationId xmlns:a16="http://schemas.microsoft.com/office/drawing/2014/main" id="{3B250D50-7295-B34E-82DA-220EFF255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2820988"/>
                <a:ext cx="0" cy="57626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14">
                <a:extLst>
                  <a:ext uri="{FF2B5EF4-FFF2-40B4-BE49-F238E27FC236}">
                    <a16:creationId xmlns:a16="http://schemas.microsoft.com/office/drawing/2014/main" id="{4856818E-2013-5245-8A4A-65B34A811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3397250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15">
                <a:extLst>
                  <a:ext uri="{FF2B5EF4-FFF2-40B4-BE49-F238E27FC236}">
                    <a16:creationId xmlns:a16="http://schemas.microsoft.com/office/drawing/2014/main" id="{071EB49D-C9C9-6C43-B503-5E180EE49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3975100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16">
                <a:extLst>
                  <a:ext uri="{FF2B5EF4-FFF2-40B4-BE49-F238E27FC236}">
                    <a16:creationId xmlns:a16="http://schemas.microsoft.com/office/drawing/2014/main" id="{54AA44C7-766D-DB4B-816B-16ACB5577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3397250"/>
                <a:ext cx="0" cy="57785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17">
                <a:extLst>
                  <a:ext uri="{FF2B5EF4-FFF2-40B4-BE49-F238E27FC236}">
                    <a16:creationId xmlns:a16="http://schemas.microsoft.com/office/drawing/2014/main" id="{A24981D7-6ECA-C143-8C2C-CFF99406E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2243138"/>
                <a:ext cx="0" cy="57785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18">
                <a:extLst>
                  <a:ext uri="{FF2B5EF4-FFF2-40B4-BE49-F238E27FC236}">
                    <a16:creationId xmlns:a16="http://schemas.microsoft.com/office/drawing/2014/main" id="{E0AF8ED3-0525-F84A-99E0-FFE90F6EB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4552950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19">
                <a:extLst>
                  <a:ext uri="{FF2B5EF4-FFF2-40B4-BE49-F238E27FC236}">
                    <a16:creationId xmlns:a16="http://schemas.microsoft.com/office/drawing/2014/main" id="{809655ED-6007-3B42-9EF0-62E92EA2A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4552950"/>
                <a:ext cx="0" cy="57626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20">
                <a:extLst>
                  <a:ext uri="{FF2B5EF4-FFF2-40B4-BE49-F238E27FC236}">
                    <a16:creationId xmlns:a16="http://schemas.microsoft.com/office/drawing/2014/main" id="{5D100A4B-1344-7B47-BC77-0253D6F77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5129213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21">
                <a:extLst>
                  <a:ext uri="{FF2B5EF4-FFF2-40B4-BE49-F238E27FC236}">
                    <a16:creationId xmlns:a16="http://schemas.microsoft.com/office/drawing/2014/main" id="{FD109AE6-4EAD-9042-A579-25F64C0CA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6" y="5707063"/>
                <a:ext cx="7697789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23">
                <a:extLst>
                  <a:ext uri="{FF2B5EF4-FFF2-40B4-BE49-F238E27FC236}">
                    <a16:creationId xmlns:a16="http://schemas.microsoft.com/office/drawing/2014/main" id="{BC9B6EF8-995A-8F47-BF56-4C736B78F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0800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24">
                <a:extLst>
                  <a:ext uri="{FF2B5EF4-FFF2-40B4-BE49-F238E27FC236}">
                    <a16:creationId xmlns:a16="http://schemas.microsoft.com/office/drawing/2014/main" id="{0010D6F8-D2A8-BD47-AF87-D31878C2C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3275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25">
                <a:extLst>
                  <a:ext uri="{FF2B5EF4-FFF2-40B4-BE49-F238E27FC236}">
                    <a16:creationId xmlns:a16="http://schemas.microsoft.com/office/drawing/2014/main" id="{0FE7A72F-9DEC-2A45-9954-10AC91A91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5129213"/>
                <a:ext cx="0" cy="57785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27">
                <a:extLst>
                  <a:ext uri="{FF2B5EF4-FFF2-40B4-BE49-F238E27FC236}">
                    <a16:creationId xmlns:a16="http://schemas.microsoft.com/office/drawing/2014/main" id="{7DB89FE8-7631-2345-B024-F8585B739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7525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28">
                <a:extLst>
                  <a:ext uri="{FF2B5EF4-FFF2-40B4-BE49-F238E27FC236}">
                    <a16:creationId xmlns:a16="http://schemas.microsoft.com/office/drawing/2014/main" id="{B4B98E1A-809B-6342-9CC5-658E92CE8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48413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30">
                <a:extLst>
                  <a:ext uri="{FF2B5EF4-FFF2-40B4-BE49-F238E27FC236}">
                    <a16:creationId xmlns:a16="http://schemas.microsoft.com/office/drawing/2014/main" id="{AE50C2B1-5B5C-DD4D-9947-237F2F445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4163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31">
                <a:extLst>
                  <a:ext uri="{FF2B5EF4-FFF2-40B4-BE49-F238E27FC236}">
                    <a16:creationId xmlns:a16="http://schemas.microsoft.com/office/drawing/2014/main" id="{FA683514-9912-ED42-B76D-39048CF77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5050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34">
                <a:extLst>
                  <a:ext uri="{FF2B5EF4-FFF2-40B4-BE49-F238E27FC236}">
                    <a16:creationId xmlns:a16="http://schemas.microsoft.com/office/drawing/2014/main" id="{016C8236-4E69-B844-B034-3457E0CE1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3975100"/>
                <a:ext cx="0" cy="57785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9" name="Rectangle 54">
              <a:extLst>
                <a:ext uri="{FF2B5EF4-FFF2-40B4-BE49-F238E27FC236}">
                  <a16:creationId xmlns:a16="http://schemas.microsoft.com/office/drawing/2014/main" id="{3136865E-4C0A-1F4E-8FCD-FD36E09142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1379" y="3764320"/>
              <a:ext cx="24835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Vertical transmission rate (%)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919504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- AIDS 202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6586</Words>
  <Application>Microsoft Office PowerPoint</Application>
  <PresentationFormat>Grand écran</PresentationFormat>
  <Paragraphs>1644</Paragraphs>
  <Slides>48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Arial</vt:lpstr>
      <vt:lpstr>Calibri</vt:lpstr>
      <vt:lpstr>Helvetica</vt:lpstr>
      <vt:lpstr>Police système Courant</vt:lpstr>
      <vt:lpstr>ARV-trials - AIDS 2022</vt:lpstr>
      <vt:lpstr>HIV Glasgow 2022</vt:lpstr>
      <vt:lpstr>EPIDEMIOLOGICAL DATA</vt:lpstr>
      <vt:lpstr>COCOVIH: Overall mortality and impact of comorbidities, gender and age in PLWH</vt:lpstr>
      <vt:lpstr>COCOVIH: Overall mortality and impact of comorbidities, gender and age in PLWH</vt:lpstr>
      <vt:lpstr>COCOVIH: Overall mortality and impact of comorbidities, gender and age in PLWH</vt:lpstr>
      <vt:lpstr>COCOVIH: Overall mortality and impact of comorbidities, gender and age in PLWH</vt:lpstr>
      <vt:lpstr>COCOVIH : Overall mortality and impact of comorbidities, gender and age in PLWH</vt:lpstr>
      <vt:lpstr>Présentation PowerPoint</vt:lpstr>
      <vt:lpstr>HIV Vertical Transmission: UK 2000-2019</vt:lpstr>
      <vt:lpstr>Présentation PowerPoint</vt:lpstr>
      <vt:lpstr>MORTALITY-MORBIDITY</vt:lpstr>
      <vt:lpstr>Dat’AIDS Score to predict 5-year mortality in elderly PLWH : external validation</vt:lpstr>
      <vt:lpstr>Dat’AIDS Score to predict 5-year mortality in elderly PLWH: external validation</vt:lpstr>
      <vt:lpstr>Genetic contribution to weight gain after ART initiation</vt:lpstr>
      <vt:lpstr>Genetic contribution to weight gain after ART initiation</vt:lpstr>
      <vt:lpstr>SWITCH STUDIES – 2 DR</vt:lpstr>
      <vt:lpstr>TANGO Study : switch to DTG/3TC from 3-4 Drug TAF-based regimen : W196 Outcome</vt:lpstr>
      <vt:lpstr>TANGO Study : switch to DTG/3TC from 3-4 Drug TAF-based regimen : W196 Outcome</vt:lpstr>
      <vt:lpstr>DUALING: DTG/3TC vs DTG-based 3DR</vt:lpstr>
      <vt:lpstr>DUALING : DTG/3TC vs DTG-based 3DR</vt:lpstr>
      <vt:lpstr>Rumba Study: Impact of switch to DTG/3TC on the viral reservoir</vt:lpstr>
      <vt:lpstr>Rumba Study : Impact of switch to DTG/3TC on the viral reservoir</vt:lpstr>
      <vt:lpstr>NEW ARVs – lenacapavir</vt:lpstr>
      <vt:lpstr>CAPELLA Study: LEN in PLWHIV with multiresistant HIV-1- W52 Results</vt:lpstr>
      <vt:lpstr>Week 52 efficacy: randomized cohort (n=36)</vt:lpstr>
      <vt:lpstr>HIV-1 RNA &lt; 50 c/mL (%, 95% CI) at W52 by baseline CD4 and HIV-1 RNA</vt:lpstr>
      <vt:lpstr>CAPELLA Study: LEN in PLWHIV with multiresistant HIV-1- W52 Results</vt:lpstr>
      <vt:lpstr>NEW ARVs – islatravir</vt:lpstr>
      <vt:lpstr>Total lymphocyte and CD4+ T‐cell count changes on ISL</vt:lpstr>
      <vt:lpstr>Total lymphocyte and CD4+ T‐cell count changes on ISL</vt:lpstr>
      <vt:lpstr>Total lymphocyte counts Mean percent change from time of switch to ISL 0.75 mg</vt:lpstr>
      <vt:lpstr>CD4+ T-cell counts  Mean percent change from time of switch to ISL 0.75 mg</vt:lpstr>
      <vt:lpstr>Modeling to optimize ISL doses in naïve and virologically suppressed patients</vt:lpstr>
      <vt:lpstr>CAB + RPV LA</vt:lpstr>
      <vt:lpstr>New multivariate models  to predict virologic failure over 152 weeks with LA CAB + RPV</vt:lpstr>
      <vt:lpstr>New multivariate models  to predict virologic failure over 152 weeks with LA CAB + RPV</vt:lpstr>
      <vt:lpstr>New multivariate models  to predict virologic failure over 152 weeks with LA CAB + RPV</vt:lpstr>
      <vt:lpstr>CAB + RPV Atlas-2M Study: PROs at W152</vt:lpstr>
      <vt:lpstr>CAB+RPV LA IM Q2M : implementation in Germany</vt:lpstr>
      <vt:lpstr>CAB+RPV LA IM Q2M: implementation in Germany</vt:lpstr>
      <vt:lpstr>CAB+RPV LA IM Q2M: implementation in Germany</vt:lpstr>
      <vt:lpstr>PrEP and bNAb</vt:lpstr>
      <vt:lpstr>HPTN083-CAB LA PrEP in MSM/TGW HIV infections post-unblinding</vt:lpstr>
      <vt:lpstr>HPTN083 – Results of the blinded phase</vt:lpstr>
      <vt:lpstr>HPTN083-CAB LA PrEP in MSM/TGW  HIV infections post-unblinding in the CAB Arm</vt:lpstr>
      <vt:lpstr>HPTN083-CAB LA PrEP in MSM/TGW HIV infections post-unblinding</vt:lpstr>
      <vt:lpstr>BANNER Study: Phase IIa of VH3810109 (N6LS), bNAb </vt:lpstr>
      <vt:lpstr>Présentation PowerPoint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CROI 2021</dc:title>
  <dc:creator>Pedro Cahn, Anton Pozniak, François Raffi</dc:creator>
  <cp:lastModifiedBy>Yannick Darrats</cp:lastModifiedBy>
  <cp:revision>960</cp:revision>
  <dcterms:created xsi:type="dcterms:W3CDTF">2018-10-26T15:18:15Z</dcterms:created>
  <dcterms:modified xsi:type="dcterms:W3CDTF">2022-12-16T14:00:23Z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