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m" ContentType="application/vnd.ms-excel.sheet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1.xml" ContentType="application/vnd.openxmlformats-officedocument.drawingml.chart+xml"/>
  <Override PartName="/ppt/theme/themeOverride5.xml" ContentType="application/vnd.openxmlformats-officedocument.themeOverride+xml"/>
  <Override PartName="/ppt/drawings/drawing3.xml" ContentType="application/vnd.openxmlformats-officedocument.drawingml.chartshape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4.xml" ContentType="application/vnd.openxmlformats-officedocument.presentationml.notesSlide+xml"/>
  <Override PartName="/ppt/charts/chart1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6.xml" ContentType="application/vnd.openxmlformats-officedocument.drawingml.chart+xml"/>
  <Override PartName="/ppt/drawings/drawing4.xml" ContentType="application/vnd.openxmlformats-officedocument.drawingml.chartshape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</p:sldMasterIdLst>
  <p:notesMasterIdLst>
    <p:notesMasterId r:id="rId49"/>
  </p:notesMasterIdLst>
  <p:sldIdLst>
    <p:sldId id="419" r:id="rId2"/>
    <p:sldId id="421" r:id="rId3"/>
    <p:sldId id="424" r:id="rId4"/>
    <p:sldId id="440" r:id="rId5"/>
    <p:sldId id="463" r:id="rId6"/>
    <p:sldId id="461" r:id="rId7"/>
    <p:sldId id="456" r:id="rId8"/>
    <p:sldId id="458" r:id="rId9"/>
    <p:sldId id="457" r:id="rId10"/>
    <p:sldId id="428" r:id="rId11"/>
    <p:sldId id="459" r:id="rId12"/>
    <p:sldId id="426" r:id="rId13"/>
    <p:sldId id="427" r:id="rId14"/>
    <p:sldId id="437" r:id="rId15"/>
    <p:sldId id="438" r:id="rId16"/>
    <p:sldId id="431" r:id="rId17"/>
    <p:sldId id="383" r:id="rId18"/>
    <p:sldId id="420" r:id="rId19"/>
    <p:sldId id="432" r:id="rId20"/>
    <p:sldId id="382" r:id="rId21"/>
    <p:sldId id="433" r:id="rId22"/>
    <p:sldId id="379" r:id="rId23"/>
    <p:sldId id="381" r:id="rId24"/>
    <p:sldId id="380" r:id="rId25"/>
    <p:sldId id="377" r:id="rId26"/>
    <p:sldId id="378" r:id="rId27"/>
    <p:sldId id="447" r:id="rId28"/>
    <p:sldId id="449" r:id="rId29"/>
    <p:sldId id="452" r:id="rId30"/>
    <p:sldId id="453" r:id="rId31"/>
    <p:sldId id="435" r:id="rId32"/>
    <p:sldId id="411" r:id="rId33"/>
    <p:sldId id="415" r:id="rId34"/>
    <p:sldId id="413" r:id="rId35"/>
    <p:sldId id="414" r:id="rId36"/>
    <p:sldId id="416" r:id="rId37"/>
    <p:sldId id="417" r:id="rId38"/>
    <p:sldId id="409" r:id="rId39"/>
    <p:sldId id="407" r:id="rId40"/>
    <p:sldId id="436" r:id="rId41"/>
    <p:sldId id="441" r:id="rId42"/>
    <p:sldId id="442" r:id="rId43"/>
    <p:sldId id="443" r:id="rId44"/>
    <p:sldId id="462" r:id="rId45"/>
    <p:sldId id="445" r:id="rId46"/>
    <p:sldId id="446" r:id="rId47"/>
    <p:sldId id="257" r:id="rId4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2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tilisateur de Microsoft Office" initials="Office" lastIdx="2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00FF00"/>
    <a:srgbClr val="7030A0"/>
    <a:srgbClr val="003300"/>
    <a:srgbClr val="FF6600"/>
    <a:srgbClr val="C00000"/>
    <a:srgbClr val="00B0F0"/>
    <a:srgbClr val="FF0000"/>
    <a:srgbClr val="E9EDF4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27" autoAdjust="0"/>
    <p:restoredTop sz="92147" autoAdjust="0"/>
  </p:normalViewPr>
  <p:slideViewPr>
    <p:cSldViewPr snapToGrid="0" snapToObjects="1">
      <p:cViewPr varScale="1">
        <p:scale>
          <a:sx n="81" d="100"/>
          <a:sy n="81" d="100"/>
        </p:scale>
        <p:origin x="1428" y="78"/>
      </p:cViewPr>
      <p:guideLst>
        <p:guide orient="horz" pos="422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7" d="100"/>
          <a:sy n="67" d="100"/>
        </p:scale>
        <p:origin x="274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5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Macro-Enabled_Worksheet.xlsm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032319851428894E-2"/>
          <c:y val="7.1608511752662404E-2"/>
          <c:w val="0.72856196736372403"/>
          <c:h val="0.77944692653197301"/>
        </c:manualLayout>
      </c:layout>
      <c:scatterChart>
        <c:scatterStyle val="lineMarker"/>
        <c:varyColors val="0"/>
        <c:ser>
          <c:idx val="0"/>
          <c:order val="0"/>
          <c:tx>
            <c:strRef>
              <c:f>'&lt;50 copies'!$C$47</c:f>
              <c:strCache>
                <c:ptCount val="1"/>
                <c:pt idx="0">
                  <c:v>DTG +TAF +FTC, 96%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FF0000"/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7F3-F943-8271-E858478105D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F3-F943-8271-E858478105D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7F3-F943-8271-E858478105D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F3-F943-8271-E858478105D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7F3-F943-8271-E858478105D6}"/>
                </c:ext>
              </c:extLst>
            </c:dLbl>
            <c:dLbl>
              <c:idx val="5"/>
              <c:layout>
                <c:manualLayout>
                  <c:x val="1.2138377503540399E-2"/>
                  <c:y val="6.578947368421049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100" b="1" i="0" dirty="0">
                        <a:solidFill>
                          <a:srgbClr val="FF0000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rPr>
                      <a:t>TAF/FTC+DTG, 84%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F3-F943-8271-E858478105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FF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'&lt;50 copies'!$B$48:$B$53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12</c:v>
                </c:pt>
                <c:pt idx="3">
                  <c:v>24</c:v>
                </c:pt>
                <c:pt idx="4">
                  <c:v>36</c:v>
                </c:pt>
                <c:pt idx="5">
                  <c:v>48</c:v>
                </c:pt>
              </c:numCache>
            </c:numRef>
          </c:xVal>
          <c:yVal>
            <c:numRef>
              <c:f>'&lt;50 copies'!$C$48:$C$53</c:f>
              <c:numCache>
                <c:formatCode>General</c:formatCode>
                <c:ptCount val="6"/>
                <c:pt idx="0">
                  <c:v>0.3</c:v>
                </c:pt>
                <c:pt idx="1">
                  <c:v>77.2</c:v>
                </c:pt>
                <c:pt idx="2">
                  <c:v>88</c:v>
                </c:pt>
                <c:pt idx="3">
                  <c:v>87.2</c:v>
                </c:pt>
                <c:pt idx="4">
                  <c:v>84.6</c:v>
                </c:pt>
                <c:pt idx="5">
                  <c:v>83.8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87F3-F943-8271-E858478105D6}"/>
            </c:ext>
          </c:extLst>
        </c:ser>
        <c:ser>
          <c:idx val="1"/>
          <c:order val="1"/>
          <c:tx>
            <c:strRef>
              <c:f>'&lt;50 copies'!$D$47</c:f>
              <c:strCache>
                <c:ptCount val="1"/>
                <c:pt idx="0">
                  <c:v>DTG +TDF +FTC, 95%</c:v>
                </c:pt>
              </c:strCache>
            </c:strRef>
          </c:tx>
          <c:spPr>
            <a:ln w="31750" cap="rnd">
              <a:solidFill>
                <a:srgbClr val="32ADED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32ADED"/>
              </a:solidFill>
              <a:ln w="25400">
                <a:solidFill>
                  <a:srgbClr val="32ADED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7F3-F943-8271-E858478105D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7F3-F943-8271-E858478105D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7F3-F943-8271-E858478105D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7F3-F943-8271-E858478105D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7F3-F943-8271-E858478105D6}"/>
                </c:ext>
              </c:extLst>
            </c:dLbl>
            <c:dLbl>
              <c:idx val="5"/>
              <c:layout>
                <c:manualLayout>
                  <c:x val="1.2138377503540399E-2"/>
                  <c:y val="-3.3465602983837502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i="0" dirty="0">
                        <a:solidFill>
                          <a:srgbClr val="32ADED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rPr>
                      <a:t>TDF/FTC+DTG, 85%</a:t>
                    </a:r>
                    <a:endParaRPr lang="en-US" sz="1200" b="1" i="0" dirty="0">
                      <a:solidFill>
                        <a:srgbClr val="32ADED"/>
                      </a:solidFill>
                      <a:latin typeface="Arial Narrow" panose="020B0604020202020204" pitchFamily="34" charset="0"/>
                      <a:cs typeface="Arial Narrow" panose="020B0604020202020204" pitchFamily="34" charset="0"/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7F3-F943-8271-E858478105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ln>
                      <a:noFill/>
                    </a:ln>
                    <a:solidFill>
                      <a:srgbClr val="32ADED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'&lt;50 copies'!$B$48:$B$53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12</c:v>
                </c:pt>
                <c:pt idx="3">
                  <c:v>24</c:v>
                </c:pt>
                <c:pt idx="4">
                  <c:v>36</c:v>
                </c:pt>
                <c:pt idx="5">
                  <c:v>48</c:v>
                </c:pt>
              </c:numCache>
            </c:numRef>
          </c:xVal>
          <c:yVal>
            <c:numRef>
              <c:f>'&lt;50 copies'!$D$48:$D$53</c:f>
              <c:numCache>
                <c:formatCode>General</c:formatCode>
                <c:ptCount val="6"/>
                <c:pt idx="0">
                  <c:v>0</c:v>
                </c:pt>
                <c:pt idx="1">
                  <c:v>78.599999999999994</c:v>
                </c:pt>
                <c:pt idx="2">
                  <c:v>89.2</c:v>
                </c:pt>
                <c:pt idx="3">
                  <c:v>88.9</c:v>
                </c:pt>
                <c:pt idx="4">
                  <c:v>87.2</c:v>
                </c:pt>
                <c:pt idx="5">
                  <c:v>84.9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87F3-F943-8271-E858478105D6}"/>
            </c:ext>
          </c:extLst>
        </c:ser>
        <c:ser>
          <c:idx val="2"/>
          <c:order val="2"/>
          <c:tx>
            <c:strRef>
              <c:f>'&lt;50 copies'!$E$47</c:f>
              <c:strCache>
                <c:ptCount val="1"/>
                <c:pt idx="0">
                  <c:v>EFV +TDF +FTC, 95%</c:v>
                </c:pt>
              </c:strCache>
            </c:strRef>
          </c:tx>
          <c:spPr>
            <a:ln w="31750" cap="rnd">
              <a:solidFill>
                <a:srgbClr val="92D050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92D050"/>
              </a:solidFill>
              <a:ln w="25400">
                <a:solidFill>
                  <a:srgbClr val="92D050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7F3-F943-8271-E858478105D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7F3-F943-8271-E858478105D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7F3-F943-8271-E858478105D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7F3-F943-8271-E858478105D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7F3-F943-8271-E858478105D6}"/>
                </c:ext>
              </c:extLst>
            </c:dLbl>
            <c:dLbl>
              <c:idx val="5"/>
              <c:layout>
                <c:manualLayout>
                  <c:x val="9.4409602805312891E-3"/>
                  <c:y val="1.9288575770134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solidFill>
                          <a:srgbClr val="92D050"/>
                        </a:solidFill>
                      </a:rPr>
                      <a:t>TDF/FTC/EFV, 79%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7F3-F943-8271-E858478105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6"/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defRPr>
                </a:pPr>
                <a:endParaRPr lang="fr-F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'&lt;50 copies'!$B$48:$B$53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12</c:v>
                </c:pt>
                <c:pt idx="3">
                  <c:v>24</c:v>
                </c:pt>
                <c:pt idx="4">
                  <c:v>36</c:v>
                </c:pt>
                <c:pt idx="5">
                  <c:v>48</c:v>
                </c:pt>
              </c:numCache>
            </c:numRef>
          </c:xVal>
          <c:yVal>
            <c:numRef>
              <c:f>'&lt;50 copies'!$E$48:$E$53</c:f>
              <c:numCache>
                <c:formatCode>General</c:formatCode>
                <c:ptCount val="6"/>
                <c:pt idx="0">
                  <c:v>0</c:v>
                </c:pt>
                <c:pt idx="1">
                  <c:v>34.200000000000003</c:v>
                </c:pt>
                <c:pt idx="2">
                  <c:v>72.099999999999994</c:v>
                </c:pt>
                <c:pt idx="3">
                  <c:v>82.3</c:v>
                </c:pt>
                <c:pt idx="4">
                  <c:v>80.599999999999994</c:v>
                </c:pt>
                <c:pt idx="5">
                  <c:v>78.599999999999994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87F3-F943-8271-E858478105D6}"/>
            </c:ext>
          </c:extLst>
        </c:ser>
        <c:ser>
          <c:idx val="3"/>
          <c:order val="3"/>
          <c:tx>
            <c:strRef>
              <c:f>'&lt;50 copies'!$F$47</c:f>
              <c:strCache>
                <c:ptCount val="1"/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7F3-F943-8271-E858478105D6}"/>
                </c:ext>
              </c:extLst>
            </c:dLbl>
            <c:dLbl>
              <c:idx val="1"/>
              <c:layout>
                <c:manualLayout>
                  <c:x val="-2.5621738358989999E-2"/>
                  <c:y val="5.0227129819530203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7F3-F943-8271-E858478105D6}"/>
                </c:ext>
              </c:extLst>
            </c:dLbl>
            <c:dLbl>
              <c:idx val="2"/>
              <c:layout>
                <c:manualLayout>
                  <c:x val="-2.8289954846923399E-2"/>
                  <c:y val="5.2381051060367001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7F3-F943-8271-E858478105D6}"/>
                </c:ext>
              </c:extLst>
            </c:dLbl>
            <c:dLbl>
              <c:idx val="3"/>
              <c:layout>
                <c:manualLayout>
                  <c:x val="-2.9115568058273401E-2"/>
                  <c:y val="5.0227129819530203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7F3-F943-8271-E858478105D6}"/>
                </c:ext>
              </c:extLst>
            </c:dLbl>
            <c:dLbl>
              <c:idx val="4"/>
              <c:layout>
                <c:manualLayout>
                  <c:x val="-2.8867451333138502E-2"/>
                  <c:y val="5.0593024252027198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7F3-F943-8271-E858478105D6}"/>
                </c:ext>
              </c:extLst>
            </c:dLbl>
            <c:dLbl>
              <c:idx val="5"/>
              <c:layout>
                <c:manualLayout>
                  <c:x val="-2.7364806437699399E-2"/>
                  <c:y val="5.41551596527622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7F3-F943-8271-E858478105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defRPr>
                </a:pPr>
                <a:endParaRPr lang="fr-FR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'&lt;50 copies'!$B$48:$B$53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12</c:v>
                </c:pt>
                <c:pt idx="3">
                  <c:v>24</c:v>
                </c:pt>
                <c:pt idx="4">
                  <c:v>36</c:v>
                </c:pt>
                <c:pt idx="5">
                  <c:v>48</c:v>
                </c:pt>
              </c:numCache>
            </c:numRef>
          </c:xVal>
          <c:yVal>
            <c:numRef>
              <c:f>'&lt;50 copies'!$F$48:$F$53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87F3-F943-8271-E858478105D6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axId val="-2034707640"/>
        <c:axId val="-1967711208"/>
      </c:scatterChart>
      <c:valAx>
        <c:axId val="-2034707640"/>
        <c:scaling>
          <c:orientation val="minMax"/>
          <c:max val="48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chemeClr val="tx1"/>
                    </a:solidFill>
                    <a:latin typeface="+mn-lt"/>
                    <a:cs typeface="Arial Narrow" panose="020B0604020202020204" pitchFamily="34" charset="0"/>
                  </a:rPr>
                  <a:t>Week</a:t>
                </a:r>
              </a:p>
            </c:rich>
          </c:tx>
          <c:layout>
            <c:manualLayout>
              <c:xMode val="edge"/>
              <c:yMode val="edge"/>
              <c:x val="0.498138563574061"/>
              <c:y val="0.9124637005195830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noFill/>
                <a:latin typeface="+mn-lt"/>
                <a:ea typeface="+mn-ea"/>
                <a:cs typeface="Arial Narrow" panose="020B0604020202020204" pitchFamily="34" charset="0"/>
              </a:defRPr>
            </a:pPr>
            <a:endParaRPr lang="fr-FR"/>
          </a:p>
        </c:txPr>
        <c:crossAx val="-1967711208"/>
        <c:crosses val="autoZero"/>
        <c:crossBetween val="midCat"/>
        <c:majorUnit val="4"/>
      </c:valAx>
      <c:valAx>
        <c:axId val="-196771120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Arial Narrow" panose="020B0604020202020204" pitchFamily="34" charset="0"/>
              </a:defRPr>
            </a:pPr>
            <a:endParaRPr lang="fr-FR"/>
          </a:p>
        </c:txPr>
        <c:crossAx val="-20347076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407148745971501"/>
          <c:y val="9.8648615978800702E-2"/>
          <c:w val="0.75019806904821895"/>
          <c:h val="0.685193504308068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Feuil1!$B$2:$B$4</c:f>
              <c:numCache>
                <c:formatCode>General</c:formatCode>
                <c:ptCount val="3"/>
                <c:pt idx="0">
                  <c:v>95.6</c:v>
                </c:pt>
                <c:pt idx="1">
                  <c:v>2.5</c:v>
                </c:pt>
                <c:pt idx="2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11-4210-8753-A9515CA6590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Feuil1!$C$2:$C$4</c:f>
              <c:numCache>
                <c:formatCode>General</c:formatCode>
                <c:ptCount val="3"/>
                <c:pt idx="0">
                  <c:v>97.2</c:v>
                </c:pt>
                <c:pt idx="1">
                  <c:v>1.6</c:v>
                </c:pt>
                <c:pt idx="2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11-4210-8753-A9515CA6590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6"/>
        <c:overlap val="-19"/>
        <c:axId val="-1158628440"/>
        <c:axId val="-1158094216"/>
      </c:barChart>
      <c:catAx>
        <c:axId val="-1158628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-1158094216"/>
        <c:crosses val="autoZero"/>
        <c:auto val="1"/>
        <c:lblAlgn val="ctr"/>
        <c:lblOffset val="100"/>
        <c:noMultiLvlLbl val="0"/>
      </c:catAx>
      <c:valAx>
        <c:axId val="-1158094216"/>
        <c:scaling>
          <c:orientation val="minMax"/>
          <c:max val="10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-115862844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623136688650999E-2"/>
          <c:y val="3.9189379333567601E-2"/>
          <c:w val="0.93245180504439995"/>
          <c:h val="0.789607274258265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89.7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FAA-403E-9AC5-DF3D682740B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rgbClr val="000000"/>
                        </a:solidFill>
                      </a:rPr>
                      <a:t>6.9</a:t>
                    </a:r>
                    <a:endParaRPr lang="en-US" sz="1600" b="0" i="0" u="none" strike="noStrike" kern="1200" baseline="0" dirty="0">
                      <a:solidFill>
                        <a:srgbClr val="000000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FAA-403E-9AC5-DF3D682740B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rgbClr val="000000"/>
                        </a:solidFill>
                      </a:rPr>
                      <a:t>3.4</a:t>
                    </a:r>
                    <a:endParaRPr lang="en-US" sz="1600" b="0" i="0" u="none" strike="noStrike" kern="1200" baseline="0" dirty="0">
                      <a:solidFill>
                        <a:srgbClr val="000000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FAA-403E-9AC5-DF3D682740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89.7</c:v>
                </c:pt>
                <c:pt idx="1">
                  <c:v>6.9</c:v>
                </c:pt>
                <c:pt idx="2">
                  <c:v>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AA-403E-9AC5-DF3D682740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90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FAA-403E-9AC5-DF3D682740B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rgbClr val="000000"/>
                        </a:solidFill>
                      </a:rPr>
                      <a:t>6.7</a:t>
                    </a:r>
                    <a:endParaRPr lang="en-US" sz="1600" b="0" i="0" u="none" strike="noStrike" kern="1200" baseline="0" dirty="0">
                      <a:solidFill>
                        <a:srgbClr val="000000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FAA-403E-9AC5-DF3D682740B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rgbClr val="000000"/>
                        </a:solidFill>
                      </a:rPr>
                      <a:t>3.3</a:t>
                    </a:r>
                    <a:endParaRPr lang="en-US" sz="1600" b="0" i="0" u="none" strike="noStrike" kern="1200" baseline="0" dirty="0">
                      <a:solidFill>
                        <a:srgbClr val="000000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FAA-403E-9AC5-DF3D682740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90</c:v>
                </c:pt>
                <c:pt idx="1">
                  <c:v>6.7</c:v>
                </c:pt>
                <c:pt idx="2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AA-403E-9AC5-DF3D682740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77.4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FAA-403E-9AC5-DF3D682740B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rgbClr val="000000"/>
                        </a:solidFill>
                      </a:rPr>
                      <a:t>12.9</a:t>
                    </a:r>
                    <a:endParaRPr lang="en-US" sz="1600" b="0" i="0" u="none" strike="noStrike" kern="1200" baseline="0" dirty="0">
                      <a:solidFill>
                        <a:srgbClr val="000000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92-464B-BCB3-A4528DF1D20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rgbClr val="000000"/>
                        </a:solidFill>
                      </a:rPr>
                      <a:t>9.7</a:t>
                    </a:r>
                    <a:endParaRPr lang="en-US" sz="1600" b="0" i="0" u="none" strike="noStrike" kern="1200" baseline="0" dirty="0">
                      <a:solidFill>
                        <a:srgbClr val="000000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FAA-403E-9AC5-DF3D682740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77.400000000000006</c:v>
                </c:pt>
                <c:pt idx="1">
                  <c:v>12.9</c:v>
                </c:pt>
                <c:pt idx="2">
                  <c:v>9.7000000000000011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AA-403E-9AC5-DF3D682740B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83.9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92-464B-BCB3-A4528DF1D20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600" b="0" i="0" u="none" strike="noStrike" kern="1200" baseline="0" dirty="0">
                        <a:solidFill>
                          <a:srgbClr val="000000"/>
                        </a:solidFill>
                      </a:rPr>
                      <a:t>6.5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FAA-403E-9AC5-DF3D682740B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9.7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FAA-403E-9AC5-DF3D682740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83.9</c:v>
                </c:pt>
                <c:pt idx="1">
                  <c:v>6.5</c:v>
                </c:pt>
                <c:pt idx="2">
                  <c:v>9.7000000000000011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FAA-403E-9AC5-DF3D682740B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axId val="-915294008"/>
        <c:axId val="-915290248"/>
      </c:barChart>
      <c:catAx>
        <c:axId val="-915294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915290248"/>
        <c:crosses val="autoZero"/>
        <c:auto val="1"/>
        <c:lblAlgn val="ctr"/>
        <c:lblOffset val="100"/>
        <c:noMultiLvlLbl val="0"/>
      </c:catAx>
      <c:valAx>
        <c:axId val="-91529024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fr-FR"/>
          </a:p>
        </c:txPr>
        <c:crossAx val="-91529400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304074074074"/>
          <c:y val="4.8905304075799898E-2"/>
          <c:w val="0.83382555555555604"/>
          <c:h val="0.740792775315907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Fully active*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DTG    (75% BID) </c:v>
                </c:pt>
                <c:pt idx="1">
                  <c:v>DRV    (74% BID)</c:v>
                </c:pt>
                <c:pt idx="2">
                  <c:v>TFV     (98% TDF)</c:v>
                </c:pt>
                <c:pt idx="3">
                  <c:v>ETR</c:v>
                </c:pt>
                <c:pt idx="4">
                  <c:v>MVC</c:v>
                </c:pt>
                <c:pt idx="5">
                  <c:v>ENF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65.52</c:v>
                </c:pt>
                <c:pt idx="1">
                  <c:v>16.66</c:v>
                </c:pt>
                <c:pt idx="2">
                  <c:v>6.88</c:v>
                </c:pt>
                <c:pt idx="3">
                  <c:v>10.4</c:v>
                </c:pt>
                <c:pt idx="4">
                  <c:v>17.86</c:v>
                </c:pt>
                <c:pt idx="5">
                  <c:v>8.2000000000000011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35-4E8A-BF8F-9F139CEEB3D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Not fully active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DTG    (75% BID) </c:v>
                </c:pt>
                <c:pt idx="1">
                  <c:v>DRV    (74% BID)</c:v>
                </c:pt>
                <c:pt idx="2">
                  <c:v>TFV     (98% TDF)</c:v>
                </c:pt>
                <c:pt idx="3">
                  <c:v>ETR</c:v>
                </c:pt>
                <c:pt idx="4">
                  <c:v>MVC</c:v>
                </c:pt>
                <c:pt idx="5">
                  <c:v>ENF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18.48</c:v>
                </c:pt>
                <c:pt idx="1">
                  <c:v>32.340000000000003</c:v>
                </c:pt>
                <c:pt idx="2">
                  <c:v>36.119999999999997</c:v>
                </c:pt>
                <c:pt idx="3">
                  <c:v>9.6</c:v>
                </c:pt>
                <c:pt idx="4">
                  <c:v>1.140000000000001</c:v>
                </c:pt>
                <c:pt idx="5">
                  <c:v>1.8000000000000009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35-4E8A-BF8F-9F139CEEB3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914793128"/>
        <c:axId val="-914796920"/>
      </c:barChart>
      <c:catAx>
        <c:axId val="-914793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914796920"/>
        <c:crosses val="autoZero"/>
        <c:auto val="1"/>
        <c:lblAlgn val="ctr"/>
        <c:lblOffset val="100"/>
        <c:noMultiLvlLbl val="0"/>
      </c:catAx>
      <c:valAx>
        <c:axId val="-914796920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Participants (%)</a:t>
                </a:r>
                <a:r>
                  <a:rPr lang="en-GB" sz="1200" b="0" i="0" u="none" strike="noStrike" baseline="30000" dirty="0">
                    <a:effectLst/>
                  </a:rPr>
                  <a:t> 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914793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58613540615499"/>
          <c:y val="4.8905304075799898E-2"/>
          <c:w val="0.86069742973783903"/>
          <c:h val="0.740792775315907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Fully active*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3">
                  <c:v>ETR</c:v>
                </c:pt>
                <c:pt idx="4">
                  <c:v>MVC</c:v>
                </c:pt>
                <c:pt idx="5">
                  <c:v>ENF</c:v>
                </c:pt>
                <c:pt idx="6">
                  <c:v>IBA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0.75</c:v>
                </c:pt>
                <c:pt idx="1">
                  <c:v>0</c:v>
                </c:pt>
                <c:pt idx="2">
                  <c:v>0</c:v>
                </c:pt>
                <c:pt idx="3">
                  <c:v>1.05</c:v>
                </c:pt>
                <c:pt idx="4">
                  <c:v>0</c:v>
                </c:pt>
                <c:pt idx="5">
                  <c:v>1.98</c:v>
                </c:pt>
                <c:pt idx="6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05-48F2-A721-CBB15EDB1FC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Not fully active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3">
                  <c:v>ETR</c:v>
                </c:pt>
                <c:pt idx="4">
                  <c:v>MVC</c:v>
                </c:pt>
                <c:pt idx="5">
                  <c:v>ENF</c:v>
                </c:pt>
                <c:pt idx="6">
                  <c:v>IBA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74.25</c:v>
                </c:pt>
                <c:pt idx="1">
                  <c:v>72</c:v>
                </c:pt>
                <c:pt idx="2">
                  <c:v>75</c:v>
                </c:pt>
                <c:pt idx="3">
                  <c:v>19.95</c:v>
                </c:pt>
                <c:pt idx="4">
                  <c:v>8</c:v>
                </c:pt>
                <c:pt idx="5">
                  <c:v>9.02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05-48F2-A721-CBB15EDB1F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914890648"/>
        <c:axId val="-914887032"/>
      </c:barChart>
      <c:catAx>
        <c:axId val="-914890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914887032"/>
        <c:crosses val="autoZero"/>
        <c:auto val="1"/>
        <c:lblAlgn val="ctr"/>
        <c:lblOffset val="100"/>
        <c:noMultiLvlLbl val="0"/>
      </c:catAx>
      <c:valAx>
        <c:axId val="-914887032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Participants (%)</a:t>
                </a:r>
                <a:r>
                  <a:rPr lang="en-GB" sz="1200" b="0" i="0" u="none" strike="noStrike" baseline="30000" dirty="0">
                    <a:effectLst/>
                  </a:rPr>
                  <a:t> 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914890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090330581371"/>
          <c:y val="5.8250740119339298E-2"/>
          <c:w val="0.85766888503515304"/>
          <c:h val="0.758529719547659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&lt;400</c:v>
                </c:pt>
              </c:strCache>
            </c:strRef>
          </c:tx>
          <c:spPr>
            <a:ln w="31750" cap="rnd">
              <a:solidFill>
                <a:srgbClr val="92D050"/>
              </a:solidFill>
              <a:prstDash val="sysDot"/>
              <a:round/>
            </a:ln>
            <a:effectLst/>
          </c:spPr>
          <c:marker>
            <c:symbol val="triangle"/>
            <c:size val="9"/>
            <c:spPr>
              <a:solidFill>
                <a:srgbClr val="92D050"/>
              </a:solidFill>
              <a:ln w="9525">
                <a:solidFill>
                  <a:srgbClr val="92D050"/>
                </a:solidFill>
                <a:prstDash val="sysDot"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1B-4D66-826A-50E26A61851E}"/>
                </c:ext>
              </c:extLst>
            </c:dLbl>
            <c:dLbl>
              <c:idx val="1"/>
              <c:layout>
                <c:manualLayout>
                  <c:x val="-7.4513165162849296E-2"/>
                  <c:y val="-3.75420506286099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1B-4D66-826A-50E26A61851E}"/>
                </c:ext>
              </c:extLst>
            </c:dLbl>
            <c:dLbl>
              <c:idx val="2"/>
              <c:layout>
                <c:manualLayout>
                  <c:x val="-4.1560540073872602E-2"/>
                  <c:y val="-3.59478090231196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D1B-4D66-826A-50E26A61851E}"/>
                </c:ext>
              </c:extLst>
            </c:dLbl>
            <c:dLbl>
              <c:idx val="3"/>
              <c:layout>
                <c:manualLayout>
                  <c:x val="-4.7843328597331099E-2"/>
                  <c:y val="-4.90060924089473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D1B-4D66-826A-50E26A61851E}"/>
                </c:ext>
              </c:extLst>
            </c:dLbl>
            <c:dLbl>
              <c:idx val="4"/>
              <c:layout>
                <c:manualLayout>
                  <c:x val="-4.0945123623228302E-2"/>
                  <c:y val="-3.01777443152125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D1B-4D66-826A-50E26A6185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Baseline (N=99)</c:v>
                </c:pt>
                <c:pt idx="1">
                  <c:v>Wk 24 (N=89)</c:v>
                </c:pt>
                <c:pt idx="2">
                  <c:v>Wk 48
(N=83)</c:v>
                </c:pt>
                <c:pt idx="3">
                  <c:v>Wk 72
(N=75)</c:v>
                </c:pt>
                <c:pt idx="4">
                  <c:v>Wk 96
(N=66)</c:v>
                </c:pt>
              </c:strCache>
            </c:strRef>
          </c:cat>
          <c:val>
            <c:numRef>
              <c:f>Sheet1!$B$2:$B$6</c:f>
              <c:numCache>
                <c:formatCode>0</c:formatCode>
                <c:ptCount val="5"/>
                <c:pt idx="0">
                  <c:v>5</c:v>
                </c:pt>
                <c:pt idx="1">
                  <c:v>53</c:v>
                </c:pt>
                <c:pt idx="2">
                  <c:v>55</c:v>
                </c:pt>
                <c:pt idx="3">
                  <c:v>61</c:v>
                </c:pt>
                <c:pt idx="4">
                  <c:v>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D1B-4D66-826A-50E26A6185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&lt;200 </c:v>
                </c:pt>
              </c:strCache>
            </c:strRef>
          </c:tx>
          <c:spPr>
            <a:ln w="31750" cap="rnd">
              <a:solidFill>
                <a:srgbClr val="92D050"/>
              </a:solidFill>
              <a:prstDash val="dash"/>
              <a:round/>
            </a:ln>
            <a:effectLst/>
          </c:spPr>
          <c:marker>
            <c:symbol val="square"/>
            <c:size val="8"/>
            <c:spPr>
              <a:solidFill>
                <a:srgbClr val="92D050"/>
              </a:solidFill>
              <a:ln w="12700">
                <a:solidFill>
                  <a:srgbClr val="92D050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D1B-4D66-826A-50E26A61851E}"/>
                </c:ext>
              </c:extLst>
            </c:dLbl>
            <c:dLbl>
              <c:idx val="1"/>
              <c:layout>
                <c:manualLayout>
                  <c:x val="-1.7903073601414599E-3"/>
                  <c:y val="2.691420168004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D1B-4D66-826A-50E26A61851E}"/>
                </c:ext>
              </c:extLst>
            </c:dLbl>
            <c:dLbl>
              <c:idx val="2"/>
              <c:layout>
                <c:manualLayout>
                  <c:x val="-6.6178894240527406E-2"/>
                  <c:y val="2.364963083358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D1B-4D66-826A-50E26A61851E}"/>
                </c:ext>
              </c:extLst>
            </c:dLbl>
            <c:dLbl>
              <c:idx val="3"/>
              <c:layout>
                <c:manualLayout>
                  <c:x val="-6.9384317820617297E-2"/>
                  <c:y val="2.691420168004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D1B-4D66-826A-50E26A61851E}"/>
                </c:ext>
              </c:extLst>
            </c:dLbl>
            <c:dLbl>
              <c:idx val="4"/>
              <c:layout>
                <c:manualLayout>
                  <c:x val="1.8420938067677198E-2"/>
                  <c:y val="1.70444015051984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D1B-4D66-826A-50E26A6185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Baseline (N=99)</c:v>
                </c:pt>
                <c:pt idx="1">
                  <c:v>Wk 24 (N=89)</c:v>
                </c:pt>
                <c:pt idx="2">
                  <c:v>Wk 48
(N=83)</c:v>
                </c:pt>
                <c:pt idx="3">
                  <c:v>Wk 72
(N=75)</c:v>
                </c:pt>
                <c:pt idx="4">
                  <c:v>Wk 96
(N=66)</c:v>
                </c:pt>
              </c:strCache>
            </c:strRef>
          </c:cat>
          <c:val>
            <c:numRef>
              <c:f>Sheet1!$C$2:$C$6</c:f>
              <c:numCache>
                <c:formatCode>0</c:formatCode>
                <c:ptCount val="5"/>
                <c:pt idx="0">
                  <c:v>4</c:v>
                </c:pt>
                <c:pt idx="1">
                  <c:v>49</c:v>
                </c:pt>
                <c:pt idx="2">
                  <c:v>54</c:v>
                </c:pt>
                <c:pt idx="3">
                  <c:v>59</c:v>
                </c:pt>
                <c:pt idx="4">
                  <c:v>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DD1B-4D66-826A-50E26A6185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&lt;40</c:v>
                </c:pt>
              </c:strCache>
            </c:strRef>
          </c:tx>
          <c:spPr>
            <a:ln w="31750" cap="rnd">
              <a:solidFill>
                <a:srgbClr val="92D050"/>
              </a:solidFill>
              <a:prstDash val="solid"/>
              <a:round/>
            </a:ln>
            <a:effectLst/>
          </c:spPr>
          <c:marker>
            <c:symbol val="circle"/>
            <c:size val="9"/>
            <c:spPr>
              <a:solidFill>
                <a:srgbClr val="92D050"/>
              </a:solidFill>
              <a:ln w="12700">
                <a:solidFill>
                  <a:srgbClr val="92D050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D1B-4D66-826A-50E26A61851E}"/>
                </c:ext>
              </c:extLst>
            </c:dLbl>
            <c:dLbl>
              <c:idx val="1"/>
              <c:layout>
                <c:manualLayout>
                  <c:x val="-1.6893987677926402E-2"/>
                  <c:y val="5.80407279633114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D1B-4D66-826A-50E26A61851E}"/>
                </c:ext>
              </c:extLst>
            </c:dLbl>
            <c:dLbl>
              <c:idx val="2"/>
              <c:layout>
                <c:manualLayout>
                  <c:x val="-4.8420016497797098E-2"/>
                  <c:y val="3.26832381766625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D1B-4D66-826A-50E26A61851E}"/>
                </c:ext>
              </c:extLst>
            </c:dLbl>
            <c:dLbl>
              <c:idx val="3"/>
              <c:layout>
                <c:manualLayout>
                  <c:x val="-7.2910029337583504E-2"/>
                  <c:y val="3.10129089356959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D1B-4D66-826A-50E26A61851E}"/>
                </c:ext>
              </c:extLst>
            </c:dLbl>
            <c:dLbl>
              <c:idx val="4"/>
              <c:layout>
                <c:manualLayout>
                  <c:x val="-5.3510417979997997E-2"/>
                  <c:y val="3.18480735561791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D1B-4D66-826A-50E26A6185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Baseline (N=99)</c:v>
                </c:pt>
                <c:pt idx="1">
                  <c:v>Wk 24 (N=89)</c:v>
                </c:pt>
                <c:pt idx="2">
                  <c:v>Wk 48
(N=83)</c:v>
                </c:pt>
                <c:pt idx="3">
                  <c:v>Wk 72
(N=75)</c:v>
                </c:pt>
                <c:pt idx="4">
                  <c:v>Wk 96
(N=66)</c:v>
                </c:pt>
              </c:strCache>
            </c:strRef>
          </c:cat>
          <c:val>
            <c:numRef>
              <c:f>Sheet1!$D$2:$D$6</c:f>
              <c:numCache>
                <c:formatCode>0</c:formatCode>
                <c:ptCount val="5"/>
                <c:pt idx="0">
                  <c:v>1</c:v>
                </c:pt>
                <c:pt idx="1">
                  <c:v>42</c:v>
                </c:pt>
                <c:pt idx="2">
                  <c:v>48</c:v>
                </c:pt>
                <c:pt idx="3">
                  <c:v>49</c:v>
                </c:pt>
                <c:pt idx="4">
                  <c:v>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DD1B-4D66-826A-50E26A61851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39204424"/>
        <c:axId val="-2031496936"/>
      </c:lineChart>
      <c:catAx>
        <c:axId val="2039204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-2031496936"/>
        <c:crosses val="autoZero"/>
        <c:auto val="1"/>
        <c:lblAlgn val="ctr"/>
        <c:lblOffset val="100"/>
        <c:noMultiLvlLbl val="0"/>
      </c:catAx>
      <c:valAx>
        <c:axId val="-2031496936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dirty="0"/>
                  <a:t>Participants (%)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fr-FR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203920442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245287888151402"/>
          <c:y val="0.64667787642994801"/>
          <c:w val="0.30622632584822401"/>
          <c:h val="0.15213208607876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120804739107"/>
          <c:y val="6.1515310965796301E-2"/>
          <c:w val="0.86563854690050401"/>
          <c:h val="0.758529719547659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&lt;400 </c:v>
                </c:pt>
              </c:strCache>
            </c:strRef>
          </c:tx>
          <c:spPr>
            <a:ln w="31750" cap="rnd">
              <a:solidFill>
                <a:srgbClr val="002060"/>
              </a:solidFill>
              <a:prstDash val="sysDot"/>
              <a:round/>
            </a:ln>
            <a:effectLst/>
          </c:spPr>
          <c:marker>
            <c:symbol val="triangle"/>
            <c:size val="9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EB-4120-9A53-B170FCF3C8BF}"/>
                </c:ext>
              </c:extLst>
            </c:dLbl>
            <c:dLbl>
              <c:idx val="1"/>
              <c:layout>
                <c:manualLayout>
                  <c:x val="-0.103234484127231"/>
                  <c:y val="-1.79546255498681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EB-4120-9A53-B170FCF3C8BF}"/>
                </c:ext>
              </c:extLst>
            </c:dLbl>
            <c:dLbl>
              <c:idx val="2"/>
              <c:layout>
                <c:manualLayout>
                  <c:x val="-9.9003178002635903E-2"/>
                  <c:y val="-2.94186673302056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EB-4120-9A53-B170FCF3C8BF}"/>
                </c:ext>
              </c:extLst>
            </c:dLbl>
            <c:dLbl>
              <c:idx val="3"/>
              <c:layout>
                <c:manualLayout>
                  <c:x val="-8.01548124322604E-2"/>
                  <c:y val="-3.921237986957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EB-4120-9A53-B170FCF3C8BF}"/>
                </c:ext>
              </c:extLst>
            </c:dLbl>
            <c:dLbl>
              <c:idx val="4"/>
              <c:layout>
                <c:manualLayout>
                  <c:x val="-4.0945123623228302E-2"/>
                  <c:y val="-3.67068860081265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EB-4120-9A53-B170FCF3C8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Baseline (N=272)*</c:v>
                </c:pt>
                <c:pt idx="1">
                  <c:v>Wk 24
(N=246)</c:v>
                </c:pt>
                <c:pt idx="2">
                  <c:v>Wk 48
(N=233)</c:v>
                </c:pt>
                <c:pt idx="3">
                  <c:v>Wk 72
(N=221)</c:v>
                </c:pt>
                <c:pt idx="4">
                  <c:v>Wk 96
(N=214)</c:v>
                </c:pt>
              </c:strCache>
            </c:strRef>
          </c:cat>
          <c:val>
            <c:numRef>
              <c:f>Sheet1!$B$2:$B$6</c:f>
              <c:numCache>
                <c:formatCode>0</c:formatCode>
                <c:ptCount val="5"/>
                <c:pt idx="0">
                  <c:v>8</c:v>
                </c:pt>
                <c:pt idx="1">
                  <c:v>84.960000000000022</c:v>
                </c:pt>
                <c:pt idx="2">
                  <c:v>86</c:v>
                </c:pt>
                <c:pt idx="3">
                  <c:v>90</c:v>
                </c:pt>
                <c:pt idx="4">
                  <c:v>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BEB-4120-9A53-B170FCF3C8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&lt;200 </c:v>
                </c:pt>
              </c:strCache>
            </c:strRef>
          </c:tx>
          <c:spPr>
            <a:ln w="31750" cap="rnd">
              <a:solidFill>
                <a:srgbClr val="002060"/>
              </a:solidFill>
              <a:prstDash val="dash"/>
              <a:round/>
            </a:ln>
            <a:effectLst/>
          </c:spPr>
          <c:marker>
            <c:symbol val="square"/>
            <c:size val="9"/>
            <c:spPr>
              <a:solidFill>
                <a:srgbClr val="002060"/>
              </a:solidFill>
              <a:ln w="12700">
                <a:solidFill>
                  <a:srgbClr val="002060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BEB-4120-9A53-B170FCF3C8BF}"/>
                </c:ext>
              </c:extLst>
            </c:dLbl>
            <c:dLbl>
              <c:idx val="1"/>
              <c:layout>
                <c:manualLayout>
                  <c:x val="-1.00185388198592E-2"/>
                  <c:y val="3.997248506587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BEB-4120-9A53-B170FCF3C8BF}"/>
                </c:ext>
              </c:extLst>
            </c:dLbl>
            <c:dLbl>
              <c:idx val="2"/>
              <c:layout>
                <c:manualLayout>
                  <c:x val="-4.1047740146693601E-2"/>
                  <c:y val="3.67079142194167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BEB-4120-9A53-B170FCF3C8BF}"/>
                </c:ext>
              </c:extLst>
            </c:dLbl>
            <c:dLbl>
              <c:idx val="3"/>
              <c:layout>
                <c:manualLayout>
                  <c:x val="-5.5023658338426602E-2"/>
                  <c:y val="3.67079142194167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BEB-4120-9A53-B170FCF3C8BF}"/>
                </c:ext>
              </c:extLst>
            </c:dLbl>
            <c:dLbl>
              <c:idx val="4"/>
              <c:layout>
                <c:manualLayout>
                  <c:x val="-5.3382359343276897E-2"/>
                  <c:y val="3.33672557374833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BEB-4120-9A53-B170FCF3C8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Baseline (N=272)*</c:v>
                </c:pt>
                <c:pt idx="1">
                  <c:v>Wk 24
(N=246)</c:v>
                </c:pt>
                <c:pt idx="2">
                  <c:v>Wk 48
(N=233)</c:v>
                </c:pt>
                <c:pt idx="3">
                  <c:v>Wk 72
(N=221)</c:v>
                </c:pt>
                <c:pt idx="4">
                  <c:v>Wk 96
(N=214)</c:v>
                </c:pt>
              </c:strCache>
            </c:strRef>
          </c:cat>
          <c:val>
            <c:numRef>
              <c:f>Sheet1!$C$2:$C$6</c:f>
              <c:numCache>
                <c:formatCode>0</c:formatCode>
                <c:ptCount val="5"/>
                <c:pt idx="0">
                  <c:v>5</c:v>
                </c:pt>
                <c:pt idx="1">
                  <c:v>78.86</c:v>
                </c:pt>
                <c:pt idx="2">
                  <c:v>84</c:v>
                </c:pt>
                <c:pt idx="3">
                  <c:v>86</c:v>
                </c:pt>
                <c:pt idx="4">
                  <c:v>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0BEB-4120-9A53-B170FCF3C8B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&lt;40</c:v>
                </c:pt>
              </c:strCache>
            </c:strRef>
          </c:tx>
          <c:spPr>
            <a:ln w="31750" cap="rnd">
              <a:solidFill>
                <a:srgbClr val="002060"/>
              </a:solidFill>
              <a:prstDash val="solid"/>
              <a:round/>
            </a:ln>
            <a:effectLst/>
          </c:spPr>
          <c:marker>
            <c:symbol val="circle"/>
            <c:size val="9"/>
            <c:spPr>
              <a:solidFill>
                <a:srgbClr val="002060"/>
              </a:solidFill>
              <a:ln w="12700">
                <a:solidFill>
                  <a:srgbClr val="002060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BEB-4120-9A53-B170FCF3C8BF}"/>
                </c:ext>
              </c:extLst>
            </c:dLbl>
            <c:dLbl>
              <c:idx val="1"/>
              <c:layout>
                <c:manualLayout>
                  <c:x val="-3.3033474471100902E-2"/>
                  <c:y val="3.51887320381125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BEB-4120-9A53-B170FCF3C8BF}"/>
                </c:ext>
              </c:extLst>
            </c:dLbl>
            <c:dLbl>
              <c:idx val="2"/>
              <c:layout>
                <c:manualLayout>
                  <c:x val="-3.4059357015606202E-2"/>
                  <c:y val="2.94186673302056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BEB-4120-9A53-B170FCF3C8BF}"/>
                </c:ext>
              </c:extLst>
            </c:dLbl>
            <c:dLbl>
              <c:idx val="3"/>
              <c:layout>
                <c:manualLayout>
                  <c:x val="-3.70083806321065E-2"/>
                  <c:y val="3.7542050628609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BEB-4120-9A53-B170FCF3C8BF}"/>
                </c:ext>
              </c:extLst>
            </c:dLbl>
            <c:dLbl>
              <c:idx val="4"/>
              <c:layout>
                <c:manualLayout>
                  <c:x val="-3.1969428756711903E-2"/>
                  <c:y val="3.18480735561791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BEB-4120-9A53-B170FCF3C8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Baseline (N=272)*</c:v>
                </c:pt>
                <c:pt idx="1">
                  <c:v>Wk 24
(N=246)</c:v>
                </c:pt>
                <c:pt idx="2">
                  <c:v>Wk 48
(N=233)</c:v>
                </c:pt>
                <c:pt idx="3">
                  <c:v>Wk 72
(N=221)</c:v>
                </c:pt>
                <c:pt idx="4">
                  <c:v>Wk 96
(N=214)</c:v>
                </c:pt>
              </c:strCache>
            </c:strRef>
          </c:cat>
          <c:val>
            <c:numRef>
              <c:f>Sheet1!$D$2:$D$6</c:f>
              <c:numCache>
                <c:formatCode>0</c:formatCode>
                <c:ptCount val="5"/>
                <c:pt idx="0">
                  <c:v>1</c:v>
                </c:pt>
                <c:pt idx="1">
                  <c:v>57.320000000000007</c:v>
                </c:pt>
                <c:pt idx="2">
                  <c:v>62</c:v>
                </c:pt>
                <c:pt idx="3">
                  <c:v>67</c:v>
                </c:pt>
                <c:pt idx="4">
                  <c:v>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0BEB-4120-9A53-B170FCF3C8B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914712648"/>
        <c:axId val="-914709112"/>
      </c:lineChart>
      <c:catAx>
        <c:axId val="-914712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-914709112"/>
        <c:crosses val="autoZero"/>
        <c:auto val="1"/>
        <c:lblAlgn val="ctr"/>
        <c:lblOffset val="100"/>
        <c:noMultiLvlLbl val="0"/>
      </c:catAx>
      <c:valAx>
        <c:axId val="-914709112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dirty="0"/>
                  <a:t>Participants (%)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fr-FR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-91471264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245287888151402"/>
          <c:y val="0.64667781076336694"/>
          <c:w val="0.30622632584822401"/>
          <c:h val="0.139073802692937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150387658449399E-2"/>
          <c:y val="2.5341123697423001E-2"/>
          <c:w val="0.87753599069511001"/>
          <c:h val="0.52653696796672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50148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9"/>
            <c:spPr>
              <a:solidFill>
                <a:schemeClr val="bg1"/>
              </a:solidFill>
              <a:ln w="40119">
                <a:solidFill>
                  <a:schemeClr val="accent1"/>
                </a:solidFill>
                <a:round/>
              </a:ln>
              <a:effectLst/>
            </c:spPr>
          </c:marker>
          <c:dPt>
            <c:idx val="0"/>
            <c:marker>
              <c:symbol val="diamond"/>
              <c:size val="7"/>
            </c:marker>
            <c:bubble3D val="0"/>
            <c:extLst>
              <c:ext xmlns:c16="http://schemas.microsoft.com/office/drawing/2014/chart" uri="{C3380CC4-5D6E-409C-BE32-E72D297353CC}">
                <c16:uniqueId val="{00000000-2A95-4C21-8958-4DFD356D81A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0.30</a:t>
                    </a:r>
                    <a:endParaRPr lang="en-US" dirty="0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95-4C21-8958-4DFD356D81A9}"/>
                </c:ext>
              </c:extLst>
            </c:dLbl>
            <c:numFmt formatCode="#,##0.00" sourceLinked="0"/>
            <c:spPr>
              <a:noFill/>
              <a:ln w="20059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1"/>
                <c:pt idx="0">
                  <c:v>0.39</c:v>
                </c:pt>
              </c:numLit>
            </c:plus>
            <c:minus>
              <c:numLit>
                <c:formatCode>General</c:formatCode>
                <c:ptCount val="1"/>
                <c:pt idx="0">
                  <c:v>0.17</c:v>
                </c:pt>
              </c:numLit>
            </c:minus>
            <c:spPr>
              <a:ln w="30089">
                <a:solidFill>
                  <a:srgbClr val="333333"/>
                </a:solidFill>
                <a:prstDash val="solid"/>
              </a:ln>
            </c:spPr>
          </c:errBars>
          <c:cat>
            <c:strRef>
              <c:f>Sheet1!$A$2:$A$6</c:f>
              <c:strCache>
                <c:ptCount val="5"/>
                <c:pt idx="0">
                  <c:v>DTG-Conception</c:v>
                </c:pt>
                <c:pt idx="1">
                  <c:v>Any non-DTG ART-Conception</c:v>
                </c:pt>
                <c:pt idx="2">
                  <c:v>EFV-Conception</c:v>
                </c:pt>
                <c:pt idx="3">
                  <c:v>DTG-Pregnancy</c:v>
                </c:pt>
                <c:pt idx="4">
                  <c:v>HIV-Neg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95-4C21-8958-4DFD356D81A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17552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bg1"/>
              </a:solidFill>
              <a:ln w="40119">
                <a:solidFill>
                  <a:schemeClr val="bg2">
                    <a:lumMod val="50000"/>
                  </a:schemeClr>
                </a:solidFill>
                <a:round/>
              </a:ln>
              <a:effectLst/>
            </c:spPr>
          </c:marker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2A95-4C21-8958-4DFD356D81A9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sz="1200"/>
                      <a:t>0.10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A95-4C21-8958-4DFD356D81A9}"/>
                </c:ext>
              </c:extLst>
            </c:dLbl>
            <c:spPr>
              <a:noFill/>
              <a:ln w="20059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1"/>
                <c:pt idx="0">
                  <c:v>7.0000000000000007E-2</c:v>
                </c:pt>
              </c:numLit>
            </c:plus>
            <c:minus>
              <c:numLit>
                <c:formatCode>General</c:formatCode>
                <c:ptCount val="1"/>
                <c:pt idx="0">
                  <c:v>0.04</c:v>
                </c:pt>
              </c:numLit>
            </c:minus>
            <c:spPr>
              <a:ln w="30089">
                <a:solidFill>
                  <a:srgbClr val="333333"/>
                </a:solidFill>
                <a:prstDash val="solid"/>
              </a:ln>
            </c:spPr>
          </c:errBars>
          <c:cat>
            <c:strRef>
              <c:f>Sheet1!$A$2:$A$6</c:f>
              <c:strCache>
                <c:ptCount val="5"/>
                <c:pt idx="0">
                  <c:v>DTG-Conception</c:v>
                </c:pt>
                <c:pt idx="1">
                  <c:v>Any non-DTG ART-Conception</c:v>
                </c:pt>
                <c:pt idx="2">
                  <c:v>EFV-Conception</c:v>
                </c:pt>
                <c:pt idx="3">
                  <c:v>DTG-Pregnancy</c:v>
                </c:pt>
                <c:pt idx="4">
                  <c:v>HIV-Neg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1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A95-4C21-8958-4DFD356D81A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30089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7"/>
            <c:spPr>
              <a:solidFill>
                <a:schemeClr val="bg1"/>
              </a:solidFill>
              <a:ln w="40119">
                <a:solidFill>
                  <a:schemeClr val="accent6">
                    <a:lumMod val="60000"/>
                    <a:lumOff val="40000"/>
                  </a:schemeClr>
                </a:solidFill>
                <a:round/>
              </a:ln>
              <a:effectLst/>
            </c:spPr>
          </c:marker>
          <c:dLbls>
            <c:dLbl>
              <c:idx val="2"/>
              <c:tx>
                <c:rich>
                  <a:bodyPr/>
                  <a:lstStyle/>
                  <a:p>
                    <a:r>
                      <a:rPr lang="en-US" sz="1200" dirty="0"/>
                      <a:t>0.04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A95-4C21-8958-4DFD356D81A9}"/>
                </c:ext>
              </c:extLst>
            </c:dLbl>
            <c:spPr>
              <a:noFill/>
              <a:ln w="20059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1"/>
                <c:pt idx="0">
                  <c:v>7.0000000000000007E-2</c:v>
                </c:pt>
              </c:numLit>
            </c:plus>
            <c:minus>
              <c:numLit>
                <c:formatCode>General</c:formatCode>
                <c:ptCount val="1"/>
                <c:pt idx="0">
                  <c:v>0.03</c:v>
                </c:pt>
              </c:numLit>
            </c:minus>
            <c:spPr>
              <a:ln w="30089">
                <a:solidFill>
                  <a:srgbClr val="333333"/>
                </a:solidFill>
                <a:prstDash val="solid"/>
              </a:ln>
            </c:spPr>
          </c:errBars>
          <c:cat>
            <c:strRef>
              <c:f>Sheet1!$A$2:$A$6</c:f>
              <c:strCache>
                <c:ptCount val="5"/>
                <c:pt idx="0">
                  <c:v>DTG-Conception</c:v>
                </c:pt>
                <c:pt idx="1">
                  <c:v>Any non-DTG ART-Conception</c:v>
                </c:pt>
                <c:pt idx="2">
                  <c:v>EFV-Conception</c:v>
                </c:pt>
                <c:pt idx="3">
                  <c:v>DTG-Pregnancy</c:v>
                </c:pt>
                <c:pt idx="4">
                  <c:v>HIV-Neg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2">
                  <c:v>0.04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A95-4C21-8958-4DFD356D81A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ln w="17552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solidFill>
                <a:schemeClr val="bg1"/>
              </a:solidFill>
              <a:ln w="40119">
                <a:solidFill>
                  <a:schemeClr val="accent2">
                    <a:lumMod val="75000"/>
                  </a:schemeClr>
                </a:solidFill>
                <a:round/>
              </a:ln>
              <a:effectLst/>
            </c:spPr>
          </c:marker>
          <c:dPt>
            <c:idx val="0"/>
            <c:marker>
              <c:spPr>
                <a:solidFill>
                  <a:schemeClr val="accent6">
                    <a:lumMod val="40000"/>
                    <a:lumOff val="60000"/>
                  </a:schemeClr>
                </a:solidFill>
                <a:ln w="40119">
                  <a:solidFill>
                    <a:schemeClr val="accent2">
                      <a:lumMod val="75000"/>
                    </a:schemeClr>
                  </a:solidFill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2A95-4C21-8958-4DFD356D81A9}"/>
              </c:ext>
            </c:extLst>
          </c:dPt>
          <c:dLbls>
            <c:dLbl>
              <c:idx val="3"/>
              <c:tx>
                <c:rich>
                  <a:bodyPr/>
                  <a:lstStyle/>
                  <a:p>
                    <a:r>
                      <a:rPr lang="en-US" sz="1200" dirty="0"/>
                      <a:t>0.03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A95-4C21-8958-4DFD356D81A9}"/>
                </c:ext>
              </c:extLst>
            </c:dLbl>
            <c:spPr>
              <a:noFill/>
              <a:ln w="20059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1"/>
                <c:pt idx="0">
                  <c:v>0.12</c:v>
                </c:pt>
              </c:numLit>
            </c:plus>
            <c:minus>
              <c:numLit>
                <c:formatCode>General</c:formatCode>
                <c:ptCount val="1"/>
                <c:pt idx="0">
                  <c:v>0</c:v>
                </c:pt>
              </c:numLit>
            </c:minus>
            <c:spPr>
              <a:ln w="30089">
                <a:solidFill>
                  <a:srgbClr val="333333"/>
                </a:solidFill>
                <a:prstDash val="solid"/>
              </a:ln>
            </c:spPr>
          </c:errBars>
          <c:cat>
            <c:strRef>
              <c:f>Sheet1!$A$2:$A$6</c:f>
              <c:strCache>
                <c:ptCount val="5"/>
                <c:pt idx="0">
                  <c:v>DTG-Conception</c:v>
                </c:pt>
                <c:pt idx="1">
                  <c:v>Any non-DTG ART-Conception</c:v>
                </c:pt>
                <c:pt idx="2">
                  <c:v>EFV-Conception</c:v>
                </c:pt>
                <c:pt idx="3">
                  <c:v>DTG-Pregnancy</c:v>
                </c:pt>
                <c:pt idx="4">
                  <c:v>HIV-Neg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3">
                  <c:v>0.03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A95-4C21-8958-4DFD356D81A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ln w="20059"/>
          </c:spPr>
          <c:marker>
            <c:symbol val="square"/>
            <c:size val="6"/>
            <c:spPr>
              <a:noFill/>
              <a:ln w="30089">
                <a:solidFill>
                  <a:schemeClr val="accent4">
                    <a:lumMod val="75000"/>
                  </a:schemeClr>
                </a:solidFill>
              </a:ln>
            </c:spPr>
          </c:marker>
          <c:dLbls>
            <c:dLbl>
              <c:idx val="4"/>
              <c:tx>
                <c:rich>
                  <a:bodyPr/>
                  <a:lstStyle/>
                  <a:p>
                    <a:r>
                      <a:rPr lang="en-US" sz="1200" b="1" i="0" dirty="0">
                        <a:solidFill>
                          <a:schemeClr val="tx1"/>
                        </a:solidFill>
                      </a:rPr>
                      <a:t>0.08</a:t>
                    </a:r>
                    <a:endParaRPr lang="en-US" sz="1200" b="1" dirty="0">
                      <a:solidFill>
                        <a:schemeClr val="tx1"/>
                      </a:solidFill>
                    </a:endParaRP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A95-4C21-8958-4DFD356D81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>
                    <a:solidFill>
                      <a:schemeClr val="tx1"/>
                    </a:solidFill>
                  </a:defRPr>
                </a:pPr>
                <a:endParaRPr lang="fr-F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1"/>
                <c:pt idx="0">
                  <c:v>0.02</c:v>
                </c:pt>
              </c:numLit>
            </c:plus>
            <c:minus>
              <c:numLit>
                <c:formatCode>General</c:formatCode>
                <c:ptCount val="1"/>
                <c:pt idx="0">
                  <c:v>0.02</c:v>
                </c:pt>
              </c:numLit>
            </c:minus>
            <c:spPr>
              <a:ln w="30089">
                <a:solidFill>
                  <a:srgbClr val="333333"/>
                </a:solidFill>
                <a:prstDash val="solid"/>
              </a:ln>
            </c:spPr>
          </c:errBars>
          <c:cat>
            <c:strRef>
              <c:f>Sheet1!$A$2:$A$6</c:f>
              <c:strCache>
                <c:ptCount val="5"/>
                <c:pt idx="0">
                  <c:v>DTG-Conception</c:v>
                </c:pt>
                <c:pt idx="1">
                  <c:v>Any non-DTG ART-Conception</c:v>
                </c:pt>
                <c:pt idx="2">
                  <c:v>EFV-Conception</c:v>
                </c:pt>
                <c:pt idx="3">
                  <c:v>DTG-Pregnancy</c:v>
                </c:pt>
                <c:pt idx="4">
                  <c:v>HIV-Neg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4">
                  <c:v>0.08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2A95-4C21-8958-4DFD356D81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09536200"/>
        <c:axId val="2009381816"/>
      </c:lineChart>
      <c:catAx>
        <c:axId val="2009536200"/>
        <c:scaling>
          <c:orientation val="minMax"/>
        </c:scaling>
        <c:delete val="0"/>
        <c:axPos val="b"/>
        <c:majorGridlines>
          <c:spPr>
            <a:ln w="7522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7522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9381816"/>
        <c:crosses val="autoZero"/>
        <c:auto val="1"/>
        <c:lblAlgn val="ctr"/>
        <c:lblOffset val="100"/>
        <c:noMultiLvlLbl val="0"/>
      </c:catAx>
      <c:valAx>
        <c:axId val="2009381816"/>
        <c:scaling>
          <c:orientation val="minMax"/>
          <c:max val="1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2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rPr>
                  <a:t>Percentage with Neural Tube Defect</a:t>
                </a:r>
              </a:p>
            </c:rich>
          </c:tx>
          <c:layout>
            <c:manualLayout>
              <c:xMode val="edge"/>
              <c:yMode val="edge"/>
              <c:x val="1.5625196850393699E-3"/>
              <c:y val="4.3035425366349703E-2"/>
            </c:manualLayout>
          </c:layout>
          <c:overlay val="0"/>
          <c:spPr>
            <a:noFill/>
            <a:ln w="20059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noFill/>
          <a:ln w="7522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9536200"/>
        <c:crosses val="autoZero"/>
        <c:crossBetween val="between"/>
        <c:majorUnit val="0.5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19255960433"/>
          <c:y val="9.8704890869531603E-2"/>
          <c:w val="0.879610508592086"/>
          <c:h val="0.8658223293674079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FF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2791-4A24-B270-19AA93DF6097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2791-4A24-B270-19AA93DF6097}"/>
              </c:ext>
            </c:extLst>
          </c:dPt>
          <c:dLbls>
            <c:dLbl>
              <c:idx val="0"/>
              <c:layout>
                <c:manualLayout>
                  <c:x val="-5.25951413396194E-17"/>
                  <c:y val="-4.68498539667407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91-4A24-B270-19AA93DF6097}"/>
                </c:ext>
              </c:extLst>
            </c:dLbl>
            <c:numFmt formatCode="#,##0.00" sourceLinked="0"/>
            <c:spPr>
              <a:solidFill>
                <a:schemeClr val="bg1"/>
              </a:solidFill>
              <a:ln w="18955">
                <a:noFill/>
              </a:ln>
            </c:spPr>
            <c:txPr>
              <a:bodyPr rot="0" vert="horz" lIns="0" tIns="0" rIns="0" bIns="0"/>
              <a:lstStyle/>
              <a:p>
                <a:pPr>
                  <a:defRPr sz="1600" b="1"/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Sheet1!$K$2:$K$3</c:f>
                <c:numCache>
                  <c:formatCode>General</c:formatCode>
                  <c:ptCount val="2"/>
                  <c:pt idx="0">
                    <c:v>0.17</c:v>
                  </c:pt>
                  <c:pt idx="1">
                    <c:v>0.222</c:v>
                  </c:pt>
                </c:numCache>
              </c:numRef>
            </c:plus>
            <c:minus>
              <c:numRef>
                <c:f>Sheet1!$I$2:$I$3</c:f>
                <c:numCache>
                  <c:formatCode>General</c:formatCode>
                  <c:ptCount val="2"/>
                  <c:pt idx="0">
                    <c:v>9.6000000000000002E-2</c:v>
                  </c:pt>
                  <c:pt idx="1">
                    <c:v>0.151</c:v>
                  </c:pt>
                </c:numCache>
              </c:numRef>
            </c:minus>
            <c:spPr>
              <a:ln w="15875"/>
            </c:spPr>
          </c:errBars>
          <c:cat>
            <c:strRef>
              <c:f>Sheet1!$A$2:$A$3</c:f>
              <c:strCache>
                <c:ptCount val="2"/>
                <c:pt idx="0">
                  <c:v>F/TAF</c:v>
                </c:pt>
                <c:pt idx="1">
                  <c:v>F/TDF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0.16</c:v>
                </c:pt>
                <c:pt idx="1">
                  <c:v>0.34200000000000003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91-4A24-B270-19AA93DF6097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>
                <a:alpha val="50000"/>
              </a:schemeClr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791-4A24-B270-19AA93DF6097}"/>
              </c:ext>
            </c:extLst>
          </c:dPt>
          <c:dLbls>
            <c:dLbl>
              <c:idx val="1"/>
              <c:layout>
                <c:manualLayout>
                  <c:x val="0"/>
                  <c:y val="0.1723725271218020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791-4A24-B270-19AA93DF6097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wrap="square" lIns="0" tIns="0" rIns="0" bIns="0" anchor="ctr">
                <a:spAutoFit/>
              </a:bodyPr>
              <a:lstStyle/>
              <a:p>
                <a:pPr>
                  <a:defRPr sz="20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F/TAF</c:v>
                </c:pt>
                <c:pt idx="1">
                  <c:v>F/TDF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6-2791-4A24-B270-19AA93DF60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897697064"/>
        <c:axId val="-897693816"/>
      </c:barChart>
      <c:catAx>
        <c:axId val="-897697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15875">
            <a:solidFill>
              <a:sysClr val="windowText" lastClr="000000"/>
            </a:solidFill>
          </a:ln>
        </c:spPr>
        <c:txPr>
          <a:bodyPr rot="-60000000" vert="horz"/>
          <a:lstStyle/>
          <a:p>
            <a:pPr>
              <a:defRPr sz="1192" b="0"/>
            </a:pPr>
            <a:endParaRPr lang="fr-FR"/>
          </a:p>
        </c:txPr>
        <c:crossAx val="-897693816"/>
        <c:crosses val="autoZero"/>
        <c:auto val="1"/>
        <c:lblAlgn val="ctr"/>
        <c:lblOffset val="100"/>
        <c:tickMarkSkip val="1"/>
        <c:noMultiLvlLbl val="0"/>
      </c:catAx>
      <c:valAx>
        <c:axId val="-897693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5875">
            <a:solidFill>
              <a:sysClr val="windowText" lastClr="000000"/>
            </a:solidFill>
          </a:ln>
        </c:spPr>
        <c:txPr>
          <a:bodyPr rot="-60000000" vert="horz"/>
          <a:lstStyle/>
          <a:p>
            <a:pPr>
              <a:defRPr sz="1400" b="0"/>
            </a:pPr>
            <a:endParaRPr lang="fr-FR"/>
          </a:p>
        </c:txPr>
        <c:crossAx val="-897697064"/>
        <c:crosses val="autoZero"/>
        <c:crossBetween val="between"/>
      </c:valAx>
      <c:spPr>
        <a:noFill/>
        <a:ln w="19038">
          <a:noFill/>
        </a:ln>
      </c:spPr>
    </c:plotArea>
    <c:plotVisOnly val="1"/>
    <c:dispBlanksAs val="span"/>
    <c:showDLblsOverMax val="0"/>
  </c:chart>
  <c:txPr>
    <a:bodyPr/>
    <a:lstStyle/>
    <a:p>
      <a:pPr>
        <a:defRPr sz="1342"/>
      </a:pPr>
      <a:endParaRPr lang="fr-F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788898183568699E-2"/>
          <c:y val="4.4466436376235298E-2"/>
          <c:w val="0.90765432332728202"/>
          <c:h val="0.8505302411326980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iamond"/>
            <c:size val="17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F64C-43D0-BDA7-B4DC99AFD1E8}"/>
              </c:ext>
            </c:extLst>
          </c:dPt>
          <c:errBars>
            <c:errDir val="x"/>
            <c:errBarType val="both"/>
            <c:errValType val="cust"/>
            <c:noEndCap val="1"/>
            <c:plus>
              <c:numRef>
                <c:f>Sheet1!$E$2:$E$12</c:f>
                <c:numCache>
                  <c:formatCode>General</c:formatCode>
                  <c:ptCount val="11"/>
                  <c:pt idx="0">
                    <c:v>0.68100000000000005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</c:numCache>
              </c:numRef>
            </c:plus>
            <c:minus>
              <c:numRef>
                <c:f>Sheet1!$D$2:$D$12</c:f>
                <c:numCache>
                  <c:formatCode>General</c:formatCode>
                  <c:ptCount val="11"/>
                  <c:pt idx="0">
                    <c:v>0.27700000000000002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</c:numCache>
              </c:numRef>
            </c:minus>
            <c:spPr>
              <a:noFill/>
              <a:ln w="28575" cap="flat" cmpd="sng" algn="ctr">
                <a:solidFill>
                  <a:schemeClr val="tx1"/>
                </a:solidFill>
                <a:round/>
              </a:ln>
              <a:effectLst/>
            </c:spPr>
          </c:errBars>
          <c:xVal>
            <c:numRef>
              <c:f>Sheet1!$A$2:$A$12</c:f>
              <c:numCache>
                <c:formatCode>General</c:formatCode>
                <c:ptCount val="11"/>
                <c:pt idx="0">
                  <c:v>0.46800000000000003</c:v>
                </c:pt>
              </c:numCache>
            </c:numRef>
          </c:xVal>
          <c:yVal>
            <c:numRef>
              <c:f>Sheet1!$B$2:$B$12</c:f>
              <c:numCache>
                <c:formatCode>General</c:formatCode>
                <c:ptCount val="11"/>
                <c:pt idx="0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64C-43D0-BDA7-B4DC99AFD1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98360984"/>
        <c:axId val="-897930328"/>
      </c:scatterChart>
      <c:valAx>
        <c:axId val="-898360984"/>
        <c:scaling>
          <c:orientation val="minMax"/>
          <c:max val="2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897930328"/>
        <c:crossesAt val="0"/>
        <c:crossBetween val="midCat"/>
        <c:majorUnit val="1"/>
      </c:valAx>
      <c:valAx>
        <c:axId val="-897930328"/>
        <c:scaling>
          <c:orientation val="minMax"/>
          <c:max val="2.5"/>
          <c:min val="1.5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12700" cap="flat" cmpd="sng" algn="ctr">
            <a:solidFill>
              <a:schemeClr val="tx1"/>
            </a:solidFill>
            <a:prstDash val="sysDash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898360984"/>
        <c:crossesAt val="1.62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726808770115901"/>
          <c:y val="7.9952900297387303E-2"/>
          <c:w val="0.81954755655543099"/>
          <c:h val="0.51493136016093599"/>
        </c:manualLayout>
      </c:layout>
      <c:scatterChart>
        <c:scatterStyle val="lineMarker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DTG + TDF/FTC (N=717)</c:v>
                </c:pt>
              </c:strCache>
            </c:strRef>
          </c:tx>
          <c:spPr>
            <a:ln>
              <a:solidFill>
                <a:srgbClr val="FF6600"/>
              </a:solidFill>
            </a:ln>
          </c:spPr>
          <c:marker>
            <c:symbol val="square"/>
            <c:size val="4"/>
            <c:spPr>
              <a:solidFill>
                <a:srgbClr val="FF6600"/>
              </a:solidFill>
              <a:ln>
                <a:solidFill>
                  <a:srgbClr val="FF6600"/>
                </a:solidFill>
              </a:ln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39-497E-BA5E-DB5F959F6067}"/>
                </c:ext>
              </c:extLst>
            </c:dLbl>
            <c:dLbl>
              <c:idx val="1"/>
              <c:layout>
                <c:manualLayout>
                  <c:x val="-5.0505050505050501E-3"/>
                  <c:y val="1.82084509196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39-497E-BA5E-DB5F959F6067}"/>
                </c:ext>
              </c:extLst>
            </c:dLbl>
            <c:dLbl>
              <c:idx val="2"/>
              <c:layout>
                <c:manualLayout>
                  <c:x val="-1.6738778864763101E-2"/>
                  <c:y val="4.2807542408724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539-497E-BA5E-DB5F959F606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39-497E-BA5E-DB5F959F606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539-497E-BA5E-DB5F959F6067}"/>
                </c:ext>
              </c:extLst>
            </c:dLbl>
            <c:dLbl>
              <c:idx val="5"/>
              <c:layout>
                <c:manualLayout>
                  <c:x val="-2.96296296296296E-2"/>
                  <c:y val="-3.37078571138410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539-497E-BA5E-DB5F959F606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539-497E-BA5E-DB5F959F6067}"/>
                </c:ext>
              </c:extLst>
            </c:dLbl>
            <c:dLbl>
              <c:idx val="7"/>
              <c:layout>
                <c:manualLayout>
                  <c:x val="-3.36701662292214E-2"/>
                  <c:y val="-3.5492261408359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535353535353533E-2"/>
                      <c:h val="5.842570975920398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C539-497E-BA5E-DB5F959F606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539-497E-BA5E-DB5F959F6067}"/>
                </c:ext>
              </c:extLst>
            </c:dLbl>
            <c:dLbl>
              <c:idx val="9"/>
              <c:layout>
                <c:manualLayout>
                  <c:x val="-3.1986531986532001E-2"/>
                  <c:y val="-3.6416901839244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539-497E-BA5E-DB5F959F6067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539-497E-BA5E-DB5F959F6067}"/>
                </c:ext>
              </c:extLst>
            </c:dLbl>
            <c:dLbl>
              <c:idx val="11"/>
              <c:layout>
                <c:manualLayout>
                  <c:x val="-1.5151515151515299E-2"/>
                  <c:y val="-3.3382160019307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539-497E-BA5E-DB5F959F606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FF6600"/>
                    </a:solidFill>
                    <a:latin typeface="+mn-lt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Sheet1!$P$2:$P$13</c:f>
                <c:numCache>
                  <c:formatCode>General</c:formatCode>
                  <c:ptCount val="12"/>
                  <c:pt idx="0">
                    <c:v>0</c:v>
                  </c:pt>
                  <c:pt idx="1">
                    <c:v>3.2863847470000001</c:v>
                  </c:pt>
                  <c:pt idx="2">
                    <c:v>2.462430916000002</c:v>
                  </c:pt>
                  <c:pt idx="3">
                    <c:v>2.332545438999996</c:v>
                  </c:pt>
                  <c:pt idx="4">
                    <c:v>2.3448737170000129</c:v>
                  </c:pt>
                  <c:pt idx="5">
                    <c:v>1.849436882999995</c:v>
                  </c:pt>
                  <c:pt idx="6">
                    <c:v>2.1615000169999949</c:v>
                  </c:pt>
                  <c:pt idx="7">
                    <c:v>2.0448625680000001</c:v>
                  </c:pt>
                  <c:pt idx="8">
                    <c:v>2.282108024999999</c:v>
                  </c:pt>
                  <c:pt idx="9">
                    <c:v>2.451121086000001</c:v>
                  </c:pt>
                  <c:pt idx="10">
                    <c:v>2.5067426439999991</c:v>
                  </c:pt>
                  <c:pt idx="11">
                    <c:v>2.5390363220000012</c:v>
                  </c:pt>
                </c:numCache>
              </c:numRef>
            </c:plus>
            <c:minus>
              <c:numRef>
                <c:f>Sheet1!$Q$2:$Q$13</c:f>
                <c:numCache>
                  <c:formatCode>General</c:formatCode>
                  <c:ptCount val="12"/>
                  <c:pt idx="0">
                    <c:v>0</c:v>
                  </c:pt>
                  <c:pt idx="1">
                    <c:v>3.2863847470000001</c:v>
                  </c:pt>
                  <c:pt idx="2">
                    <c:v>2.462430917000006</c:v>
                  </c:pt>
                  <c:pt idx="3">
                    <c:v>2.3325454379999822</c:v>
                  </c:pt>
                  <c:pt idx="4">
                    <c:v>2.344873717</c:v>
                  </c:pt>
                  <c:pt idx="5">
                    <c:v>1.8494368830000101</c:v>
                  </c:pt>
                  <c:pt idx="6">
                    <c:v>2.1615000169999949</c:v>
                  </c:pt>
                  <c:pt idx="7">
                    <c:v>2.0448625680000001</c:v>
                  </c:pt>
                  <c:pt idx="8">
                    <c:v>2.2821080260000031</c:v>
                  </c:pt>
                  <c:pt idx="9">
                    <c:v>2.451121086000001</c:v>
                  </c:pt>
                  <c:pt idx="10">
                    <c:v>2.5067426450000032</c:v>
                  </c:pt>
                  <c:pt idx="11">
                    <c:v>2.5390363220000012</c:v>
                  </c:pt>
                </c:numCache>
              </c:numRef>
            </c:minus>
            <c:spPr>
              <a:ln w="12700">
                <a:solidFill>
                  <a:srgbClr val="FF6600"/>
                </a:solidFill>
              </a:ln>
            </c:spPr>
          </c:errBars>
          <c:xVal>
            <c:numRef>
              <c:f>Sheet1!$D$2:$D$13</c:f>
              <c:numCache>
                <c:formatCode>General</c:formatCode>
                <c:ptCount val="12"/>
                <c:pt idx="0">
                  <c:v>0.5</c:v>
                </c:pt>
                <c:pt idx="1">
                  <c:v>4.5</c:v>
                </c:pt>
                <c:pt idx="2">
                  <c:v>8.5</c:v>
                </c:pt>
                <c:pt idx="3">
                  <c:v>12.5</c:v>
                </c:pt>
                <c:pt idx="4">
                  <c:v>16.5</c:v>
                </c:pt>
                <c:pt idx="5">
                  <c:v>24.5</c:v>
                </c:pt>
                <c:pt idx="6">
                  <c:v>36.5</c:v>
                </c:pt>
                <c:pt idx="7">
                  <c:v>48.5</c:v>
                </c:pt>
                <c:pt idx="8">
                  <c:v>60.5</c:v>
                </c:pt>
                <c:pt idx="9">
                  <c:v>72.5</c:v>
                </c:pt>
                <c:pt idx="10">
                  <c:v>84.5</c:v>
                </c:pt>
                <c:pt idx="11">
                  <c:v>96</c:v>
                </c:pt>
              </c:numCache>
            </c:numRef>
          </c:xVal>
          <c:yVal>
            <c:numRef>
              <c:f>Sheet1!$C$2:$C$13</c:f>
              <c:numCache>
                <c:formatCode>0.0</c:formatCode>
                <c:ptCount val="12"/>
                <c:pt idx="0" formatCode="General">
                  <c:v>0</c:v>
                </c:pt>
                <c:pt idx="1">
                  <c:v>70.2</c:v>
                </c:pt>
                <c:pt idx="2">
                  <c:v>84.4</c:v>
                </c:pt>
                <c:pt idx="3">
                  <c:v>89</c:v>
                </c:pt>
                <c:pt idx="4">
                  <c:v>90</c:v>
                </c:pt>
                <c:pt idx="5">
                  <c:v>93.4</c:v>
                </c:pt>
                <c:pt idx="6">
                  <c:v>91</c:v>
                </c:pt>
                <c:pt idx="7">
                  <c:v>93.3</c:v>
                </c:pt>
                <c:pt idx="8">
                  <c:v>91</c:v>
                </c:pt>
                <c:pt idx="9">
                  <c:v>89.4</c:v>
                </c:pt>
                <c:pt idx="10">
                  <c:v>88</c:v>
                </c:pt>
                <c:pt idx="11">
                  <c:v>89.5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C539-497E-BA5E-DB5F959F6067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DTG + 3TC (N=716)</c:v>
                </c:pt>
              </c:strCache>
            </c:strRef>
          </c:tx>
          <c:spPr>
            <a:ln>
              <a:solidFill>
                <a:srgbClr val="002F5F"/>
              </a:solidFill>
            </a:ln>
          </c:spPr>
          <c:marker>
            <c:symbol val="diamond"/>
            <c:size val="4"/>
            <c:spPr>
              <a:solidFill>
                <a:srgbClr val="002F5F"/>
              </a:solidFill>
              <a:ln>
                <a:solidFill>
                  <a:srgbClr val="002F5F"/>
                </a:solidFill>
              </a:ln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539-497E-BA5E-DB5F959F6067}"/>
                </c:ext>
              </c:extLst>
            </c:dLbl>
            <c:dLbl>
              <c:idx val="1"/>
              <c:layout>
                <c:manualLayout>
                  <c:x val="-3.3532360732945798E-2"/>
                  <c:y val="-4.9363000707325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539-497E-BA5E-DB5F959F6067}"/>
                </c:ext>
              </c:extLst>
            </c:dLbl>
            <c:dLbl>
              <c:idx val="2"/>
              <c:layout>
                <c:manualLayout>
                  <c:x val="-2.87638855749092E-2"/>
                  <c:y val="-3.91911815659745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539-497E-BA5E-DB5F959F606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539-497E-BA5E-DB5F959F606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539-497E-BA5E-DB5F959F6067}"/>
                </c:ext>
              </c:extLst>
            </c:dLbl>
            <c:dLbl>
              <c:idx val="5"/>
              <c:layout>
                <c:manualLayout>
                  <c:x val="-2.4338662212678001E-2"/>
                  <c:y val="3.9029886233025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539-497E-BA5E-DB5F959F606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539-497E-BA5E-DB5F959F6067}"/>
                </c:ext>
              </c:extLst>
            </c:dLbl>
            <c:dLbl>
              <c:idx val="7"/>
              <c:layout>
                <c:manualLayout>
                  <c:x val="-2.02020202020202E-2"/>
                  <c:y val="3.6405909860999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539-497E-BA5E-DB5F959F606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539-497E-BA5E-DB5F959F6067}"/>
                </c:ext>
              </c:extLst>
            </c:dLbl>
            <c:dLbl>
              <c:idx val="9"/>
              <c:layout>
                <c:manualLayout>
                  <c:x val="-2.1885521885522001E-2"/>
                  <c:y val="3.6416901839244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C539-497E-BA5E-DB5F959F6067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539-497E-BA5E-DB5F959F6067}"/>
                </c:ext>
              </c:extLst>
            </c:dLbl>
            <c:dLbl>
              <c:idx val="11"/>
              <c:layout>
                <c:manualLayout>
                  <c:x val="-2.0202020202020301E-2"/>
                  <c:y val="4.2486385479118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C539-497E-BA5E-DB5F959F606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2F5F"/>
                    </a:solidFill>
                    <a:latin typeface="+mn-lt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Sheet1!$S$2:$S$13</c:f>
                <c:numCache>
                  <c:formatCode>General</c:formatCode>
                  <c:ptCount val="12"/>
                  <c:pt idx="0">
                    <c:v>0</c:v>
                  </c:pt>
                  <c:pt idx="1">
                    <c:v>3.349347717000001</c:v>
                  </c:pt>
                  <c:pt idx="2">
                    <c:v>2.657394649</c:v>
                  </c:pt>
                  <c:pt idx="3">
                    <c:v>2.3045390270000041</c:v>
                  </c:pt>
                  <c:pt idx="4">
                    <c:v>2.240100501000001</c:v>
                  </c:pt>
                  <c:pt idx="5">
                    <c:v>1.811572368</c:v>
                  </c:pt>
                  <c:pt idx="6">
                    <c:v>2.0421432100000061</c:v>
                  </c:pt>
                  <c:pt idx="7">
                    <c:v>1.8293762440000021</c:v>
                  </c:pt>
                  <c:pt idx="8">
                    <c:v>2.1445993119999969</c:v>
                  </c:pt>
                  <c:pt idx="9">
                    <c:v>2.2532281500000129</c:v>
                  </c:pt>
                  <c:pt idx="10">
                    <c:v>2.4017954420000081</c:v>
                  </c:pt>
                  <c:pt idx="11">
                    <c:v>2.240100501000001</c:v>
                  </c:pt>
                </c:numCache>
              </c:numRef>
            </c:plus>
            <c:minus>
              <c:numRef>
                <c:f>Sheet1!$T$2:$T$13</c:f>
                <c:numCache>
                  <c:formatCode>General</c:formatCode>
                  <c:ptCount val="12"/>
                  <c:pt idx="0">
                    <c:v>0</c:v>
                  </c:pt>
                  <c:pt idx="1">
                    <c:v>3.349347717000001</c:v>
                  </c:pt>
                  <c:pt idx="2">
                    <c:v>2.657394649</c:v>
                  </c:pt>
                  <c:pt idx="3">
                    <c:v>2.3045390269999899</c:v>
                  </c:pt>
                  <c:pt idx="4">
                    <c:v>2.240100501000001</c:v>
                  </c:pt>
                  <c:pt idx="5">
                    <c:v>1.8115723690000041</c:v>
                  </c:pt>
                  <c:pt idx="6">
                    <c:v>2.0421432100000061</c:v>
                  </c:pt>
                  <c:pt idx="7">
                    <c:v>1.829376242999998</c:v>
                  </c:pt>
                  <c:pt idx="8">
                    <c:v>2.1445993110000079</c:v>
                  </c:pt>
                  <c:pt idx="9">
                    <c:v>2.2532281509999881</c:v>
                  </c:pt>
                  <c:pt idx="10">
                    <c:v>2.4017954419999938</c:v>
                  </c:pt>
                  <c:pt idx="11">
                    <c:v>2.240100501000001</c:v>
                  </c:pt>
                </c:numCache>
              </c:numRef>
            </c:minus>
            <c:spPr>
              <a:ln w="12700">
                <a:solidFill>
                  <a:srgbClr val="002F5F"/>
                </a:solidFill>
              </a:ln>
            </c:spPr>
          </c:errBars>
          <c:errBars>
            <c:errDir val="x"/>
            <c:errBarType val="both"/>
            <c:errValType val="fixedVal"/>
            <c:noEndCap val="1"/>
            <c:val val="0"/>
          </c:errBars>
          <c:xVal>
            <c:numRef>
              <c:f>Sheet1!$A$2:$A$13</c:f>
              <c:numCache>
                <c:formatCode>General</c:formatCode>
                <c:ptCount val="12"/>
                <c:pt idx="0">
                  <c:v>0.1</c:v>
                </c:pt>
                <c:pt idx="1">
                  <c:v>3.5</c:v>
                </c:pt>
                <c:pt idx="2">
                  <c:v>7.5</c:v>
                </c:pt>
                <c:pt idx="3">
                  <c:v>11.5</c:v>
                </c:pt>
                <c:pt idx="4">
                  <c:v>15.5</c:v>
                </c:pt>
                <c:pt idx="5">
                  <c:v>23.5</c:v>
                </c:pt>
                <c:pt idx="6">
                  <c:v>35.5</c:v>
                </c:pt>
                <c:pt idx="7">
                  <c:v>47.5</c:v>
                </c:pt>
                <c:pt idx="8">
                  <c:v>59.5</c:v>
                </c:pt>
                <c:pt idx="9">
                  <c:v>71.5</c:v>
                </c:pt>
                <c:pt idx="10">
                  <c:v>83.5</c:v>
                </c:pt>
                <c:pt idx="11">
                  <c:v>95</c:v>
                </c:pt>
              </c:numCache>
            </c:numRef>
          </c:xVal>
          <c:yVal>
            <c:numRef>
              <c:f>Sheet1!$B$2:$B$13</c:f>
              <c:numCache>
                <c:formatCode>0.0</c:formatCode>
                <c:ptCount val="12"/>
                <c:pt idx="0" formatCode="General">
                  <c:v>1E-3</c:v>
                </c:pt>
                <c:pt idx="1">
                  <c:v>72</c:v>
                </c:pt>
                <c:pt idx="2">
                  <c:v>87</c:v>
                </c:pt>
                <c:pt idx="3">
                  <c:v>89</c:v>
                </c:pt>
                <c:pt idx="4">
                  <c:v>88</c:v>
                </c:pt>
                <c:pt idx="5">
                  <c:v>93.2</c:v>
                </c:pt>
                <c:pt idx="6">
                  <c:v>90</c:v>
                </c:pt>
                <c:pt idx="7">
                  <c:v>91.5</c:v>
                </c:pt>
                <c:pt idx="8">
                  <c:v>89</c:v>
                </c:pt>
                <c:pt idx="9">
                  <c:v>87.2</c:v>
                </c:pt>
                <c:pt idx="10">
                  <c:v>86</c:v>
                </c:pt>
                <c:pt idx="11">
                  <c:v>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C539-497E-BA5E-DB5F959F60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78080248"/>
        <c:axId val="-878074648"/>
      </c:scatterChart>
      <c:valAx>
        <c:axId val="-878080248"/>
        <c:scaling>
          <c:orientation val="minMax"/>
          <c:max val="100"/>
          <c:min val="0"/>
        </c:scaling>
        <c:delete val="1"/>
        <c:axPos val="b"/>
        <c:title>
          <c:tx>
            <c:rich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+mj-lt"/>
                  </a:defRPr>
                </a:pPr>
                <a:r>
                  <a:rPr lang="en-US" sz="1600" b="1" dirty="0">
                    <a:solidFill>
                      <a:schemeClr val="tx1"/>
                    </a:solidFill>
                    <a:latin typeface="+mj-lt"/>
                  </a:rPr>
                  <a:t>Study visit</a:t>
                </a:r>
              </a:p>
            </c:rich>
          </c:tx>
          <c:layout>
            <c:manualLayout>
              <c:xMode val="edge"/>
              <c:yMode val="edge"/>
              <c:x val="0.49962485007753699"/>
              <c:y val="0.7286527727179109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-878074648"/>
        <c:crossesAt val="-20"/>
        <c:crossBetween val="midCat"/>
        <c:majorUnit val="4"/>
      </c:valAx>
      <c:valAx>
        <c:axId val="-878074648"/>
        <c:scaling>
          <c:orientation val="minMax"/>
          <c:max val="1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+mn-lt"/>
                  </a:defRPr>
                </a:pPr>
                <a:r>
                  <a:rPr lang="en-US" b="1" dirty="0">
                    <a:solidFill>
                      <a:schemeClr val="tx1"/>
                    </a:solidFill>
                    <a:latin typeface="+mn-lt"/>
                  </a:rPr>
                  <a:t>HIV-1 RNA &lt;50 c/mL, % (95% CI)</a:t>
                </a:r>
              </a:p>
            </c:rich>
          </c:tx>
          <c:layout>
            <c:manualLayout>
              <c:xMode val="edge"/>
              <c:yMode val="edge"/>
              <c:x val="7.3507168075900978E-2"/>
              <c:y val="6.8303936692705958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tx1"/>
                </a:solidFill>
                <a:latin typeface="+mn-lt"/>
              </a:defRPr>
            </a:pPr>
            <a:endParaRPr lang="fr-FR"/>
          </a:p>
        </c:txPr>
        <c:crossAx val="-878080248"/>
        <c:crossesAt val="-4"/>
        <c:crossBetween val="midCat"/>
        <c:majorUnit val="20"/>
      </c:valAx>
    </c:plotArea>
    <c:plotVisOnly val="1"/>
    <c:dispBlanksAs val="gap"/>
    <c:showDLblsOverMax val="0"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7625095250191"/>
          <c:y val="7.5560859607536598E-2"/>
          <c:w val="0.89237490474980996"/>
          <c:h val="0.5210556384733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DTG + 3TC (N=716)</c:v>
                </c:pt>
              </c:strCache>
            </c:strRef>
          </c:tx>
          <c:spPr>
            <a:solidFill>
              <a:srgbClr val="002F5F"/>
            </a:solidFill>
            <a:ln w="6350">
              <a:noFill/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HIV RNA</c:v>
                </c:pt>
                <c:pt idx="1">
                  <c:v>CD4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87</c:v>
                </c:pt>
                <c:pt idx="1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AC-4929-823C-BF5A0CC98D7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DTG + TDF/FTC (N=717)</c:v>
                </c:pt>
              </c:strCache>
            </c:strRef>
          </c:tx>
          <c:spPr>
            <a:solidFill>
              <a:srgbClr val="FF6600"/>
            </a:solidFill>
            <a:ln w="6350">
              <a:noFill/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HIV RNA</c:v>
                </c:pt>
                <c:pt idx="1">
                  <c:v>CD4</c:v>
                </c:pt>
              </c:strCache>
            </c:strRef>
          </c:cat>
          <c:val>
            <c:numRef>
              <c:f>Sheet1!$C$2:$C$3</c:f>
              <c:numCache>
                <c:formatCode>0.0</c:formatCode>
                <c:ptCount val="2"/>
                <c:pt idx="0">
                  <c:v>90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AC-4929-823C-BF5A0CC98D7B}"/>
            </c:ext>
          </c:extLst>
        </c:ser>
        <c:ser>
          <c:idx val="4"/>
          <c:order val="2"/>
          <c:tx>
            <c:strRef>
              <c:f>Sheet1!$D$1</c:f>
              <c:strCache>
                <c:ptCount val="1"/>
                <c:pt idx="0">
                  <c:v>DTG + 3TC (N=694)Week 96</c:v>
                </c:pt>
              </c:strCache>
            </c:strRef>
          </c:tx>
          <c:spPr>
            <a:pattFill prst="wdUpDiag">
              <a:fgClr>
                <a:srgbClr val="002F5F"/>
              </a:fgClr>
              <a:bgClr>
                <a:srgbClr val="FFFFFF"/>
              </a:bgClr>
            </a:pattFill>
            <a:ln w="6350">
              <a:solidFill>
                <a:srgbClr val="002F5F"/>
              </a:solidFill>
            </a:ln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AC-4929-823C-BF5A0CC98D7B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HIV RNA</c:v>
                </c:pt>
                <c:pt idx="1">
                  <c:v>CD4</c:v>
                </c:pt>
              </c:strCache>
            </c:strRef>
          </c:cat>
          <c:val>
            <c:numRef>
              <c:f>Sheet1!$D$2:$D$3</c:f>
              <c:numCache>
                <c:formatCode>0.0</c:formatCode>
                <c:ptCount val="2"/>
                <c:pt idx="0">
                  <c:v>97</c:v>
                </c:pt>
                <c:pt idx="1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7AC-4929-823C-BF5A0CC98D7B}"/>
            </c:ext>
          </c:extLst>
        </c:ser>
        <c:ser>
          <c:idx val="2"/>
          <c:order val="3"/>
          <c:tx>
            <c:strRef>
              <c:f>Sheet1!$E$1</c:f>
              <c:strCache>
                <c:ptCount val="1"/>
                <c:pt idx="0">
                  <c:v>DTG + TDF/FTC (N=693)</c:v>
                </c:pt>
              </c:strCache>
            </c:strRef>
          </c:tx>
          <c:spPr>
            <a:pattFill prst="wdUpDiag">
              <a:fgClr>
                <a:srgbClr val="FF6600"/>
              </a:fgClr>
              <a:bgClr>
                <a:srgbClr val="FFFFFF"/>
              </a:bgClr>
            </a:pattFill>
            <a:ln w="3175">
              <a:solidFill>
                <a:srgbClr val="FF6600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7AC-4929-823C-BF5A0CC98D7B}"/>
              </c:ext>
            </c:extLst>
          </c:dPt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="1">
                      <a:solidFill>
                        <a:schemeClr val="tx1"/>
                      </a:solidFill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F7AC-4929-823C-BF5A0CC98D7B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="1">
                      <a:solidFill>
                        <a:schemeClr val="tx1"/>
                      </a:solidFill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114-423E-8C60-869F5B8E607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HIV RNA</c:v>
                </c:pt>
                <c:pt idx="1">
                  <c:v>CD4</c:v>
                </c:pt>
              </c:strCache>
            </c:strRef>
          </c:cat>
          <c:val>
            <c:numRef>
              <c:f>Sheet1!$E$2:$E$3</c:f>
              <c:numCache>
                <c:formatCode>0.0</c:formatCode>
                <c:ptCount val="2"/>
                <c:pt idx="0">
                  <c:v>97</c:v>
                </c:pt>
                <c:pt idx="1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7AC-4929-823C-BF5A0CC98D7B}"/>
            </c:ext>
          </c:extLst>
        </c:ser>
        <c:ser>
          <c:idx val="3"/>
          <c:order val="4"/>
          <c:tx>
            <c:strRef>
              <c:f>Sheet1!$F$1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FF6600"/>
            </a:solidFill>
            <a:ln w="3175">
              <a:solidFill>
                <a:srgbClr val="FF66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HIV RNA</c:v>
                </c:pt>
                <c:pt idx="1">
                  <c:v>CD4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6-F7AC-4929-823C-BF5A0CC98D7B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DTG + 3TC (N=716)2</c:v>
                </c:pt>
              </c:strCache>
            </c:strRef>
          </c:tx>
          <c:spPr>
            <a:solidFill>
              <a:srgbClr val="002F5F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HIV RNA</c:v>
                </c:pt>
                <c:pt idx="1">
                  <c:v>CD4</c:v>
                </c:pt>
              </c:strCache>
            </c:strRef>
          </c:cat>
          <c:val>
            <c:numRef>
              <c:f>Sheet1!$G$2:$G$3</c:f>
              <c:numCache>
                <c:formatCode>0.0</c:formatCode>
                <c:ptCount val="2"/>
                <c:pt idx="0">
                  <c:v>84</c:v>
                </c:pt>
                <c:pt idx="1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7AC-4929-823C-BF5A0CC98D7B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DTG + TDF/FTC (N=717)3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HIV RNA</c:v>
                </c:pt>
                <c:pt idx="1">
                  <c:v>CD4</c:v>
                </c:pt>
              </c:strCache>
            </c:strRef>
          </c:cat>
          <c:val>
            <c:numRef>
              <c:f>Sheet1!$H$2:$H$3</c:f>
              <c:numCache>
                <c:formatCode>0.0</c:formatCode>
                <c:ptCount val="2"/>
                <c:pt idx="0">
                  <c:v>86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7AC-4929-823C-BF5A0CC98D7B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DTG + 3TC (N=694)</c:v>
                </c:pt>
              </c:strCache>
            </c:strRef>
          </c:tx>
          <c:spPr>
            <a:pattFill prst="wdUpDiag">
              <a:fgClr>
                <a:srgbClr val="002F5F"/>
              </a:fgClr>
              <a:bgClr>
                <a:srgbClr val="FFFFFF"/>
              </a:bgClr>
            </a:pattFill>
            <a:ln w="6350">
              <a:solidFill>
                <a:srgbClr val="002F5F"/>
              </a:solidFill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HIV RNA</c:v>
                </c:pt>
                <c:pt idx="1">
                  <c:v>CD4</c:v>
                </c:pt>
              </c:strCache>
            </c:strRef>
          </c:cat>
          <c:val>
            <c:numRef>
              <c:f>Sheet1!$I$2:$I$3</c:f>
              <c:numCache>
                <c:formatCode>0.0</c:formatCode>
                <c:ptCount val="2"/>
                <c:pt idx="0">
                  <c:v>94</c:v>
                </c:pt>
                <c:pt idx="1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7AC-4929-823C-BF5A0CC98D7B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DTG + TDF/FTC (N=693)4</c:v>
                </c:pt>
              </c:strCache>
            </c:strRef>
          </c:tx>
          <c:spPr>
            <a:pattFill prst="wdUpDiag">
              <a:fgClr>
                <a:srgbClr val="FF6600"/>
              </a:fgClr>
              <a:bgClr>
                <a:srgbClr val="FFFFFF"/>
              </a:bgClr>
            </a:pattFill>
            <a:ln w="6350">
              <a:solidFill>
                <a:srgbClr val="FF6600"/>
              </a:solidFill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HIV RNA</c:v>
                </c:pt>
                <c:pt idx="1">
                  <c:v>CD4</c:v>
                </c:pt>
              </c:strCache>
            </c:strRef>
          </c:cat>
          <c:val>
            <c:numRef>
              <c:f>Sheet1!$J$2:$J$3</c:f>
              <c:numCache>
                <c:formatCode>0.0</c:formatCode>
                <c:ptCount val="2"/>
                <c:pt idx="0">
                  <c:v>95</c:v>
                </c:pt>
                <c:pt idx="1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7AC-4929-823C-BF5A0CC98D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2102342104"/>
        <c:axId val="-2030542824"/>
      </c:barChart>
      <c:catAx>
        <c:axId val="-2102342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19038">
            <a:solidFill>
              <a:srgbClr val="44546A"/>
            </a:solidFill>
          </a:ln>
        </c:spPr>
        <c:crossAx val="-2030542824"/>
        <c:crosses val="autoZero"/>
        <c:auto val="0"/>
        <c:lblAlgn val="ctr"/>
        <c:lblOffset val="100"/>
        <c:noMultiLvlLbl val="0"/>
      </c:catAx>
      <c:valAx>
        <c:axId val="-2030542824"/>
        <c:scaling>
          <c:orientation val="minMax"/>
          <c:max val="100"/>
          <c:min val="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19038">
            <a:solidFill>
              <a:srgbClr val="44546A"/>
            </a:solidFill>
          </a:ln>
        </c:spPr>
        <c:txPr>
          <a:bodyPr/>
          <a:lstStyle/>
          <a:p>
            <a:pPr>
              <a:defRPr sz="1200">
                <a:solidFill>
                  <a:schemeClr val="tx1"/>
                </a:solidFill>
              </a:defRPr>
            </a:pPr>
            <a:endParaRPr lang="fr-FR"/>
          </a:p>
        </c:txPr>
        <c:crossAx val="-2102342104"/>
        <c:crosses val="autoZero"/>
        <c:crossBetween val="between"/>
        <c:majorUnit val="20"/>
      </c:valAx>
      <c:spPr>
        <a:noFill/>
        <a:ln w="25384">
          <a:noFill/>
        </a:ln>
      </c:spPr>
    </c:plotArea>
    <c:plotVisOnly val="1"/>
    <c:dispBlanksAs val="gap"/>
    <c:showDLblsOverMax val="0"/>
  </c:chart>
  <c:txPr>
    <a:bodyPr/>
    <a:lstStyle/>
    <a:p>
      <a:pPr>
        <a:defRPr sz="1799">
          <a:solidFill>
            <a:srgbClr val="44546A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9667575675607"/>
          <c:y val="7.5768005926910603E-2"/>
          <c:w val="0.81465969641770997"/>
          <c:h val="0.7708288374683469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chemeClr val="tx1"/>
              </a:solidFill>
              <a:ln>
                <a:noFill/>
              </a:ln>
            </c:spPr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0-E9F9-45A7-808A-4F2C3722C84B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1-E9F9-45A7-808A-4F2C3722C84B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2-E9F9-45A7-808A-4F2C3722C84B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3-E9F9-45A7-808A-4F2C3722C84B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4-E9F9-45A7-808A-4F2C3722C84B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05-E9F9-45A7-808A-4F2C3722C84B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06-E9F9-45A7-808A-4F2C3722C84B}"/>
              </c:ext>
            </c:extLst>
          </c:dPt>
          <c:dPt>
            <c:idx val="15"/>
            <c:bubble3D val="0"/>
            <c:extLst>
              <c:ext xmlns:c16="http://schemas.microsoft.com/office/drawing/2014/chart" uri="{C3380CC4-5D6E-409C-BE32-E72D297353CC}">
                <c16:uniqueId val="{00000007-E9F9-45A7-808A-4F2C3722C84B}"/>
              </c:ext>
            </c:extLst>
          </c:dPt>
          <c:dPt>
            <c:idx val="17"/>
            <c:bubble3D val="0"/>
            <c:extLst>
              <c:ext xmlns:c16="http://schemas.microsoft.com/office/drawing/2014/chart" uri="{C3380CC4-5D6E-409C-BE32-E72D297353CC}">
                <c16:uniqueId val="{00000008-E9F9-45A7-808A-4F2C3722C84B}"/>
              </c:ext>
            </c:extLst>
          </c:dPt>
          <c:dPt>
            <c:idx val="19"/>
            <c:bubble3D val="0"/>
            <c:extLst>
              <c:ext xmlns:c16="http://schemas.microsoft.com/office/drawing/2014/chart" uri="{C3380CC4-5D6E-409C-BE32-E72D297353CC}">
                <c16:uniqueId val="{00000009-E9F9-45A7-808A-4F2C3722C84B}"/>
              </c:ext>
            </c:extLst>
          </c:dPt>
          <c:dPt>
            <c:idx val="21"/>
            <c:bubble3D val="0"/>
            <c:extLst>
              <c:ext xmlns:c16="http://schemas.microsoft.com/office/drawing/2014/chart" uri="{C3380CC4-5D6E-409C-BE32-E72D297353CC}">
                <c16:uniqueId val="{0000000A-E9F9-45A7-808A-4F2C3722C84B}"/>
              </c:ext>
            </c:extLst>
          </c:dPt>
          <c:dPt>
            <c:idx val="23"/>
            <c:bubble3D val="0"/>
            <c:extLst>
              <c:ext xmlns:c16="http://schemas.microsoft.com/office/drawing/2014/chart" uri="{C3380CC4-5D6E-409C-BE32-E72D297353CC}">
                <c16:uniqueId val="{0000000B-E9F9-45A7-808A-4F2C3722C84B}"/>
              </c:ext>
            </c:extLst>
          </c:dPt>
          <c:dPt>
            <c:idx val="25"/>
            <c:bubble3D val="0"/>
            <c:extLst>
              <c:ext xmlns:c16="http://schemas.microsoft.com/office/drawing/2014/chart" uri="{C3380CC4-5D6E-409C-BE32-E72D297353CC}">
                <c16:uniqueId val="{0000000C-E9F9-45A7-808A-4F2C3722C84B}"/>
              </c:ext>
            </c:extLst>
          </c:dPt>
          <c:dPt>
            <c:idx val="27"/>
            <c:bubble3D val="0"/>
            <c:extLst>
              <c:ext xmlns:c16="http://schemas.microsoft.com/office/drawing/2014/chart" uri="{C3380CC4-5D6E-409C-BE32-E72D297353CC}">
                <c16:uniqueId val="{0000000D-E9F9-45A7-808A-4F2C3722C84B}"/>
              </c:ext>
            </c:extLst>
          </c:dPt>
          <c:dPt>
            <c:idx val="29"/>
            <c:bubble3D val="0"/>
            <c:extLst>
              <c:ext xmlns:c16="http://schemas.microsoft.com/office/drawing/2014/chart" uri="{C3380CC4-5D6E-409C-BE32-E72D297353CC}">
                <c16:uniqueId val="{0000000E-E9F9-45A7-808A-4F2C3722C84B}"/>
              </c:ext>
            </c:extLst>
          </c:dPt>
          <c:dPt>
            <c:idx val="31"/>
            <c:bubble3D val="0"/>
            <c:extLst>
              <c:ext xmlns:c16="http://schemas.microsoft.com/office/drawing/2014/chart" uri="{C3380CC4-5D6E-409C-BE32-E72D297353CC}">
                <c16:uniqueId val="{0000000F-E9F9-45A7-808A-4F2C3722C84B}"/>
              </c:ext>
            </c:extLst>
          </c:dPt>
          <c:dPt>
            <c:idx val="33"/>
            <c:bubble3D val="0"/>
            <c:extLst>
              <c:ext xmlns:c16="http://schemas.microsoft.com/office/drawing/2014/chart" uri="{C3380CC4-5D6E-409C-BE32-E72D297353CC}">
                <c16:uniqueId val="{00000010-E9F9-45A7-808A-4F2C3722C84B}"/>
              </c:ext>
            </c:extLst>
          </c:dPt>
          <c:dPt>
            <c:idx val="35"/>
            <c:bubble3D val="0"/>
            <c:extLst>
              <c:ext xmlns:c16="http://schemas.microsoft.com/office/drawing/2014/chart" uri="{C3380CC4-5D6E-409C-BE32-E72D297353CC}">
                <c16:uniqueId val="{00000011-E9F9-45A7-808A-4F2C3722C84B}"/>
              </c:ext>
            </c:extLst>
          </c:dPt>
          <c:dPt>
            <c:idx val="37"/>
            <c:bubble3D val="0"/>
            <c:extLst>
              <c:ext xmlns:c16="http://schemas.microsoft.com/office/drawing/2014/chart" uri="{C3380CC4-5D6E-409C-BE32-E72D297353CC}">
                <c16:uniqueId val="{00000012-E9F9-45A7-808A-4F2C3722C84B}"/>
              </c:ext>
            </c:extLst>
          </c:dPt>
          <c:dPt>
            <c:idx val="39"/>
            <c:bubble3D val="0"/>
            <c:extLst>
              <c:ext xmlns:c16="http://schemas.microsoft.com/office/drawing/2014/chart" uri="{C3380CC4-5D6E-409C-BE32-E72D297353CC}">
                <c16:uniqueId val="{00000013-E9F9-45A7-808A-4F2C3722C84B}"/>
              </c:ext>
            </c:extLst>
          </c:dPt>
          <c:dPt>
            <c:idx val="41"/>
            <c:bubble3D val="0"/>
            <c:extLst>
              <c:ext xmlns:c16="http://schemas.microsoft.com/office/drawing/2014/chart" uri="{C3380CC4-5D6E-409C-BE32-E72D297353CC}">
                <c16:uniqueId val="{00000014-E9F9-45A7-808A-4F2C3722C84B}"/>
              </c:ext>
            </c:extLst>
          </c:dPt>
          <c:dPt>
            <c:idx val="43"/>
            <c:bubble3D val="0"/>
            <c:extLst>
              <c:ext xmlns:c16="http://schemas.microsoft.com/office/drawing/2014/chart" uri="{C3380CC4-5D6E-409C-BE32-E72D297353CC}">
                <c16:uniqueId val="{00000015-E9F9-45A7-808A-4F2C3722C84B}"/>
              </c:ext>
            </c:extLst>
          </c:dPt>
          <c:dPt>
            <c:idx val="45"/>
            <c:bubble3D val="0"/>
            <c:extLst>
              <c:ext xmlns:c16="http://schemas.microsoft.com/office/drawing/2014/chart" uri="{C3380CC4-5D6E-409C-BE32-E72D297353CC}">
                <c16:uniqueId val="{00000016-E9F9-45A7-808A-4F2C3722C84B}"/>
              </c:ext>
            </c:extLst>
          </c:dPt>
          <c:dPt>
            <c:idx val="47"/>
            <c:bubble3D val="0"/>
            <c:extLst>
              <c:ext xmlns:c16="http://schemas.microsoft.com/office/drawing/2014/chart" uri="{C3380CC4-5D6E-409C-BE32-E72D297353CC}">
                <c16:uniqueId val="{00000017-E9F9-45A7-808A-4F2C3722C84B}"/>
              </c:ext>
            </c:extLst>
          </c:dPt>
          <c:dPt>
            <c:idx val="49"/>
            <c:bubble3D val="0"/>
            <c:extLst>
              <c:ext xmlns:c16="http://schemas.microsoft.com/office/drawing/2014/chart" uri="{C3380CC4-5D6E-409C-BE32-E72D297353CC}">
                <c16:uniqueId val="{00000018-E9F9-45A7-808A-4F2C3722C84B}"/>
              </c:ext>
            </c:extLst>
          </c:dPt>
          <c:dPt>
            <c:idx val="51"/>
            <c:bubble3D val="0"/>
            <c:extLst>
              <c:ext xmlns:c16="http://schemas.microsoft.com/office/drawing/2014/chart" uri="{C3380CC4-5D6E-409C-BE32-E72D297353CC}">
                <c16:uniqueId val="{00000019-E9F9-45A7-808A-4F2C3722C84B}"/>
              </c:ext>
            </c:extLst>
          </c:dPt>
          <c:dPt>
            <c:idx val="53"/>
            <c:bubble3D val="0"/>
            <c:extLst>
              <c:ext xmlns:c16="http://schemas.microsoft.com/office/drawing/2014/chart" uri="{C3380CC4-5D6E-409C-BE32-E72D297353CC}">
                <c16:uniqueId val="{0000001A-E9F9-45A7-808A-4F2C3722C84B}"/>
              </c:ext>
            </c:extLst>
          </c:dPt>
          <c:dPt>
            <c:idx val="55"/>
            <c:bubble3D val="0"/>
            <c:extLst>
              <c:ext xmlns:c16="http://schemas.microsoft.com/office/drawing/2014/chart" uri="{C3380CC4-5D6E-409C-BE32-E72D297353CC}">
                <c16:uniqueId val="{0000001B-E9F9-45A7-808A-4F2C3722C84B}"/>
              </c:ext>
            </c:extLst>
          </c:dPt>
          <c:dPt>
            <c:idx val="57"/>
            <c:bubble3D val="0"/>
            <c:extLst>
              <c:ext xmlns:c16="http://schemas.microsoft.com/office/drawing/2014/chart" uri="{C3380CC4-5D6E-409C-BE32-E72D297353CC}">
                <c16:uniqueId val="{0000001C-E9F9-45A7-808A-4F2C3722C84B}"/>
              </c:ext>
            </c:extLst>
          </c:dPt>
          <c:dPt>
            <c:idx val="59"/>
            <c:bubble3D val="0"/>
            <c:extLst>
              <c:ext xmlns:c16="http://schemas.microsoft.com/office/drawing/2014/chart" uri="{C3380CC4-5D6E-409C-BE32-E72D297353CC}">
                <c16:uniqueId val="{0000001D-E9F9-45A7-808A-4F2C3722C84B}"/>
              </c:ext>
            </c:extLst>
          </c:dPt>
          <c:dPt>
            <c:idx val="61"/>
            <c:bubble3D val="0"/>
            <c:extLst>
              <c:ext xmlns:c16="http://schemas.microsoft.com/office/drawing/2014/chart" uri="{C3380CC4-5D6E-409C-BE32-E72D297353CC}">
                <c16:uniqueId val="{0000001E-E9F9-45A7-808A-4F2C3722C84B}"/>
              </c:ext>
            </c:extLst>
          </c:dPt>
          <c:dPt>
            <c:idx val="63"/>
            <c:bubble3D val="0"/>
            <c:extLst>
              <c:ext xmlns:c16="http://schemas.microsoft.com/office/drawing/2014/chart" uri="{C3380CC4-5D6E-409C-BE32-E72D297353CC}">
                <c16:uniqueId val="{0000001F-E9F9-45A7-808A-4F2C3722C84B}"/>
              </c:ext>
            </c:extLst>
          </c:dPt>
          <c:dPt>
            <c:idx val="65"/>
            <c:bubble3D val="0"/>
            <c:extLst>
              <c:ext xmlns:c16="http://schemas.microsoft.com/office/drawing/2014/chart" uri="{C3380CC4-5D6E-409C-BE32-E72D297353CC}">
                <c16:uniqueId val="{00000020-E9F9-45A7-808A-4F2C3722C84B}"/>
              </c:ext>
            </c:extLst>
          </c:dPt>
          <c:dLbls>
            <c:dLbl>
              <c:idx val="0"/>
              <c:layout>
                <c:manualLayout>
                  <c:x val="-7.9662247977410797E-2"/>
                  <c:y val="0.10037253845849101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E9F9-45A7-808A-4F2C3722C84B}"/>
                </c:ext>
              </c:extLst>
            </c:dLbl>
            <c:dLbl>
              <c:idx val="1"/>
              <c:layout>
                <c:manualLayout>
                  <c:x val="-0.11800926109415701"/>
                  <c:y val="9.453971443819550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-0.2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F9-45A7-808A-4F2C3722C84B}"/>
                </c:ext>
              </c:extLst>
            </c:dLbl>
            <c:dLbl>
              <c:idx val="2"/>
              <c:layout>
                <c:manualLayout>
                  <c:x val="-0.115364321358223"/>
                  <c:y val="-9.1870317784806005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E9F9-45A7-808A-4F2C3722C84B}"/>
                </c:ext>
              </c:extLst>
            </c:dLbl>
            <c:dLbl>
              <c:idx val="3"/>
              <c:layout>
                <c:manualLayout>
                  <c:x val="-2.3183084257325001E-2"/>
                  <c:y val="-5.0139393349863497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F9-45A7-808A-4F2C3722C84B}"/>
                </c:ext>
              </c:extLst>
            </c:dLbl>
            <c:dLbl>
              <c:idx val="4"/>
              <c:layout>
                <c:manualLayout>
                  <c:x val="-9.5366499642090194E-2"/>
                  <c:y val="3.8842466120306403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E9F9-45A7-808A-4F2C3722C84B}"/>
                </c:ext>
              </c:extLst>
            </c:dLbl>
            <c:dLbl>
              <c:idx val="5"/>
              <c:layout>
                <c:manualLayout>
                  <c:x val="-9.9176839292025708E-3"/>
                  <c:y val="1.24034495644134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F9-45A7-808A-4F2C3722C84B}"/>
                </c:ext>
              </c:extLst>
            </c:dLbl>
            <c:dLbl>
              <c:idx val="6"/>
              <c:layout>
                <c:manualLayout>
                  <c:x val="-5.5779236863102703E-2"/>
                  <c:y val="1.4262334985497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E9F9-45A7-808A-4F2C3722C84B}"/>
                </c:ext>
              </c:extLst>
            </c:dLbl>
            <c:dLbl>
              <c:idx val="7"/>
              <c:layout>
                <c:manualLayout>
                  <c:x val="-5.7863852905552599E-2"/>
                  <c:y val="1.6121220406580601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F9-45A7-808A-4F2C3722C84B}"/>
                </c:ext>
              </c:extLst>
            </c:dLbl>
            <c:dLbl>
              <c:idx val="8"/>
              <c:layout>
                <c:manualLayout>
                  <c:x val="-4.3271540608402603E-2"/>
                  <c:y val="1.7980105827664301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E9F9-45A7-808A-4F2C3722C84B}"/>
                </c:ext>
              </c:extLst>
            </c:dLbl>
            <c:dLbl>
              <c:idx val="9"/>
              <c:layout>
                <c:manualLayout>
                  <c:x val="-4.9525388735752698E-2"/>
                  <c:y val="1.4262334985497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F9-45A7-808A-4F2C3722C84B}"/>
                </c:ext>
              </c:extLst>
            </c:dLbl>
            <c:dLbl>
              <c:idx val="10"/>
              <c:layout>
                <c:manualLayout>
                  <c:x val="-3.4933076438602599E-2"/>
                  <c:y val="1.9838991248748002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E9F9-45A7-808A-4F2C3722C84B}"/>
                </c:ext>
              </c:extLst>
            </c:dLbl>
            <c:dLbl>
              <c:idx val="11"/>
              <c:layout>
                <c:manualLayout>
                  <c:x val="-4.9525388735752698E-2"/>
                  <c:y val="1.7980105827664301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F9-45A7-808A-4F2C3722C84B}"/>
                </c:ext>
              </c:extLst>
            </c:dLbl>
            <c:dLbl>
              <c:idx val="12"/>
              <c:layout>
                <c:manualLayout>
                  <c:x val="-4.9525388735752601E-2"/>
                  <c:y val="1.4262334985497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E9F9-45A7-808A-4F2C3722C84B}"/>
                </c:ext>
              </c:extLst>
            </c:dLbl>
            <c:dLbl>
              <c:idx val="13"/>
              <c:layout>
                <c:manualLayout>
                  <c:x val="-4.9525388735752601E-2"/>
                  <c:y val="-1.5479904936306899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829585921389623E-2"/>
                      <c:h val="2.48068991288267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E9F9-45A7-808A-4F2C3722C84B}"/>
                </c:ext>
              </c:extLst>
            </c:dLbl>
            <c:dLbl>
              <c:idx val="14"/>
              <c:layout>
                <c:manualLayout>
                  <c:x val="-1.2002299971652501E-2"/>
                  <c:y val="1.4262334985497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E9F9-45A7-808A-4F2C3722C84B}"/>
                </c:ext>
              </c:extLst>
            </c:dLbl>
            <c:dLbl>
              <c:idx val="15"/>
              <c:layout>
                <c:manualLayout>
                  <c:x val="-5.1610004778202601E-2"/>
                  <c:y val="1.7980105827664301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F9-45A7-808A-4F2C3722C84B}"/>
                </c:ext>
              </c:extLst>
            </c:dLbl>
            <c:dLbl>
              <c:idx val="16"/>
              <c:layout>
                <c:manualLayout>
                  <c:x val="-3.4933076438602599E-2"/>
                  <c:y val="2.1697876669831601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E9F9-45A7-808A-4F2C3722C84B}"/>
                </c:ext>
              </c:extLst>
            </c:dLbl>
            <c:dLbl>
              <c:idx val="17"/>
              <c:layout>
                <c:manualLayout>
                  <c:x val="-3.4922571286892599E-2"/>
                  <c:y val="1.6121220406580698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9F9-45A7-808A-4F2C3722C84B}"/>
                </c:ext>
              </c:extLst>
            </c:dLbl>
            <c:dLbl>
              <c:idx val="18"/>
              <c:layout>
                <c:manualLayout>
                  <c:x val="-3.9102308523502598E-2"/>
                  <c:y val="1.7980105827664301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E9F9-45A7-808A-4F2C3722C84B}"/>
                </c:ext>
              </c:extLst>
            </c:dLbl>
            <c:dLbl>
              <c:idx val="19"/>
              <c:layout>
                <c:manualLayout>
                  <c:x val="-5.9937963796292702E-2"/>
                  <c:y val="1.7980105827664301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9F9-45A7-808A-4F2C3722C84B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dLblPos val="b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x"/>
            <c:errBarType val="both"/>
            <c:errValType val="cust"/>
            <c:noEndCap val="0"/>
            <c:plus>
              <c:numRef>
                <c:f>Sheet1!$F$2:$F$3</c:f>
                <c:numCache>
                  <c:formatCode>General</c:formatCode>
                  <c:ptCount val="2"/>
                  <c:pt idx="1">
                    <c:v>1</c:v>
                  </c:pt>
                </c:numCache>
              </c:numRef>
            </c:plus>
            <c:minus>
              <c:numRef>
                <c:f>Sheet1!$E$2:$E$3</c:f>
                <c:numCache>
                  <c:formatCode>General</c:formatCode>
                  <c:ptCount val="2"/>
                  <c:pt idx="1">
                    <c:v>0.9</c:v>
                  </c:pt>
                </c:numCache>
              </c:numRef>
            </c:minus>
            <c:spPr>
              <a:ln w="15875"/>
            </c:spPr>
          </c:errBars>
          <c:xVal>
            <c:numRef>
              <c:f>Sheet1!$A$2:$A$3</c:f>
              <c:numCache>
                <c:formatCode>General</c:formatCode>
                <c:ptCount val="2"/>
                <c:pt idx="1">
                  <c:v>-0.3</c:v>
                </c:pt>
              </c:numCache>
            </c:numRef>
          </c:xVal>
          <c:yVal>
            <c:numRef>
              <c:f>Sheet1!$B$2:$B$3</c:f>
              <c:numCache>
                <c:formatCode>General</c:formatCode>
                <c:ptCount val="2"/>
                <c:pt idx="1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B-E9F9-45A7-808A-4F2C3722C84B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axId val="2009754968"/>
        <c:axId val="-2070488056"/>
      </c:scatterChart>
      <c:valAx>
        <c:axId val="2009754968"/>
        <c:scaling>
          <c:orientation val="minMax"/>
          <c:max val="8"/>
          <c:min val="-8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5875">
            <a:solidFill>
              <a:srgbClr val="44546A"/>
            </a:solidFill>
          </a:ln>
        </c:spPr>
        <c:txPr>
          <a:bodyPr/>
          <a:lstStyle/>
          <a:p>
            <a:pPr>
              <a:defRPr sz="1100"/>
            </a:pPr>
            <a:endParaRPr lang="fr-FR"/>
          </a:p>
        </c:txPr>
        <c:crossAx val="-2070488056"/>
        <c:crosses val="autoZero"/>
        <c:crossBetween val="midCat"/>
        <c:majorUnit val="2"/>
      </c:valAx>
      <c:valAx>
        <c:axId val="-2070488056"/>
        <c:scaling>
          <c:orientation val="minMax"/>
          <c:max val="4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15875">
            <a:solidFill>
              <a:srgbClr val="44546A"/>
            </a:solidFill>
          </a:ln>
        </c:spPr>
        <c:crossAx val="2009754968"/>
        <c:crosses val="autoZero"/>
        <c:crossBetween val="midCat"/>
        <c:majorUnit val="1"/>
      </c:valAx>
      <c:spPr>
        <a:noFill/>
        <a:ln w="127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lang="en-US" sz="1000">
          <a:solidFill>
            <a:srgbClr val="44546A"/>
          </a:solidFill>
        </a:defRPr>
      </a:pPr>
      <a:endParaRPr lang="fr-FR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9667575675607"/>
          <c:y val="0.15800820477896699"/>
          <c:w val="0.81465969641770997"/>
          <c:h val="0.5305826645505670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chemeClr val="tx1"/>
              </a:solidFill>
              <a:ln>
                <a:noFill/>
              </a:ln>
            </c:spPr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0-8F35-4363-BDB0-ECC05353A010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1-8F35-4363-BDB0-ECC05353A010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2-8F35-4363-BDB0-ECC05353A010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3-8F35-4363-BDB0-ECC05353A010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4-8F35-4363-BDB0-ECC05353A010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05-8F35-4363-BDB0-ECC05353A010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06-8F35-4363-BDB0-ECC05353A010}"/>
              </c:ext>
            </c:extLst>
          </c:dPt>
          <c:dPt>
            <c:idx val="15"/>
            <c:bubble3D val="0"/>
            <c:extLst>
              <c:ext xmlns:c16="http://schemas.microsoft.com/office/drawing/2014/chart" uri="{C3380CC4-5D6E-409C-BE32-E72D297353CC}">
                <c16:uniqueId val="{00000007-8F35-4363-BDB0-ECC05353A010}"/>
              </c:ext>
            </c:extLst>
          </c:dPt>
          <c:dPt>
            <c:idx val="17"/>
            <c:bubble3D val="0"/>
            <c:extLst>
              <c:ext xmlns:c16="http://schemas.microsoft.com/office/drawing/2014/chart" uri="{C3380CC4-5D6E-409C-BE32-E72D297353CC}">
                <c16:uniqueId val="{00000008-8F35-4363-BDB0-ECC05353A010}"/>
              </c:ext>
            </c:extLst>
          </c:dPt>
          <c:dPt>
            <c:idx val="19"/>
            <c:bubble3D val="0"/>
            <c:extLst>
              <c:ext xmlns:c16="http://schemas.microsoft.com/office/drawing/2014/chart" uri="{C3380CC4-5D6E-409C-BE32-E72D297353CC}">
                <c16:uniqueId val="{00000009-8F35-4363-BDB0-ECC05353A010}"/>
              </c:ext>
            </c:extLst>
          </c:dPt>
          <c:dPt>
            <c:idx val="21"/>
            <c:bubble3D val="0"/>
            <c:extLst>
              <c:ext xmlns:c16="http://schemas.microsoft.com/office/drawing/2014/chart" uri="{C3380CC4-5D6E-409C-BE32-E72D297353CC}">
                <c16:uniqueId val="{0000000A-8F35-4363-BDB0-ECC05353A010}"/>
              </c:ext>
            </c:extLst>
          </c:dPt>
          <c:dPt>
            <c:idx val="23"/>
            <c:bubble3D val="0"/>
            <c:extLst>
              <c:ext xmlns:c16="http://schemas.microsoft.com/office/drawing/2014/chart" uri="{C3380CC4-5D6E-409C-BE32-E72D297353CC}">
                <c16:uniqueId val="{0000000B-8F35-4363-BDB0-ECC05353A010}"/>
              </c:ext>
            </c:extLst>
          </c:dPt>
          <c:dPt>
            <c:idx val="25"/>
            <c:bubble3D val="0"/>
            <c:extLst>
              <c:ext xmlns:c16="http://schemas.microsoft.com/office/drawing/2014/chart" uri="{C3380CC4-5D6E-409C-BE32-E72D297353CC}">
                <c16:uniqueId val="{0000000C-8F35-4363-BDB0-ECC05353A010}"/>
              </c:ext>
            </c:extLst>
          </c:dPt>
          <c:dPt>
            <c:idx val="27"/>
            <c:bubble3D val="0"/>
            <c:extLst>
              <c:ext xmlns:c16="http://schemas.microsoft.com/office/drawing/2014/chart" uri="{C3380CC4-5D6E-409C-BE32-E72D297353CC}">
                <c16:uniqueId val="{0000000D-8F35-4363-BDB0-ECC05353A010}"/>
              </c:ext>
            </c:extLst>
          </c:dPt>
          <c:dPt>
            <c:idx val="29"/>
            <c:bubble3D val="0"/>
            <c:extLst>
              <c:ext xmlns:c16="http://schemas.microsoft.com/office/drawing/2014/chart" uri="{C3380CC4-5D6E-409C-BE32-E72D297353CC}">
                <c16:uniqueId val="{0000000E-8F35-4363-BDB0-ECC05353A010}"/>
              </c:ext>
            </c:extLst>
          </c:dPt>
          <c:dPt>
            <c:idx val="31"/>
            <c:bubble3D val="0"/>
            <c:extLst>
              <c:ext xmlns:c16="http://schemas.microsoft.com/office/drawing/2014/chart" uri="{C3380CC4-5D6E-409C-BE32-E72D297353CC}">
                <c16:uniqueId val="{0000000F-8F35-4363-BDB0-ECC05353A010}"/>
              </c:ext>
            </c:extLst>
          </c:dPt>
          <c:dPt>
            <c:idx val="33"/>
            <c:bubble3D val="0"/>
            <c:extLst>
              <c:ext xmlns:c16="http://schemas.microsoft.com/office/drawing/2014/chart" uri="{C3380CC4-5D6E-409C-BE32-E72D297353CC}">
                <c16:uniqueId val="{00000010-8F35-4363-BDB0-ECC05353A010}"/>
              </c:ext>
            </c:extLst>
          </c:dPt>
          <c:dPt>
            <c:idx val="35"/>
            <c:bubble3D val="0"/>
            <c:extLst>
              <c:ext xmlns:c16="http://schemas.microsoft.com/office/drawing/2014/chart" uri="{C3380CC4-5D6E-409C-BE32-E72D297353CC}">
                <c16:uniqueId val="{00000011-8F35-4363-BDB0-ECC05353A010}"/>
              </c:ext>
            </c:extLst>
          </c:dPt>
          <c:dPt>
            <c:idx val="37"/>
            <c:bubble3D val="0"/>
            <c:extLst>
              <c:ext xmlns:c16="http://schemas.microsoft.com/office/drawing/2014/chart" uri="{C3380CC4-5D6E-409C-BE32-E72D297353CC}">
                <c16:uniqueId val="{00000012-8F35-4363-BDB0-ECC05353A010}"/>
              </c:ext>
            </c:extLst>
          </c:dPt>
          <c:dPt>
            <c:idx val="39"/>
            <c:bubble3D val="0"/>
            <c:extLst>
              <c:ext xmlns:c16="http://schemas.microsoft.com/office/drawing/2014/chart" uri="{C3380CC4-5D6E-409C-BE32-E72D297353CC}">
                <c16:uniqueId val="{00000013-8F35-4363-BDB0-ECC05353A010}"/>
              </c:ext>
            </c:extLst>
          </c:dPt>
          <c:dPt>
            <c:idx val="41"/>
            <c:bubble3D val="0"/>
            <c:extLst>
              <c:ext xmlns:c16="http://schemas.microsoft.com/office/drawing/2014/chart" uri="{C3380CC4-5D6E-409C-BE32-E72D297353CC}">
                <c16:uniqueId val="{00000014-8F35-4363-BDB0-ECC05353A010}"/>
              </c:ext>
            </c:extLst>
          </c:dPt>
          <c:dPt>
            <c:idx val="43"/>
            <c:bubble3D val="0"/>
            <c:extLst>
              <c:ext xmlns:c16="http://schemas.microsoft.com/office/drawing/2014/chart" uri="{C3380CC4-5D6E-409C-BE32-E72D297353CC}">
                <c16:uniqueId val="{00000015-8F35-4363-BDB0-ECC05353A010}"/>
              </c:ext>
            </c:extLst>
          </c:dPt>
          <c:dPt>
            <c:idx val="45"/>
            <c:bubble3D val="0"/>
            <c:extLst>
              <c:ext xmlns:c16="http://schemas.microsoft.com/office/drawing/2014/chart" uri="{C3380CC4-5D6E-409C-BE32-E72D297353CC}">
                <c16:uniqueId val="{00000016-8F35-4363-BDB0-ECC05353A010}"/>
              </c:ext>
            </c:extLst>
          </c:dPt>
          <c:dPt>
            <c:idx val="47"/>
            <c:bubble3D val="0"/>
            <c:extLst>
              <c:ext xmlns:c16="http://schemas.microsoft.com/office/drawing/2014/chart" uri="{C3380CC4-5D6E-409C-BE32-E72D297353CC}">
                <c16:uniqueId val="{00000017-8F35-4363-BDB0-ECC05353A010}"/>
              </c:ext>
            </c:extLst>
          </c:dPt>
          <c:dPt>
            <c:idx val="49"/>
            <c:bubble3D val="0"/>
            <c:extLst>
              <c:ext xmlns:c16="http://schemas.microsoft.com/office/drawing/2014/chart" uri="{C3380CC4-5D6E-409C-BE32-E72D297353CC}">
                <c16:uniqueId val="{00000018-8F35-4363-BDB0-ECC05353A010}"/>
              </c:ext>
            </c:extLst>
          </c:dPt>
          <c:dPt>
            <c:idx val="51"/>
            <c:bubble3D val="0"/>
            <c:extLst>
              <c:ext xmlns:c16="http://schemas.microsoft.com/office/drawing/2014/chart" uri="{C3380CC4-5D6E-409C-BE32-E72D297353CC}">
                <c16:uniqueId val="{00000019-8F35-4363-BDB0-ECC05353A010}"/>
              </c:ext>
            </c:extLst>
          </c:dPt>
          <c:dPt>
            <c:idx val="53"/>
            <c:bubble3D val="0"/>
            <c:extLst>
              <c:ext xmlns:c16="http://schemas.microsoft.com/office/drawing/2014/chart" uri="{C3380CC4-5D6E-409C-BE32-E72D297353CC}">
                <c16:uniqueId val="{0000001A-8F35-4363-BDB0-ECC05353A010}"/>
              </c:ext>
            </c:extLst>
          </c:dPt>
          <c:dPt>
            <c:idx val="55"/>
            <c:bubble3D val="0"/>
            <c:extLst>
              <c:ext xmlns:c16="http://schemas.microsoft.com/office/drawing/2014/chart" uri="{C3380CC4-5D6E-409C-BE32-E72D297353CC}">
                <c16:uniqueId val="{0000001B-8F35-4363-BDB0-ECC05353A010}"/>
              </c:ext>
            </c:extLst>
          </c:dPt>
          <c:dPt>
            <c:idx val="57"/>
            <c:bubble3D val="0"/>
            <c:extLst>
              <c:ext xmlns:c16="http://schemas.microsoft.com/office/drawing/2014/chart" uri="{C3380CC4-5D6E-409C-BE32-E72D297353CC}">
                <c16:uniqueId val="{0000001C-8F35-4363-BDB0-ECC05353A010}"/>
              </c:ext>
            </c:extLst>
          </c:dPt>
          <c:dPt>
            <c:idx val="59"/>
            <c:bubble3D val="0"/>
            <c:extLst>
              <c:ext xmlns:c16="http://schemas.microsoft.com/office/drawing/2014/chart" uri="{C3380CC4-5D6E-409C-BE32-E72D297353CC}">
                <c16:uniqueId val="{0000001D-8F35-4363-BDB0-ECC05353A010}"/>
              </c:ext>
            </c:extLst>
          </c:dPt>
          <c:dPt>
            <c:idx val="61"/>
            <c:bubble3D val="0"/>
            <c:extLst>
              <c:ext xmlns:c16="http://schemas.microsoft.com/office/drawing/2014/chart" uri="{C3380CC4-5D6E-409C-BE32-E72D297353CC}">
                <c16:uniqueId val="{0000001E-8F35-4363-BDB0-ECC05353A010}"/>
              </c:ext>
            </c:extLst>
          </c:dPt>
          <c:dPt>
            <c:idx val="63"/>
            <c:bubble3D val="0"/>
            <c:extLst>
              <c:ext xmlns:c16="http://schemas.microsoft.com/office/drawing/2014/chart" uri="{C3380CC4-5D6E-409C-BE32-E72D297353CC}">
                <c16:uniqueId val="{0000001F-8F35-4363-BDB0-ECC05353A010}"/>
              </c:ext>
            </c:extLst>
          </c:dPt>
          <c:dPt>
            <c:idx val="65"/>
            <c:bubble3D val="0"/>
            <c:extLst>
              <c:ext xmlns:c16="http://schemas.microsoft.com/office/drawing/2014/chart" uri="{C3380CC4-5D6E-409C-BE32-E72D297353CC}">
                <c16:uniqueId val="{00000020-8F35-4363-BDB0-ECC05353A010}"/>
              </c:ext>
            </c:extLst>
          </c:dPt>
          <c:dLbls>
            <c:dLbl>
              <c:idx val="0"/>
              <c:layout>
                <c:manualLayout>
                  <c:x val="-7.9662247977410797E-2"/>
                  <c:y val="0.10037253845849101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8F35-4363-BDB0-ECC05353A010}"/>
                </c:ext>
              </c:extLst>
            </c:dLbl>
            <c:dLbl>
              <c:idx val="1"/>
              <c:layout>
                <c:manualLayout>
                  <c:x val="-4.4797405308284799E-2"/>
                  <c:y val="8.312430489877220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0.2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35-4363-BDB0-ECC05353A010}"/>
                </c:ext>
              </c:extLst>
            </c:dLbl>
            <c:dLbl>
              <c:idx val="2"/>
              <c:layout>
                <c:manualLayout>
                  <c:x val="-0.115364321358223"/>
                  <c:y val="-9.1870317784806005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8F35-4363-BDB0-ECC05353A010}"/>
                </c:ext>
              </c:extLst>
            </c:dLbl>
            <c:dLbl>
              <c:idx val="3"/>
              <c:layout>
                <c:manualLayout>
                  <c:x val="-2.3183084257325001E-2"/>
                  <c:y val="-5.0139393349863497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35-4363-BDB0-ECC05353A010}"/>
                </c:ext>
              </c:extLst>
            </c:dLbl>
            <c:dLbl>
              <c:idx val="4"/>
              <c:layout>
                <c:manualLayout>
                  <c:x val="-9.5366499642090194E-2"/>
                  <c:y val="3.8842466120306403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8F35-4363-BDB0-ECC05353A010}"/>
                </c:ext>
              </c:extLst>
            </c:dLbl>
            <c:dLbl>
              <c:idx val="5"/>
              <c:layout>
                <c:manualLayout>
                  <c:x val="-9.9176839292025708E-3"/>
                  <c:y val="1.24034495644134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35-4363-BDB0-ECC05353A010}"/>
                </c:ext>
              </c:extLst>
            </c:dLbl>
            <c:dLbl>
              <c:idx val="6"/>
              <c:layout>
                <c:manualLayout>
                  <c:x val="-5.5779236863102703E-2"/>
                  <c:y val="1.4262334985497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8F35-4363-BDB0-ECC05353A010}"/>
                </c:ext>
              </c:extLst>
            </c:dLbl>
            <c:dLbl>
              <c:idx val="7"/>
              <c:layout>
                <c:manualLayout>
                  <c:x val="-5.7863852905552599E-2"/>
                  <c:y val="1.6121220406580601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35-4363-BDB0-ECC05353A010}"/>
                </c:ext>
              </c:extLst>
            </c:dLbl>
            <c:dLbl>
              <c:idx val="8"/>
              <c:layout>
                <c:manualLayout>
                  <c:x val="-4.3271540608402603E-2"/>
                  <c:y val="1.7980105827664301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8F35-4363-BDB0-ECC05353A010}"/>
                </c:ext>
              </c:extLst>
            </c:dLbl>
            <c:dLbl>
              <c:idx val="9"/>
              <c:layout>
                <c:manualLayout>
                  <c:x val="-4.9525388735752698E-2"/>
                  <c:y val="1.4262334985497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35-4363-BDB0-ECC05353A010}"/>
                </c:ext>
              </c:extLst>
            </c:dLbl>
            <c:dLbl>
              <c:idx val="10"/>
              <c:layout>
                <c:manualLayout>
                  <c:x val="-3.4933076438602599E-2"/>
                  <c:y val="1.9838991248748002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8F35-4363-BDB0-ECC05353A010}"/>
                </c:ext>
              </c:extLst>
            </c:dLbl>
            <c:dLbl>
              <c:idx val="11"/>
              <c:layout>
                <c:manualLayout>
                  <c:x val="-4.9525388735752698E-2"/>
                  <c:y val="1.7980105827664301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F35-4363-BDB0-ECC05353A010}"/>
                </c:ext>
              </c:extLst>
            </c:dLbl>
            <c:dLbl>
              <c:idx val="12"/>
              <c:layout>
                <c:manualLayout>
                  <c:x val="-4.9525388735752601E-2"/>
                  <c:y val="1.4262334985497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8F35-4363-BDB0-ECC05353A010}"/>
                </c:ext>
              </c:extLst>
            </c:dLbl>
            <c:dLbl>
              <c:idx val="13"/>
              <c:layout>
                <c:manualLayout>
                  <c:x val="-4.9525388735752601E-2"/>
                  <c:y val="-1.5479904936306899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829585921389623E-2"/>
                      <c:h val="2.48068991288267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8F35-4363-BDB0-ECC05353A010}"/>
                </c:ext>
              </c:extLst>
            </c:dLbl>
            <c:dLbl>
              <c:idx val="14"/>
              <c:layout>
                <c:manualLayout>
                  <c:x val="-1.2002299971652501E-2"/>
                  <c:y val="1.4262334985497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8F35-4363-BDB0-ECC05353A010}"/>
                </c:ext>
              </c:extLst>
            </c:dLbl>
            <c:dLbl>
              <c:idx val="15"/>
              <c:layout>
                <c:manualLayout>
                  <c:x val="-5.1610004778202601E-2"/>
                  <c:y val="1.7980105827664301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35-4363-BDB0-ECC05353A010}"/>
                </c:ext>
              </c:extLst>
            </c:dLbl>
            <c:dLbl>
              <c:idx val="16"/>
              <c:layout>
                <c:manualLayout>
                  <c:x val="-3.4933076438602599E-2"/>
                  <c:y val="2.1697876669831601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8F35-4363-BDB0-ECC05353A010}"/>
                </c:ext>
              </c:extLst>
            </c:dLbl>
            <c:dLbl>
              <c:idx val="17"/>
              <c:layout>
                <c:manualLayout>
                  <c:x val="-3.4922571286892599E-2"/>
                  <c:y val="1.6121220406580698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F35-4363-BDB0-ECC05353A010}"/>
                </c:ext>
              </c:extLst>
            </c:dLbl>
            <c:dLbl>
              <c:idx val="18"/>
              <c:layout>
                <c:manualLayout>
                  <c:x val="-3.9102308523502598E-2"/>
                  <c:y val="1.7980105827664301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8F35-4363-BDB0-ECC05353A010}"/>
                </c:ext>
              </c:extLst>
            </c:dLbl>
            <c:dLbl>
              <c:idx val="19"/>
              <c:layout>
                <c:manualLayout>
                  <c:x val="-5.9937963796292702E-2"/>
                  <c:y val="1.7980105827664301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F35-4363-BDB0-ECC05353A010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dLblPos val="b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x"/>
            <c:errBarType val="both"/>
            <c:errValType val="cust"/>
            <c:noEndCap val="0"/>
            <c:plus>
              <c:numRef>
                <c:f>Sheet1!$F$2:$F$3</c:f>
                <c:numCache>
                  <c:formatCode>General</c:formatCode>
                  <c:ptCount val="2"/>
                  <c:pt idx="1">
                    <c:v>3.7</c:v>
                  </c:pt>
                </c:numCache>
              </c:numRef>
            </c:plus>
            <c:minus>
              <c:numRef>
                <c:f>Sheet1!$E$2:$E$3</c:f>
                <c:numCache>
                  <c:formatCode>General</c:formatCode>
                  <c:ptCount val="2"/>
                  <c:pt idx="1">
                    <c:v>3.6</c:v>
                  </c:pt>
                </c:numCache>
              </c:numRef>
            </c:minus>
            <c:spPr>
              <a:ln w="15875"/>
            </c:spPr>
          </c:errBars>
          <c:xVal>
            <c:numRef>
              <c:f>Sheet1!$A$2:$A$3</c:f>
              <c:numCache>
                <c:formatCode>General</c:formatCode>
                <c:ptCount val="2"/>
                <c:pt idx="1">
                  <c:v>0.2</c:v>
                </c:pt>
              </c:numCache>
            </c:numRef>
          </c:xVal>
          <c:yVal>
            <c:numRef>
              <c:f>Sheet1!$B$2:$B$3</c:f>
              <c:numCache>
                <c:formatCode>General</c:formatCode>
                <c:ptCount val="2"/>
                <c:pt idx="1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B-8F35-4363-BDB0-ECC05353A010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axId val="-2070188584"/>
        <c:axId val="-2070256776"/>
      </c:scatterChart>
      <c:valAx>
        <c:axId val="-2070188584"/>
        <c:scaling>
          <c:orientation val="minMax"/>
          <c:max val="8"/>
          <c:min val="-8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5875">
            <a:solidFill>
              <a:srgbClr val="44546A"/>
            </a:solidFill>
          </a:ln>
        </c:spPr>
        <c:txPr>
          <a:bodyPr/>
          <a:lstStyle/>
          <a:p>
            <a:pPr>
              <a:defRPr sz="1100"/>
            </a:pPr>
            <a:endParaRPr lang="fr-FR"/>
          </a:p>
        </c:txPr>
        <c:crossAx val="-2070256776"/>
        <c:crosses val="autoZero"/>
        <c:crossBetween val="midCat"/>
        <c:majorUnit val="2"/>
      </c:valAx>
      <c:valAx>
        <c:axId val="-2070256776"/>
        <c:scaling>
          <c:orientation val="minMax"/>
          <c:max val="4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15875">
            <a:solidFill>
              <a:srgbClr val="44546A"/>
            </a:solidFill>
          </a:ln>
        </c:spPr>
        <c:crossAx val="-2070188584"/>
        <c:crosses val="autoZero"/>
        <c:crossBetween val="midCat"/>
        <c:majorUnit val="1"/>
      </c:valAx>
      <c:spPr>
        <a:noFill/>
        <a:ln w="127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lang="en-US" sz="1000">
          <a:solidFill>
            <a:srgbClr val="44546A"/>
          </a:solidFill>
        </a:defRPr>
      </a:pPr>
      <a:endParaRPr lang="fr-FR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8547930997019299"/>
          <c:y val="2.6170616892667298E-2"/>
          <c:w val="0.808559360467761"/>
          <c:h val="0.843877026401121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DTG/3TC 
(N=369)</c:v>
                </c:pt>
              </c:strCache>
            </c:strRef>
          </c:tx>
          <c:spPr>
            <a:solidFill>
              <a:srgbClr val="002F5F"/>
            </a:solidFill>
            <a:ln w="6350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3300"/>
              </a:solidFill>
              <a:ln w="6350">
                <a:noFill/>
              </a:ln>
            </c:spPr>
            <c:extLst>
              <c:ext xmlns:c16="http://schemas.microsoft.com/office/drawing/2014/chart" uri="{C3380CC4-5D6E-409C-BE32-E72D297353CC}">
                <c16:uniqueId val="{00000000-7DE0-437D-8B47-4BF589ED4540}"/>
              </c:ext>
            </c:extLst>
          </c:dPt>
          <c:dPt>
            <c:idx val="2"/>
            <c:invertIfNegative val="0"/>
            <c:bubble3D val="0"/>
            <c:spPr>
              <a:solidFill>
                <a:srgbClr val="003300"/>
              </a:solidFill>
              <a:ln w="6350">
                <a:noFill/>
              </a:ln>
            </c:spPr>
            <c:extLst>
              <c:ext xmlns:c16="http://schemas.microsoft.com/office/drawing/2014/chart" uri="{C3380CC4-5D6E-409C-BE32-E72D297353CC}">
                <c16:uniqueId val="{00000001-7DE0-437D-8B47-4BF589ED4540}"/>
              </c:ext>
            </c:extLst>
          </c:dPt>
          <c:cat>
            <c:strRef>
              <c:f>Sheet1!$A$2:$A$4</c:f>
              <c:strCache>
                <c:ptCount val="3"/>
                <c:pt idx="0">
                  <c:v>HIV-1 RNA 
≥50 c/mL</c:v>
                </c:pt>
                <c:pt idx="1">
                  <c:v>HIV-1 RNA 
&lt;50 c/mL</c:v>
                </c:pt>
                <c:pt idx="2">
                  <c:v>No virologic
data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0.27</c:v>
                </c:pt>
                <c:pt idx="1">
                  <c:v>93.2</c:v>
                </c:pt>
                <c:pt idx="2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8E-44DE-9728-310BAE5932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TAF-based regimen (N=372)</c:v>
                </c:pt>
              </c:strCache>
            </c:strRef>
          </c:tx>
          <c:spPr>
            <a:solidFill>
              <a:srgbClr val="7030A0"/>
            </a:solidFill>
            <a:ln w="6350">
              <a:noFill/>
            </a:ln>
          </c:spPr>
          <c:invertIfNegative val="0"/>
          <c:cat>
            <c:strRef>
              <c:f>Sheet1!$A$2:$A$4</c:f>
              <c:strCache>
                <c:ptCount val="3"/>
                <c:pt idx="0">
                  <c:v>HIV-1 RNA 
≥50 c/mL</c:v>
                </c:pt>
                <c:pt idx="1">
                  <c:v>HIV-1 RNA 
&lt;50 c/mL</c:v>
                </c:pt>
                <c:pt idx="2">
                  <c:v>No virologic
data</c:v>
                </c:pt>
              </c:strCache>
            </c:strRef>
          </c:cat>
          <c:val>
            <c:numRef>
              <c:f>Sheet1!$C$2:$C$4</c:f>
              <c:numCache>
                <c:formatCode>0.0</c:formatCode>
                <c:ptCount val="3"/>
                <c:pt idx="0">
                  <c:v>0.5</c:v>
                </c:pt>
                <c:pt idx="1">
                  <c:v>93</c:v>
                </c:pt>
                <c:pt idx="2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8E-44DE-9728-310BAE5932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6594872"/>
        <c:axId val="-2114012344"/>
      </c:barChart>
      <c:catAx>
        <c:axId val="2136594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5875">
            <a:solidFill>
              <a:srgbClr val="44546A"/>
            </a:solidFill>
          </a:ln>
        </c:spPr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fr-FR"/>
          </a:p>
        </c:txPr>
        <c:crossAx val="-2114012344"/>
        <c:crosses val="autoZero"/>
        <c:auto val="1"/>
        <c:lblAlgn val="ctr"/>
        <c:lblOffset val="100"/>
        <c:noMultiLvlLbl val="0"/>
      </c:catAx>
      <c:valAx>
        <c:axId val="-2114012344"/>
        <c:scaling>
          <c:orientation val="minMax"/>
          <c:max val="100"/>
        </c:scaling>
        <c:delete val="0"/>
        <c:axPos val="l"/>
        <c:title>
          <c:tx>
            <c:rich>
              <a:bodyPr/>
              <a:lstStyle/>
              <a:p>
                <a:pPr>
                  <a:defRPr b="0">
                    <a:solidFill>
                      <a:schemeClr val="tx1"/>
                    </a:solidFill>
                    <a:latin typeface="+mn-lt"/>
                  </a:defRPr>
                </a:pPr>
                <a:r>
                  <a:rPr lang="en-US" b="0" dirty="0">
                    <a:solidFill>
                      <a:schemeClr val="tx1"/>
                    </a:solidFill>
                    <a:latin typeface="+mn-lt"/>
                  </a:rPr>
                  <a:t>Proportion of participants, %</a:t>
                </a:r>
              </a:p>
            </c:rich>
          </c:tx>
          <c:layout>
            <c:manualLayout>
              <c:xMode val="edge"/>
              <c:yMode val="edge"/>
              <c:x val="3.0917212193572699E-2"/>
              <c:y val="3.8910337832133698E-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5875">
            <a:solidFill>
              <a:srgbClr val="44546A"/>
            </a:solidFill>
          </a:ln>
        </c:spPr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fr-FR"/>
          </a:p>
        </c:txPr>
        <c:crossAx val="2136594872"/>
        <c:crosses val="autoZero"/>
        <c:crossBetween val="between"/>
        <c:majorUnit val="20"/>
      </c:valAx>
      <c:spPr>
        <a:noFill/>
        <a:ln w="25384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400" b="1">
                <a:solidFill>
                  <a:schemeClr val="tx1"/>
                </a:solidFill>
                <a:latin typeface="+mn-lt"/>
              </a:defRPr>
            </a:pPr>
            <a:endParaRPr lang="fr-FR"/>
          </a:p>
        </c:txPr>
      </c:legendEntry>
      <c:layout>
        <c:manualLayout>
          <c:xMode val="edge"/>
          <c:yMode val="edge"/>
          <c:x val="0.685937699502425"/>
          <c:y val="8.6429037723288596E-2"/>
          <c:w val="0.31187082463738097"/>
          <c:h val="0.31696956741824101"/>
        </c:manualLayout>
      </c:layout>
      <c:overlay val="0"/>
      <c:txPr>
        <a:bodyPr/>
        <a:lstStyle/>
        <a:p>
          <a:pPr>
            <a:defRPr sz="1400" b="1">
              <a:solidFill>
                <a:schemeClr val="tx1"/>
              </a:solidFill>
              <a:latin typeface="+mn-lt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400">
          <a:solidFill>
            <a:srgbClr val="44546A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385566903146997E-2"/>
          <c:y val="8.2103117331112696E-2"/>
          <c:w val="0.946614433096853"/>
          <c:h val="0.847971098258052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B/F/TAF</c:v>
                </c:pt>
              </c:strCache>
            </c:strRef>
          </c:tx>
          <c:spPr>
            <a:solidFill>
              <a:srgbClr val="00C0A0"/>
            </a:solidFill>
            <a:ln w="19053">
              <a:noFill/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&lt;1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9E0-443C-8A9F-126F2A745D3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93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E0-443C-8A9F-126F2A745D3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9E0-443C-8A9F-126F2A745D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.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f 24</c:v>
                </c:pt>
                <c:pt idx="1">
                  <c:v>s 24</c:v>
                </c:pt>
                <c:pt idx="2">
                  <c:v>nd 24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0.4</c:v>
                </c:pt>
                <c:pt idx="1">
                  <c:v>93.3</c:v>
                </c:pt>
                <c:pt idx="2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A62-4CE0-9DD6-B2429DD612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ABC/3TC/DTG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0A62-4CE0-9DD6-B2429DD6124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0A62-4CE0-9DD6-B2429DD6124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0A62-4CE0-9DD6-B2429DD6124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62-4CE0-9DD6-B2429DD6124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91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A62-4CE0-9DD6-B2429DD6124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62-4CE0-9DD6-B2429DD612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f 24</c:v>
                </c:pt>
                <c:pt idx="1">
                  <c:v>s 24</c:v>
                </c:pt>
                <c:pt idx="2">
                  <c:v>nd 24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1.1000000000000001</c:v>
                </c:pt>
                <c:pt idx="1">
                  <c:v>91.1</c:v>
                </c:pt>
                <c:pt idx="2">
                  <c:v>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A62-4CE0-9DD6-B2429DD6124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2030997240"/>
        <c:axId val="2132821272"/>
      </c:barChart>
      <c:catAx>
        <c:axId val="-2030997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32821272"/>
        <c:crosses val="autoZero"/>
        <c:auto val="1"/>
        <c:lblAlgn val="ctr"/>
        <c:lblOffset val="100"/>
        <c:noMultiLvlLbl val="0"/>
      </c:catAx>
      <c:valAx>
        <c:axId val="2132821272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-2030997240"/>
        <c:crosses val="autoZero"/>
        <c:crossBetween val="between"/>
        <c:majorUnit val="20"/>
      </c:valAx>
      <c:spPr>
        <a:noFill/>
        <a:ln w="1905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241534002414404E-2"/>
          <c:y val="1.93522125523783E-2"/>
          <c:w val="0.83243051379660604"/>
          <c:h val="0.75628899019201501"/>
        </c:manualLayout>
      </c:layout>
      <c:scatterChart>
        <c:scatterStyle val="smoothMarker"/>
        <c:varyColors val="0"/>
        <c:ser>
          <c:idx val="0"/>
          <c:order val="0"/>
          <c:spPr>
            <a:ln w="19050">
              <a:solidFill>
                <a:sysClr val="windowText" lastClr="000000"/>
              </a:solidFill>
            </a:ln>
          </c:spPr>
          <c:marker>
            <c:symbol val="square"/>
            <c:size val="8"/>
            <c:spPr>
              <a:solidFill>
                <a:schemeClr val="tx1"/>
              </a:solidFill>
              <a:ln>
                <a:noFill/>
              </a:ln>
            </c:spPr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3F3E-4754-9B4E-009288C60E2D}"/>
              </c:ext>
            </c:extLst>
          </c:dPt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3-3F3E-4754-9B4E-009288C60E2D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1-3F3E-4754-9B4E-009288C60E2D}"/>
              </c:ext>
            </c:extLst>
          </c:dPt>
          <c:dLbls>
            <c:dLbl>
              <c:idx val="0"/>
              <c:layout>
                <c:manualLayout>
                  <c:x val="-7.8939658407524496E-2"/>
                  <c:y val="6.048901782014089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-2.8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713865116927"/>
                      <c:h val="0.1116960906202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F3E-4754-9B4E-009288C60E2D}"/>
                </c:ext>
              </c:extLst>
            </c:dLbl>
            <c:dLbl>
              <c:idx val="1"/>
              <c:layout>
                <c:manualLayout>
                  <c:x val="-7.09151650382535E-2"/>
                  <c:y val="6.516590689321730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1.0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F3E-4754-9B4E-009288C60E2D}"/>
                </c:ext>
              </c:extLst>
            </c:dLbl>
            <c:dLbl>
              <c:idx val="2"/>
              <c:layout>
                <c:manualLayout>
                  <c:x val="-8.6834767712199695E-2"/>
                  <c:y val="-0.1924725566755559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-0.7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F3E-4754-9B4E-009288C60E2D}"/>
                </c:ext>
              </c:extLst>
            </c:dLbl>
            <c:spPr>
              <a:noFill/>
              <a:ln w="14258">
                <a:noFill/>
              </a:ln>
            </c:spPr>
            <c:txPr>
              <a:bodyPr rot="0" vert="horz"/>
              <a:lstStyle/>
              <a:p>
                <a:pPr>
                  <a:defRPr sz="1600" b="1" baseline="0">
                    <a:solidFill>
                      <a:schemeClr val="tx1"/>
                    </a:solidFill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Sheet1!$A$2:$A$10</c:f>
              <c:numCache>
                <c:formatCode>General</c:formatCode>
                <c:ptCount val="9"/>
                <c:pt idx="0">
                  <c:v>-2.8</c:v>
                </c:pt>
                <c:pt idx="1">
                  <c:v>1.1000000000000001</c:v>
                </c:pt>
                <c:pt idx="2">
                  <c:v>-0.7</c:v>
                </c:pt>
              </c:numCache>
            </c:numRef>
          </c:xVal>
          <c:yVal>
            <c:numRef>
              <c:f>Sheet1!$B$2:$B$10</c:f>
              <c:numCache>
                <c:formatCode>General</c:formatCode>
                <c:ptCount val="9"/>
                <c:pt idx="0">
                  <c:v>1.5</c:v>
                </c:pt>
                <c:pt idx="1">
                  <c:v>1.5</c:v>
                </c:pt>
                <c:pt idx="2">
                  <c:v>1.5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3F3E-4754-9B4E-009288C60E2D}"/>
            </c:ext>
          </c:extLst>
        </c:ser>
        <c:ser>
          <c:idx val="1"/>
          <c:order val="1"/>
          <c:spPr>
            <a:ln w="16040">
              <a:solidFill>
                <a:schemeClr val="tx2"/>
              </a:solidFill>
            </a:ln>
          </c:spPr>
          <c:marker>
            <c:symbol val="none"/>
          </c:marker>
          <c:dLbls>
            <c:spPr>
              <a:noFill/>
              <a:ln w="14258">
                <a:noFill/>
              </a:ln>
            </c:spPr>
            <c:txPr>
              <a:bodyPr rot="0" vert="horz"/>
              <a:lstStyle/>
              <a:p>
                <a:pPr>
                  <a:defRPr sz="898" b="1">
                    <a:solidFill>
                      <a:srgbClr val="4E5257"/>
                    </a:solidFill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y"/>
            <c:errBarType val="both"/>
            <c:errValType val="cust"/>
            <c:noEndCap val="1"/>
            <c:plus>
              <c:numRef>
                <c:f>Sheet1!$E$2:$E$13</c:f>
                <c:numCache>
                  <c:formatCode>General</c:formatCode>
                  <c:ptCount val="12"/>
                </c:numCache>
              </c:numRef>
            </c:plus>
            <c:minus>
              <c:numRef>
                <c:f>Sheet1!$E$2:$E$13</c:f>
                <c:numCache>
                  <c:formatCode>General</c:formatCode>
                  <c:ptCount val="12"/>
                </c:numCache>
              </c:numRef>
            </c:minus>
            <c:spPr>
              <a:ln w="3171">
                <a:solidFill>
                  <a:srgbClr val="666699"/>
                </a:solidFill>
                <a:prstDash val="solid"/>
              </a:ln>
            </c:spPr>
          </c:errBars>
          <c:xVal>
            <c:numRef>
              <c:f>Sheet1!$A$2:$A$10</c:f>
              <c:numCache>
                <c:formatCode>General</c:formatCode>
                <c:ptCount val="9"/>
                <c:pt idx="0">
                  <c:v>-2.8</c:v>
                </c:pt>
                <c:pt idx="1">
                  <c:v>1.1000000000000001</c:v>
                </c:pt>
                <c:pt idx="2">
                  <c:v>-0.7</c:v>
                </c:pt>
              </c:numCache>
            </c:numRef>
          </c:xVal>
          <c:yVal>
            <c:numRef>
              <c:f>Sheet1!$C$2:$C$10</c:f>
              <c:numCache>
                <c:formatCode>General</c:formatCode>
                <c:ptCount val="9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3F3E-4754-9B4E-009288C60E2D}"/>
            </c:ext>
          </c:extLst>
        </c:ser>
        <c:ser>
          <c:idx val="2"/>
          <c:order val="2"/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dPt>
            <c:idx val="5"/>
            <c:marker>
              <c:symbol val="square"/>
              <c:size val="4"/>
              <c:spPr>
                <a:solidFill>
                  <a:sysClr val="windowText" lastClr="000000"/>
                </a:solidFill>
                <a:ln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3F3E-4754-9B4E-009288C60E2D}"/>
              </c:ext>
            </c:extLst>
          </c:dPt>
          <c:dLbls>
            <c:dLbl>
              <c:idx val="3"/>
              <c:layout>
                <c:manualLayout>
                  <c:x val="-9.3941695314865695E-2"/>
                  <c:y val="4.6451065448453899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F3E-4754-9B4E-009288C60E2D}"/>
                </c:ext>
              </c:extLst>
            </c:dLbl>
            <c:dLbl>
              <c:idx val="4"/>
              <c:layout>
                <c:manualLayout>
                  <c:x val="-7.3386889137542197E-2"/>
                  <c:y val="4.6451065448453899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F3E-4754-9B4E-009288C60E2D}"/>
                </c:ext>
              </c:extLst>
            </c:dLbl>
            <c:dLbl>
              <c:idx val="5"/>
              <c:layout>
                <c:manualLayout>
                  <c:x val="-7.9556440055768798E-2"/>
                  <c:y val="-6.1934753931271902E-2"/>
                </c:manualLayout>
              </c:layout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F3E-4754-9B4E-009288C60E2D}"/>
                </c:ext>
              </c:extLst>
            </c:dLbl>
            <c:dLbl>
              <c:idx val="6"/>
              <c:spPr>
                <a:noFill/>
                <a:ln w="14258">
                  <a:noFill/>
                </a:ln>
              </c:spPr>
              <c:txPr>
                <a:bodyPr rot="0" vert="horz"/>
                <a:lstStyle/>
                <a:p>
                  <a:pPr>
                    <a:defRPr sz="898" b="1" baseline="0">
                      <a:solidFill>
                        <a:schemeClr val="tx1"/>
                      </a:solidFill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EFC4-4349-97D4-930D4F553CBD}"/>
                </c:ext>
              </c:extLst>
            </c:dLbl>
            <c:dLbl>
              <c:idx val="7"/>
              <c:spPr>
                <a:noFill/>
                <a:ln w="14258">
                  <a:noFill/>
                </a:ln>
              </c:spPr>
              <c:txPr>
                <a:bodyPr rot="0" vert="horz"/>
                <a:lstStyle/>
                <a:p>
                  <a:pPr>
                    <a:defRPr sz="898" b="1" baseline="0">
                      <a:solidFill>
                        <a:schemeClr val="tx1"/>
                      </a:solidFill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EFC4-4349-97D4-930D4F553CBD}"/>
                </c:ext>
              </c:extLst>
            </c:dLbl>
            <c:spPr>
              <a:noFill/>
              <a:ln w="19014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98" b="1" baseline="0">
                    <a:solidFill>
                      <a:schemeClr val="tx1"/>
                    </a:solidFill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Sheet1!$A$2:$A$10</c:f>
              <c:numCache>
                <c:formatCode>General</c:formatCode>
                <c:ptCount val="9"/>
                <c:pt idx="0">
                  <c:v>-2.8</c:v>
                </c:pt>
                <c:pt idx="1">
                  <c:v>1.1000000000000001</c:v>
                </c:pt>
                <c:pt idx="2">
                  <c:v>-0.7</c:v>
                </c:pt>
              </c:numCache>
            </c:numRef>
          </c:xVal>
          <c:yVal>
            <c:numRef>
              <c:f>Sheet1!$D$2:$D$10</c:f>
              <c:numCache>
                <c:formatCode>General</c:formatCode>
                <c:ptCount val="9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3F3E-4754-9B4E-009288C60E2D}"/>
            </c:ext>
          </c:extLst>
        </c:ser>
        <c:ser>
          <c:idx val="3"/>
          <c:order val="3"/>
          <c:marker>
            <c:symbol val="none"/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-2.8</c:v>
                </c:pt>
                <c:pt idx="1">
                  <c:v>1.1000000000000001</c:v>
                </c:pt>
                <c:pt idx="2">
                  <c:v>-0.7</c:v>
                </c:pt>
              </c:numCache>
            </c:numRef>
          </c:xVal>
          <c:yVal>
            <c:numRef>
              <c:f>Sheet1!$E$2:$E$10</c:f>
              <c:numCache>
                <c:formatCode>General</c:formatCode>
                <c:ptCount val="9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3F3E-4754-9B4E-009288C60E2D}"/>
            </c:ext>
          </c:extLst>
        </c:ser>
        <c:ser>
          <c:idx val="4"/>
          <c:order val="4"/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dPt>
            <c:idx val="8"/>
            <c:marker>
              <c:symbol val="square"/>
              <c:size val="4"/>
              <c:spPr>
                <a:solidFill>
                  <a:sysClr val="windowText" lastClr="000000"/>
                </a:solidFill>
                <a:ln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3F3E-4754-9B4E-009288C60E2D}"/>
              </c:ext>
            </c:extLst>
          </c:dPt>
          <c:dLbls>
            <c:dLbl>
              <c:idx val="6"/>
              <c:layout>
                <c:manualLayout>
                  <c:x val="-0.11039383109680399"/>
                  <c:y val="4.12898359541813E-2"/>
                </c:manualLayout>
              </c:layout>
              <c:tx>
                <c:rich>
                  <a:bodyPr/>
                  <a:lstStyle/>
                  <a:p>
                    <a:r>
                      <a:rPr lang="uk-UA" dirty="0"/>
                      <a:t>-0.7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F3E-4754-9B4E-009288C60E2D}"/>
                </c:ext>
              </c:extLst>
            </c:dLbl>
            <c:dLbl>
              <c:idx val="7"/>
              <c:layout>
                <c:manualLayout>
                  <c:x val="-6.9273855192057698E-2"/>
                  <c:y val="4.12898359541813E-2"/>
                </c:manualLayout>
              </c:layout>
              <c:tx>
                <c:rich>
                  <a:bodyPr/>
                  <a:lstStyle/>
                  <a:p>
                    <a:r>
                      <a:rPr lang="hr-HR" dirty="0"/>
                      <a:t>4.7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F3E-4754-9B4E-009288C60E2D}"/>
                </c:ext>
              </c:extLst>
            </c:dLbl>
            <c:dLbl>
              <c:idx val="8"/>
              <c:layout>
                <c:manualLayout>
                  <c:x val="-5.8970543228148702E-2"/>
                  <c:y val="-6.1934753931271902E-2"/>
                </c:manualLayout>
              </c:layout>
              <c:tx>
                <c:rich>
                  <a:bodyPr/>
                  <a:lstStyle/>
                  <a:p>
                    <a:r>
                      <a:rPr lang="is-IS" dirty="0"/>
                      <a:t>2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F3E-4754-9B4E-009288C60E2D}"/>
                </c:ext>
              </c:extLst>
            </c:dLbl>
            <c:spPr>
              <a:noFill/>
              <a:ln w="19014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98" b="1"/>
                </a:pPr>
                <a:endParaRPr lang="fr-FR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Sheet1!$A$2:$A$10</c:f>
              <c:numCache>
                <c:formatCode>General</c:formatCode>
                <c:ptCount val="9"/>
                <c:pt idx="0">
                  <c:v>-2.8</c:v>
                </c:pt>
                <c:pt idx="1">
                  <c:v>1.1000000000000001</c:v>
                </c:pt>
                <c:pt idx="2">
                  <c:v>-0.7</c:v>
                </c:pt>
              </c:numCache>
            </c:numRef>
          </c:xVal>
          <c:yVal>
            <c:numRef>
              <c:f>Sheet1!$F$2:$F$10</c:f>
              <c:numCache>
                <c:formatCode>General</c:formatCode>
                <c:ptCount val="9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2-3F3E-4754-9B4E-009288C60E2D}"/>
            </c:ext>
          </c:extLst>
        </c:ser>
        <c:ser>
          <c:idx val="5"/>
          <c:order val="5"/>
          <c:marker>
            <c:symbol val="none"/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-2.8</c:v>
                </c:pt>
                <c:pt idx="1">
                  <c:v>1.1000000000000001</c:v>
                </c:pt>
                <c:pt idx="2">
                  <c:v>-0.7</c:v>
                </c:pt>
              </c:numCache>
            </c:numRef>
          </c:xVal>
          <c:yVal>
            <c:numRef>
              <c:f>Sheet1!$G$2:$G$10</c:f>
              <c:numCache>
                <c:formatCode>General</c:formatCode>
                <c:ptCount val="9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3-3F3E-4754-9B4E-009288C60E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57719160"/>
        <c:axId val="-1967275384"/>
      </c:scatterChart>
      <c:valAx>
        <c:axId val="-1157719160"/>
        <c:scaling>
          <c:orientation val="minMax"/>
          <c:max val="4"/>
          <c:min val="-4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9525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/>
            </a:pPr>
            <a:endParaRPr lang="fr-FR"/>
          </a:p>
        </c:txPr>
        <c:crossAx val="-1967275384"/>
        <c:crosses val="autoZero"/>
        <c:crossBetween val="midCat"/>
        <c:majorUnit val="2"/>
      </c:valAx>
      <c:valAx>
        <c:axId val="-1967275384"/>
        <c:scaling>
          <c:orientation val="minMax"/>
          <c:max val="3"/>
          <c:min val="0.25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9525">
            <a:solidFill>
              <a:sysClr val="windowText" lastClr="000000"/>
            </a:solidFill>
          </a:ln>
        </c:spPr>
        <c:txPr>
          <a:bodyPr rot="-60000000" vert="horz"/>
          <a:lstStyle/>
          <a:p>
            <a:pPr>
              <a:defRPr/>
            </a:pPr>
            <a:endParaRPr lang="fr-FR"/>
          </a:p>
        </c:txPr>
        <c:crossAx val="-1157719160"/>
        <c:crossesAt val="0"/>
        <c:crossBetween val="midCat"/>
      </c:valAx>
      <c:spPr>
        <a:noFill/>
        <a:ln w="25371">
          <a:noFill/>
        </a:ln>
      </c:spPr>
    </c:plotArea>
    <c:plotVisOnly val="1"/>
    <c:dispBlanksAs val="gap"/>
    <c:showDLblsOverMax val="0"/>
  </c:chart>
  <c:txPr>
    <a:bodyPr/>
    <a:lstStyle/>
    <a:p>
      <a:pPr>
        <a:defRPr sz="1011"/>
      </a:pPr>
      <a:endParaRPr lang="fr-F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385566903146997E-2"/>
          <c:y val="8.2103117331112696E-2"/>
          <c:w val="0.946614433096853"/>
          <c:h val="0.847971098258052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B/F/TAF</c:v>
                </c:pt>
              </c:strCache>
            </c:strRef>
          </c:tx>
          <c:spPr>
            <a:solidFill>
              <a:srgbClr val="00C0A0"/>
            </a:solidFill>
            <a:ln w="19053">
              <a:noFill/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91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9E0-443C-8A9F-126F2A745D3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94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E0-443C-8A9F-126F2A745D3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87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9E0-443C-8A9F-126F2A745D3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91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383-49DD-890B-189630B3253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91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83-49DD-890B-189630B32538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87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DC-4712-BEA1-D1F5D11061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.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full 48</c:v>
                </c:pt>
                <c:pt idx="1">
                  <c:v>k65R or 3+tams</c:v>
                </c:pt>
                <c:pt idx="2">
                  <c:v>other NRTI mut</c:v>
                </c:pt>
                <c:pt idx="3">
                  <c:v>No res</c:v>
                </c:pt>
                <c:pt idx="4">
                  <c:v>No M148V/I</c:v>
                </c:pt>
                <c:pt idx="5">
                  <c:v>M184V/I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90.5</c:v>
                </c:pt>
                <c:pt idx="1">
                  <c:v>93.8</c:v>
                </c:pt>
                <c:pt idx="2">
                  <c:v>87.3</c:v>
                </c:pt>
                <c:pt idx="3">
                  <c:v>91.1</c:v>
                </c:pt>
                <c:pt idx="4">
                  <c:v>91.1</c:v>
                </c:pt>
                <c:pt idx="5">
                  <c:v>87.2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A62-4CE0-9DD6-B2429DD612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ABC/3TC/DTG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0A62-4CE0-9DD6-B2429DD6124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0A62-4CE0-9DD6-B2429DD6124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0A62-4CE0-9DD6-B2429DD6124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A383-49DD-890B-189630B32538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A383-49DD-890B-189630B32538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A383-49DD-890B-189630B3253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86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62-4CE0-9DD6-B2429DD6124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93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A62-4CE0-9DD6-B2429DD6124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87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62-4CE0-9DD6-B2429DD6124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85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383-49DD-890B-189630B3253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86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383-49DD-890B-189630B32538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85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383-49DD-890B-189630B325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full 48</c:v>
                </c:pt>
                <c:pt idx="1">
                  <c:v>k65R or 3+tams</c:v>
                </c:pt>
                <c:pt idx="2">
                  <c:v>other NRTI mut</c:v>
                </c:pt>
                <c:pt idx="3">
                  <c:v>No res</c:v>
                </c:pt>
                <c:pt idx="4">
                  <c:v>No M148V/I</c:v>
                </c:pt>
                <c:pt idx="5">
                  <c:v>M184V/I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85.8</c:v>
                </c:pt>
                <c:pt idx="1">
                  <c:v>92.9</c:v>
                </c:pt>
                <c:pt idx="2">
                  <c:v>86.8</c:v>
                </c:pt>
                <c:pt idx="3">
                  <c:v>85</c:v>
                </c:pt>
                <c:pt idx="4">
                  <c:v>85.8</c:v>
                </c:pt>
                <c:pt idx="5">
                  <c:v>85.3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A62-4CE0-9DD6-B2429DD6124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1968170824"/>
        <c:axId val="2009152408"/>
      </c:barChart>
      <c:catAx>
        <c:axId val="-1968170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9152408"/>
        <c:crosses val="autoZero"/>
        <c:auto val="1"/>
        <c:lblAlgn val="ctr"/>
        <c:lblOffset val="100"/>
        <c:noMultiLvlLbl val="0"/>
      </c:catAx>
      <c:valAx>
        <c:axId val="2009152408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-1968170824"/>
        <c:crosses val="autoZero"/>
        <c:crossBetween val="between"/>
        <c:majorUnit val="20"/>
      </c:valAx>
      <c:spPr>
        <a:noFill/>
        <a:ln w="1905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0.37547</cdr:x>
      <cdr:y>0.19441</cdr:y>
    </cdr:from>
    <cdr:to>
      <cdr:x>0.54655</cdr:x>
      <cdr:y>0.30032</cdr:y>
    </cdr:to>
    <cdr:sp macro="" textlink="">
      <cdr:nvSpPr>
        <cdr:cNvPr id="2" name="TextBox 50">
          <a:extLst xmlns:a="http://schemas.openxmlformats.org/drawingml/2006/main">
            <a:ext uri="{FF2B5EF4-FFF2-40B4-BE49-F238E27FC236}">
              <a16:creationId xmlns:a16="http://schemas.microsoft.com/office/drawing/2014/main" id="{B38E768C-2B8E-4BBF-810E-DEB263B81771}"/>
            </a:ext>
          </a:extLst>
        </cdr:cNvPr>
        <cdr:cNvSpPr txBox="1"/>
      </cdr:nvSpPr>
      <cdr:spPr>
        <a:xfrm xmlns:a="http://schemas.openxmlformats.org/drawingml/2006/main">
          <a:off x="1136818" y="310730"/>
          <a:ext cx="517982" cy="1692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buNone/>
          </a:pPr>
          <a:r>
            <a:rPr lang="en-US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-1.2</a:t>
          </a:r>
        </a:p>
      </cdr:txBody>
    </cdr:sp>
  </cdr:relSizeAnchor>
  <cdr:relSizeAnchor xmlns:cdr="http://schemas.openxmlformats.org/drawingml/2006/chartDrawing">
    <cdr:from>
      <cdr:x>0.51723</cdr:x>
      <cdr:y>0.17863</cdr:y>
    </cdr:from>
    <cdr:to>
      <cdr:x>0.68832</cdr:x>
      <cdr:y>0.28454</cdr:y>
    </cdr:to>
    <cdr:sp macro="" textlink="">
      <cdr:nvSpPr>
        <cdr:cNvPr id="3" name="TextBox 50">
          <a:extLst xmlns:a="http://schemas.openxmlformats.org/drawingml/2006/main">
            <a:ext uri="{FF2B5EF4-FFF2-40B4-BE49-F238E27FC236}">
              <a16:creationId xmlns:a16="http://schemas.microsoft.com/office/drawing/2014/main" id="{871A5A32-7D6D-4477-A3F9-EEE8A450DC74}"/>
            </a:ext>
          </a:extLst>
        </cdr:cNvPr>
        <cdr:cNvSpPr txBox="1"/>
      </cdr:nvSpPr>
      <cdr:spPr>
        <a:xfrm xmlns:a="http://schemas.openxmlformats.org/drawingml/2006/main">
          <a:off x="1566028" y="285508"/>
          <a:ext cx="518012" cy="1692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buNone/>
          </a:pPr>
          <a:r>
            <a:rPr lang="en-US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0.7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0.2459</cdr:x>
      <cdr:y>0.28031</cdr:y>
    </cdr:from>
    <cdr:to>
      <cdr:x>0.46227</cdr:x>
      <cdr:y>0.36125</cdr:y>
    </cdr:to>
    <cdr:sp macro="" textlink="">
      <cdr:nvSpPr>
        <cdr:cNvPr id="2" name="TextBox 50">
          <a:extLst xmlns:a="http://schemas.openxmlformats.org/drawingml/2006/main">
            <a:ext uri="{FF2B5EF4-FFF2-40B4-BE49-F238E27FC236}">
              <a16:creationId xmlns:a16="http://schemas.microsoft.com/office/drawing/2014/main" id="{B38E768C-2B8E-4BBF-810E-DEB263B81771}"/>
            </a:ext>
          </a:extLst>
        </cdr:cNvPr>
        <cdr:cNvSpPr txBox="1"/>
      </cdr:nvSpPr>
      <cdr:spPr>
        <a:xfrm xmlns:a="http://schemas.openxmlformats.org/drawingml/2006/main">
          <a:off x="744516" y="586247"/>
          <a:ext cx="655108" cy="1692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buNone/>
          </a:pPr>
          <a:r>
            <a:rPr lang="en-US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-3.4</a:t>
          </a:r>
        </a:p>
      </cdr:txBody>
    </cdr:sp>
  </cdr:relSizeAnchor>
  <cdr:relSizeAnchor xmlns:cdr="http://schemas.openxmlformats.org/drawingml/2006/chartDrawing">
    <cdr:from>
      <cdr:x>0.65637</cdr:x>
      <cdr:y>0.28378</cdr:y>
    </cdr:from>
    <cdr:to>
      <cdr:x>0.82746</cdr:x>
      <cdr:y>0.36472</cdr:y>
    </cdr:to>
    <cdr:sp macro="" textlink="">
      <cdr:nvSpPr>
        <cdr:cNvPr id="3" name="TextBox 50">
          <a:extLst xmlns:a="http://schemas.openxmlformats.org/drawingml/2006/main">
            <a:ext uri="{FF2B5EF4-FFF2-40B4-BE49-F238E27FC236}">
              <a16:creationId xmlns:a16="http://schemas.microsoft.com/office/drawing/2014/main" id="{871A5A32-7D6D-4477-A3F9-EEE8A450DC74}"/>
            </a:ext>
          </a:extLst>
        </cdr:cNvPr>
        <cdr:cNvSpPr txBox="1"/>
      </cdr:nvSpPr>
      <cdr:spPr>
        <a:xfrm xmlns:a="http://schemas.openxmlformats.org/drawingml/2006/main">
          <a:off x="1987305" y="593504"/>
          <a:ext cx="518012" cy="1692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buNone/>
          </a:pPr>
          <a:r>
            <a:rPr lang="en-US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3.9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0.71366</cdr:x>
      <cdr:y>0.85408</cdr:y>
    </cdr:from>
    <cdr:to>
      <cdr:x>0.76928</cdr:x>
      <cdr:y>0.99662</cdr:y>
    </cdr:to>
    <cdr:sp macro="" textlink="">
      <cdr:nvSpPr>
        <cdr:cNvPr id="3" name="TextBox 28">
          <a:extLst xmlns:a="http://schemas.openxmlformats.org/drawingml/2006/main">
            <a:ext uri="{FF2B5EF4-FFF2-40B4-BE49-F238E27FC236}">
              <a16:creationId xmlns:a16="http://schemas.microsoft.com/office/drawing/2014/main" id="{3D928EB8-7E34-47BE-A7FC-CF4282EECEBE}"/>
            </a:ext>
          </a:extLst>
        </cdr:cNvPr>
        <cdr:cNvSpPr txBox="1"/>
      </cdr:nvSpPr>
      <cdr:spPr>
        <a:xfrm xmlns:a="http://schemas.openxmlformats.org/drawingml/2006/main">
          <a:off x="5872716" y="2581652"/>
          <a:ext cx="457698" cy="43088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u="sng" kern="600" spc="30" dirty="0"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br>
            <a:rPr lang="en-US" sz="1400" kern="600" spc="3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400" kern="600" spc="30" dirty="0">
              <a:latin typeface="Calibri" panose="020F0502020204030204" pitchFamily="34" charset="0"/>
              <a:cs typeface="Calibri" panose="020F0502020204030204" pitchFamily="34" charset="0"/>
            </a:rPr>
            <a:t>29</a:t>
          </a:r>
        </a:p>
      </cdr:txBody>
    </cdr:sp>
  </cdr:relSizeAnchor>
  <cdr:relSizeAnchor xmlns:cdr="http://schemas.openxmlformats.org/drawingml/2006/chartDrawing">
    <cdr:from>
      <cdr:x>0.77056</cdr:x>
      <cdr:y>0.85347</cdr:y>
    </cdr:from>
    <cdr:to>
      <cdr:x>0.82619</cdr:x>
      <cdr:y>0.99601</cdr:y>
    </cdr:to>
    <cdr:sp macro="" textlink="">
      <cdr:nvSpPr>
        <cdr:cNvPr id="4" name="TextBox 28">
          <a:extLst xmlns:a="http://schemas.openxmlformats.org/drawingml/2006/main">
            <a:ext uri="{FF2B5EF4-FFF2-40B4-BE49-F238E27FC236}">
              <a16:creationId xmlns:a16="http://schemas.microsoft.com/office/drawing/2014/main" id="{3D928EB8-7E34-47BE-A7FC-CF4282EECEBE}"/>
            </a:ext>
          </a:extLst>
        </cdr:cNvPr>
        <cdr:cNvSpPr txBox="1"/>
      </cdr:nvSpPr>
      <cdr:spPr>
        <a:xfrm xmlns:a="http://schemas.openxmlformats.org/drawingml/2006/main">
          <a:off x="6340947" y="2579808"/>
          <a:ext cx="457780" cy="43088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u="sng" kern="600" spc="30" dirty="0"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br>
            <a:rPr lang="en-US" sz="1400" kern="600" spc="3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400" kern="600" spc="30" dirty="0">
              <a:latin typeface="Calibri" panose="020F0502020204030204" pitchFamily="34" charset="0"/>
              <a:cs typeface="Calibri" panose="020F0502020204030204" pitchFamily="34" charset="0"/>
            </a:rPr>
            <a:t>30</a:t>
          </a:r>
        </a:p>
      </cdr:txBody>
    </cdr:sp>
  </cdr:relSizeAnchor>
  <cdr:relSizeAnchor xmlns:cdr="http://schemas.openxmlformats.org/drawingml/2006/chartDrawing">
    <cdr:from>
      <cdr:x>0.83315</cdr:x>
      <cdr:y>0.85199</cdr:y>
    </cdr:from>
    <cdr:to>
      <cdr:x>0.88885</cdr:x>
      <cdr:y>0.99453</cdr:y>
    </cdr:to>
    <cdr:sp macro="" textlink="">
      <cdr:nvSpPr>
        <cdr:cNvPr id="5" name="TextBox 28">
          <a:extLst xmlns:a="http://schemas.openxmlformats.org/drawingml/2006/main">
            <a:ext uri="{FF2B5EF4-FFF2-40B4-BE49-F238E27FC236}">
              <a16:creationId xmlns:a16="http://schemas.microsoft.com/office/drawing/2014/main" id="{3D928EB8-7E34-47BE-A7FC-CF4282EECEBE}"/>
            </a:ext>
          </a:extLst>
        </cdr:cNvPr>
        <cdr:cNvSpPr txBox="1"/>
      </cdr:nvSpPr>
      <cdr:spPr>
        <a:xfrm xmlns:a="http://schemas.openxmlformats.org/drawingml/2006/main">
          <a:off x="6856001" y="2575335"/>
          <a:ext cx="458355" cy="43088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u="sng" kern="600" spc="30" dirty="0"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br>
            <a:rPr lang="en-US" sz="1400" kern="600" spc="3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400" kern="600" spc="30" dirty="0">
              <a:latin typeface="Calibri" panose="020F0502020204030204" pitchFamily="34" charset="0"/>
              <a:cs typeface="Calibri" panose="020F0502020204030204" pitchFamily="34" charset="0"/>
            </a:rPr>
            <a:t>31</a:t>
          </a:r>
        </a:p>
      </cdr:txBody>
    </cdr:sp>
  </cdr:relSizeAnchor>
  <cdr:relSizeAnchor xmlns:cdr="http://schemas.openxmlformats.org/drawingml/2006/chartDrawing">
    <cdr:from>
      <cdr:x>0.89687</cdr:x>
      <cdr:y>0.85111</cdr:y>
    </cdr:from>
    <cdr:to>
      <cdr:x>0.95249</cdr:x>
      <cdr:y>0.99365</cdr:y>
    </cdr:to>
    <cdr:sp macro="" textlink="">
      <cdr:nvSpPr>
        <cdr:cNvPr id="6" name="TextBox 28">
          <a:extLst xmlns:a="http://schemas.openxmlformats.org/drawingml/2006/main">
            <a:ext uri="{FF2B5EF4-FFF2-40B4-BE49-F238E27FC236}">
              <a16:creationId xmlns:a16="http://schemas.microsoft.com/office/drawing/2014/main" id="{83097E3F-DCA3-4107-B20A-926786F9F9B2}"/>
            </a:ext>
          </a:extLst>
        </cdr:cNvPr>
        <cdr:cNvSpPr txBox="1"/>
      </cdr:nvSpPr>
      <cdr:spPr>
        <a:xfrm xmlns:a="http://schemas.openxmlformats.org/drawingml/2006/main">
          <a:off x="7380353" y="2572674"/>
          <a:ext cx="457698" cy="43088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u="sng" kern="600" spc="30" dirty="0"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br>
            <a:rPr lang="en-US" sz="1400" kern="600" spc="3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1400" kern="600" spc="30" dirty="0">
              <a:latin typeface="Calibri" panose="020F0502020204030204" pitchFamily="34" charset="0"/>
              <a:cs typeface="Calibri" panose="020F0502020204030204" pitchFamily="34" charset="0"/>
            </a:rPr>
            <a:t>31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0.07308</cdr:x>
      <cdr:y>0.00519</cdr:y>
    </cdr:from>
    <cdr:to>
      <cdr:x>0.1241</cdr:x>
      <cdr:y>0.32874</cdr:y>
    </cdr:to>
    <cdr:grpSp>
      <cdr:nvGrpSpPr>
        <cdr:cNvPr id="6" name="Group 5">
          <a:extLst xmlns:a="http://schemas.openxmlformats.org/drawingml/2006/main">
            <a:ext uri="{FF2B5EF4-FFF2-40B4-BE49-F238E27FC236}">
              <a16:creationId xmlns:a16="http://schemas.microsoft.com/office/drawing/2014/main" id="{AA3370AE-487E-4A3A-93A3-9737B3946B21}"/>
            </a:ext>
          </a:extLst>
        </cdr:cNvPr>
        <cdr:cNvGrpSpPr/>
      </cdr:nvGrpSpPr>
      <cdr:grpSpPr>
        <a:xfrm xmlns:a="http://schemas.openxmlformats.org/drawingml/2006/main">
          <a:off x="600396" y="29032"/>
          <a:ext cx="419160" cy="1809860"/>
          <a:chOff x="618537" y="33708"/>
          <a:chExt cx="431799" cy="2100204"/>
        </a:xfrm>
      </cdr:grpSpPr>
      <cdr:sp macro="" textlink="">
        <cdr:nvSpPr>
          <cdr:cNvPr id="2" name="TextBox 1"/>
          <cdr:cNvSpPr txBox="1"/>
        </cdr:nvSpPr>
        <cdr:spPr>
          <a:xfrm xmlns:a="http://schemas.openxmlformats.org/drawingml/2006/main">
            <a:off x="627003" y="33708"/>
            <a:ext cx="423333" cy="389938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%</a:t>
            </a:r>
          </a:p>
        </cdr:txBody>
      </cdr:sp>
      <cdr:sp macro="" textlink="">
        <cdr:nvSpPr>
          <cdr:cNvPr id="3" name="TextBox 2"/>
          <cdr:cNvSpPr txBox="1"/>
        </cdr:nvSpPr>
        <cdr:spPr>
          <a:xfrm xmlns:a="http://schemas.openxmlformats.org/drawingml/2006/main">
            <a:off x="618537" y="1743974"/>
            <a:ext cx="423333" cy="389938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%</a:t>
            </a:r>
          </a:p>
        </cdr:txBody>
      </cdr:sp>
    </cdr:grpSp>
  </cdr:relSizeAnchor>
  <cdr:relSizeAnchor xmlns:cdr="http://schemas.openxmlformats.org/drawingml/2006/chartDrawing">
    <cdr:from>
      <cdr:x>0.16551</cdr:x>
      <cdr:y>0.01957</cdr:y>
    </cdr:from>
    <cdr:to>
      <cdr:x>0.50433</cdr:x>
      <cdr:y>0.20639</cdr:y>
    </cdr:to>
    <cdr:sp macro="" textlink="">
      <cdr:nvSpPr>
        <cdr:cNvPr id="5" name="Text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50434" y="99935"/>
          <a:ext cx="2150481" cy="95410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  <a:ln xmlns:a="http://schemas.openxmlformats.org/drawingml/2006/main" w="9525">
          <a:solidFill>
            <a:schemeClr val="accent1"/>
          </a:solidFill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5pPr>
          <a:lvl6pPr marL="2286000" algn="l" defTabSz="457200" rtl="0" eaLnBrk="1" latinLnBrk="0" hangingPunct="1">
            <a:defRPr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6pPr>
          <a:lvl7pPr marL="2743200" algn="l" defTabSz="457200" rtl="0" eaLnBrk="1" latinLnBrk="0" hangingPunct="1">
            <a:defRPr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7pPr>
          <a:lvl8pPr marL="3200400" algn="l" defTabSz="457200" rtl="0" eaLnBrk="1" latinLnBrk="0" hangingPunct="1">
            <a:defRPr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8pPr>
          <a:lvl9pPr marL="3657600" algn="l" defTabSz="457200" rtl="0" eaLnBrk="1" latinLnBrk="0" hangingPunct="1">
            <a:defRPr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9pPr>
        </a:lstStyle>
        <a:p xmlns:a="http://schemas.openxmlformats.org/drawingml/2006/main">
          <a:r>
            <a:rPr lang="en-US" sz="1400" b="1" dirty="0"/>
            <a:t>Since May 2018</a:t>
          </a:r>
        </a:p>
        <a:p xmlns:a="http://schemas.openxmlformats.org/drawingml/2006/main">
          <a:r>
            <a:rPr lang="en-US" sz="1400" b="1" dirty="0"/>
            <a:t>1 NTD/1275 additional exposures to DTG at conception</a:t>
          </a:r>
        </a:p>
      </cdr:txBody>
    </cdr:sp>
  </cdr:relSizeAnchor>
  <cdr:relSizeAnchor xmlns:cdr="http://schemas.openxmlformats.org/drawingml/2006/chartDrawing">
    <cdr:from>
      <cdr:x>0.13524</cdr:x>
      <cdr:y>0.11524</cdr:y>
    </cdr:from>
    <cdr:to>
      <cdr:x>0.17151</cdr:x>
      <cdr:y>0.38288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14258EFA-E818-4687-8AE6-4599EC30B066}"/>
            </a:ext>
          </a:extLst>
        </cdr:cNvPr>
        <cdr:cNvCxnSpPr/>
      </cdr:nvCxnSpPr>
      <cdr:spPr>
        <a:xfrm xmlns:a="http://schemas.openxmlformats.org/drawingml/2006/main">
          <a:off x="858346" y="588556"/>
          <a:ext cx="230188" cy="136683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0.06234</cdr:x>
      <cdr:y>0.05963</cdr:y>
    </cdr:from>
    <cdr:to>
      <cdr:x>0.13645</cdr:x>
      <cdr:y>0.1149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12166" y="333583"/>
          <a:ext cx="608858" cy="30916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>
              <a:solidFill>
                <a:srgbClr val="FF0000"/>
              </a:solidFill>
            </a:rPr>
            <a:t>0.94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1212D-1ACA-4140-B238-21A134C77371}" type="datetimeFigureOut">
              <a:rPr lang="fr-FR" smtClean="0"/>
              <a:t>15/08/2019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0A27D-7449-D94F-98A1-EFDA980036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123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62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40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2847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1216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906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102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6079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8296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1CAADE-A65E-44EF-A6E2-C7438B7392D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1905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37867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640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374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917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62844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7313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87484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7420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99832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30766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0625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53454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7991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224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30100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91767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1579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2585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3295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42478D-3A57-694F-9C6B-B28D50FF93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578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5137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82372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39498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759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5420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42633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8450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3720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8321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7934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24580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589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869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62DFF9-C092-4562-910F-4F7BADDF1351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168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37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9131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9392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180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865439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286000" y="445665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766681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457200" y="1619250"/>
            <a:ext cx="8229600" cy="4572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10419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9059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46088" indent="-446088">
              <a:spcBef>
                <a:spcPts val="12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lvl1pPr>
            <a:lvl2pPr marL="892175" indent="-434975">
              <a:spcBef>
                <a:spcPts val="12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lvl2pPr>
            <a:lvl3pPr marL="1260475" indent="-346075">
              <a:spcBef>
                <a:spcPts val="12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lvl3pPr>
            <a:lvl4pPr marL="1706563" indent="-334963">
              <a:spcBef>
                <a:spcPts val="1200"/>
              </a:spcBef>
              <a:spcAft>
                <a:spcPts val="600"/>
              </a:spcAft>
              <a:buFontTx/>
              <a:buBlip>
                <a:blip r:embed="rId2"/>
              </a:buBlip>
              <a:tabLst/>
              <a:defRPr/>
            </a:lvl4pPr>
            <a:lvl5pPr marL="2152650" indent="-323850">
              <a:spcBef>
                <a:spcPts val="1200"/>
              </a:spcBef>
              <a:spcAft>
                <a:spcPts val="600"/>
              </a:spcAft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7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7640"/>
            <a:ext cx="7924296" cy="787400"/>
          </a:xfrm>
          <a:noFill/>
        </p:spPr>
        <p:txBody>
          <a:bodyPr/>
          <a:lstStyle>
            <a:lvl1pPr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33896" y="6340476"/>
            <a:ext cx="443850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0" baseline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 defTabSz="913210" eaLnBrk="1" hangingPunct="1">
              <a:defRPr/>
            </a:pPr>
            <a:fld id="{2BE16F37-D63B-443C-96C0-C234F1098F79}" type="slidenum">
              <a:rPr lang="en-US" smtClean="0">
                <a:cs typeface="Arial" charset="0"/>
              </a:rPr>
              <a:pPr defTabSz="913210" eaLnBrk="1" hangingPunct="1">
                <a:defRPr/>
              </a:pPr>
              <a:t>‹N°›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286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90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643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2" r:id="rId6"/>
  </p:sldLayoutIdLst>
  <p:txStyles>
    <p:titleStyle>
      <a:lvl1pPr algn="ctr" defTabSz="342900" rtl="0" eaLnBrk="1" latinLnBrk="0" hangingPunct="1">
        <a:spcBef>
          <a:spcPct val="0"/>
        </a:spcBef>
        <a:buNone/>
        <a:defRPr sz="3300" b="1" kern="1200">
          <a:solidFill>
            <a:srgbClr val="FF6600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5" Type="http://schemas.openxmlformats.org/officeDocument/2006/relationships/image" Target="../media/image1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Relationship Id="rId14" Type="http://schemas.openxmlformats.org/officeDocument/2006/relationships/image" Target="../media/image1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41.xml"/><Relationship Id="rId7" Type="http://schemas.openxmlformats.org/officeDocument/2006/relationships/chart" Target="../charts/chart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1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24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46666" y="2696105"/>
            <a:ext cx="7772400" cy="1470025"/>
          </a:xfrm>
        </p:spPr>
        <p:txBody>
          <a:bodyPr/>
          <a:lstStyle/>
          <a:p>
            <a:r>
              <a:rPr lang="en-US" dirty="0">
                <a:solidFill>
                  <a:srgbClr val="1E3C91"/>
                </a:solidFill>
              </a:rPr>
              <a:t>10TH IAS CONFERENCE ON HIV SCIENCE (IAS 2019)</a:t>
            </a:r>
            <a:endParaRPr lang="fr-FR" dirty="0">
              <a:solidFill>
                <a:srgbClr val="1E3C91"/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718BD84A-0520-4E3C-8771-80ACE3DEB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2466" y="4166130"/>
            <a:ext cx="6400800" cy="2099202"/>
          </a:xfrm>
        </p:spPr>
        <p:txBody>
          <a:bodyPr>
            <a:normAutofit fontScale="77500" lnSpcReduction="20000"/>
          </a:bodyPr>
          <a:lstStyle/>
          <a:p>
            <a:r>
              <a:rPr lang="es-ES" sz="3200" b="1" dirty="0">
                <a:solidFill>
                  <a:srgbClr val="DF632F"/>
                </a:solidFill>
              </a:rPr>
              <a:t> </a:t>
            </a:r>
            <a:r>
              <a:rPr lang="es-ES" sz="3200" b="1" dirty="0">
                <a:solidFill>
                  <a:srgbClr val="FF6600"/>
                </a:solidFill>
              </a:rPr>
              <a:t>MEXICO CITY| 21-24 JULY 2019</a:t>
            </a:r>
            <a:endParaRPr lang="en-US" sz="3200" b="1" dirty="0">
              <a:solidFill>
                <a:srgbClr val="FF6600"/>
              </a:solidFill>
            </a:endParaRPr>
          </a:p>
          <a:p>
            <a:endParaRPr lang="fr-FR" sz="2900" b="1" dirty="0">
              <a:solidFill>
                <a:schemeClr val="tx1"/>
              </a:solidFill>
            </a:endParaRPr>
          </a:p>
          <a:p>
            <a:r>
              <a:rPr lang="en-US" sz="2900" b="1" dirty="0">
                <a:solidFill>
                  <a:schemeClr val="tx1"/>
                </a:solidFill>
              </a:rPr>
              <a:t>Faculty</a:t>
            </a:r>
          </a:p>
          <a:p>
            <a:pPr marL="0" lvl="1" algn="ctr">
              <a:buNone/>
            </a:pPr>
            <a:r>
              <a:rPr lang="en-US" sz="2500" dirty="0">
                <a:solidFill>
                  <a:schemeClr val="tx1"/>
                </a:solidFill>
              </a:rPr>
              <a:t>Pedro Cahn, Buenos-Aires, Argentina</a:t>
            </a:r>
          </a:p>
          <a:p>
            <a:pPr marL="0" lvl="1" algn="ctr">
              <a:buNone/>
            </a:pPr>
            <a:r>
              <a:rPr lang="en-US" sz="2500" dirty="0">
                <a:solidFill>
                  <a:schemeClr val="tx1"/>
                </a:solidFill>
              </a:rPr>
              <a:t>Anton </a:t>
            </a:r>
            <a:r>
              <a:rPr lang="en-US" sz="2500" dirty="0" err="1">
                <a:solidFill>
                  <a:schemeClr val="tx1"/>
                </a:solidFill>
              </a:rPr>
              <a:t>Pozniak</a:t>
            </a:r>
            <a:r>
              <a:rPr lang="en-US" sz="2500" dirty="0">
                <a:solidFill>
                  <a:schemeClr val="tx1"/>
                </a:solidFill>
              </a:rPr>
              <a:t>, London, UK</a:t>
            </a:r>
          </a:p>
          <a:p>
            <a:pPr marL="0" lvl="1" algn="ctr">
              <a:buNone/>
            </a:pPr>
            <a:r>
              <a:rPr lang="en-US" sz="2500" dirty="0">
                <a:solidFill>
                  <a:schemeClr val="tx1"/>
                </a:solidFill>
              </a:rPr>
              <a:t>François Raffi, Nantes, France</a:t>
            </a:r>
          </a:p>
        </p:txBody>
      </p:sp>
    </p:spTree>
    <p:extLst>
      <p:ext uri="{BB962C8B-B14F-4D97-AF65-F5344CB8AC3E}">
        <p14:creationId xmlns:p14="http://schemas.microsoft.com/office/powerpoint/2010/main" val="176433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60DB71E-438F-4D1E-9A65-45006E98F21E}"/>
              </a:ext>
            </a:extLst>
          </p:cNvPr>
          <p:cNvSpPr txBox="1">
            <a:spLocks/>
          </p:cNvSpPr>
          <p:nvPr/>
        </p:nvSpPr>
        <p:spPr>
          <a:xfrm>
            <a:off x="2865294" y="50925"/>
            <a:ext cx="3483813" cy="720725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800" b="1" dirty="0">
              <a:solidFill>
                <a:srgbClr val="FF6600"/>
              </a:solidFill>
            </a:endParaRPr>
          </a:p>
        </p:txBody>
      </p:sp>
      <p:grpSp>
        <p:nvGrpSpPr>
          <p:cNvPr id="33" name="Grouper 32"/>
          <p:cNvGrpSpPr/>
          <p:nvPr/>
        </p:nvGrpSpPr>
        <p:grpSpPr>
          <a:xfrm>
            <a:off x="256230" y="1270158"/>
            <a:ext cx="8668011" cy="3136986"/>
            <a:chOff x="256230" y="868893"/>
            <a:chExt cx="10323034" cy="3100804"/>
          </a:xfrm>
        </p:grpSpPr>
        <p:sp>
          <p:nvSpPr>
            <p:cNvPr id="5" name="Text Box 26">
              <a:extLst>
                <a:ext uri="{FF2B5EF4-FFF2-40B4-BE49-F238E27FC236}">
                  <a16:creationId xmlns:a16="http://schemas.microsoft.com/office/drawing/2014/main" id="{DC3D5C1C-EA53-4845-91D8-E793E497DB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2218" y="868893"/>
              <a:ext cx="9544990" cy="365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1" algn="ctr">
                <a:spcAft>
                  <a:spcPts val="0"/>
                </a:spcAft>
                <a:buClr>
                  <a:schemeClr val="tx1"/>
                </a:buClr>
                <a:buNone/>
              </a:pPr>
              <a:r>
                <a:rPr lang="en-GB" b="1" dirty="0">
                  <a:solidFill>
                    <a:srgbClr val="0070C0"/>
                  </a:solidFill>
                  <a:cs typeface="Arial" panose="020B0604020202020204" pitchFamily="34" charset="0"/>
                </a:rPr>
                <a:t>Randomized, open-label, multicenter, parallel-group, non-inferiority study</a:t>
              </a: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42EC0115-5944-443F-9D90-447E7649A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1661" y="1983954"/>
              <a:ext cx="5782581" cy="535233"/>
            </a:xfrm>
            <a:prstGeom prst="homePlate">
              <a:avLst>
                <a:gd name="adj" fmla="val 37877"/>
              </a:avLst>
            </a:prstGeom>
            <a:solidFill>
              <a:srgbClr val="003300"/>
            </a:solidFill>
            <a:ln w="19050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contourClr>
                <a:srgbClr val="FFFFFF"/>
              </a:contourClr>
            </a:sp3d>
          </p:spPr>
          <p:txBody>
            <a:bodyPr wrap="none" lIns="18288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US" sz="1600" b="1" dirty="0">
                  <a:solidFill>
                    <a:schemeClr val="bg1"/>
                  </a:solidFill>
                </a:rPr>
                <a:t>DTG/3TC (N = 369)</a:t>
              </a:r>
              <a:endParaRPr lang="en-US" sz="1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829BD626-9C58-43E7-9D19-757D421787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230" y="3524916"/>
              <a:ext cx="10169424" cy="960"/>
            </a:xfrm>
            <a:prstGeom prst="line">
              <a:avLst/>
            </a:prstGeom>
            <a:noFill/>
            <a:ln w="28575">
              <a:solidFill>
                <a:srgbClr val="071D49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ja-JP" altLang="en-US" sz="14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31424744-37E3-4C2F-843B-C265BF0810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1636" y="3695893"/>
              <a:ext cx="429923" cy="273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altLang="ja-JP" sz="1200" b="1" dirty="0">
                  <a:cs typeface="Arial" panose="020B0604020202020204" pitchFamily="34" charset="0"/>
                </a:rPr>
                <a:t>D1</a:t>
              </a:r>
            </a:p>
          </p:txBody>
        </p:sp>
        <p:sp>
          <p:nvSpPr>
            <p:cNvPr id="9" name="Line 11">
              <a:extLst>
                <a:ext uri="{FF2B5EF4-FFF2-40B4-BE49-F238E27FC236}">
                  <a16:creationId xmlns:a16="http://schemas.microsoft.com/office/drawing/2014/main" id="{04F99A7B-E03B-42AC-8C5C-C7FB58AC66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6600" y="3524916"/>
              <a:ext cx="0" cy="170977"/>
            </a:xfrm>
            <a:prstGeom prst="line">
              <a:avLst/>
            </a:prstGeom>
            <a:noFill/>
            <a:ln w="28575">
              <a:solidFill>
                <a:srgbClr val="071D49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ja-JP" altLang="en-US" sz="1400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Line 12">
              <a:extLst>
                <a:ext uri="{FF2B5EF4-FFF2-40B4-BE49-F238E27FC236}">
                  <a16:creationId xmlns:a16="http://schemas.microsoft.com/office/drawing/2014/main" id="{78CB04A9-76CB-4867-A167-3AA95964DF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43254" y="3524916"/>
              <a:ext cx="0" cy="170977"/>
            </a:xfrm>
            <a:prstGeom prst="line">
              <a:avLst/>
            </a:prstGeom>
            <a:noFill/>
            <a:ln w="28575">
              <a:solidFill>
                <a:srgbClr val="071D49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ja-JP" altLang="en-US" sz="1400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Text Box 17">
              <a:extLst>
                <a:ext uri="{FF2B5EF4-FFF2-40B4-BE49-F238E27FC236}">
                  <a16:creationId xmlns:a16="http://schemas.microsoft.com/office/drawing/2014/main" id="{70D7EF17-6DD7-47FD-8ADD-7C97DD4519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489" y="1453232"/>
              <a:ext cx="1130094" cy="267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tIns="9144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altLang="ja-JP" sz="1400" b="1" dirty="0">
                  <a:cs typeface="Arial" panose="020B0604020202020204" pitchFamily="34" charset="0"/>
                </a:rPr>
                <a:t>Screening </a:t>
              </a:r>
            </a:p>
          </p:txBody>
        </p:sp>
        <p:sp>
          <p:nvSpPr>
            <p:cNvPr id="12" name="AutoShape 4">
              <a:extLst>
                <a:ext uri="{FF2B5EF4-FFF2-40B4-BE49-F238E27FC236}">
                  <a16:creationId xmlns:a16="http://schemas.microsoft.com/office/drawing/2014/main" id="{E1A673EF-4B40-43BB-961B-20D0B8B1D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1661" y="2712576"/>
              <a:ext cx="4267694" cy="535233"/>
            </a:xfrm>
            <a:prstGeom prst="homePlate">
              <a:avLst>
                <a:gd name="adj" fmla="val 37877"/>
              </a:avLst>
            </a:prstGeom>
            <a:solidFill>
              <a:srgbClr val="7030A0"/>
            </a:solidFill>
            <a:ln w="19050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contourClr>
                <a:srgbClr val="FFFFFF"/>
              </a:contourClr>
            </a:sp3d>
          </p:spPr>
          <p:txBody>
            <a:bodyPr wrap="none" lIns="18288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US" sz="1600" b="1" dirty="0">
                  <a:solidFill>
                    <a:schemeClr val="bg1"/>
                  </a:solidFill>
                </a:rPr>
                <a:t>TAF-based regimen (N = 372)</a:t>
              </a:r>
              <a:r>
                <a:rPr lang="en-US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3" name="AutoShape 4">
              <a:extLst>
                <a:ext uri="{FF2B5EF4-FFF2-40B4-BE49-F238E27FC236}">
                  <a16:creationId xmlns:a16="http://schemas.microsoft.com/office/drawing/2014/main" id="{1773DCDC-4C1E-44AA-B824-F7F75FC272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8369" y="1971962"/>
              <a:ext cx="1391605" cy="547225"/>
            </a:xfrm>
            <a:prstGeom prst="homePlate">
              <a:avLst>
                <a:gd name="adj" fmla="val 37877"/>
              </a:avLst>
            </a:prstGeom>
            <a:solidFill>
              <a:srgbClr val="003300"/>
            </a:solidFill>
            <a:ln w="19050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contourClr>
                <a:srgbClr val="FFFFFF"/>
              </a:contourClr>
            </a:sp3d>
          </p:spPr>
          <p:txBody>
            <a:bodyPr wrap="none" lIns="9144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US" sz="1600" b="1" dirty="0">
                  <a:solidFill>
                    <a:schemeClr val="bg1"/>
                  </a:solidFill>
                </a:rPr>
                <a:t>DTG/3TC </a:t>
              </a:r>
              <a:endParaRPr lang="en-US" sz="1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Text Box 18">
              <a:extLst>
                <a:ext uri="{FF2B5EF4-FFF2-40B4-BE49-F238E27FC236}">
                  <a16:creationId xmlns:a16="http://schemas.microsoft.com/office/drawing/2014/main" id="{C3D36D34-EC67-4977-9C17-4D92F900EF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7824" y="3695893"/>
              <a:ext cx="573103" cy="273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altLang="ja-JP" sz="1200" b="1" dirty="0">
                  <a:cs typeface="Arial" panose="020B0604020202020204" pitchFamily="34" charset="0"/>
                </a:rPr>
                <a:t>W48</a:t>
              </a:r>
            </a:p>
          </p:txBody>
        </p:sp>
        <p:sp>
          <p:nvSpPr>
            <p:cNvPr id="15" name="Text Box 18">
              <a:extLst>
                <a:ext uri="{FF2B5EF4-FFF2-40B4-BE49-F238E27FC236}">
                  <a16:creationId xmlns:a16="http://schemas.microsoft.com/office/drawing/2014/main" id="{CAD44A93-12A7-45AA-9BC0-771CB1F4C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2270" y="1453232"/>
              <a:ext cx="3056059" cy="270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tIns="9144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altLang="ja-JP" sz="1400" b="1" dirty="0">
                  <a:cs typeface="Arial" panose="020B0604020202020204" pitchFamily="34" charset="0"/>
                </a:rPr>
                <a:t>Early-switch phase</a:t>
              </a:r>
            </a:p>
          </p:txBody>
        </p:sp>
        <p:sp>
          <p:nvSpPr>
            <p:cNvPr id="16" name="Text Box 17">
              <a:extLst>
                <a:ext uri="{FF2B5EF4-FFF2-40B4-BE49-F238E27FC236}">
                  <a16:creationId xmlns:a16="http://schemas.microsoft.com/office/drawing/2014/main" id="{E014C585-4FA8-4386-86FB-0F4433572F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5999" y="1396777"/>
              <a:ext cx="1667921" cy="486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tIns="9144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altLang="ja-JP" sz="1400" b="1" dirty="0">
                  <a:cs typeface="Arial" panose="020B0604020202020204" pitchFamily="34" charset="0"/>
                </a:rPr>
                <a:t>Late-switch </a:t>
              </a:r>
              <a:br>
                <a:rPr lang="en-US" altLang="ja-JP" sz="1400" b="1" dirty="0">
                  <a:cs typeface="Arial" panose="020B0604020202020204" pitchFamily="34" charset="0"/>
                </a:rPr>
              </a:br>
              <a:r>
                <a:rPr lang="en-US" altLang="ja-JP" sz="1400" b="1" dirty="0">
                  <a:cs typeface="Arial" panose="020B0604020202020204" pitchFamily="34" charset="0"/>
                </a:rPr>
                <a:t>phase</a:t>
              </a:r>
            </a:p>
          </p:txBody>
        </p:sp>
        <p:sp>
          <p:nvSpPr>
            <p:cNvPr id="17" name="Text Box 18">
              <a:extLst>
                <a:ext uri="{FF2B5EF4-FFF2-40B4-BE49-F238E27FC236}">
                  <a16:creationId xmlns:a16="http://schemas.microsoft.com/office/drawing/2014/main" id="{05B85F35-1D00-444C-A95A-75715EB760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35497" y="1396777"/>
              <a:ext cx="1943767" cy="486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tIns="9144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altLang="ja-JP" sz="1400" b="1" dirty="0">
                  <a:cs typeface="Arial" panose="020B0604020202020204" pitchFamily="34" charset="0"/>
                </a:rPr>
                <a:t>Continuation </a:t>
              </a:r>
              <a:endParaRPr lang="en-US" altLang="ja-JP" sz="1400" b="1" dirty="0"/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altLang="ja-JP" sz="1400" b="1" dirty="0">
                  <a:cs typeface="Arial" panose="020B0604020202020204" pitchFamily="34" charset="0"/>
                </a:rPr>
                <a:t>phase</a:t>
              </a:r>
            </a:p>
          </p:txBody>
        </p:sp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9D2923D9-E48F-432A-8A1B-155414B086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1244" y="3695893"/>
              <a:ext cx="666648" cy="273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altLang="ja-JP" sz="1200" b="1" dirty="0">
                  <a:cs typeface="Arial" panose="020B0604020202020204" pitchFamily="34" charset="0"/>
                </a:rPr>
                <a:t>W144</a:t>
              </a:r>
            </a:p>
          </p:txBody>
        </p:sp>
        <p:sp>
          <p:nvSpPr>
            <p:cNvPr id="19" name="Line 12">
              <a:extLst>
                <a:ext uri="{FF2B5EF4-FFF2-40B4-BE49-F238E27FC236}">
                  <a16:creationId xmlns:a16="http://schemas.microsoft.com/office/drawing/2014/main" id="{76907EF2-8F42-4FB2-A397-A9EC88BEF7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55658" y="3524916"/>
              <a:ext cx="0" cy="170977"/>
            </a:xfrm>
            <a:prstGeom prst="line">
              <a:avLst/>
            </a:prstGeom>
            <a:noFill/>
            <a:ln w="28575">
              <a:solidFill>
                <a:srgbClr val="071D49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ja-JP" altLang="en-US" sz="1400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Line 12">
              <a:extLst>
                <a:ext uri="{FF2B5EF4-FFF2-40B4-BE49-F238E27FC236}">
                  <a16:creationId xmlns:a16="http://schemas.microsoft.com/office/drawing/2014/main" id="{6607B980-E486-4711-9C2B-FDFA3FF3E3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6279" y="3524916"/>
              <a:ext cx="0" cy="170977"/>
            </a:xfrm>
            <a:prstGeom prst="line">
              <a:avLst/>
            </a:prstGeom>
            <a:noFill/>
            <a:ln w="28575">
              <a:solidFill>
                <a:srgbClr val="071D49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ja-JP" altLang="en-US" sz="1400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Line 12">
              <a:extLst>
                <a:ext uri="{FF2B5EF4-FFF2-40B4-BE49-F238E27FC236}">
                  <a16:creationId xmlns:a16="http://schemas.microsoft.com/office/drawing/2014/main" id="{002320A3-2AB9-4D50-AFCA-F2F5BC3437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4378" y="3524916"/>
              <a:ext cx="0" cy="170977"/>
            </a:xfrm>
            <a:prstGeom prst="line">
              <a:avLst/>
            </a:prstGeom>
            <a:noFill/>
            <a:ln w="28575">
              <a:solidFill>
                <a:srgbClr val="071D49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ja-JP" altLang="en-US" sz="1400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Text Box 18">
              <a:extLst>
                <a:ext uri="{FF2B5EF4-FFF2-40B4-BE49-F238E27FC236}">
                  <a16:creationId xmlns:a16="http://schemas.microsoft.com/office/drawing/2014/main" id="{1968F64C-AC03-4193-8005-CE4502A05F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7495" y="3695893"/>
              <a:ext cx="573103" cy="273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altLang="ja-JP" sz="1200" b="1" dirty="0">
                  <a:cs typeface="Arial" panose="020B0604020202020204" pitchFamily="34" charset="0"/>
                </a:rPr>
                <a:t>W24</a:t>
              </a:r>
            </a:p>
          </p:txBody>
        </p:sp>
        <p:sp>
          <p:nvSpPr>
            <p:cNvPr id="23" name="Text Box 18">
              <a:extLst>
                <a:ext uri="{FF2B5EF4-FFF2-40B4-BE49-F238E27FC236}">
                  <a16:creationId xmlns:a16="http://schemas.microsoft.com/office/drawing/2014/main" id="{70FD7425-5793-4427-8E8A-2463426253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6701" y="3695893"/>
              <a:ext cx="573103" cy="273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altLang="ja-JP" sz="1200" b="1" dirty="0">
                  <a:cs typeface="Arial" panose="020B0604020202020204" pitchFamily="34" charset="0"/>
                </a:rPr>
                <a:t>W96</a:t>
              </a:r>
            </a:p>
          </p:txBody>
        </p:sp>
        <p:sp>
          <p:nvSpPr>
            <p:cNvPr id="24" name="AutoShape 2">
              <a:extLst>
                <a:ext uri="{FF2B5EF4-FFF2-40B4-BE49-F238E27FC236}">
                  <a16:creationId xmlns:a16="http://schemas.microsoft.com/office/drawing/2014/main" id="{9D2F177E-3E88-4CC7-A185-F2D4C2959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30" y="1418017"/>
              <a:ext cx="2720760" cy="2071682"/>
            </a:xfrm>
            <a:prstGeom prst="rightArrow">
              <a:avLst>
                <a:gd name="adj1" fmla="val 67586"/>
                <a:gd name="adj2" fmla="val 65033"/>
              </a:avLst>
            </a:prstGeom>
            <a:solidFill>
              <a:srgbClr val="0070C0"/>
            </a:solidFill>
            <a:ln w="19050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contourClr>
                <a:srgbClr val="FFFFFF"/>
              </a:contourClr>
            </a:sp3d>
          </p:spPr>
          <p:txBody>
            <a:bodyPr wrap="square" lIns="45720" r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r>
                <a:rPr lang="en-US" sz="12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Adults, </a:t>
              </a:r>
              <a:r>
                <a:rPr lang="en-US" sz="1200" b="1" dirty="0" err="1">
                  <a:solidFill>
                    <a:srgbClr val="FFFFFF"/>
                  </a:solidFill>
                  <a:cs typeface="Arial" panose="020B0604020202020204" pitchFamily="34" charset="0"/>
                </a:rPr>
                <a:t>virologically</a:t>
              </a:r>
              <a:r>
                <a:rPr lang="en-US" sz="12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 suppressed (HIV-1 RNA &lt;50 c/mL) for &gt;6 months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r>
                <a:rPr lang="en-US" sz="12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Stable </a:t>
              </a:r>
              <a:r>
                <a:rPr lang="en-US" sz="1200" b="1" dirty="0">
                  <a:solidFill>
                    <a:srgbClr val="FFFFFF"/>
                  </a:solidFill>
                </a:rPr>
                <a:t>TAF-based regimen </a:t>
              </a:r>
              <a:endParaRPr lang="en-US" sz="12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TextBox 28">
              <a:extLst>
                <a:ext uri="{FF2B5EF4-FFF2-40B4-BE49-F238E27FC236}">
                  <a16:creationId xmlns:a16="http://schemas.microsoft.com/office/drawing/2014/main" id="{E1500411-41A7-4433-8BED-23528FF3DC9B}"/>
                </a:ext>
              </a:extLst>
            </p:cNvPr>
            <p:cNvSpPr txBox="1"/>
            <p:nvPr/>
          </p:nvSpPr>
          <p:spPr>
            <a:xfrm>
              <a:off x="2038618" y="1453232"/>
              <a:ext cx="1529285" cy="435044"/>
            </a:xfrm>
            <a:prstGeom prst="rect">
              <a:avLst/>
            </a:prstGeom>
            <a:noFill/>
          </p:spPr>
          <p:txBody>
            <a:bodyPr wrap="square" lIns="0" tIns="9144" rIns="0" bIns="0" rtlCol="0">
              <a:spAutoFit/>
            </a:bodyPr>
            <a:lstStyle/>
            <a:p>
              <a:pPr algn="ctr"/>
              <a:r>
                <a:rPr lang="en-US" sz="1400" b="1" dirty="0"/>
                <a:t>Randomization</a:t>
              </a:r>
              <a:br>
                <a:rPr lang="en-US" sz="1400" b="1" dirty="0"/>
              </a:br>
              <a:r>
                <a:rPr lang="en-US" sz="1400" b="1" dirty="0"/>
                <a:t>1:1</a:t>
              </a:r>
            </a:p>
          </p:txBody>
        </p:sp>
        <p:sp>
          <p:nvSpPr>
            <p:cNvPr id="26" name="Line 12">
              <a:extLst>
                <a:ext uri="{FF2B5EF4-FFF2-40B4-BE49-F238E27FC236}">
                  <a16:creationId xmlns:a16="http://schemas.microsoft.com/office/drawing/2014/main" id="{A2D9B518-05B9-4650-82CC-1CF0585213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24241" y="3524916"/>
              <a:ext cx="0" cy="170977"/>
            </a:xfrm>
            <a:prstGeom prst="line">
              <a:avLst/>
            </a:prstGeom>
            <a:noFill/>
            <a:ln w="28575">
              <a:solidFill>
                <a:srgbClr val="071D49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ja-JP" altLang="en-US" sz="1400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Text Box 18">
              <a:extLst>
                <a:ext uri="{FF2B5EF4-FFF2-40B4-BE49-F238E27FC236}">
                  <a16:creationId xmlns:a16="http://schemas.microsoft.com/office/drawing/2014/main" id="{4D0438E6-BD7C-4900-9D7E-018DB3F17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1561" y="3695893"/>
              <a:ext cx="812204" cy="273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altLang="ja-JP" sz="1200" b="1" dirty="0">
                  <a:cs typeface="Arial" panose="020B0604020202020204" pitchFamily="34" charset="0"/>
                </a:rPr>
                <a:t>W148</a:t>
              </a:r>
            </a:p>
          </p:txBody>
        </p:sp>
        <p:sp>
          <p:nvSpPr>
            <p:cNvPr id="28" name="Line 12">
              <a:extLst>
                <a:ext uri="{FF2B5EF4-FFF2-40B4-BE49-F238E27FC236}">
                  <a16:creationId xmlns:a16="http://schemas.microsoft.com/office/drawing/2014/main" id="{369CA35B-2350-4367-BFFD-29CE4A75B9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38158" y="3524916"/>
              <a:ext cx="0" cy="171275"/>
            </a:xfrm>
            <a:prstGeom prst="line">
              <a:avLst/>
            </a:prstGeom>
            <a:noFill/>
            <a:ln w="28575">
              <a:solidFill>
                <a:srgbClr val="071D49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ja-JP" altLang="en-US" sz="1400" b="1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Text Box 18">
              <a:extLst>
                <a:ext uri="{FF2B5EF4-FFF2-40B4-BE49-F238E27FC236}">
                  <a16:creationId xmlns:a16="http://schemas.microsoft.com/office/drawing/2014/main" id="{C4A13DA1-4DBD-4D08-B574-3A68393328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0917" y="3695893"/>
              <a:ext cx="666648" cy="273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altLang="ja-JP" sz="1200" b="1" dirty="0">
                  <a:cs typeface="Arial" panose="020B0604020202020204" pitchFamily="34" charset="0"/>
                </a:rPr>
                <a:t>W196</a:t>
              </a:r>
            </a:p>
          </p:txBody>
        </p:sp>
        <p:sp>
          <p:nvSpPr>
            <p:cNvPr id="30" name="AutoShape 4">
              <a:extLst>
                <a:ext uri="{FF2B5EF4-FFF2-40B4-BE49-F238E27FC236}">
                  <a16:creationId xmlns:a16="http://schemas.microsoft.com/office/drawing/2014/main" id="{91FE4C88-C282-49E2-91B0-5DBC61250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8367" y="2712576"/>
              <a:ext cx="1391605" cy="529473"/>
            </a:xfrm>
            <a:prstGeom prst="homePlate">
              <a:avLst>
                <a:gd name="adj" fmla="val 37877"/>
              </a:avLst>
            </a:prstGeom>
            <a:solidFill>
              <a:srgbClr val="003300"/>
            </a:solidFill>
            <a:ln w="19050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contourClr>
                <a:srgbClr val="FFFFFF"/>
              </a:contourClr>
            </a:sp3d>
          </p:spPr>
          <p:txBody>
            <a:bodyPr wrap="none" lIns="9144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US" sz="1600" b="1" dirty="0">
                  <a:solidFill>
                    <a:schemeClr val="bg1"/>
                  </a:solidFill>
                </a:rPr>
                <a:t>DTG/3TC </a:t>
              </a:r>
              <a:endParaRPr lang="en-US" sz="1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AutoShape 4">
              <a:extLst>
                <a:ext uri="{FF2B5EF4-FFF2-40B4-BE49-F238E27FC236}">
                  <a16:creationId xmlns:a16="http://schemas.microsoft.com/office/drawing/2014/main" id="{87A2ACC1-75E4-4C35-B938-3857CBCE53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8561" y="2712576"/>
              <a:ext cx="1410601" cy="531393"/>
            </a:xfrm>
            <a:prstGeom prst="homePlate">
              <a:avLst>
                <a:gd name="adj" fmla="val 37877"/>
              </a:avLst>
            </a:prstGeom>
            <a:solidFill>
              <a:srgbClr val="003300"/>
            </a:solidFill>
            <a:ln w="19050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contourClr>
                <a:srgbClr val="FFFFFF"/>
              </a:contourClr>
            </a:sp3d>
          </p:spPr>
          <p:txBody>
            <a:bodyPr wrap="none" lIns="9144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US" sz="1600" b="1" dirty="0">
                  <a:solidFill>
                    <a:schemeClr val="bg1"/>
                  </a:solidFill>
                </a:rPr>
                <a:t>DTG/3TC </a:t>
              </a:r>
              <a:endParaRPr lang="en-US" sz="1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2" name="TextBox 41">
            <a:extLst>
              <a:ext uri="{FF2B5EF4-FFF2-40B4-BE49-F238E27FC236}">
                <a16:creationId xmlns:a16="http://schemas.microsoft.com/office/drawing/2014/main" id="{C5DBBE34-DC69-4155-9B45-F55CF8AD7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949" y="4451600"/>
            <a:ext cx="2978184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rIns="0" anchor="ctr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GB" altLang="ja-JP" sz="1400" b="1" dirty="0">
                <a:solidFill>
                  <a:srgbClr val="0070C0"/>
                </a:solidFill>
                <a:cs typeface="Arial" panose="020B0604020202020204" pitchFamily="34" charset="0"/>
              </a:rPr>
              <a:t>Primary endpoint: </a:t>
            </a:r>
            <a:r>
              <a:rPr lang="en-GB" altLang="ja-JP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virologic</a:t>
            </a:r>
            <a:r>
              <a:rPr lang="en-GB" altLang="ja-JP" sz="1400" b="1" dirty="0">
                <a:solidFill>
                  <a:srgbClr val="0070C0"/>
                </a:solidFill>
                <a:cs typeface="Arial" panose="020B0604020202020204" pitchFamily="34" charset="0"/>
              </a:rPr>
              <a:t> failure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GB" altLang="ja-JP" sz="1400" b="1" dirty="0">
                <a:solidFill>
                  <a:srgbClr val="0070C0"/>
                </a:solidFill>
                <a:cs typeface="Arial" panose="020B0604020202020204" pitchFamily="34" charset="0"/>
              </a:rPr>
              <a:t>per FDA Snapshot (ITT-E)</a:t>
            </a:r>
            <a:endParaRPr lang="en-GB" altLang="ja-JP" sz="1400" b="1" baseline="300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27548" y="5256683"/>
            <a:ext cx="166847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BL 3</a:t>
            </a:r>
            <a:r>
              <a:rPr lang="fr-FR" sz="2000" baseline="30000" dirty="0"/>
              <a:t>rd</a:t>
            </a:r>
            <a:r>
              <a:rPr lang="fr-FR" sz="2000" dirty="0"/>
              <a:t> agent: 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fr-FR" dirty="0"/>
              <a:t>EVG/c: 66% 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fr-FR" dirty="0"/>
              <a:t>RPV: 12%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fr-FR" dirty="0" err="1"/>
              <a:t>bDRV</a:t>
            </a:r>
            <a:r>
              <a:rPr lang="fr-FR" dirty="0"/>
              <a:t>: 7%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BFAC965F-8638-4F6E-AA5E-FC0794932D67}"/>
              </a:ext>
            </a:extLst>
          </p:cNvPr>
          <p:cNvSpPr txBox="1"/>
          <p:nvPr/>
        </p:nvSpPr>
        <p:spPr>
          <a:xfrm>
            <a:off x="6035731" y="6484642"/>
            <a:ext cx="3122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i="1" dirty="0">
                <a:solidFill>
                  <a:srgbClr val="0070C0"/>
                </a:solidFill>
              </a:rPr>
              <a:t>Van </a:t>
            </a:r>
            <a:r>
              <a:rPr lang="fr-FR" sz="1400" b="1" i="1" dirty="0" err="1">
                <a:solidFill>
                  <a:srgbClr val="0070C0"/>
                </a:solidFill>
              </a:rPr>
              <a:t>Wyk</a:t>
            </a:r>
            <a:r>
              <a:rPr lang="fr-FR" sz="1400" b="1" i="1" dirty="0">
                <a:solidFill>
                  <a:srgbClr val="0070C0"/>
                </a:solidFill>
              </a:rPr>
              <a:t> J, IAS 2019, Abs. WEAB0403LB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D624339-5286-422D-BCBE-43B2045C6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TANGO – PHASE III</a:t>
            </a:r>
            <a:br>
              <a:rPr lang="en-US" sz="3600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5133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76">
            <a:extLst>
              <a:ext uri="{FF2B5EF4-FFF2-40B4-BE49-F238E27FC236}">
                <a16:creationId xmlns:a16="http://schemas.microsoft.com/office/drawing/2014/main" id="{0445EBAD-52CF-4357-946E-B62704953429}"/>
              </a:ext>
            </a:extLst>
          </p:cNvPr>
          <p:cNvSpPr txBox="1"/>
          <p:nvPr/>
        </p:nvSpPr>
        <p:spPr>
          <a:xfrm>
            <a:off x="7522650" y="2622796"/>
            <a:ext cx="1403158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cs typeface="Arial" panose="020B0604020202020204" pitchFamily="34" charset="0"/>
              </a:rPr>
              <a:t>Primary endpoint: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cs typeface="Arial" panose="020B0604020202020204" pitchFamily="34" charset="0"/>
              </a:rPr>
              <a:t>DTG/3TC non-inferior to TAF-based regimen </a:t>
            </a:r>
            <a:br>
              <a:rPr lang="en-US" sz="1400" dirty="0">
                <a:cs typeface="Arial" panose="020B0604020202020204" pitchFamily="34" charset="0"/>
              </a:rPr>
            </a:br>
            <a:r>
              <a:rPr lang="en-US" sz="1400" dirty="0">
                <a:cs typeface="Arial" panose="020B0604020202020204" pitchFamily="34" charset="0"/>
              </a:rPr>
              <a:t>(≥50 c/mL) at  W48</a:t>
            </a:r>
          </a:p>
        </p:txBody>
      </p:sp>
      <p:sp>
        <p:nvSpPr>
          <p:cNvPr id="17" name="TextBox 77">
            <a:extLst>
              <a:ext uri="{FF2B5EF4-FFF2-40B4-BE49-F238E27FC236}">
                <a16:creationId xmlns:a16="http://schemas.microsoft.com/office/drawing/2014/main" id="{C167E3B6-DAD1-4FD5-9AB8-7FD746E35EA0}"/>
              </a:ext>
            </a:extLst>
          </p:cNvPr>
          <p:cNvSpPr txBox="1"/>
          <p:nvPr/>
        </p:nvSpPr>
        <p:spPr>
          <a:xfrm>
            <a:off x="7536163" y="4452947"/>
            <a:ext cx="1497742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cs typeface="Arial" panose="020B0604020202020204" pitchFamily="34" charset="0"/>
              </a:rPr>
              <a:t>Key secondary endpoint: </a:t>
            </a:r>
            <a:r>
              <a:rPr lang="en-US" sz="1400">
                <a:cs typeface="Arial" panose="020B0604020202020204" pitchFamily="34" charset="0"/>
              </a:rPr>
              <a:t>DTG/3TC non-inferior to </a:t>
            </a:r>
            <a:br>
              <a:rPr lang="en-US" sz="1400">
                <a:cs typeface="Arial" panose="020B0604020202020204" pitchFamily="34" charset="0"/>
              </a:rPr>
            </a:br>
            <a:r>
              <a:rPr lang="en-US" sz="1400">
                <a:cs typeface="Arial" panose="020B0604020202020204" pitchFamily="34" charset="0"/>
              </a:rPr>
              <a:t>TAF-based regimen </a:t>
            </a:r>
            <a:br>
              <a:rPr lang="en-US" sz="1400">
                <a:cs typeface="Arial" panose="020B0604020202020204" pitchFamily="34" charset="0"/>
              </a:rPr>
            </a:br>
            <a:r>
              <a:rPr lang="en-US" sz="1400">
                <a:cs typeface="Arial" panose="020B0604020202020204" pitchFamily="34" charset="0"/>
              </a:rPr>
              <a:t>(&lt;50 c/mL) at W48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cs typeface="Arial" panose="020B060402020202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0B58B7A-DF6D-4609-94EA-B5FB1AC1A90B}"/>
              </a:ext>
            </a:extLst>
          </p:cNvPr>
          <p:cNvGrpSpPr/>
          <p:nvPr/>
        </p:nvGrpSpPr>
        <p:grpSpPr>
          <a:xfrm>
            <a:off x="4440986" y="2095617"/>
            <a:ext cx="3027720" cy="1898841"/>
            <a:chOff x="4440986" y="2095617"/>
            <a:chExt cx="3027720" cy="1898841"/>
          </a:xfrm>
        </p:grpSpPr>
        <p:graphicFrame>
          <p:nvGraphicFramePr>
            <p:cNvPr id="11" name="Chart 71">
              <a:extLst>
                <a:ext uri="{FF2B5EF4-FFF2-40B4-BE49-F238E27FC236}">
                  <a16:creationId xmlns:a16="http://schemas.microsoft.com/office/drawing/2014/main" id="{45F90482-660D-4045-A8C4-C231C09A430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69279416"/>
                </p:ext>
              </p:extLst>
            </p:nvPr>
          </p:nvGraphicFramePr>
          <p:xfrm>
            <a:off x="4440986" y="2396135"/>
            <a:ext cx="3027720" cy="15983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2" name="Straight Connector 72">
              <a:extLst>
                <a:ext uri="{FF2B5EF4-FFF2-40B4-BE49-F238E27FC236}">
                  <a16:creationId xmlns:a16="http://schemas.microsoft.com/office/drawing/2014/main" id="{DCE850D5-9EB9-4D81-9B00-D3E9910A18F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12275" y="2718477"/>
              <a:ext cx="0" cy="997983"/>
            </a:xfrm>
            <a:prstGeom prst="line">
              <a:avLst/>
            </a:prstGeom>
            <a:noFill/>
            <a:ln w="15875" cap="flat" cmpd="sng" algn="ctr">
              <a:solidFill>
                <a:srgbClr val="44546A"/>
              </a:solidFill>
              <a:prstDash val="sysDash"/>
            </a:ln>
            <a:effectLst/>
          </p:spPr>
        </p:cxnSp>
        <p:sp>
          <p:nvSpPr>
            <p:cNvPr id="13" name="Down Arrow 11">
              <a:extLst>
                <a:ext uri="{FF2B5EF4-FFF2-40B4-BE49-F238E27FC236}">
                  <a16:creationId xmlns:a16="http://schemas.microsoft.com/office/drawing/2014/main" id="{3308BB8C-3552-4E1F-BBCB-D36A4A5D7925}"/>
                </a:ext>
              </a:extLst>
            </p:cNvPr>
            <p:cNvSpPr/>
            <p:nvPr/>
          </p:nvSpPr>
          <p:spPr>
            <a:xfrm rot="5400000">
              <a:off x="5244203" y="1736810"/>
              <a:ext cx="498992" cy="1220433"/>
            </a:xfrm>
            <a:prstGeom prst="downArrow">
              <a:avLst/>
            </a:prstGeom>
            <a:solidFill>
              <a:srgbClr val="0033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4" name="Down Arrow 10">
              <a:extLst>
                <a:ext uri="{FF2B5EF4-FFF2-40B4-BE49-F238E27FC236}">
                  <a16:creationId xmlns:a16="http://schemas.microsoft.com/office/drawing/2014/main" id="{89FF8FBE-E256-49E7-AB44-A893846268EA}"/>
                </a:ext>
              </a:extLst>
            </p:cNvPr>
            <p:cNvSpPr/>
            <p:nvPr/>
          </p:nvSpPr>
          <p:spPr>
            <a:xfrm rot="16200000">
              <a:off x="6478918" y="1720615"/>
              <a:ext cx="498992" cy="1248995"/>
            </a:xfrm>
            <a:prstGeom prst="downArrow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5" name="TextBox 24">
              <a:extLst>
                <a:ext uri="{FF2B5EF4-FFF2-40B4-BE49-F238E27FC236}">
                  <a16:creationId xmlns:a16="http://schemas.microsoft.com/office/drawing/2014/main" id="{C29840B1-8B0A-48DB-B10C-DEE9103312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5275" y="2203181"/>
              <a:ext cx="1432248" cy="249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</a:pPr>
              <a:r>
                <a:rPr lang="en-GB" sz="1000" b="1">
                  <a:solidFill>
                    <a:srgbClr val="FFFFFF"/>
                  </a:solidFill>
                  <a:latin typeface="+mn-lt"/>
                  <a:cs typeface="Arial" panose="020B0604020202020204" pitchFamily="34" charset="0"/>
                </a:rPr>
                <a:t>TAF-based regimen</a:t>
              </a:r>
              <a:endParaRPr lang="en-GB" sz="10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9" name="TextBox 26">
              <a:extLst>
                <a:ext uri="{FF2B5EF4-FFF2-40B4-BE49-F238E27FC236}">
                  <a16:creationId xmlns:a16="http://schemas.microsoft.com/office/drawing/2014/main" id="{CDE76CF8-C214-4CDB-A274-70B4D9BF2D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6310" y="2203181"/>
              <a:ext cx="102582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DTG/3TC </a:t>
              </a:r>
              <a:endParaRPr lang="en-US" altLang="en-US" sz="1000" b="1" kern="0" dirty="0">
                <a:solidFill>
                  <a:prstClr val="white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4" name="TextBox 84">
              <a:extLst>
                <a:ext uri="{FF2B5EF4-FFF2-40B4-BE49-F238E27FC236}">
                  <a16:creationId xmlns:a16="http://schemas.microsoft.com/office/drawing/2014/main" id="{20A59EED-FD43-4C88-9A3B-573F9C356320}"/>
                </a:ext>
              </a:extLst>
            </p:cNvPr>
            <p:cNvSpPr txBox="1"/>
            <p:nvPr/>
          </p:nvSpPr>
          <p:spPr>
            <a:xfrm>
              <a:off x="6762685" y="2956108"/>
              <a:ext cx="654125" cy="4847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cs typeface="Arial" panose="020B0604020202020204" pitchFamily="34" charset="0"/>
                </a:rPr>
                <a:t>4% non-inferiority margin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95497D9C-3B06-4C31-B885-5E8CCE120B00}"/>
              </a:ext>
            </a:extLst>
          </p:cNvPr>
          <p:cNvGrpSpPr/>
          <p:nvPr/>
        </p:nvGrpSpPr>
        <p:grpSpPr>
          <a:xfrm>
            <a:off x="4440986" y="3940459"/>
            <a:ext cx="3050631" cy="2103231"/>
            <a:chOff x="4440986" y="3940459"/>
            <a:chExt cx="3050631" cy="2103231"/>
          </a:xfrm>
        </p:grpSpPr>
        <p:graphicFrame>
          <p:nvGraphicFramePr>
            <p:cNvPr id="8" name="Chart 68">
              <a:extLst>
                <a:ext uri="{FF2B5EF4-FFF2-40B4-BE49-F238E27FC236}">
                  <a16:creationId xmlns:a16="http://schemas.microsoft.com/office/drawing/2014/main" id="{D0DE6460-3524-4A9D-808E-DDCB78008AA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03789072"/>
                </p:ext>
              </p:extLst>
            </p:nvPr>
          </p:nvGraphicFramePr>
          <p:xfrm>
            <a:off x="4463897" y="3952268"/>
            <a:ext cx="3027720" cy="20914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9" name="Straight Connector 69">
              <a:extLst>
                <a:ext uri="{FF2B5EF4-FFF2-40B4-BE49-F238E27FC236}">
                  <a16:creationId xmlns:a16="http://schemas.microsoft.com/office/drawing/2014/main" id="{314EF728-8D18-47BC-BB88-751A3FDF7C9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86179" y="4387705"/>
              <a:ext cx="0" cy="997983"/>
            </a:xfrm>
            <a:prstGeom prst="line">
              <a:avLst/>
            </a:prstGeom>
            <a:noFill/>
            <a:ln w="15875" cap="flat" cmpd="sng" algn="ctr">
              <a:solidFill>
                <a:schemeClr val="tx2"/>
              </a:solidFill>
              <a:prstDash val="sysDash"/>
            </a:ln>
            <a:effectLst/>
          </p:spPr>
        </p:cxnSp>
        <p:sp>
          <p:nvSpPr>
            <p:cNvPr id="20" name="Down Arrow 11">
              <a:extLst>
                <a:ext uri="{FF2B5EF4-FFF2-40B4-BE49-F238E27FC236}">
                  <a16:creationId xmlns:a16="http://schemas.microsoft.com/office/drawing/2014/main" id="{D3E106D8-B3FE-4E7F-B54D-4E2D3D7ACF5A}"/>
                </a:ext>
              </a:extLst>
            </p:cNvPr>
            <p:cNvSpPr/>
            <p:nvPr/>
          </p:nvSpPr>
          <p:spPr>
            <a:xfrm rot="5400000">
              <a:off x="5036086" y="3368278"/>
              <a:ext cx="503860" cy="1648238"/>
            </a:xfrm>
            <a:prstGeom prst="downArrow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21" name="Down Arrow 10">
              <a:extLst>
                <a:ext uri="{FF2B5EF4-FFF2-40B4-BE49-F238E27FC236}">
                  <a16:creationId xmlns:a16="http://schemas.microsoft.com/office/drawing/2014/main" id="{CEB6AABA-724E-49B8-92A5-6EC4C9395ED3}"/>
                </a:ext>
              </a:extLst>
            </p:cNvPr>
            <p:cNvSpPr/>
            <p:nvPr/>
          </p:nvSpPr>
          <p:spPr>
            <a:xfrm rot="16200000">
              <a:off x="6484702" y="3567893"/>
              <a:ext cx="503864" cy="1248995"/>
            </a:xfrm>
            <a:prstGeom prst="downArrow">
              <a:avLst/>
            </a:prstGeom>
            <a:solidFill>
              <a:srgbClr val="0033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95454CCD-764F-4F67-9F98-50060BF17E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0986" y="4046174"/>
              <a:ext cx="166293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0" fontAlgn="base" hangingPunct="0">
                <a:spcBef>
                  <a:spcPct val="0"/>
                </a:spcBef>
              </a:pPr>
              <a:r>
                <a:rPr lang="en-GB" sz="1000" b="1">
                  <a:solidFill>
                    <a:srgbClr val="FFFFFF"/>
                  </a:solidFill>
                  <a:latin typeface="+mn-lt"/>
                  <a:cs typeface="Arial" panose="020B0604020202020204" pitchFamily="34" charset="0"/>
                </a:rPr>
                <a:t>TAF-based regimen</a:t>
              </a:r>
              <a:endParaRPr lang="en-GB" sz="10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1DE8E003-3227-42B3-9788-D8D18B60C6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3915" y="4046174"/>
              <a:ext cx="102582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000" b="1" kern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DTG/3TC </a:t>
              </a:r>
              <a:endParaRPr lang="en-US" altLang="en-US" sz="1000" b="1" kern="0" dirty="0">
                <a:solidFill>
                  <a:prstClr val="white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5" name="TextBox 85">
              <a:extLst>
                <a:ext uri="{FF2B5EF4-FFF2-40B4-BE49-F238E27FC236}">
                  <a16:creationId xmlns:a16="http://schemas.microsoft.com/office/drawing/2014/main" id="{DF1D0609-82F3-44E3-8FF8-7665711ECA02}"/>
                </a:ext>
              </a:extLst>
            </p:cNvPr>
            <p:cNvSpPr txBox="1"/>
            <p:nvPr/>
          </p:nvSpPr>
          <p:spPr>
            <a:xfrm>
              <a:off x="4968024" y="4736777"/>
              <a:ext cx="720808" cy="4847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>
                  <a:cs typeface="Arial" panose="020B0604020202020204" pitchFamily="34" charset="0"/>
                </a:rPr>
                <a:t>-8% non-inferiority margin</a:t>
              </a:r>
              <a:endParaRPr lang="en-US" sz="1050" dirty="0">
                <a:cs typeface="Arial" panose="020B0604020202020204" pitchFamily="34" charset="0"/>
              </a:endParaRP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FAC965F-8638-4F6E-AA5E-FC0794932D67}"/>
              </a:ext>
            </a:extLst>
          </p:cNvPr>
          <p:cNvSpPr txBox="1"/>
          <p:nvPr/>
        </p:nvSpPr>
        <p:spPr>
          <a:xfrm>
            <a:off x="6035731" y="6484642"/>
            <a:ext cx="3122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i="1" dirty="0">
                <a:solidFill>
                  <a:srgbClr val="0070C0"/>
                </a:solidFill>
              </a:rPr>
              <a:t>Van </a:t>
            </a:r>
            <a:r>
              <a:rPr lang="fr-FR" sz="1400" b="1" i="1" dirty="0" err="1">
                <a:solidFill>
                  <a:srgbClr val="0070C0"/>
                </a:solidFill>
              </a:rPr>
              <a:t>Wyk</a:t>
            </a:r>
            <a:r>
              <a:rPr lang="fr-FR" sz="1400" b="1" i="1" dirty="0">
                <a:solidFill>
                  <a:srgbClr val="0070C0"/>
                </a:solidFill>
              </a:rPr>
              <a:t> J, IAS 2019, Abs. WEAB0403LB</a:t>
            </a:r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C1E3C709-80FE-F446-9908-0739487F2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387642"/>
            <a:ext cx="38346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lnSpc>
                <a:spcPct val="90000"/>
              </a:lnSpc>
              <a:spcBef>
                <a:spcPts val="12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50165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A9A9A9"/>
              </a:buClr>
              <a:buSzPct val="90000"/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7302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9588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</a:defRPr>
            </a:lvl4pPr>
            <a:lvl5pPr marL="11874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6446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1018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5590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0162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200" b="1" dirty="0">
                <a:solidFill>
                  <a:srgbClr val="000000"/>
                </a:solidFill>
                <a:latin typeface="+mn-lt"/>
                <a:ea typeface="MS PGothic" pitchFamily="34" charset="-128"/>
              </a:rPr>
              <a:t>  </a:t>
            </a:r>
            <a:r>
              <a:rPr lang="en-GB" altLang="en-US" sz="1800" b="1" dirty="0">
                <a:solidFill>
                  <a:srgbClr val="0070C0"/>
                </a:solidFill>
                <a:latin typeface="+mn-lt"/>
                <a:ea typeface="ＭＳ Ｐゴシック" pitchFamily="34" charset="-128"/>
              </a:rPr>
              <a:t>Virologic Outcome</a:t>
            </a:r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id="{5ED140A3-DB47-784D-895E-AEAC2555A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179" y="1387642"/>
            <a:ext cx="44275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lnSpc>
                <a:spcPct val="90000"/>
              </a:lnSpc>
              <a:spcBef>
                <a:spcPts val="12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50165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A9A9A9"/>
              </a:buClr>
              <a:buSzPct val="90000"/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7302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9588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</a:defRPr>
            </a:lvl4pPr>
            <a:lvl5pPr marL="11874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6446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1018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5590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0162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GB" altLang="en-US" sz="1800" b="1" dirty="0">
                <a:solidFill>
                  <a:srgbClr val="0070C0"/>
                </a:solidFill>
                <a:latin typeface="+mn-lt"/>
                <a:ea typeface="ＭＳ Ｐゴシック" pitchFamily="34" charset="-128"/>
              </a:rPr>
              <a:t>Adjusted treatment difference (95% CI)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6F190B7-8902-4CD1-9DCB-8FF98EDCD476}"/>
              </a:ext>
            </a:extLst>
          </p:cNvPr>
          <p:cNvGrpSpPr/>
          <p:nvPr/>
        </p:nvGrpSpPr>
        <p:grpSpPr>
          <a:xfrm>
            <a:off x="16771" y="2206839"/>
            <a:ext cx="4691359" cy="3732034"/>
            <a:chOff x="16771" y="2206839"/>
            <a:chExt cx="4691359" cy="3732034"/>
          </a:xfrm>
        </p:grpSpPr>
        <p:graphicFrame>
          <p:nvGraphicFramePr>
            <p:cNvPr id="5" name="Chart 10">
              <a:extLst>
                <a:ext uri="{FF2B5EF4-FFF2-40B4-BE49-F238E27FC236}">
                  <a16:creationId xmlns:a16="http://schemas.microsoft.com/office/drawing/2014/main" id="{4D2C758A-4112-42AC-989B-5032FD3114E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60707330"/>
                </p:ext>
              </p:extLst>
            </p:nvPr>
          </p:nvGraphicFramePr>
          <p:xfrm>
            <a:off x="16771" y="2206839"/>
            <a:ext cx="4691359" cy="37320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6" name="ZoneTexte 25"/>
            <p:cNvSpPr txBox="1"/>
            <p:nvPr/>
          </p:nvSpPr>
          <p:spPr>
            <a:xfrm>
              <a:off x="1112702" y="4970846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0.3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1489595" y="4947470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0.5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99785D34-8120-47EC-8A5F-449E8E31C142}"/>
                </a:ext>
              </a:extLst>
            </p:cNvPr>
            <p:cNvSpPr txBox="1"/>
            <p:nvPr/>
          </p:nvSpPr>
          <p:spPr>
            <a:xfrm>
              <a:off x="2369507" y="2242246"/>
              <a:ext cx="5068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93.2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7A8CD154-08EE-49FB-965A-4CE60F8C8170}"/>
                </a:ext>
              </a:extLst>
            </p:cNvPr>
            <p:cNvSpPr txBox="1"/>
            <p:nvPr/>
          </p:nvSpPr>
          <p:spPr>
            <a:xfrm>
              <a:off x="2746400" y="2242246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93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CA87D2D3-648D-4B23-A5F2-80023F075F3E}"/>
                </a:ext>
              </a:extLst>
            </p:cNvPr>
            <p:cNvSpPr txBox="1"/>
            <p:nvPr/>
          </p:nvSpPr>
          <p:spPr>
            <a:xfrm>
              <a:off x="3626960" y="4793581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6.5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A337837F-CC25-4973-BC97-3DDB121F58B6}"/>
                </a:ext>
              </a:extLst>
            </p:cNvPr>
            <p:cNvSpPr txBox="1"/>
            <p:nvPr/>
          </p:nvSpPr>
          <p:spPr>
            <a:xfrm>
              <a:off x="4003853" y="4793581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6.5</a:t>
              </a:r>
            </a:p>
          </p:txBody>
        </p:sp>
      </p:grpSp>
      <p:sp>
        <p:nvSpPr>
          <p:cNvPr id="36" name="Titre 2">
            <a:extLst>
              <a:ext uri="{FF2B5EF4-FFF2-40B4-BE49-F238E27FC236}">
                <a16:creationId xmlns:a16="http://schemas.microsoft.com/office/drawing/2014/main" id="{FE6A59DC-AB2C-415F-8F07-F3D2DCD68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3600" dirty="0"/>
              <a:t>TANGO – PHASE III</a:t>
            </a:r>
            <a:br>
              <a:rPr lang="en-US" sz="3600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7499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869"/>
            <a:ext cx="8229600" cy="732644"/>
          </a:xfrm>
        </p:spPr>
        <p:txBody>
          <a:bodyPr>
            <a:normAutofit/>
          </a:bodyPr>
          <a:lstStyle/>
          <a:p>
            <a:r>
              <a:rPr lang="fr-FR" sz="2800" dirty="0" err="1"/>
              <a:t>Study</a:t>
            </a:r>
            <a:r>
              <a:rPr lang="fr-FR" sz="2800" dirty="0"/>
              <a:t> 380-4030 : Switch DTG + F/TXF to B/F/TAF </a:t>
            </a:r>
          </a:p>
        </p:txBody>
      </p:sp>
      <p:grpSp>
        <p:nvGrpSpPr>
          <p:cNvPr id="21" name="Grouper 20"/>
          <p:cNvGrpSpPr/>
          <p:nvPr/>
        </p:nvGrpSpPr>
        <p:grpSpPr>
          <a:xfrm>
            <a:off x="315475" y="677753"/>
            <a:ext cx="8325758" cy="1749358"/>
            <a:chOff x="71250" y="1568771"/>
            <a:chExt cx="8325758" cy="2447196"/>
          </a:xfrm>
        </p:grpSpPr>
        <p:sp>
          <p:nvSpPr>
            <p:cNvPr id="4" name="Freeform 66"/>
            <p:cNvSpPr>
              <a:spLocks/>
            </p:cNvSpPr>
            <p:nvPr/>
          </p:nvSpPr>
          <p:spPr bwMode="auto">
            <a:xfrm rot="5400000">
              <a:off x="3775370" y="2789362"/>
              <a:ext cx="976407" cy="623131"/>
            </a:xfrm>
            <a:custGeom>
              <a:avLst/>
              <a:gdLst>
                <a:gd name="T0" fmla="*/ 542765 w 2663825"/>
                <a:gd name="T1" fmla="*/ 0 h 127000"/>
                <a:gd name="T2" fmla="*/ 542765 w 2663825"/>
                <a:gd name="T3" fmla="*/ 118872 h 127000"/>
                <a:gd name="T4" fmla="*/ 0 w 2663825"/>
                <a:gd name="T5" fmla="*/ 118872 h 127000"/>
                <a:gd name="T6" fmla="*/ 0 w 2663825"/>
                <a:gd name="T7" fmla="*/ 2972 h 127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63825"/>
                <a:gd name="T13" fmla="*/ 0 h 127000"/>
                <a:gd name="T14" fmla="*/ 2663825 w 2663825"/>
                <a:gd name="T15" fmla="*/ 127000 h 127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63825" h="127000">
                  <a:moveTo>
                    <a:pt x="2663825" y="0"/>
                  </a:moveTo>
                  <a:lnTo>
                    <a:pt x="2663825" y="127000"/>
                  </a:lnTo>
                  <a:lnTo>
                    <a:pt x="0" y="127000"/>
                  </a:lnTo>
                  <a:lnTo>
                    <a:pt x="0" y="3175"/>
                  </a:lnTo>
                </a:path>
              </a:pathLst>
            </a:custGeom>
            <a:noFill/>
            <a:ln w="19050" cap="flat" cmpd="sng" algn="ctr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</a:endParaRPr>
            </a:p>
          </p:txBody>
        </p:sp>
        <p:cxnSp>
          <p:nvCxnSpPr>
            <p:cNvPr id="5" name="Straight Connector 6"/>
            <p:cNvCxnSpPr>
              <a:cxnSpLocks noChangeShapeType="1"/>
            </p:cNvCxnSpPr>
            <p:nvPr/>
          </p:nvCxnSpPr>
          <p:spPr bwMode="auto">
            <a:xfrm>
              <a:off x="3160338" y="3100927"/>
              <a:ext cx="791669" cy="0"/>
            </a:xfrm>
            <a:prstGeom prst="line">
              <a:avLst/>
            </a:prstGeom>
            <a:noFill/>
            <a:ln w="19050" algn="ctr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6" name="Text Box 23"/>
            <p:cNvSpPr txBox="1">
              <a:spLocks noChangeArrowheads="1"/>
            </p:cNvSpPr>
            <p:nvPr/>
          </p:nvSpPr>
          <p:spPr bwMode="auto">
            <a:xfrm>
              <a:off x="4462608" y="1568771"/>
              <a:ext cx="465366" cy="365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b">
              <a:spAutoFit/>
            </a:bodyPr>
            <a:lstStyle>
              <a:lvl1pPr eaLnBrk="0" hangingPunct="0">
                <a:defRPr sz="3600" b="1" baseline="-25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3600" b="1" baseline="-25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3600" b="1" baseline="-25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3600" b="1" baseline="-25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3600" b="1" baseline="-25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25000"/>
                </a:spcAft>
                <a:buChar char="•"/>
                <a:defRPr sz="3600" b="1" baseline="-25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25000"/>
                </a:spcAft>
                <a:buChar char="•"/>
                <a:defRPr sz="3600" b="1" baseline="-25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25000"/>
                </a:spcAft>
                <a:buChar char="•"/>
                <a:defRPr sz="3600" b="1" baseline="-25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25000"/>
                </a:spcAft>
                <a:buChar char="•"/>
                <a:defRPr sz="3600" b="1" baseline="-25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1100" kern="0" baseline="0" dirty="0">
                  <a:latin typeface="Arial" panose="020B0604020202020204"/>
                  <a:ea typeface="MS PGothic" pitchFamily="34" charset="-128"/>
                </a:rPr>
                <a:t>W0</a:t>
              </a:r>
            </a:p>
          </p:txBody>
        </p:sp>
        <p:sp>
          <p:nvSpPr>
            <p:cNvPr id="7" name="Freeform 66"/>
            <p:cNvSpPr>
              <a:spLocks/>
            </p:cNvSpPr>
            <p:nvPr/>
          </p:nvSpPr>
          <p:spPr bwMode="auto">
            <a:xfrm>
              <a:off x="4691420" y="1937836"/>
              <a:ext cx="3449204" cy="114871"/>
            </a:xfrm>
            <a:custGeom>
              <a:avLst/>
              <a:gdLst>
                <a:gd name="T0" fmla="*/ 542765 w 2663825"/>
                <a:gd name="T1" fmla="*/ 0 h 127000"/>
                <a:gd name="T2" fmla="*/ 542765 w 2663825"/>
                <a:gd name="T3" fmla="*/ 118872 h 127000"/>
                <a:gd name="T4" fmla="*/ 0 w 2663825"/>
                <a:gd name="T5" fmla="*/ 118872 h 127000"/>
                <a:gd name="T6" fmla="*/ 0 w 2663825"/>
                <a:gd name="T7" fmla="*/ 2972 h 127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63825"/>
                <a:gd name="T13" fmla="*/ 0 h 127000"/>
                <a:gd name="T14" fmla="*/ 2663825 w 2663825"/>
                <a:gd name="T15" fmla="*/ 127000 h 127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63825" h="127000">
                  <a:moveTo>
                    <a:pt x="2663825" y="0"/>
                  </a:moveTo>
                  <a:lnTo>
                    <a:pt x="2663825" y="127000"/>
                  </a:lnTo>
                  <a:lnTo>
                    <a:pt x="0" y="127000"/>
                  </a:lnTo>
                  <a:lnTo>
                    <a:pt x="0" y="3175"/>
                  </a:lnTo>
                </a:path>
              </a:pathLst>
            </a:custGeom>
            <a:noFill/>
            <a:ln w="19050" cap="flat" cmpd="sng" algn="ctr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 kern="0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4"/>
            <p:cNvSpPr txBox="1">
              <a:spLocks noChangeArrowheads="1"/>
            </p:cNvSpPr>
            <p:nvPr/>
          </p:nvSpPr>
          <p:spPr bwMode="auto">
            <a:xfrm>
              <a:off x="7830994" y="1570226"/>
              <a:ext cx="566014" cy="365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1100" b="1" kern="0" dirty="0">
                  <a:latin typeface="Arial" panose="020B0604020202020204"/>
                </a:rPr>
                <a:t>W48</a:t>
              </a:r>
            </a:p>
          </p:txBody>
        </p:sp>
        <p:sp>
          <p:nvSpPr>
            <p:cNvPr id="9" name="Rectangle 2"/>
            <p:cNvSpPr>
              <a:spLocks noChangeArrowheads="1"/>
            </p:cNvSpPr>
            <p:nvPr/>
          </p:nvSpPr>
          <p:spPr bwMode="auto">
            <a:xfrm>
              <a:off x="71250" y="2179849"/>
              <a:ext cx="3079329" cy="1828097"/>
            </a:xfrm>
            <a:prstGeom prst="rect">
              <a:avLst/>
            </a:prstGeom>
            <a:solidFill>
              <a:srgbClr val="0070C0"/>
            </a:solidFill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marL="60325" algn="ctr">
                <a:defRPr/>
              </a:pPr>
              <a:r>
                <a:rPr lang="en-US" altLang="en-US" sz="1400" b="1" kern="0" dirty="0">
                  <a:solidFill>
                    <a:schemeClr val="bg1"/>
                  </a:solidFill>
                  <a:ea typeface="ＭＳ Ｐゴシック" pitchFamily="34" charset="-128"/>
                </a:rPr>
                <a:t>Adults with HIV </a:t>
              </a:r>
              <a:r>
                <a:rPr lang="de-DE" altLang="en-US" sz="1400" b="1" kern="0" dirty="0">
                  <a:solidFill>
                    <a:schemeClr val="bg1"/>
                  </a:solidFill>
                  <a:ea typeface="ＭＳ Ｐゴシック" pitchFamily="34" charset="-128"/>
                </a:rPr>
                <a:t>on DTG + F/TAF</a:t>
              </a:r>
              <a:br>
                <a:rPr lang="de-DE" altLang="en-US" sz="1400" b="1" kern="0" dirty="0">
                  <a:solidFill>
                    <a:schemeClr val="bg1"/>
                  </a:solidFill>
                  <a:ea typeface="ＭＳ Ｐゴシック" pitchFamily="34" charset="-128"/>
                </a:rPr>
              </a:br>
              <a:r>
                <a:rPr lang="de-DE" altLang="en-US" sz="1400" b="1" kern="0" dirty="0">
                  <a:solidFill>
                    <a:schemeClr val="bg1"/>
                  </a:solidFill>
                  <a:ea typeface="ＭＳ Ｐゴシック" pitchFamily="34" charset="-128"/>
                </a:rPr>
                <a:t>or DTG + F/TDF</a:t>
              </a:r>
            </a:p>
            <a:p>
              <a:pPr marL="285750" indent="-225425">
                <a:buFont typeface="Wingdings" panose="05000000000000000000" pitchFamily="2" charset="2"/>
                <a:buChar char="§"/>
                <a:defRPr/>
              </a:pPr>
              <a:r>
                <a:rPr lang="en-US" altLang="en-US" sz="1200" kern="0" dirty="0">
                  <a:solidFill>
                    <a:schemeClr val="bg1"/>
                  </a:solidFill>
                </a:rPr>
                <a:t>HIV-1 RNA &lt;50 c/mL for ≥3 or 6 </a:t>
              </a:r>
              <a:r>
                <a:rPr lang="en-US" altLang="en-US" sz="1200" kern="0" dirty="0" err="1">
                  <a:solidFill>
                    <a:schemeClr val="bg1"/>
                  </a:solidFill>
                </a:rPr>
                <a:t>mo</a:t>
              </a:r>
              <a:r>
                <a:rPr lang="en-US" altLang="en-US" sz="1200" kern="0" dirty="0">
                  <a:solidFill>
                    <a:schemeClr val="bg1"/>
                  </a:solidFill>
                </a:rPr>
                <a:t>* </a:t>
              </a:r>
            </a:p>
            <a:p>
              <a:pPr marL="285750" indent="-225425">
                <a:buFont typeface="Wingdings" panose="05000000000000000000" pitchFamily="2" charset="2"/>
                <a:buChar char="§"/>
                <a:defRPr/>
              </a:pPr>
              <a:r>
                <a:rPr lang="en-US" altLang="en-US" sz="1200" kern="0" dirty="0" err="1">
                  <a:solidFill>
                    <a:schemeClr val="bg1"/>
                  </a:solidFill>
                </a:rPr>
                <a:t>eGFR</a:t>
              </a:r>
              <a:r>
                <a:rPr lang="en-US" altLang="en-US" sz="1200" kern="0" baseline="-25000" dirty="0" err="1">
                  <a:solidFill>
                    <a:schemeClr val="bg1"/>
                  </a:solidFill>
                </a:rPr>
                <a:t>CG</a:t>
              </a:r>
              <a:r>
                <a:rPr lang="en-US" altLang="en-US" sz="1200" kern="0" dirty="0">
                  <a:solidFill>
                    <a:schemeClr val="bg1"/>
                  </a:solidFill>
                </a:rPr>
                <a:t> ≥30 mL/min</a:t>
              </a:r>
            </a:p>
            <a:p>
              <a:pPr marL="285750" indent="-225425">
                <a:buFont typeface="Wingdings" panose="05000000000000000000" pitchFamily="2" charset="2"/>
                <a:buChar char="§"/>
                <a:defRPr/>
              </a:pPr>
              <a:r>
                <a:rPr lang="en-US" altLang="en-US" sz="1200" kern="0" dirty="0">
                  <a:solidFill>
                    <a:schemeClr val="bg1"/>
                  </a:solidFill>
                </a:rPr>
                <a:t>No known INSTI resistance</a:t>
              </a:r>
            </a:p>
            <a:p>
              <a:pPr marL="285750" indent="-225425">
                <a:buFont typeface="Wingdings" panose="05000000000000000000" pitchFamily="2" charset="2"/>
                <a:buChar char="§"/>
                <a:defRPr/>
              </a:pPr>
              <a:r>
                <a:rPr lang="en-US" altLang="en-US" sz="1200" kern="0" dirty="0">
                  <a:solidFill>
                    <a:schemeClr val="bg1"/>
                  </a:solidFill>
                </a:rPr>
                <a:t>No prior </a:t>
              </a:r>
              <a:r>
                <a:rPr lang="en-US" altLang="en-US" sz="1200" kern="0" dirty="0" err="1">
                  <a:solidFill>
                    <a:schemeClr val="bg1"/>
                  </a:solidFill>
                </a:rPr>
                <a:t>virologic</a:t>
              </a:r>
              <a:r>
                <a:rPr lang="en-US" altLang="en-US" sz="1200" kern="0" dirty="0">
                  <a:solidFill>
                    <a:schemeClr val="bg1"/>
                  </a:solidFill>
                </a:rPr>
                <a:t> failure on INSTI</a:t>
              </a: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691027" y="2611982"/>
              <a:ext cx="3447688" cy="425025"/>
            </a:xfrm>
            <a:prstGeom prst="rect">
              <a:avLst/>
            </a:prstGeom>
            <a:solidFill>
              <a:srgbClr val="E2E2E2"/>
            </a:solidFill>
            <a:ln w="9525" cap="flat" cmpd="sng" algn="ctr">
              <a:noFill/>
              <a:prstDash val="solid"/>
            </a:ln>
            <a:effectLst/>
          </p:spPr>
          <p:txBody>
            <a:bodyPr lIns="182880" anchor="ctr"/>
            <a:lstStyle/>
            <a:p>
              <a:pPr algn="ctr">
                <a:buSzPct val="120000"/>
                <a:defRPr/>
              </a:pPr>
              <a:r>
                <a:rPr lang="en-US" sz="1600" b="1" kern="0" dirty="0">
                  <a:solidFill>
                    <a:prstClr val="black"/>
                  </a:solidFill>
                  <a:ea typeface="MS Mincho" pitchFamily="49" charset="-128"/>
                  <a:cs typeface="Arial" pitchFamily="34" charset="0"/>
                </a:rPr>
                <a:t>DTG + F/TAF placebo QD</a:t>
              </a: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691027" y="2183859"/>
              <a:ext cx="3447688" cy="425025"/>
            </a:xfrm>
            <a:prstGeom prst="rect">
              <a:avLst/>
            </a:prstGeom>
            <a:solidFill>
              <a:srgbClr val="00C0A0"/>
            </a:solidFill>
            <a:ln w="9525" cap="flat" cmpd="sng" algn="ctr">
              <a:noFill/>
              <a:prstDash val="solid"/>
            </a:ln>
            <a:effectLst/>
          </p:spPr>
          <p:txBody>
            <a:bodyPr lIns="182880" anchor="ctr"/>
            <a:lstStyle/>
            <a:p>
              <a:pPr algn="ctr">
                <a:spcBef>
                  <a:spcPct val="20000"/>
                </a:spcBef>
                <a:buClr>
                  <a:srgbClr val="990000"/>
                </a:buClr>
                <a:buSzPct val="120000"/>
                <a:defRPr/>
              </a:pPr>
              <a:r>
                <a:rPr lang="en-US" sz="1600" b="1" kern="0" dirty="0">
                  <a:solidFill>
                    <a:prstClr val="white"/>
                  </a:solidFill>
                  <a:ea typeface="MS Mincho" pitchFamily="49" charset="-128"/>
                  <a:cs typeface="Arial" pitchFamily="34" charset="0"/>
                </a:rPr>
                <a:t>B/F/TAF QD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691027" y="3590943"/>
              <a:ext cx="3447688" cy="425024"/>
            </a:xfrm>
            <a:prstGeom prst="rect">
              <a:avLst/>
            </a:prstGeom>
            <a:solidFill>
              <a:srgbClr val="E2E2E2"/>
            </a:solidFill>
            <a:ln w="9525" cap="flat" cmpd="sng" algn="ctr">
              <a:noFill/>
              <a:prstDash val="solid"/>
            </a:ln>
            <a:effectLst/>
          </p:spPr>
          <p:txBody>
            <a:bodyPr lIns="182880" anchor="ctr"/>
            <a:lstStyle/>
            <a:p>
              <a:pPr algn="ctr">
                <a:buSzPct val="120000"/>
                <a:defRPr/>
              </a:pPr>
              <a:r>
                <a:rPr lang="en-US" sz="1600" b="1" kern="0" dirty="0">
                  <a:solidFill>
                    <a:prstClr val="black"/>
                  </a:solidFill>
                  <a:ea typeface="MS Mincho" pitchFamily="49" charset="-128"/>
                  <a:cs typeface="Arial" pitchFamily="34" charset="0"/>
                </a:rPr>
                <a:t>B/F/TAF placebo QD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691027" y="3165919"/>
              <a:ext cx="3447688" cy="4250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lIns="182880" anchor="ctr"/>
            <a:lstStyle/>
            <a:p>
              <a:pPr algn="ctr">
                <a:buSzPct val="120000"/>
                <a:defRPr/>
              </a:pPr>
              <a:r>
                <a:rPr lang="en-US" sz="1600" b="1" kern="0" dirty="0">
                  <a:solidFill>
                    <a:prstClr val="white"/>
                  </a:solidFill>
                  <a:ea typeface="MS Mincho" pitchFamily="49" charset="-128"/>
                  <a:cs typeface="Arial" pitchFamily="34" charset="0"/>
                </a:rPr>
                <a:t>DTG + F/TAF qd</a:t>
              </a:r>
            </a:p>
          </p:txBody>
        </p:sp>
        <p:sp>
          <p:nvSpPr>
            <p:cNvPr id="14" name="TextBox 37"/>
            <p:cNvSpPr txBox="1"/>
            <p:nvPr/>
          </p:nvSpPr>
          <p:spPr bwMode="auto">
            <a:xfrm>
              <a:off x="3950410" y="2280566"/>
              <a:ext cx="844647" cy="387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 b="1" kern="0" dirty="0">
                  <a:solidFill>
                    <a:prstClr val="black"/>
                  </a:solidFill>
                  <a:cs typeface="Arial" panose="020B0604020202020204" pitchFamily="34" charset="0"/>
                </a:rPr>
                <a:t>N = 284</a:t>
              </a:r>
            </a:p>
          </p:txBody>
        </p:sp>
        <p:sp>
          <p:nvSpPr>
            <p:cNvPr id="15" name="TextBox 38"/>
            <p:cNvSpPr txBox="1"/>
            <p:nvPr/>
          </p:nvSpPr>
          <p:spPr bwMode="auto">
            <a:xfrm>
              <a:off x="3950411" y="3582170"/>
              <a:ext cx="844646" cy="387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 b="1" kern="0" dirty="0">
                  <a:solidFill>
                    <a:prstClr val="black"/>
                  </a:solidFill>
                  <a:cs typeface="Arial" panose="020B0604020202020204" pitchFamily="34" charset="0"/>
                </a:rPr>
                <a:t>N = 281</a:t>
              </a: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298729" y="3086464"/>
              <a:ext cx="49207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 b="1" kern="0" dirty="0">
                  <a:solidFill>
                    <a:prstClr val="black"/>
                  </a:solidFill>
                  <a:cs typeface="Arial" panose="020B0604020202020204" pitchFamily="34" charset="0"/>
                </a:rPr>
                <a:t>1:1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79271" y="2594855"/>
            <a:ext cx="8875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1400" dirty="0"/>
              <a:t>Randomization stratified by known or suspected NRTI resistance category at baseline (historical genotype or investigator assessment): 1) K65R or </a:t>
            </a:r>
            <a:r>
              <a:rPr lang="en-US" sz="1400" dirty="0"/>
              <a:t>≥</a:t>
            </a:r>
            <a:r>
              <a:rPr lang="en-US" altLang="en-US" sz="1400" dirty="0"/>
              <a:t>3 TAMS;  2) other NRTI mutations;  3) no known NRTI resistance</a:t>
            </a:r>
          </a:p>
        </p:txBody>
      </p:sp>
      <p:grpSp>
        <p:nvGrpSpPr>
          <p:cNvPr id="23" name="Group 2"/>
          <p:cNvGrpSpPr/>
          <p:nvPr/>
        </p:nvGrpSpPr>
        <p:grpSpPr>
          <a:xfrm>
            <a:off x="515328" y="3720704"/>
            <a:ext cx="4608920" cy="2175733"/>
            <a:chOff x="1491223" y="2153600"/>
            <a:chExt cx="4435475" cy="3787981"/>
          </a:xfrm>
        </p:grpSpPr>
        <p:graphicFrame>
          <p:nvGraphicFramePr>
            <p:cNvPr id="24" name="Chart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39500093"/>
                </p:ext>
              </p:extLst>
            </p:nvPr>
          </p:nvGraphicFramePr>
          <p:xfrm>
            <a:off x="1491223" y="2153600"/>
            <a:ext cx="4435475" cy="27289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5" name="TextBox 19"/>
            <p:cNvSpPr txBox="1">
              <a:spLocks noChangeArrowheads="1"/>
            </p:cNvSpPr>
            <p:nvPr/>
          </p:nvSpPr>
          <p:spPr bwMode="auto">
            <a:xfrm>
              <a:off x="3332872" y="4692288"/>
              <a:ext cx="1082789" cy="750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latin typeface="+mn-lt"/>
                </a:rPr>
                <a:t>HIV-1 RNA</a:t>
              </a:r>
              <a:br>
                <a:rPr lang="en-US" altLang="en-US" sz="1100" dirty="0">
                  <a:solidFill>
                    <a:srgbClr val="000000"/>
                  </a:solidFill>
                  <a:latin typeface="+mn-lt"/>
                </a:rPr>
              </a:br>
              <a:r>
                <a:rPr lang="en-US" altLang="en-US" sz="1100" dirty="0">
                  <a:solidFill>
                    <a:srgbClr val="000000"/>
                  </a:solidFill>
                  <a:latin typeface="+mn-lt"/>
                </a:rPr>
                <a:t>&lt;50 c/mL</a:t>
              </a:r>
              <a:endParaRPr lang="en-US" altLang="en-US" sz="1100" baseline="300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6" name="TextBox 20"/>
            <p:cNvSpPr txBox="1">
              <a:spLocks noChangeArrowheads="1"/>
            </p:cNvSpPr>
            <p:nvPr/>
          </p:nvSpPr>
          <p:spPr bwMode="auto">
            <a:xfrm>
              <a:off x="1950124" y="4692288"/>
              <a:ext cx="1098290" cy="750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latin typeface="+mn-lt"/>
                </a:rPr>
                <a:t>HIV-1 RNA</a:t>
              </a:r>
              <a:br>
                <a:rPr lang="en-US" altLang="en-US" sz="1100" dirty="0">
                  <a:solidFill>
                    <a:srgbClr val="000000"/>
                  </a:solidFill>
                  <a:latin typeface="+mn-lt"/>
                </a:rPr>
              </a:br>
              <a:r>
                <a:rPr lang="en-US" altLang="en-US" sz="1100" dirty="0">
                  <a:solidFill>
                    <a:srgbClr val="000000"/>
                  </a:solidFill>
                  <a:latin typeface="+mn-lt"/>
                </a:rPr>
                <a:t>≥50 c/mL</a:t>
              </a:r>
              <a:endParaRPr lang="en-US" altLang="en-US" sz="1100" baseline="300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7" name="TextBox 21"/>
            <p:cNvSpPr txBox="1">
              <a:spLocks noChangeArrowheads="1"/>
            </p:cNvSpPr>
            <p:nvPr/>
          </p:nvSpPr>
          <p:spPr bwMode="auto">
            <a:xfrm>
              <a:off x="4695395" y="4692288"/>
              <a:ext cx="1101725" cy="750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latin typeface="+mn-lt"/>
                </a:rPr>
                <a:t>No Virologic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latin typeface="+mn-lt"/>
                </a:rPr>
                <a:t>Data</a:t>
              </a:r>
              <a:endParaRPr lang="en-US" altLang="en-US" sz="1100" baseline="300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8" name="TextBox 22"/>
            <p:cNvSpPr txBox="1">
              <a:spLocks noChangeArrowheads="1"/>
            </p:cNvSpPr>
            <p:nvPr/>
          </p:nvSpPr>
          <p:spPr bwMode="auto">
            <a:xfrm>
              <a:off x="2078893" y="5191401"/>
              <a:ext cx="379413" cy="750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b="1" u="sng" dirty="0">
                  <a:solidFill>
                    <a:srgbClr val="00C0A0"/>
                  </a:solidFill>
                  <a:latin typeface="+mn-lt"/>
                </a:rPr>
                <a:t> 1 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b="1" dirty="0">
                  <a:solidFill>
                    <a:srgbClr val="00C0A0"/>
                  </a:solidFill>
                  <a:latin typeface="+mn-lt"/>
                </a:rPr>
                <a:t>284</a:t>
              </a:r>
            </a:p>
          </p:txBody>
        </p:sp>
        <p:sp>
          <p:nvSpPr>
            <p:cNvPr id="29" name="TextBox 23"/>
            <p:cNvSpPr txBox="1">
              <a:spLocks noChangeArrowheads="1"/>
            </p:cNvSpPr>
            <p:nvPr/>
          </p:nvSpPr>
          <p:spPr bwMode="auto">
            <a:xfrm>
              <a:off x="2538585" y="5191401"/>
              <a:ext cx="377825" cy="750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b="1" u="sng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 3 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281</a:t>
              </a:r>
            </a:p>
          </p:txBody>
        </p:sp>
        <p:sp>
          <p:nvSpPr>
            <p:cNvPr id="30" name="TextBox 24"/>
            <p:cNvSpPr txBox="1">
              <a:spLocks noChangeArrowheads="1"/>
            </p:cNvSpPr>
            <p:nvPr/>
          </p:nvSpPr>
          <p:spPr bwMode="auto">
            <a:xfrm>
              <a:off x="3450048" y="5191401"/>
              <a:ext cx="379413" cy="750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b="1" u="sng" dirty="0">
                  <a:solidFill>
                    <a:srgbClr val="00C0A0"/>
                  </a:solidFill>
                  <a:latin typeface="+mn-lt"/>
                </a:rPr>
                <a:t>265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b="1" dirty="0">
                  <a:solidFill>
                    <a:srgbClr val="00C0A0"/>
                  </a:solidFill>
                  <a:latin typeface="+mn-lt"/>
                </a:rPr>
                <a:t>284</a:t>
              </a:r>
            </a:p>
          </p:txBody>
        </p:sp>
        <p:sp>
          <p:nvSpPr>
            <p:cNvPr id="31" name="TextBox 25"/>
            <p:cNvSpPr txBox="1">
              <a:spLocks noChangeArrowheads="1"/>
            </p:cNvSpPr>
            <p:nvPr/>
          </p:nvSpPr>
          <p:spPr bwMode="auto">
            <a:xfrm>
              <a:off x="3910906" y="5191401"/>
              <a:ext cx="377825" cy="750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b="1" u="sng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256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281</a:t>
              </a:r>
            </a:p>
          </p:txBody>
        </p:sp>
        <p:sp>
          <p:nvSpPr>
            <p:cNvPr id="32" name="TextBox 26"/>
            <p:cNvSpPr txBox="1">
              <a:spLocks noChangeArrowheads="1"/>
            </p:cNvSpPr>
            <p:nvPr/>
          </p:nvSpPr>
          <p:spPr bwMode="auto">
            <a:xfrm>
              <a:off x="5283226" y="5191401"/>
              <a:ext cx="379412" cy="750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b="1" u="sng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 22 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281</a:t>
              </a:r>
            </a:p>
          </p:txBody>
        </p:sp>
        <p:sp>
          <p:nvSpPr>
            <p:cNvPr id="33" name="TextBox 27"/>
            <p:cNvSpPr txBox="1">
              <a:spLocks noChangeArrowheads="1"/>
            </p:cNvSpPr>
            <p:nvPr/>
          </p:nvSpPr>
          <p:spPr bwMode="auto">
            <a:xfrm>
              <a:off x="4821197" y="5191401"/>
              <a:ext cx="377825" cy="750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b="1" u="sng" dirty="0">
                  <a:solidFill>
                    <a:srgbClr val="00C0A0"/>
                  </a:solidFill>
                  <a:latin typeface="+mn-lt"/>
                </a:rPr>
                <a:t> 18 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 b="1" dirty="0">
                  <a:solidFill>
                    <a:srgbClr val="00C0A0"/>
                  </a:solidFill>
                  <a:latin typeface="+mn-lt"/>
                </a:rPr>
                <a:t>284</a:t>
              </a:r>
            </a:p>
          </p:txBody>
        </p:sp>
      </p:grp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5340727" y="3190926"/>
            <a:ext cx="36211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lnSpc>
                <a:spcPct val="90000"/>
              </a:lnSpc>
              <a:spcBef>
                <a:spcPts val="12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800"/>
              </a:spcBef>
              <a:buClr>
                <a:srgbClr val="A9A9A9"/>
              </a:buClr>
              <a:buSzPct val="90000"/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GB" altLang="en-US" sz="1400" b="1" dirty="0">
                <a:solidFill>
                  <a:srgbClr val="000000"/>
                </a:solidFill>
                <a:ea typeface="MS PGothic" pitchFamily="34" charset="-128"/>
              </a:rPr>
              <a:t>  </a:t>
            </a:r>
            <a:r>
              <a:rPr lang="en-GB" altLang="en-US" sz="1600" b="1" dirty="0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</a:rPr>
              <a:t>Treatment </a:t>
            </a:r>
            <a:r>
              <a:rPr lang="en-US" altLang="en-US" sz="1600" b="1" dirty="0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</a:rPr>
              <a:t>Difference in % Participants With HIV-1 RNA ≥50 c/mL (95.001% CI)</a:t>
            </a:r>
            <a:endParaRPr lang="en-US" altLang="en-US" b="1" dirty="0">
              <a:solidFill>
                <a:srgbClr val="0070C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grpSp>
        <p:nvGrpSpPr>
          <p:cNvPr id="38" name="Group 5"/>
          <p:cNvGrpSpPr/>
          <p:nvPr/>
        </p:nvGrpSpPr>
        <p:grpSpPr>
          <a:xfrm>
            <a:off x="3844798" y="3842599"/>
            <a:ext cx="1641726" cy="473069"/>
            <a:chOff x="5070997" y="2016254"/>
            <a:chExt cx="2161235" cy="682221"/>
          </a:xfrm>
        </p:grpSpPr>
        <p:sp>
          <p:nvSpPr>
            <p:cNvPr id="39" name="Rectangle 38"/>
            <p:cNvSpPr/>
            <p:nvPr/>
          </p:nvSpPr>
          <p:spPr bwMode="auto">
            <a:xfrm>
              <a:off x="5071329" y="2436317"/>
              <a:ext cx="137526" cy="13822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</a:endParaRPr>
            </a:p>
          </p:txBody>
        </p:sp>
        <p:sp>
          <p:nvSpPr>
            <p:cNvPr id="40" name="TextBox 30"/>
            <p:cNvSpPr txBox="1">
              <a:spLocks noChangeArrowheads="1"/>
            </p:cNvSpPr>
            <p:nvPr/>
          </p:nvSpPr>
          <p:spPr bwMode="auto">
            <a:xfrm>
              <a:off x="5250677" y="2299010"/>
              <a:ext cx="1981555" cy="399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+mn-lt"/>
                </a:rPr>
                <a:t>DTG + F/TAF (N = 281)</a:t>
              </a:r>
              <a:endParaRPr lang="en-US" altLang="en-US" sz="1200" b="1" baseline="300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5070997" y="2137441"/>
              <a:ext cx="136602" cy="136602"/>
            </a:xfrm>
            <a:prstGeom prst="rect">
              <a:avLst/>
            </a:prstGeom>
            <a:solidFill>
              <a:srgbClr val="00C0A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400" kern="0" dirty="0">
                <a:solidFill>
                  <a:prstClr val="white"/>
                </a:solidFill>
              </a:endParaRPr>
            </a:p>
          </p:txBody>
        </p:sp>
        <p:sp>
          <p:nvSpPr>
            <p:cNvPr id="42" name="TextBox 5"/>
            <p:cNvSpPr txBox="1">
              <a:spLocks noChangeArrowheads="1"/>
            </p:cNvSpPr>
            <p:nvPr/>
          </p:nvSpPr>
          <p:spPr bwMode="auto">
            <a:xfrm>
              <a:off x="5264520" y="2016254"/>
              <a:ext cx="1584551" cy="399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+mn-lt"/>
                </a:rPr>
                <a:t>B/F/TAF (N = 284)</a:t>
              </a:r>
              <a:endParaRPr lang="en-US" altLang="en-US" sz="1200" b="1" baseline="30000" dirty="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387220" y="3252707"/>
            <a:ext cx="44275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lnSpc>
                <a:spcPct val="90000"/>
              </a:lnSpc>
              <a:spcBef>
                <a:spcPts val="12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50165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A9A9A9"/>
              </a:buClr>
              <a:buSzPct val="90000"/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7302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9588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</a:defRPr>
            </a:lvl4pPr>
            <a:lvl5pPr marL="11874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6446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1018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5590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0162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200" b="1" dirty="0">
                <a:solidFill>
                  <a:srgbClr val="000000"/>
                </a:solidFill>
                <a:ea typeface="MS PGothic" pitchFamily="34" charset="-128"/>
              </a:rPr>
              <a:t>  </a:t>
            </a:r>
            <a:r>
              <a:rPr lang="en-GB" altLang="en-US" sz="1800" b="1" dirty="0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</a:rPr>
              <a:t>Virologic Outcome by FDA Snapshot </a:t>
            </a:r>
          </a:p>
        </p:txBody>
      </p:sp>
      <p:sp>
        <p:nvSpPr>
          <p:cNvPr id="44" name="TextBox 37"/>
          <p:cNvSpPr txBox="1">
            <a:spLocks noChangeArrowheads="1"/>
          </p:cNvSpPr>
          <p:nvPr/>
        </p:nvSpPr>
        <p:spPr bwMode="auto">
          <a:xfrm rot="16200000">
            <a:off x="-426897" y="4380411"/>
            <a:ext cx="17117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12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50165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A9A9A9"/>
              </a:buClr>
              <a:buSzPct val="90000"/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7302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9588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</a:defRPr>
            </a:lvl4pPr>
            <a:lvl5pPr marL="11874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6446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1018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5590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0162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 typeface="Times" pitchFamily="18" charset="0"/>
              <a:buNone/>
            </a:pPr>
            <a:r>
              <a:rPr lang="en-US" altLang="en-US" sz="1200" dirty="0">
                <a:solidFill>
                  <a:srgbClr val="000000"/>
                </a:solidFill>
                <a:latin typeface="+mn-lt"/>
                <a:ea typeface="MS PGothic" pitchFamily="34" charset="-128"/>
              </a:rPr>
              <a:t>Participants, %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668EFA8-ECA7-433A-9543-4CB688819D3D}"/>
              </a:ext>
            </a:extLst>
          </p:cNvPr>
          <p:cNvGrpSpPr/>
          <p:nvPr/>
        </p:nvGrpSpPr>
        <p:grpSpPr>
          <a:xfrm>
            <a:off x="5610623" y="4192877"/>
            <a:ext cx="3064625" cy="1639918"/>
            <a:chOff x="5610623" y="4192877"/>
            <a:chExt cx="3064625" cy="1639918"/>
          </a:xfrm>
        </p:grpSpPr>
        <p:graphicFrame>
          <p:nvGraphicFramePr>
            <p:cNvPr id="35" name="Chart 2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44624684"/>
                </p:ext>
              </p:extLst>
            </p:nvPr>
          </p:nvGraphicFramePr>
          <p:xfrm>
            <a:off x="5610623" y="4528926"/>
            <a:ext cx="3064625" cy="13038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6" name="AutoShape 106"/>
            <p:cNvSpPr>
              <a:spLocks noChangeArrowheads="1"/>
            </p:cNvSpPr>
            <p:nvPr/>
          </p:nvSpPr>
          <p:spPr bwMode="auto">
            <a:xfrm flipH="1">
              <a:off x="5794542" y="4192877"/>
              <a:ext cx="1284237" cy="417555"/>
            </a:xfrm>
            <a:prstGeom prst="rightArrow">
              <a:avLst>
                <a:gd name="adj1" fmla="val 74951"/>
                <a:gd name="adj2" fmla="val 73291"/>
              </a:avLst>
            </a:prstGeom>
            <a:solidFill>
              <a:srgbClr val="00C0A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100" b="1" kern="0" dirty="0">
                  <a:solidFill>
                    <a:prstClr val="white"/>
                  </a:solidFill>
                  <a:ea typeface="MS PGothic"/>
                </a:rPr>
                <a:t>Favors</a:t>
              </a:r>
            </a:p>
            <a:p>
              <a:pPr algn="ctr">
                <a:defRPr/>
              </a:pPr>
              <a:r>
                <a:rPr lang="en-US" sz="1100" b="1" kern="0" dirty="0">
                  <a:solidFill>
                    <a:prstClr val="white"/>
                  </a:solidFill>
                  <a:ea typeface="MS PGothic"/>
                </a:rPr>
                <a:t> B/F/TAF</a:t>
              </a:r>
            </a:p>
          </p:txBody>
        </p:sp>
        <p:sp>
          <p:nvSpPr>
            <p:cNvPr id="37" name="AutoShape 106"/>
            <p:cNvSpPr>
              <a:spLocks noChangeArrowheads="1"/>
            </p:cNvSpPr>
            <p:nvPr/>
          </p:nvSpPr>
          <p:spPr bwMode="auto">
            <a:xfrm>
              <a:off x="7082221" y="4192877"/>
              <a:ext cx="1285010" cy="418649"/>
            </a:xfrm>
            <a:prstGeom prst="rightArrow">
              <a:avLst>
                <a:gd name="adj1" fmla="val 74951"/>
                <a:gd name="adj2" fmla="val 75964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100" b="1" kern="0" dirty="0">
                  <a:solidFill>
                    <a:prstClr val="white"/>
                  </a:solidFill>
                  <a:ea typeface="MS PGothic"/>
                </a:rPr>
                <a:t> Favors  </a:t>
              </a:r>
            </a:p>
            <a:p>
              <a:pPr algn="ctr">
                <a:defRPr/>
              </a:pPr>
              <a:r>
                <a:rPr lang="en-US" sz="1100" b="1" kern="0" dirty="0">
                  <a:solidFill>
                    <a:prstClr val="white"/>
                  </a:solidFill>
                  <a:ea typeface="MS PGothic"/>
                </a:rPr>
                <a:t> DTG + F/TAF</a:t>
              </a:r>
            </a:p>
          </p:txBody>
        </p:sp>
        <p:cxnSp>
          <p:nvCxnSpPr>
            <p:cNvPr id="45" name="Straight Connector 24">
              <a:extLst>
                <a:ext uri="{FF2B5EF4-FFF2-40B4-BE49-F238E27FC236}">
                  <a16:creationId xmlns:a16="http://schemas.microsoft.com/office/drawing/2014/main" id="{F67AC181-F059-4D8F-9C1B-9D0F625D9B7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806119" y="4401429"/>
              <a:ext cx="0" cy="10927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48" name="ZoneTexte 47"/>
          <p:cNvSpPr txBox="1"/>
          <p:nvPr/>
        </p:nvSpPr>
        <p:spPr>
          <a:xfrm>
            <a:off x="5428719" y="5991421"/>
            <a:ext cx="3711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600"/>
              <a:t>No emergence of resistance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600"/>
              <a:t>Discontinuation for AE: 2.1 % each arm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79271" y="5991421"/>
            <a:ext cx="4572000" cy="58477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1600" dirty="0"/>
              <a:t>No participant with pre-existing NRTI resistance had HIV-1 RNA ≥50 c/mL at Week 48 </a:t>
            </a:r>
            <a:endParaRPr lang="fr-FR" sz="1600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81D76B33-4852-4138-9279-4325CDA53ECC}"/>
              </a:ext>
            </a:extLst>
          </p:cNvPr>
          <p:cNvSpPr txBox="1"/>
          <p:nvPr/>
        </p:nvSpPr>
        <p:spPr>
          <a:xfrm>
            <a:off x="6436661" y="6495955"/>
            <a:ext cx="2744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i="1" dirty="0">
                <a:solidFill>
                  <a:srgbClr val="0070C0"/>
                </a:solidFill>
              </a:rPr>
              <a:t>Sax PE, IAS 2019, Abs. MOAB0105</a:t>
            </a:r>
          </a:p>
        </p:txBody>
      </p:sp>
    </p:spTree>
    <p:extLst>
      <p:ext uri="{BB962C8B-B14F-4D97-AF65-F5344CB8AC3E}">
        <p14:creationId xmlns:p14="http://schemas.microsoft.com/office/powerpoint/2010/main" val="2561302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0"/>
          <p:cNvSpPr txBox="1">
            <a:spLocks noChangeArrowheads="1"/>
          </p:cNvSpPr>
          <p:nvPr/>
        </p:nvSpPr>
        <p:spPr bwMode="auto">
          <a:xfrm>
            <a:off x="1217121" y="4732120"/>
            <a:ext cx="1244535" cy="32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lnSpc>
                <a:spcPct val="90000"/>
              </a:lnSpc>
              <a:spcBef>
                <a:spcPts val="12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50165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A9A9A9"/>
              </a:buClr>
              <a:buSzPct val="90000"/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7302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9588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</a:defRPr>
            </a:lvl4pPr>
            <a:lvl5pPr marL="11874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6446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1018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5590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0162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Overall</a:t>
            </a:r>
            <a:endParaRPr lang="en-US" altLang="en-US" sz="1400" baseline="30000" dirty="0">
              <a:solidFill>
                <a:srgbClr val="000000"/>
              </a:solidFill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7498F14-DE86-45B5-B490-8A3B6240C21C}"/>
              </a:ext>
            </a:extLst>
          </p:cNvPr>
          <p:cNvSpPr txBox="1">
            <a:spLocks/>
          </p:cNvSpPr>
          <p:nvPr/>
        </p:nvSpPr>
        <p:spPr>
          <a:xfrm>
            <a:off x="476549" y="6263083"/>
            <a:ext cx="7231139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>
                <a:solidFill>
                  <a:schemeClr val="tx1"/>
                </a:solidFill>
              </a:rPr>
              <a:t>*Includes K65R/E/N, or ≥3 TAMs that include M41L or L210W, or T69 insertions. </a:t>
            </a:r>
          </a:p>
        </p:txBody>
      </p:sp>
      <p:sp>
        <p:nvSpPr>
          <p:cNvPr id="36" name="TextBox 22"/>
          <p:cNvSpPr txBox="1">
            <a:spLocks noChangeArrowheads="1"/>
          </p:cNvSpPr>
          <p:nvPr/>
        </p:nvSpPr>
        <p:spPr bwMode="auto">
          <a:xfrm>
            <a:off x="1064553" y="5200014"/>
            <a:ext cx="5838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lnSpc>
                <a:spcPct val="90000"/>
              </a:lnSpc>
              <a:spcBef>
                <a:spcPts val="12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50165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A9A9A9"/>
              </a:buClr>
              <a:buSzPct val="90000"/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7302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9588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</a:defRPr>
            </a:lvl4pPr>
            <a:lvl5pPr marL="11874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6446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1018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5590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0162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u="sng" dirty="0">
                <a:solidFill>
                  <a:srgbClr val="00C0A0"/>
                </a:solidFill>
              </a:rPr>
              <a:t>257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solidFill>
                  <a:srgbClr val="00C0A0"/>
                </a:solidFill>
              </a:rPr>
              <a:t>284</a:t>
            </a:r>
          </a:p>
        </p:txBody>
      </p:sp>
      <p:graphicFrame>
        <p:nvGraphicFramePr>
          <p:cNvPr id="7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9119657"/>
              </p:ext>
            </p:extLst>
          </p:nvPr>
        </p:nvGraphicFramePr>
        <p:xfrm>
          <a:off x="476549" y="1806733"/>
          <a:ext cx="8304643" cy="3126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564018" y="956393"/>
            <a:ext cx="65299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lnSpc>
                <a:spcPct val="90000"/>
              </a:lnSpc>
              <a:spcBef>
                <a:spcPts val="12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50165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A9A9A9"/>
              </a:buClr>
              <a:buSzPct val="90000"/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7302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9588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</a:defRPr>
            </a:lvl4pPr>
            <a:lvl5pPr marL="11874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6446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1018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5590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0162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b="1" dirty="0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</a:rPr>
              <a:t>HIV-1 RNA &lt;20 c/mL by FDA Snapshot </a:t>
            </a:r>
          </a:p>
        </p:txBody>
      </p:sp>
      <p:grpSp>
        <p:nvGrpSpPr>
          <p:cNvPr id="13" name="Group 5"/>
          <p:cNvGrpSpPr/>
          <p:nvPr/>
        </p:nvGrpSpPr>
        <p:grpSpPr>
          <a:xfrm>
            <a:off x="6759133" y="1453301"/>
            <a:ext cx="1782685" cy="537080"/>
            <a:chOff x="6894565" y="1832921"/>
            <a:chExt cx="1735968" cy="53708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6894565" y="2131032"/>
              <a:ext cx="137526" cy="13822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</a:endParaRPr>
            </a:p>
          </p:txBody>
        </p:sp>
        <p:sp>
          <p:nvSpPr>
            <p:cNvPr id="15" name="TextBox 30"/>
            <p:cNvSpPr txBox="1">
              <a:spLocks noChangeArrowheads="1"/>
            </p:cNvSpPr>
            <p:nvPr/>
          </p:nvSpPr>
          <p:spPr bwMode="auto">
            <a:xfrm>
              <a:off x="7073914" y="2062224"/>
              <a:ext cx="155661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dirty="0">
                  <a:solidFill>
                    <a:srgbClr val="000000"/>
                  </a:solidFill>
                  <a:latin typeface="+mn-lt"/>
                </a:rPr>
                <a:t>DTG + F/TAF (N = 281)</a:t>
              </a:r>
              <a:endParaRPr lang="en-US" altLang="en-US" sz="1400" b="1" baseline="300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894565" y="1902733"/>
              <a:ext cx="136602" cy="136602"/>
            </a:xfrm>
            <a:prstGeom prst="rect">
              <a:avLst/>
            </a:prstGeom>
            <a:solidFill>
              <a:srgbClr val="00C0A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</a:endParaRPr>
            </a:p>
          </p:txBody>
        </p:sp>
        <p:sp>
          <p:nvSpPr>
            <p:cNvPr id="17" name="TextBox 5"/>
            <p:cNvSpPr txBox="1">
              <a:spLocks noChangeArrowheads="1"/>
            </p:cNvSpPr>
            <p:nvPr/>
          </p:nvSpPr>
          <p:spPr bwMode="auto">
            <a:xfrm>
              <a:off x="7073914" y="1832921"/>
              <a:ext cx="155661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dirty="0">
                  <a:solidFill>
                    <a:srgbClr val="000000"/>
                  </a:solidFill>
                  <a:latin typeface="+mn-lt"/>
                </a:rPr>
                <a:t>B/F/TAF (N = 284)</a:t>
              </a:r>
              <a:endParaRPr lang="en-US" altLang="en-US" sz="1400" b="1" baseline="30000" dirty="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18" name="Group 13">
            <a:extLst>
              <a:ext uri="{FF2B5EF4-FFF2-40B4-BE49-F238E27FC236}">
                <a16:creationId xmlns:a16="http://schemas.microsoft.com/office/drawing/2014/main" id="{0839FC25-F15D-45BA-A172-D07650C4834F}"/>
              </a:ext>
            </a:extLst>
          </p:cNvPr>
          <p:cNvGrpSpPr/>
          <p:nvPr/>
        </p:nvGrpSpPr>
        <p:grpSpPr>
          <a:xfrm>
            <a:off x="2400270" y="4732120"/>
            <a:ext cx="3619285" cy="991114"/>
            <a:chOff x="3462778" y="4698250"/>
            <a:chExt cx="4301023" cy="991114"/>
          </a:xfrm>
        </p:grpSpPr>
        <p:sp>
          <p:nvSpPr>
            <p:cNvPr id="19" name="TextBox 19"/>
            <p:cNvSpPr txBox="1">
              <a:spLocks noChangeArrowheads="1"/>
            </p:cNvSpPr>
            <p:nvPr/>
          </p:nvSpPr>
          <p:spPr bwMode="auto">
            <a:xfrm>
              <a:off x="6573756" y="4707775"/>
              <a:ext cx="1190045" cy="235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400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Box 20"/>
            <p:cNvSpPr txBox="1">
              <a:spLocks noChangeArrowheads="1"/>
            </p:cNvSpPr>
            <p:nvPr/>
          </p:nvSpPr>
          <p:spPr bwMode="auto">
            <a:xfrm>
              <a:off x="3472278" y="4698250"/>
              <a:ext cx="11386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</a:rPr>
                <a:t>K65R or </a:t>
              </a:r>
              <a:br>
                <a:rPr lang="en-US" altLang="en-US" sz="1400" dirty="0">
                  <a:solidFill>
                    <a:srgbClr val="000000"/>
                  </a:solidFill>
                </a:rPr>
              </a:br>
              <a:r>
                <a:rPr lang="en-US" altLang="en-US" sz="1400" dirty="0">
                  <a:solidFill>
                    <a:srgbClr val="000000"/>
                  </a:solidFill>
                </a:rPr>
                <a:t>≥3 TAMs*</a:t>
              </a:r>
              <a:endParaRPr lang="en-US" altLang="en-US" sz="1400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5106100" y="4698250"/>
              <a:ext cx="111759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</a:rPr>
                <a:t>Other NRTI resistance</a:t>
              </a:r>
              <a:endParaRPr lang="en-US" altLang="en-US" sz="1400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22" name="TextBox 20"/>
            <p:cNvSpPr txBox="1">
              <a:spLocks noChangeArrowheads="1"/>
            </p:cNvSpPr>
            <p:nvPr/>
          </p:nvSpPr>
          <p:spPr bwMode="auto">
            <a:xfrm>
              <a:off x="6662104" y="4698250"/>
              <a:ext cx="98060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</a:rPr>
                <a:t>No NRTI resistance</a:t>
              </a:r>
              <a:endParaRPr lang="en-US" altLang="en-US" sz="1400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3462778" y="5166144"/>
              <a:ext cx="58384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u="sng" dirty="0">
                  <a:solidFill>
                    <a:srgbClr val="00C0A0"/>
                  </a:solidFill>
                </a:rPr>
                <a:t>15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dirty="0">
                  <a:solidFill>
                    <a:srgbClr val="00C0A0"/>
                  </a:solidFill>
                </a:rPr>
                <a:t>16</a:t>
              </a:r>
            </a:p>
          </p:txBody>
        </p:sp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4035776" y="5166144"/>
              <a:ext cx="56743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13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14</a:t>
              </a:r>
            </a:p>
          </p:txBody>
        </p:sp>
        <p:sp>
          <p:nvSpPr>
            <p:cNvPr id="25" name="TextBox 22"/>
            <p:cNvSpPr txBox="1">
              <a:spLocks noChangeArrowheads="1"/>
            </p:cNvSpPr>
            <p:nvPr/>
          </p:nvSpPr>
          <p:spPr bwMode="auto">
            <a:xfrm>
              <a:off x="6584262" y="5166144"/>
              <a:ext cx="57424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u="sng" dirty="0">
                  <a:solidFill>
                    <a:srgbClr val="00C0A0"/>
                  </a:solidFill>
                </a:rPr>
                <a:t>194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dirty="0">
                  <a:solidFill>
                    <a:srgbClr val="00C0A0"/>
                  </a:solidFill>
                </a:rPr>
                <a:t>213</a:t>
              </a:r>
            </a:p>
          </p:txBody>
        </p:sp>
        <p:sp>
          <p:nvSpPr>
            <p:cNvPr id="26" name="TextBox 23"/>
            <p:cNvSpPr txBox="1">
              <a:spLocks noChangeArrowheads="1"/>
            </p:cNvSpPr>
            <p:nvPr/>
          </p:nvSpPr>
          <p:spPr bwMode="auto">
            <a:xfrm>
              <a:off x="7141165" y="5166144"/>
              <a:ext cx="59032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182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214</a:t>
              </a:r>
            </a:p>
          </p:txBody>
        </p:sp>
        <p:sp>
          <p:nvSpPr>
            <p:cNvPr id="27" name="TextBox 22"/>
            <p:cNvSpPr txBox="1">
              <a:spLocks noChangeArrowheads="1"/>
            </p:cNvSpPr>
            <p:nvPr/>
          </p:nvSpPr>
          <p:spPr bwMode="auto">
            <a:xfrm>
              <a:off x="4965489" y="5166144"/>
              <a:ext cx="6953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u="sng" dirty="0">
                  <a:solidFill>
                    <a:srgbClr val="00C0A0"/>
                  </a:solidFill>
                </a:rPr>
                <a:t>48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dirty="0">
                  <a:solidFill>
                    <a:srgbClr val="00C0A0"/>
                  </a:solidFill>
                </a:rPr>
                <a:t>55</a:t>
              </a:r>
            </a:p>
          </p:txBody>
        </p:sp>
        <p:sp>
          <p:nvSpPr>
            <p:cNvPr id="28" name="TextBox 23"/>
            <p:cNvSpPr txBox="1">
              <a:spLocks noChangeArrowheads="1"/>
            </p:cNvSpPr>
            <p:nvPr/>
          </p:nvSpPr>
          <p:spPr bwMode="auto">
            <a:xfrm>
              <a:off x="5531245" y="5166144"/>
              <a:ext cx="69245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46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53</a:t>
              </a:r>
            </a:p>
          </p:txBody>
        </p:sp>
      </p:grpSp>
      <p:grpSp>
        <p:nvGrpSpPr>
          <p:cNvPr id="29" name="Group 12">
            <a:extLst>
              <a:ext uri="{FF2B5EF4-FFF2-40B4-BE49-F238E27FC236}">
                <a16:creationId xmlns:a16="http://schemas.microsoft.com/office/drawing/2014/main" id="{2614AA54-328B-411B-B54F-B0CEE070EB75}"/>
              </a:ext>
            </a:extLst>
          </p:cNvPr>
          <p:cNvGrpSpPr/>
          <p:nvPr/>
        </p:nvGrpSpPr>
        <p:grpSpPr>
          <a:xfrm>
            <a:off x="6283262" y="4732120"/>
            <a:ext cx="2496700" cy="991114"/>
            <a:chOff x="8077181" y="4698250"/>
            <a:chExt cx="2966985" cy="991114"/>
          </a:xfrm>
        </p:grpSpPr>
        <p:sp>
          <p:nvSpPr>
            <p:cNvPr id="30" name="TextBox 21"/>
            <p:cNvSpPr txBox="1">
              <a:spLocks noChangeArrowheads="1"/>
            </p:cNvSpPr>
            <p:nvPr/>
          </p:nvSpPr>
          <p:spPr bwMode="auto">
            <a:xfrm>
              <a:off x="9483060" y="4698250"/>
              <a:ext cx="156110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</a:rPr>
                <a:t>M184V/I ± </a:t>
              </a:r>
              <a:br>
                <a:rPr lang="en-US" altLang="en-US" sz="1400" dirty="0">
                  <a:solidFill>
                    <a:srgbClr val="000000"/>
                  </a:solidFill>
                </a:rPr>
              </a:br>
              <a:r>
                <a:rPr lang="en-US" altLang="en-US" sz="1400" dirty="0">
                  <a:solidFill>
                    <a:srgbClr val="000000"/>
                  </a:solidFill>
                </a:rPr>
                <a:t>other resistance</a:t>
              </a:r>
              <a:endParaRPr lang="en-US" altLang="en-US" sz="1400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Box 21"/>
            <p:cNvSpPr txBox="1">
              <a:spLocks noChangeArrowheads="1"/>
            </p:cNvSpPr>
            <p:nvPr/>
          </p:nvSpPr>
          <p:spPr bwMode="auto">
            <a:xfrm>
              <a:off x="8150115" y="4698250"/>
              <a:ext cx="113256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dirty="0">
                  <a:solidFill>
                    <a:srgbClr val="000000"/>
                  </a:solidFill>
                </a:rPr>
                <a:t>No M184V/I</a:t>
              </a:r>
              <a:endParaRPr lang="en-US" altLang="en-US" sz="1400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32" name="TextBox 22"/>
            <p:cNvSpPr txBox="1">
              <a:spLocks noChangeArrowheads="1"/>
            </p:cNvSpPr>
            <p:nvPr/>
          </p:nvSpPr>
          <p:spPr bwMode="auto">
            <a:xfrm>
              <a:off x="8077181" y="5166144"/>
              <a:ext cx="6953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u="sng" dirty="0">
                  <a:solidFill>
                    <a:srgbClr val="00C0A0"/>
                  </a:solidFill>
                </a:rPr>
                <a:t>216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dirty="0">
                  <a:solidFill>
                    <a:srgbClr val="00C0A0"/>
                  </a:solidFill>
                </a:rPr>
                <a:t>237</a:t>
              </a:r>
            </a:p>
          </p:txBody>
        </p:sp>
        <p:sp>
          <p:nvSpPr>
            <p:cNvPr id="33" name="TextBox 23"/>
            <p:cNvSpPr txBox="1">
              <a:spLocks noChangeArrowheads="1"/>
            </p:cNvSpPr>
            <p:nvPr/>
          </p:nvSpPr>
          <p:spPr bwMode="auto">
            <a:xfrm>
              <a:off x="8644328" y="5166144"/>
              <a:ext cx="69245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212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247</a:t>
              </a:r>
            </a:p>
          </p:txBody>
        </p:sp>
        <p:sp>
          <p:nvSpPr>
            <p:cNvPr id="34" name="TextBox 22"/>
            <p:cNvSpPr txBox="1">
              <a:spLocks noChangeArrowheads="1"/>
            </p:cNvSpPr>
            <p:nvPr/>
          </p:nvSpPr>
          <p:spPr bwMode="auto">
            <a:xfrm>
              <a:off x="9634802" y="5166144"/>
              <a:ext cx="6953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u="sng" dirty="0">
                  <a:solidFill>
                    <a:srgbClr val="00C0A0"/>
                  </a:solidFill>
                </a:rPr>
                <a:t>41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dirty="0">
                  <a:solidFill>
                    <a:srgbClr val="00C0A0"/>
                  </a:solidFill>
                </a:rPr>
                <a:t>47</a:t>
              </a:r>
            </a:p>
          </p:txBody>
        </p:sp>
        <p:sp>
          <p:nvSpPr>
            <p:cNvPr id="35" name="TextBox 23"/>
            <p:cNvSpPr txBox="1">
              <a:spLocks noChangeArrowheads="1"/>
            </p:cNvSpPr>
            <p:nvPr/>
          </p:nvSpPr>
          <p:spPr bwMode="auto">
            <a:xfrm>
              <a:off x="10204933" y="5166144"/>
              <a:ext cx="69245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50165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7302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9588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1187450" indent="-182563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16446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1018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25590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016250" indent="-182563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29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34</a:t>
              </a:r>
            </a:p>
          </p:txBody>
        </p:sp>
      </p:grpSp>
      <p:sp>
        <p:nvSpPr>
          <p:cNvPr id="37" name="TextBox 23"/>
          <p:cNvSpPr txBox="1">
            <a:spLocks noChangeArrowheads="1"/>
          </p:cNvSpPr>
          <p:nvPr/>
        </p:nvSpPr>
        <p:spPr bwMode="auto">
          <a:xfrm>
            <a:off x="1572243" y="5200014"/>
            <a:ext cx="4774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lnSpc>
                <a:spcPct val="90000"/>
              </a:lnSpc>
              <a:spcBef>
                <a:spcPts val="12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50165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A9A9A9"/>
              </a:buClr>
              <a:buSzPct val="90000"/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7302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9588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</a:defRPr>
            </a:lvl4pPr>
            <a:lvl5pPr marL="11874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6446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1018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5590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0162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241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281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04473" y="5912469"/>
            <a:ext cx="833505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fontAlgn="auto"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Undetectable HIV-1 RNA (target not detected): B/F/TAF 64.1% vs DTG + F/TAF 60.5%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01827" y="1692545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%</a:t>
            </a:r>
            <a:endParaRPr lang="fr-FR" dirty="0"/>
          </a:p>
        </p:txBody>
      </p:sp>
      <p:sp>
        <p:nvSpPr>
          <p:cNvPr id="42" name="Titre 1"/>
          <p:cNvSpPr>
            <a:spLocks noGrp="1"/>
          </p:cNvSpPr>
          <p:nvPr>
            <p:ph type="title"/>
          </p:nvPr>
        </p:nvSpPr>
        <p:spPr>
          <a:xfrm>
            <a:off x="457200" y="58869"/>
            <a:ext cx="8229600" cy="732644"/>
          </a:xfrm>
        </p:spPr>
        <p:txBody>
          <a:bodyPr>
            <a:normAutofit/>
          </a:bodyPr>
          <a:lstStyle/>
          <a:p>
            <a:r>
              <a:rPr lang="fr-FR" sz="2800" dirty="0" err="1"/>
              <a:t>Study</a:t>
            </a:r>
            <a:r>
              <a:rPr lang="fr-FR" sz="2800" dirty="0"/>
              <a:t> 380-4030 : Switch DTG + F/TXF to B/F/TAF 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1D76B33-4852-4138-9279-4325CDA53ECC}"/>
              </a:ext>
            </a:extLst>
          </p:cNvPr>
          <p:cNvSpPr txBox="1"/>
          <p:nvPr/>
        </p:nvSpPr>
        <p:spPr>
          <a:xfrm>
            <a:off x="6399464" y="6505564"/>
            <a:ext cx="2744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i="1" dirty="0">
                <a:solidFill>
                  <a:srgbClr val="0070C0"/>
                </a:solidFill>
              </a:rPr>
              <a:t>Sax PE, IAS 2019, Abs. MOAB0105</a:t>
            </a:r>
          </a:p>
        </p:txBody>
      </p:sp>
    </p:spTree>
    <p:extLst>
      <p:ext uri="{BB962C8B-B14F-4D97-AF65-F5344CB8AC3E}">
        <p14:creationId xmlns:p14="http://schemas.microsoft.com/office/powerpoint/2010/main" val="1423669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722C25-85FB-47EA-AA3E-F0ECEC956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4638"/>
            <a:ext cx="907256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QUATUOR – Study design</a:t>
            </a:r>
            <a:br>
              <a:rPr lang="en-US" dirty="0"/>
            </a:br>
            <a:r>
              <a:rPr lang="en-US" sz="2700" dirty="0"/>
              <a:t>Randomized, multicenter, national, open-label, non-inferiority study in adults with HIV-1 </a:t>
            </a:r>
            <a:r>
              <a:rPr lang="en-US" sz="2700" dirty="0" err="1"/>
              <a:t>virological</a:t>
            </a:r>
            <a:r>
              <a:rPr lang="en-US" sz="2700" dirty="0"/>
              <a:t> suppression</a:t>
            </a:r>
            <a:endParaRPr lang="en-US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4F1217B-3EAF-4A84-A541-6F2DD72A8CE7}"/>
              </a:ext>
            </a:extLst>
          </p:cNvPr>
          <p:cNvGrpSpPr/>
          <p:nvPr/>
        </p:nvGrpSpPr>
        <p:grpSpPr>
          <a:xfrm>
            <a:off x="368675" y="2152088"/>
            <a:ext cx="8578710" cy="3069846"/>
            <a:chOff x="368675" y="1783954"/>
            <a:chExt cx="8578710" cy="3069846"/>
          </a:xfrm>
        </p:grpSpPr>
        <p:sp>
          <p:nvSpPr>
            <p:cNvPr id="7" name="ZoneTexte 13">
              <a:extLst>
                <a:ext uri="{FF2B5EF4-FFF2-40B4-BE49-F238E27FC236}">
                  <a16:creationId xmlns:a16="http://schemas.microsoft.com/office/drawing/2014/main" id="{993BA30F-8990-9D40-83EE-3BA67E3032A9}"/>
                </a:ext>
              </a:extLst>
            </p:cNvPr>
            <p:cNvSpPr txBox="1"/>
            <p:nvPr/>
          </p:nvSpPr>
          <p:spPr>
            <a:xfrm>
              <a:off x="3077795" y="1800594"/>
              <a:ext cx="26349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9pPr>
            </a:lstStyle>
            <a:p>
              <a:pPr algn="ctr"/>
              <a:r>
                <a:rPr lang="en-US" sz="1500" b="1" dirty="0">
                  <a:latin typeface="+mn-lt"/>
                  <a:cs typeface="Arial" panose="020B0604020202020204" pitchFamily="34" charset="0"/>
                </a:rPr>
                <a:t>Controlled Phase</a:t>
              </a:r>
            </a:p>
          </p:txBody>
        </p:sp>
        <p:sp>
          <p:nvSpPr>
            <p:cNvPr id="8" name="ZoneTexte 14">
              <a:extLst>
                <a:ext uri="{FF2B5EF4-FFF2-40B4-BE49-F238E27FC236}">
                  <a16:creationId xmlns:a16="http://schemas.microsoft.com/office/drawing/2014/main" id="{9353BC7F-A5EF-4F40-B74E-7DC29AA882A5}"/>
                </a:ext>
              </a:extLst>
            </p:cNvPr>
            <p:cNvSpPr txBox="1"/>
            <p:nvPr/>
          </p:nvSpPr>
          <p:spPr>
            <a:xfrm>
              <a:off x="368675" y="1783954"/>
              <a:ext cx="202984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9pPr>
            </a:lstStyle>
            <a:p>
              <a:pPr algn="ctr"/>
              <a:r>
                <a:rPr lang="fr-FR" sz="1500" b="1" dirty="0">
                  <a:latin typeface="+mn-lt"/>
                  <a:cs typeface="Arial" panose="020B0604020202020204" pitchFamily="34" charset="0"/>
                </a:rPr>
                <a:t>Screening Phase</a:t>
              </a:r>
            </a:p>
          </p:txBody>
        </p:sp>
        <p:sp>
          <p:nvSpPr>
            <p:cNvPr id="9" name="ZoneTexte 15">
              <a:extLst>
                <a:ext uri="{FF2B5EF4-FFF2-40B4-BE49-F238E27FC236}">
                  <a16:creationId xmlns:a16="http://schemas.microsoft.com/office/drawing/2014/main" id="{FBFAD797-F300-AC41-86C1-6A85B5F2CAEE}"/>
                </a:ext>
              </a:extLst>
            </p:cNvPr>
            <p:cNvSpPr txBox="1"/>
            <p:nvPr/>
          </p:nvSpPr>
          <p:spPr>
            <a:xfrm>
              <a:off x="5769995" y="1801092"/>
              <a:ext cx="242574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9pPr>
            </a:lstStyle>
            <a:p>
              <a:pPr algn="ctr"/>
              <a:r>
                <a:rPr lang="en-US" sz="1500" b="1" dirty="0">
                  <a:latin typeface="+mn-lt"/>
                  <a:cs typeface="Arial" panose="020B0604020202020204" pitchFamily="34" charset="0"/>
                </a:rPr>
                <a:t>Long-term follow-up</a:t>
              </a:r>
            </a:p>
          </p:txBody>
        </p:sp>
        <p:sp>
          <p:nvSpPr>
            <p:cNvPr id="10" name="Zone de texte 9">
              <a:extLst>
                <a:ext uri="{FF2B5EF4-FFF2-40B4-BE49-F238E27FC236}">
                  <a16:creationId xmlns:a16="http://schemas.microsoft.com/office/drawing/2014/main" id="{6E5DA5E3-A090-F14F-BEBD-CA3732424D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7343" y="4425763"/>
              <a:ext cx="2052136" cy="42803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txBody>
            <a:bodyPr rot="0" vert="horz" wrap="square" lIns="68580" tIns="34290" rIns="68580" bIns="34290" anchor="t" anchorCtr="0" upright="1">
              <a:noAutofit/>
            </a:bodyPr>
            <a:lstStyle>
              <a:defPPr>
                <a:defRPr lang="fr-FR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9pPr>
            </a:lstStyle>
            <a:p>
              <a:pPr algn="ctr">
                <a:spcAft>
                  <a:spcPts val="0"/>
                </a:spcAft>
              </a:pPr>
              <a:r>
                <a:rPr lang="en-US" sz="1400" dirty="0">
                  <a:latin typeface="+mn-lt"/>
                  <a:ea typeface="Times New Roman"/>
                  <a:cs typeface="Arial" panose="020B0604020202020204" pitchFamily="34" charset="0"/>
                </a:rPr>
                <a:t>Stratified according</a:t>
              </a:r>
              <a:br>
                <a:rPr lang="en-US" sz="1400" dirty="0">
                  <a:latin typeface="+mn-lt"/>
                  <a:ea typeface="Times New Roman"/>
                  <a:cs typeface="Arial" panose="020B0604020202020204" pitchFamily="34" charset="0"/>
                </a:rPr>
              </a:br>
              <a:r>
                <a:rPr lang="en-US" sz="1400" dirty="0">
                  <a:latin typeface="+mn-lt"/>
                  <a:ea typeface="Times New Roman"/>
                  <a:cs typeface="Arial" panose="020B0604020202020204" pitchFamily="34" charset="0"/>
                </a:rPr>
                <a:t>to the third agent</a:t>
              </a:r>
              <a:endParaRPr lang="fr-FR" sz="1400" dirty="0">
                <a:latin typeface="+mn-lt"/>
                <a:ea typeface="Times New Roman"/>
                <a:cs typeface="Arial" panose="020B0604020202020204" pitchFamily="34" charset="0"/>
              </a:endParaRPr>
            </a:p>
          </p:txBody>
        </p: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6F83BF51-2310-5345-B591-BEAA812716DC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V="1">
              <a:off x="2743411" y="3787303"/>
              <a:ext cx="0" cy="63846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9">
              <a:extLst>
                <a:ext uri="{FF2B5EF4-FFF2-40B4-BE49-F238E27FC236}">
                  <a16:creationId xmlns:a16="http://schemas.microsoft.com/office/drawing/2014/main" id="{1BC355B0-2BD1-1C43-88B7-1E1AC87DCB90}"/>
                </a:ext>
              </a:extLst>
            </p:cNvPr>
            <p:cNvSpPr txBox="1"/>
            <p:nvPr/>
          </p:nvSpPr>
          <p:spPr>
            <a:xfrm>
              <a:off x="3388540" y="2685805"/>
              <a:ext cx="1636998" cy="253916"/>
            </a:xfrm>
            <a:prstGeom prst="rect">
              <a:avLst/>
            </a:prstGeom>
            <a:noFill/>
            <a:ln>
              <a:solidFill>
                <a:srgbClr val="CC0099"/>
              </a:solidFill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9pPr>
            </a:lstStyle>
            <a:p>
              <a:r>
                <a:rPr lang="fr-FR" sz="1050" dirty="0">
                  <a:latin typeface="+mn-lt"/>
                </a:rPr>
                <a:t>4D/7  n= 324</a:t>
              </a:r>
            </a:p>
          </p:txBody>
        </p:sp>
        <p:sp>
          <p:nvSpPr>
            <p:cNvPr id="13" name="ZoneTexte 20">
              <a:extLst>
                <a:ext uri="{FF2B5EF4-FFF2-40B4-BE49-F238E27FC236}">
                  <a16:creationId xmlns:a16="http://schemas.microsoft.com/office/drawing/2014/main" id="{0A3D0030-680C-964D-B61D-5A8535E0775A}"/>
                </a:ext>
              </a:extLst>
            </p:cNvPr>
            <p:cNvSpPr txBox="1"/>
            <p:nvPr/>
          </p:nvSpPr>
          <p:spPr>
            <a:xfrm>
              <a:off x="3736907" y="2708439"/>
              <a:ext cx="13983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9pPr>
            </a:lstStyle>
            <a:p>
              <a:r>
                <a:rPr lang="fr-FR" sz="1050" dirty="0">
                  <a:latin typeface="+mn-lt"/>
                </a:rPr>
                <a:t>4D/7 n= ?????</a:t>
              </a:r>
            </a:p>
          </p:txBody>
        </p: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9D8B8A29-B56D-7C46-9999-56A79857FEBD}"/>
                </a:ext>
              </a:extLst>
            </p:cNvPr>
            <p:cNvCxnSpPr/>
            <p:nvPr/>
          </p:nvCxnSpPr>
          <p:spPr>
            <a:xfrm>
              <a:off x="3088297" y="3959594"/>
              <a:ext cx="5107436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B09CE13F-B30E-F546-BD44-D70F3DD5E813}"/>
                </a:ext>
              </a:extLst>
            </p:cNvPr>
            <p:cNvCxnSpPr/>
            <p:nvPr/>
          </p:nvCxnSpPr>
          <p:spPr>
            <a:xfrm>
              <a:off x="5741385" y="3968906"/>
              <a:ext cx="0" cy="126303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23">
              <a:extLst>
                <a:ext uri="{FF2B5EF4-FFF2-40B4-BE49-F238E27FC236}">
                  <a16:creationId xmlns:a16="http://schemas.microsoft.com/office/drawing/2014/main" id="{3ED37540-7747-6446-BBE1-1DEC1CCA064B}"/>
                </a:ext>
              </a:extLst>
            </p:cNvPr>
            <p:cNvSpPr txBox="1"/>
            <p:nvPr/>
          </p:nvSpPr>
          <p:spPr>
            <a:xfrm>
              <a:off x="4854867" y="4095209"/>
              <a:ext cx="17901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9pPr>
            </a:lstStyle>
            <a:p>
              <a:pPr algn="ctr"/>
              <a:r>
                <a:rPr lang="fr-FR" sz="1200" b="1" dirty="0">
                  <a:latin typeface="+mn-lt"/>
                  <a:cs typeface="Arial" panose="020B0604020202020204" pitchFamily="34" charset="0"/>
                </a:rPr>
                <a:t>W48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+mn-lt"/>
                  <a:cs typeface="Arial" panose="020B0604020202020204" pitchFamily="34" charset="0"/>
                </a:rPr>
                <a:t>Primary endpoint</a:t>
              </a:r>
            </a:p>
          </p:txBody>
        </p:sp>
        <p:sp>
          <p:nvSpPr>
            <p:cNvPr id="17" name="ZoneTexte 24">
              <a:extLst>
                <a:ext uri="{FF2B5EF4-FFF2-40B4-BE49-F238E27FC236}">
                  <a16:creationId xmlns:a16="http://schemas.microsoft.com/office/drawing/2014/main" id="{9CB3989B-DDD5-8C4F-B08A-DFB417D2A291}"/>
                </a:ext>
              </a:extLst>
            </p:cNvPr>
            <p:cNvSpPr txBox="1"/>
            <p:nvPr/>
          </p:nvSpPr>
          <p:spPr>
            <a:xfrm>
              <a:off x="2906930" y="4058835"/>
              <a:ext cx="6547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9pPr>
            </a:lstStyle>
            <a:p>
              <a:r>
                <a:rPr lang="fr-FR" sz="1200" b="1" dirty="0">
                  <a:latin typeface="+mn-lt"/>
                  <a:cs typeface="Arial" panose="020B0604020202020204" pitchFamily="34" charset="0"/>
                </a:rPr>
                <a:t>W0</a:t>
              </a:r>
            </a:p>
          </p:txBody>
        </p: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FD47FB4-EBDA-154B-A650-541FEFFC64A6}"/>
                </a:ext>
              </a:extLst>
            </p:cNvPr>
            <p:cNvCxnSpPr/>
            <p:nvPr/>
          </p:nvCxnSpPr>
          <p:spPr>
            <a:xfrm>
              <a:off x="8189149" y="3968906"/>
              <a:ext cx="0" cy="143634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B2A7E877-FC08-EF42-9AA1-C6E60665C466}"/>
                </a:ext>
              </a:extLst>
            </p:cNvPr>
            <p:cNvCxnSpPr/>
            <p:nvPr/>
          </p:nvCxnSpPr>
          <p:spPr>
            <a:xfrm>
              <a:off x="3095305" y="3968906"/>
              <a:ext cx="0" cy="136745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27">
              <a:extLst>
                <a:ext uri="{FF2B5EF4-FFF2-40B4-BE49-F238E27FC236}">
                  <a16:creationId xmlns:a16="http://schemas.microsoft.com/office/drawing/2014/main" id="{C0DFA1FD-1534-004A-B6B4-BE349C148D47}"/>
                </a:ext>
              </a:extLst>
            </p:cNvPr>
            <p:cNvSpPr txBox="1"/>
            <p:nvPr/>
          </p:nvSpPr>
          <p:spPr>
            <a:xfrm>
              <a:off x="7430913" y="4093205"/>
              <a:ext cx="15164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9pPr>
            </a:lstStyle>
            <a:p>
              <a:pPr algn="ctr"/>
              <a:r>
                <a:rPr lang="fr-FR" sz="1200" b="1" dirty="0">
                  <a:latin typeface="+mn-lt"/>
                  <a:cs typeface="Arial" panose="020B0604020202020204" pitchFamily="34" charset="0"/>
                </a:rPr>
                <a:t>W96</a:t>
              </a:r>
            </a:p>
            <a:p>
              <a:pPr algn="ctr"/>
              <a:r>
                <a:rPr lang="en-US" sz="1200" b="1" dirty="0">
                  <a:solidFill>
                    <a:srgbClr val="0070C0"/>
                  </a:solidFill>
                  <a:latin typeface="+mn-lt"/>
                  <a:cs typeface="Arial" panose="020B0604020202020204" pitchFamily="34" charset="0"/>
                </a:rPr>
                <a:t>Final endpoint</a:t>
              </a:r>
            </a:p>
          </p:txBody>
        </p:sp>
        <p:sp>
          <p:nvSpPr>
            <p:cNvPr id="21" name="Pentagone 2">
              <a:extLst>
                <a:ext uri="{FF2B5EF4-FFF2-40B4-BE49-F238E27FC236}">
                  <a16:creationId xmlns:a16="http://schemas.microsoft.com/office/drawing/2014/main" id="{D139F4CD-B1A3-824A-AFDB-F573B2567214}"/>
                </a:ext>
              </a:extLst>
            </p:cNvPr>
            <p:cNvSpPr/>
            <p:nvPr/>
          </p:nvSpPr>
          <p:spPr>
            <a:xfrm>
              <a:off x="3089859" y="2641386"/>
              <a:ext cx="2616297" cy="486054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2" name="Pentagone 34">
              <a:extLst>
                <a:ext uri="{FF2B5EF4-FFF2-40B4-BE49-F238E27FC236}">
                  <a16:creationId xmlns:a16="http://schemas.microsoft.com/office/drawing/2014/main" id="{8A6683AD-0446-4045-B55A-4A7A31C61E09}"/>
                </a:ext>
              </a:extLst>
            </p:cNvPr>
            <p:cNvSpPr/>
            <p:nvPr/>
          </p:nvSpPr>
          <p:spPr>
            <a:xfrm>
              <a:off x="3088297" y="3260024"/>
              <a:ext cx="2616297" cy="486054"/>
            </a:xfrm>
            <a:prstGeom prst="homePlat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3" name="ZoneTexte 30">
              <a:extLst>
                <a:ext uri="{FF2B5EF4-FFF2-40B4-BE49-F238E27FC236}">
                  <a16:creationId xmlns:a16="http://schemas.microsoft.com/office/drawing/2014/main" id="{1DFAF08F-3597-7E42-AE6D-592F58619B52}"/>
                </a:ext>
              </a:extLst>
            </p:cNvPr>
            <p:cNvSpPr txBox="1"/>
            <p:nvPr/>
          </p:nvSpPr>
          <p:spPr>
            <a:xfrm>
              <a:off x="3256424" y="3278279"/>
              <a:ext cx="1027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9pPr>
            </a:lstStyle>
            <a:p>
              <a:r>
                <a:rPr lang="fr-FR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7 D/ 7  </a:t>
              </a:r>
            </a:p>
            <a:p>
              <a:r>
                <a:rPr lang="fr-FR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(N = 320)</a:t>
              </a:r>
            </a:p>
          </p:txBody>
        </p:sp>
        <p:sp>
          <p:nvSpPr>
            <p:cNvPr id="24" name="Pentagone 38">
              <a:extLst>
                <a:ext uri="{FF2B5EF4-FFF2-40B4-BE49-F238E27FC236}">
                  <a16:creationId xmlns:a16="http://schemas.microsoft.com/office/drawing/2014/main" id="{0954F27A-F7D0-1F4F-A0F2-C1182EE7B82B}"/>
                </a:ext>
              </a:extLst>
            </p:cNvPr>
            <p:cNvSpPr/>
            <p:nvPr/>
          </p:nvSpPr>
          <p:spPr>
            <a:xfrm>
              <a:off x="5769995" y="2660841"/>
              <a:ext cx="2454350" cy="1055422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4 D/ 7</a:t>
              </a:r>
            </a:p>
          </p:txBody>
        </p:sp>
        <p:sp>
          <p:nvSpPr>
            <p:cNvPr id="25" name="ZoneTexte 32">
              <a:extLst>
                <a:ext uri="{FF2B5EF4-FFF2-40B4-BE49-F238E27FC236}">
                  <a16:creationId xmlns:a16="http://schemas.microsoft.com/office/drawing/2014/main" id="{79BAE860-CB92-F14A-A024-28EA126C72B8}"/>
                </a:ext>
              </a:extLst>
            </p:cNvPr>
            <p:cNvSpPr txBox="1"/>
            <p:nvPr/>
          </p:nvSpPr>
          <p:spPr>
            <a:xfrm>
              <a:off x="3266387" y="2655808"/>
              <a:ext cx="10404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defRPr>
              </a:lvl9pPr>
            </a:lstStyle>
            <a:p>
              <a:r>
                <a:rPr lang="fr-FR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4 D/ 7 </a:t>
              </a:r>
            </a:p>
            <a:p>
              <a:r>
                <a:rPr lang="fr-FR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(N = 320)</a:t>
              </a:r>
            </a:p>
          </p:txBody>
        </p:sp>
        <p:sp>
          <p:nvSpPr>
            <p:cNvPr id="26" name="Rounded Rectangle 32">
              <a:extLst>
                <a:ext uri="{FF2B5EF4-FFF2-40B4-BE49-F238E27FC236}">
                  <a16:creationId xmlns:a16="http://schemas.microsoft.com/office/drawing/2014/main" id="{0C9FF745-CDBD-0A49-B941-925F4495666D}"/>
                </a:ext>
              </a:extLst>
            </p:cNvPr>
            <p:cNvSpPr/>
            <p:nvPr/>
          </p:nvSpPr>
          <p:spPr>
            <a:xfrm>
              <a:off x="368675" y="2240079"/>
              <a:ext cx="2029849" cy="1896945"/>
            </a:xfrm>
            <a:prstGeom prst="roundRect">
              <a:avLst>
                <a:gd name="adj" fmla="val 1086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fr-FR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104" indent="-63104"/>
              <a:r>
                <a:rPr lang="fr-FR" sz="1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- </a:t>
              </a:r>
              <a:r>
                <a:rPr lang="en-US" sz="1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VL &lt; 50 c/mL for ≥ 12 months</a:t>
              </a:r>
            </a:p>
            <a:p>
              <a:r>
                <a:rPr lang="en-US" sz="1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- No genotype resistance</a:t>
              </a:r>
            </a:p>
            <a:p>
              <a:r>
                <a:rPr lang="en-US" sz="1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- CD4 &gt; 250 cells/mm</a:t>
              </a:r>
              <a:r>
                <a:rPr lang="en-US" sz="1400" b="1" baseline="30000" dirty="0">
                  <a:solidFill>
                    <a:schemeClr val="bg1"/>
                  </a:solidFill>
                  <a:cs typeface="Arial" panose="020B0604020202020204" pitchFamily="34" charset="0"/>
                </a:rPr>
                <a:t>3</a:t>
              </a:r>
            </a:p>
            <a:p>
              <a:pPr>
                <a:tabLst>
                  <a:tab pos="63104" algn="l"/>
                </a:tabLst>
              </a:pPr>
              <a:r>
                <a:rPr lang="en-US" sz="1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- PI, INNTI or INI based regimen with a 2 NRTI backbone</a:t>
              </a:r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77659A12-9C90-9846-951E-A05987BFB05C}"/>
                </a:ext>
              </a:extLst>
            </p:cNvPr>
            <p:cNvSpPr/>
            <p:nvPr/>
          </p:nvSpPr>
          <p:spPr>
            <a:xfrm>
              <a:off x="2429687" y="2915354"/>
              <a:ext cx="631086" cy="63108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fr-FR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R</a:t>
              </a:r>
            </a:p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1:1</a:t>
              </a:r>
            </a:p>
          </p:txBody>
        </p: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8A50C827-9BFE-480E-99C7-61059F3F16BE}"/>
                </a:ext>
              </a:extLst>
            </p:cNvPr>
            <p:cNvCxnSpPr>
              <a:stCxn id="30" idx="7"/>
              <a:endCxn id="21" idx="1"/>
            </p:cNvCxnSpPr>
            <p:nvPr/>
          </p:nvCxnSpPr>
          <p:spPr>
            <a:xfrm flipV="1">
              <a:off x="2968353" y="2884413"/>
              <a:ext cx="121506" cy="12336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EE02CCAB-9A60-41FA-ABDD-3363713C4705}"/>
                </a:ext>
              </a:extLst>
            </p:cNvPr>
            <p:cNvCxnSpPr>
              <a:stCxn id="30" idx="5"/>
              <a:endCxn id="22" idx="1"/>
            </p:cNvCxnSpPr>
            <p:nvPr/>
          </p:nvCxnSpPr>
          <p:spPr>
            <a:xfrm>
              <a:off x="2968353" y="3454020"/>
              <a:ext cx="119944" cy="4903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DA490939-C550-4EF3-BA86-BFBC325BC830}"/>
              </a:ext>
            </a:extLst>
          </p:cNvPr>
          <p:cNvSpPr txBox="1"/>
          <p:nvPr/>
        </p:nvSpPr>
        <p:spPr>
          <a:xfrm>
            <a:off x="5943957" y="6480330"/>
            <a:ext cx="3200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i="1" dirty="0" err="1">
                <a:solidFill>
                  <a:srgbClr val="0070C0"/>
                </a:solidFill>
              </a:rPr>
              <a:t>Landman</a:t>
            </a:r>
            <a:r>
              <a:rPr lang="fr-FR" sz="1400" b="1" i="1" dirty="0">
                <a:solidFill>
                  <a:srgbClr val="0070C0"/>
                </a:solidFill>
              </a:rPr>
              <a:t> R, IAS 2019, Abs. WEAB0406LB</a:t>
            </a:r>
          </a:p>
        </p:txBody>
      </p:sp>
    </p:spTree>
    <p:extLst>
      <p:ext uri="{BB962C8B-B14F-4D97-AF65-F5344CB8AC3E}">
        <p14:creationId xmlns:p14="http://schemas.microsoft.com/office/powerpoint/2010/main" val="314267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973C79F3-87F0-4DF7-997B-FEC5F91AB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4638"/>
            <a:ext cx="9072562" cy="1143000"/>
          </a:xfrm>
        </p:spPr>
        <p:txBody>
          <a:bodyPr>
            <a:normAutofit/>
          </a:bodyPr>
          <a:lstStyle/>
          <a:p>
            <a:r>
              <a:rPr lang="en-US" dirty="0"/>
              <a:t>QUATUOR – Primary endpoint at W48 </a:t>
            </a:r>
            <a:br>
              <a:rPr lang="en-US" dirty="0"/>
            </a:br>
            <a:r>
              <a:rPr lang="en-US" dirty="0"/>
              <a:t>KM estimation (ITT)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2645D05-5F76-4C38-AC3B-DF72A9A24BC4}"/>
              </a:ext>
            </a:extLst>
          </p:cNvPr>
          <p:cNvGrpSpPr/>
          <p:nvPr/>
        </p:nvGrpSpPr>
        <p:grpSpPr>
          <a:xfrm>
            <a:off x="313034" y="1823609"/>
            <a:ext cx="3978776" cy="3606457"/>
            <a:chOff x="313034" y="1823609"/>
            <a:chExt cx="3978776" cy="3606457"/>
          </a:xfrm>
        </p:grpSpPr>
        <p:graphicFrame>
          <p:nvGraphicFramePr>
            <p:cNvPr id="6" name="Graphique 5">
              <a:extLst>
                <a:ext uri="{FF2B5EF4-FFF2-40B4-BE49-F238E27FC236}">
                  <a16:creationId xmlns:a16="http://schemas.microsoft.com/office/drawing/2014/main" id="{4B0965E3-B568-4FB8-92AF-4B04B502440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88685877"/>
                </p:ext>
              </p:extLst>
            </p:nvPr>
          </p:nvGraphicFramePr>
          <p:xfrm>
            <a:off x="313034" y="1823609"/>
            <a:ext cx="3978776" cy="35449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46121D1-AD8D-4D4D-B13D-905EB6640B70}"/>
                </a:ext>
              </a:extLst>
            </p:cNvPr>
            <p:cNvSpPr txBox="1"/>
            <p:nvPr/>
          </p:nvSpPr>
          <p:spPr>
            <a:xfrm>
              <a:off x="1019788" y="4707017"/>
              <a:ext cx="11120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Therapeutic </a:t>
              </a:r>
              <a:br>
                <a:rPr lang="en-US" sz="1400" b="1" dirty="0"/>
              </a:br>
              <a:r>
                <a:rPr lang="en-US" sz="1400" b="1" dirty="0"/>
                <a:t>success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3FD505C-97A9-4965-8134-A3D981ECF4ED}"/>
                </a:ext>
              </a:extLst>
            </p:cNvPr>
            <p:cNvSpPr txBox="1"/>
            <p:nvPr/>
          </p:nvSpPr>
          <p:spPr>
            <a:xfrm>
              <a:off x="1981644" y="4707017"/>
              <a:ext cx="12057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/>
                <a:t>No virological</a:t>
              </a:r>
              <a:br>
                <a:rPr lang="en-US" sz="1400" b="1"/>
              </a:br>
              <a:r>
                <a:rPr lang="en-US" sz="1400" b="1"/>
                <a:t>data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5093658-4FB6-468E-8B71-6A66CBD554DC}"/>
                </a:ext>
              </a:extLst>
            </p:cNvPr>
            <p:cNvSpPr txBox="1"/>
            <p:nvPr/>
          </p:nvSpPr>
          <p:spPr>
            <a:xfrm>
              <a:off x="3102369" y="4707017"/>
              <a:ext cx="10118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/>
                <a:t>Virological </a:t>
              </a:r>
              <a:br>
                <a:rPr lang="en-US" sz="1400" b="1"/>
              </a:br>
              <a:r>
                <a:rPr lang="en-US" sz="1400" b="1"/>
                <a:t>failure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0587488-EEEA-4885-A2A2-018E1CEB0AD5}"/>
                </a:ext>
              </a:extLst>
            </p:cNvPr>
            <p:cNvSpPr txBox="1"/>
            <p:nvPr/>
          </p:nvSpPr>
          <p:spPr>
            <a:xfrm>
              <a:off x="3249138" y="2203130"/>
              <a:ext cx="6110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4D/7</a:t>
              </a:r>
            </a:p>
            <a:p>
              <a:r>
                <a:rPr lang="fr-FR" sz="1600" b="1" dirty="0"/>
                <a:t>7D/7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7421667-73AD-4CCC-810D-2E5F07997911}"/>
                </a:ext>
              </a:extLst>
            </p:cNvPr>
            <p:cNvSpPr/>
            <p:nvPr/>
          </p:nvSpPr>
          <p:spPr>
            <a:xfrm>
              <a:off x="2987944" y="2332323"/>
              <a:ext cx="280610" cy="14424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A5FB73D-13F4-42E6-8B4D-70EA0E66A9C6}"/>
                </a:ext>
              </a:extLst>
            </p:cNvPr>
            <p:cNvSpPr txBox="1"/>
            <p:nvPr/>
          </p:nvSpPr>
          <p:spPr>
            <a:xfrm>
              <a:off x="735498" y="1855449"/>
              <a:ext cx="316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%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EDD9769-7E47-4E4C-99A0-4ED989F67138}"/>
                </a:ext>
              </a:extLst>
            </p:cNvPr>
            <p:cNvSpPr/>
            <p:nvPr/>
          </p:nvSpPr>
          <p:spPr>
            <a:xfrm>
              <a:off x="2987944" y="2521893"/>
              <a:ext cx="280610" cy="14424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D53F53F-A15D-4258-AD11-2B2B55675C85}"/>
                </a:ext>
              </a:extLst>
            </p:cNvPr>
            <p:cNvSpPr txBox="1"/>
            <p:nvPr/>
          </p:nvSpPr>
          <p:spPr>
            <a:xfrm>
              <a:off x="516090" y="5122289"/>
              <a:ext cx="35620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835025" algn="ctr"/>
                  <a:tab pos="1190625" algn="ctr"/>
                  <a:tab pos="1814513" algn="ctr"/>
                  <a:tab pos="2171700" algn="ctr"/>
                  <a:tab pos="2840038" algn="ctr"/>
                  <a:tab pos="3197225" algn="ctr"/>
                </a:tabLst>
              </a:pPr>
              <a:r>
                <a:rPr lang="fr-FR" sz="1400" dirty="0"/>
                <a:t>N = 	318	318	318	318	318	318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35B41E1C-D5A6-443A-9C89-C304031B3653}"/>
              </a:ext>
            </a:extLst>
          </p:cNvPr>
          <p:cNvGrpSpPr/>
          <p:nvPr/>
        </p:nvGrpSpPr>
        <p:grpSpPr>
          <a:xfrm>
            <a:off x="4944625" y="1989365"/>
            <a:ext cx="3742179" cy="1758423"/>
            <a:chOff x="4944625" y="1989365"/>
            <a:chExt cx="3742179" cy="1758423"/>
          </a:xfrm>
        </p:grpSpPr>
        <p:cxnSp>
          <p:nvCxnSpPr>
            <p:cNvPr id="16" name="Straight Connector 50">
              <a:extLst>
                <a:ext uri="{FF2B5EF4-FFF2-40B4-BE49-F238E27FC236}">
                  <a16:creationId xmlns:a16="http://schemas.microsoft.com/office/drawing/2014/main" id="{16F68AAC-6CC6-4D79-9A7A-F4EE67A6F5E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0675" y="2609731"/>
              <a:ext cx="0" cy="71900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ysDash"/>
            </a:ln>
            <a:effectLst/>
          </p:spPr>
        </p:cxnSp>
        <p:sp>
          <p:nvSpPr>
            <p:cNvPr id="17" name="TextBox 153">
              <a:extLst>
                <a:ext uri="{FF2B5EF4-FFF2-40B4-BE49-F238E27FC236}">
                  <a16:creationId xmlns:a16="http://schemas.microsoft.com/office/drawing/2014/main" id="{AFCEA652-E3B4-4142-9613-A3A1F9AF7750}"/>
                </a:ext>
              </a:extLst>
            </p:cNvPr>
            <p:cNvSpPr txBox="1"/>
            <p:nvPr/>
          </p:nvSpPr>
          <p:spPr>
            <a:xfrm>
              <a:off x="6781344" y="2420951"/>
              <a:ext cx="28212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-1,6</a:t>
              </a:r>
            </a:p>
          </p:txBody>
        </p:sp>
        <p:sp>
          <p:nvSpPr>
            <p:cNvPr id="18" name="TextBox 156">
              <a:extLst>
                <a:ext uri="{FF2B5EF4-FFF2-40B4-BE49-F238E27FC236}">
                  <a16:creationId xmlns:a16="http://schemas.microsoft.com/office/drawing/2014/main" id="{1D726C4A-5943-46D2-8D3A-38AE703F021F}"/>
                </a:ext>
              </a:extLst>
            </p:cNvPr>
            <p:cNvSpPr txBox="1"/>
            <p:nvPr/>
          </p:nvSpPr>
          <p:spPr>
            <a:xfrm>
              <a:off x="4944625" y="2608478"/>
              <a:ext cx="1248101" cy="5852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ITT – KM</a:t>
              </a:r>
              <a:endParaRPr lang="en-US" sz="1400" b="1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marL="0" marR="0" lvl="0" indent="0" defTabSz="9144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PP – KM</a:t>
              </a:r>
              <a:endParaRPr lang="en-US" sz="1400" b="1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marL="0" marR="0" lvl="0" indent="0" defTabSz="9144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ITT – Snapshot</a:t>
              </a:r>
            </a:p>
          </p:txBody>
        </p:sp>
        <p:cxnSp>
          <p:nvCxnSpPr>
            <p:cNvPr id="19" name="Straight Connector 162">
              <a:extLst>
                <a:ext uri="{FF2B5EF4-FFF2-40B4-BE49-F238E27FC236}">
                  <a16:creationId xmlns:a16="http://schemas.microsoft.com/office/drawing/2014/main" id="{E3F64C6F-6A08-4065-B93A-8EF13509F71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28036" y="2415902"/>
              <a:ext cx="0" cy="99962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TextBox 179">
              <a:extLst>
                <a:ext uri="{FF2B5EF4-FFF2-40B4-BE49-F238E27FC236}">
                  <a16:creationId xmlns:a16="http://schemas.microsoft.com/office/drawing/2014/main" id="{2A03C28B-25AE-4978-ACAD-9DA678481ED1}"/>
                </a:ext>
              </a:extLst>
            </p:cNvPr>
            <p:cNvSpPr txBox="1"/>
            <p:nvPr/>
          </p:nvSpPr>
          <p:spPr>
            <a:xfrm>
              <a:off x="5927477" y="3532344"/>
              <a:ext cx="26094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-5</a:t>
              </a:r>
            </a:p>
          </p:txBody>
        </p:sp>
        <p:sp>
          <p:nvSpPr>
            <p:cNvPr id="21" name="TextBox 180">
              <a:extLst>
                <a:ext uri="{FF2B5EF4-FFF2-40B4-BE49-F238E27FC236}">
                  <a16:creationId xmlns:a16="http://schemas.microsoft.com/office/drawing/2014/main" id="{2C5A4594-72D4-4860-8976-41E4BCB6CB33}"/>
                </a:ext>
              </a:extLst>
            </p:cNvPr>
            <p:cNvSpPr txBox="1"/>
            <p:nvPr/>
          </p:nvSpPr>
          <p:spPr>
            <a:xfrm>
              <a:off x="6180374" y="3532344"/>
              <a:ext cx="26094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22" name="TextBox 181">
              <a:extLst>
                <a:ext uri="{FF2B5EF4-FFF2-40B4-BE49-F238E27FC236}">
                  <a16:creationId xmlns:a16="http://schemas.microsoft.com/office/drawing/2014/main" id="{1838E707-23DE-429D-A1AD-57C48A016C5A}"/>
                </a:ext>
              </a:extLst>
            </p:cNvPr>
            <p:cNvSpPr txBox="1"/>
            <p:nvPr/>
          </p:nvSpPr>
          <p:spPr>
            <a:xfrm>
              <a:off x="6686167" y="3532344"/>
              <a:ext cx="26094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-2</a:t>
              </a:r>
            </a:p>
          </p:txBody>
        </p:sp>
        <p:sp>
          <p:nvSpPr>
            <p:cNvPr id="23" name="TextBox 182">
              <a:extLst>
                <a:ext uri="{FF2B5EF4-FFF2-40B4-BE49-F238E27FC236}">
                  <a16:creationId xmlns:a16="http://schemas.microsoft.com/office/drawing/2014/main" id="{06921D50-D88D-496B-983F-8C0DACFFF893}"/>
                </a:ext>
              </a:extLst>
            </p:cNvPr>
            <p:cNvSpPr txBox="1"/>
            <p:nvPr/>
          </p:nvSpPr>
          <p:spPr>
            <a:xfrm>
              <a:off x="7191960" y="3532344"/>
              <a:ext cx="26094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4" name="TextBox 184">
              <a:extLst>
                <a:ext uri="{FF2B5EF4-FFF2-40B4-BE49-F238E27FC236}">
                  <a16:creationId xmlns:a16="http://schemas.microsoft.com/office/drawing/2014/main" id="{53EB84E8-19AA-4DE7-8AA2-68A18D8F6208}"/>
                </a:ext>
              </a:extLst>
            </p:cNvPr>
            <p:cNvSpPr txBox="1"/>
            <p:nvPr/>
          </p:nvSpPr>
          <p:spPr>
            <a:xfrm>
              <a:off x="7697753" y="3532344"/>
              <a:ext cx="26094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" name="TextBox 185">
              <a:extLst>
                <a:ext uri="{FF2B5EF4-FFF2-40B4-BE49-F238E27FC236}">
                  <a16:creationId xmlns:a16="http://schemas.microsoft.com/office/drawing/2014/main" id="{6BEE417F-D65A-48FF-9741-BCDE366C965D}"/>
                </a:ext>
              </a:extLst>
            </p:cNvPr>
            <p:cNvSpPr txBox="1"/>
            <p:nvPr/>
          </p:nvSpPr>
          <p:spPr>
            <a:xfrm>
              <a:off x="8203547" y="3532344"/>
              <a:ext cx="26094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6" name="Down Arrow 10">
              <a:extLst>
                <a:ext uri="{FF2B5EF4-FFF2-40B4-BE49-F238E27FC236}">
                  <a16:creationId xmlns:a16="http://schemas.microsoft.com/office/drawing/2014/main" id="{DCF1379A-5DA3-44E4-88A8-608F42C289D9}"/>
                </a:ext>
              </a:extLst>
            </p:cNvPr>
            <p:cNvSpPr/>
            <p:nvPr/>
          </p:nvSpPr>
          <p:spPr>
            <a:xfrm rot="16200000">
              <a:off x="7662578" y="1660349"/>
              <a:ext cx="412298" cy="1080435"/>
            </a:xfrm>
            <a:prstGeom prst="downArrow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vert="vert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4D/7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27" name="Down Arrow 11">
              <a:extLst>
                <a:ext uri="{FF2B5EF4-FFF2-40B4-BE49-F238E27FC236}">
                  <a16:creationId xmlns:a16="http://schemas.microsoft.com/office/drawing/2014/main" id="{13B93224-C991-4D45-A18D-DEB90A2C7E9E}"/>
                </a:ext>
              </a:extLst>
            </p:cNvPr>
            <p:cNvSpPr/>
            <p:nvPr/>
          </p:nvSpPr>
          <p:spPr>
            <a:xfrm rot="5400000">
              <a:off x="6588362" y="1672478"/>
              <a:ext cx="423260" cy="1057034"/>
            </a:xfrm>
            <a:prstGeom prst="downArrow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kern="0" dirty="0">
                  <a:solidFill>
                    <a:schemeClr val="bg1"/>
                  </a:solidFill>
                  <a:cs typeface="Arial" panose="020B0604020202020204" pitchFamily="34" charset="0"/>
                </a:rPr>
                <a:t>7D/7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28" name="TextBox 177">
              <a:extLst>
                <a:ext uri="{FF2B5EF4-FFF2-40B4-BE49-F238E27FC236}">
                  <a16:creationId xmlns:a16="http://schemas.microsoft.com/office/drawing/2014/main" id="{B01C451E-847F-4E8E-AAB8-1FE7CD1606FD}"/>
                </a:ext>
              </a:extLst>
            </p:cNvPr>
            <p:cNvSpPr txBox="1"/>
            <p:nvPr/>
          </p:nvSpPr>
          <p:spPr>
            <a:xfrm>
              <a:off x="8456442" y="3532344"/>
              <a:ext cx="23036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5</a:t>
              </a:r>
            </a:p>
          </p:txBody>
        </p: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EFCAA92C-6D2F-40D6-81BD-B23EEE141595}"/>
                </a:ext>
              </a:extLst>
            </p:cNvPr>
            <p:cNvGrpSpPr/>
            <p:nvPr/>
          </p:nvGrpSpPr>
          <p:grpSpPr>
            <a:xfrm>
              <a:off x="6068270" y="3396332"/>
              <a:ext cx="2507579" cy="57094"/>
              <a:chOff x="5196224" y="3244727"/>
              <a:chExt cx="2507579" cy="88803"/>
            </a:xfrm>
          </p:grpSpPr>
          <p:cxnSp>
            <p:nvCxnSpPr>
              <p:cNvPr id="30" name="Straight Connector 163">
                <a:extLst>
                  <a:ext uri="{FF2B5EF4-FFF2-40B4-BE49-F238E27FC236}">
                    <a16:creationId xmlns:a16="http://schemas.microsoft.com/office/drawing/2014/main" id="{D74B3672-ED67-401A-AFAB-A56A00E7A81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196224" y="3244727"/>
                <a:ext cx="2507579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167">
                <a:extLst>
                  <a:ext uri="{FF2B5EF4-FFF2-40B4-BE49-F238E27FC236}">
                    <a16:creationId xmlns:a16="http://schemas.microsoft.com/office/drawing/2014/main" id="{D100EE24-3FD3-4630-B7A6-00FF62EC1FB0}"/>
                  </a:ext>
                </a:extLst>
              </p:cNvPr>
              <p:cNvCxnSpPr/>
              <p:nvPr/>
            </p:nvCxnSpPr>
            <p:spPr bwMode="auto">
              <a:xfrm>
                <a:off x="5196224" y="3244727"/>
                <a:ext cx="0" cy="88803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168">
                <a:extLst>
                  <a:ext uri="{FF2B5EF4-FFF2-40B4-BE49-F238E27FC236}">
                    <a16:creationId xmlns:a16="http://schemas.microsoft.com/office/drawing/2014/main" id="{C12606BB-974C-4C84-AC36-D6D3E27B2D95}"/>
                  </a:ext>
                </a:extLst>
              </p:cNvPr>
              <p:cNvCxnSpPr/>
              <p:nvPr/>
            </p:nvCxnSpPr>
            <p:spPr bwMode="auto">
              <a:xfrm>
                <a:off x="5446982" y="3244727"/>
                <a:ext cx="0" cy="88803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Connector 169">
                <a:extLst>
                  <a:ext uri="{FF2B5EF4-FFF2-40B4-BE49-F238E27FC236}">
                    <a16:creationId xmlns:a16="http://schemas.microsoft.com/office/drawing/2014/main" id="{3ECE6D5F-3D48-4BB6-B03F-17341FAEBC24}"/>
                  </a:ext>
                </a:extLst>
              </p:cNvPr>
              <p:cNvCxnSpPr/>
              <p:nvPr/>
            </p:nvCxnSpPr>
            <p:spPr bwMode="auto">
              <a:xfrm>
                <a:off x="5948499" y="3244727"/>
                <a:ext cx="0" cy="88803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Straight Connector 170">
                <a:extLst>
                  <a:ext uri="{FF2B5EF4-FFF2-40B4-BE49-F238E27FC236}">
                    <a16:creationId xmlns:a16="http://schemas.microsoft.com/office/drawing/2014/main" id="{9A54DF20-FC84-46F4-9477-E46C33A4951C}"/>
                  </a:ext>
                </a:extLst>
              </p:cNvPr>
              <p:cNvCxnSpPr/>
              <p:nvPr/>
            </p:nvCxnSpPr>
            <p:spPr bwMode="auto">
              <a:xfrm>
                <a:off x="6450016" y="3244727"/>
                <a:ext cx="0" cy="88803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171">
                <a:extLst>
                  <a:ext uri="{FF2B5EF4-FFF2-40B4-BE49-F238E27FC236}">
                    <a16:creationId xmlns:a16="http://schemas.microsoft.com/office/drawing/2014/main" id="{1C9597E9-78A8-4244-BB19-E34E95951220}"/>
                  </a:ext>
                </a:extLst>
              </p:cNvPr>
              <p:cNvCxnSpPr/>
              <p:nvPr/>
            </p:nvCxnSpPr>
            <p:spPr bwMode="auto">
              <a:xfrm>
                <a:off x="6951532" y="3244727"/>
                <a:ext cx="0" cy="88801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172">
                <a:extLst>
                  <a:ext uri="{FF2B5EF4-FFF2-40B4-BE49-F238E27FC236}">
                    <a16:creationId xmlns:a16="http://schemas.microsoft.com/office/drawing/2014/main" id="{E1F9FAC4-53B7-496C-980A-DDC8C6E846FB}"/>
                  </a:ext>
                </a:extLst>
              </p:cNvPr>
              <p:cNvCxnSpPr/>
              <p:nvPr/>
            </p:nvCxnSpPr>
            <p:spPr bwMode="auto">
              <a:xfrm>
                <a:off x="7453049" y="3244727"/>
                <a:ext cx="0" cy="88801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173">
                <a:extLst>
                  <a:ext uri="{FF2B5EF4-FFF2-40B4-BE49-F238E27FC236}">
                    <a16:creationId xmlns:a16="http://schemas.microsoft.com/office/drawing/2014/main" id="{991454C8-A44D-45E5-8C76-545C4173F853}"/>
                  </a:ext>
                </a:extLst>
              </p:cNvPr>
              <p:cNvCxnSpPr/>
              <p:nvPr/>
            </p:nvCxnSpPr>
            <p:spPr bwMode="auto">
              <a:xfrm>
                <a:off x="7703803" y="3244727"/>
                <a:ext cx="0" cy="88801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169">
                <a:extLst>
                  <a:ext uri="{FF2B5EF4-FFF2-40B4-BE49-F238E27FC236}">
                    <a16:creationId xmlns:a16="http://schemas.microsoft.com/office/drawing/2014/main" id="{566F8335-49F1-4B13-BF61-A99CAC7E1A77}"/>
                  </a:ext>
                </a:extLst>
              </p:cNvPr>
              <p:cNvCxnSpPr/>
              <p:nvPr/>
            </p:nvCxnSpPr>
            <p:spPr bwMode="auto">
              <a:xfrm>
                <a:off x="5697741" y="3244727"/>
                <a:ext cx="0" cy="88803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169">
                <a:extLst>
                  <a:ext uri="{FF2B5EF4-FFF2-40B4-BE49-F238E27FC236}">
                    <a16:creationId xmlns:a16="http://schemas.microsoft.com/office/drawing/2014/main" id="{0CFE02FD-7AD2-44D7-B14C-362CFE897DFB}"/>
                  </a:ext>
                </a:extLst>
              </p:cNvPr>
              <p:cNvCxnSpPr/>
              <p:nvPr/>
            </p:nvCxnSpPr>
            <p:spPr bwMode="auto">
              <a:xfrm>
                <a:off x="6199257" y="3244727"/>
                <a:ext cx="0" cy="88803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171">
                <a:extLst>
                  <a:ext uri="{FF2B5EF4-FFF2-40B4-BE49-F238E27FC236}">
                    <a16:creationId xmlns:a16="http://schemas.microsoft.com/office/drawing/2014/main" id="{66CE3F9F-F2CC-43CB-AEA0-16B349EB834B}"/>
                  </a:ext>
                </a:extLst>
              </p:cNvPr>
              <p:cNvCxnSpPr/>
              <p:nvPr/>
            </p:nvCxnSpPr>
            <p:spPr bwMode="auto">
              <a:xfrm>
                <a:off x="6700774" y="3244727"/>
                <a:ext cx="0" cy="88801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Straight Connector 172">
                <a:extLst>
                  <a:ext uri="{FF2B5EF4-FFF2-40B4-BE49-F238E27FC236}">
                    <a16:creationId xmlns:a16="http://schemas.microsoft.com/office/drawing/2014/main" id="{7DA25318-490E-4762-B508-733871BE1E88}"/>
                  </a:ext>
                </a:extLst>
              </p:cNvPr>
              <p:cNvCxnSpPr/>
              <p:nvPr/>
            </p:nvCxnSpPr>
            <p:spPr bwMode="auto">
              <a:xfrm>
                <a:off x="7202291" y="3244727"/>
                <a:ext cx="0" cy="88801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2" name="TextBox 180">
              <a:extLst>
                <a:ext uri="{FF2B5EF4-FFF2-40B4-BE49-F238E27FC236}">
                  <a16:creationId xmlns:a16="http://schemas.microsoft.com/office/drawing/2014/main" id="{C18ED899-D887-49D8-9203-1EAEA4ACB16D}"/>
                </a:ext>
              </a:extLst>
            </p:cNvPr>
            <p:cNvSpPr txBox="1"/>
            <p:nvPr/>
          </p:nvSpPr>
          <p:spPr>
            <a:xfrm>
              <a:off x="6433270" y="3532344"/>
              <a:ext cx="26094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-3</a:t>
              </a:r>
            </a:p>
          </p:txBody>
        </p:sp>
        <p:sp>
          <p:nvSpPr>
            <p:cNvPr id="43" name="TextBox 181">
              <a:extLst>
                <a:ext uri="{FF2B5EF4-FFF2-40B4-BE49-F238E27FC236}">
                  <a16:creationId xmlns:a16="http://schemas.microsoft.com/office/drawing/2014/main" id="{4D3E0791-18CC-4940-AA7D-C8D52839C779}"/>
                </a:ext>
              </a:extLst>
            </p:cNvPr>
            <p:cNvSpPr txBox="1"/>
            <p:nvPr/>
          </p:nvSpPr>
          <p:spPr>
            <a:xfrm>
              <a:off x="6939064" y="3532344"/>
              <a:ext cx="26094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-1</a:t>
              </a:r>
            </a:p>
          </p:txBody>
        </p:sp>
        <p:sp>
          <p:nvSpPr>
            <p:cNvPr id="44" name="TextBox 184">
              <a:extLst>
                <a:ext uri="{FF2B5EF4-FFF2-40B4-BE49-F238E27FC236}">
                  <a16:creationId xmlns:a16="http://schemas.microsoft.com/office/drawing/2014/main" id="{A04CB3AC-39CA-4235-ADE4-329E8BA0B3EF}"/>
                </a:ext>
              </a:extLst>
            </p:cNvPr>
            <p:cNvSpPr txBox="1"/>
            <p:nvPr/>
          </p:nvSpPr>
          <p:spPr>
            <a:xfrm>
              <a:off x="7444857" y="3532344"/>
              <a:ext cx="26094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5" name="TextBox 185">
              <a:extLst>
                <a:ext uri="{FF2B5EF4-FFF2-40B4-BE49-F238E27FC236}">
                  <a16:creationId xmlns:a16="http://schemas.microsoft.com/office/drawing/2014/main" id="{C2752C90-47E2-48AE-9CC0-D197FD104BA9}"/>
                </a:ext>
              </a:extLst>
            </p:cNvPr>
            <p:cNvSpPr txBox="1"/>
            <p:nvPr/>
          </p:nvSpPr>
          <p:spPr>
            <a:xfrm>
              <a:off x="7950650" y="3532344"/>
              <a:ext cx="26094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81D3ED8D-35AD-496D-9C50-2170C2818FFD}"/>
                </a:ext>
              </a:extLst>
            </p:cNvPr>
            <p:cNvSpPr txBox="1"/>
            <p:nvPr/>
          </p:nvSpPr>
          <p:spPr>
            <a:xfrm>
              <a:off x="5286735" y="2136257"/>
              <a:ext cx="11081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Non-inferiority margin</a:t>
              </a:r>
            </a:p>
          </p:txBody>
        </p:sp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8CE3D125-7D59-48A7-BEB6-94B48E4E269B}"/>
                </a:ext>
              </a:extLst>
            </p:cNvPr>
            <p:cNvGrpSpPr/>
            <p:nvPr/>
          </p:nvGrpSpPr>
          <p:grpSpPr>
            <a:xfrm>
              <a:off x="6180374" y="2617418"/>
              <a:ext cx="1478585" cy="84760"/>
              <a:chOff x="6180374" y="2617418"/>
              <a:chExt cx="1478585" cy="84760"/>
            </a:xfrm>
          </p:grpSpPr>
          <p:cxnSp>
            <p:nvCxnSpPr>
              <p:cNvPr id="49" name="Straight Connector 188">
                <a:extLst>
                  <a:ext uri="{FF2B5EF4-FFF2-40B4-BE49-F238E27FC236}">
                    <a16:creationId xmlns:a16="http://schemas.microsoft.com/office/drawing/2014/main" id="{AE87765C-047C-48F7-BC52-46816631ACD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180374" y="2663621"/>
                <a:ext cx="1478585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id="{49E8159B-E358-4568-BEDA-AEAF923BF2B1}"/>
                  </a:ext>
                </a:extLst>
              </p:cNvPr>
              <p:cNvSpPr/>
              <p:nvPr/>
            </p:nvSpPr>
            <p:spPr>
              <a:xfrm>
                <a:off x="6870311" y="2617418"/>
                <a:ext cx="84760" cy="84760"/>
              </a:xfrm>
              <a:prstGeom prst="ellipse">
                <a:avLst/>
              </a:prstGeom>
              <a:solidFill>
                <a:schemeClr val="tx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</p:grpSp>
        <p:sp>
          <p:nvSpPr>
            <p:cNvPr id="51" name="TextBox 153">
              <a:extLst>
                <a:ext uri="{FF2B5EF4-FFF2-40B4-BE49-F238E27FC236}">
                  <a16:creationId xmlns:a16="http://schemas.microsoft.com/office/drawing/2014/main" id="{90618918-5E24-4E44-9A8C-160786141845}"/>
                </a:ext>
              </a:extLst>
            </p:cNvPr>
            <p:cNvSpPr txBox="1"/>
            <p:nvPr/>
          </p:nvSpPr>
          <p:spPr>
            <a:xfrm>
              <a:off x="6781344" y="2693359"/>
              <a:ext cx="28212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-1,6</a:t>
              </a:r>
            </a:p>
          </p:txBody>
        </p: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F67C9412-406D-45ED-AB9E-ED8A8B622B00}"/>
                </a:ext>
              </a:extLst>
            </p:cNvPr>
            <p:cNvGrpSpPr/>
            <p:nvPr/>
          </p:nvGrpSpPr>
          <p:grpSpPr>
            <a:xfrm>
              <a:off x="6359549" y="2878675"/>
              <a:ext cx="1124094" cy="84760"/>
              <a:chOff x="6359549" y="2617418"/>
              <a:chExt cx="1124094" cy="84760"/>
            </a:xfrm>
          </p:grpSpPr>
          <p:cxnSp>
            <p:nvCxnSpPr>
              <p:cNvPr id="53" name="Straight Connector 188">
                <a:extLst>
                  <a:ext uri="{FF2B5EF4-FFF2-40B4-BE49-F238E27FC236}">
                    <a16:creationId xmlns:a16="http://schemas.microsoft.com/office/drawing/2014/main" id="{965279BE-191C-4AEF-A2D6-4AD31EC9D21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359549" y="2663621"/>
                <a:ext cx="112409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690D5B2C-175D-4D0C-9D82-67AB1172387C}"/>
                  </a:ext>
                </a:extLst>
              </p:cNvPr>
              <p:cNvSpPr/>
              <p:nvPr/>
            </p:nvSpPr>
            <p:spPr>
              <a:xfrm>
                <a:off x="6870311" y="2617418"/>
                <a:ext cx="84760" cy="84760"/>
              </a:xfrm>
              <a:prstGeom prst="ellipse">
                <a:avLst/>
              </a:prstGeom>
              <a:solidFill>
                <a:schemeClr val="tx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</p:grpSp>
        <p:sp>
          <p:nvSpPr>
            <p:cNvPr id="55" name="TextBox 153">
              <a:extLst>
                <a:ext uri="{FF2B5EF4-FFF2-40B4-BE49-F238E27FC236}">
                  <a16:creationId xmlns:a16="http://schemas.microsoft.com/office/drawing/2014/main" id="{AD6CE956-DFEF-4800-9620-B69889662D4B}"/>
                </a:ext>
              </a:extLst>
            </p:cNvPr>
            <p:cNvSpPr txBox="1"/>
            <p:nvPr/>
          </p:nvSpPr>
          <p:spPr>
            <a:xfrm>
              <a:off x="6856971" y="2961491"/>
              <a:ext cx="28212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-1,3</a:t>
              </a:r>
            </a:p>
          </p:txBody>
        </p: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3A32668B-5843-46B7-93A2-F8CB476B0E80}"/>
                </a:ext>
              </a:extLst>
            </p:cNvPr>
            <p:cNvGrpSpPr/>
            <p:nvPr/>
          </p:nvGrpSpPr>
          <p:grpSpPr>
            <a:xfrm>
              <a:off x="6256001" y="3146807"/>
              <a:ext cx="1478585" cy="84760"/>
              <a:chOff x="6180374" y="2617418"/>
              <a:chExt cx="1478585" cy="84760"/>
            </a:xfrm>
          </p:grpSpPr>
          <p:cxnSp>
            <p:nvCxnSpPr>
              <p:cNvPr id="57" name="Straight Connector 188">
                <a:extLst>
                  <a:ext uri="{FF2B5EF4-FFF2-40B4-BE49-F238E27FC236}">
                    <a16:creationId xmlns:a16="http://schemas.microsoft.com/office/drawing/2014/main" id="{1DB2D2F0-BAF4-498A-95DF-9ED814B348D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180374" y="2663621"/>
                <a:ext cx="1478585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8" name="Ellipse 57">
                <a:extLst>
                  <a:ext uri="{FF2B5EF4-FFF2-40B4-BE49-F238E27FC236}">
                    <a16:creationId xmlns:a16="http://schemas.microsoft.com/office/drawing/2014/main" id="{A944AA20-779B-4A81-B4C3-9D998DAA00C3}"/>
                  </a:ext>
                </a:extLst>
              </p:cNvPr>
              <p:cNvSpPr/>
              <p:nvPr/>
            </p:nvSpPr>
            <p:spPr>
              <a:xfrm>
                <a:off x="6870311" y="2617418"/>
                <a:ext cx="84760" cy="84760"/>
              </a:xfrm>
              <a:prstGeom prst="ellipse">
                <a:avLst/>
              </a:prstGeom>
              <a:solidFill>
                <a:schemeClr val="tx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3A9C7B27-D6F0-42A7-A8FC-C51096AC87C4}"/>
              </a:ext>
            </a:extLst>
          </p:cNvPr>
          <p:cNvSpPr txBox="1"/>
          <p:nvPr/>
        </p:nvSpPr>
        <p:spPr>
          <a:xfrm>
            <a:off x="6080191" y="1604540"/>
            <a:ext cx="2080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Therapeutic success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98F930EB-3B9E-45F6-AC87-362ACFDA8C5E}"/>
              </a:ext>
            </a:extLst>
          </p:cNvPr>
          <p:cNvSpPr txBox="1"/>
          <p:nvPr/>
        </p:nvSpPr>
        <p:spPr>
          <a:xfrm>
            <a:off x="6232591" y="3842613"/>
            <a:ext cx="1855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Virological</a:t>
            </a:r>
            <a:r>
              <a:rPr lang="en-US" b="1" dirty="0">
                <a:solidFill>
                  <a:srgbClr val="0070C0"/>
                </a:solidFill>
              </a:rPr>
              <a:t> failure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8A1339F7-C629-4517-8E46-49507F7ED2FE}"/>
              </a:ext>
            </a:extLst>
          </p:cNvPr>
          <p:cNvSpPr txBox="1"/>
          <p:nvPr/>
        </p:nvSpPr>
        <p:spPr>
          <a:xfrm>
            <a:off x="5972798" y="6483748"/>
            <a:ext cx="3200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i="1" dirty="0" err="1">
                <a:solidFill>
                  <a:srgbClr val="0070C0"/>
                </a:solidFill>
              </a:rPr>
              <a:t>Landman</a:t>
            </a:r>
            <a:r>
              <a:rPr lang="fr-FR" sz="1400" b="1" i="1" dirty="0">
                <a:solidFill>
                  <a:srgbClr val="0070C0"/>
                </a:solidFill>
              </a:rPr>
              <a:t> R, IAS 2019, Abs. WEAB0406LB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3A9C7B27-D6F0-42A7-A8FC-C51096AC87C4}"/>
              </a:ext>
            </a:extLst>
          </p:cNvPr>
          <p:cNvSpPr txBox="1"/>
          <p:nvPr/>
        </p:nvSpPr>
        <p:spPr>
          <a:xfrm>
            <a:off x="313034" y="1464927"/>
            <a:ext cx="486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HIV RNA &lt; 50 c/mL without strategy interruption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0A39CAF-E048-4994-A0C9-C4EEA56A13EE}"/>
              </a:ext>
            </a:extLst>
          </p:cNvPr>
          <p:cNvGrpSpPr/>
          <p:nvPr/>
        </p:nvGrpSpPr>
        <p:grpSpPr>
          <a:xfrm>
            <a:off x="5782241" y="4160575"/>
            <a:ext cx="3268852" cy="1921460"/>
            <a:chOff x="5782241" y="4160575"/>
            <a:chExt cx="3268852" cy="1921460"/>
          </a:xfrm>
        </p:grpSpPr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7F497FC1-F0EF-43F0-9FFC-B9888255D111}"/>
                </a:ext>
              </a:extLst>
            </p:cNvPr>
            <p:cNvSpPr txBox="1"/>
            <p:nvPr/>
          </p:nvSpPr>
          <p:spPr>
            <a:xfrm>
              <a:off x="5800029" y="5774258"/>
              <a:ext cx="29828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prstClr val="black"/>
                  </a:solidFill>
                </a:rPr>
                <a:t>Difference (95% CI) of proportion</a:t>
              </a:r>
            </a:p>
          </p:txBody>
        </p:sp>
        <p:sp>
          <p:nvSpPr>
            <p:cNvPr id="60" name="TextBox 156">
              <a:extLst>
                <a:ext uri="{FF2B5EF4-FFF2-40B4-BE49-F238E27FC236}">
                  <a16:creationId xmlns:a16="http://schemas.microsoft.com/office/drawing/2014/main" id="{5BB94910-95F1-426E-A976-8F72EE6F5B01}"/>
                </a:ext>
              </a:extLst>
            </p:cNvPr>
            <p:cNvSpPr txBox="1"/>
            <p:nvPr/>
          </p:nvSpPr>
          <p:spPr>
            <a:xfrm>
              <a:off x="5782241" y="4910791"/>
              <a:ext cx="1248101" cy="3913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ITT – KM</a:t>
              </a:r>
              <a:endParaRPr lang="en-US" sz="1400" b="1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marL="0" marR="0" lvl="0" indent="0" defTabSz="91440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PP – KM</a:t>
              </a:r>
            </a:p>
          </p:txBody>
        </p:sp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A9435F4D-CFCA-4785-AA26-14D4A9693AB4}"/>
                </a:ext>
              </a:extLst>
            </p:cNvPr>
            <p:cNvGrpSpPr/>
            <p:nvPr/>
          </p:nvGrpSpPr>
          <p:grpSpPr>
            <a:xfrm>
              <a:off x="7328036" y="4799301"/>
              <a:ext cx="988688" cy="690981"/>
              <a:chOff x="7328036" y="4732382"/>
              <a:chExt cx="988688" cy="999620"/>
            </a:xfrm>
          </p:grpSpPr>
          <p:cxnSp>
            <p:nvCxnSpPr>
              <p:cNvPr id="62" name="Straight Connector 50">
                <a:extLst>
                  <a:ext uri="{FF2B5EF4-FFF2-40B4-BE49-F238E27FC236}">
                    <a16:creationId xmlns:a16="http://schemas.microsoft.com/office/drawing/2014/main" id="{E9473357-9C17-4583-AE8B-6C2DE4E906C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316724" y="5016674"/>
                <a:ext cx="0" cy="628538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ysDash"/>
              </a:ln>
              <a:effectLst/>
            </p:spPr>
          </p:cxnSp>
          <p:cxnSp>
            <p:nvCxnSpPr>
              <p:cNvPr id="63" name="Straight Connector 162">
                <a:extLst>
                  <a:ext uri="{FF2B5EF4-FFF2-40B4-BE49-F238E27FC236}">
                    <a16:creationId xmlns:a16="http://schemas.microsoft.com/office/drawing/2014/main" id="{CFFCB898-D3C6-4963-AF04-53C7D90D4FD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328036" y="4732382"/>
                <a:ext cx="0" cy="99962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4" name="TextBox 179">
              <a:extLst>
                <a:ext uri="{FF2B5EF4-FFF2-40B4-BE49-F238E27FC236}">
                  <a16:creationId xmlns:a16="http://schemas.microsoft.com/office/drawing/2014/main" id="{A95BF39E-E8A5-4429-B0BC-DF84A85C0FC8}"/>
                </a:ext>
              </a:extLst>
            </p:cNvPr>
            <p:cNvSpPr txBox="1"/>
            <p:nvPr/>
          </p:nvSpPr>
          <p:spPr>
            <a:xfrm>
              <a:off x="5927477" y="5607105"/>
              <a:ext cx="26094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-5</a:t>
              </a:r>
            </a:p>
          </p:txBody>
        </p:sp>
        <p:sp>
          <p:nvSpPr>
            <p:cNvPr id="65" name="TextBox 180">
              <a:extLst>
                <a:ext uri="{FF2B5EF4-FFF2-40B4-BE49-F238E27FC236}">
                  <a16:creationId xmlns:a16="http://schemas.microsoft.com/office/drawing/2014/main" id="{4456F8C2-7488-4581-8379-0816B33CF2DD}"/>
                </a:ext>
              </a:extLst>
            </p:cNvPr>
            <p:cNvSpPr txBox="1"/>
            <p:nvPr/>
          </p:nvSpPr>
          <p:spPr>
            <a:xfrm>
              <a:off x="6180374" y="5607105"/>
              <a:ext cx="26094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66" name="TextBox 181">
              <a:extLst>
                <a:ext uri="{FF2B5EF4-FFF2-40B4-BE49-F238E27FC236}">
                  <a16:creationId xmlns:a16="http://schemas.microsoft.com/office/drawing/2014/main" id="{33A2478B-3F2F-4FA9-A1E6-D5CC5DCA313E}"/>
                </a:ext>
              </a:extLst>
            </p:cNvPr>
            <p:cNvSpPr txBox="1"/>
            <p:nvPr/>
          </p:nvSpPr>
          <p:spPr>
            <a:xfrm>
              <a:off x="6686167" y="5607105"/>
              <a:ext cx="26094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-2</a:t>
              </a:r>
            </a:p>
          </p:txBody>
        </p:sp>
        <p:sp>
          <p:nvSpPr>
            <p:cNvPr id="67" name="TextBox 182">
              <a:extLst>
                <a:ext uri="{FF2B5EF4-FFF2-40B4-BE49-F238E27FC236}">
                  <a16:creationId xmlns:a16="http://schemas.microsoft.com/office/drawing/2014/main" id="{D1DF71B5-4600-47D9-86CE-055412621FFD}"/>
                </a:ext>
              </a:extLst>
            </p:cNvPr>
            <p:cNvSpPr txBox="1"/>
            <p:nvPr/>
          </p:nvSpPr>
          <p:spPr>
            <a:xfrm>
              <a:off x="7191960" y="5607105"/>
              <a:ext cx="26094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8" name="TextBox 184">
              <a:extLst>
                <a:ext uri="{FF2B5EF4-FFF2-40B4-BE49-F238E27FC236}">
                  <a16:creationId xmlns:a16="http://schemas.microsoft.com/office/drawing/2014/main" id="{686DBB05-2FB6-4118-BAB9-0695BE207D0A}"/>
                </a:ext>
              </a:extLst>
            </p:cNvPr>
            <p:cNvSpPr txBox="1"/>
            <p:nvPr/>
          </p:nvSpPr>
          <p:spPr>
            <a:xfrm>
              <a:off x="7697753" y="5607105"/>
              <a:ext cx="26094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9" name="TextBox 185">
              <a:extLst>
                <a:ext uri="{FF2B5EF4-FFF2-40B4-BE49-F238E27FC236}">
                  <a16:creationId xmlns:a16="http://schemas.microsoft.com/office/drawing/2014/main" id="{22717744-5908-409D-B401-B6CC47BAFC1D}"/>
                </a:ext>
              </a:extLst>
            </p:cNvPr>
            <p:cNvSpPr txBox="1"/>
            <p:nvPr/>
          </p:nvSpPr>
          <p:spPr>
            <a:xfrm>
              <a:off x="8203547" y="5607105"/>
              <a:ext cx="26094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0" name="TextBox 177">
              <a:extLst>
                <a:ext uri="{FF2B5EF4-FFF2-40B4-BE49-F238E27FC236}">
                  <a16:creationId xmlns:a16="http://schemas.microsoft.com/office/drawing/2014/main" id="{44AC8037-0DFF-4B98-9F4E-39E12E1CA1FF}"/>
                </a:ext>
              </a:extLst>
            </p:cNvPr>
            <p:cNvSpPr txBox="1"/>
            <p:nvPr/>
          </p:nvSpPr>
          <p:spPr>
            <a:xfrm>
              <a:off x="8456442" y="5607105"/>
              <a:ext cx="23036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5</a:t>
              </a:r>
            </a:p>
          </p:txBody>
        </p:sp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0728AB6A-5ADA-448E-918F-8E536ACC4321}"/>
                </a:ext>
              </a:extLst>
            </p:cNvPr>
            <p:cNvGrpSpPr/>
            <p:nvPr/>
          </p:nvGrpSpPr>
          <p:grpSpPr>
            <a:xfrm>
              <a:off x="6068270" y="5471093"/>
              <a:ext cx="2507579" cy="57094"/>
              <a:chOff x="5196224" y="3244727"/>
              <a:chExt cx="2507579" cy="88803"/>
            </a:xfrm>
          </p:grpSpPr>
          <p:cxnSp>
            <p:nvCxnSpPr>
              <p:cNvPr id="72" name="Straight Connector 163">
                <a:extLst>
                  <a:ext uri="{FF2B5EF4-FFF2-40B4-BE49-F238E27FC236}">
                    <a16:creationId xmlns:a16="http://schemas.microsoft.com/office/drawing/2014/main" id="{BA8F9DA2-974C-447E-8354-B0E76C8F39B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196224" y="3244727"/>
                <a:ext cx="2507579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3" name="Straight Connector 167">
                <a:extLst>
                  <a:ext uri="{FF2B5EF4-FFF2-40B4-BE49-F238E27FC236}">
                    <a16:creationId xmlns:a16="http://schemas.microsoft.com/office/drawing/2014/main" id="{31531B74-C5AB-46E8-93EB-904B58F44644}"/>
                  </a:ext>
                </a:extLst>
              </p:cNvPr>
              <p:cNvCxnSpPr/>
              <p:nvPr/>
            </p:nvCxnSpPr>
            <p:spPr bwMode="auto">
              <a:xfrm>
                <a:off x="5196224" y="3244727"/>
                <a:ext cx="0" cy="88803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Straight Connector 168">
                <a:extLst>
                  <a:ext uri="{FF2B5EF4-FFF2-40B4-BE49-F238E27FC236}">
                    <a16:creationId xmlns:a16="http://schemas.microsoft.com/office/drawing/2014/main" id="{20020FA6-B23C-4120-9151-C1759B9CB739}"/>
                  </a:ext>
                </a:extLst>
              </p:cNvPr>
              <p:cNvCxnSpPr/>
              <p:nvPr/>
            </p:nvCxnSpPr>
            <p:spPr bwMode="auto">
              <a:xfrm>
                <a:off x="5446982" y="3244727"/>
                <a:ext cx="0" cy="88803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" name="Straight Connector 169">
                <a:extLst>
                  <a:ext uri="{FF2B5EF4-FFF2-40B4-BE49-F238E27FC236}">
                    <a16:creationId xmlns:a16="http://schemas.microsoft.com/office/drawing/2014/main" id="{7F635F05-53DE-4E17-BF79-09662B8E35A1}"/>
                  </a:ext>
                </a:extLst>
              </p:cNvPr>
              <p:cNvCxnSpPr/>
              <p:nvPr/>
            </p:nvCxnSpPr>
            <p:spPr bwMode="auto">
              <a:xfrm>
                <a:off x="5948499" y="3244727"/>
                <a:ext cx="0" cy="88803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" name="Straight Connector 170">
                <a:extLst>
                  <a:ext uri="{FF2B5EF4-FFF2-40B4-BE49-F238E27FC236}">
                    <a16:creationId xmlns:a16="http://schemas.microsoft.com/office/drawing/2014/main" id="{B9C3F97C-8E4A-481C-91D6-A5E604FA64B7}"/>
                  </a:ext>
                </a:extLst>
              </p:cNvPr>
              <p:cNvCxnSpPr/>
              <p:nvPr/>
            </p:nvCxnSpPr>
            <p:spPr bwMode="auto">
              <a:xfrm>
                <a:off x="6450016" y="3244727"/>
                <a:ext cx="0" cy="88803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" name="Straight Connector 171">
                <a:extLst>
                  <a:ext uri="{FF2B5EF4-FFF2-40B4-BE49-F238E27FC236}">
                    <a16:creationId xmlns:a16="http://schemas.microsoft.com/office/drawing/2014/main" id="{27331F1C-BD0E-468F-8DAB-1DA4C122E499}"/>
                  </a:ext>
                </a:extLst>
              </p:cNvPr>
              <p:cNvCxnSpPr/>
              <p:nvPr/>
            </p:nvCxnSpPr>
            <p:spPr bwMode="auto">
              <a:xfrm>
                <a:off x="6951532" y="3244727"/>
                <a:ext cx="0" cy="88801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8" name="Straight Connector 172">
                <a:extLst>
                  <a:ext uri="{FF2B5EF4-FFF2-40B4-BE49-F238E27FC236}">
                    <a16:creationId xmlns:a16="http://schemas.microsoft.com/office/drawing/2014/main" id="{083A3C1B-8C6D-4C48-9F9D-8E7042A9D0CB}"/>
                  </a:ext>
                </a:extLst>
              </p:cNvPr>
              <p:cNvCxnSpPr/>
              <p:nvPr/>
            </p:nvCxnSpPr>
            <p:spPr bwMode="auto">
              <a:xfrm>
                <a:off x="7453049" y="3244727"/>
                <a:ext cx="0" cy="88801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9" name="Straight Connector 173">
                <a:extLst>
                  <a:ext uri="{FF2B5EF4-FFF2-40B4-BE49-F238E27FC236}">
                    <a16:creationId xmlns:a16="http://schemas.microsoft.com/office/drawing/2014/main" id="{AD237D40-38EA-46A1-9E10-BEAC51891DCD}"/>
                  </a:ext>
                </a:extLst>
              </p:cNvPr>
              <p:cNvCxnSpPr/>
              <p:nvPr/>
            </p:nvCxnSpPr>
            <p:spPr bwMode="auto">
              <a:xfrm>
                <a:off x="7703803" y="3244727"/>
                <a:ext cx="0" cy="88801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0" name="Straight Connector 169">
                <a:extLst>
                  <a:ext uri="{FF2B5EF4-FFF2-40B4-BE49-F238E27FC236}">
                    <a16:creationId xmlns:a16="http://schemas.microsoft.com/office/drawing/2014/main" id="{507B2BCA-7397-4D74-8C0D-ECAE5F8DC575}"/>
                  </a:ext>
                </a:extLst>
              </p:cNvPr>
              <p:cNvCxnSpPr/>
              <p:nvPr/>
            </p:nvCxnSpPr>
            <p:spPr bwMode="auto">
              <a:xfrm>
                <a:off x="5697741" y="3244727"/>
                <a:ext cx="0" cy="88803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1" name="Straight Connector 169">
                <a:extLst>
                  <a:ext uri="{FF2B5EF4-FFF2-40B4-BE49-F238E27FC236}">
                    <a16:creationId xmlns:a16="http://schemas.microsoft.com/office/drawing/2014/main" id="{623D2264-D0C6-41BC-AB82-404A203026D5}"/>
                  </a:ext>
                </a:extLst>
              </p:cNvPr>
              <p:cNvCxnSpPr/>
              <p:nvPr/>
            </p:nvCxnSpPr>
            <p:spPr bwMode="auto">
              <a:xfrm>
                <a:off x="6199257" y="3244727"/>
                <a:ext cx="0" cy="88803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2" name="Straight Connector 171">
                <a:extLst>
                  <a:ext uri="{FF2B5EF4-FFF2-40B4-BE49-F238E27FC236}">
                    <a16:creationId xmlns:a16="http://schemas.microsoft.com/office/drawing/2014/main" id="{368A0F07-F7B1-4DE8-9A43-5A3451BED254}"/>
                  </a:ext>
                </a:extLst>
              </p:cNvPr>
              <p:cNvCxnSpPr/>
              <p:nvPr/>
            </p:nvCxnSpPr>
            <p:spPr bwMode="auto">
              <a:xfrm>
                <a:off x="6700774" y="3244727"/>
                <a:ext cx="0" cy="88801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3" name="Straight Connector 172">
                <a:extLst>
                  <a:ext uri="{FF2B5EF4-FFF2-40B4-BE49-F238E27FC236}">
                    <a16:creationId xmlns:a16="http://schemas.microsoft.com/office/drawing/2014/main" id="{93ACFD20-93E4-4936-9393-454F1D1A7EF5}"/>
                  </a:ext>
                </a:extLst>
              </p:cNvPr>
              <p:cNvCxnSpPr/>
              <p:nvPr/>
            </p:nvCxnSpPr>
            <p:spPr bwMode="auto">
              <a:xfrm>
                <a:off x="7202291" y="3244727"/>
                <a:ext cx="0" cy="88801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84" name="TextBox 180">
              <a:extLst>
                <a:ext uri="{FF2B5EF4-FFF2-40B4-BE49-F238E27FC236}">
                  <a16:creationId xmlns:a16="http://schemas.microsoft.com/office/drawing/2014/main" id="{32A2F0ED-8CBC-40A9-8FB0-40D6944F3DBD}"/>
                </a:ext>
              </a:extLst>
            </p:cNvPr>
            <p:cNvSpPr txBox="1"/>
            <p:nvPr/>
          </p:nvSpPr>
          <p:spPr>
            <a:xfrm>
              <a:off x="6433270" y="5607105"/>
              <a:ext cx="26094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-3</a:t>
              </a:r>
            </a:p>
          </p:txBody>
        </p:sp>
        <p:sp>
          <p:nvSpPr>
            <p:cNvPr id="85" name="TextBox 181">
              <a:extLst>
                <a:ext uri="{FF2B5EF4-FFF2-40B4-BE49-F238E27FC236}">
                  <a16:creationId xmlns:a16="http://schemas.microsoft.com/office/drawing/2014/main" id="{328CC3C4-DCBA-4689-8D58-8083EB23AD1C}"/>
                </a:ext>
              </a:extLst>
            </p:cNvPr>
            <p:cNvSpPr txBox="1"/>
            <p:nvPr/>
          </p:nvSpPr>
          <p:spPr>
            <a:xfrm>
              <a:off x="6939064" y="5607105"/>
              <a:ext cx="26094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-1</a:t>
              </a:r>
            </a:p>
          </p:txBody>
        </p:sp>
        <p:sp>
          <p:nvSpPr>
            <p:cNvPr id="86" name="TextBox 184">
              <a:extLst>
                <a:ext uri="{FF2B5EF4-FFF2-40B4-BE49-F238E27FC236}">
                  <a16:creationId xmlns:a16="http://schemas.microsoft.com/office/drawing/2014/main" id="{F6FA2FA9-A7BB-4CEA-A78A-9FD47AE4167E}"/>
                </a:ext>
              </a:extLst>
            </p:cNvPr>
            <p:cNvSpPr txBox="1"/>
            <p:nvPr/>
          </p:nvSpPr>
          <p:spPr>
            <a:xfrm>
              <a:off x="7444857" y="5607105"/>
              <a:ext cx="26094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7" name="TextBox 185">
              <a:extLst>
                <a:ext uri="{FF2B5EF4-FFF2-40B4-BE49-F238E27FC236}">
                  <a16:creationId xmlns:a16="http://schemas.microsoft.com/office/drawing/2014/main" id="{A2C0409E-C365-408D-B4D5-A566195772CC}"/>
                </a:ext>
              </a:extLst>
            </p:cNvPr>
            <p:cNvSpPr txBox="1"/>
            <p:nvPr/>
          </p:nvSpPr>
          <p:spPr>
            <a:xfrm>
              <a:off x="7950650" y="5607105"/>
              <a:ext cx="26094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71EB4DBF-4E40-4175-8353-965CB17451DF}"/>
                </a:ext>
              </a:extLst>
            </p:cNvPr>
            <p:cNvSpPr txBox="1"/>
            <p:nvPr/>
          </p:nvSpPr>
          <p:spPr>
            <a:xfrm>
              <a:off x="7663351" y="4537287"/>
              <a:ext cx="13877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FDA non-inferiority margin</a:t>
              </a:r>
            </a:p>
          </p:txBody>
        </p:sp>
        <p:sp>
          <p:nvSpPr>
            <p:cNvPr id="90" name="TextBox 153">
              <a:extLst>
                <a:ext uri="{FF2B5EF4-FFF2-40B4-BE49-F238E27FC236}">
                  <a16:creationId xmlns:a16="http://schemas.microsoft.com/office/drawing/2014/main" id="{0D505FE6-0F69-4112-A7E9-2336100E9D38}"/>
                </a:ext>
              </a:extLst>
            </p:cNvPr>
            <p:cNvSpPr txBox="1"/>
            <p:nvPr/>
          </p:nvSpPr>
          <p:spPr>
            <a:xfrm>
              <a:off x="7355890" y="4768120"/>
              <a:ext cx="31739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+0,6</a:t>
              </a:r>
            </a:p>
          </p:txBody>
        </p:sp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55D68D67-E99C-4B7F-B815-A2FE47825122}"/>
                </a:ext>
              </a:extLst>
            </p:cNvPr>
            <p:cNvGrpSpPr/>
            <p:nvPr/>
          </p:nvGrpSpPr>
          <p:grpSpPr>
            <a:xfrm>
              <a:off x="6992754" y="4953436"/>
              <a:ext cx="1015465" cy="84760"/>
              <a:chOff x="6418208" y="2617418"/>
              <a:chExt cx="1015465" cy="84760"/>
            </a:xfrm>
          </p:grpSpPr>
          <p:cxnSp>
            <p:nvCxnSpPr>
              <p:cNvPr id="92" name="Straight Connector 188">
                <a:extLst>
                  <a:ext uri="{FF2B5EF4-FFF2-40B4-BE49-F238E27FC236}">
                    <a16:creationId xmlns:a16="http://schemas.microsoft.com/office/drawing/2014/main" id="{C063E35F-0A8D-4E3B-A6E2-7D32CB433DE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418208" y="2663621"/>
                <a:ext cx="1015465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3" name="Ellipse 92">
                <a:extLst>
                  <a:ext uri="{FF2B5EF4-FFF2-40B4-BE49-F238E27FC236}">
                    <a16:creationId xmlns:a16="http://schemas.microsoft.com/office/drawing/2014/main" id="{FDD89F3C-F5EF-45C3-9A1A-F27F1251B8FD}"/>
                  </a:ext>
                </a:extLst>
              </p:cNvPr>
              <p:cNvSpPr/>
              <p:nvPr/>
            </p:nvSpPr>
            <p:spPr>
              <a:xfrm>
                <a:off x="6870311" y="2617418"/>
                <a:ext cx="84760" cy="84760"/>
              </a:xfrm>
              <a:prstGeom prst="ellipse">
                <a:avLst/>
              </a:prstGeom>
              <a:solidFill>
                <a:schemeClr val="tx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</p:grpSp>
        <p:sp>
          <p:nvSpPr>
            <p:cNvPr id="94" name="TextBox 153">
              <a:extLst>
                <a:ext uri="{FF2B5EF4-FFF2-40B4-BE49-F238E27FC236}">
                  <a16:creationId xmlns:a16="http://schemas.microsoft.com/office/drawing/2014/main" id="{CBD56003-A337-4AD0-BB20-C29A4C654154}"/>
                </a:ext>
              </a:extLst>
            </p:cNvPr>
            <p:cNvSpPr txBox="1"/>
            <p:nvPr/>
          </p:nvSpPr>
          <p:spPr>
            <a:xfrm>
              <a:off x="7346870" y="5058554"/>
              <a:ext cx="31739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</a:rPr>
                <a:t>+0,6</a:t>
              </a:r>
            </a:p>
          </p:txBody>
        </p:sp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8E69419D-5F59-4DCA-9D10-152C12C981D6}"/>
                </a:ext>
              </a:extLst>
            </p:cNvPr>
            <p:cNvGrpSpPr/>
            <p:nvPr/>
          </p:nvGrpSpPr>
          <p:grpSpPr>
            <a:xfrm>
              <a:off x="6983128" y="5221568"/>
              <a:ext cx="1015465" cy="84760"/>
              <a:chOff x="6417602" y="2617418"/>
              <a:chExt cx="1015465" cy="84760"/>
            </a:xfrm>
          </p:grpSpPr>
          <p:cxnSp>
            <p:nvCxnSpPr>
              <p:cNvPr id="96" name="Straight Connector 188">
                <a:extLst>
                  <a:ext uri="{FF2B5EF4-FFF2-40B4-BE49-F238E27FC236}">
                    <a16:creationId xmlns:a16="http://schemas.microsoft.com/office/drawing/2014/main" id="{44ADE492-83DE-4D8E-BB79-7801B71EBEA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417602" y="2663621"/>
                <a:ext cx="1015465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7" name="Ellipse 96">
                <a:extLst>
                  <a:ext uri="{FF2B5EF4-FFF2-40B4-BE49-F238E27FC236}">
                    <a16:creationId xmlns:a16="http://schemas.microsoft.com/office/drawing/2014/main" id="{F246173D-0D02-48D2-8D3B-ABB7A701F3D0}"/>
                  </a:ext>
                </a:extLst>
              </p:cNvPr>
              <p:cNvSpPr/>
              <p:nvPr/>
            </p:nvSpPr>
            <p:spPr>
              <a:xfrm>
                <a:off x="6870311" y="2617418"/>
                <a:ext cx="84760" cy="84760"/>
              </a:xfrm>
              <a:prstGeom prst="ellipse">
                <a:avLst/>
              </a:prstGeom>
              <a:solidFill>
                <a:schemeClr val="tx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</p:grpSp>
        <p:sp>
          <p:nvSpPr>
            <p:cNvPr id="102" name="Down Arrow 10">
              <a:extLst>
                <a:ext uri="{FF2B5EF4-FFF2-40B4-BE49-F238E27FC236}">
                  <a16:creationId xmlns:a16="http://schemas.microsoft.com/office/drawing/2014/main" id="{DCF1379A-5DA3-44E4-88A8-608F42C289D9}"/>
                </a:ext>
              </a:extLst>
            </p:cNvPr>
            <p:cNvSpPr/>
            <p:nvPr/>
          </p:nvSpPr>
          <p:spPr>
            <a:xfrm rot="16200000">
              <a:off x="7662105" y="3831559"/>
              <a:ext cx="412298" cy="1080435"/>
            </a:xfrm>
            <a:prstGeom prst="downArrow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</p:spPr>
          <p:txBody>
            <a:bodyPr vert="vert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400" b="1" kern="0" dirty="0">
                  <a:solidFill>
                    <a:schemeClr val="bg1"/>
                  </a:solidFill>
                  <a:cs typeface="Arial" panose="020B0604020202020204" pitchFamily="34" charset="0"/>
                </a:rPr>
                <a:t>7</a:t>
              </a:r>
              <a:r>
                <a:rPr kumimoji="0" lang="en-US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D/7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03" name="Down Arrow 11">
              <a:extLst>
                <a:ext uri="{FF2B5EF4-FFF2-40B4-BE49-F238E27FC236}">
                  <a16:creationId xmlns:a16="http://schemas.microsoft.com/office/drawing/2014/main" id="{13B93224-C991-4D45-A18D-DEB90A2C7E9E}"/>
                </a:ext>
              </a:extLst>
            </p:cNvPr>
            <p:cNvSpPr/>
            <p:nvPr/>
          </p:nvSpPr>
          <p:spPr>
            <a:xfrm rot="5400000">
              <a:off x="6587889" y="3843688"/>
              <a:ext cx="423260" cy="1057034"/>
            </a:xfrm>
            <a:prstGeom prst="downArrow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kern="0" dirty="0">
                  <a:solidFill>
                    <a:schemeClr val="bg1"/>
                  </a:solidFill>
                  <a:cs typeface="Arial" panose="020B0604020202020204" pitchFamily="34" charset="0"/>
                </a:rPr>
                <a:t>4D/7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7816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8080"/>
          </a:xfrm>
        </p:spPr>
        <p:txBody>
          <a:bodyPr/>
          <a:lstStyle/>
          <a:p>
            <a:r>
              <a:rPr lang="fr-FR" dirty="0"/>
              <a:t>QUATUOR </a:t>
            </a:r>
            <a:r>
              <a:rPr lang="mr-IN" dirty="0"/>
              <a:t>–</a:t>
            </a:r>
            <a:r>
              <a:rPr lang="fr-FR" dirty="0" err="1"/>
              <a:t>Treatment</a:t>
            </a:r>
            <a:r>
              <a:rPr lang="fr-FR" dirty="0"/>
              <a:t> </a:t>
            </a:r>
            <a:r>
              <a:rPr lang="fr-FR" dirty="0" err="1"/>
              <a:t>failure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E2DEC2F-F341-4CE9-84D8-184606E32E7D}"/>
              </a:ext>
            </a:extLst>
          </p:cNvPr>
          <p:cNvSpPr txBox="1"/>
          <p:nvPr/>
        </p:nvSpPr>
        <p:spPr>
          <a:xfrm>
            <a:off x="5943957" y="6495102"/>
            <a:ext cx="3200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i="1" dirty="0" err="1">
                <a:solidFill>
                  <a:srgbClr val="0070C0"/>
                </a:solidFill>
              </a:rPr>
              <a:t>Landman</a:t>
            </a:r>
            <a:r>
              <a:rPr lang="fr-FR" sz="1400" b="1" i="1" dirty="0">
                <a:solidFill>
                  <a:srgbClr val="0070C0"/>
                </a:solidFill>
              </a:rPr>
              <a:t> R, IAS 2019, Abs. WEAB0406LB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85505" y="5178819"/>
            <a:ext cx="5894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 note: no difference in AE incidence between both groups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1702811-3FDB-4FC9-B873-FC799763C1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167023"/>
              </p:ext>
            </p:extLst>
          </p:nvPr>
        </p:nvGraphicFramePr>
        <p:xfrm>
          <a:off x="601513" y="1119899"/>
          <a:ext cx="7956982" cy="4058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5223">
                  <a:extLst>
                    <a:ext uri="{9D8B030D-6E8A-4147-A177-3AD203B41FA5}">
                      <a16:colId xmlns:a16="http://schemas.microsoft.com/office/drawing/2014/main" val="2763728435"/>
                    </a:ext>
                  </a:extLst>
                </a:gridCol>
                <a:gridCol w="2446317">
                  <a:extLst>
                    <a:ext uri="{9D8B030D-6E8A-4147-A177-3AD203B41FA5}">
                      <a16:colId xmlns:a16="http://schemas.microsoft.com/office/drawing/2014/main" val="3191781981"/>
                    </a:ext>
                  </a:extLst>
                </a:gridCol>
                <a:gridCol w="2355442">
                  <a:extLst>
                    <a:ext uri="{9D8B030D-6E8A-4147-A177-3AD203B41FA5}">
                      <a16:colId xmlns:a16="http://schemas.microsoft.com/office/drawing/2014/main" val="2329442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800" dirty="0">
                        <a:latin typeface="+mn-lt"/>
                      </a:endParaRPr>
                    </a:p>
                  </a:txBody>
                  <a:tcPr marL="121237" marR="121237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 D /7 (</a:t>
                      </a:r>
                      <a:r>
                        <a:rPr lang="fr-F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</a:t>
                      </a:r>
                      <a:r>
                        <a:rPr lang="fr-FR" sz="16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= 318)</a:t>
                      </a:r>
                      <a:endParaRPr lang="fr-FR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760" marR="6760" marT="5099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 D /7 (</a:t>
                      </a:r>
                      <a:r>
                        <a:rPr lang="fr-F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</a:t>
                      </a:r>
                      <a:r>
                        <a:rPr lang="fr-FR" sz="16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= 318)</a:t>
                      </a:r>
                      <a:endParaRPr lang="fr-FR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760" marR="6760" marT="5099" marB="0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57255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0" lvl="1" indent="0" algn="l"/>
                      <a:r>
                        <a:rPr lang="en-US" sz="1800" b="1" noProof="0" dirty="0" err="1">
                          <a:latin typeface="+mn-lt"/>
                        </a:rPr>
                        <a:t>Virological</a:t>
                      </a:r>
                      <a:r>
                        <a:rPr lang="en-US" sz="1800" b="1" noProof="0" dirty="0">
                          <a:latin typeface="+mn-lt"/>
                        </a:rPr>
                        <a:t> non-response</a:t>
                      </a:r>
                    </a:p>
                  </a:txBody>
                  <a:tcPr marL="121237" marR="121237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lvl="1" indent="0" algn="l"/>
                      <a:endParaRPr lang="en-US" sz="1800" b="1" noProof="0" dirty="0">
                        <a:latin typeface="+mn-lt"/>
                      </a:endParaRPr>
                    </a:p>
                  </a:txBody>
                  <a:tcPr marL="121237" marR="121237"/>
                </a:tc>
                <a:extLst>
                  <a:ext uri="{0D108BD9-81ED-4DB2-BD59-A6C34878D82A}">
                    <a16:rowId xmlns:a16="http://schemas.microsoft.com/office/drawing/2014/main" val="2962131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aseline="0" noProof="0" dirty="0">
                          <a:latin typeface="+mn-lt"/>
                        </a:rPr>
                        <a:t>Confirmed VL &gt; 50 c/mL</a:t>
                      </a:r>
                    </a:p>
                    <a:p>
                      <a:r>
                        <a:rPr lang="en-US" sz="1800" baseline="0" noProof="0" dirty="0">
                          <a:latin typeface="+mn-lt"/>
                        </a:rPr>
                        <a:t>INI group (N = 304)</a:t>
                      </a:r>
                    </a:p>
                    <a:p>
                      <a:pPr lvl="1"/>
                      <a:r>
                        <a:rPr lang="en-US" sz="1800" baseline="0" noProof="0" dirty="0">
                          <a:latin typeface="+mn-lt"/>
                        </a:rPr>
                        <a:t>R emergence</a:t>
                      </a:r>
                    </a:p>
                    <a:p>
                      <a:r>
                        <a:rPr lang="en-US" sz="1800" baseline="0" noProof="0" dirty="0">
                          <a:latin typeface="+mn-lt"/>
                        </a:rPr>
                        <a:t>NNRTI group (N = 296)</a:t>
                      </a:r>
                    </a:p>
                    <a:p>
                      <a:pPr lvl="1"/>
                      <a:r>
                        <a:rPr lang="en-US" sz="1800" baseline="0" noProof="0" dirty="0">
                          <a:latin typeface="+mn-lt"/>
                        </a:rPr>
                        <a:t>R emergence</a:t>
                      </a:r>
                      <a:endParaRPr lang="en-US" sz="1800" noProof="0" dirty="0">
                        <a:latin typeface="+mn-lt"/>
                      </a:endParaRPr>
                    </a:p>
                  </a:txBody>
                  <a:tcPr marL="121237" marR="1212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latin typeface="+mn-lt"/>
                          <a:cs typeface="Arial" panose="020B0604020202020204" pitchFamily="34" charset="0"/>
                        </a:rPr>
                        <a:t>6</a:t>
                      </a:r>
                    </a:p>
                    <a:p>
                      <a:pPr algn="ctr"/>
                      <a:r>
                        <a:rPr lang="fr-FR" sz="1600"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/>
                      <a:r>
                        <a:rPr lang="fr-FR" sz="1600">
                          <a:latin typeface="+mn-lt"/>
                          <a:cs typeface="Arial" panose="020B0604020202020204" pitchFamily="34" charset="0"/>
                        </a:rPr>
                        <a:t>1 (on RAL)</a:t>
                      </a:r>
                    </a:p>
                    <a:p>
                      <a:pPr algn="ctr"/>
                      <a:r>
                        <a:rPr lang="fr-FR" sz="1600"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/>
                      <a:r>
                        <a:rPr lang="fr-FR" sz="1600">
                          <a:latin typeface="+mn-lt"/>
                          <a:cs typeface="Arial" panose="020B0604020202020204" pitchFamily="34" charset="0"/>
                        </a:rPr>
                        <a:t>2 (on RPV)</a:t>
                      </a:r>
                      <a:endParaRPr lang="fr-FR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237" marR="1212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algn="ctr"/>
                      <a:r>
                        <a:rPr lang="fr-FR" sz="1600"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fr-FR" sz="160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/>
                      <a:r>
                        <a:rPr lang="fr-FR" sz="1600"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/>
                      <a:r>
                        <a:rPr lang="fr-FR" sz="1600">
                          <a:latin typeface="+mn-lt"/>
                          <a:cs typeface="Arial" panose="020B0604020202020204" pitchFamily="34" charset="0"/>
                        </a:rPr>
                        <a:t>1 (on RPV)</a:t>
                      </a:r>
                      <a:endParaRPr lang="fr-FR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237" marR="121237" anchor="ctr"/>
                </a:tc>
                <a:extLst>
                  <a:ext uri="{0D108BD9-81ED-4DB2-BD59-A6C34878D82A}">
                    <a16:rowId xmlns:a16="http://schemas.microsoft.com/office/drawing/2014/main" val="1109074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noProof="0" dirty="0">
                          <a:latin typeface="+mn-lt"/>
                        </a:rPr>
                        <a:t>No </a:t>
                      </a:r>
                      <a:r>
                        <a:rPr lang="en-US" sz="1800" b="1" noProof="0" dirty="0" err="1">
                          <a:latin typeface="+mn-lt"/>
                        </a:rPr>
                        <a:t>virological</a:t>
                      </a:r>
                      <a:r>
                        <a:rPr lang="en-US" sz="1800" b="1" noProof="0" dirty="0">
                          <a:latin typeface="+mn-lt"/>
                        </a:rPr>
                        <a:t> failure</a:t>
                      </a:r>
                    </a:p>
                  </a:txBody>
                  <a:tcPr marL="121237" marR="12123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237" marR="121237"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237" marR="121237" anchor="ctr"/>
                </a:tc>
                <a:extLst>
                  <a:ext uri="{0D108BD9-81ED-4DB2-BD59-A6C34878D82A}">
                    <a16:rowId xmlns:a16="http://schemas.microsoft.com/office/drawing/2014/main" val="3479055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noProof="0" dirty="0">
                          <a:latin typeface="+mn-lt"/>
                        </a:rPr>
                        <a:t>Death</a:t>
                      </a:r>
                    </a:p>
                  </a:txBody>
                  <a:tcPr marL="121237" marR="12123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+mn-lt"/>
                          <a:cs typeface="Arial" panose="020B0604020202020204" pitchFamily="34" charset="0"/>
                        </a:rPr>
                        <a:t>  2</a:t>
                      </a:r>
                      <a:r>
                        <a:rPr lang="en-US" sz="1600" baseline="0" noProof="0">
                          <a:latin typeface="+mn-lt"/>
                          <a:cs typeface="Arial" panose="020B0604020202020204" pitchFamily="34" charset="0"/>
                        </a:rPr>
                        <a:t> (sudden death, cancer)</a:t>
                      </a:r>
                      <a:endParaRPr lang="en-US" sz="1600" noProof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237" marR="1212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fr-FR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237" marR="121237" anchor="ctr"/>
                </a:tc>
                <a:extLst>
                  <a:ext uri="{0D108BD9-81ED-4DB2-BD59-A6C34878D82A}">
                    <a16:rowId xmlns:a16="http://schemas.microsoft.com/office/drawing/2014/main" val="2559507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noProof="0" dirty="0">
                          <a:latin typeface="+mn-lt"/>
                        </a:rPr>
                        <a:t>Discontinuation </a:t>
                      </a:r>
                      <a:r>
                        <a:rPr lang="en-US" sz="1800" noProof="0" dirty="0">
                          <a:solidFill>
                            <a:schemeClr val="tx1"/>
                          </a:solidFill>
                          <a:latin typeface="+mn-lt"/>
                        </a:rPr>
                        <a:t>because</a:t>
                      </a:r>
                      <a:r>
                        <a:rPr lang="en-US" sz="1800" baseline="0" noProof="0" dirty="0">
                          <a:solidFill>
                            <a:schemeClr val="tx1"/>
                          </a:solidFill>
                          <a:latin typeface="+mn-lt"/>
                        </a:rPr>
                        <a:t> of</a:t>
                      </a:r>
                      <a:r>
                        <a:rPr lang="en-US" sz="1800" noProof="0" dirty="0">
                          <a:solidFill>
                            <a:schemeClr val="accent2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aseline="0" noProof="0" dirty="0">
                          <a:solidFill>
                            <a:schemeClr val="dk1"/>
                          </a:solidFill>
                          <a:latin typeface="+mn-lt"/>
                        </a:rPr>
                        <a:t>AE</a:t>
                      </a:r>
                      <a:endParaRPr lang="en-US" sz="1800" noProof="0" dirty="0">
                        <a:latin typeface="+mn-lt"/>
                      </a:endParaRPr>
                    </a:p>
                  </a:txBody>
                  <a:tcPr marL="121237" marR="1212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600" baseline="0" noProof="0">
                          <a:latin typeface="+mn-lt"/>
                          <a:cs typeface="Arial" panose="020B0604020202020204" pitchFamily="34" charset="0"/>
                        </a:rPr>
                        <a:t> (depression)</a:t>
                      </a:r>
                      <a:endParaRPr lang="en-US" sz="1600" noProof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237" marR="1212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fr-FR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237" marR="121237" anchor="ctr"/>
                </a:tc>
                <a:extLst>
                  <a:ext uri="{0D108BD9-81ED-4DB2-BD59-A6C34878D82A}">
                    <a16:rowId xmlns:a16="http://schemas.microsoft.com/office/drawing/2014/main" val="456973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noProof="0" dirty="0">
                          <a:latin typeface="+mn-lt"/>
                        </a:rPr>
                        <a:t>Lost to follow-up</a:t>
                      </a:r>
                    </a:p>
                  </a:txBody>
                  <a:tcPr marL="121237" marR="1212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fr-FR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237" marR="1212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  <a:endParaRPr lang="fr-FR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237" marR="121237" anchor="ctr"/>
                </a:tc>
                <a:extLst>
                  <a:ext uri="{0D108BD9-81ED-4DB2-BD59-A6C34878D82A}">
                    <a16:rowId xmlns:a16="http://schemas.microsoft.com/office/drawing/2014/main" val="463529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noProof="0" dirty="0">
                          <a:latin typeface="+mn-lt"/>
                        </a:rPr>
                        <a:t>Patient decision</a:t>
                      </a:r>
                    </a:p>
                  </a:txBody>
                  <a:tcPr marL="121237" marR="1212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atin typeface="+mn-lt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21237" marR="12123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21237" marR="121237" anchor="ctr"/>
                </a:tc>
                <a:extLst>
                  <a:ext uri="{0D108BD9-81ED-4DB2-BD59-A6C34878D82A}">
                    <a16:rowId xmlns:a16="http://schemas.microsoft.com/office/drawing/2014/main" val="1059220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578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DFB7-089F-490E-B6C9-4AD02EA08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CAB + RPV LA IM as switch</a:t>
            </a:r>
            <a:br>
              <a:rPr lang="en-US" dirty="0"/>
            </a:br>
            <a:r>
              <a:rPr lang="en-US" dirty="0"/>
              <a:t>ATLAS Participant Reported Outcomes: Summary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619250"/>
            <a:ext cx="8330540" cy="45720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Baseline </a:t>
            </a:r>
            <a:r>
              <a:rPr lang="en-US" b="1" dirty="0"/>
              <a:t>ACCEPT score higher </a:t>
            </a:r>
            <a:r>
              <a:rPr lang="en-US" dirty="0"/>
              <a:t>than other chronic conditions</a:t>
            </a:r>
          </a:p>
          <a:p>
            <a:r>
              <a:rPr lang="en-US" dirty="0"/>
              <a:t>ACCEPT score </a:t>
            </a:r>
            <a:r>
              <a:rPr lang="en-US" b="1" dirty="0"/>
              <a:t>significantly better after switch </a:t>
            </a:r>
            <a:r>
              <a:rPr lang="en-US" dirty="0"/>
              <a:t>to CAB/RPV </a:t>
            </a:r>
            <a:br>
              <a:rPr lang="en-US" dirty="0"/>
            </a:br>
            <a:r>
              <a:rPr lang="en-US" dirty="0"/>
              <a:t>(all time points)</a:t>
            </a:r>
          </a:p>
          <a:p>
            <a:r>
              <a:rPr lang="en-US" b="1" dirty="0"/>
              <a:t>Acceptability of ISR’s and pain </a:t>
            </a:r>
            <a:r>
              <a:rPr lang="en-US" dirty="0"/>
              <a:t>scored “totally/very acceptable” by </a:t>
            </a:r>
            <a:r>
              <a:rPr lang="en-US" b="1" dirty="0"/>
              <a:t>90% and 86%</a:t>
            </a:r>
          </a:p>
          <a:p>
            <a:r>
              <a:rPr lang="en-US" dirty="0"/>
              <a:t>Frequency of pain decreased over time</a:t>
            </a:r>
          </a:p>
          <a:p>
            <a:r>
              <a:rPr lang="en-US" dirty="0"/>
              <a:t>Withdrawals due to ISR’s: 4 (1%) </a:t>
            </a:r>
          </a:p>
          <a:p>
            <a:r>
              <a:rPr lang="en-US" b="1" dirty="0"/>
              <a:t>HIVTSQ score improvements from baseline were significant </a:t>
            </a:r>
            <a:r>
              <a:rPr lang="en-US" dirty="0"/>
              <a:t>at week 24 and 44 and met the threshold for the minimally clinically important difference (MCID)</a:t>
            </a:r>
          </a:p>
          <a:p>
            <a:r>
              <a:rPr lang="en-US" dirty="0"/>
              <a:t>Preference question: </a:t>
            </a:r>
            <a:r>
              <a:rPr lang="en-US" b="1" dirty="0"/>
              <a:t>97% </a:t>
            </a:r>
            <a:r>
              <a:rPr lang="en-US" dirty="0"/>
              <a:t>(266/273) of responding participants </a:t>
            </a:r>
            <a:r>
              <a:rPr lang="en-US" b="1" dirty="0"/>
              <a:t>preferred CAB/RPV LA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456533" y="6275585"/>
            <a:ext cx="2687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i="1" dirty="0" err="1">
                <a:solidFill>
                  <a:srgbClr val="0070C0"/>
                </a:solidFill>
              </a:rPr>
              <a:t>Orkin</a:t>
            </a:r>
            <a:r>
              <a:rPr lang="fr-FR" sz="1400" b="1" i="1" dirty="0">
                <a:solidFill>
                  <a:srgbClr val="0070C0"/>
                </a:solidFill>
              </a:rPr>
              <a:t> C, IAS 2019, Abs. TUSY0404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7E786AA-B8B3-475D-854F-B5FEF9925A3D}"/>
              </a:ext>
            </a:extLst>
          </p:cNvPr>
          <p:cNvSpPr txBox="1"/>
          <p:nvPr/>
        </p:nvSpPr>
        <p:spPr>
          <a:xfrm>
            <a:off x="6162991" y="6489726"/>
            <a:ext cx="2981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i="1" dirty="0">
                <a:solidFill>
                  <a:srgbClr val="0070C0"/>
                </a:solidFill>
              </a:rPr>
              <a:t>Murray M, IAS 2019, Abs. MOAB013</a:t>
            </a:r>
          </a:p>
        </p:txBody>
      </p:sp>
    </p:spTree>
    <p:extLst>
      <p:ext uri="{BB962C8B-B14F-4D97-AF65-F5344CB8AC3E}">
        <p14:creationId xmlns:p14="http://schemas.microsoft.com/office/powerpoint/2010/main" val="2749002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A911B7-0DB7-4E1E-8B81-8F93AC985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74638"/>
            <a:ext cx="9144001" cy="11430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CAB + RPV LA IM as induction/maintenance - </a:t>
            </a:r>
            <a:r>
              <a:rPr lang="fr-FR" sz="3600" dirty="0"/>
              <a:t>FLAIR </a:t>
            </a:r>
            <a:r>
              <a:rPr lang="fr-FR" sz="3600" dirty="0" err="1"/>
              <a:t>Study</a:t>
            </a:r>
            <a:r>
              <a:rPr lang="fr-FR" sz="3600" dirty="0"/>
              <a:t> </a:t>
            </a:r>
            <a:br>
              <a:rPr lang="fr-FR" sz="3600" dirty="0"/>
            </a:br>
            <a:r>
              <a:rPr lang="fr-FR" sz="3600" dirty="0"/>
              <a:t>Patient-</a:t>
            </a:r>
            <a:r>
              <a:rPr lang="fr-FR" sz="3600" dirty="0" err="1"/>
              <a:t>reported</a:t>
            </a:r>
            <a:r>
              <a:rPr lang="fr-FR" sz="3600" dirty="0"/>
              <a:t> </a:t>
            </a:r>
            <a:r>
              <a:rPr lang="fr-FR" sz="3600" dirty="0" err="1"/>
              <a:t>Outcomes</a:t>
            </a:r>
            <a:r>
              <a:rPr lang="fr-FR" sz="3600" dirty="0"/>
              <a:t> and </a:t>
            </a:r>
            <a:r>
              <a:rPr lang="fr-FR" sz="3600" dirty="0" err="1"/>
              <a:t>views</a:t>
            </a:r>
            <a:r>
              <a:rPr lang="fr-FR" sz="3600" dirty="0"/>
              <a:t> (W48)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D330404-13E5-41BD-B422-321437B009D8}"/>
              </a:ext>
            </a:extLst>
          </p:cNvPr>
          <p:cNvSpPr txBox="1"/>
          <p:nvPr/>
        </p:nvSpPr>
        <p:spPr>
          <a:xfrm>
            <a:off x="1716833" y="1464906"/>
            <a:ext cx="597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General treatment acceptance (ACCEPT) scores by visit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4F81907-CBFC-400F-99DA-D4AF79E6189F}"/>
              </a:ext>
            </a:extLst>
          </p:cNvPr>
          <p:cNvSpPr txBox="1"/>
          <p:nvPr/>
        </p:nvSpPr>
        <p:spPr>
          <a:xfrm>
            <a:off x="6162991" y="6503907"/>
            <a:ext cx="2981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i="1" dirty="0">
                <a:solidFill>
                  <a:srgbClr val="0070C0"/>
                </a:solidFill>
              </a:rPr>
              <a:t>Murray M, IAS 2019, Abs. MOPEB258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99AE343-66BF-4F55-BC25-51378C34E326}"/>
              </a:ext>
            </a:extLst>
          </p:cNvPr>
          <p:cNvGrpSpPr/>
          <p:nvPr/>
        </p:nvGrpSpPr>
        <p:grpSpPr>
          <a:xfrm>
            <a:off x="864050" y="2168981"/>
            <a:ext cx="7731310" cy="3932239"/>
            <a:chOff x="864050" y="2168981"/>
            <a:chExt cx="7731310" cy="393223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9E8508-07E5-4905-B5C0-8BFC1F429A17}"/>
                </a:ext>
              </a:extLst>
            </p:cNvPr>
            <p:cNvSpPr/>
            <p:nvPr/>
          </p:nvSpPr>
          <p:spPr>
            <a:xfrm>
              <a:off x="2056394" y="3253740"/>
              <a:ext cx="511289" cy="1725930"/>
            </a:xfrm>
            <a:prstGeom prst="rect">
              <a:avLst/>
            </a:prstGeom>
            <a:solidFill>
              <a:srgbClr val="06A5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6C17A5-C34E-4D35-AFAB-FA1A6EC8F515}"/>
                </a:ext>
              </a:extLst>
            </p:cNvPr>
            <p:cNvSpPr/>
            <p:nvPr/>
          </p:nvSpPr>
          <p:spPr>
            <a:xfrm>
              <a:off x="2563870" y="3304032"/>
              <a:ext cx="511289" cy="1675638"/>
            </a:xfrm>
            <a:prstGeom prst="rect">
              <a:avLst/>
            </a:prstGeom>
            <a:solidFill>
              <a:srgbClr val="8B288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3B906B-85C4-4715-AF71-C7F46E9521F0}"/>
                </a:ext>
              </a:extLst>
            </p:cNvPr>
            <p:cNvSpPr/>
            <p:nvPr/>
          </p:nvSpPr>
          <p:spPr>
            <a:xfrm>
              <a:off x="3765534" y="3205126"/>
              <a:ext cx="511289" cy="1774544"/>
            </a:xfrm>
            <a:prstGeom prst="rect">
              <a:avLst/>
            </a:prstGeom>
            <a:solidFill>
              <a:srgbClr val="06A5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3BC21C6-1607-4444-B626-DE04AB704314}"/>
                </a:ext>
              </a:extLst>
            </p:cNvPr>
            <p:cNvSpPr/>
            <p:nvPr/>
          </p:nvSpPr>
          <p:spPr>
            <a:xfrm>
              <a:off x="4273010" y="3269933"/>
              <a:ext cx="511289" cy="1709737"/>
            </a:xfrm>
            <a:prstGeom prst="rect">
              <a:avLst/>
            </a:prstGeom>
            <a:solidFill>
              <a:srgbClr val="8B288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09D6201-1A23-49D3-B181-322A1AE91A29}"/>
                </a:ext>
              </a:extLst>
            </p:cNvPr>
            <p:cNvSpPr/>
            <p:nvPr/>
          </p:nvSpPr>
          <p:spPr>
            <a:xfrm>
              <a:off x="5497179" y="3193733"/>
              <a:ext cx="511289" cy="1785937"/>
            </a:xfrm>
            <a:prstGeom prst="rect">
              <a:avLst/>
            </a:prstGeom>
            <a:solidFill>
              <a:srgbClr val="06A5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BF9BE8F-9BB9-4B82-84EE-89C7C962F1AA}"/>
                </a:ext>
              </a:extLst>
            </p:cNvPr>
            <p:cNvSpPr/>
            <p:nvPr/>
          </p:nvSpPr>
          <p:spPr>
            <a:xfrm>
              <a:off x="6004655" y="3269933"/>
              <a:ext cx="511289" cy="1709737"/>
            </a:xfrm>
            <a:prstGeom prst="rect">
              <a:avLst/>
            </a:prstGeom>
            <a:solidFill>
              <a:srgbClr val="8B288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D529505-F47F-4B98-B829-721782751EAF}"/>
                </a:ext>
              </a:extLst>
            </p:cNvPr>
            <p:cNvSpPr/>
            <p:nvPr/>
          </p:nvSpPr>
          <p:spPr>
            <a:xfrm>
              <a:off x="7228824" y="3227070"/>
              <a:ext cx="511289" cy="1752600"/>
            </a:xfrm>
            <a:prstGeom prst="rect">
              <a:avLst/>
            </a:prstGeom>
            <a:solidFill>
              <a:srgbClr val="06A5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091FC2A-7B54-4CB4-A7BF-FFC43DD07CD6}"/>
                </a:ext>
              </a:extLst>
            </p:cNvPr>
            <p:cNvSpPr/>
            <p:nvPr/>
          </p:nvSpPr>
          <p:spPr>
            <a:xfrm>
              <a:off x="7736300" y="3304032"/>
              <a:ext cx="511289" cy="1675638"/>
            </a:xfrm>
            <a:prstGeom prst="rect">
              <a:avLst/>
            </a:prstGeom>
            <a:solidFill>
              <a:srgbClr val="8B288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C609A9-EAA6-4A00-AA6A-643FFB29B87F}"/>
                </a:ext>
              </a:extLst>
            </p:cNvPr>
            <p:cNvSpPr/>
            <p:nvPr/>
          </p:nvSpPr>
          <p:spPr>
            <a:xfrm>
              <a:off x="2360645" y="2244012"/>
              <a:ext cx="219270" cy="219270"/>
            </a:xfrm>
            <a:prstGeom prst="rect">
              <a:avLst/>
            </a:prstGeom>
            <a:solidFill>
              <a:srgbClr val="06A57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F654F2B-2D01-4DE6-92CF-E514FC87101F}"/>
                </a:ext>
              </a:extLst>
            </p:cNvPr>
            <p:cNvSpPr/>
            <p:nvPr/>
          </p:nvSpPr>
          <p:spPr>
            <a:xfrm>
              <a:off x="4800600" y="2244012"/>
              <a:ext cx="219270" cy="219270"/>
            </a:xfrm>
            <a:prstGeom prst="rect">
              <a:avLst/>
            </a:prstGeom>
            <a:solidFill>
              <a:srgbClr val="8B288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25E2334-518B-450F-AF67-6A6CD630D325}"/>
                </a:ext>
              </a:extLst>
            </p:cNvPr>
            <p:cNvSpPr txBox="1"/>
            <p:nvPr/>
          </p:nvSpPr>
          <p:spPr>
            <a:xfrm>
              <a:off x="2579915" y="2168981"/>
              <a:ext cx="1475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CAB + RPV LA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114DB04-4CDB-47F1-A62D-A05A29EBB612}"/>
                </a:ext>
              </a:extLst>
            </p:cNvPr>
            <p:cNvSpPr txBox="1"/>
            <p:nvPr/>
          </p:nvSpPr>
          <p:spPr>
            <a:xfrm>
              <a:off x="5027742" y="2168981"/>
              <a:ext cx="1509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DTG/ABC/3TC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83786CD-39CF-4C76-AA13-68F95F6B3104}"/>
                </a:ext>
              </a:extLst>
            </p:cNvPr>
            <p:cNvSpPr txBox="1"/>
            <p:nvPr/>
          </p:nvSpPr>
          <p:spPr>
            <a:xfrm rot="16200000">
              <a:off x="263084" y="3808927"/>
              <a:ext cx="15097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Mean (</a:t>
              </a:r>
              <a:r>
                <a:rPr lang="en-US" sz="1400" u="sng"/>
                <a:t>+</a:t>
              </a:r>
              <a:r>
                <a:rPr lang="en-US" sz="1400"/>
                <a:t> SD) score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4A54C4C-F03C-4FA9-8D9A-39FDE8CC87C6}"/>
                </a:ext>
              </a:extLst>
            </p:cNvPr>
            <p:cNvSpPr txBox="1"/>
            <p:nvPr/>
          </p:nvSpPr>
          <p:spPr>
            <a:xfrm>
              <a:off x="1204820" y="2791800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/>
                <a:t>100 -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C5765ED-87C5-4998-B131-B79214372DE6}"/>
                </a:ext>
              </a:extLst>
            </p:cNvPr>
            <p:cNvSpPr txBox="1"/>
            <p:nvPr/>
          </p:nvSpPr>
          <p:spPr>
            <a:xfrm>
              <a:off x="1296191" y="3205126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/>
                <a:t>80 -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BF88FEF-167B-4D76-A0B6-15A5159BFA1E}"/>
                </a:ext>
              </a:extLst>
            </p:cNvPr>
            <p:cNvSpPr txBox="1"/>
            <p:nvPr/>
          </p:nvSpPr>
          <p:spPr>
            <a:xfrm>
              <a:off x="1296191" y="3618452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/>
                <a:t>60 -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2C15414-D022-4F45-A51B-01641962635B}"/>
                </a:ext>
              </a:extLst>
            </p:cNvPr>
            <p:cNvSpPr txBox="1"/>
            <p:nvPr/>
          </p:nvSpPr>
          <p:spPr>
            <a:xfrm>
              <a:off x="1296191" y="4023433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/>
                <a:t>40 -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921EC03-FC27-4F63-99CF-D5EA60FD3F00}"/>
                </a:ext>
              </a:extLst>
            </p:cNvPr>
            <p:cNvSpPr txBox="1"/>
            <p:nvPr/>
          </p:nvSpPr>
          <p:spPr>
            <a:xfrm>
              <a:off x="1296191" y="4428414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/>
                <a:t>20 -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E8332F9-8229-4C37-B152-1F388F2AFEA3}"/>
                </a:ext>
              </a:extLst>
            </p:cNvPr>
            <p:cNvSpPr txBox="1"/>
            <p:nvPr/>
          </p:nvSpPr>
          <p:spPr>
            <a:xfrm>
              <a:off x="1387563" y="4816406"/>
              <a:ext cx="3706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/>
                <a:t>0 -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CB92AC4-1DE9-4C72-BA38-78194D4B57AF}"/>
                </a:ext>
              </a:extLst>
            </p:cNvPr>
            <p:cNvSpPr txBox="1"/>
            <p:nvPr/>
          </p:nvSpPr>
          <p:spPr>
            <a:xfrm>
              <a:off x="1977346" y="5055870"/>
              <a:ext cx="12051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/>
                <a:t>Maintenance </a:t>
              </a:r>
            </a:p>
            <a:p>
              <a:pPr algn="ctr"/>
              <a:r>
                <a:rPr lang="en-US" sz="1400" b="1"/>
                <a:t>baseline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DA63F11-344F-4E45-AE09-78E1B05ED6C5}"/>
                </a:ext>
              </a:extLst>
            </p:cNvPr>
            <p:cNvSpPr txBox="1"/>
            <p:nvPr/>
          </p:nvSpPr>
          <p:spPr>
            <a:xfrm>
              <a:off x="3898092" y="5055870"/>
              <a:ext cx="7393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/>
                <a:t>Week 8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8FA8A2B7-DFF8-4683-80F1-AEEC139B6FC6}"/>
                </a:ext>
              </a:extLst>
            </p:cNvPr>
            <p:cNvSpPr txBox="1"/>
            <p:nvPr/>
          </p:nvSpPr>
          <p:spPr>
            <a:xfrm>
              <a:off x="5624056" y="5055870"/>
              <a:ext cx="8306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/>
                <a:t>Week 24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CF3CFF70-60C2-4631-A259-3A9073F1AB8B}"/>
                </a:ext>
              </a:extLst>
            </p:cNvPr>
            <p:cNvSpPr txBox="1"/>
            <p:nvPr/>
          </p:nvSpPr>
          <p:spPr>
            <a:xfrm>
              <a:off x="7365226" y="5055870"/>
              <a:ext cx="8306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/>
                <a:t>Week 48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1D78419-71A4-42A8-9FF3-AEC0BEAC5D29}"/>
                </a:ext>
              </a:extLst>
            </p:cNvPr>
            <p:cNvSpPr txBox="1"/>
            <p:nvPr/>
          </p:nvSpPr>
          <p:spPr>
            <a:xfrm>
              <a:off x="3773159" y="3893813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88,5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9FA66871-FA17-46E4-B477-068550750214}"/>
                </a:ext>
              </a:extLst>
            </p:cNvPr>
            <p:cNvSpPr txBox="1"/>
            <p:nvPr/>
          </p:nvSpPr>
          <p:spPr>
            <a:xfrm>
              <a:off x="4284448" y="3893813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85,6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B81EB3CC-A55A-4F38-B83E-5DBFFEEAB102}"/>
                </a:ext>
              </a:extLst>
            </p:cNvPr>
            <p:cNvSpPr txBox="1"/>
            <p:nvPr/>
          </p:nvSpPr>
          <p:spPr>
            <a:xfrm>
              <a:off x="5489925" y="3893813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89,1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7675C323-C233-45F1-A684-B61DC9E6D621}"/>
                </a:ext>
              </a:extLst>
            </p:cNvPr>
            <p:cNvSpPr txBox="1"/>
            <p:nvPr/>
          </p:nvSpPr>
          <p:spPr>
            <a:xfrm>
              <a:off x="6000412" y="3893813"/>
              <a:ext cx="5052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85,4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0B2B0EE-22AD-43C8-B21C-3C67B2DD9EB7}"/>
                </a:ext>
              </a:extLst>
            </p:cNvPr>
            <p:cNvSpPr txBox="1"/>
            <p:nvPr/>
          </p:nvSpPr>
          <p:spPr>
            <a:xfrm>
              <a:off x="7206330" y="3893813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87,9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F69DCFF2-A498-40AD-8CA1-028E83E5F0CE}"/>
                </a:ext>
              </a:extLst>
            </p:cNvPr>
            <p:cNvSpPr txBox="1"/>
            <p:nvPr/>
          </p:nvSpPr>
          <p:spPr>
            <a:xfrm>
              <a:off x="7717619" y="3893813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83,8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DBB3CAC0-EED4-43A4-AB91-9B8F871F1E82}"/>
                </a:ext>
              </a:extLst>
            </p:cNvPr>
            <p:cNvSpPr txBox="1"/>
            <p:nvPr/>
          </p:nvSpPr>
          <p:spPr>
            <a:xfrm>
              <a:off x="2056394" y="3893813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86,0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42C3311A-86BE-4D17-89ED-AE6F709EFCF4}"/>
                </a:ext>
              </a:extLst>
            </p:cNvPr>
            <p:cNvSpPr txBox="1"/>
            <p:nvPr/>
          </p:nvSpPr>
          <p:spPr>
            <a:xfrm>
              <a:off x="2567683" y="3893813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83,4</a:t>
              </a:r>
            </a:p>
          </p:txBody>
        </p: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D0BD8C00-2D93-44F1-9A22-EF91C3C80D23}"/>
                </a:ext>
              </a:extLst>
            </p:cNvPr>
            <p:cNvGrpSpPr/>
            <p:nvPr/>
          </p:nvGrpSpPr>
          <p:grpSpPr>
            <a:xfrm>
              <a:off x="2752388" y="2827720"/>
              <a:ext cx="96520" cy="960689"/>
              <a:chOff x="3342640" y="2834640"/>
              <a:chExt cx="96520" cy="928370"/>
            </a:xfrm>
          </p:grpSpPr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B97C0750-1BED-4946-8B3F-DB1932503AE9}"/>
                  </a:ext>
                </a:extLst>
              </p:cNvPr>
              <p:cNvCxnSpPr/>
              <p:nvPr/>
            </p:nvCxnSpPr>
            <p:spPr>
              <a:xfrm>
                <a:off x="3388360" y="2834640"/>
                <a:ext cx="0" cy="9271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20A9BD40-B8BC-4857-A01F-821709EC53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42640" y="2834640"/>
                <a:ext cx="9652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BFA14D59-96C8-4D16-B208-A8EF0F7E46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42640" y="3763010"/>
                <a:ext cx="9652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8262E984-1F06-4188-AE16-75BC8348A84D}"/>
                </a:ext>
              </a:extLst>
            </p:cNvPr>
            <p:cNvGrpSpPr/>
            <p:nvPr/>
          </p:nvGrpSpPr>
          <p:grpSpPr>
            <a:xfrm>
              <a:off x="2258028" y="2813053"/>
              <a:ext cx="96520" cy="875252"/>
              <a:chOff x="3342640" y="2834640"/>
              <a:chExt cx="96520" cy="928370"/>
            </a:xfrm>
          </p:grpSpPr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72A3F546-1C57-4363-9C5D-D4B6B1FE9477}"/>
                  </a:ext>
                </a:extLst>
              </p:cNvPr>
              <p:cNvCxnSpPr/>
              <p:nvPr/>
            </p:nvCxnSpPr>
            <p:spPr>
              <a:xfrm>
                <a:off x="3388360" y="2834640"/>
                <a:ext cx="0" cy="9271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B9F83F85-C718-451E-A409-84BEC472E3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42640" y="2834640"/>
                <a:ext cx="9652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75671D19-A984-47C2-96EA-9431C7E022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42640" y="3763010"/>
                <a:ext cx="9652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46B4F6B0-8377-477D-9029-8748CCCC48E6}"/>
                </a:ext>
              </a:extLst>
            </p:cNvPr>
            <p:cNvGrpSpPr/>
            <p:nvPr/>
          </p:nvGrpSpPr>
          <p:grpSpPr>
            <a:xfrm>
              <a:off x="3976731" y="2791800"/>
              <a:ext cx="96520" cy="826652"/>
              <a:chOff x="3342640" y="2834640"/>
              <a:chExt cx="96520" cy="928370"/>
            </a:xfrm>
          </p:grpSpPr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AB31F7C8-74DF-48F7-B3DD-B59F8BA9D3B9}"/>
                  </a:ext>
                </a:extLst>
              </p:cNvPr>
              <p:cNvCxnSpPr/>
              <p:nvPr/>
            </p:nvCxnSpPr>
            <p:spPr>
              <a:xfrm>
                <a:off x="3388360" y="2834640"/>
                <a:ext cx="0" cy="9271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A61BCDD2-B7C7-450D-9ABF-EADBB4FA3C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42640" y="2834640"/>
                <a:ext cx="9652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851DD2C3-EED4-494C-830E-4B4F0313AA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42640" y="3763010"/>
                <a:ext cx="9652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AA74B268-1C5F-4DE9-855D-6B6CDEF15D05}"/>
                </a:ext>
              </a:extLst>
            </p:cNvPr>
            <p:cNvGrpSpPr/>
            <p:nvPr/>
          </p:nvGrpSpPr>
          <p:grpSpPr>
            <a:xfrm>
              <a:off x="4484856" y="2836029"/>
              <a:ext cx="96520" cy="852275"/>
              <a:chOff x="3342640" y="2834640"/>
              <a:chExt cx="96520" cy="928370"/>
            </a:xfrm>
          </p:grpSpPr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BBA250A5-EA64-40BD-8F31-150EEA81674D}"/>
                  </a:ext>
                </a:extLst>
              </p:cNvPr>
              <p:cNvCxnSpPr/>
              <p:nvPr/>
            </p:nvCxnSpPr>
            <p:spPr>
              <a:xfrm>
                <a:off x="3388360" y="2834640"/>
                <a:ext cx="0" cy="9271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2DCAC634-1E5A-4A52-BBC8-D4472E6151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42640" y="2834640"/>
                <a:ext cx="9652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>
                <a:extLst>
                  <a:ext uri="{FF2B5EF4-FFF2-40B4-BE49-F238E27FC236}">
                    <a16:creationId xmlns:a16="http://schemas.microsoft.com/office/drawing/2014/main" id="{82FC1660-81D0-41CF-B660-5D460559CC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42640" y="3763010"/>
                <a:ext cx="9652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2D5E65E3-CEC1-4D6C-8FA2-C4ECE425BEEA}"/>
                </a:ext>
              </a:extLst>
            </p:cNvPr>
            <p:cNvGrpSpPr/>
            <p:nvPr/>
          </p:nvGrpSpPr>
          <p:grpSpPr>
            <a:xfrm>
              <a:off x="5718050" y="2773138"/>
              <a:ext cx="96520" cy="852275"/>
              <a:chOff x="3342640" y="2834640"/>
              <a:chExt cx="96520" cy="928370"/>
            </a:xfrm>
          </p:grpSpPr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468E9D28-132F-4EFF-AB8C-6BCCA16F0EE8}"/>
                  </a:ext>
                </a:extLst>
              </p:cNvPr>
              <p:cNvCxnSpPr/>
              <p:nvPr/>
            </p:nvCxnSpPr>
            <p:spPr>
              <a:xfrm>
                <a:off x="3388360" y="2834640"/>
                <a:ext cx="0" cy="9271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338D4EE2-C828-4A2A-B25B-8C8DFC96AD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42640" y="2834640"/>
                <a:ext cx="9652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C055C516-8A75-471F-B8CF-C6B3D7CBDC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42640" y="3763010"/>
                <a:ext cx="9652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D1AD6D9F-AA88-4E83-A16B-74151E9B1BA3}"/>
                </a:ext>
              </a:extLst>
            </p:cNvPr>
            <p:cNvGrpSpPr/>
            <p:nvPr/>
          </p:nvGrpSpPr>
          <p:grpSpPr>
            <a:xfrm>
              <a:off x="6220128" y="2805696"/>
              <a:ext cx="89211" cy="930009"/>
              <a:chOff x="3342640" y="2834640"/>
              <a:chExt cx="96520" cy="928370"/>
            </a:xfrm>
          </p:grpSpPr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01F5B377-79A4-417B-A558-FE81EDA8438D}"/>
                  </a:ext>
                </a:extLst>
              </p:cNvPr>
              <p:cNvCxnSpPr/>
              <p:nvPr/>
            </p:nvCxnSpPr>
            <p:spPr>
              <a:xfrm>
                <a:off x="3388360" y="2834640"/>
                <a:ext cx="0" cy="9271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4E1AF84B-D748-43BF-846B-4E530201E7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42640" y="2834640"/>
                <a:ext cx="9652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02E54994-5E21-4245-9A73-C20DB40E1A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42640" y="3763010"/>
                <a:ext cx="9652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E6FACB84-5C0B-45E3-969F-B0A48F016DC9}"/>
                </a:ext>
              </a:extLst>
            </p:cNvPr>
            <p:cNvGrpSpPr/>
            <p:nvPr/>
          </p:nvGrpSpPr>
          <p:grpSpPr>
            <a:xfrm>
              <a:off x="7449615" y="2791800"/>
              <a:ext cx="89210" cy="871729"/>
              <a:chOff x="3342640" y="2834640"/>
              <a:chExt cx="96520" cy="928370"/>
            </a:xfrm>
          </p:grpSpPr>
          <p:cxnSp>
            <p:nvCxnSpPr>
              <p:cNvPr id="66" name="Connecteur droit 65">
                <a:extLst>
                  <a:ext uri="{FF2B5EF4-FFF2-40B4-BE49-F238E27FC236}">
                    <a16:creationId xmlns:a16="http://schemas.microsoft.com/office/drawing/2014/main" id="{5A4F8E3A-106E-4C93-BE40-AF9480E445B5}"/>
                  </a:ext>
                </a:extLst>
              </p:cNvPr>
              <p:cNvCxnSpPr/>
              <p:nvPr/>
            </p:nvCxnSpPr>
            <p:spPr>
              <a:xfrm>
                <a:off x="3388360" y="2834640"/>
                <a:ext cx="0" cy="9271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299EB506-26ED-48DD-B1D6-348C4CA681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42640" y="2834640"/>
                <a:ext cx="9652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>
                <a:extLst>
                  <a:ext uri="{FF2B5EF4-FFF2-40B4-BE49-F238E27FC236}">
                    <a16:creationId xmlns:a16="http://schemas.microsoft.com/office/drawing/2014/main" id="{16E32738-1E44-424E-B1E6-05AE2C8B24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42640" y="3763010"/>
                <a:ext cx="9652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B61BB525-4E74-4374-8215-13D0815953BD}"/>
                </a:ext>
              </a:extLst>
            </p:cNvPr>
            <p:cNvGrpSpPr/>
            <p:nvPr/>
          </p:nvGrpSpPr>
          <p:grpSpPr>
            <a:xfrm>
              <a:off x="7936093" y="2825718"/>
              <a:ext cx="89210" cy="938562"/>
              <a:chOff x="3342640" y="2834640"/>
              <a:chExt cx="96520" cy="928370"/>
            </a:xfrm>
          </p:grpSpPr>
          <p:cxnSp>
            <p:nvCxnSpPr>
              <p:cNvPr id="70" name="Connecteur droit 69">
                <a:extLst>
                  <a:ext uri="{FF2B5EF4-FFF2-40B4-BE49-F238E27FC236}">
                    <a16:creationId xmlns:a16="http://schemas.microsoft.com/office/drawing/2014/main" id="{644E0399-2C45-405C-A542-980286D10EA3}"/>
                  </a:ext>
                </a:extLst>
              </p:cNvPr>
              <p:cNvCxnSpPr/>
              <p:nvPr/>
            </p:nvCxnSpPr>
            <p:spPr>
              <a:xfrm>
                <a:off x="3388360" y="2834640"/>
                <a:ext cx="0" cy="9271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70">
                <a:extLst>
                  <a:ext uri="{FF2B5EF4-FFF2-40B4-BE49-F238E27FC236}">
                    <a16:creationId xmlns:a16="http://schemas.microsoft.com/office/drawing/2014/main" id="{1DD9B590-40D1-4B18-84E3-F6426D1C00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42640" y="2834640"/>
                <a:ext cx="9652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71">
                <a:extLst>
                  <a:ext uri="{FF2B5EF4-FFF2-40B4-BE49-F238E27FC236}">
                    <a16:creationId xmlns:a16="http://schemas.microsoft.com/office/drawing/2014/main" id="{1ABB4813-2FAC-41E3-92FE-3BEFF4FAA6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42640" y="3763010"/>
                <a:ext cx="9652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6BAE8755-1DDD-45A6-9917-BF42A49D8EFA}"/>
                </a:ext>
              </a:extLst>
            </p:cNvPr>
            <p:cNvSpPr txBox="1"/>
            <p:nvPr/>
          </p:nvSpPr>
          <p:spPr>
            <a:xfrm>
              <a:off x="1273642" y="5793443"/>
              <a:ext cx="38985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/>
                <a:t>N=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AF072998-F5D5-4781-8E0F-5461788CFFA7}"/>
                </a:ext>
              </a:extLst>
            </p:cNvPr>
            <p:cNvSpPr txBox="1"/>
            <p:nvPr/>
          </p:nvSpPr>
          <p:spPr>
            <a:xfrm>
              <a:off x="2082648" y="5793443"/>
              <a:ext cx="4587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258</a:t>
              </a: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899E5C6D-0CE7-49CA-BADA-036137B5C9E2}"/>
                </a:ext>
              </a:extLst>
            </p:cNvPr>
            <p:cNvSpPr txBox="1"/>
            <p:nvPr/>
          </p:nvSpPr>
          <p:spPr>
            <a:xfrm>
              <a:off x="2590124" y="579344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207</a:t>
              </a: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9FF4F1FE-2E90-4409-9A8C-0E46F1257A03}"/>
                </a:ext>
              </a:extLst>
            </p:cNvPr>
            <p:cNvSpPr txBox="1"/>
            <p:nvPr/>
          </p:nvSpPr>
          <p:spPr>
            <a:xfrm>
              <a:off x="3747341" y="579344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272</a:t>
              </a:r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83E0FFBD-F431-47C8-A983-76FE19768A28}"/>
                </a:ext>
              </a:extLst>
            </p:cNvPr>
            <p:cNvSpPr txBox="1"/>
            <p:nvPr/>
          </p:nvSpPr>
          <p:spPr>
            <a:xfrm>
              <a:off x="4254817" y="579344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269</a:t>
              </a: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26D47BFB-405F-4298-AFCD-B912CC2F4921}"/>
                </a:ext>
              </a:extLst>
            </p:cNvPr>
            <p:cNvSpPr txBox="1"/>
            <p:nvPr/>
          </p:nvSpPr>
          <p:spPr>
            <a:xfrm>
              <a:off x="5488660" y="579344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280</a:t>
              </a: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462A1A1F-5655-4F2E-8CD5-430EC0B7D84D}"/>
                </a:ext>
              </a:extLst>
            </p:cNvPr>
            <p:cNvSpPr txBox="1"/>
            <p:nvPr/>
          </p:nvSpPr>
          <p:spPr>
            <a:xfrm>
              <a:off x="5996137" y="579344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278</a:t>
              </a:r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B6677D8A-83E3-49C1-8799-075F65DEB5C3}"/>
                </a:ext>
              </a:extLst>
            </p:cNvPr>
            <p:cNvSpPr txBox="1"/>
            <p:nvPr/>
          </p:nvSpPr>
          <p:spPr>
            <a:xfrm>
              <a:off x="7161064" y="579344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280</a:t>
              </a:r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EF3A8EAD-33C8-4BEF-A182-F126E96D5539}"/>
                </a:ext>
              </a:extLst>
            </p:cNvPr>
            <p:cNvSpPr txBox="1"/>
            <p:nvPr/>
          </p:nvSpPr>
          <p:spPr>
            <a:xfrm>
              <a:off x="7732090" y="5793443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280</a:t>
              </a:r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AFB59A89-7A04-4D07-AEDB-BE1EBA781DD5}"/>
                </a:ext>
              </a:extLst>
            </p:cNvPr>
            <p:cNvSpPr/>
            <p:nvPr/>
          </p:nvSpPr>
          <p:spPr>
            <a:xfrm>
              <a:off x="1666240" y="2946400"/>
              <a:ext cx="6929120" cy="2037080"/>
            </a:xfrm>
            <a:custGeom>
              <a:avLst/>
              <a:gdLst>
                <a:gd name="connsiteX0" fmla="*/ 0 w 6929120"/>
                <a:gd name="connsiteY0" fmla="*/ 0 h 2037080"/>
                <a:gd name="connsiteX1" fmla="*/ 0 w 6929120"/>
                <a:gd name="connsiteY1" fmla="*/ 2037080 h 2037080"/>
                <a:gd name="connsiteX2" fmla="*/ 6929120 w 6929120"/>
                <a:gd name="connsiteY2" fmla="*/ 2037080 h 20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29120" h="2037080">
                  <a:moveTo>
                    <a:pt x="0" y="0"/>
                  </a:moveTo>
                  <a:lnTo>
                    <a:pt x="0" y="2037080"/>
                  </a:lnTo>
                  <a:lnTo>
                    <a:pt x="6929120" y="2037080"/>
                  </a:lnTo>
                </a:path>
              </a:pathLst>
            </a:cu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D0F8F45D-BFAE-44C3-8EBB-CA4D09A03943}"/>
                </a:ext>
              </a:extLst>
            </p:cNvPr>
            <p:cNvCxnSpPr>
              <a:cxnSpLocks/>
            </p:cNvCxnSpPr>
            <p:nvPr/>
          </p:nvCxnSpPr>
          <p:spPr>
            <a:xfrm>
              <a:off x="3432149" y="4979670"/>
              <a:ext cx="0" cy="8510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C8F6651A-7494-4B07-B1C9-E98F4995A720}"/>
                </a:ext>
              </a:extLst>
            </p:cNvPr>
            <p:cNvCxnSpPr>
              <a:cxnSpLocks/>
            </p:cNvCxnSpPr>
            <p:nvPr/>
          </p:nvCxnSpPr>
          <p:spPr>
            <a:xfrm>
              <a:off x="5163159" y="4979670"/>
              <a:ext cx="0" cy="8510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C7F9527E-4DCD-4834-B1DD-8C3EE60C8455}"/>
                </a:ext>
              </a:extLst>
            </p:cNvPr>
            <p:cNvCxnSpPr>
              <a:cxnSpLocks/>
            </p:cNvCxnSpPr>
            <p:nvPr/>
          </p:nvCxnSpPr>
          <p:spPr>
            <a:xfrm>
              <a:off x="6894169" y="4992377"/>
              <a:ext cx="0" cy="8510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8111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3B18667D-AB7E-4695-B3C4-7E6877348ECA}"/>
              </a:ext>
            </a:extLst>
          </p:cNvPr>
          <p:cNvSpPr>
            <a:spLocks/>
          </p:cNvSpPr>
          <p:nvPr/>
        </p:nvSpPr>
        <p:spPr bwMode="auto">
          <a:xfrm rot="3762927">
            <a:off x="4078697" y="3339024"/>
            <a:ext cx="2600763" cy="2427172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16439454">
            <a:off x="3106716" y="80042"/>
            <a:ext cx="2561926" cy="2627023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 rot="11457486">
            <a:off x="1560760" y="1720568"/>
            <a:ext cx="3397777" cy="2135625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rot="8592553">
            <a:off x="2078153" y="3205035"/>
            <a:ext cx="2992044" cy="2445993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8D41300-8DC3-4D73-9897-2A9AD820CFBB}"/>
              </a:ext>
            </a:extLst>
          </p:cNvPr>
          <p:cNvSpPr>
            <a:spLocks/>
          </p:cNvSpPr>
          <p:nvPr/>
        </p:nvSpPr>
        <p:spPr bwMode="auto">
          <a:xfrm rot="21051723">
            <a:off x="4131004" y="1485707"/>
            <a:ext cx="3494999" cy="2463514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1" name="Ellipse 10"/>
          <p:cNvSpPr/>
          <p:nvPr/>
        </p:nvSpPr>
        <p:spPr>
          <a:xfrm>
            <a:off x="3515329" y="2165761"/>
            <a:ext cx="2021856" cy="203905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A9C96C-C8A5-41F5-A475-3397B9580B98}"/>
              </a:ext>
            </a:extLst>
          </p:cNvPr>
          <p:cNvSpPr/>
          <p:nvPr/>
        </p:nvSpPr>
        <p:spPr>
          <a:xfrm>
            <a:off x="3744360" y="637523"/>
            <a:ext cx="143661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fr-FR" sz="2400" b="1" dirty="0" err="1">
                <a:solidFill>
                  <a:srgbClr val="002060"/>
                </a:solidFill>
              </a:rPr>
              <a:t>Islatravir</a:t>
            </a:r>
            <a:r>
              <a:rPr lang="fr-FR" sz="2400" b="1" dirty="0">
                <a:solidFill>
                  <a:srgbClr val="002060"/>
                </a:solidFill>
              </a:rPr>
              <a:t> </a:t>
            </a:r>
          </a:p>
          <a:p>
            <a:pPr algn="ctr">
              <a:lnSpc>
                <a:spcPts val="2800"/>
              </a:lnSpc>
            </a:pPr>
            <a:r>
              <a:rPr lang="fr-FR" sz="2400" b="1" dirty="0">
                <a:solidFill>
                  <a:srgbClr val="002060"/>
                </a:solidFill>
              </a:rPr>
              <a:t>(MK8591)</a:t>
            </a:r>
          </a:p>
          <a:p>
            <a:pPr algn="ctr">
              <a:lnSpc>
                <a:spcPts val="2800"/>
              </a:lnSpc>
            </a:pPr>
            <a:r>
              <a:rPr lang="fr-FR" sz="2400" b="1" dirty="0">
                <a:solidFill>
                  <a:srgbClr val="002060"/>
                </a:solidFill>
              </a:rPr>
              <a:t>NRTTI</a:t>
            </a:r>
            <a:endParaRPr lang="fr-FR" sz="2400" b="1" dirty="0">
              <a:solidFill>
                <a:srgbClr val="FF66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A9C96C-C8A5-41F5-A475-3397B9580B98}"/>
              </a:ext>
            </a:extLst>
          </p:cNvPr>
          <p:cNvSpPr/>
          <p:nvPr/>
        </p:nvSpPr>
        <p:spPr>
          <a:xfrm>
            <a:off x="3609868" y="3031010"/>
            <a:ext cx="1705596" cy="4564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fr-FR" sz="2800" b="1" dirty="0">
                <a:solidFill>
                  <a:schemeClr val="bg1"/>
                </a:solidFill>
              </a:rPr>
              <a:t>New </a:t>
            </a:r>
            <a:r>
              <a:rPr lang="fr-FR" sz="2800" b="1" dirty="0" err="1">
                <a:solidFill>
                  <a:schemeClr val="bg1"/>
                </a:solidFill>
              </a:rPr>
              <a:t>ARVs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70444" y="2184585"/>
            <a:ext cx="2352247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fr-FR" sz="2400" b="1" dirty="0">
                <a:solidFill>
                  <a:srgbClr val="002060"/>
                </a:solidFill>
              </a:rPr>
              <a:t>GS6207</a:t>
            </a:r>
          </a:p>
          <a:p>
            <a:pPr algn="ctr">
              <a:lnSpc>
                <a:spcPts val="2800"/>
              </a:lnSpc>
            </a:pPr>
            <a:r>
              <a:rPr lang="fr-FR" sz="2400" b="1" dirty="0">
                <a:solidFill>
                  <a:srgbClr val="002060"/>
                </a:solidFill>
              </a:rPr>
              <a:t>Capside </a:t>
            </a:r>
            <a:r>
              <a:rPr lang="fr-FR" sz="2400" b="1" dirty="0" err="1">
                <a:solidFill>
                  <a:srgbClr val="002060"/>
                </a:solidFill>
              </a:rPr>
              <a:t>inhibitor</a:t>
            </a:r>
            <a:endParaRPr lang="fr-FR" sz="2400" b="1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34765" y="4276027"/>
            <a:ext cx="2032929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fr-FR" sz="2400" b="1" dirty="0" err="1">
                <a:solidFill>
                  <a:srgbClr val="002060"/>
                </a:solidFill>
              </a:rPr>
              <a:t>Fostemsavir</a:t>
            </a:r>
            <a:endParaRPr lang="fr-FR" sz="2400" b="1" dirty="0">
              <a:solidFill>
                <a:srgbClr val="002060"/>
              </a:solidFill>
            </a:endParaRPr>
          </a:p>
          <a:p>
            <a:pPr algn="ctr">
              <a:lnSpc>
                <a:spcPts val="2800"/>
              </a:lnSpc>
            </a:pPr>
            <a:r>
              <a:rPr lang="fr-FR" sz="2400" b="1" dirty="0">
                <a:solidFill>
                  <a:srgbClr val="002060"/>
                </a:solidFill>
              </a:rPr>
              <a:t>BRIGHTE W96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67646" y="4235724"/>
            <a:ext cx="1781193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fr-FR" sz="2400" b="1" dirty="0" err="1">
                <a:solidFill>
                  <a:srgbClr val="002060"/>
                </a:solidFill>
              </a:rPr>
              <a:t>Vetasolimod</a:t>
            </a:r>
            <a:endParaRPr lang="fr-FR" sz="2400" b="1" dirty="0">
              <a:solidFill>
                <a:srgbClr val="002060"/>
              </a:solidFill>
            </a:endParaRPr>
          </a:p>
          <a:p>
            <a:pPr algn="ctr">
              <a:lnSpc>
                <a:spcPts val="2800"/>
              </a:lnSpc>
            </a:pPr>
            <a:r>
              <a:rPr lang="fr-FR" sz="2400" b="1" dirty="0">
                <a:solidFill>
                  <a:srgbClr val="002060"/>
                </a:solidFill>
              </a:rPr>
              <a:t>GS-9620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38880" y="2022182"/>
            <a:ext cx="1900200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fr-FR" sz="2400" b="1" dirty="0" err="1">
                <a:solidFill>
                  <a:srgbClr val="002060"/>
                </a:solidFill>
              </a:rPr>
              <a:t>bnAb</a:t>
            </a:r>
            <a:endParaRPr lang="fr-FR" sz="2400" b="1" dirty="0">
              <a:solidFill>
                <a:srgbClr val="002060"/>
              </a:solidFill>
            </a:endParaRPr>
          </a:p>
          <a:p>
            <a:pPr algn="ctr">
              <a:lnSpc>
                <a:spcPts val="2800"/>
              </a:lnSpc>
            </a:pPr>
            <a:r>
              <a:rPr lang="fr-FR" sz="2400" b="1" dirty="0">
                <a:solidFill>
                  <a:srgbClr val="002060"/>
                </a:solidFill>
              </a:rPr>
              <a:t>VRC01LS</a:t>
            </a:r>
          </a:p>
          <a:p>
            <a:pPr algn="ctr">
              <a:lnSpc>
                <a:spcPts val="2800"/>
              </a:lnSpc>
            </a:pPr>
            <a:r>
              <a:rPr lang="fr-FR" sz="2400" b="1" dirty="0">
                <a:solidFill>
                  <a:srgbClr val="002060"/>
                </a:solidFill>
              </a:rPr>
              <a:t>VRCO7-523LS</a:t>
            </a:r>
          </a:p>
        </p:txBody>
      </p:sp>
    </p:spTree>
    <p:extLst>
      <p:ext uri="{BB962C8B-B14F-4D97-AF65-F5344CB8AC3E}">
        <p14:creationId xmlns:p14="http://schemas.microsoft.com/office/powerpoint/2010/main" val="1929036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5">
            <a:extLst>
              <a:ext uri="{FF2B5EF4-FFF2-40B4-BE49-F238E27FC236}">
                <a16:creationId xmlns:a16="http://schemas.microsoft.com/office/drawing/2014/main" id="{3B18667D-AB7E-4695-B3C4-7E6877348ECA}"/>
              </a:ext>
            </a:extLst>
          </p:cNvPr>
          <p:cNvSpPr>
            <a:spLocks/>
          </p:cNvSpPr>
          <p:nvPr/>
        </p:nvSpPr>
        <p:spPr bwMode="auto">
          <a:xfrm rot="7683331">
            <a:off x="2347736" y="4220319"/>
            <a:ext cx="2522014" cy="1270990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3B18667D-AB7E-4695-B3C4-7E6877348ECA}"/>
              </a:ext>
            </a:extLst>
          </p:cNvPr>
          <p:cNvSpPr>
            <a:spLocks/>
          </p:cNvSpPr>
          <p:nvPr/>
        </p:nvSpPr>
        <p:spPr bwMode="auto">
          <a:xfrm rot="5211694">
            <a:off x="3486619" y="4061584"/>
            <a:ext cx="2522014" cy="1753080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B18667D-AB7E-4695-B3C4-7E6877348ECA}"/>
              </a:ext>
            </a:extLst>
          </p:cNvPr>
          <p:cNvSpPr>
            <a:spLocks/>
          </p:cNvSpPr>
          <p:nvPr/>
        </p:nvSpPr>
        <p:spPr bwMode="auto">
          <a:xfrm rot="9569929">
            <a:off x="1545823" y="2776637"/>
            <a:ext cx="2732575" cy="2086132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15758850">
            <a:off x="2323762" y="305358"/>
            <a:ext cx="2572194" cy="2595887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25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 rot="11398594">
            <a:off x="1192166" y="1735247"/>
            <a:ext cx="2985340" cy="1571174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25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rot="19201002">
            <a:off x="3977023" y="538522"/>
            <a:ext cx="2992044" cy="2064014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8D41300-8DC3-4D73-9897-2A9AD820CFBB}"/>
              </a:ext>
            </a:extLst>
          </p:cNvPr>
          <p:cNvSpPr>
            <a:spLocks/>
          </p:cNvSpPr>
          <p:nvPr/>
        </p:nvSpPr>
        <p:spPr bwMode="auto">
          <a:xfrm rot="411947">
            <a:off x="4620661" y="1867931"/>
            <a:ext cx="3314585" cy="1900780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/>
          <p:cNvSpPr/>
          <p:nvPr/>
        </p:nvSpPr>
        <p:spPr>
          <a:xfrm>
            <a:off x="4235118" y="4732082"/>
            <a:ext cx="1139705" cy="1161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2DR 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3TC/DTG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FF6600"/>
                </a:solidFill>
              </a:rPr>
              <a:t>GEMINI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25172" y="441485"/>
            <a:ext cx="1968257" cy="1520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2DR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LA CAB + RPV IM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Patient views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FF6600"/>
                </a:solidFill>
              </a:rPr>
              <a:t>ATLAS &amp; FLAIR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09774" y="483280"/>
            <a:ext cx="1644025" cy="1520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TAF/FT/DTG</a:t>
            </a:r>
          </a:p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TDF/FTC/DTG</a:t>
            </a:r>
          </a:p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TDF/FTC/EFV</a:t>
            </a:r>
          </a:p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FF6600"/>
                </a:solidFill>
              </a:rPr>
              <a:t>ADVANCE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A9C96C-C8A5-41F5-A475-3397B9580B98}"/>
              </a:ext>
            </a:extLst>
          </p:cNvPr>
          <p:cNvSpPr/>
          <p:nvPr/>
        </p:nvSpPr>
        <p:spPr>
          <a:xfrm>
            <a:off x="1720234" y="2045582"/>
            <a:ext cx="1295747" cy="801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4/7 days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FF6600"/>
                </a:solidFill>
              </a:rPr>
              <a:t>QUATUOR</a:t>
            </a: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3B18667D-AB7E-4695-B3C4-7E6877348ECA}"/>
              </a:ext>
            </a:extLst>
          </p:cNvPr>
          <p:cNvSpPr>
            <a:spLocks/>
          </p:cNvSpPr>
          <p:nvPr/>
        </p:nvSpPr>
        <p:spPr bwMode="auto">
          <a:xfrm rot="3049829">
            <a:off x="4428141" y="3415376"/>
            <a:ext cx="2984055" cy="1860445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A9C96C-C8A5-41F5-A475-3397B9580B98}"/>
              </a:ext>
            </a:extLst>
          </p:cNvPr>
          <p:cNvSpPr/>
          <p:nvPr/>
        </p:nvSpPr>
        <p:spPr>
          <a:xfrm>
            <a:off x="5960551" y="2074050"/>
            <a:ext cx="1567131" cy="1520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TDF/FTC +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EFV or RAL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TB-HIV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FF6600"/>
                </a:solidFill>
              </a:rPr>
              <a:t>REFLATE-TB2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A9C96C-C8A5-41F5-A475-3397B9580B98}"/>
              </a:ext>
            </a:extLst>
          </p:cNvPr>
          <p:cNvSpPr/>
          <p:nvPr/>
        </p:nvSpPr>
        <p:spPr>
          <a:xfrm>
            <a:off x="1765211" y="3327921"/>
            <a:ext cx="1578721" cy="1520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Switch 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DTG/F/TXF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To B/F/TAF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FF6600"/>
                </a:solidFill>
              </a:rPr>
              <a:t>380-430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AA9C96C-C8A5-41F5-A475-3397B9580B98}"/>
              </a:ext>
            </a:extLst>
          </p:cNvPr>
          <p:cNvSpPr/>
          <p:nvPr/>
        </p:nvSpPr>
        <p:spPr>
          <a:xfrm rot="20405145">
            <a:off x="5450808" y="3933916"/>
            <a:ext cx="1330563" cy="1520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D/C/F/TAF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R at W96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FF6600"/>
                </a:solidFill>
              </a:rPr>
              <a:t>AMBER/</a:t>
            </a:r>
            <a:br>
              <a:rPr lang="en-US" sz="2000" b="1" dirty="0">
                <a:solidFill>
                  <a:srgbClr val="FF6600"/>
                </a:solidFill>
              </a:rPr>
            </a:br>
            <a:r>
              <a:rPr lang="en-US" sz="2000" b="1" dirty="0">
                <a:solidFill>
                  <a:srgbClr val="FF6600"/>
                </a:solidFill>
              </a:rPr>
              <a:t>EMERALD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A9C96C-C8A5-41F5-A475-3397B9580B98}"/>
              </a:ext>
            </a:extLst>
          </p:cNvPr>
          <p:cNvSpPr/>
          <p:nvPr/>
        </p:nvSpPr>
        <p:spPr>
          <a:xfrm rot="20814275">
            <a:off x="2871471" y="4874252"/>
            <a:ext cx="972893" cy="801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2060"/>
                </a:solidFill>
              </a:rPr>
              <a:t>2DR</a:t>
            </a:r>
          </a:p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FF6600"/>
                </a:solidFill>
              </a:rPr>
              <a:t>TANGO</a:t>
            </a:r>
          </a:p>
        </p:txBody>
      </p:sp>
      <p:sp>
        <p:nvSpPr>
          <p:cNvPr id="11" name="Ellipse 10"/>
          <p:cNvSpPr/>
          <p:nvPr/>
        </p:nvSpPr>
        <p:spPr>
          <a:xfrm>
            <a:off x="3515329" y="2165761"/>
            <a:ext cx="2021856" cy="203905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A9C96C-C8A5-41F5-A475-3397B9580B98}"/>
              </a:ext>
            </a:extLst>
          </p:cNvPr>
          <p:cNvSpPr/>
          <p:nvPr/>
        </p:nvSpPr>
        <p:spPr>
          <a:xfrm>
            <a:off x="3609859" y="2790408"/>
            <a:ext cx="1830950" cy="829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200" b="1" dirty="0">
                <a:solidFill>
                  <a:schemeClr val="bg1"/>
                </a:solidFill>
              </a:rPr>
              <a:t>ARV </a:t>
            </a:r>
          </a:p>
          <a:p>
            <a:pPr algn="ctr">
              <a:lnSpc>
                <a:spcPts val="2800"/>
              </a:lnSpc>
            </a:pPr>
            <a:r>
              <a:rPr lang="en-US" sz="3200" b="1" dirty="0">
                <a:solidFill>
                  <a:schemeClr val="bg1"/>
                </a:solidFill>
              </a:rPr>
              <a:t>strategies</a:t>
            </a:r>
          </a:p>
        </p:txBody>
      </p:sp>
    </p:spTree>
    <p:extLst>
      <p:ext uri="{BB962C8B-B14F-4D97-AF65-F5344CB8AC3E}">
        <p14:creationId xmlns:p14="http://schemas.microsoft.com/office/powerpoint/2010/main" val="1840462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7C5F6F-6B10-421C-9F67-8845546C4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9140"/>
          </a:xfrm>
        </p:spPr>
        <p:txBody>
          <a:bodyPr/>
          <a:lstStyle/>
          <a:p>
            <a:r>
              <a:rPr lang="fr-FR" dirty="0" err="1"/>
              <a:t>Islatravir</a:t>
            </a:r>
            <a:r>
              <a:rPr lang="fr-FR" dirty="0"/>
              <a:t> (MK-8591)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457199" y="1030980"/>
            <a:ext cx="8501015" cy="1098898"/>
          </a:xfrm>
        </p:spPr>
        <p:txBody>
          <a:bodyPr>
            <a:normAutofit fontScale="92500"/>
          </a:bodyPr>
          <a:lstStyle/>
          <a:p>
            <a:pPr>
              <a:buClr>
                <a:srgbClr val="0070C0"/>
              </a:buClr>
            </a:pPr>
            <a:r>
              <a:rPr lang="en-US" sz="2000" dirty="0"/>
              <a:t>Phase 2a, ART-naive patients, double-blind, randomization in 4 groups : </a:t>
            </a:r>
          </a:p>
          <a:p>
            <a:pPr>
              <a:buClr>
                <a:srgbClr val="0070C0"/>
              </a:buClr>
            </a:pPr>
            <a:r>
              <a:rPr lang="en-US" sz="2000" dirty="0"/>
              <a:t>3 groups ISL + DOR + 3TC vs DOR/3TC/TDF for 24 weeks (PART 1), then 24 weeks open label ISL (3 initial groups continuing) + DOR vs DOR/3TC/TDF (PART 2)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11167" y="6005497"/>
            <a:ext cx="87064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fr-FR" dirty="0"/>
              <a:t>No </a:t>
            </a:r>
            <a:r>
              <a:rPr lang="fr-FR" dirty="0" err="1"/>
              <a:t>virologic</a:t>
            </a:r>
            <a:r>
              <a:rPr lang="fr-FR" dirty="0"/>
              <a:t> </a:t>
            </a:r>
            <a:r>
              <a:rPr lang="fr-FR" dirty="0" err="1"/>
              <a:t>failure</a:t>
            </a:r>
            <a:r>
              <a:rPr lang="fr-FR" dirty="0"/>
              <a:t>, no discontinuation for AE, no dose-</a:t>
            </a:r>
            <a:r>
              <a:rPr lang="fr-FR" dirty="0" err="1"/>
              <a:t>related</a:t>
            </a:r>
            <a:r>
              <a:rPr lang="fr-FR" dirty="0"/>
              <a:t> AE or </a:t>
            </a:r>
            <a:r>
              <a:rPr lang="fr-FR" dirty="0" err="1"/>
              <a:t>lab</a:t>
            </a:r>
            <a:r>
              <a:rPr lang="fr-FR" dirty="0"/>
              <a:t> </a:t>
            </a:r>
            <a:r>
              <a:rPr lang="fr-FR" dirty="0" err="1"/>
              <a:t>abnormalities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293302" y="6478572"/>
            <a:ext cx="2850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i="1" dirty="0">
                <a:solidFill>
                  <a:srgbClr val="0070C0"/>
                </a:solidFill>
              </a:rPr>
              <a:t>Molina JM, IAS 2019, Abs. LBPED46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A59EF8-1E87-4793-A356-002C27A67C33}"/>
              </a:ext>
            </a:extLst>
          </p:cNvPr>
          <p:cNvSpPr txBox="1"/>
          <p:nvPr/>
        </p:nvSpPr>
        <p:spPr>
          <a:xfrm>
            <a:off x="1496049" y="2076048"/>
            <a:ext cx="6222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70C0"/>
                </a:solidFill>
              </a:rPr>
              <a:t>Virologic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outcome</a:t>
            </a:r>
            <a:r>
              <a:rPr lang="fr-FR" b="1" dirty="0">
                <a:solidFill>
                  <a:srgbClr val="0070C0"/>
                </a:solidFill>
              </a:rPr>
              <a:t> at </a:t>
            </a:r>
            <a:r>
              <a:rPr lang="fr-FR" b="1" dirty="0" err="1">
                <a:solidFill>
                  <a:srgbClr val="0070C0"/>
                </a:solidFill>
              </a:rPr>
              <a:t>week</a:t>
            </a:r>
            <a:r>
              <a:rPr lang="fr-FR" b="1" dirty="0">
                <a:solidFill>
                  <a:srgbClr val="0070C0"/>
                </a:solidFill>
              </a:rPr>
              <a:t> 24 (FDA Snapshot </a:t>
            </a:r>
            <a:r>
              <a:rPr lang="fr-FR" b="1" dirty="0" err="1">
                <a:solidFill>
                  <a:srgbClr val="0070C0"/>
                </a:solidFill>
              </a:rPr>
              <a:t>Approach</a:t>
            </a:r>
            <a:r>
              <a:rPr lang="fr-FR" b="1" dirty="0">
                <a:solidFill>
                  <a:srgbClr val="0070C0"/>
                </a:solidFill>
              </a:rPr>
              <a:t>), Part 1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6F170D3-3050-41F6-A4CD-F04AB518C34D}"/>
              </a:ext>
            </a:extLst>
          </p:cNvPr>
          <p:cNvGrpSpPr/>
          <p:nvPr/>
        </p:nvGrpSpPr>
        <p:grpSpPr>
          <a:xfrm>
            <a:off x="409679" y="2492430"/>
            <a:ext cx="8438971" cy="3594878"/>
            <a:chOff x="409679" y="2492430"/>
            <a:chExt cx="8438971" cy="3594878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A01CDAA4-BD63-460F-AD5B-E572946844D3}"/>
                </a:ext>
              </a:extLst>
            </p:cNvPr>
            <p:cNvSpPr/>
            <p:nvPr/>
          </p:nvSpPr>
          <p:spPr>
            <a:xfrm>
              <a:off x="1198984" y="2793546"/>
              <a:ext cx="7469155" cy="2719873"/>
            </a:xfrm>
            <a:custGeom>
              <a:avLst/>
              <a:gdLst>
                <a:gd name="connsiteX0" fmla="*/ 0 w 7469155"/>
                <a:gd name="connsiteY0" fmla="*/ 0 h 2719873"/>
                <a:gd name="connsiteX1" fmla="*/ 0 w 7469155"/>
                <a:gd name="connsiteY1" fmla="*/ 2719873 h 2719873"/>
                <a:gd name="connsiteX2" fmla="*/ 7469155 w 7469155"/>
                <a:gd name="connsiteY2" fmla="*/ 2719873 h 2719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69155" h="2719873">
                  <a:moveTo>
                    <a:pt x="0" y="0"/>
                  </a:moveTo>
                  <a:lnTo>
                    <a:pt x="0" y="2719873"/>
                  </a:lnTo>
                  <a:lnTo>
                    <a:pt x="7469155" y="2719873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1202A29-EAA7-49A6-B297-C2665D5B6396}"/>
                </a:ext>
              </a:extLst>
            </p:cNvPr>
            <p:cNvSpPr txBox="1"/>
            <p:nvPr/>
          </p:nvSpPr>
          <p:spPr>
            <a:xfrm>
              <a:off x="746449" y="2614710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/>
                <a:t>100 -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B93DFB3-90C9-46E9-BCAA-20D13060D478}"/>
                </a:ext>
              </a:extLst>
            </p:cNvPr>
            <p:cNvSpPr txBox="1"/>
            <p:nvPr/>
          </p:nvSpPr>
          <p:spPr>
            <a:xfrm>
              <a:off x="837820" y="3159978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/>
                <a:t>80 -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3C4AA9C-2535-43E3-80F4-45746E354266}"/>
                </a:ext>
              </a:extLst>
            </p:cNvPr>
            <p:cNvSpPr txBox="1"/>
            <p:nvPr/>
          </p:nvSpPr>
          <p:spPr>
            <a:xfrm>
              <a:off x="837820" y="3704653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/>
                <a:t>60 -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8599B1F-14DD-43D1-9532-078EE9CA736E}"/>
                </a:ext>
              </a:extLst>
            </p:cNvPr>
            <p:cNvSpPr txBox="1"/>
            <p:nvPr/>
          </p:nvSpPr>
          <p:spPr>
            <a:xfrm>
              <a:off x="837820" y="4247272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/>
                <a:t>40 -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0B3F02C-762B-435D-8C23-E9D5EF64329E}"/>
                </a:ext>
              </a:extLst>
            </p:cNvPr>
            <p:cNvSpPr txBox="1"/>
            <p:nvPr/>
          </p:nvSpPr>
          <p:spPr>
            <a:xfrm>
              <a:off x="837820" y="4794470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/>
                <a:t>20 -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7F87DEA-CE10-4F3B-B096-AD411B2C03D1}"/>
                </a:ext>
              </a:extLst>
            </p:cNvPr>
            <p:cNvSpPr txBox="1"/>
            <p:nvPr/>
          </p:nvSpPr>
          <p:spPr>
            <a:xfrm>
              <a:off x="746449" y="5348644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dirty="0"/>
                <a:t>100 -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89AB21C-9CFF-4580-8FE4-D322066E4690}"/>
                </a:ext>
              </a:extLst>
            </p:cNvPr>
            <p:cNvSpPr txBox="1"/>
            <p:nvPr/>
          </p:nvSpPr>
          <p:spPr>
            <a:xfrm rot="16200000">
              <a:off x="-515029" y="3972892"/>
              <a:ext cx="21571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b="1" dirty="0"/>
                <a:t>Percent of participants (%)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F361EC5-DBD4-4623-8573-555B3C8F364F}"/>
                </a:ext>
              </a:extLst>
            </p:cNvPr>
            <p:cNvSpPr txBox="1"/>
            <p:nvPr/>
          </p:nvSpPr>
          <p:spPr>
            <a:xfrm>
              <a:off x="1812231" y="5502533"/>
              <a:ext cx="140762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HIV-1 RNA</a:t>
              </a:r>
            </a:p>
            <a:p>
              <a:pPr algn="ctr"/>
              <a:r>
                <a:rPr lang="fr-FR" sz="1600" dirty="0"/>
                <a:t>&lt; 50 copies/ml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97A6048-B80F-4B01-AE8C-A95080702385}"/>
                </a:ext>
              </a:extLst>
            </p:cNvPr>
            <p:cNvSpPr txBox="1"/>
            <p:nvPr/>
          </p:nvSpPr>
          <p:spPr>
            <a:xfrm>
              <a:off x="4208311" y="5502533"/>
              <a:ext cx="14076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HIV-1 RNA</a:t>
              </a:r>
            </a:p>
            <a:p>
              <a:pPr algn="ctr"/>
              <a:r>
                <a:rPr lang="fr-FR" sz="1600" u="sng" dirty="0"/>
                <a:t>&gt;</a:t>
              </a:r>
              <a:r>
                <a:rPr lang="fr-FR" sz="1600" dirty="0"/>
                <a:t> 50 copies/ml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0565099-7AD3-4891-BF5F-8126434DE139}"/>
                </a:ext>
              </a:extLst>
            </p:cNvPr>
            <p:cNvSpPr txBox="1"/>
            <p:nvPr/>
          </p:nvSpPr>
          <p:spPr>
            <a:xfrm>
              <a:off x="6493781" y="5502533"/>
              <a:ext cx="18360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No </a:t>
              </a:r>
              <a:r>
                <a:rPr lang="fr-FR" sz="1600" dirty="0" err="1"/>
                <a:t>virologic</a:t>
              </a:r>
              <a:r>
                <a:rPr lang="fr-FR" sz="1600" dirty="0"/>
                <a:t> data in </a:t>
              </a:r>
            </a:p>
            <a:p>
              <a:pPr algn="ctr"/>
              <a:r>
                <a:rPr lang="fr-FR" sz="1600" dirty="0"/>
                <a:t>Week 24 </a:t>
              </a:r>
              <a:r>
                <a:rPr lang="fr-FR" sz="1600" dirty="0" err="1"/>
                <a:t>Window</a:t>
              </a:r>
              <a:endParaRPr lang="fr-FR" sz="16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09743C-DFAE-47F2-8F38-00A166472A1C}"/>
                </a:ext>
              </a:extLst>
            </p:cNvPr>
            <p:cNvSpPr/>
            <p:nvPr/>
          </p:nvSpPr>
          <p:spPr>
            <a:xfrm>
              <a:off x="1473200" y="3063874"/>
              <a:ext cx="492919" cy="2427773"/>
            </a:xfrm>
            <a:prstGeom prst="rect">
              <a:avLst/>
            </a:prstGeom>
            <a:solidFill>
              <a:srgbClr val="0F887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06C8572-F070-4166-9C4D-F7B97D29D9E8}"/>
                </a:ext>
              </a:extLst>
            </p:cNvPr>
            <p:cNvSpPr/>
            <p:nvPr/>
          </p:nvSpPr>
          <p:spPr>
            <a:xfrm>
              <a:off x="1959336" y="2771774"/>
              <a:ext cx="492919" cy="2719873"/>
            </a:xfrm>
            <a:prstGeom prst="rect">
              <a:avLst/>
            </a:prstGeom>
            <a:solidFill>
              <a:srgbClr val="73C8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77D7B1B-9BBB-4909-811C-2F5A774EC862}"/>
                </a:ext>
              </a:extLst>
            </p:cNvPr>
            <p:cNvSpPr/>
            <p:nvPr/>
          </p:nvSpPr>
          <p:spPr>
            <a:xfrm>
              <a:off x="2440863" y="3129914"/>
              <a:ext cx="492919" cy="2361733"/>
            </a:xfrm>
            <a:prstGeom prst="rect">
              <a:avLst/>
            </a:prstGeom>
            <a:solidFill>
              <a:srgbClr val="11655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813793-F36B-4ECB-B9DC-5831F2EE2113}"/>
                </a:ext>
              </a:extLst>
            </p:cNvPr>
            <p:cNvSpPr/>
            <p:nvPr/>
          </p:nvSpPr>
          <p:spPr>
            <a:xfrm>
              <a:off x="2931244" y="3129914"/>
              <a:ext cx="492919" cy="2361733"/>
            </a:xfrm>
            <a:prstGeom prst="rect">
              <a:avLst/>
            </a:prstGeom>
            <a:solidFill>
              <a:srgbClr val="BFB8A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E35FC22C-2CDF-4834-AE8D-AD510738BCA2}"/>
                </a:ext>
              </a:extLst>
            </p:cNvPr>
            <p:cNvSpPr txBox="1"/>
            <p:nvPr/>
          </p:nvSpPr>
          <p:spPr>
            <a:xfrm>
              <a:off x="1372531" y="2802126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89,7%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B164FE5-B013-4141-B2BF-B7B9DB84D7AA}"/>
                </a:ext>
              </a:extLst>
            </p:cNvPr>
            <p:cNvSpPr txBox="1"/>
            <p:nvPr/>
          </p:nvSpPr>
          <p:spPr>
            <a:xfrm>
              <a:off x="1937012" y="2492430"/>
              <a:ext cx="5902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100%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1A2908EE-59A2-430A-964A-C2DEC190FA04}"/>
                </a:ext>
              </a:extLst>
            </p:cNvPr>
            <p:cNvSpPr txBox="1"/>
            <p:nvPr/>
          </p:nvSpPr>
          <p:spPr>
            <a:xfrm>
              <a:off x="2384375" y="2883809"/>
              <a:ext cx="636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87,1%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982B310D-6F39-4987-94CD-193A455FBD80}"/>
                </a:ext>
              </a:extLst>
            </p:cNvPr>
            <p:cNvSpPr txBox="1"/>
            <p:nvPr/>
          </p:nvSpPr>
          <p:spPr>
            <a:xfrm>
              <a:off x="2942399" y="2883809"/>
              <a:ext cx="636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87,1%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17A11C2-24FF-4E9A-8BF0-A12D24592B8F}"/>
                </a:ext>
              </a:extLst>
            </p:cNvPr>
            <p:cNvSpPr/>
            <p:nvPr/>
          </p:nvSpPr>
          <p:spPr>
            <a:xfrm>
              <a:off x="3959052" y="5317580"/>
              <a:ext cx="492919" cy="184953"/>
            </a:xfrm>
            <a:prstGeom prst="rect">
              <a:avLst/>
            </a:prstGeom>
            <a:solidFill>
              <a:srgbClr val="0F887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30FC6DB-F5E5-4C1D-B498-8205C1CBDB31}"/>
                </a:ext>
              </a:extLst>
            </p:cNvPr>
            <p:cNvSpPr/>
            <p:nvPr/>
          </p:nvSpPr>
          <p:spPr>
            <a:xfrm>
              <a:off x="4926715" y="5241380"/>
              <a:ext cx="492919" cy="261153"/>
            </a:xfrm>
            <a:prstGeom prst="rect">
              <a:avLst/>
            </a:prstGeom>
            <a:solidFill>
              <a:srgbClr val="11655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13EB147-EF99-4ACD-BF9E-BDF03B018053}"/>
                </a:ext>
              </a:extLst>
            </p:cNvPr>
            <p:cNvSpPr/>
            <p:nvPr/>
          </p:nvSpPr>
          <p:spPr>
            <a:xfrm>
              <a:off x="5417096" y="5241380"/>
              <a:ext cx="492919" cy="261153"/>
            </a:xfrm>
            <a:prstGeom prst="rect">
              <a:avLst/>
            </a:prstGeom>
            <a:solidFill>
              <a:srgbClr val="BFB8A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4850FF37-A457-4621-BA0D-688C531E00FD}"/>
                </a:ext>
              </a:extLst>
            </p:cNvPr>
            <p:cNvSpPr txBox="1"/>
            <p:nvPr/>
          </p:nvSpPr>
          <p:spPr>
            <a:xfrm>
              <a:off x="3935640" y="5071159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6,9%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4BB8F10F-245B-4A1F-B21F-B4706E95F60C}"/>
                </a:ext>
              </a:extLst>
            </p:cNvPr>
            <p:cNvSpPr txBox="1"/>
            <p:nvPr/>
          </p:nvSpPr>
          <p:spPr>
            <a:xfrm>
              <a:off x="4493419" y="5225047"/>
              <a:ext cx="4074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0%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B1F90684-8337-4C57-8612-C27AD907B5DC}"/>
                </a:ext>
              </a:extLst>
            </p:cNvPr>
            <p:cNvSpPr txBox="1"/>
            <p:nvPr/>
          </p:nvSpPr>
          <p:spPr>
            <a:xfrm>
              <a:off x="4918289" y="4997036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9,7%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93F79FE2-0925-45EC-9FC8-E7FA570695A6}"/>
                </a:ext>
              </a:extLst>
            </p:cNvPr>
            <p:cNvSpPr txBox="1"/>
            <p:nvPr/>
          </p:nvSpPr>
          <p:spPr>
            <a:xfrm>
              <a:off x="5399816" y="4997036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9,7%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04C1D8C-EACF-4046-BAE9-A2045FBC4127}"/>
                </a:ext>
              </a:extLst>
            </p:cNvPr>
            <p:cNvSpPr/>
            <p:nvPr/>
          </p:nvSpPr>
          <p:spPr>
            <a:xfrm>
              <a:off x="6411445" y="5406480"/>
              <a:ext cx="492919" cy="96053"/>
            </a:xfrm>
            <a:prstGeom prst="rect">
              <a:avLst/>
            </a:prstGeom>
            <a:solidFill>
              <a:srgbClr val="0F887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D5C6F3C-D790-4829-A6E9-A892E9B3A9C7}"/>
                </a:ext>
              </a:extLst>
            </p:cNvPr>
            <p:cNvSpPr/>
            <p:nvPr/>
          </p:nvSpPr>
          <p:spPr>
            <a:xfrm>
              <a:off x="7379108" y="5406480"/>
              <a:ext cx="492919" cy="96053"/>
            </a:xfrm>
            <a:prstGeom prst="rect">
              <a:avLst/>
            </a:prstGeom>
            <a:solidFill>
              <a:srgbClr val="11655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BC3E1AD-1C1D-47E7-B30E-BC035A5F2233}"/>
                </a:ext>
              </a:extLst>
            </p:cNvPr>
            <p:cNvSpPr/>
            <p:nvPr/>
          </p:nvSpPr>
          <p:spPr>
            <a:xfrm>
              <a:off x="7869489" y="5406480"/>
              <a:ext cx="492919" cy="96053"/>
            </a:xfrm>
            <a:prstGeom prst="rect">
              <a:avLst/>
            </a:prstGeom>
            <a:solidFill>
              <a:srgbClr val="BFB8A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7DB15F73-21CA-443C-9A4B-0AF21059D431}"/>
                </a:ext>
              </a:extLst>
            </p:cNvPr>
            <p:cNvSpPr txBox="1"/>
            <p:nvPr/>
          </p:nvSpPr>
          <p:spPr>
            <a:xfrm>
              <a:off x="6388033" y="5162159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3,4%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E7108D8F-9A93-4153-A8B0-27C2AE34A182}"/>
                </a:ext>
              </a:extLst>
            </p:cNvPr>
            <p:cNvSpPr txBox="1"/>
            <p:nvPr/>
          </p:nvSpPr>
          <p:spPr>
            <a:xfrm>
              <a:off x="6945812" y="5225047"/>
              <a:ext cx="4074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0%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CDC99FE5-0536-4416-A02E-2D68E736FB57}"/>
                </a:ext>
              </a:extLst>
            </p:cNvPr>
            <p:cNvSpPr txBox="1"/>
            <p:nvPr/>
          </p:nvSpPr>
          <p:spPr>
            <a:xfrm>
              <a:off x="7370682" y="5150925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3,2%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4F39406F-77A0-42D2-B017-9806D8FC9CAB}"/>
                </a:ext>
              </a:extLst>
            </p:cNvPr>
            <p:cNvSpPr txBox="1"/>
            <p:nvPr/>
          </p:nvSpPr>
          <p:spPr>
            <a:xfrm>
              <a:off x="7852209" y="5150925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3,2%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0C42798-FE32-4C9D-9E95-518739C9C512}"/>
                </a:ext>
              </a:extLst>
            </p:cNvPr>
            <p:cNvSpPr/>
            <p:nvPr/>
          </p:nvSpPr>
          <p:spPr>
            <a:xfrm>
              <a:off x="6028656" y="2894760"/>
              <a:ext cx="180000" cy="180000"/>
            </a:xfrm>
            <a:prstGeom prst="rect">
              <a:avLst/>
            </a:prstGeom>
            <a:solidFill>
              <a:srgbClr val="0F887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6E402CC-B999-404D-B099-1C6C3D24B4B5}"/>
                </a:ext>
              </a:extLst>
            </p:cNvPr>
            <p:cNvSpPr/>
            <p:nvPr/>
          </p:nvSpPr>
          <p:spPr>
            <a:xfrm>
              <a:off x="6016045" y="3145881"/>
              <a:ext cx="180000" cy="180000"/>
            </a:xfrm>
            <a:prstGeom prst="rect">
              <a:avLst/>
            </a:prstGeom>
            <a:solidFill>
              <a:srgbClr val="73C8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71F598B-83EA-4371-B55F-A3461381D977}"/>
                </a:ext>
              </a:extLst>
            </p:cNvPr>
            <p:cNvSpPr/>
            <p:nvPr/>
          </p:nvSpPr>
          <p:spPr>
            <a:xfrm>
              <a:off x="6007455" y="3387603"/>
              <a:ext cx="180000" cy="180000"/>
            </a:xfrm>
            <a:prstGeom prst="rect">
              <a:avLst/>
            </a:prstGeom>
            <a:solidFill>
              <a:srgbClr val="11655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D3801B7-E1F0-414D-9FD2-819099DDA32F}"/>
                </a:ext>
              </a:extLst>
            </p:cNvPr>
            <p:cNvSpPr/>
            <p:nvPr/>
          </p:nvSpPr>
          <p:spPr>
            <a:xfrm>
              <a:off x="6022504" y="3636499"/>
              <a:ext cx="180000" cy="180000"/>
            </a:xfrm>
            <a:prstGeom prst="rect">
              <a:avLst/>
            </a:prstGeom>
            <a:solidFill>
              <a:srgbClr val="BFB8A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35C7AF69-FF37-470D-9927-3689BB243034}"/>
                </a:ext>
              </a:extLst>
            </p:cNvPr>
            <p:cNvSpPr txBox="1"/>
            <p:nvPr/>
          </p:nvSpPr>
          <p:spPr>
            <a:xfrm>
              <a:off x="6170994" y="2812011"/>
              <a:ext cx="267765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ISL (0,25 mg) + DOR + 3TC QD</a:t>
              </a:r>
            </a:p>
            <a:p>
              <a:r>
                <a:rPr lang="fr-FR" sz="1600" b="1" dirty="0"/>
                <a:t>ISL (0,75 mg) + DOR + 3TC QD</a:t>
              </a:r>
            </a:p>
            <a:p>
              <a:r>
                <a:rPr lang="fr-FR" sz="1600" b="1" dirty="0"/>
                <a:t>ISL (2,25 mg) + DOR + 3TC QD</a:t>
              </a:r>
            </a:p>
            <a:p>
              <a:r>
                <a:rPr lang="fr-FR" sz="1600" b="1" dirty="0"/>
                <a:t>DOR/3TC/TDF QD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793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7">
            <a:extLst>
              <a:ext uri="{FF2B5EF4-FFF2-40B4-BE49-F238E27FC236}">
                <a16:creationId xmlns:a16="http://schemas.microsoft.com/office/drawing/2014/main" id="{88F4FA52-7BB9-49B0-B02F-64BCA0B0C998}"/>
              </a:ext>
            </a:extLst>
          </p:cNvPr>
          <p:cNvSpPr txBox="1"/>
          <p:nvPr/>
        </p:nvSpPr>
        <p:spPr>
          <a:xfrm rot="16200000">
            <a:off x="-1430052" y="2401770"/>
            <a:ext cx="3683181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60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Percent (%) of Participants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29835ED-1E5E-45CA-ACB8-F14A80FFB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26" y="139538"/>
            <a:ext cx="8229600" cy="408652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Islatravir</a:t>
            </a:r>
            <a:r>
              <a:rPr lang="fr-FR" dirty="0"/>
              <a:t> Phase 2 (</a:t>
            </a:r>
            <a:r>
              <a:rPr lang="fr-FR" dirty="0" err="1"/>
              <a:t>switch</a:t>
            </a:r>
            <a:r>
              <a:rPr lang="fr-FR" dirty="0"/>
              <a:t> to 2DR ISL + DOR)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601708" y="1152230"/>
            <a:ext cx="8229011" cy="3302981"/>
            <a:chOff x="601708" y="1152230"/>
            <a:chExt cx="8229011" cy="4024649"/>
          </a:xfrm>
        </p:grpSpPr>
        <p:graphicFrame>
          <p:nvGraphicFramePr>
            <p:cNvPr id="20" name="Chart 7">
              <a:extLst>
                <a:ext uri="{FF2B5EF4-FFF2-40B4-BE49-F238E27FC236}">
                  <a16:creationId xmlns:a16="http://schemas.microsoft.com/office/drawing/2014/main" id="{5E03FF0F-6181-4048-8671-99D4092D5F0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43757795"/>
                </p:ext>
              </p:extLst>
            </p:nvPr>
          </p:nvGraphicFramePr>
          <p:xfrm>
            <a:off x="601708" y="1152230"/>
            <a:ext cx="8229011" cy="36831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1" name="TextBox 8">
              <a:extLst>
                <a:ext uri="{FF2B5EF4-FFF2-40B4-BE49-F238E27FC236}">
                  <a16:creationId xmlns:a16="http://schemas.microsoft.com/office/drawing/2014/main" id="{3A6C2310-6FDD-4D50-A2C5-307441D21908}"/>
                </a:ext>
              </a:extLst>
            </p:cNvPr>
            <p:cNvSpPr txBox="1"/>
            <p:nvPr/>
          </p:nvSpPr>
          <p:spPr>
            <a:xfrm>
              <a:off x="1301120" y="4903485"/>
              <a:ext cx="2037237" cy="2625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HIV-1 RNA &lt;50 copies/mL</a:t>
              </a:r>
            </a:p>
          </p:txBody>
        </p: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3FBA9585-FBC0-4954-8760-1217C48725AB}"/>
                </a:ext>
              </a:extLst>
            </p:cNvPr>
            <p:cNvSpPr txBox="1"/>
            <p:nvPr/>
          </p:nvSpPr>
          <p:spPr>
            <a:xfrm>
              <a:off x="3855358" y="4909837"/>
              <a:ext cx="2148625" cy="26251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HIV-1 RNA ≥50 copies/mL</a:t>
              </a:r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FF30D536-A0E3-4856-9F28-508089798BFF}"/>
                </a:ext>
              </a:extLst>
            </p:cNvPr>
            <p:cNvSpPr txBox="1"/>
            <p:nvPr/>
          </p:nvSpPr>
          <p:spPr>
            <a:xfrm>
              <a:off x="6170993" y="4914363"/>
              <a:ext cx="2659725" cy="26251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No </a:t>
              </a:r>
              <a:r>
                <a:rPr kumimoji="0" lang="en-US" sz="1400" b="0" i="0" u="none" strike="noStrike" kern="600" cap="none" spc="3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Virologic</a:t>
              </a:r>
              <a:r>
                <a:rPr kumimoji="0" lang="en-US" sz="1400" b="0" i="0" u="none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400" b="0" i="0" u="none" strike="noStrike" kern="600" cap="none" spc="30" normalizeH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400" b="0" i="0" u="none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Data in Window</a:t>
              </a:r>
            </a:p>
          </p:txBody>
        </p:sp>
        <p:sp>
          <p:nvSpPr>
            <p:cNvPr id="29" name="TextBox 23">
              <a:extLst>
                <a:ext uri="{FF2B5EF4-FFF2-40B4-BE49-F238E27FC236}">
                  <a16:creationId xmlns:a16="http://schemas.microsoft.com/office/drawing/2014/main" id="{C875A203-E5E4-4D14-A0CB-A6F0567D8C56}"/>
                </a:ext>
              </a:extLst>
            </p:cNvPr>
            <p:cNvSpPr txBox="1"/>
            <p:nvPr/>
          </p:nvSpPr>
          <p:spPr>
            <a:xfrm>
              <a:off x="1301121" y="4303058"/>
              <a:ext cx="565847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sng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26</a:t>
              </a:r>
              <a:br>
                <a:rPr kumimoji="0" lang="en-US" sz="1400" b="0" i="0" u="none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</a:br>
              <a:r>
                <a:rPr kumimoji="0" lang="en-US" sz="1400" b="0" i="0" u="none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29</a:t>
              </a:r>
            </a:p>
          </p:txBody>
        </p:sp>
        <p:sp>
          <p:nvSpPr>
            <p:cNvPr id="30" name="TextBox 24">
              <a:extLst>
                <a:ext uri="{FF2B5EF4-FFF2-40B4-BE49-F238E27FC236}">
                  <a16:creationId xmlns:a16="http://schemas.microsoft.com/office/drawing/2014/main" id="{CAEC1704-20F1-4A13-B0F5-A1F55D78553F}"/>
                </a:ext>
              </a:extLst>
            </p:cNvPr>
            <p:cNvSpPr txBox="1"/>
            <p:nvPr/>
          </p:nvSpPr>
          <p:spPr>
            <a:xfrm>
              <a:off x="1794620" y="4303058"/>
              <a:ext cx="602423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sng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27</a:t>
              </a:r>
              <a:br>
                <a:rPr kumimoji="0" lang="en-US" sz="1400" b="0" i="0" u="none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</a:br>
              <a:r>
                <a:rPr kumimoji="0" lang="en-US" sz="1400" b="0" i="0" u="none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30</a:t>
              </a:r>
            </a:p>
          </p:txBody>
        </p:sp>
        <p:sp>
          <p:nvSpPr>
            <p:cNvPr id="31" name="TextBox 25">
              <a:extLst>
                <a:ext uri="{FF2B5EF4-FFF2-40B4-BE49-F238E27FC236}">
                  <a16:creationId xmlns:a16="http://schemas.microsoft.com/office/drawing/2014/main" id="{49692179-7F53-44EE-A58F-AFCAA94F18D3}"/>
                </a:ext>
              </a:extLst>
            </p:cNvPr>
            <p:cNvSpPr txBox="1"/>
            <p:nvPr/>
          </p:nvSpPr>
          <p:spPr>
            <a:xfrm>
              <a:off x="2373794" y="4303058"/>
              <a:ext cx="457738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sng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24</a:t>
              </a:r>
              <a:br>
                <a:rPr kumimoji="0" lang="en-US" sz="1400" b="0" i="0" u="none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</a:br>
              <a:r>
                <a:rPr kumimoji="0" lang="en-US" sz="1400" b="0" i="0" u="none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31</a:t>
              </a:r>
            </a:p>
          </p:txBody>
        </p:sp>
        <p:sp>
          <p:nvSpPr>
            <p:cNvPr id="32" name="TextBox 26">
              <a:extLst>
                <a:ext uri="{FF2B5EF4-FFF2-40B4-BE49-F238E27FC236}">
                  <a16:creationId xmlns:a16="http://schemas.microsoft.com/office/drawing/2014/main" id="{71109B40-717D-4A4B-A9DB-AB8F6ABBE733}"/>
                </a:ext>
              </a:extLst>
            </p:cNvPr>
            <p:cNvSpPr txBox="1"/>
            <p:nvPr/>
          </p:nvSpPr>
          <p:spPr>
            <a:xfrm>
              <a:off x="2880620" y="4303058"/>
              <a:ext cx="457738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sng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26</a:t>
              </a:r>
              <a:br>
                <a:rPr kumimoji="0" lang="en-US" sz="1400" b="0" i="0" u="none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</a:br>
              <a:r>
                <a:rPr kumimoji="0" lang="en-US" sz="1400" b="0" i="0" u="none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31</a:t>
              </a:r>
            </a:p>
          </p:txBody>
        </p:sp>
        <p:sp>
          <p:nvSpPr>
            <p:cNvPr id="33" name="TextBox 27">
              <a:extLst>
                <a:ext uri="{FF2B5EF4-FFF2-40B4-BE49-F238E27FC236}">
                  <a16:creationId xmlns:a16="http://schemas.microsoft.com/office/drawing/2014/main" id="{FE5DC27D-FFCF-43F6-BEBA-D8C2CD375952}"/>
                </a:ext>
              </a:extLst>
            </p:cNvPr>
            <p:cNvSpPr txBox="1"/>
            <p:nvPr/>
          </p:nvSpPr>
          <p:spPr>
            <a:xfrm>
              <a:off x="3855358" y="4303058"/>
              <a:ext cx="457738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sng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29</a:t>
              </a:r>
            </a:p>
          </p:txBody>
        </p:sp>
        <p:sp>
          <p:nvSpPr>
            <p:cNvPr id="34" name="TextBox 28">
              <a:extLst>
                <a:ext uri="{FF2B5EF4-FFF2-40B4-BE49-F238E27FC236}">
                  <a16:creationId xmlns:a16="http://schemas.microsoft.com/office/drawing/2014/main" id="{720C5936-D10A-4713-B493-FDA82A038495}"/>
                </a:ext>
              </a:extLst>
            </p:cNvPr>
            <p:cNvSpPr txBox="1"/>
            <p:nvPr/>
          </p:nvSpPr>
          <p:spPr>
            <a:xfrm>
              <a:off x="4426985" y="4303058"/>
              <a:ext cx="457738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sng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</a:t>
              </a:r>
              <a:br>
                <a:rPr kumimoji="0" lang="en-US" sz="1400" b="0" i="0" u="none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</a:br>
              <a:r>
                <a:rPr kumimoji="0" lang="en-US" sz="1400" b="0" i="0" u="none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30</a:t>
              </a:r>
            </a:p>
          </p:txBody>
        </p:sp>
        <p:sp>
          <p:nvSpPr>
            <p:cNvPr id="35" name="TextBox 29">
              <a:extLst>
                <a:ext uri="{FF2B5EF4-FFF2-40B4-BE49-F238E27FC236}">
                  <a16:creationId xmlns:a16="http://schemas.microsoft.com/office/drawing/2014/main" id="{DACE6D7A-AB2F-4DA0-ACE6-9DA8B7E385AB}"/>
                </a:ext>
              </a:extLst>
            </p:cNvPr>
            <p:cNvSpPr txBox="1"/>
            <p:nvPr/>
          </p:nvSpPr>
          <p:spPr>
            <a:xfrm>
              <a:off x="4943985" y="4303058"/>
              <a:ext cx="457738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sng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  <a:br>
                <a:rPr kumimoji="0" lang="en-US" sz="1400" b="0" i="0" u="none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</a:br>
              <a:r>
                <a:rPr kumimoji="0" lang="en-US" sz="1400" b="0" i="0" u="none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31</a:t>
              </a:r>
            </a:p>
          </p:txBody>
        </p:sp>
        <p:sp>
          <p:nvSpPr>
            <p:cNvPr id="36" name="TextBox 28">
              <a:extLst>
                <a:ext uri="{FF2B5EF4-FFF2-40B4-BE49-F238E27FC236}">
                  <a16:creationId xmlns:a16="http://schemas.microsoft.com/office/drawing/2014/main" id="{B8AFD0E6-2768-43B5-AA88-451980C65910}"/>
                </a:ext>
              </a:extLst>
            </p:cNvPr>
            <p:cNvSpPr txBox="1"/>
            <p:nvPr/>
          </p:nvSpPr>
          <p:spPr>
            <a:xfrm>
              <a:off x="5431391" y="4303058"/>
              <a:ext cx="457738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sng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</a:t>
              </a:r>
              <a:br>
                <a:rPr kumimoji="0" lang="en-US" sz="1400" b="0" i="0" u="none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</a:br>
              <a:r>
                <a:rPr kumimoji="0" lang="en-US" sz="1400" b="0" i="0" u="none" strike="noStrike" kern="600" cap="none" spc="3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31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C07536C-BA95-4F27-9094-E089EC5EF7E8}"/>
                </a:ext>
              </a:extLst>
            </p:cNvPr>
            <p:cNvSpPr/>
            <p:nvPr/>
          </p:nvSpPr>
          <p:spPr>
            <a:xfrm>
              <a:off x="6028656" y="1482699"/>
              <a:ext cx="180000" cy="180000"/>
            </a:xfrm>
            <a:prstGeom prst="rect">
              <a:avLst/>
            </a:prstGeom>
            <a:solidFill>
              <a:srgbClr val="0F887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0256C6C-28FB-4AFB-8523-38198FAE2C5F}"/>
                </a:ext>
              </a:extLst>
            </p:cNvPr>
            <p:cNvSpPr/>
            <p:nvPr/>
          </p:nvSpPr>
          <p:spPr>
            <a:xfrm>
              <a:off x="6028656" y="1739942"/>
              <a:ext cx="180000" cy="180000"/>
            </a:xfrm>
            <a:prstGeom prst="rect">
              <a:avLst/>
            </a:prstGeom>
            <a:solidFill>
              <a:srgbClr val="73C8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C1E2B7C-E809-4E1C-8D8A-AB5B0D40A79E}"/>
                </a:ext>
              </a:extLst>
            </p:cNvPr>
            <p:cNvSpPr/>
            <p:nvPr/>
          </p:nvSpPr>
          <p:spPr>
            <a:xfrm>
              <a:off x="6028656" y="1997185"/>
              <a:ext cx="180000" cy="180000"/>
            </a:xfrm>
            <a:prstGeom prst="rect">
              <a:avLst/>
            </a:prstGeom>
            <a:solidFill>
              <a:srgbClr val="11655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567FC96-6962-4176-9840-194C2C3AA930}"/>
                </a:ext>
              </a:extLst>
            </p:cNvPr>
            <p:cNvSpPr/>
            <p:nvPr/>
          </p:nvSpPr>
          <p:spPr>
            <a:xfrm>
              <a:off x="6028656" y="2254427"/>
              <a:ext cx="180000" cy="180000"/>
            </a:xfrm>
            <a:prstGeom prst="rect">
              <a:avLst/>
            </a:prstGeom>
            <a:solidFill>
              <a:srgbClr val="BFB8A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007D9C59-BF87-427B-908C-06765242AA87}"/>
                </a:ext>
              </a:extLst>
            </p:cNvPr>
            <p:cNvSpPr txBox="1"/>
            <p:nvPr/>
          </p:nvSpPr>
          <p:spPr>
            <a:xfrm>
              <a:off x="6170994" y="1376231"/>
              <a:ext cx="2360774" cy="1162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ISL (0,25 mg) + DOR + 3TC QD</a:t>
              </a:r>
            </a:p>
            <a:p>
              <a:r>
                <a:rPr lang="fr-FR" sz="1400" b="1" dirty="0"/>
                <a:t>ISL (0,75 mg) + DOR + 3TC QD</a:t>
              </a:r>
            </a:p>
            <a:p>
              <a:r>
                <a:rPr lang="fr-FR" sz="1400" b="1" dirty="0"/>
                <a:t>ISL (2,25 mg) + DOR + 3TC QD</a:t>
              </a:r>
            </a:p>
            <a:p>
              <a:r>
                <a:rPr lang="fr-FR" sz="1400" b="1" dirty="0"/>
                <a:t>DOR/3TC/TDF QD</a:t>
              </a:r>
            </a:p>
          </p:txBody>
        </p:sp>
      </p:grpSp>
      <p:sp>
        <p:nvSpPr>
          <p:cNvPr id="42" name="ZoneTexte 41">
            <a:extLst>
              <a:ext uri="{FF2B5EF4-FFF2-40B4-BE49-F238E27FC236}">
                <a16:creationId xmlns:a16="http://schemas.microsoft.com/office/drawing/2014/main" id="{552D71A0-49F5-4AD9-9646-8BCFEB6A6F01}"/>
              </a:ext>
            </a:extLst>
          </p:cNvPr>
          <p:cNvSpPr txBox="1"/>
          <p:nvPr/>
        </p:nvSpPr>
        <p:spPr>
          <a:xfrm>
            <a:off x="1869783" y="786053"/>
            <a:ext cx="5219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HIV RNA &lt; 50 c/ml at W48, ITT-snapshot, Part 2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0A5CF8E-D98D-4F7F-B2CE-993877D8AE84}"/>
              </a:ext>
            </a:extLst>
          </p:cNvPr>
          <p:cNvSpPr txBox="1"/>
          <p:nvPr/>
        </p:nvSpPr>
        <p:spPr>
          <a:xfrm>
            <a:off x="5947818" y="6485143"/>
            <a:ext cx="3196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i="1" dirty="0">
                <a:solidFill>
                  <a:srgbClr val="0070C0"/>
                </a:solidFill>
              </a:rPr>
              <a:t>Molina JM, IAS 2019, Abs. WEAB0402LB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4649" y="4745282"/>
            <a:ext cx="829607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Clr>
                <a:srgbClr val="0070C0"/>
              </a:buClr>
              <a:buFont typeface="Arial"/>
              <a:buChar char="•"/>
            </a:pPr>
            <a:r>
              <a:rPr lang="en-US" dirty="0"/>
              <a:t>No participant in any treatment group met criteria for resistance testing (All confirmed HIV-1 RNA for PDVF was &lt; 80 copies/mL)</a:t>
            </a:r>
            <a:br>
              <a:rPr lang="en-US" dirty="0"/>
            </a:br>
            <a:endParaRPr lang="en-US" dirty="0"/>
          </a:p>
          <a:p>
            <a:pPr marL="285750" indent="-285750">
              <a:buClr>
                <a:srgbClr val="0070C0"/>
              </a:buClr>
              <a:buFont typeface="Arial"/>
              <a:buChar char="•"/>
            </a:pPr>
            <a:r>
              <a:rPr lang="en-US" dirty="0"/>
              <a:t>ISL + DOR was generally well- tolerated</a:t>
            </a:r>
          </a:p>
          <a:p>
            <a:pPr marL="742950" lvl="1" indent="-285750">
              <a:buClr>
                <a:srgbClr val="0070C0"/>
              </a:buClr>
              <a:buFont typeface="Arial" panose="020B0604020202020204" pitchFamily="34" charset="0"/>
              <a:buChar char="‒"/>
            </a:pPr>
            <a:r>
              <a:rPr lang="en-US" dirty="0"/>
              <a:t> Few drug-related AEs</a:t>
            </a:r>
          </a:p>
          <a:p>
            <a:pPr marL="742950" lvl="1" indent="-285750">
              <a:buClr>
                <a:srgbClr val="0070C0"/>
              </a:buClr>
              <a:buFont typeface="Arial" panose="020B0604020202020204" pitchFamily="34" charset="0"/>
              <a:buChar char="‒"/>
            </a:pPr>
            <a:r>
              <a:rPr lang="en-US" dirty="0"/>
              <a:t> 2 out of 90 participants in the combined ISL arms discontinued due to AEs</a:t>
            </a:r>
          </a:p>
        </p:txBody>
      </p:sp>
    </p:spTree>
    <p:extLst>
      <p:ext uri="{BB962C8B-B14F-4D97-AF65-F5344CB8AC3E}">
        <p14:creationId xmlns:p14="http://schemas.microsoft.com/office/powerpoint/2010/main" val="3940187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4254"/>
            <a:ext cx="8229600" cy="1143000"/>
          </a:xfrm>
        </p:spPr>
        <p:txBody>
          <a:bodyPr>
            <a:noAutofit/>
          </a:bodyPr>
          <a:lstStyle/>
          <a:p>
            <a:r>
              <a:rPr lang="fr-FR" sz="2400" dirty="0" err="1"/>
              <a:t>Fostemsavir</a:t>
            </a:r>
            <a:r>
              <a:rPr lang="fr-FR" sz="2400"/>
              <a:t>, prodrug metabolized to temsavir, a first in-class attachment inhibitor that binds to gp120, preventing HIV attachment and entry into the CD4+ T cell</a:t>
            </a:r>
            <a:endParaRPr lang="fr-FR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3D65E-E22B-431E-B0B4-2E85BDD4128A}"/>
              </a:ext>
            </a:extLst>
          </p:cNvPr>
          <p:cNvSpPr/>
          <p:nvPr/>
        </p:nvSpPr>
        <p:spPr>
          <a:xfrm>
            <a:off x="3202227" y="1302800"/>
            <a:ext cx="2821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000" b="1" kern="0" dirty="0" err="1">
                <a:solidFill>
                  <a:srgbClr val="0070C0"/>
                </a:solidFill>
              </a:rPr>
              <a:t>Temsavir</a:t>
            </a:r>
            <a:r>
              <a:rPr lang="en-US" altLang="en-US" sz="2000" b="1" kern="0" dirty="0">
                <a:solidFill>
                  <a:srgbClr val="0070C0"/>
                </a:solidFill>
              </a:rPr>
              <a:t> mode of action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96C2012-6BF4-48A8-9250-E5841A79F4CA}"/>
              </a:ext>
            </a:extLst>
          </p:cNvPr>
          <p:cNvGrpSpPr/>
          <p:nvPr/>
        </p:nvGrpSpPr>
        <p:grpSpPr>
          <a:xfrm>
            <a:off x="0" y="1663547"/>
            <a:ext cx="9144000" cy="5194453"/>
            <a:chOff x="0" y="1663547"/>
            <a:chExt cx="9144000" cy="5194453"/>
          </a:xfrm>
        </p:grpSpPr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4EF3D9AE-4F66-4DE5-9E0F-969EEC3F3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714500"/>
              <a:ext cx="9144000" cy="5143500"/>
            </a:xfrm>
            <a:prstGeom prst="rect">
              <a:avLst/>
            </a:prstGeom>
          </p:spPr>
        </p:pic>
        <p:grpSp>
          <p:nvGrpSpPr>
            <p:cNvPr id="126" name="Groupe 125">
              <a:extLst>
                <a:ext uri="{FF2B5EF4-FFF2-40B4-BE49-F238E27FC236}">
                  <a16:creationId xmlns:a16="http://schemas.microsoft.com/office/drawing/2014/main" id="{25082699-A90B-4130-8F64-033150125AAA}"/>
                </a:ext>
              </a:extLst>
            </p:cNvPr>
            <p:cNvGrpSpPr/>
            <p:nvPr/>
          </p:nvGrpSpPr>
          <p:grpSpPr>
            <a:xfrm>
              <a:off x="994612" y="1663547"/>
              <a:ext cx="6988615" cy="4806270"/>
              <a:chOff x="994612" y="0"/>
              <a:chExt cx="9407516" cy="6469817"/>
            </a:xfrm>
          </p:grpSpPr>
          <p:grpSp>
            <p:nvGrpSpPr>
              <p:cNvPr id="68" name="1 gp160 structure">
                <a:extLst>
                  <a:ext uri="{FF2B5EF4-FFF2-40B4-BE49-F238E27FC236}">
                    <a16:creationId xmlns:a16="http://schemas.microsoft.com/office/drawing/2014/main" id="{15F128ED-26F6-4705-811D-37C93F704CEC}"/>
                  </a:ext>
                </a:extLst>
              </p:cNvPr>
              <p:cNvGrpSpPr/>
              <p:nvPr/>
            </p:nvGrpSpPr>
            <p:grpSpPr>
              <a:xfrm>
                <a:off x="6115878" y="308113"/>
                <a:ext cx="4286250" cy="4286250"/>
                <a:chOff x="4591878" y="308113"/>
                <a:chExt cx="4286250" cy="4286250"/>
              </a:xfrm>
            </p:grpSpPr>
            <p:pic>
              <p:nvPicPr>
                <p:cNvPr id="69" name="gp160 structure">
                  <a:extLst>
                    <a:ext uri="{FF2B5EF4-FFF2-40B4-BE49-F238E27FC236}">
                      <a16:creationId xmlns:a16="http://schemas.microsoft.com/office/drawing/2014/main" id="{24E43D51-D0D6-439C-ADD9-781BA8C14F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91878" y="308113"/>
                  <a:ext cx="4286250" cy="4286250"/>
                </a:xfrm>
                <a:prstGeom prst="rect">
                  <a:avLst/>
                </a:prstGeom>
              </p:spPr>
            </p:pic>
            <p:sp>
              <p:nvSpPr>
                <p:cNvPr id="70" name="Right Brace 36">
                  <a:extLst>
                    <a:ext uri="{FF2B5EF4-FFF2-40B4-BE49-F238E27FC236}">
                      <a16:creationId xmlns:a16="http://schemas.microsoft.com/office/drawing/2014/main" id="{4FCD2D1D-F5BD-4B6A-AD83-E14E153F61AC}"/>
                    </a:ext>
                  </a:extLst>
                </p:cNvPr>
                <p:cNvSpPr/>
                <p:nvPr/>
              </p:nvSpPr>
              <p:spPr>
                <a:xfrm rot="5400000">
                  <a:off x="6630263" y="2702856"/>
                  <a:ext cx="129596" cy="1940668"/>
                </a:xfrm>
                <a:prstGeom prst="rightBrace">
                  <a:avLst>
                    <a:gd name="adj1" fmla="val 74360"/>
                    <a:gd name="adj2" fmla="val 5000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" name="TextBox 37">
                  <a:extLst>
                    <a:ext uri="{FF2B5EF4-FFF2-40B4-BE49-F238E27FC236}">
                      <a16:creationId xmlns:a16="http://schemas.microsoft.com/office/drawing/2014/main" id="{A6FCB902-DB9D-4698-AB4C-06321B7600AF}"/>
                    </a:ext>
                  </a:extLst>
                </p:cNvPr>
                <p:cNvSpPr txBox="1"/>
                <p:nvPr/>
              </p:nvSpPr>
              <p:spPr>
                <a:xfrm>
                  <a:off x="6459227" y="3793802"/>
                  <a:ext cx="49693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/>
                  <a:r>
                    <a:rPr lang="en-US" sz="1400" dirty="0"/>
                    <a:t>gp160</a:t>
                  </a:r>
                </a:p>
              </p:txBody>
            </p:sp>
            <p:sp>
              <p:nvSpPr>
                <p:cNvPr id="72" name="Rectangle: Rounded Corners 64">
                  <a:extLst>
                    <a:ext uri="{FF2B5EF4-FFF2-40B4-BE49-F238E27FC236}">
                      <a16:creationId xmlns:a16="http://schemas.microsoft.com/office/drawing/2014/main" id="{C8F41CEE-7900-4DD6-9818-5C4E92AB76EE}"/>
                    </a:ext>
                  </a:extLst>
                </p:cNvPr>
                <p:cNvSpPr/>
                <p:nvPr/>
              </p:nvSpPr>
              <p:spPr>
                <a:xfrm>
                  <a:off x="5588727" y="3321672"/>
                  <a:ext cx="1116000" cy="252000"/>
                </a:xfrm>
                <a:prstGeom prst="roundRect">
                  <a:avLst/>
                </a:prstGeom>
                <a:solidFill>
                  <a:srgbClr val="E287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" name="Rectangle: Rounded Corners 65">
                  <a:extLst>
                    <a:ext uri="{FF2B5EF4-FFF2-40B4-BE49-F238E27FC236}">
                      <a16:creationId xmlns:a16="http://schemas.microsoft.com/office/drawing/2014/main" id="{A178D8A1-84E5-41DA-86A2-7B3AD4BA839C}"/>
                    </a:ext>
                  </a:extLst>
                </p:cNvPr>
                <p:cNvSpPr/>
                <p:nvPr/>
              </p:nvSpPr>
              <p:spPr>
                <a:xfrm>
                  <a:off x="6776172" y="3321672"/>
                  <a:ext cx="1116000" cy="252000"/>
                </a:xfrm>
                <a:prstGeom prst="round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" name="TextBox 34">
                  <a:extLst>
                    <a:ext uri="{FF2B5EF4-FFF2-40B4-BE49-F238E27FC236}">
                      <a16:creationId xmlns:a16="http://schemas.microsoft.com/office/drawing/2014/main" id="{EAFA50D6-E521-47DC-B23B-C9DCF8F00A58}"/>
                    </a:ext>
                  </a:extLst>
                </p:cNvPr>
                <p:cNvSpPr txBox="1"/>
                <p:nvPr/>
              </p:nvSpPr>
              <p:spPr>
                <a:xfrm>
                  <a:off x="5644987" y="3310799"/>
                  <a:ext cx="1003480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</a:rPr>
                    <a:t>gp120 trimer</a:t>
                  </a:r>
                </a:p>
              </p:txBody>
            </p:sp>
            <p:sp>
              <p:nvSpPr>
                <p:cNvPr id="75" name="TextBox 35">
                  <a:extLst>
                    <a:ext uri="{FF2B5EF4-FFF2-40B4-BE49-F238E27FC236}">
                      <a16:creationId xmlns:a16="http://schemas.microsoft.com/office/drawing/2014/main" id="{2065086D-8FD3-4752-9560-6D86A6BC3B2F}"/>
                    </a:ext>
                  </a:extLst>
                </p:cNvPr>
                <p:cNvSpPr txBox="1"/>
                <p:nvPr/>
              </p:nvSpPr>
              <p:spPr>
                <a:xfrm>
                  <a:off x="6882125" y="3310799"/>
                  <a:ext cx="904094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</a:rPr>
                    <a:t>gp41 trimer</a:t>
                  </a:r>
                </a:p>
              </p:txBody>
            </p:sp>
          </p:grpSp>
          <p:grpSp>
            <p:nvGrpSpPr>
              <p:cNvPr id="76" name="3 CD4 binding sites">
                <a:extLst>
                  <a:ext uri="{FF2B5EF4-FFF2-40B4-BE49-F238E27FC236}">
                    <a16:creationId xmlns:a16="http://schemas.microsoft.com/office/drawing/2014/main" id="{5538DE00-4BD5-4C82-8E13-20A1930C460A}"/>
                  </a:ext>
                </a:extLst>
              </p:cNvPr>
              <p:cNvGrpSpPr/>
              <p:nvPr/>
            </p:nvGrpSpPr>
            <p:grpSpPr>
              <a:xfrm>
                <a:off x="6115878" y="308113"/>
                <a:ext cx="4286250" cy="4286250"/>
                <a:chOff x="4591878" y="308113"/>
                <a:chExt cx="4286250" cy="4286250"/>
              </a:xfrm>
            </p:grpSpPr>
            <p:pic>
              <p:nvPicPr>
                <p:cNvPr id="77" name="Pic CD4 binding sites on gp120">
                  <a:extLst>
                    <a:ext uri="{FF2B5EF4-FFF2-40B4-BE49-F238E27FC236}">
                      <a16:creationId xmlns:a16="http://schemas.microsoft.com/office/drawing/2014/main" id="{BD210248-2DCA-448B-B7FC-D4623977A3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91878" y="308113"/>
                  <a:ext cx="4286250" cy="4286250"/>
                </a:xfrm>
                <a:prstGeom prst="rect">
                  <a:avLst/>
                </a:prstGeom>
              </p:spPr>
            </p:pic>
            <p:grpSp>
              <p:nvGrpSpPr>
                <p:cNvPr id="78" name="Group 89">
                  <a:extLst>
                    <a:ext uri="{FF2B5EF4-FFF2-40B4-BE49-F238E27FC236}">
                      <a16:creationId xmlns:a16="http://schemas.microsoft.com/office/drawing/2014/main" id="{78B61489-026B-44F5-AAF5-74484D956FA9}"/>
                    </a:ext>
                  </a:extLst>
                </p:cNvPr>
                <p:cNvGrpSpPr/>
                <p:nvPr/>
              </p:nvGrpSpPr>
              <p:grpSpPr>
                <a:xfrm>
                  <a:off x="4788910" y="1791806"/>
                  <a:ext cx="2480967" cy="706550"/>
                  <a:chOff x="1969191" y="1703436"/>
                  <a:chExt cx="2480967" cy="706550"/>
                </a:xfrm>
              </p:grpSpPr>
              <p:sp>
                <p:nvSpPr>
                  <p:cNvPr id="79" name="TextBox 90">
                    <a:extLst>
                      <a:ext uri="{FF2B5EF4-FFF2-40B4-BE49-F238E27FC236}">
                        <a16:creationId xmlns:a16="http://schemas.microsoft.com/office/drawing/2014/main" id="{0165B762-F06F-438B-AC1E-98337B2D2DAD}"/>
                      </a:ext>
                    </a:extLst>
                  </p:cNvPr>
                  <p:cNvSpPr txBox="1"/>
                  <p:nvPr/>
                </p:nvSpPr>
                <p:spPr>
                  <a:xfrm>
                    <a:off x="1969191" y="2022188"/>
                    <a:ext cx="985847" cy="3877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algn="r">
                      <a:lnSpc>
                        <a:spcPct val="90000"/>
                      </a:lnSpc>
                    </a:pPr>
                    <a:r>
                      <a:rPr lang="en-US" sz="1400" dirty="0"/>
                      <a:t>CD4 binding</a:t>
                    </a:r>
                  </a:p>
                  <a:p>
                    <a:pPr algn="r">
                      <a:lnSpc>
                        <a:spcPct val="90000"/>
                      </a:lnSpc>
                    </a:pPr>
                    <a:r>
                      <a:rPr lang="en-US" sz="1400" dirty="0"/>
                      <a:t>site</a:t>
                    </a:r>
                  </a:p>
                </p:txBody>
              </p:sp>
              <p:cxnSp>
                <p:nvCxnSpPr>
                  <p:cNvPr id="80" name="Straight Connector 91">
                    <a:extLst>
                      <a:ext uri="{FF2B5EF4-FFF2-40B4-BE49-F238E27FC236}">
                        <a16:creationId xmlns:a16="http://schemas.microsoft.com/office/drawing/2014/main" id="{6B05924B-2B94-4722-81DB-37B783CE62E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863405" y="1835944"/>
                    <a:ext cx="557424" cy="29064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1" name="Oval 92">
                    <a:extLst>
                      <a:ext uri="{FF2B5EF4-FFF2-40B4-BE49-F238E27FC236}">
                        <a16:creationId xmlns:a16="http://schemas.microsoft.com/office/drawing/2014/main" id="{D818DE02-C71D-4FAF-A890-8B062923A045}"/>
                      </a:ext>
                    </a:extLst>
                  </p:cNvPr>
                  <p:cNvSpPr/>
                  <p:nvPr/>
                </p:nvSpPr>
                <p:spPr>
                  <a:xfrm>
                    <a:off x="4404439" y="1703436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2" name="Oval 93">
                    <a:extLst>
                      <a:ext uri="{FF2B5EF4-FFF2-40B4-BE49-F238E27FC236}">
                        <a16:creationId xmlns:a16="http://schemas.microsoft.com/office/drawing/2014/main" id="{C0A4CD6B-608F-49CC-B755-11D73A314C09}"/>
                      </a:ext>
                    </a:extLst>
                  </p:cNvPr>
                  <p:cNvSpPr/>
                  <p:nvPr/>
                </p:nvSpPr>
                <p:spPr>
                  <a:xfrm>
                    <a:off x="3405604" y="1809084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83" name="Straight Connector 94">
                    <a:extLst>
                      <a:ext uri="{FF2B5EF4-FFF2-40B4-BE49-F238E27FC236}">
                        <a16:creationId xmlns:a16="http://schemas.microsoft.com/office/drawing/2014/main" id="{7F7C3F1A-30E5-4AE2-B95C-B83527E1715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877977" y="1733144"/>
                    <a:ext cx="1533714" cy="38616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84" name="4 ready for temsavir">
                <a:extLst>
                  <a:ext uri="{FF2B5EF4-FFF2-40B4-BE49-F238E27FC236}">
                    <a16:creationId xmlns:a16="http://schemas.microsoft.com/office/drawing/2014/main" id="{D302D7E7-F243-42BB-A211-772C9ADD3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5878" y="309135"/>
                <a:ext cx="4286250" cy="4286250"/>
              </a:xfrm>
              <a:prstGeom prst="rect">
                <a:avLst/>
              </a:prstGeom>
            </p:spPr>
          </p:pic>
          <p:pic>
            <p:nvPicPr>
              <p:cNvPr id="85" name="HIV out of focus 2">
                <a:extLst>
                  <a:ext uri="{FF2B5EF4-FFF2-40B4-BE49-F238E27FC236}">
                    <a16:creationId xmlns:a16="http://schemas.microsoft.com/office/drawing/2014/main" id="{7D8B8C4D-C982-4FBD-BB22-6894FC9C24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5" t="-18116" b="1"/>
              <a:stretch/>
            </p:blipFill>
            <p:spPr>
              <a:xfrm rot="16200000">
                <a:off x="1164440" y="901671"/>
                <a:ext cx="1394073" cy="1733730"/>
              </a:xfrm>
              <a:prstGeom prst="rect">
                <a:avLst/>
              </a:prstGeom>
            </p:spPr>
          </p:pic>
          <p:pic>
            <p:nvPicPr>
              <p:cNvPr id="86" name="HIV out of focus 1">
                <a:extLst>
                  <a:ext uri="{FF2B5EF4-FFF2-40B4-BE49-F238E27FC236}">
                    <a16:creationId xmlns:a16="http://schemas.microsoft.com/office/drawing/2014/main" id="{B6CC73D3-D32B-479D-8D7F-3E04ED206B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6" r="33918"/>
              <a:stretch/>
            </p:blipFill>
            <p:spPr>
              <a:xfrm rot="16200000">
                <a:off x="1813577" y="-415530"/>
                <a:ext cx="1678262" cy="2509322"/>
              </a:xfrm>
              <a:prstGeom prst="rect">
                <a:avLst/>
              </a:prstGeom>
            </p:spPr>
          </p:pic>
          <p:pic>
            <p:nvPicPr>
              <p:cNvPr id="87" name="HIV">
                <a:extLst>
                  <a:ext uri="{FF2B5EF4-FFF2-40B4-BE49-F238E27FC236}">
                    <a16:creationId xmlns:a16="http://schemas.microsoft.com/office/drawing/2014/main" id="{75856BC0-D3EB-4FFF-89CD-F0340B511C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100000">
                <a:off x="1978235" y="297182"/>
                <a:ext cx="3571875" cy="3743325"/>
              </a:xfrm>
              <a:prstGeom prst="rect">
                <a:avLst/>
              </a:prstGeom>
            </p:spPr>
          </p:pic>
          <p:pic>
            <p:nvPicPr>
              <p:cNvPr id="88" name="HIV with temsavir">
                <a:extLst>
                  <a:ext uri="{FF2B5EF4-FFF2-40B4-BE49-F238E27FC236}">
                    <a16:creationId xmlns:a16="http://schemas.microsoft.com/office/drawing/2014/main" id="{F7EB4CC6-4FC3-4AD8-9391-BFA1B0D64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100000">
                <a:off x="1978234" y="297182"/>
                <a:ext cx="3571875" cy="3743325"/>
              </a:xfrm>
              <a:prstGeom prst="rect">
                <a:avLst/>
              </a:prstGeom>
            </p:spPr>
          </p:pic>
          <p:grpSp>
            <p:nvGrpSpPr>
              <p:cNvPr id="89" name="2 cd4 and co-receptors">
                <a:extLst>
                  <a:ext uri="{FF2B5EF4-FFF2-40B4-BE49-F238E27FC236}">
                    <a16:creationId xmlns:a16="http://schemas.microsoft.com/office/drawing/2014/main" id="{7D7127C8-DCF5-4C47-BDF5-9867882624B2}"/>
                  </a:ext>
                </a:extLst>
              </p:cNvPr>
              <p:cNvGrpSpPr/>
              <p:nvPr/>
            </p:nvGrpSpPr>
            <p:grpSpPr>
              <a:xfrm>
                <a:off x="3918416" y="3863777"/>
                <a:ext cx="2606040" cy="2606040"/>
                <a:chOff x="2645876" y="3902043"/>
                <a:chExt cx="2606040" cy="2606040"/>
              </a:xfrm>
            </p:grpSpPr>
            <p:pic>
              <p:nvPicPr>
                <p:cNvPr id="90" name="Circled cd4 &amp; coreceptors">
                  <a:extLst>
                    <a:ext uri="{FF2B5EF4-FFF2-40B4-BE49-F238E27FC236}">
                      <a16:creationId xmlns:a16="http://schemas.microsoft.com/office/drawing/2014/main" id="{F3D57046-3AAD-4335-9A88-C3DDC547F7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5876" y="3902043"/>
                  <a:ext cx="2606040" cy="2606040"/>
                </a:xfrm>
                <a:prstGeom prst="rect">
                  <a:avLst/>
                </a:prstGeom>
              </p:spPr>
            </p:pic>
            <p:grpSp>
              <p:nvGrpSpPr>
                <p:cNvPr id="91" name="Group 84">
                  <a:extLst>
                    <a:ext uri="{FF2B5EF4-FFF2-40B4-BE49-F238E27FC236}">
                      <a16:creationId xmlns:a16="http://schemas.microsoft.com/office/drawing/2014/main" id="{5170976D-6535-461F-869E-F0E6F682A205}"/>
                    </a:ext>
                  </a:extLst>
                </p:cNvPr>
                <p:cNvGrpSpPr/>
                <p:nvPr/>
              </p:nvGrpSpPr>
              <p:grpSpPr>
                <a:xfrm>
                  <a:off x="3212902" y="4219192"/>
                  <a:ext cx="1064394" cy="1128521"/>
                  <a:chOff x="3212902" y="4219192"/>
                  <a:chExt cx="1064394" cy="1128521"/>
                </a:xfrm>
              </p:grpSpPr>
              <p:sp>
                <p:nvSpPr>
                  <p:cNvPr id="96" name="TextBox 72">
                    <a:extLst>
                      <a:ext uri="{FF2B5EF4-FFF2-40B4-BE49-F238E27FC236}">
                        <a16:creationId xmlns:a16="http://schemas.microsoft.com/office/drawing/2014/main" id="{5F500FEB-B7B1-4FA0-A421-AD244CDFFE67}"/>
                      </a:ext>
                    </a:extLst>
                  </p:cNvPr>
                  <p:cNvSpPr txBox="1"/>
                  <p:nvPr/>
                </p:nvSpPr>
                <p:spPr>
                  <a:xfrm>
                    <a:off x="3212902" y="4219192"/>
                    <a:ext cx="1064394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en-US" sz="1400" dirty="0"/>
                      <a:t>CD4 receptor</a:t>
                    </a:r>
                  </a:p>
                </p:txBody>
              </p:sp>
              <p:cxnSp>
                <p:nvCxnSpPr>
                  <p:cNvPr id="97" name="Straight Connector 74">
                    <a:extLst>
                      <a:ext uri="{FF2B5EF4-FFF2-40B4-BE49-F238E27FC236}">
                        <a16:creationId xmlns:a16="http://schemas.microsoft.com/office/drawing/2014/main" id="{0656AFE3-F182-47D4-A507-1A626A38EA81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396443" y="4478763"/>
                    <a:ext cx="1" cy="83895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8" name="Oval 75">
                    <a:extLst>
                      <a:ext uri="{FF2B5EF4-FFF2-40B4-BE49-F238E27FC236}">
                        <a16:creationId xmlns:a16="http://schemas.microsoft.com/office/drawing/2014/main" id="{5A9BEDD8-1EA1-4CA1-A9C9-FC028D7BE265}"/>
                      </a:ext>
                    </a:extLst>
                  </p:cNvPr>
                  <p:cNvSpPr/>
                  <p:nvPr/>
                </p:nvSpPr>
                <p:spPr>
                  <a:xfrm>
                    <a:off x="3376700" y="5308734"/>
                    <a:ext cx="38979" cy="3897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2" name="Group 83">
                  <a:extLst>
                    <a:ext uri="{FF2B5EF4-FFF2-40B4-BE49-F238E27FC236}">
                      <a16:creationId xmlns:a16="http://schemas.microsoft.com/office/drawing/2014/main" id="{F5978A64-06F1-40FD-88D3-EA712AC4A865}"/>
                    </a:ext>
                  </a:extLst>
                </p:cNvPr>
                <p:cNvGrpSpPr/>
                <p:nvPr/>
              </p:nvGrpSpPr>
              <p:grpSpPr>
                <a:xfrm>
                  <a:off x="3900495" y="4644602"/>
                  <a:ext cx="1147750" cy="1557581"/>
                  <a:chOff x="4089338" y="4555150"/>
                  <a:chExt cx="1147750" cy="1557581"/>
                </a:xfrm>
              </p:grpSpPr>
              <p:sp>
                <p:nvSpPr>
                  <p:cNvPr id="93" name="TextBox 73">
                    <a:extLst>
                      <a:ext uri="{FF2B5EF4-FFF2-40B4-BE49-F238E27FC236}">
                        <a16:creationId xmlns:a16="http://schemas.microsoft.com/office/drawing/2014/main" id="{7A05D8D1-EA35-4A3B-AF8D-CDE7FED73F3B}"/>
                      </a:ext>
                    </a:extLst>
                  </p:cNvPr>
                  <p:cNvSpPr txBox="1"/>
                  <p:nvPr/>
                </p:nvSpPr>
                <p:spPr>
                  <a:xfrm>
                    <a:off x="4089338" y="4555150"/>
                    <a:ext cx="114775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en-US" sz="1400" dirty="0"/>
                      <a:t>CCR5/CXCR4</a:t>
                    </a:r>
                  </a:p>
                </p:txBody>
              </p:sp>
              <p:cxnSp>
                <p:nvCxnSpPr>
                  <p:cNvPr id="94" name="Straight Connector 80">
                    <a:extLst>
                      <a:ext uri="{FF2B5EF4-FFF2-40B4-BE49-F238E27FC236}">
                        <a16:creationId xmlns:a16="http://schemas.microsoft.com/office/drawing/2014/main" id="{DF409CE0-BF55-4C85-9E55-BBE1CAF5A2A0}"/>
                      </a:ext>
                    </a:extLst>
                  </p:cNvPr>
                  <p:cNvCxnSpPr/>
                  <p:nvPr/>
                </p:nvCxnSpPr>
                <p:spPr>
                  <a:xfrm>
                    <a:off x="4294246" y="4799705"/>
                    <a:ext cx="0" cy="128302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5" name="Oval 81">
                    <a:extLst>
                      <a:ext uri="{FF2B5EF4-FFF2-40B4-BE49-F238E27FC236}">
                        <a16:creationId xmlns:a16="http://schemas.microsoft.com/office/drawing/2014/main" id="{2EDAC9B7-AD5A-4335-B4EE-31B97D1AAD6F}"/>
                      </a:ext>
                    </a:extLst>
                  </p:cNvPr>
                  <p:cNvSpPr/>
                  <p:nvPr/>
                </p:nvSpPr>
                <p:spPr>
                  <a:xfrm>
                    <a:off x="4274502" y="6073752"/>
                    <a:ext cx="38979" cy="3897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99" name="Temsavir left">
                <a:extLst>
                  <a:ext uri="{FF2B5EF4-FFF2-40B4-BE49-F238E27FC236}">
                    <a16:creationId xmlns:a16="http://schemas.microsoft.com/office/drawing/2014/main" id="{FED7EEFC-3C41-4536-BF87-4B1E429F7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9350" y="2153183"/>
                <a:ext cx="4720020" cy="2656455"/>
              </a:xfrm>
              <a:prstGeom prst="rect">
                <a:avLst/>
              </a:prstGeom>
            </p:spPr>
          </p:pic>
          <p:sp>
            <p:nvSpPr>
              <p:cNvPr id="100" name="temsavir legend">
                <a:extLst>
                  <a:ext uri="{FF2B5EF4-FFF2-40B4-BE49-F238E27FC236}">
                    <a16:creationId xmlns:a16="http://schemas.microsoft.com/office/drawing/2014/main" id="{33F1EFA1-3606-45D6-832D-D7083C994022}"/>
                  </a:ext>
                </a:extLst>
              </p:cNvPr>
              <p:cNvSpPr txBox="1"/>
              <p:nvPr/>
            </p:nvSpPr>
            <p:spPr>
              <a:xfrm>
                <a:off x="5312287" y="2767681"/>
                <a:ext cx="9233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Temsavir</a:t>
                </a:r>
              </a:p>
            </p:txBody>
          </p:sp>
          <p:pic>
            <p:nvPicPr>
              <p:cNvPr id="101" name="Temsavir left">
                <a:extLst>
                  <a:ext uri="{FF2B5EF4-FFF2-40B4-BE49-F238E27FC236}">
                    <a16:creationId xmlns:a16="http://schemas.microsoft.com/office/drawing/2014/main" id="{D2A8F97A-5A63-4062-9548-1182142E6F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9350" y="2153183"/>
                <a:ext cx="4720020" cy="2656455"/>
              </a:xfrm>
              <a:prstGeom prst="rect">
                <a:avLst/>
              </a:prstGeom>
            </p:spPr>
          </p:pic>
          <p:pic>
            <p:nvPicPr>
              <p:cNvPr id="102" name="Temsavir left">
                <a:extLst>
                  <a:ext uri="{FF2B5EF4-FFF2-40B4-BE49-F238E27FC236}">
                    <a16:creationId xmlns:a16="http://schemas.microsoft.com/office/drawing/2014/main" id="{F551341E-AD4B-4D60-AB0E-09F635C1FD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9350" y="2153183"/>
                <a:ext cx="4720020" cy="2656455"/>
              </a:xfrm>
              <a:prstGeom prst="rect">
                <a:avLst/>
              </a:prstGeom>
            </p:spPr>
          </p:pic>
          <p:grpSp>
            <p:nvGrpSpPr>
              <p:cNvPr id="103" name="5 temsavir bound close up">
                <a:extLst>
                  <a:ext uri="{FF2B5EF4-FFF2-40B4-BE49-F238E27FC236}">
                    <a16:creationId xmlns:a16="http://schemas.microsoft.com/office/drawing/2014/main" id="{468D48C8-C2E2-4C19-82AE-FC2909495862}"/>
                  </a:ext>
                </a:extLst>
              </p:cNvPr>
              <p:cNvGrpSpPr/>
              <p:nvPr/>
            </p:nvGrpSpPr>
            <p:grpSpPr>
              <a:xfrm>
                <a:off x="6115878" y="309135"/>
                <a:ext cx="4286250" cy="4286250"/>
                <a:chOff x="4591878" y="309135"/>
                <a:chExt cx="4286250" cy="4286250"/>
              </a:xfrm>
            </p:grpSpPr>
            <p:pic>
              <p:nvPicPr>
                <p:cNvPr id="104" name="5 temsavir bound Close up">
                  <a:extLst>
                    <a:ext uri="{FF2B5EF4-FFF2-40B4-BE49-F238E27FC236}">
                      <a16:creationId xmlns:a16="http://schemas.microsoft.com/office/drawing/2014/main" id="{C11550B3-7C26-483D-99CB-18CC4BA1A0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91878" y="309135"/>
                  <a:ext cx="4286250" cy="4286250"/>
                </a:xfrm>
                <a:prstGeom prst="rect">
                  <a:avLst/>
                </a:prstGeom>
              </p:spPr>
            </p:pic>
            <p:grpSp>
              <p:nvGrpSpPr>
                <p:cNvPr id="105" name="Group 136">
                  <a:extLst>
                    <a:ext uri="{FF2B5EF4-FFF2-40B4-BE49-F238E27FC236}">
                      <a16:creationId xmlns:a16="http://schemas.microsoft.com/office/drawing/2014/main" id="{B7E31480-DA03-4E02-A5DB-261B2CC13324}"/>
                    </a:ext>
                  </a:extLst>
                </p:cNvPr>
                <p:cNvGrpSpPr/>
                <p:nvPr/>
              </p:nvGrpSpPr>
              <p:grpSpPr>
                <a:xfrm>
                  <a:off x="5957180" y="1999900"/>
                  <a:ext cx="1589937" cy="1435467"/>
                  <a:chOff x="5957180" y="1999900"/>
                  <a:chExt cx="1589937" cy="1435467"/>
                </a:xfrm>
              </p:grpSpPr>
              <p:cxnSp>
                <p:nvCxnSpPr>
                  <p:cNvPr id="106" name="Straight Connector 123">
                    <a:extLst>
                      <a:ext uri="{FF2B5EF4-FFF2-40B4-BE49-F238E27FC236}">
                        <a16:creationId xmlns:a16="http://schemas.microsoft.com/office/drawing/2014/main" id="{B17B2363-F1E7-4BFA-8D59-267BDE1386B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88002" y="2039168"/>
                    <a:ext cx="429151" cy="78537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7" name="Oval 124">
                    <a:extLst>
                      <a:ext uri="{FF2B5EF4-FFF2-40B4-BE49-F238E27FC236}">
                        <a16:creationId xmlns:a16="http://schemas.microsoft.com/office/drawing/2014/main" id="{4DA8AC83-E875-4420-9F34-49F1C9790EAC}"/>
                      </a:ext>
                    </a:extLst>
                  </p:cNvPr>
                  <p:cNvSpPr/>
                  <p:nvPr/>
                </p:nvSpPr>
                <p:spPr>
                  <a:xfrm>
                    <a:off x="7501398" y="1999900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108" name="Straight Connector 125">
                    <a:extLst>
                      <a:ext uri="{FF2B5EF4-FFF2-40B4-BE49-F238E27FC236}">
                        <a16:creationId xmlns:a16="http://schemas.microsoft.com/office/drawing/2014/main" id="{0F8B5569-436D-44C4-A1D0-DAC336590226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5994088" y="2243926"/>
                    <a:ext cx="314151" cy="58342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9" name="Oval 126">
                    <a:extLst>
                      <a:ext uri="{FF2B5EF4-FFF2-40B4-BE49-F238E27FC236}">
                        <a16:creationId xmlns:a16="http://schemas.microsoft.com/office/drawing/2014/main" id="{D3ECA622-853F-4210-A4C8-C3DA10EAB827}"/>
                      </a:ext>
                    </a:extLst>
                  </p:cNvPr>
                  <p:cNvSpPr/>
                  <p:nvPr/>
                </p:nvSpPr>
                <p:spPr>
                  <a:xfrm>
                    <a:off x="5961179" y="220518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0" name="Rectangle: Rounded Corners 127">
                    <a:extLst>
                      <a:ext uri="{FF2B5EF4-FFF2-40B4-BE49-F238E27FC236}">
                        <a16:creationId xmlns:a16="http://schemas.microsoft.com/office/drawing/2014/main" id="{4ED7B4D2-B6F2-44E9-B937-28134DC7E138}"/>
                      </a:ext>
                    </a:extLst>
                  </p:cNvPr>
                  <p:cNvSpPr/>
                  <p:nvPr/>
                </p:nvSpPr>
                <p:spPr>
                  <a:xfrm>
                    <a:off x="5957180" y="2823367"/>
                    <a:ext cx="1502875" cy="612000"/>
                  </a:xfrm>
                  <a:prstGeom prst="roundRect">
                    <a:avLst/>
                  </a:prstGeom>
                  <a:solidFill>
                    <a:schemeClr val="accent1">
                      <a:alpha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1" name="TextBox 122">
                    <a:extLst>
                      <a:ext uri="{FF2B5EF4-FFF2-40B4-BE49-F238E27FC236}">
                        <a16:creationId xmlns:a16="http://schemas.microsoft.com/office/drawing/2014/main" id="{6B74B693-C027-49E9-9BC9-15ACCE9060D0}"/>
                      </a:ext>
                    </a:extLst>
                  </p:cNvPr>
                  <p:cNvSpPr txBox="1"/>
                  <p:nvPr/>
                </p:nvSpPr>
                <p:spPr>
                  <a:xfrm>
                    <a:off x="6096270" y="2859293"/>
                    <a:ext cx="1224694" cy="54014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 anchor="ctr">
                    <a:sp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US" sz="1300" dirty="0">
                        <a:solidFill>
                          <a:schemeClr val="bg1"/>
                        </a:solidFill>
                      </a:rPr>
                      <a:t>Temsavir binds</a:t>
                    </a:r>
                    <a:br>
                      <a:rPr lang="en-US" sz="1300" dirty="0">
                        <a:solidFill>
                          <a:schemeClr val="bg1"/>
                        </a:solidFill>
                      </a:rPr>
                    </a:br>
                    <a:r>
                      <a:rPr lang="en-US" sz="1300" dirty="0">
                        <a:solidFill>
                          <a:schemeClr val="bg1"/>
                        </a:solidFill>
                      </a:rPr>
                      <a:t>near the</a:t>
                    </a:r>
                    <a:br>
                      <a:rPr lang="en-US" sz="1300" dirty="0">
                        <a:solidFill>
                          <a:schemeClr val="bg1"/>
                        </a:solidFill>
                      </a:rPr>
                    </a:br>
                    <a:r>
                      <a:rPr lang="en-US" sz="1300" dirty="0">
                        <a:solidFill>
                          <a:schemeClr val="bg1"/>
                        </a:solidFill>
                      </a:rPr>
                      <a:t>CD4 binding site</a:t>
                    </a:r>
                  </a:p>
                </p:txBody>
              </p:sp>
            </p:grpSp>
          </p:grpSp>
          <p:grpSp>
            <p:nvGrpSpPr>
              <p:cNvPr id="112" name="6 HIV can't bind">
                <a:extLst>
                  <a:ext uri="{FF2B5EF4-FFF2-40B4-BE49-F238E27FC236}">
                    <a16:creationId xmlns:a16="http://schemas.microsoft.com/office/drawing/2014/main" id="{7D4F6069-3846-4409-A787-EE8F6F81E7D3}"/>
                  </a:ext>
                </a:extLst>
              </p:cNvPr>
              <p:cNvGrpSpPr/>
              <p:nvPr/>
            </p:nvGrpSpPr>
            <p:grpSpPr>
              <a:xfrm>
                <a:off x="6115878" y="309135"/>
                <a:ext cx="4286250" cy="4286250"/>
                <a:chOff x="4569864" y="307648"/>
                <a:chExt cx="4286250" cy="4286250"/>
              </a:xfrm>
            </p:grpSpPr>
            <p:pic>
              <p:nvPicPr>
                <p:cNvPr id="113" name="Picture 139">
                  <a:extLst>
                    <a:ext uri="{FF2B5EF4-FFF2-40B4-BE49-F238E27FC236}">
                      <a16:creationId xmlns:a16="http://schemas.microsoft.com/office/drawing/2014/main" id="{9A8C02A5-FB39-4B11-900B-24865092B7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69864" y="307648"/>
                  <a:ext cx="4286250" cy="4286250"/>
                </a:xfrm>
                <a:prstGeom prst="rect">
                  <a:avLst/>
                </a:prstGeom>
              </p:spPr>
            </p:pic>
            <p:pic>
              <p:nvPicPr>
                <p:cNvPr id="114" name="Picture 140">
                  <a:extLst>
                    <a:ext uri="{FF2B5EF4-FFF2-40B4-BE49-F238E27FC236}">
                      <a16:creationId xmlns:a16="http://schemas.microsoft.com/office/drawing/2014/main" id="{16944E3D-F723-4CAD-9FD7-70E651BF19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69864" y="307648"/>
                  <a:ext cx="4286250" cy="4286250"/>
                </a:xfrm>
                <a:prstGeom prst="rect">
                  <a:avLst/>
                </a:prstGeom>
              </p:spPr>
            </p:pic>
            <p:pic>
              <p:nvPicPr>
                <p:cNvPr id="115" name="Picture 141">
                  <a:extLst>
                    <a:ext uri="{FF2B5EF4-FFF2-40B4-BE49-F238E27FC236}">
                      <a16:creationId xmlns:a16="http://schemas.microsoft.com/office/drawing/2014/main" id="{BF57CEC7-EB7A-434F-B62A-F010A38330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69864" y="307648"/>
                  <a:ext cx="4286250" cy="4286250"/>
                </a:xfrm>
                <a:prstGeom prst="rect">
                  <a:avLst/>
                </a:prstGeom>
              </p:spPr>
            </p:pic>
            <p:grpSp>
              <p:nvGrpSpPr>
                <p:cNvPr id="116" name="Group 142">
                  <a:extLst>
                    <a:ext uri="{FF2B5EF4-FFF2-40B4-BE49-F238E27FC236}">
                      <a16:creationId xmlns:a16="http://schemas.microsoft.com/office/drawing/2014/main" id="{1F153B93-BEF7-48CE-A3C0-A97475BEEAD1}"/>
                    </a:ext>
                  </a:extLst>
                </p:cNvPr>
                <p:cNvGrpSpPr/>
                <p:nvPr/>
              </p:nvGrpSpPr>
              <p:grpSpPr>
                <a:xfrm>
                  <a:off x="4686748" y="1304938"/>
                  <a:ext cx="2563332" cy="1255728"/>
                  <a:chOff x="3372845" y="3242583"/>
                  <a:chExt cx="2563332" cy="1255728"/>
                </a:xfrm>
              </p:grpSpPr>
              <p:sp>
                <p:nvSpPr>
                  <p:cNvPr id="117" name="TextBox 143">
                    <a:extLst>
                      <a:ext uri="{FF2B5EF4-FFF2-40B4-BE49-F238E27FC236}">
                        <a16:creationId xmlns:a16="http://schemas.microsoft.com/office/drawing/2014/main" id="{92CB9D5E-B341-4600-8D36-619A7B152969}"/>
                      </a:ext>
                    </a:extLst>
                  </p:cNvPr>
                  <p:cNvSpPr txBox="1"/>
                  <p:nvPr/>
                </p:nvSpPr>
                <p:spPr>
                  <a:xfrm>
                    <a:off x="3372845" y="3242583"/>
                    <a:ext cx="1411549" cy="12557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144463">
                      <a:lnSpc>
                        <a:spcPct val="90000"/>
                      </a:lnSpc>
                    </a:pPr>
                    <a:r>
                      <a:rPr lang="en-US" sz="1200" dirty="0"/>
                      <a:t>  Temsavir prevents gp120 </a:t>
                    </a:r>
                  </a:p>
                  <a:p>
                    <a:pPr marL="77788">
                      <a:lnSpc>
                        <a:spcPct val="90000"/>
                      </a:lnSpc>
                    </a:pPr>
                    <a:r>
                      <a:rPr lang="en-US" sz="1200" dirty="0"/>
                      <a:t>conformational      </a:t>
                    </a:r>
                  </a:p>
                  <a:p>
                    <a:pPr marL="44450">
                      <a:lnSpc>
                        <a:spcPct val="90000"/>
                      </a:lnSpc>
                    </a:pPr>
                    <a:r>
                      <a:rPr lang="en-US" sz="1200" dirty="0"/>
                      <a:t>change, </a:t>
                    </a:r>
                  </a:p>
                  <a:p>
                    <a:pPr>
                      <a:lnSpc>
                        <a:spcPct val="90000"/>
                      </a:lnSpc>
                    </a:pPr>
                    <a:r>
                      <a:rPr lang="en-US" sz="1200" dirty="0"/>
                      <a:t>inhibiting </a:t>
                    </a:r>
                  </a:p>
                  <a:p>
                    <a:pPr>
                      <a:lnSpc>
                        <a:spcPct val="90000"/>
                      </a:lnSpc>
                    </a:pPr>
                    <a:r>
                      <a:rPr lang="en-US" sz="1200" dirty="0"/>
                      <a:t>HIV-1 </a:t>
                    </a:r>
                  </a:p>
                  <a:p>
                    <a:pPr>
                      <a:lnSpc>
                        <a:spcPct val="90000"/>
                      </a:lnSpc>
                    </a:pPr>
                    <a:r>
                      <a:rPr lang="en-US" sz="1200" dirty="0"/>
                      <a:t>attachment</a:t>
                    </a:r>
                  </a:p>
                </p:txBody>
              </p:sp>
              <p:cxnSp>
                <p:nvCxnSpPr>
                  <p:cNvPr id="118" name="Straight Connector 144">
                    <a:extLst>
                      <a:ext uri="{FF2B5EF4-FFF2-40B4-BE49-F238E27FC236}">
                        <a16:creationId xmlns:a16="http://schemas.microsoft.com/office/drawing/2014/main" id="{1F2061C5-DE1C-4B02-8361-76F47AC5E58B}"/>
                      </a:ext>
                    </a:extLst>
                  </p:cNvPr>
                  <p:cNvCxnSpPr/>
                  <p:nvPr/>
                </p:nvCxnSpPr>
                <p:spPr>
                  <a:xfrm>
                    <a:off x="4570417" y="3740236"/>
                    <a:ext cx="1349316" cy="47897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9" name="Oval 145">
                    <a:extLst>
                      <a:ext uri="{FF2B5EF4-FFF2-40B4-BE49-F238E27FC236}">
                        <a16:creationId xmlns:a16="http://schemas.microsoft.com/office/drawing/2014/main" id="{957CA191-1C34-45F8-B19A-62B9E216ADE3}"/>
                      </a:ext>
                    </a:extLst>
                  </p:cNvPr>
                  <p:cNvSpPr/>
                  <p:nvPr/>
                </p:nvSpPr>
                <p:spPr>
                  <a:xfrm>
                    <a:off x="5890458" y="4203523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120" name="Straight Connector 146">
                    <a:extLst>
                      <a:ext uri="{FF2B5EF4-FFF2-40B4-BE49-F238E27FC236}">
                        <a16:creationId xmlns:a16="http://schemas.microsoft.com/office/drawing/2014/main" id="{1721FD3E-E72C-41C0-8F4E-F4E380E920A2}"/>
                      </a:ext>
                    </a:extLst>
                  </p:cNvPr>
                  <p:cNvCxnSpPr/>
                  <p:nvPr/>
                </p:nvCxnSpPr>
                <p:spPr>
                  <a:xfrm>
                    <a:off x="4570417" y="3740236"/>
                    <a:ext cx="388698" cy="55728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1" name="Oval 147">
                    <a:extLst>
                      <a:ext uri="{FF2B5EF4-FFF2-40B4-BE49-F238E27FC236}">
                        <a16:creationId xmlns:a16="http://schemas.microsoft.com/office/drawing/2014/main" id="{0926306B-EDB3-4BCD-9450-8C667E8F4383}"/>
                      </a:ext>
                    </a:extLst>
                  </p:cNvPr>
                  <p:cNvSpPr/>
                  <p:nvPr/>
                </p:nvSpPr>
                <p:spPr>
                  <a:xfrm>
                    <a:off x="4921222" y="4284682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9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122" name="7 HIV bounce 1">
                <a:extLst>
                  <a:ext uri="{FF2B5EF4-FFF2-40B4-BE49-F238E27FC236}">
                    <a16:creationId xmlns:a16="http://schemas.microsoft.com/office/drawing/2014/main" id="{0B47A5A7-1D13-4F40-A671-12DFEA37FE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5878" y="309135"/>
                <a:ext cx="4286250" cy="4286250"/>
              </a:xfrm>
              <a:prstGeom prst="rect">
                <a:avLst/>
              </a:prstGeom>
            </p:spPr>
          </p:pic>
          <p:grpSp>
            <p:nvGrpSpPr>
              <p:cNvPr id="123" name="8 HIV bounce 2">
                <a:extLst>
                  <a:ext uri="{FF2B5EF4-FFF2-40B4-BE49-F238E27FC236}">
                    <a16:creationId xmlns:a16="http://schemas.microsoft.com/office/drawing/2014/main" id="{76C667C3-B6D7-456D-ACEA-B3E2C6B1F404}"/>
                  </a:ext>
                </a:extLst>
              </p:cNvPr>
              <p:cNvGrpSpPr/>
              <p:nvPr/>
            </p:nvGrpSpPr>
            <p:grpSpPr>
              <a:xfrm>
                <a:off x="6115878" y="309135"/>
                <a:ext cx="4286250" cy="4286250"/>
                <a:chOff x="-3170490" y="888762"/>
                <a:chExt cx="4286250" cy="4286250"/>
              </a:xfrm>
            </p:grpSpPr>
            <p:pic>
              <p:nvPicPr>
                <p:cNvPr id="124" name="Picture 150">
                  <a:extLst>
                    <a:ext uri="{FF2B5EF4-FFF2-40B4-BE49-F238E27FC236}">
                      <a16:creationId xmlns:a16="http://schemas.microsoft.com/office/drawing/2014/main" id="{0A3C5D50-4F4E-4B7D-9583-9C36B27772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170490" y="888762"/>
                  <a:ext cx="4286250" cy="4286250"/>
                </a:xfrm>
                <a:prstGeom prst="rect">
                  <a:avLst/>
                </a:prstGeom>
              </p:spPr>
            </p:pic>
            <p:sp>
              <p:nvSpPr>
                <p:cNvPr id="125" name="TextBox 151">
                  <a:extLst>
                    <a:ext uri="{FF2B5EF4-FFF2-40B4-BE49-F238E27FC236}">
                      <a16:creationId xmlns:a16="http://schemas.microsoft.com/office/drawing/2014/main" id="{D63B10B0-B913-4A48-9C89-A462769D1BF5}"/>
                    </a:ext>
                  </a:extLst>
                </p:cNvPr>
                <p:cNvSpPr txBox="1"/>
                <p:nvPr/>
              </p:nvSpPr>
              <p:spPr>
                <a:xfrm>
                  <a:off x="-1936080" y="2572170"/>
                  <a:ext cx="1857881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1600" dirty="0"/>
                    <a:t>Attachment inhibited</a:t>
                  </a:r>
                </a:p>
              </p:txBody>
            </p:sp>
          </p:grpSp>
        </p:grpSp>
        <p:pic>
          <p:nvPicPr>
            <p:cNvPr id="127" name="Image 126">
              <a:extLst>
                <a:ext uri="{FF2B5EF4-FFF2-40B4-BE49-F238E27FC236}">
                  <a16:creationId xmlns:a16="http://schemas.microsoft.com/office/drawing/2014/main" id="{2A7FC140-2CF4-4427-9AB1-31F2D1F88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6167" b="97049"/>
            <a:stretch/>
          </p:blipFill>
          <p:spPr>
            <a:xfrm>
              <a:off x="7879080" y="1714500"/>
              <a:ext cx="1264920" cy="662940"/>
            </a:xfrm>
            <a:prstGeom prst="rect">
              <a:avLst/>
            </a:prstGeom>
          </p:spPr>
        </p:pic>
      </p:grpSp>
      <p:sp>
        <p:nvSpPr>
          <p:cNvPr id="5" name="ZoneTexte 4"/>
          <p:cNvSpPr txBox="1"/>
          <p:nvPr/>
        </p:nvSpPr>
        <p:spPr>
          <a:xfrm>
            <a:off x="5979647" y="6453114"/>
            <a:ext cx="31952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i="1" dirty="0" err="1">
                <a:solidFill>
                  <a:srgbClr val="0070C0"/>
                </a:solidFill>
              </a:rPr>
              <a:t>Lataillade</a:t>
            </a:r>
            <a:r>
              <a:rPr lang="fr-FR" sz="1400" b="1" i="1" dirty="0">
                <a:solidFill>
                  <a:srgbClr val="0070C0"/>
                </a:solidFill>
              </a:rPr>
              <a:t> M, IAS 2019, Abs. MOAB0102</a:t>
            </a:r>
          </a:p>
        </p:txBody>
      </p:sp>
    </p:spTree>
    <p:extLst>
      <p:ext uri="{BB962C8B-B14F-4D97-AF65-F5344CB8AC3E}">
        <p14:creationId xmlns:p14="http://schemas.microsoft.com/office/powerpoint/2010/main" val="3976489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43841" y="1513152"/>
            <a:ext cx="9028721" cy="1063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FF66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sz="1800" b="0" dirty="0">
              <a:solidFill>
                <a:srgbClr val="000066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F16251-945F-4D22-A4D6-EEFC0F853DC8}"/>
              </a:ext>
            </a:extLst>
          </p:cNvPr>
          <p:cNvSpPr txBox="1">
            <a:spLocks/>
          </p:cNvSpPr>
          <p:nvPr/>
        </p:nvSpPr>
        <p:spPr>
          <a:xfrm>
            <a:off x="404946" y="2527617"/>
            <a:ext cx="7786438" cy="648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FF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70C0"/>
                </a:solidFill>
              </a:rPr>
              <a:t>Most common ARV agents in initial OBT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5DCEE7F-C0C8-4317-977A-78AFEF050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0704" y="3220401"/>
            <a:ext cx="160327" cy="16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EDFDB6C1-30D9-484A-8ECC-3F4DA2B76926}"/>
              </a:ext>
            </a:extLst>
          </p:cNvPr>
          <p:cNvSpPr/>
          <p:nvPr/>
        </p:nvSpPr>
        <p:spPr>
          <a:xfrm>
            <a:off x="435860" y="3218062"/>
            <a:ext cx="4180264" cy="267537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lIns="0" rIns="0" anchor="ctr"/>
          <a:lstStyle/>
          <a:p>
            <a:pPr algn="ctr" fontAlgn="auto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70C0"/>
                </a:solidFill>
              </a:rPr>
              <a:t>Randomized Cohort (N = 272)</a:t>
            </a:r>
          </a:p>
        </p:txBody>
      </p:sp>
      <p:sp>
        <p:nvSpPr>
          <p:cNvPr id="13" name="Rectangle: Rounded Corners 11">
            <a:extLst>
              <a:ext uri="{FF2B5EF4-FFF2-40B4-BE49-F238E27FC236}">
                <a16:creationId xmlns:a16="http://schemas.microsoft.com/office/drawing/2014/main" id="{82C53999-E98C-42EF-A2EB-3A642B150828}"/>
              </a:ext>
            </a:extLst>
          </p:cNvPr>
          <p:cNvSpPr/>
          <p:nvPr/>
        </p:nvSpPr>
        <p:spPr>
          <a:xfrm>
            <a:off x="4516549" y="3218062"/>
            <a:ext cx="4291738" cy="267537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lIns="0" rIns="0" anchor="ctr"/>
          <a:lstStyle/>
          <a:p>
            <a:pPr algn="ctr" fontAlgn="auto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70C0"/>
                </a:solidFill>
              </a:rPr>
              <a:t>Non-randomized Cohort (N = 99)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478576B-EADA-4251-9A24-F71D0AE6F335}"/>
              </a:ext>
            </a:extLst>
          </p:cNvPr>
          <p:cNvGrpSpPr/>
          <p:nvPr/>
        </p:nvGrpSpPr>
        <p:grpSpPr>
          <a:xfrm>
            <a:off x="184862" y="3536722"/>
            <a:ext cx="4180264" cy="3142902"/>
            <a:chOff x="184862" y="3536722"/>
            <a:chExt cx="4180264" cy="3142902"/>
          </a:xfrm>
        </p:grpSpPr>
        <p:graphicFrame>
          <p:nvGraphicFramePr>
            <p:cNvPr id="12" name="Chart 14">
              <a:extLst>
                <a:ext uri="{FF2B5EF4-FFF2-40B4-BE49-F238E27FC236}">
                  <a16:creationId xmlns:a16="http://schemas.microsoft.com/office/drawing/2014/main" id="{5ABA2C8C-8873-43D2-99DE-08F745EF180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32753416"/>
                </p:ext>
              </p:extLst>
            </p:nvPr>
          </p:nvGraphicFramePr>
          <p:xfrm>
            <a:off x="184862" y="3536722"/>
            <a:ext cx="4180264" cy="30466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Box 2">
              <a:extLst>
                <a:ext uri="{FF2B5EF4-FFF2-40B4-BE49-F238E27FC236}">
                  <a16:creationId xmlns:a16="http://schemas.microsoft.com/office/drawing/2014/main" id="{2EC7E846-FDA3-47F9-9662-3917CB374630}"/>
                </a:ext>
              </a:extLst>
            </p:cNvPr>
            <p:cNvSpPr txBox="1"/>
            <p:nvPr/>
          </p:nvSpPr>
          <p:spPr>
            <a:xfrm>
              <a:off x="1687232" y="6320551"/>
              <a:ext cx="1465786" cy="35907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/>
                <a:t>Most common ARVs</a:t>
              </a:r>
              <a:endParaRPr lang="en-US" sz="1400" baseline="30000" dirty="0"/>
            </a:p>
            <a:p>
              <a:endParaRPr lang="en-US" sz="1400" baseline="30000" dirty="0"/>
            </a:p>
          </p:txBody>
        </p:sp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0C436671-AA73-4D7A-AF3A-B72C3493F9D3}"/>
                </a:ext>
              </a:extLst>
            </p:cNvPr>
            <p:cNvSpPr txBox="1"/>
            <p:nvPr/>
          </p:nvSpPr>
          <p:spPr>
            <a:xfrm>
              <a:off x="984860" y="3866770"/>
              <a:ext cx="131537" cy="1429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/>
                <a:t>84</a:t>
              </a:r>
            </a:p>
          </p:txBody>
        </p:sp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07FD7039-28EB-44D9-9EFD-E787522E4B3C}"/>
                </a:ext>
              </a:extLst>
            </p:cNvPr>
            <p:cNvSpPr txBox="1"/>
            <p:nvPr/>
          </p:nvSpPr>
          <p:spPr>
            <a:xfrm>
              <a:off x="1567590" y="4647761"/>
              <a:ext cx="131537" cy="1429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/>
                <a:t>49</a:t>
              </a:r>
            </a:p>
          </p:txBody>
        </p:sp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7AA7B227-FBE7-4E15-AD51-1AF582B3870C}"/>
                </a:ext>
              </a:extLst>
            </p:cNvPr>
            <p:cNvSpPr txBox="1"/>
            <p:nvPr/>
          </p:nvSpPr>
          <p:spPr>
            <a:xfrm>
              <a:off x="2150319" y="4788265"/>
              <a:ext cx="131537" cy="1429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/>
                <a:t>43</a:t>
              </a:r>
            </a:p>
          </p:txBody>
        </p:sp>
        <p:sp>
          <p:nvSpPr>
            <p:cNvPr id="18" name="TextBox 19">
              <a:extLst>
                <a:ext uri="{FF2B5EF4-FFF2-40B4-BE49-F238E27FC236}">
                  <a16:creationId xmlns:a16="http://schemas.microsoft.com/office/drawing/2014/main" id="{F05D4898-4E01-45E6-ACC5-B89C1B0E428E}"/>
                </a:ext>
              </a:extLst>
            </p:cNvPr>
            <p:cNvSpPr txBox="1"/>
            <p:nvPr/>
          </p:nvSpPr>
          <p:spPr>
            <a:xfrm>
              <a:off x="2733049" y="5290609"/>
              <a:ext cx="131537" cy="1429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/>
                <a:t>20</a:t>
              </a: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C46600D3-D1E1-4275-8562-17BF2A08D1D8}"/>
                </a:ext>
              </a:extLst>
            </p:cNvPr>
            <p:cNvSpPr txBox="1"/>
            <p:nvPr/>
          </p:nvSpPr>
          <p:spPr>
            <a:xfrm>
              <a:off x="3315778" y="5310711"/>
              <a:ext cx="131537" cy="1429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/>
                <a:t>19</a:t>
              </a:r>
            </a:p>
          </p:txBody>
        </p:sp>
        <p:sp>
          <p:nvSpPr>
            <p:cNvPr id="20" name="TextBox 21">
              <a:extLst>
                <a:ext uri="{FF2B5EF4-FFF2-40B4-BE49-F238E27FC236}">
                  <a16:creationId xmlns:a16="http://schemas.microsoft.com/office/drawing/2014/main" id="{C14361F8-FDFD-4C15-B6B5-FEA046D93843}"/>
                </a:ext>
              </a:extLst>
            </p:cNvPr>
            <p:cNvSpPr txBox="1"/>
            <p:nvPr/>
          </p:nvSpPr>
          <p:spPr>
            <a:xfrm>
              <a:off x="3898509" y="5501047"/>
              <a:ext cx="131537" cy="1429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/>
                <a:t>10</a:t>
              </a:r>
            </a:p>
          </p:txBody>
        </p:sp>
        <p:grpSp>
          <p:nvGrpSpPr>
            <p:cNvPr id="33" name="Group 31">
              <a:extLst>
                <a:ext uri="{FF2B5EF4-FFF2-40B4-BE49-F238E27FC236}">
                  <a16:creationId xmlns:a16="http://schemas.microsoft.com/office/drawing/2014/main" id="{3B25C217-7BD6-4581-9F84-4A5B73B4E3A3}"/>
                </a:ext>
              </a:extLst>
            </p:cNvPr>
            <p:cNvGrpSpPr/>
            <p:nvPr/>
          </p:nvGrpSpPr>
          <p:grpSpPr>
            <a:xfrm>
              <a:off x="2779918" y="3794280"/>
              <a:ext cx="1333824" cy="396150"/>
              <a:chOff x="4520323" y="1997882"/>
              <a:chExt cx="1723012" cy="51174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5BD741B-7B16-4222-8DFD-4C4C75A03D43}"/>
                  </a:ext>
                </a:extLst>
              </p:cNvPr>
              <p:cNvSpPr/>
              <p:nvPr/>
            </p:nvSpPr>
            <p:spPr>
              <a:xfrm>
                <a:off x="4520324" y="2278731"/>
                <a:ext cx="186017" cy="18601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 b="1" dirty="0"/>
              </a:p>
            </p:txBody>
          </p:sp>
          <p:sp>
            <p:nvSpPr>
              <p:cNvPr id="35" name="TextBox 8">
                <a:extLst>
                  <a:ext uri="{FF2B5EF4-FFF2-40B4-BE49-F238E27FC236}">
                    <a16:creationId xmlns:a16="http://schemas.microsoft.com/office/drawing/2014/main" id="{107A4367-33D0-4B8E-AE5F-D0C6344B48B8}"/>
                  </a:ext>
                </a:extLst>
              </p:cNvPr>
              <p:cNvSpPr txBox="1"/>
              <p:nvPr/>
            </p:nvSpPr>
            <p:spPr>
              <a:xfrm>
                <a:off x="4783630" y="2231315"/>
                <a:ext cx="1082491" cy="278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/>
                  <a:t>Fully active</a:t>
                </a:r>
              </a:p>
            </p:txBody>
          </p:sp>
          <p:sp>
            <p:nvSpPr>
              <p:cNvPr id="36" name="TextBox 31">
                <a:extLst>
                  <a:ext uri="{FF2B5EF4-FFF2-40B4-BE49-F238E27FC236}">
                    <a16:creationId xmlns:a16="http://schemas.microsoft.com/office/drawing/2014/main" id="{35D0CFDD-3008-4747-90C0-33115103594D}"/>
                  </a:ext>
                </a:extLst>
              </p:cNvPr>
              <p:cNvSpPr txBox="1"/>
              <p:nvPr/>
            </p:nvSpPr>
            <p:spPr>
              <a:xfrm>
                <a:off x="4783630" y="1997882"/>
                <a:ext cx="1459705" cy="278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/>
                  <a:t>Not fully active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B845F5F-4F12-4BE9-B6E7-9A892BF16969}"/>
                  </a:ext>
                </a:extLst>
              </p:cNvPr>
              <p:cNvSpPr/>
              <p:nvPr/>
            </p:nvSpPr>
            <p:spPr>
              <a:xfrm>
                <a:off x="4520323" y="2045298"/>
                <a:ext cx="186017" cy="18601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 b="1" dirty="0"/>
              </a:p>
            </p:txBody>
          </p:sp>
        </p:grp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C275F923-B53A-4D1F-8C7B-8D5D30D2A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BRIGHTE STUDY W96: fostemsavir in heavily treatment experienced patients with MDR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7D143D-436D-4506-8F9B-B449E3B1C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9" y="1499504"/>
            <a:ext cx="8490857" cy="1187720"/>
          </a:xfrm>
        </p:spPr>
        <p:txBody>
          <a:bodyPr>
            <a:normAutofit lnSpcReduction="10000"/>
          </a:bodyPr>
          <a:lstStyle/>
          <a:p>
            <a:r>
              <a:rPr lang="en-US" sz="2000" b="1" dirty="0"/>
              <a:t>Patients with virologic failure (HIV RNA &gt; 400 c/ml) and </a:t>
            </a:r>
          </a:p>
          <a:p>
            <a:pPr lvl="1"/>
            <a:r>
              <a:rPr lang="en-US" sz="1600" dirty="0"/>
              <a:t>1 or 2 ARV classes remaining with ≥ 1 fully active agent, unable to construct viable regimen: randomize 8 days add-on FTR 600 mg bid vs placebo, then FTR + OBT</a:t>
            </a:r>
          </a:p>
          <a:p>
            <a:pPr lvl="1"/>
            <a:r>
              <a:rPr lang="en-US" sz="1600" dirty="0"/>
              <a:t>0 ARV classes remaining and no fully active approved agents : non-randomized = FTR + OBT</a:t>
            </a:r>
          </a:p>
          <a:p>
            <a:endParaRPr lang="en-US" sz="2000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7BEA460-F370-4B5B-AC81-47EDE5B7B88A}"/>
              </a:ext>
            </a:extLst>
          </p:cNvPr>
          <p:cNvGrpSpPr/>
          <p:nvPr/>
        </p:nvGrpSpPr>
        <p:grpSpPr>
          <a:xfrm>
            <a:off x="4424958" y="3551397"/>
            <a:ext cx="4390336" cy="2981560"/>
            <a:chOff x="4424958" y="3551397"/>
            <a:chExt cx="4390336" cy="2981560"/>
          </a:xfrm>
        </p:grpSpPr>
        <p:graphicFrame>
          <p:nvGraphicFramePr>
            <p:cNvPr id="21" name="Chart 22">
              <a:extLst>
                <a:ext uri="{FF2B5EF4-FFF2-40B4-BE49-F238E27FC236}">
                  <a16:creationId xmlns:a16="http://schemas.microsoft.com/office/drawing/2014/main" id="{4A18B0FC-65AD-4DC4-9C70-1D3A259CE6B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66374678"/>
                </p:ext>
              </p:extLst>
            </p:nvPr>
          </p:nvGraphicFramePr>
          <p:xfrm>
            <a:off x="4424958" y="3551397"/>
            <a:ext cx="4390336" cy="29561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2" name="TextBox 23">
              <a:extLst>
                <a:ext uri="{FF2B5EF4-FFF2-40B4-BE49-F238E27FC236}">
                  <a16:creationId xmlns:a16="http://schemas.microsoft.com/office/drawing/2014/main" id="{F2685694-89DF-4679-808E-4FED8F340B1A}"/>
                </a:ext>
              </a:extLst>
            </p:cNvPr>
            <p:cNvSpPr txBox="1"/>
            <p:nvPr/>
          </p:nvSpPr>
          <p:spPr>
            <a:xfrm>
              <a:off x="6025926" y="6317513"/>
              <a:ext cx="1465786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/>
                <a:t>Most common ARVs</a:t>
              </a:r>
              <a:endParaRPr lang="en-US" sz="1400" baseline="30000" dirty="0"/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C52E6506-D9A3-4B88-B124-8711810A8D2B}"/>
                </a:ext>
              </a:extLst>
            </p:cNvPr>
            <p:cNvSpPr txBox="1"/>
            <p:nvPr/>
          </p:nvSpPr>
          <p:spPr>
            <a:xfrm>
              <a:off x="5205064" y="4065423"/>
              <a:ext cx="131537" cy="1429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/>
                <a:t>75</a:t>
              </a:r>
            </a:p>
          </p:txBody>
        </p:sp>
        <p:sp>
          <p:nvSpPr>
            <p:cNvPr id="24" name="TextBox 25">
              <a:extLst>
                <a:ext uri="{FF2B5EF4-FFF2-40B4-BE49-F238E27FC236}">
                  <a16:creationId xmlns:a16="http://schemas.microsoft.com/office/drawing/2014/main" id="{B88A7FA1-DF0C-4DE8-A9CA-9ED62A0CEC8C}"/>
                </a:ext>
              </a:extLst>
            </p:cNvPr>
            <p:cNvSpPr txBox="1"/>
            <p:nvPr/>
          </p:nvSpPr>
          <p:spPr>
            <a:xfrm>
              <a:off x="5758823" y="4130666"/>
              <a:ext cx="131537" cy="1429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/>
                <a:t>72</a:t>
              </a:r>
            </a:p>
          </p:txBody>
        </p:sp>
        <p:sp>
          <p:nvSpPr>
            <p:cNvPr id="25" name="TextBox 26">
              <a:extLst>
                <a:ext uri="{FF2B5EF4-FFF2-40B4-BE49-F238E27FC236}">
                  <a16:creationId xmlns:a16="http://schemas.microsoft.com/office/drawing/2014/main" id="{55989F86-0D53-4AD3-86CC-850DF0817ED5}"/>
                </a:ext>
              </a:extLst>
            </p:cNvPr>
            <p:cNvSpPr txBox="1"/>
            <p:nvPr/>
          </p:nvSpPr>
          <p:spPr>
            <a:xfrm>
              <a:off x="6312582" y="4065667"/>
              <a:ext cx="131537" cy="1429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/>
                <a:t>75</a:t>
              </a: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64A1D822-EBB3-4E74-92A9-A1BA71E93181}"/>
                </a:ext>
              </a:extLst>
            </p:cNvPr>
            <p:cNvSpPr txBox="1"/>
            <p:nvPr/>
          </p:nvSpPr>
          <p:spPr>
            <a:xfrm>
              <a:off x="6870335" y="5207827"/>
              <a:ext cx="131537" cy="1429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/>
                <a:t>21</a:t>
              </a:r>
            </a:p>
          </p:txBody>
        </p:sp>
        <p:sp>
          <p:nvSpPr>
            <p:cNvPr id="27" name="TextBox 28">
              <a:extLst>
                <a:ext uri="{FF2B5EF4-FFF2-40B4-BE49-F238E27FC236}">
                  <a16:creationId xmlns:a16="http://schemas.microsoft.com/office/drawing/2014/main" id="{16143477-2365-489E-80DA-75E896B41C63}"/>
                </a:ext>
              </a:extLst>
            </p:cNvPr>
            <p:cNvSpPr txBox="1"/>
            <p:nvPr/>
          </p:nvSpPr>
          <p:spPr>
            <a:xfrm>
              <a:off x="7424093" y="5498436"/>
              <a:ext cx="65769" cy="1429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/>
                <a:t>8</a:t>
              </a:r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B56D57B6-A44B-41F5-8601-2811994013BA}"/>
                </a:ext>
              </a:extLst>
            </p:cNvPr>
            <p:cNvSpPr txBox="1"/>
            <p:nvPr/>
          </p:nvSpPr>
          <p:spPr>
            <a:xfrm>
              <a:off x="8457010" y="5342275"/>
              <a:ext cx="131537" cy="1429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/>
                <a:t>15</a:t>
              </a:r>
            </a:p>
          </p:txBody>
        </p:sp>
        <p:sp>
          <p:nvSpPr>
            <p:cNvPr id="29" name="TextBox 30">
              <a:extLst>
                <a:ext uri="{FF2B5EF4-FFF2-40B4-BE49-F238E27FC236}">
                  <a16:creationId xmlns:a16="http://schemas.microsoft.com/office/drawing/2014/main" id="{13A135AE-768C-49D1-A83F-8D16F5A799A5}"/>
                </a:ext>
              </a:extLst>
            </p:cNvPr>
            <p:cNvSpPr txBox="1"/>
            <p:nvPr/>
          </p:nvSpPr>
          <p:spPr>
            <a:xfrm>
              <a:off x="7912084" y="5432144"/>
              <a:ext cx="122702" cy="1429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/>
                <a:t>11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7CF5AAC-07BF-4A07-B503-368376947A45}"/>
                </a:ext>
              </a:extLst>
            </p:cNvPr>
            <p:cNvSpPr/>
            <p:nvPr/>
          </p:nvSpPr>
          <p:spPr>
            <a:xfrm>
              <a:off x="4908167" y="5897404"/>
              <a:ext cx="74732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/>
                <a:t>DTG</a:t>
              </a:r>
              <a:br>
                <a:rPr lang="en-US" sz="1100" dirty="0"/>
              </a:br>
              <a:r>
                <a:rPr lang="en-US" sz="1100" dirty="0"/>
                <a:t>(92% BID)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370D0AF-0102-4E3F-B105-B6757780376A}"/>
                </a:ext>
              </a:extLst>
            </p:cNvPr>
            <p:cNvSpPr/>
            <p:nvPr/>
          </p:nvSpPr>
          <p:spPr>
            <a:xfrm>
              <a:off x="5462488" y="5897404"/>
              <a:ext cx="74732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/>
                <a:t>DRV</a:t>
              </a:r>
              <a:br>
                <a:rPr lang="en-US" sz="1100" dirty="0"/>
              </a:br>
              <a:r>
                <a:rPr lang="en-US" sz="1100" dirty="0"/>
                <a:t>(89% BID)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D5189B-8AA4-4114-8294-0B613D893A36}"/>
                </a:ext>
              </a:extLst>
            </p:cNvPr>
            <p:cNvSpPr/>
            <p:nvPr/>
          </p:nvSpPr>
          <p:spPr>
            <a:xfrm>
              <a:off x="6015475" y="5897404"/>
              <a:ext cx="768159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/>
                <a:t>TFV</a:t>
              </a:r>
              <a:br>
                <a:rPr lang="en-US" sz="1100" dirty="0"/>
              </a:br>
              <a:r>
                <a:rPr lang="en-US" sz="1100" dirty="0"/>
                <a:t>(96% TDF)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6718DED-7633-4888-90A4-0C86B44C11A3}"/>
                </a:ext>
              </a:extLst>
            </p:cNvPr>
            <p:cNvGrpSpPr/>
            <p:nvPr/>
          </p:nvGrpSpPr>
          <p:grpSpPr>
            <a:xfrm>
              <a:off x="7628874" y="3835817"/>
              <a:ext cx="1129992" cy="396150"/>
              <a:chOff x="4783630" y="1997882"/>
              <a:chExt cx="1459706" cy="511740"/>
            </a:xfrm>
          </p:grpSpPr>
          <p:sp>
            <p:nvSpPr>
              <p:cNvPr id="40" name="TextBox 8">
                <a:extLst>
                  <a:ext uri="{FF2B5EF4-FFF2-40B4-BE49-F238E27FC236}">
                    <a16:creationId xmlns:a16="http://schemas.microsoft.com/office/drawing/2014/main" id="{5744A6A4-71F1-454E-A21B-34CCAD7855EA}"/>
                  </a:ext>
                </a:extLst>
              </p:cNvPr>
              <p:cNvSpPr txBox="1"/>
              <p:nvPr/>
            </p:nvSpPr>
            <p:spPr>
              <a:xfrm>
                <a:off x="4783630" y="2231315"/>
                <a:ext cx="1082492" cy="278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/>
                  <a:t>Fully active</a:t>
                </a:r>
              </a:p>
            </p:txBody>
          </p:sp>
          <p:sp>
            <p:nvSpPr>
              <p:cNvPr id="41" name="TextBox 31">
                <a:extLst>
                  <a:ext uri="{FF2B5EF4-FFF2-40B4-BE49-F238E27FC236}">
                    <a16:creationId xmlns:a16="http://schemas.microsoft.com/office/drawing/2014/main" id="{088F12EA-EF4C-4217-9C62-2794F3CFE7FC}"/>
                  </a:ext>
                </a:extLst>
              </p:cNvPr>
              <p:cNvSpPr txBox="1"/>
              <p:nvPr/>
            </p:nvSpPr>
            <p:spPr>
              <a:xfrm>
                <a:off x="4783630" y="1997882"/>
                <a:ext cx="1459706" cy="278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/>
                  <a:t>Not fully active</a:t>
                </a: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497F089-BC4D-4806-9495-DE4AEFC52E9C}"/>
                </a:ext>
              </a:extLst>
            </p:cNvPr>
            <p:cNvSpPr/>
            <p:nvPr/>
          </p:nvSpPr>
          <p:spPr>
            <a:xfrm>
              <a:off x="7430461" y="4048398"/>
              <a:ext cx="14400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 b="1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40658FD-6022-429B-B78B-9928F38B5600}"/>
                </a:ext>
              </a:extLst>
            </p:cNvPr>
            <p:cNvSpPr/>
            <p:nvPr/>
          </p:nvSpPr>
          <p:spPr>
            <a:xfrm>
              <a:off x="7430460" y="3867692"/>
              <a:ext cx="144000" cy="144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 b="1" dirty="0"/>
            </a:p>
          </p:txBody>
        </p:sp>
      </p:grpSp>
      <p:sp>
        <p:nvSpPr>
          <p:cNvPr id="46" name="ZoneTexte 45">
            <a:extLst>
              <a:ext uri="{FF2B5EF4-FFF2-40B4-BE49-F238E27FC236}">
                <a16:creationId xmlns:a16="http://schemas.microsoft.com/office/drawing/2014/main" id="{78E91A84-4ACC-4B77-9865-69CE5A2D3A5B}"/>
              </a:ext>
            </a:extLst>
          </p:cNvPr>
          <p:cNvSpPr txBox="1"/>
          <p:nvPr/>
        </p:nvSpPr>
        <p:spPr>
          <a:xfrm>
            <a:off x="5965653" y="6484188"/>
            <a:ext cx="3195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i="1" dirty="0" err="1">
                <a:solidFill>
                  <a:srgbClr val="0070C0"/>
                </a:solidFill>
              </a:rPr>
              <a:t>Lataillade</a:t>
            </a:r>
            <a:r>
              <a:rPr lang="fr-FR" sz="1400" b="1" i="1" dirty="0">
                <a:solidFill>
                  <a:srgbClr val="0070C0"/>
                </a:solidFill>
              </a:rPr>
              <a:t> M, IAS 2019, Abs. MOAB0102</a:t>
            </a:r>
          </a:p>
        </p:txBody>
      </p:sp>
    </p:spTree>
    <p:extLst>
      <p:ext uri="{BB962C8B-B14F-4D97-AF65-F5344CB8AC3E}">
        <p14:creationId xmlns:p14="http://schemas.microsoft.com/office/powerpoint/2010/main" val="2718095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965653" y="6484188"/>
            <a:ext cx="3195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i="1" dirty="0" err="1">
                <a:solidFill>
                  <a:srgbClr val="0070C0"/>
                </a:solidFill>
              </a:rPr>
              <a:t>Lataillade</a:t>
            </a:r>
            <a:r>
              <a:rPr lang="fr-FR" sz="1400" b="1" i="1" dirty="0">
                <a:solidFill>
                  <a:srgbClr val="0070C0"/>
                </a:solidFill>
              </a:rPr>
              <a:t> M, IAS 2019, Abs. MOAB0102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3357E22-FDC0-4D83-8DDC-74E134432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BRIGHTE STUDY W96</a:t>
            </a:r>
          </a:p>
        </p:txBody>
      </p:sp>
      <p:graphicFrame>
        <p:nvGraphicFramePr>
          <p:cNvPr id="12" name="Chart 16">
            <a:extLst>
              <a:ext uri="{FF2B5EF4-FFF2-40B4-BE49-F238E27FC236}">
                <a16:creationId xmlns:a16="http://schemas.microsoft.com/office/drawing/2014/main" id="{EB2DE0EF-6937-4407-BEE3-6A6AE005E8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2426049"/>
              </p:ext>
            </p:extLst>
          </p:nvPr>
        </p:nvGraphicFramePr>
        <p:xfrm>
          <a:off x="4563330" y="2101367"/>
          <a:ext cx="4424483" cy="3890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36">
            <a:extLst>
              <a:ext uri="{FF2B5EF4-FFF2-40B4-BE49-F238E27FC236}">
                <a16:creationId xmlns:a16="http://schemas.microsoft.com/office/drawing/2014/main" id="{CFB522EB-99B5-45E1-BED0-9AC31BA87F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947208"/>
              </p:ext>
            </p:extLst>
          </p:nvPr>
        </p:nvGraphicFramePr>
        <p:xfrm>
          <a:off x="38705" y="2101367"/>
          <a:ext cx="4601028" cy="3890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81250092-8584-40D8-B311-C2A056CD367B}"/>
              </a:ext>
            </a:extLst>
          </p:cNvPr>
          <p:cNvSpPr/>
          <p:nvPr/>
        </p:nvSpPr>
        <p:spPr>
          <a:xfrm>
            <a:off x="7174783" y="4303943"/>
            <a:ext cx="17787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HIV-1 RNA copies/mL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55ACAC-686E-4123-8B96-85020210F640}"/>
              </a:ext>
            </a:extLst>
          </p:cNvPr>
          <p:cNvSpPr/>
          <p:nvPr/>
        </p:nvSpPr>
        <p:spPr>
          <a:xfrm>
            <a:off x="2573755" y="4303943"/>
            <a:ext cx="17787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HIV-1 RNA copies/mL</a:t>
            </a:r>
          </a:p>
        </p:txBody>
      </p:sp>
      <p:sp>
        <p:nvSpPr>
          <p:cNvPr id="16" name="Rectangle: Rounded Corners 23">
            <a:extLst>
              <a:ext uri="{FF2B5EF4-FFF2-40B4-BE49-F238E27FC236}">
                <a16:creationId xmlns:a16="http://schemas.microsoft.com/office/drawing/2014/main" id="{A0F4A626-EF28-4B17-B12E-19B80DD606E3}"/>
              </a:ext>
            </a:extLst>
          </p:cNvPr>
          <p:cNvSpPr/>
          <p:nvPr/>
        </p:nvSpPr>
        <p:spPr>
          <a:xfrm>
            <a:off x="187541" y="1748421"/>
            <a:ext cx="4058018" cy="345600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lIns="0" rIns="0" anchor="ctr"/>
          <a:lstStyle/>
          <a:p>
            <a:pPr algn="ctr" fontAlgn="auto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70C0"/>
                </a:solidFill>
              </a:rPr>
              <a:t>Randomized Cohort (N = 272)</a:t>
            </a:r>
          </a:p>
        </p:txBody>
      </p:sp>
      <p:sp>
        <p:nvSpPr>
          <p:cNvPr id="17" name="Rectangle: Rounded Corners 24">
            <a:extLst>
              <a:ext uri="{FF2B5EF4-FFF2-40B4-BE49-F238E27FC236}">
                <a16:creationId xmlns:a16="http://schemas.microsoft.com/office/drawing/2014/main" id="{1E3DC4E8-224B-436B-86CF-CC09C7814B0F}"/>
              </a:ext>
            </a:extLst>
          </p:cNvPr>
          <p:cNvSpPr/>
          <p:nvPr/>
        </p:nvSpPr>
        <p:spPr>
          <a:xfrm>
            <a:off x="5007429" y="1748421"/>
            <a:ext cx="3980384" cy="345600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lIns="0" rIns="0" anchor="ctr"/>
          <a:lstStyle/>
          <a:p>
            <a:pPr algn="ctr" fontAlgn="auto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0070C0"/>
                </a:solidFill>
              </a:rPr>
              <a:t>Non-randomized Cohort (N = 99)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C58D10-CFF9-4153-B4B2-A3355A01562F}"/>
              </a:ext>
            </a:extLst>
          </p:cNvPr>
          <p:cNvSpPr/>
          <p:nvPr/>
        </p:nvSpPr>
        <p:spPr>
          <a:xfrm>
            <a:off x="6937184" y="5469108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dirty="0"/>
              <a:t>†</a:t>
            </a:r>
            <a:endParaRPr lang="en-US" sz="1000" dirty="0"/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973EF4D1-E836-4023-9783-AA0ABADEAEE4}"/>
              </a:ext>
            </a:extLst>
          </p:cNvPr>
          <p:cNvSpPr/>
          <p:nvPr/>
        </p:nvSpPr>
        <p:spPr>
          <a:xfrm>
            <a:off x="801915" y="1059129"/>
            <a:ext cx="7540170" cy="345600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lIns="0" rIns="0" anchor="ctr"/>
          <a:lstStyle/>
          <a:p>
            <a:pPr algn="ctr" fontAlgn="auto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FF6600"/>
                </a:solidFill>
              </a:rPr>
              <a:t>Virologic response through week 96 – Observed analysis</a:t>
            </a:r>
          </a:p>
        </p:txBody>
      </p:sp>
    </p:spTree>
    <p:extLst>
      <p:ext uri="{BB962C8B-B14F-4D97-AF65-F5344CB8AC3E}">
        <p14:creationId xmlns:p14="http://schemas.microsoft.com/office/powerpoint/2010/main" val="1590807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E7A2680-0FC9-4601-9948-0CF47CB45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GS-6207: First-in-Class HIV </a:t>
            </a:r>
            <a:r>
              <a:rPr lang="fr-FR" dirty="0" err="1"/>
              <a:t>Capsid</a:t>
            </a:r>
            <a:r>
              <a:rPr lang="fr-FR" dirty="0"/>
              <a:t> </a:t>
            </a:r>
            <a:r>
              <a:rPr lang="fr-FR" dirty="0" err="1"/>
              <a:t>Inhibitor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FEC61C-04F7-443B-ADA9-26490FB844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5033866"/>
            <a:ext cx="8229600" cy="148862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000" b="1"/>
              <a:t>Phase 1 Objectives</a:t>
            </a:r>
          </a:p>
          <a:p>
            <a:pPr lvl="1"/>
            <a:r>
              <a:rPr lang="en-US" sz="2000" b="1"/>
              <a:t>Primary: </a:t>
            </a:r>
            <a:r>
              <a:rPr lang="en-US" sz="2000"/>
              <a:t>to assess the efficacy of GS-6207 in reducing plasma HIV-1 RNA over 10 days after a single dose</a:t>
            </a:r>
          </a:p>
          <a:p>
            <a:pPr lvl="1"/>
            <a:r>
              <a:rPr lang="en-US" sz="2000" b="1"/>
              <a:t>Secondary: to assess the safety and tolerability of GS-6207</a:t>
            </a:r>
          </a:p>
        </p:txBody>
      </p:sp>
      <p:pic>
        <p:nvPicPr>
          <p:cNvPr id="10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6515" y="1313899"/>
            <a:ext cx="7258685" cy="356429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6611429" y="6514151"/>
            <a:ext cx="2616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err="1">
                <a:solidFill>
                  <a:srgbClr val="0070C0"/>
                </a:solidFill>
              </a:rPr>
              <a:t>Daar</a:t>
            </a:r>
            <a:r>
              <a:rPr lang="fr-FR" sz="1400" b="1" i="1" dirty="0">
                <a:solidFill>
                  <a:srgbClr val="0070C0"/>
                </a:solidFill>
              </a:rPr>
              <a:t> ES, IAS 2019, Abs. LEPEB13</a:t>
            </a:r>
          </a:p>
        </p:txBody>
      </p:sp>
    </p:spTree>
    <p:extLst>
      <p:ext uri="{BB962C8B-B14F-4D97-AF65-F5344CB8AC3E}">
        <p14:creationId xmlns:p14="http://schemas.microsoft.com/office/powerpoint/2010/main" val="2176109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CCB25D-4B49-4DB1-ACE1-745204668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Subcutaneous</a:t>
            </a:r>
            <a:r>
              <a:rPr lang="fr-FR" dirty="0"/>
              <a:t> GS-6207: Antiviral Activity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E16E8D-AFCD-45AA-9A7D-CC22F9BF1AD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57200" y="5550152"/>
            <a:ext cx="8229600" cy="107315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1800"/>
              <a:t>No treatment-emergent resistance was detected</a:t>
            </a:r>
          </a:p>
          <a:p>
            <a:r>
              <a:rPr lang="en-US" sz="1800"/>
              <a:t>ISR (63%), with rapid resolution</a:t>
            </a:r>
          </a:p>
          <a:p>
            <a:r>
              <a:rPr lang="en-US" sz="1800"/>
              <a:t>1 grade 3-4 lipase and 1 grade 3-4 CK elevation (group 150 mg)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412134" y="6486233"/>
            <a:ext cx="2738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i="1" dirty="0" err="1">
                <a:solidFill>
                  <a:srgbClr val="0070C0"/>
                </a:solidFill>
              </a:rPr>
              <a:t>Daar</a:t>
            </a:r>
            <a:r>
              <a:rPr lang="fr-FR" sz="1400" b="1" i="1" dirty="0">
                <a:solidFill>
                  <a:srgbClr val="0070C0"/>
                </a:solidFill>
              </a:rPr>
              <a:t> ES, IAS 2019, Abs. LEPEB13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53FC067-07CA-40BD-83CB-E8048DCE5C8B}"/>
              </a:ext>
            </a:extLst>
          </p:cNvPr>
          <p:cNvGrpSpPr/>
          <p:nvPr/>
        </p:nvGrpSpPr>
        <p:grpSpPr>
          <a:xfrm>
            <a:off x="1124859" y="1118512"/>
            <a:ext cx="7333200" cy="4464154"/>
            <a:chOff x="1124859" y="1118512"/>
            <a:chExt cx="7333200" cy="4464154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04F492B1-C128-471B-8705-8E65E9508A22}"/>
                </a:ext>
              </a:extLst>
            </p:cNvPr>
            <p:cNvSpPr/>
            <p:nvPr/>
          </p:nvSpPr>
          <p:spPr>
            <a:xfrm>
              <a:off x="2085219" y="1637180"/>
              <a:ext cx="5883124" cy="3328609"/>
            </a:xfrm>
            <a:custGeom>
              <a:avLst/>
              <a:gdLst>
                <a:gd name="connsiteX0" fmla="*/ 0 w 5883124"/>
                <a:gd name="connsiteY0" fmla="*/ 0 h 3328609"/>
                <a:gd name="connsiteX1" fmla="*/ 0 w 5883124"/>
                <a:gd name="connsiteY1" fmla="*/ 3328609 h 3328609"/>
                <a:gd name="connsiteX2" fmla="*/ 5883124 w 5883124"/>
                <a:gd name="connsiteY2" fmla="*/ 3328609 h 332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83124" h="3328609">
                  <a:moveTo>
                    <a:pt x="0" y="0"/>
                  </a:moveTo>
                  <a:lnTo>
                    <a:pt x="0" y="3328609"/>
                  </a:lnTo>
                  <a:lnTo>
                    <a:pt x="5883124" y="3328609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2CEF488-6B9A-414A-B1AD-4FC2E1954089}"/>
                </a:ext>
              </a:extLst>
            </p:cNvPr>
            <p:cNvSpPr txBox="1"/>
            <p:nvPr/>
          </p:nvSpPr>
          <p:spPr>
            <a:xfrm>
              <a:off x="1836904" y="1699469"/>
              <a:ext cx="344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0 -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2F54737-C9A2-420D-B5D0-35AE045C74CF}"/>
                </a:ext>
              </a:extLst>
            </p:cNvPr>
            <p:cNvSpPr txBox="1"/>
            <p:nvPr/>
          </p:nvSpPr>
          <p:spPr>
            <a:xfrm>
              <a:off x="1836904" y="2226519"/>
              <a:ext cx="344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0 -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B328590-D100-48BE-8C52-4DD92B925054}"/>
                </a:ext>
              </a:extLst>
            </p:cNvPr>
            <p:cNvSpPr txBox="1"/>
            <p:nvPr/>
          </p:nvSpPr>
          <p:spPr>
            <a:xfrm>
              <a:off x="1790416" y="2737059"/>
              <a:ext cx="3914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-1 -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8C2CAB0-B308-4930-A52E-6A0671CFFD65}"/>
                </a:ext>
              </a:extLst>
            </p:cNvPr>
            <p:cNvSpPr txBox="1"/>
            <p:nvPr/>
          </p:nvSpPr>
          <p:spPr>
            <a:xfrm>
              <a:off x="1673397" y="3261569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-1,5 -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44A074E-49AF-406E-AF60-CD48A992D816}"/>
                </a:ext>
              </a:extLst>
            </p:cNvPr>
            <p:cNvSpPr txBox="1"/>
            <p:nvPr/>
          </p:nvSpPr>
          <p:spPr>
            <a:xfrm>
              <a:off x="1790416" y="3777370"/>
              <a:ext cx="3914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-2 -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6735EB9-6460-4892-82F8-87002C51BBE1}"/>
                </a:ext>
              </a:extLst>
            </p:cNvPr>
            <p:cNvSpPr txBox="1"/>
            <p:nvPr/>
          </p:nvSpPr>
          <p:spPr>
            <a:xfrm>
              <a:off x="1673396" y="4293171"/>
              <a:ext cx="5084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-2,5 -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3589577-654E-4B67-AF9A-FCBB53825FCD}"/>
                </a:ext>
              </a:extLst>
            </p:cNvPr>
            <p:cNvSpPr txBox="1"/>
            <p:nvPr/>
          </p:nvSpPr>
          <p:spPr>
            <a:xfrm>
              <a:off x="1790416" y="4813488"/>
              <a:ext cx="3914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-3 -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8DB3787-6140-408D-BE54-95A1F56F0232}"/>
                </a:ext>
              </a:extLst>
            </p:cNvPr>
            <p:cNvSpPr txBox="1"/>
            <p:nvPr/>
          </p:nvSpPr>
          <p:spPr>
            <a:xfrm>
              <a:off x="2523408" y="3727928"/>
              <a:ext cx="217239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Placebo (N = 6)</a:t>
              </a:r>
            </a:p>
            <a:p>
              <a:r>
                <a:rPr lang="fr-FR" sz="1600" b="1" dirty="0"/>
                <a:t>GS-6207 50 mg (N = 6)</a:t>
              </a:r>
            </a:p>
            <a:p>
              <a:r>
                <a:rPr lang="fr-FR" sz="1600" b="1" dirty="0"/>
                <a:t>GS-6207 150 mg (N = 6)</a:t>
              </a:r>
            </a:p>
            <a:p>
              <a:r>
                <a:rPr lang="fr-FR" sz="1600" b="1" dirty="0"/>
                <a:t>GS-6207 450 mg (N = 6)</a:t>
              </a:r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A8D4D4E5-0E4E-4D25-91BF-39A5B09AD6A5}"/>
                </a:ext>
              </a:extLst>
            </p:cNvPr>
            <p:cNvCxnSpPr/>
            <p:nvPr/>
          </p:nvCxnSpPr>
          <p:spPr>
            <a:xfrm>
              <a:off x="2264410" y="3889315"/>
              <a:ext cx="269240" cy="0"/>
            </a:xfrm>
            <a:prstGeom prst="line">
              <a:avLst/>
            </a:prstGeom>
            <a:ln>
              <a:solidFill>
                <a:srgbClr val="91949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9F58A92-265E-4FDE-90C7-1807665E0DF9}"/>
                </a:ext>
              </a:extLst>
            </p:cNvPr>
            <p:cNvCxnSpPr/>
            <p:nvPr/>
          </p:nvCxnSpPr>
          <p:spPr>
            <a:xfrm>
              <a:off x="2264410" y="4135601"/>
              <a:ext cx="269240" cy="0"/>
            </a:xfrm>
            <a:prstGeom prst="line">
              <a:avLst/>
            </a:prstGeom>
            <a:ln>
              <a:solidFill>
                <a:srgbClr val="69ABD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DB81684A-BFE1-47CD-89B3-5590CE490A19}"/>
                </a:ext>
              </a:extLst>
            </p:cNvPr>
            <p:cNvCxnSpPr/>
            <p:nvPr/>
          </p:nvCxnSpPr>
          <p:spPr>
            <a:xfrm>
              <a:off x="2264410" y="4372615"/>
              <a:ext cx="269240" cy="0"/>
            </a:xfrm>
            <a:prstGeom prst="line">
              <a:avLst/>
            </a:prstGeom>
            <a:ln>
              <a:solidFill>
                <a:srgbClr val="1A74B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D9C4C1B3-9297-423E-94C8-B4423FF1D7CC}"/>
                </a:ext>
              </a:extLst>
            </p:cNvPr>
            <p:cNvCxnSpPr/>
            <p:nvPr/>
          </p:nvCxnSpPr>
          <p:spPr>
            <a:xfrm>
              <a:off x="2264410" y="4651501"/>
              <a:ext cx="269240" cy="0"/>
            </a:xfrm>
            <a:prstGeom prst="line">
              <a:avLst/>
            </a:prstGeom>
            <a:ln>
              <a:solidFill>
                <a:srgbClr val="22476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761EE937-A367-4C99-A3F1-DE3749E89639}"/>
                </a:ext>
              </a:extLst>
            </p:cNvPr>
            <p:cNvSpPr txBox="1"/>
            <p:nvPr/>
          </p:nvSpPr>
          <p:spPr>
            <a:xfrm rot="16200000">
              <a:off x="143740" y="2983917"/>
              <a:ext cx="27144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/>
                <a:t>Mean</a:t>
              </a:r>
              <a:r>
                <a:rPr lang="fr-FR" dirty="0"/>
                <a:t> change in HIV-1 RNA</a:t>
              </a:r>
            </a:p>
            <a:p>
              <a:pPr algn="ctr"/>
              <a:r>
                <a:rPr lang="fr-FR" dirty="0"/>
                <a:t>log10 c/ml (95% CI)</a:t>
              </a:r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528BB45A-7E92-4330-9184-BB6489AE99B0}"/>
                </a:ext>
              </a:extLst>
            </p:cNvPr>
            <p:cNvCxnSpPr/>
            <p:nvPr/>
          </p:nvCxnSpPr>
          <p:spPr>
            <a:xfrm flipH="1">
              <a:off x="2085219" y="1847112"/>
              <a:ext cx="5943213" cy="0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AA1A4F69-3702-4E51-86AF-F1ACB07FA4AE}"/>
                </a:ext>
              </a:extLst>
            </p:cNvPr>
            <p:cNvSpPr/>
            <p:nvPr/>
          </p:nvSpPr>
          <p:spPr>
            <a:xfrm>
              <a:off x="2103120" y="1841821"/>
              <a:ext cx="5678424" cy="167640"/>
            </a:xfrm>
            <a:custGeom>
              <a:avLst/>
              <a:gdLst>
                <a:gd name="connsiteX0" fmla="*/ 0 w 5678424"/>
                <a:gd name="connsiteY0" fmla="*/ 0 h 167640"/>
                <a:gd name="connsiteX1" fmla="*/ 630936 w 5678424"/>
                <a:gd name="connsiteY1" fmla="*/ 137160 h 167640"/>
                <a:gd name="connsiteX2" fmla="*/ 1261872 w 5678424"/>
                <a:gd name="connsiteY2" fmla="*/ 57912 h 167640"/>
                <a:gd name="connsiteX3" fmla="*/ 1880616 w 5678424"/>
                <a:gd name="connsiteY3" fmla="*/ 91440 h 167640"/>
                <a:gd name="connsiteX4" fmla="*/ 3779520 w 5678424"/>
                <a:gd name="connsiteY4" fmla="*/ 94488 h 167640"/>
                <a:gd name="connsiteX5" fmla="*/ 4410456 w 5678424"/>
                <a:gd name="connsiteY5" fmla="*/ 152400 h 167640"/>
                <a:gd name="connsiteX6" fmla="*/ 5035296 w 5678424"/>
                <a:gd name="connsiteY6" fmla="*/ 82296 h 167640"/>
                <a:gd name="connsiteX7" fmla="*/ 5678424 w 5678424"/>
                <a:gd name="connsiteY7" fmla="*/ 167640 h 16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78424" h="167640">
                  <a:moveTo>
                    <a:pt x="0" y="0"/>
                  </a:moveTo>
                  <a:lnTo>
                    <a:pt x="630936" y="137160"/>
                  </a:lnTo>
                  <a:lnTo>
                    <a:pt x="1261872" y="57912"/>
                  </a:lnTo>
                  <a:lnTo>
                    <a:pt x="1880616" y="91440"/>
                  </a:lnTo>
                  <a:lnTo>
                    <a:pt x="3779520" y="94488"/>
                  </a:lnTo>
                  <a:lnTo>
                    <a:pt x="4410456" y="152400"/>
                  </a:lnTo>
                  <a:lnTo>
                    <a:pt x="5035296" y="82296"/>
                  </a:lnTo>
                  <a:lnTo>
                    <a:pt x="5678424" y="167640"/>
                  </a:lnTo>
                </a:path>
              </a:pathLst>
            </a:custGeom>
            <a:noFill/>
            <a:ln w="19050">
              <a:solidFill>
                <a:srgbClr val="AFB2B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376FBA8-AAFE-438D-AF44-1C6220A9ABAD}"/>
                </a:ext>
              </a:extLst>
            </p:cNvPr>
            <p:cNvSpPr/>
            <p:nvPr/>
          </p:nvSpPr>
          <p:spPr>
            <a:xfrm>
              <a:off x="7736513" y="1976468"/>
              <a:ext cx="84594" cy="84594"/>
            </a:xfrm>
            <a:prstGeom prst="ellipse">
              <a:avLst/>
            </a:prstGeom>
            <a:solidFill>
              <a:srgbClr val="AFB2B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C71F9A68-3C44-4205-92F7-29D9594531CB}"/>
                </a:ext>
              </a:extLst>
            </p:cNvPr>
            <p:cNvSpPr/>
            <p:nvPr/>
          </p:nvSpPr>
          <p:spPr>
            <a:xfrm>
              <a:off x="7090083" y="1885990"/>
              <a:ext cx="84594" cy="84594"/>
            </a:xfrm>
            <a:prstGeom prst="ellipse">
              <a:avLst/>
            </a:prstGeom>
            <a:solidFill>
              <a:srgbClr val="AFB2B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F8D213CD-FBDD-4370-9182-6855637A35C1}"/>
                </a:ext>
              </a:extLst>
            </p:cNvPr>
            <p:cNvSpPr/>
            <p:nvPr/>
          </p:nvSpPr>
          <p:spPr>
            <a:xfrm>
              <a:off x="6466513" y="1956148"/>
              <a:ext cx="84594" cy="84594"/>
            </a:xfrm>
            <a:prstGeom prst="ellipse">
              <a:avLst/>
            </a:prstGeom>
            <a:solidFill>
              <a:srgbClr val="AFB2B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E6824FC2-E00C-4C1D-AD75-2001C790381F}"/>
                </a:ext>
              </a:extLst>
            </p:cNvPr>
            <p:cNvSpPr/>
            <p:nvPr/>
          </p:nvSpPr>
          <p:spPr>
            <a:xfrm>
              <a:off x="5831513" y="1898211"/>
              <a:ext cx="84594" cy="84594"/>
            </a:xfrm>
            <a:prstGeom prst="ellipse">
              <a:avLst/>
            </a:prstGeom>
            <a:solidFill>
              <a:srgbClr val="AFB2B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9CCBA83A-4A26-440E-855D-59E6725361CE}"/>
                </a:ext>
              </a:extLst>
            </p:cNvPr>
            <p:cNvSpPr/>
            <p:nvPr/>
          </p:nvSpPr>
          <p:spPr>
            <a:xfrm>
              <a:off x="3940483" y="1896314"/>
              <a:ext cx="84594" cy="84594"/>
            </a:xfrm>
            <a:prstGeom prst="ellipse">
              <a:avLst/>
            </a:prstGeom>
            <a:solidFill>
              <a:srgbClr val="AFB2B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5D2AE779-93B5-445C-9AF3-CA606DDBCD93}"/>
                </a:ext>
              </a:extLst>
            </p:cNvPr>
            <p:cNvSpPr/>
            <p:nvPr/>
          </p:nvSpPr>
          <p:spPr>
            <a:xfrm>
              <a:off x="3308083" y="1867538"/>
              <a:ext cx="84594" cy="84594"/>
            </a:xfrm>
            <a:prstGeom prst="ellipse">
              <a:avLst/>
            </a:prstGeom>
            <a:solidFill>
              <a:srgbClr val="AFB2B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5123CEBB-1629-4860-8C4D-0D186BE708F5}"/>
                </a:ext>
              </a:extLst>
            </p:cNvPr>
            <p:cNvSpPr/>
            <p:nvPr/>
          </p:nvSpPr>
          <p:spPr>
            <a:xfrm>
              <a:off x="2695867" y="1935080"/>
              <a:ext cx="84594" cy="84594"/>
            </a:xfrm>
            <a:prstGeom prst="ellipse">
              <a:avLst/>
            </a:prstGeom>
            <a:solidFill>
              <a:srgbClr val="AFB2B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FF7155EC-CD7C-4AE5-B7D3-34716823C6F1}"/>
                </a:ext>
              </a:extLst>
            </p:cNvPr>
            <p:cNvSpPr/>
            <p:nvPr/>
          </p:nvSpPr>
          <p:spPr>
            <a:xfrm>
              <a:off x="2677468" y="1874349"/>
              <a:ext cx="84594" cy="84594"/>
            </a:xfrm>
            <a:prstGeom prst="ellipse">
              <a:avLst/>
            </a:prstGeom>
            <a:solidFill>
              <a:srgbClr val="1A74B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9DF89EFE-7C3F-46E5-BA86-8F2FF9B9B653}"/>
                </a:ext>
              </a:extLst>
            </p:cNvPr>
            <p:cNvSpPr/>
            <p:nvPr/>
          </p:nvSpPr>
          <p:spPr>
            <a:xfrm>
              <a:off x="3321358" y="2107393"/>
              <a:ext cx="84594" cy="84594"/>
            </a:xfrm>
            <a:prstGeom prst="ellipse">
              <a:avLst/>
            </a:prstGeom>
            <a:solidFill>
              <a:srgbClr val="1A74B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14B8A0AC-9C56-4AC0-9A9E-56188A332C1B}"/>
                </a:ext>
              </a:extLst>
            </p:cNvPr>
            <p:cNvSpPr/>
            <p:nvPr/>
          </p:nvSpPr>
          <p:spPr>
            <a:xfrm>
              <a:off x="3942448" y="2417357"/>
              <a:ext cx="84594" cy="84594"/>
            </a:xfrm>
            <a:prstGeom prst="ellipse">
              <a:avLst/>
            </a:prstGeom>
            <a:solidFill>
              <a:srgbClr val="1A74B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A6808817-4778-4110-A487-C55BEEB87CF1}"/>
                </a:ext>
              </a:extLst>
            </p:cNvPr>
            <p:cNvSpPr/>
            <p:nvPr/>
          </p:nvSpPr>
          <p:spPr>
            <a:xfrm>
              <a:off x="5831513" y="2971761"/>
              <a:ext cx="84594" cy="84594"/>
            </a:xfrm>
            <a:prstGeom prst="ellipse">
              <a:avLst/>
            </a:prstGeom>
            <a:solidFill>
              <a:srgbClr val="1A74B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B617EA28-0DCB-4C33-9C3B-F4E29EC70BD8}"/>
                </a:ext>
              </a:extLst>
            </p:cNvPr>
            <p:cNvSpPr/>
            <p:nvPr/>
          </p:nvSpPr>
          <p:spPr>
            <a:xfrm>
              <a:off x="6466513" y="3175728"/>
              <a:ext cx="84594" cy="84594"/>
            </a:xfrm>
            <a:prstGeom prst="ellipse">
              <a:avLst/>
            </a:prstGeom>
            <a:solidFill>
              <a:srgbClr val="1A74B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16EBE110-5343-4E70-AEDF-0CF18765F4CE}"/>
                </a:ext>
              </a:extLst>
            </p:cNvPr>
            <p:cNvSpPr/>
            <p:nvPr/>
          </p:nvSpPr>
          <p:spPr>
            <a:xfrm>
              <a:off x="7095223" y="3382984"/>
              <a:ext cx="84594" cy="84594"/>
            </a:xfrm>
            <a:prstGeom prst="ellipse">
              <a:avLst/>
            </a:prstGeom>
            <a:solidFill>
              <a:srgbClr val="1A74B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4B0EBB3E-F631-44BA-AC38-5484CA1BF323}"/>
                </a:ext>
              </a:extLst>
            </p:cNvPr>
            <p:cNvSpPr/>
            <p:nvPr/>
          </p:nvSpPr>
          <p:spPr>
            <a:xfrm>
              <a:off x="7736513" y="3643334"/>
              <a:ext cx="84594" cy="84594"/>
            </a:xfrm>
            <a:prstGeom prst="ellipse">
              <a:avLst/>
            </a:prstGeom>
            <a:solidFill>
              <a:srgbClr val="1A74B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D3ED331A-AB01-4ADC-BFE5-575A58D17BDF}"/>
                </a:ext>
              </a:extLst>
            </p:cNvPr>
            <p:cNvSpPr/>
            <p:nvPr/>
          </p:nvSpPr>
          <p:spPr>
            <a:xfrm>
              <a:off x="7732763" y="3676464"/>
              <a:ext cx="84594" cy="84594"/>
            </a:xfrm>
            <a:prstGeom prst="ellipse">
              <a:avLst/>
            </a:prstGeom>
            <a:solidFill>
              <a:srgbClr val="69AB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2D4C71CC-9A16-4546-BB72-333EE337A315}"/>
                </a:ext>
              </a:extLst>
            </p:cNvPr>
            <p:cNvSpPr/>
            <p:nvPr/>
          </p:nvSpPr>
          <p:spPr>
            <a:xfrm>
              <a:off x="7096553" y="3494575"/>
              <a:ext cx="84594" cy="84594"/>
            </a:xfrm>
            <a:prstGeom prst="ellipse">
              <a:avLst/>
            </a:prstGeom>
            <a:solidFill>
              <a:srgbClr val="69AB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8FEFB6A8-36D7-41D0-A7FD-BBDF99391B31}"/>
                </a:ext>
              </a:extLst>
            </p:cNvPr>
            <p:cNvSpPr/>
            <p:nvPr/>
          </p:nvSpPr>
          <p:spPr>
            <a:xfrm>
              <a:off x="6466513" y="3409981"/>
              <a:ext cx="84594" cy="84594"/>
            </a:xfrm>
            <a:prstGeom prst="ellipse">
              <a:avLst/>
            </a:prstGeom>
            <a:solidFill>
              <a:srgbClr val="69AB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88A317A5-7928-48CF-A2F2-AA57B2E75111}"/>
                </a:ext>
              </a:extLst>
            </p:cNvPr>
            <p:cNvSpPr/>
            <p:nvPr/>
          </p:nvSpPr>
          <p:spPr>
            <a:xfrm>
              <a:off x="5826493" y="3305296"/>
              <a:ext cx="84594" cy="84594"/>
            </a:xfrm>
            <a:prstGeom prst="ellipse">
              <a:avLst/>
            </a:prstGeom>
            <a:solidFill>
              <a:srgbClr val="69AB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A30DFBAC-9DD8-4F93-8A52-BE34F6D751EB}"/>
                </a:ext>
              </a:extLst>
            </p:cNvPr>
            <p:cNvSpPr/>
            <p:nvPr/>
          </p:nvSpPr>
          <p:spPr>
            <a:xfrm>
              <a:off x="3938063" y="2613542"/>
              <a:ext cx="84594" cy="84594"/>
            </a:xfrm>
            <a:prstGeom prst="ellipse">
              <a:avLst/>
            </a:prstGeom>
            <a:solidFill>
              <a:srgbClr val="69AB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309E7DBF-6863-4280-8427-49609500EC0A}"/>
                </a:ext>
              </a:extLst>
            </p:cNvPr>
            <p:cNvSpPr/>
            <p:nvPr/>
          </p:nvSpPr>
          <p:spPr>
            <a:xfrm>
              <a:off x="3315188" y="2254709"/>
              <a:ext cx="84594" cy="84594"/>
            </a:xfrm>
            <a:prstGeom prst="ellipse">
              <a:avLst/>
            </a:prstGeom>
            <a:solidFill>
              <a:srgbClr val="69AB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71C19087-EB98-48A4-9997-4377E66CFADC}"/>
                </a:ext>
              </a:extLst>
            </p:cNvPr>
            <p:cNvSpPr/>
            <p:nvPr/>
          </p:nvSpPr>
          <p:spPr>
            <a:xfrm>
              <a:off x="2677468" y="1931536"/>
              <a:ext cx="84594" cy="84594"/>
            </a:xfrm>
            <a:prstGeom prst="ellipse">
              <a:avLst/>
            </a:prstGeom>
            <a:solidFill>
              <a:srgbClr val="69AB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49A80C9A-ABFD-441B-BDD3-4E1ED7C7A2D0}"/>
                </a:ext>
              </a:extLst>
            </p:cNvPr>
            <p:cNvSpPr/>
            <p:nvPr/>
          </p:nvSpPr>
          <p:spPr>
            <a:xfrm>
              <a:off x="2047375" y="1804815"/>
              <a:ext cx="84594" cy="84594"/>
            </a:xfrm>
            <a:prstGeom prst="ellipse">
              <a:avLst/>
            </a:prstGeom>
            <a:solidFill>
              <a:srgbClr val="69ABD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254BDFCA-AA2C-4AED-9D57-63057ABBBBFE}"/>
                </a:ext>
              </a:extLst>
            </p:cNvPr>
            <p:cNvSpPr/>
            <p:nvPr/>
          </p:nvSpPr>
          <p:spPr>
            <a:xfrm>
              <a:off x="2677287" y="1982805"/>
              <a:ext cx="84594" cy="84594"/>
            </a:xfrm>
            <a:prstGeom prst="ellipse">
              <a:avLst/>
            </a:prstGeom>
            <a:solidFill>
              <a:srgbClr val="133C6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C7D63FC3-50A1-4742-AD11-20C619A95FE0}"/>
                </a:ext>
              </a:extLst>
            </p:cNvPr>
            <p:cNvSpPr/>
            <p:nvPr/>
          </p:nvSpPr>
          <p:spPr>
            <a:xfrm>
              <a:off x="3308083" y="2393679"/>
              <a:ext cx="84594" cy="84594"/>
            </a:xfrm>
            <a:prstGeom prst="ellipse">
              <a:avLst/>
            </a:prstGeom>
            <a:solidFill>
              <a:srgbClr val="133C6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F0C0CDA8-2C75-4F08-96EA-8A9DF8631415}"/>
                </a:ext>
              </a:extLst>
            </p:cNvPr>
            <p:cNvSpPr/>
            <p:nvPr/>
          </p:nvSpPr>
          <p:spPr>
            <a:xfrm>
              <a:off x="3940483" y="2792169"/>
              <a:ext cx="84594" cy="84594"/>
            </a:xfrm>
            <a:prstGeom prst="ellipse">
              <a:avLst/>
            </a:prstGeom>
            <a:solidFill>
              <a:srgbClr val="133C6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A9679BFE-539A-4A73-93FB-FC53B7BFA664}"/>
                </a:ext>
              </a:extLst>
            </p:cNvPr>
            <p:cNvSpPr/>
            <p:nvPr/>
          </p:nvSpPr>
          <p:spPr>
            <a:xfrm>
              <a:off x="5844213" y="3560137"/>
              <a:ext cx="84594" cy="84594"/>
            </a:xfrm>
            <a:prstGeom prst="ellipse">
              <a:avLst/>
            </a:prstGeom>
            <a:solidFill>
              <a:srgbClr val="133C6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BEA396C9-D00A-4529-8473-F5645D6C5C2F}"/>
                </a:ext>
              </a:extLst>
            </p:cNvPr>
            <p:cNvSpPr/>
            <p:nvPr/>
          </p:nvSpPr>
          <p:spPr>
            <a:xfrm>
              <a:off x="6471653" y="3735073"/>
              <a:ext cx="84594" cy="84594"/>
            </a:xfrm>
            <a:prstGeom prst="ellipse">
              <a:avLst/>
            </a:prstGeom>
            <a:solidFill>
              <a:srgbClr val="133C6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EB89273F-61B4-481B-863C-ADAA04EA945F}"/>
                </a:ext>
              </a:extLst>
            </p:cNvPr>
            <p:cNvSpPr/>
            <p:nvPr/>
          </p:nvSpPr>
          <p:spPr>
            <a:xfrm>
              <a:off x="7096553" y="3831275"/>
              <a:ext cx="84594" cy="84594"/>
            </a:xfrm>
            <a:prstGeom prst="ellipse">
              <a:avLst/>
            </a:prstGeom>
            <a:solidFill>
              <a:srgbClr val="133C6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B51BA026-6835-4661-84F1-C130246D1485}"/>
                </a:ext>
              </a:extLst>
            </p:cNvPr>
            <p:cNvSpPr/>
            <p:nvPr/>
          </p:nvSpPr>
          <p:spPr>
            <a:xfrm>
              <a:off x="7727863" y="4015933"/>
              <a:ext cx="84594" cy="84594"/>
            </a:xfrm>
            <a:prstGeom prst="ellipse">
              <a:avLst/>
            </a:prstGeom>
            <a:solidFill>
              <a:srgbClr val="133C6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94E948AC-A03F-40DC-BF7B-895D3BF3379B}"/>
                </a:ext>
              </a:extLst>
            </p:cNvPr>
            <p:cNvGrpSpPr/>
            <p:nvPr/>
          </p:nvGrpSpPr>
          <p:grpSpPr>
            <a:xfrm>
              <a:off x="7743442" y="3152796"/>
              <a:ext cx="66040" cy="1065669"/>
              <a:chOff x="7851140" y="3059430"/>
              <a:chExt cx="66040" cy="1065669"/>
            </a:xfrm>
          </p:grpSpPr>
          <p:cxnSp>
            <p:nvCxnSpPr>
              <p:cNvPr id="56" name="Connecteur droit 55">
                <a:extLst>
                  <a:ext uri="{FF2B5EF4-FFF2-40B4-BE49-F238E27FC236}">
                    <a16:creationId xmlns:a16="http://schemas.microsoft.com/office/drawing/2014/main" id="{9B7C48F8-0EDB-4BE7-AC67-524C3332FF64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>
                <a:extLst>
                  <a:ext uri="{FF2B5EF4-FFF2-40B4-BE49-F238E27FC236}">
                    <a16:creationId xmlns:a16="http://schemas.microsoft.com/office/drawing/2014/main" id="{61661B2C-4BFE-4BF5-8EDE-6321548DA2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1C4F3C68-41A9-4F84-88A1-6656C124D4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D152822B-9224-48DC-B78E-F8B94759B29E}"/>
                </a:ext>
              </a:extLst>
            </p:cNvPr>
            <p:cNvGrpSpPr/>
            <p:nvPr/>
          </p:nvGrpSpPr>
          <p:grpSpPr>
            <a:xfrm>
              <a:off x="7111485" y="2875522"/>
              <a:ext cx="66040" cy="1065669"/>
              <a:chOff x="7851140" y="3059430"/>
              <a:chExt cx="66040" cy="1065669"/>
            </a:xfrm>
          </p:grpSpPr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F3F1FF45-E0AC-4257-9BA3-44EAD8E817A7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7D78B6D2-9E1F-4F31-BABC-070A800887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C48D60F5-F453-47F9-8459-6BE50DDD98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A1291574-8367-4551-83EF-74EF15E38EED}"/>
                </a:ext>
              </a:extLst>
            </p:cNvPr>
            <p:cNvGrpSpPr/>
            <p:nvPr/>
          </p:nvGrpSpPr>
          <p:grpSpPr>
            <a:xfrm>
              <a:off x="6476278" y="2727487"/>
              <a:ext cx="66040" cy="1065669"/>
              <a:chOff x="7851140" y="3059430"/>
              <a:chExt cx="66040" cy="1065669"/>
            </a:xfrm>
          </p:grpSpPr>
          <p:cxnSp>
            <p:nvCxnSpPr>
              <p:cNvPr id="66" name="Connecteur droit 65">
                <a:extLst>
                  <a:ext uri="{FF2B5EF4-FFF2-40B4-BE49-F238E27FC236}">
                    <a16:creationId xmlns:a16="http://schemas.microsoft.com/office/drawing/2014/main" id="{1B079EC1-22E2-44E5-B79B-4E110F84328E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647B81E2-0811-44AA-A534-1D195CCD76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>
                <a:extLst>
                  <a:ext uri="{FF2B5EF4-FFF2-40B4-BE49-F238E27FC236}">
                    <a16:creationId xmlns:a16="http://schemas.microsoft.com/office/drawing/2014/main" id="{B77B5F82-D3F6-4D1C-976D-26187A5B55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07B25214-814E-4A70-82B2-5036796D3402}"/>
                </a:ext>
              </a:extLst>
            </p:cNvPr>
            <p:cNvGrpSpPr/>
            <p:nvPr/>
          </p:nvGrpSpPr>
          <p:grpSpPr>
            <a:xfrm>
              <a:off x="3947287" y="2051759"/>
              <a:ext cx="66031" cy="847078"/>
              <a:chOff x="7851140" y="3059430"/>
              <a:chExt cx="66040" cy="1065669"/>
            </a:xfrm>
          </p:grpSpPr>
          <p:cxnSp>
            <p:nvCxnSpPr>
              <p:cNvPr id="70" name="Connecteur droit 69">
                <a:extLst>
                  <a:ext uri="{FF2B5EF4-FFF2-40B4-BE49-F238E27FC236}">
                    <a16:creationId xmlns:a16="http://schemas.microsoft.com/office/drawing/2014/main" id="{BE5F7690-BF84-4077-93D9-4D5E6D182438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70">
                <a:extLst>
                  <a:ext uri="{FF2B5EF4-FFF2-40B4-BE49-F238E27FC236}">
                    <a16:creationId xmlns:a16="http://schemas.microsoft.com/office/drawing/2014/main" id="{4A1D1124-2B2A-4D3A-A092-4320B4C3A6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71">
                <a:extLst>
                  <a:ext uri="{FF2B5EF4-FFF2-40B4-BE49-F238E27FC236}">
                    <a16:creationId xmlns:a16="http://schemas.microsoft.com/office/drawing/2014/main" id="{636AB7FB-2E22-46FE-AD2C-B596260CEA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144DD5C2-8B6B-4279-81C6-6187FE6AB54A}"/>
                </a:ext>
              </a:extLst>
            </p:cNvPr>
            <p:cNvGrpSpPr/>
            <p:nvPr/>
          </p:nvGrpSpPr>
          <p:grpSpPr>
            <a:xfrm>
              <a:off x="5849639" y="2391302"/>
              <a:ext cx="66040" cy="1065669"/>
              <a:chOff x="7851140" y="3059430"/>
              <a:chExt cx="66040" cy="1065669"/>
            </a:xfrm>
          </p:grpSpPr>
          <p:cxnSp>
            <p:nvCxnSpPr>
              <p:cNvPr id="74" name="Connecteur droit 73">
                <a:extLst>
                  <a:ext uri="{FF2B5EF4-FFF2-40B4-BE49-F238E27FC236}">
                    <a16:creationId xmlns:a16="http://schemas.microsoft.com/office/drawing/2014/main" id="{5BD181E5-2CE5-4768-9D1A-F7CA8C8002EA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>
                <a:extLst>
                  <a:ext uri="{FF2B5EF4-FFF2-40B4-BE49-F238E27FC236}">
                    <a16:creationId xmlns:a16="http://schemas.microsoft.com/office/drawing/2014/main" id="{865548A1-D6BA-41F3-BB6F-E960F68F3B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cteur droit 75">
                <a:extLst>
                  <a:ext uri="{FF2B5EF4-FFF2-40B4-BE49-F238E27FC236}">
                    <a16:creationId xmlns:a16="http://schemas.microsoft.com/office/drawing/2014/main" id="{6A9270E4-5593-4A01-B4B7-1EE5890CE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e 76">
              <a:extLst>
                <a:ext uri="{FF2B5EF4-FFF2-40B4-BE49-F238E27FC236}">
                  <a16:creationId xmlns:a16="http://schemas.microsoft.com/office/drawing/2014/main" id="{E0152A8E-6042-4A4E-A4A1-39132D395C47}"/>
                </a:ext>
              </a:extLst>
            </p:cNvPr>
            <p:cNvGrpSpPr/>
            <p:nvPr/>
          </p:nvGrpSpPr>
          <p:grpSpPr>
            <a:xfrm>
              <a:off x="3315188" y="1851058"/>
              <a:ext cx="77489" cy="652460"/>
              <a:chOff x="7851140" y="3059430"/>
              <a:chExt cx="66040" cy="1065669"/>
            </a:xfrm>
          </p:grpSpPr>
          <p:cxnSp>
            <p:nvCxnSpPr>
              <p:cNvPr id="78" name="Connecteur droit 77">
                <a:extLst>
                  <a:ext uri="{FF2B5EF4-FFF2-40B4-BE49-F238E27FC236}">
                    <a16:creationId xmlns:a16="http://schemas.microsoft.com/office/drawing/2014/main" id="{97F77B67-C73D-4A76-9E5B-85FF67820386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78">
                <a:extLst>
                  <a:ext uri="{FF2B5EF4-FFF2-40B4-BE49-F238E27FC236}">
                    <a16:creationId xmlns:a16="http://schemas.microsoft.com/office/drawing/2014/main" id="{D6D8458F-2B16-49A3-ADE2-F2EACBF7FA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79">
                <a:extLst>
                  <a:ext uri="{FF2B5EF4-FFF2-40B4-BE49-F238E27FC236}">
                    <a16:creationId xmlns:a16="http://schemas.microsoft.com/office/drawing/2014/main" id="{C6DD99C2-1CFD-4FA0-8450-48C821A1FA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56448D68-3EE0-4D19-BF45-C2BE9E4EF8B0}"/>
                </a:ext>
              </a:extLst>
            </p:cNvPr>
            <p:cNvGrpSpPr/>
            <p:nvPr/>
          </p:nvGrpSpPr>
          <p:grpSpPr>
            <a:xfrm>
              <a:off x="2680735" y="1764897"/>
              <a:ext cx="81327" cy="329901"/>
              <a:chOff x="7851140" y="3059430"/>
              <a:chExt cx="66040" cy="1065669"/>
            </a:xfrm>
          </p:grpSpPr>
          <p:cxnSp>
            <p:nvCxnSpPr>
              <p:cNvPr id="82" name="Connecteur droit 81">
                <a:extLst>
                  <a:ext uri="{FF2B5EF4-FFF2-40B4-BE49-F238E27FC236}">
                    <a16:creationId xmlns:a16="http://schemas.microsoft.com/office/drawing/2014/main" id="{2A7D8DDD-704F-434D-A55E-AE6C91237F38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82">
                <a:extLst>
                  <a:ext uri="{FF2B5EF4-FFF2-40B4-BE49-F238E27FC236}">
                    <a16:creationId xmlns:a16="http://schemas.microsoft.com/office/drawing/2014/main" id="{D20890AF-D879-4B10-A0F4-EF8D011F27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83">
                <a:extLst>
                  <a:ext uri="{FF2B5EF4-FFF2-40B4-BE49-F238E27FC236}">
                    <a16:creationId xmlns:a16="http://schemas.microsoft.com/office/drawing/2014/main" id="{919FFD33-A7F1-458C-890C-9DF04C951F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5CCBDC75-0AC1-4464-B224-6DA785D6B395}"/>
                </a:ext>
              </a:extLst>
            </p:cNvPr>
            <p:cNvGrpSpPr/>
            <p:nvPr/>
          </p:nvGrpSpPr>
          <p:grpSpPr>
            <a:xfrm>
              <a:off x="2680554" y="1817854"/>
              <a:ext cx="81327" cy="436855"/>
              <a:chOff x="7851140" y="3059430"/>
              <a:chExt cx="66040" cy="1065669"/>
            </a:xfrm>
          </p:grpSpPr>
          <p:cxnSp>
            <p:nvCxnSpPr>
              <p:cNvPr id="86" name="Connecteur droit 85">
                <a:extLst>
                  <a:ext uri="{FF2B5EF4-FFF2-40B4-BE49-F238E27FC236}">
                    <a16:creationId xmlns:a16="http://schemas.microsoft.com/office/drawing/2014/main" id="{2353D9E9-C792-4A3A-BA0B-1D265B441361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>
                <a:solidFill>
                  <a:srgbClr val="0D376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86">
                <a:extLst>
                  <a:ext uri="{FF2B5EF4-FFF2-40B4-BE49-F238E27FC236}">
                    <a16:creationId xmlns:a16="http://schemas.microsoft.com/office/drawing/2014/main" id="{2234F752-B6CF-4EFC-8C55-3BF9948D66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>
                <a:solidFill>
                  <a:srgbClr val="0D376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>
                <a:extLst>
                  <a:ext uri="{FF2B5EF4-FFF2-40B4-BE49-F238E27FC236}">
                    <a16:creationId xmlns:a16="http://schemas.microsoft.com/office/drawing/2014/main" id="{27C8EDE7-A916-4A32-B828-D9ACE3E4FD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>
                <a:solidFill>
                  <a:srgbClr val="0D376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e 88">
              <a:extLst>
                <a:ext uri="{FF2B5EF4-FFF2-40B4-BE49-F238E27FC236}">
                  <a16:creationId xmlns:a16="http://schemas.microsoft.com/office/drawing/2014/main" id="{320FB821-16D0-45B4-B095-75CD5C513653}"/>
                </a:ext>
              </a:extLst>
            </p:cNvPr>
            <p:cNvGrpSpPr/>
            <p:nvPr/>
          </p:nvGrpSpPr>
          <p:grpSpPr>
            <a:xfrm>
              <a:off x="3319333" y="2296360"/>
              <a:ext cx="81327" cy="436855"/>
              <a:chOff x="7851140" y="3059430"/>
              <a:chExt cx="66040" cy="1065669"/>
            </a:xfrm>
          </p:grpSpPr>
          <p:cxnSp>
            <p:nvCxnSpPr>
              <p:cNvPr id="90" name="Connecteur droit 89">
                <a:extLst>
                  <a:ext uri="{FF2B5EF4-FFF2-40B4-BE49-F238E27FC236}">
                    <a16:creationId xmlns:a16="http://schemas.microsoft.com/office/drawing/2014/main" id="{8028143C-9247-4C4B-AADD-19033B833400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>
                <a:solidFill>
                  <a:srgbClr val="0D376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90">
                <a:extLst>
                  <a:ext uri="{FF2B5EF4-FFF2-40B4-BE49-F238E27FC236}">
                    <a16:creationId xmlns:a16="http://schemas.microsoft.com/office/drawing/2014/main" id="{AE71696D-3C40-40D4-9D33-2DB634CD83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>
                <a:solidFill>
                  <a:srgbClr val="0D376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91">
                <a:extLst>
                  <a:ext uri="{FF2B5EF4-FFF2-40B4-BE49-F238E27FC236}">
                    <a16:creationId xmlns:a16="http://schemas.microsoft.com/office/drawing/2014/main" id="{3C1D4C1F-8C50-41D3-B4C6-491FE595D4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>
                <a:solidFill>
                  <a:srgbClr val="0D376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B15D0DDA-FE7D-4CBA-B597-EF08760A958E}"/>
                </a:ext>
              </a:extLst>
            </p:cNvPr>
            <p:cNvGrpSpPr/>
            <p:nvPr/>
          </p:nvGrpSpPr>
          <p:grpSpPr>
            <a:xfrm>
              <a:off x="3935272" y="2417087"/>
              <a:ext cx="81327" cy="833681"/>
              <a:chOff x="7851140" y="3059430"/>
              <a:chExt cx="66040" cy="1065669"/>
            </a:xfrm>
          </p:grpSpPr>
          <p:cxnSp>
            <p:nvCxnSpPr>
              <p:cNvPr id="94" name="Connecteur droit 93">
                <a:extLst>
                  <a:ext uri="{FF2B5EF4-FFF2-40B4-BE49-F238E27FC236}">
                    <a16:creationId xmlns:a16="http://schemas.microsoft.com/office/drawing/2014/main" id="{5A23E1DE-6AC2-464B-A379-FCB448B70BE5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>
                <a:solidFill>
                  <a:srgbClr val="0D376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cteur droit 94">
                <a:extLst>
                  <a:ext uri="{FF2B5EF4-FFF2-40B4-BE49-F238E27FC236}">
                    <a16:creationId xmlns:a16="http://schemas.microsoft.com/office/drawing/2014/main" id="{7750E989-DE08-48EB-AE81-B63CD28675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>
                <a:solidFill>
                  <a:srgbClr val="0D376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95">
                <a:extLst>
                  <a:ext uri="{FF2B5EF4-FFF2-40B4-BE49-F238E27FC236}">
                    <a16:creationId xmlns:a16="http://schemas.microsoft.com/office/drawing/2014/main" id="{09817A53-B162-43E5-8E83-407019428D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>
                <a:solidFill>
                  <a:srgbClr val="0D376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e 96">
              <a:extLst>
                <a:ext uri="{FF2B5EF4-FFF2-40B4-BE49-F238E27FC236}">
                  <a16:creationId xmlns:a16="http://schemas.microsoft.com/office/drawing/2014/main" id="{4FA66194-3A50-49D8-9C39-2E750EEA625F}"/>
                </a:ext>
              </a:extLst>
            </p:cNvPr>
            <p:cNvGrpSpPr/>
            <p:nvPr/>
          </p:nvGrpSpPr>
          <p:grpSpPr>
            <a:xfrm>
              <a:off x="5837591" y="3301920"/>
              <a:ext cx="81327" cy="833681"/>
              <a:chOff x="7851140" y="3059430"/>
              <a:chExt cx="66040" cy="1065669"/>
            </a:xfrm>
          </p:grpSpPr>
          <p:cxnSp>
            <p:nvCxnSpPr>
              <p:cNvPr id="98" name="Connecteur droit 97">
                <a:extLst>
                  <a:ext uri="{FF2B5EF4-FFF2-40B4-BE49-F238E27FC236}">
                    <a16:creationId xmlns:a16="http://schemas.microsoft.com/office/drawing/2014/main" id="{B9073FFD-C77A-436E-B364-5C9EAE880619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>
                <a:solidFill>
                  <a:srgbClr val="0D376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eur droit 98">
                <a:extLst>
                  <a:ext uri="{FF2B5EF4-FFF2-40B4-BE49-F238E27FC236}">
                    <a16:creationId xmlns:a16="http://schemas.microsoft.com/office/drawing/2014/main" id="{30B38607-1E87-462B-B3C6-7DFC5E3D96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>
                <a:solidFill>
                  <a:srgbClr val="0D376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99">
                <a:extLst>
                  <a:ext uri="{FF2B5EF4-FFF2-40B4-BE49-F238E27FC236}">
                    <a16:creationId xmlns:a16="http://schemas.microsoft.com/office/drawing/2014/main" id="{A041CFA4-0A26-4B0E-9F38-F4BD411083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>
                <a:solidFill>
                  <a:srgbClr val="0D376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Groupe 100">
              <a:extLst>
                <a:ext uri="{FF2B5EF4-FFF2-40B4-BE49-F238E27FC236}">
                  <a16:creationId xmlns:a16="http://schemas.microsoft.com/office/drawing/2014/main" id="{ECD65A65-CA14-4D08-A154-2894FEC0709F}"/>
                </a:ext>
              </a:extLst>
            </p:cNvPr>
            <p:cNvGrpSpPr/>
            <p:nvPr/>
          </p:nvGrpSpPr>
          <p:grpSpPr>
            <a:xfrm>
              <a:off x="6468634" y="3467578"/>
              <a:ext cx="81327" cy="833681"/>
              <a:chOff x="7851140" y="3059430"/>
              <a:chExt cx="66040" cy="1065669"/>
            </a:xfrm>
          </p:grpSpPr>
          <p:cxnSp>
            <p:nvCxnSpPr>
              <p:cNvPr id="102" name="Connecteur droit 101">
                <a:extLst>
                  <a:ext uri="{FF2B5EF4-FFF2-40B4-BE49-F238E27FC236}">
                    <a16:creationId xmlns:a16="http://schemas.microsoft.com/office/drawing/2014/main" id="{752E02B6-168A-45F1-AAAD-F57E59CD1E4C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>
                <a:solidFill>
                  <a:srgbClr val="0D376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>
                <a:extLst>
                  <a:ext uri="{FF2B5EF4-FFF2-40B4-BE49-F238E27FC236}">
                    <a16:creationId xmlns:a16="http://schemas.microsoft.com/office/drawing/2014/main" id="{E50E0ACE-4208-479E-8FE3-08805EFB39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>
                <a:solidFill>
                  <a:srgbClr val="0D376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103">
                <a:extLst>
                  <a:ext uri="{FF2B5EF4-FFF2-40B4-BE49-F238E27FC236}">
                    <a16:creationId xmlns:a16="http://schemas.microsoft.com/office/drawing/2014/main" id="{CDE7A1EB-EE74-4113-9D31-5855D8CDD7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>
                <a:solidFill>
                  <a:srgbClr val="0D376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oupe 104">
              <a:extLst>
                <a:ext uri="{FF2B5EF4-FFF2-40B4-BE49-F238E27FC236}">
                  <a16:creationId xmlns:a16="http://schemas.microsoft.com/office/drawing/2014/main" id="{9CDED1F0-F317-409C-8979-C317C14D2F6D}"/>
                </a:ext>
              </a:extLst>
            </p:cNvPr>
            <p:cNvGrpSpPr/>
            <p:nvPr/>
          </p:nvGrpSpPr>
          <p:grpSpPr>
            <a:xfrm>
              <a:off x="7102848" y="3538934"/>
              <a:ext cx="81327" cy="833681"/>
              <a:chOff x="7851140" y="3059430"/>
              <a:chExt cx="66040" cy="1065669"/>
            </a:xfrm>
          </p:grpSpPr>
          <p:cxnSp>
            <p:nvCxnSpPr>
              <p:cNvPr id="106" name="Connecteur droit 105">
                <a:extLst>
                  <a:ext uri="{FF2B5EF4-FFF2-40B4-BE49-F238E27FC236}">
                    <a16:creationId xmlns:a16="http://schemas.microsoft.com/office/drawing/2014/main" id="{072417BD-944A-46B4-8F5A-695BBD06CC4E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>
                <a:solidFill>
                  <a:srgbClr val="0D376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106">
                <a:extLst>
                  <a:ext uri="{FF2B5EF4-FFF2-40B4-BE49-F238E27FC236}">
                    <a16:creationId xmlns:a16="http://schemas.microsoft.com/office/drawing/2014/main" id="{BD4977C8-8E9F-42E0-A695-87DBEF732E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>
                <a:solidFill>
                  <a:srgbClr val="0D376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107">
                <a:extLst>
                  <a:ext uri="{FF2B5EF4-FFF2-40B4-BE49-F238E27FC236}">
                    <a16:creationId xmlns:a16="http://schemas.microsoft.com/office/drawing/2014/main" id="{176BABE3-A1B1-411E-A7C0-86CDF16B1A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>
                <a:solidFill>
                  <a:srgbClr val="0D376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e 108">
              <a:extLst>
                <a:ext uri="{FF2B5EF4-FFF2-40B4-BE49-F238E27FC236}">
                  <a16:creationId xmlns:a16="http://schemas.microsoft.com/office/drawing/2014/main" id="{A32719D0-5275-40D5-B3A6-B4AE91F34EB1}"/>
                </a:ext>
              </a:extLst>
            </p:cNvPr>
            <p:cNvGrpSpPr/>
            <p:nvPr/>
          </p:nvGrpSpPr>
          <p:grpSpPr>
            <a:xfrm>
              <a:off x="7732763" y="3472474"/>
              <a:ext cx="81327" cy="443395"/>
              <a:chOff x="7851140" y="3059430"/>
              <a:chExt cx="66040" cy="1065669"/>
            </a:xfrm>
          </p:grpSpPr>
          <p:cxnSp>
            <p:nvCxnSpPr>
              <p:cNvPr id="110" name="Connecteur droit 109">
                <a:extLst>
                  <a:ext uri="{FF2B5EF4-FFF2-40B4-BE49-F238E27FC236}">
                    <a16:creationId xmlns:a16="http://schemas.microsoft.com/office/drawing/2014/main" id="{0E78845B-731C-4FCE-9DFE-5483660BAF6C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110">
                <a:extLst>
                  <a:ext uri="{FF2B5EF4-FFF2-40B4-BE49-F238E27FC236}">
                    <a16:creationId xmlns:a16="http://schemas.microsoft.com/office/drawing/2014/main" id="{10E3C735-E88E-487B-A717-1C45F31930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necteur droit 111">
                <a:extLst>
                  <a:ext uri="{FF2B5EF4-FFF2-40B4-BE49-F238E27FC236}">
                    <a16:creationId xmlns:a16="http://schemas.microsoft.com/office/drawing/2014/main" id="{4B73C34C-8BEA-4B4A-8B9E-FF70E87110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Groupe 112">
              <a:extLst>
                <a:ext uri="{FF2B5EF4-FFF2-40B4-BE49-F238E27FC236}">
                  <a16:creationId xmlns:a16="http://schemas.microsoft.com/office/drawing/2014/main" id="{83576348-CA50-42C5-AD96-F6D36A7124E5}"/>
                </a:ext>
              </a:extLst>
            </p:cNvPr>
            <p:cNvGrpSpPr/>
            <p:nvPr/>
          </p:nvGrpSpPr>
          <p:grpSpPr>
            <a:xfrm>
              <a:off x="7728010" y="3560138"/>
              <a:ext cx="81327" cy="1039682"/>
              <a:chOff x="7851140" y="3059430"/>
              <a:chExt cx="66040" cy="1065669"/>
            </a:xfrm>
          </p:grpSpPr>
          <p:cxnSp>
            <p:nvCxnSpPr>
              <p:cNvPr id="114" name="Connecteur droit 113">
                <a:extLst>
                  <a:ext uri="{FF2B5EF4-FFF2-40B4-BE49-F238E27FC236}">
                    <a16:creationId xmlns:a16="http://schemas.microsoft.com/office/drawing/2014/main" id="{F59AB84B-D5F3-4EB6-BAE0-5F70C55E9BC5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>
                <a:solidFill>
                  <a:srgbClr val="0D376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cteur droit 114">
                <a:extLst>
                  <a:ext uri="{FF2B5EF4-FFF2-40B4-BE49-F238E27FC236}">
                    <a16:creationId xmlns:a16="http://schemas.microsoft.com/office/drawing/2014/main" id="{46D75FEC-8D3C-46F7-92CB-5A913FE77E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>
                <a:solidFill>
                  <a:srgbClr val="0D376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cteur droit 115">
                <a:extLst>
                  <a:ext uri="{FF2B5EF4-FFF2-40B4-BE49-F238E27FC236}">
                    <a16:creationId xmlns:a16="http://schemas.microsoft.com/office/drawing/2014/main" id="{EE6FFFB6-ACF1-4C41-9B67-9EE020D4DD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>
                <a:solidFill>
                  <a:srgbClr val="0D376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e 121">
              <a:extLst>
                <a:ext uri="{FF2B5EF4-FFF2-40B4-BE49-F238E27FC236}">
                  <a16:creationId xmlns:a16="http://schemas.microsoft.com/office/drawing/2014/main" id="{D6356804-66E5-4CCB-9C0F-5B8BC81F7FF5}"/>
                </a:ext>
              </a:extLst>
            </p:cNvPr>
            <p:cNvGrpSpPr/>
            <p:nvPr/>
          </p:nvGrpSpPr>
          <p:grpSpPr>
            <a:xfrm>
              <a:off x="7102848" y="3353377"/>
              <a:ext cx="81327" cy="343609"/>
              <a:chOff x="7851140" y="3059430"/>
              <a:chExt cx="66040" cy="1065669"/>
            </a:xfrm>
          </p:grpSpPr>
          <p:cxnSp>
            <p:nvCxnSpPr>
              <p:cNvPr id="123" name="Connecteur droit 122">
                <a:extLst>
                  <a:ext uri="{FF2B5EF4-FFF2-40B4-BE49-F238E27FC236}">
                    <a16:creationId xmlns:a16="http://schemas.microsoft.com/office/drawing/2014/main" id="{F2FC57C9-53A0-48A6-BE36-38AFE378358E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necteur droit 123">
                <a:extLst>
                  <a:ext uri="{FF2B5EF4-FFF2-40B4-BE49-F238E27FC236}">
                    <a16:creationId xmlns:a16="http://schemas.microsoft.com/office/drawing/2014/main" id="{7134464D-5EAC-45C3-B11C-CAC03FAEC2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cteur droit 124">
                <a:extLst>
                  <a:ext uri="{FF2B5EF4-FFF2-40B4-BE49-F238E27FC236}">
                    <a16:creationId xmlns:a16="http://schemas.microsoft.com/office/drawing/2014/main" id="{C19BB571-F103-43BD-8440-DFE391E282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Groupe 125">
              <a:extLst>
                <a:ext uri="{FF2B5EF4-FFF2-40B4-BE49-F238E27FC236}">
                  <a16:creationId xmlns:a16="http://schemas.microsoft.com/office/drawing/2014/main" id="{9E994B50-8B05-40F2-8284-F532F43904AB}"/>
                </a:ext>
              </a:extLst>
            </p:cNvPr>
            <p:cNvGrpSpPr/>
            <p:nvPr/>
          </p:nvGrpSpPr>
          <p:grpSpPr>
            <a:xfrm>
              <a:off x="6463252" y="3283782"/>
              <a:ext cx="81327" cy="343609"/>
              <a:chOff x="7851140" y="3059430"/>
              <a:chExt cx="66040" cy="1065669"/>
            </a:xfrm>
          </p:grpSpPr>
          <p:cxnSp>
            <p:nvCxnSpPr>
              <p:cNvPr id="127" name="Connecteur droit 126">
                <a:extLst>
                  <a:ext uri="{FF2B5EF4-FFF2-40B4-BE49-F238E27FC236}">
                    <a16:creationId xmlns:a16="http://schemas.microsoft.com/office/drawing/2014/main" id="{5828A86B-95BA-4F4E-AC10-2E87AABCAAB9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cteur droit 127">
                <a:extLst>
                  <a:ext uri="{FF2B5EF4-FFF2-40B4-BE49-F238E27FC236}">
                    <a16:creationId xmlns:a16="http://schemas.microsoft.com/office/drawing/2014/main" id="{C3F64ED1-CE2F-41BD-AC61-66C830C198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necteur droit 128">
                <a:extLst>
                  <a:ext uri="{FF2B5EF4-FFF2-40B4-BE49-F238E27FC236}">
                    <a16:creationId xmlns:a16="http://schemas.microsoft.com/office/drawing/2014/main" id="{EB2EB513-5914-4287-87CD-E3F59AE9E8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" name="Groupe 129">
              <a:extLst>
                <a:ext uri="{FF2B5EF4-FFF2-40B4-BE49-F238E27FC236}">
                  <a16:creationId xmlns:a16="http://schemas.microsoft.com/office/drawing/2014/main" id="{E75F15BF-40FB-47D3-A8FA-DE639C432D9A}"/>
                </a:ext>
              </a:extLst>
            </p:cNvPr>
            <p:cNvGrpSpPr/>
            <p:nvPr/>
          </p:nvGrpSpPr>
          <p:grpSpPr>
            <a:xfrm>
              <a:off x="5839712" y="3146160"/>
              <a:ext cx="81327" cy="387321"/>
              <a:chOff x="7851140" y="3059430"/>
              <a:chExt cx="66040" cy="1065669"/>
            </a:xfrm>
          </p:grpSpPr>
          <p:cxnSp>
            <p:nvCxnSpPr>
              <p:cNvPr id="131" name="Connecteur droit 130">
                <a:extLst>
                  <a:ext uri="{FF2B5EF4-FFF2-40B4-BE49-F238E27FC236}">
                    <a16:creationId xmlns:a16="http://schemas.microsoft.com/office/drawing/2014/main" id="{82993551-E5F8-45B7-B90A-6312B92E3F57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>
                <a:extLst>
                  <a:ext uri="{FF2B5EF4-FFF2-40B4-BE49-F238E27FC236}">
                    <a16:creationId xmlns:a16="http://schemas.microsoft.com/office/drawing/2014/main" id="{78DD3F2D-A7A6-408D-A1EF-F224A05122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>
                <a:extLst>
                  <a:ext uri="{FF2B5EF4-FFF2-40B4-BE49-F238E27FC236}">
                    <a16:creationId xmlns:a16="http://schemas.microsoft.com/office/drawing/2014/main" id="{9BB5B2F2-06F5-405A-B5FC-A261CCA0D0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" name="Groupe 133">
              <a:extLst>
                <a:ext uri="{FF2B5EF4-FFF2-40B4-BE49-F238E27FC236}">
                  <a16:creationId xmlns:a16="http://schemas.microsoft.com/office/drawing/2014/main" id="{9D657A51-D157-4340-9ACE-F8A1929923C5}"/>
                </a:ext>
              </a:extLst>
            </p:cNvPr>
            <p:cNvGrpSpPr/>
            <p:nvPr/>
          </p:nvGrpSpPr>
          <p:grpSpPr>
            <a:xfrm>
              <a:off x="3931991" y="2392974"/>
              <a:ext cx="81327" cy="522141"/>
              <a:chOff x="7851140" y="3059430"/>
              <a:chExt cx="66040" cy="1065669"/>
            </a:xfrm>
          </p:grpSpPr>
          <p:cxnSp>
            <p:nvCxnSpPr>
              <p:cNvPr id="135" name="Connecteur droit 134">
                <a:extLst>
                  <a:ext uri="{FF2B5EF4-FFF2-40B4-BE49-F238E27FC236}">
                    <a16:creationId xmlns:a16="http://schemas.microsoft.com/office/drawing/2014/main" id="{294C7C37-1AE7-4252-9B14-F4F84ED67D78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135">
                <a:extLst>
                  <a:ext uri="{FF2B5EF4-FFF2-40B4-BE49-F238E27FC236}">
                    <a16:creationId xmlns:a16="http://schemas.microsoft.com/office/drawing/2014/main" id="{FD3096EA-49FA-4A3E-87AF-73FBB1AD9D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136">
                <a:extLst>
                  <a:ext uri="{FF2B5EF4-FFF2-40B4-BE49-F238E27FC236}">
                    <a16:creationId xmlns:a16="http://schemas.microsoft.com/office/drawing/2014/main" id="{4993B637-2071-4458-B68B-2FB4EC81E3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8" name="Groupe 137">
              <a:extLst>
                <a:ext uri="{FF2B5EF4-FFF2-40B4-BE49-F238E27FC236}">
                  <a16:creationId xmlns:a16="http://schemas.microsoft.com/office/drawing/2014/main" id="{06104338-D157-4BF9-BA02-3B4BD50ED86B}"/>
                </a:ext>
              </a:extLst>
            </p:cNvPr>
            <p:cNvGrpSpPr/>
            <p:nvPr/>
          </p:nvGrpSpPr>
          <p:grpSpPr>
            <a:xfrm>
              <a:off x="3443081" y="2166176"/>
              <a:ext cx="81327" cy="522141"/>
              <a:chOff x="7851140" y="3059430"/>
              <a:chExt cx="66040" cy="1065669"/>
            </a:xfrm>
          </p:grpSpPr>
          <p:cxnSp>
            <p:nvCxnSpPr>
              <p:cNvPr id="139" name="Connecteur droit 138">
                <a:extLst>
                  <a:ext uri="{FF2B5EF4-FFF2-40B4-BE49-F238E27FC236}">
                    <a16:creationId xmlns:a16="http://schemas.microsoft.com/office/drawing/2014/main" id="{2982EF08-88CD-4610-8DB0-86372B432D8D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>
                <a:extLst>
                  <a:ext uri="{FF2B5EF4-FFF2-40B4-BE49-F238E27FC236}">
                    <a16:creationId xmlns:a16="http://schemas.microsoft.com/office/drawing/2014/main" id="{EB01D610-05D8-48EC-983F-BBB6B7164A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>
                <a:extLst>
                  <a:ext uri="{FF2B5EF4-FFF2-40B4-BE49-F238E27FC236}">
                    <a16:creationId xmlns:a16="http://schemas.microsoft.com/office/drawing/2014/main" id="{E4CBDFD7-1B39-4158-A26A-64C9824E16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e 141">
              <a:extLst>
                <a:ext uri="{FF2B5EF4-FFF2-40B4-BE49-F238E27FC236}">
                  <a16:creationId xmlns:a16="http://schemas.microsoft.com/office/drawing/2014/main" id="{22DBA9EF-168B-4706-8C60-65CEF788B782}"/>
                </a:ext>
              </a:extLst>
            </p:cNvPr>
            <p:cNvGrpSpPr/>
            <p:nvPr/>
          </p:nvGrpSpPr>
          <p:grpSpPr>
            <a:xfrm>
              <a:off x="3316050" y="2093577"/>
              <a:ext cx="81327" cy="407524"/>
              <a:chOff x="7851140" y="3059430"/>
              <a:chExt cx="66040" cy="1065669"/>
            </a:xfrm>
          </p:grpSpPr>
          <p:cxnSp>
            <p:nvCxnSpPr>
              <p:cNvPr id="143" name="Connecteur droit 142">
                <a:extLst>
                  <a:ext uri="{FF2B5EF4-FFF2-40B4-BE49-F238E27FC236}">
                    <a16:creationId xmlns:a16="http://schemas.microsoft.com/office/drawing/2014/main" id="{660BE2E1-9440-4208-8C07-AB92EFA98EEE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>
                <a:extLst>
                  <a:ext uri="{FF2B5EF4-FFF2-40B4-BE49-F238E27FC236}">
                    <a16:creationId xmlns:a16="http://schemas.microsoft.com/office/drawing/2014/main" id="{DF74567F-8A52-4980-880E-60F84A2C3E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>
                <a:extLst>
                  <a:ext uri="{FF2B5EF4-FFF2-40B4-BE49-F238E27FC236}">
                    <a16:creationId xmlns:a16="http://schemas.microsoft.com/office/drawing/2014/main" id="{8CA9E38B-8953-4A4F-A364-B1D3566CAC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e 149">
              <a:extLst>
                <a:ext uri="{FF2B5EF4-FFF2-40B4-BE49-F238E27FC236}">
                  <a16:creationId xmlns:a16="http://schemas.microsoft.com/office/drawing/2014/main" id="{1D5F8C8C-AFCC-4F76-A43C-9ED002CBFAD4}"/>
                </a:ext>
              </a:extLst>
            </p:cNvPr>
            <p:cNvGrpSpPr/>
            <p:nvPr/>
          </p:nvGrpSpPr>
          <p:grpSpPr>
            <a:xfrm>
              <a:off x="2727238" y="1790688"/>
              <a:ext cx="81327" cy="522141"/>
              <a:chOff x="7851140" y="3059430"/>
              <a:chExt cx="66040" cy="1065669"/>
            </a:xfrm>
          </p:grpSpPr>
          <p:cxnSp>
            <p:nvCxnSpPr>
              <p:cNvPr id="151" name="Connecteur droit 150">
                <a:extLst>
                  <a:ext uri="{FF2B5EF4-FFF2-40B4-BE49-F238E27FC236}">
                    <a16:creationId xmlns:a16="http://schemas.microsoft.com/office/drawing/2014/main" id="{8DFA8533-B3D4-463E-A2F6-AAFF092CAB1E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>
                <a:extLst>
                  <a:ext uri="{FF2B5EF4-FFF2-40B4-BE49-F238E27FC236}">
                    <a16:creationId xmlns:a16="http://schemas.microsoft.com/office/drawing/2014/main" id="{063C6E62-A5A6-4710-B3D7-2C87953C40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52">
                <a:extLst>
                  <a:ext uri="{FF2B5EF4-FFF2-40B4-BE49-F238E27FC236}">
                    <a16:creationId xmlns:a16="http://schemas.microsoft.com/office/drawing/2014/main" id="{3C7AF108-2555-4193-A2D0-3E0D3AB65D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>
                <a:solidFill>
                  <a:srgbClr val="61A7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e 153">
              <a:extLst>
                <a:ext uri="{FF2B5EF4-FFF2-40B4-BE49-F238E27FC236}">
                  <a16:creationId xmlns:a16="http://schemas.microsoft.com/office/drawing/2014/main" id="{4349005B-7E2C-4C88-86F3-D2B40E5E913C}"/>
                </a:ext>
              </a:extLst>
            </p:cNvPr>
            <p:cNvGrpSpPr/>
            <p:nvPr/>
          </p:nvGrpSpPr>
          <p:grpSpPr>
            <a:xfrm>
              <a:off x="3945801" y="1671460"/>
              <a:ext cx="81327" cy="522141"/>
              <a:chOff x="7851140" y="3059430"/>
              <a:chExt cx="66040" cy="1065669"/>
            </a:xfrm>
          </p:grpSpPr>
          <p:cxnSp>
            <p:nvCxnSpPr>
              <p:cNvPr id="155" name="Connecteur droit 154">
                <a:extLst>
                  <a:ext uri="{FF2B5EF4-FFF2-40B4-BE49-F238E27FC236}">
                    <a16:creationId xmlns:a16="http://schemas.microsoft.com/office/drawing/2014/main" id="{909C3B65-4EFA-41BB-A534-3A0963A6A522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>
                <a:solidFill>
                  <a:srgbClr val="AFB2B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55">
                <a:extLst>
                  <a:ext uri="{FF2B5EF4-FFF2-40B4-BE49-F238E27FC236}">
                    <a16:creationId xmlns:a16="http://schemas.microsoft.com/office/drawing/2014/main" id="{6200818F-8119-4E62-8609-8FA6C9F340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>
                <a:solidFill>
                  <a:srgbClr val="AFB2B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156">
                <a:extLst>
                  <a:ext uri="{FF2B5EF4-FFF2-40B4-BE49-F238E27FC236}">
                    <a16:creationId xmlns:a16="http://schemas.microsoft.com/office/drawing/2014/main" id="{233ECD09-B4ED-4799-8702-4AA5DCD4F4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>
                <a:solidFill>
                  <a:srgbClr val="AFB2B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" name="Groupe 157">
              <a:extLst>
                <a:ext uri="{FF2B5EF4-FFF2-40B4-BE49-F238E27FC236}">
                  <a16:creationId xmlns:a16="http://schemas.microsoft.com/office/drawing/2014/main" id="{56F057B8-EC89-4DD7-8B60-AFF3AEB64E71}"/>
                </a:ext>
              </a:extLst>
            </p:cNvPr>
            <p:cNvGrpSpPr/>
            <p:nvPr/>
          </p:nvGrpSpPr>
          <p:grpSpPr>
            <a:xfrm>
              <a:off x="5837400" y="1846289"/>
              <a:ext cx="81327" cy="169841"/>
              <a:chOff x="7851140" y="3059430"/>
              <a:chExt cx="66040" cy="1065669"/>
            </a:xfrm>
          </p:grpSpPr>
          <p:cxnSp>
            <p:nvCxnSpPr>
              <p:cNvPr id="159" name="Connecteur droit 158">
                <a:extLst>
                  <a:ext uri="{FF2B5EF4-FFF2-40B4-BE49-F238E27FC236}">
                    <a16:creationId xmlns:a16="http://schemas.microsoft.com/office/drawing/2014/main" id="{FEDE1BB1-38AE-4CE4-8DC9-D0AC3F307C82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>
                <a:solidFill>
                  <a:srgbClr val="AFB2B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159">
                <a:extLst>
                  <a:ext uri="{FF2B5EF4-FFF2-40B4-BE49-F238E27FC236}">
                    <a16:creationId xmlns:a16="http://schemas.microsoft.com/office/drawing/2014/main" id="{883F38FB-CF58-47C7-8BA4-8EDF25D548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>
                <a:solidFill>
                  <a:srgbClr val="AFB2B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160">
                <a:extLst>
                  <a:ext uri="{FF2B5EF4-FFF2-40B4-BE49-F238E27FC236}">
                    <a16:creationId xmlns:a16="http://schemas.microsoft.com/office/drawing/2014/main" id="{5962946E-97F9-46D3-8BAC-B0B11652FA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>
                <a:solidFill>
                  <a:srgbClr val="AFB2B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2" name="Groupe 161">
              <a:extLst>
                <a:ext uri="{FF2B5EF4-FFF2-40B4-BE49-F238E27FC236}">
                  <a16:creationId xmlns:a16="http://schemas.microsoft.com/office/drawing/2014/main" id="{FEAA9A0F-67DA-45AA-84A7-2E5D22920A00}"/>
                </a:ext>
              </a:extLst>
            </p:cNvPr>
            <p:cNvGrpSpPr/>
            <p:nvPr/>
          </p:nvGrpSpPr>
          <p:grpSpPr>
            <a:xfrm>
              <a:off x="6469780" y="1869694"/>
              <a:ext cx="81327" cy="247447"/>
              <a:chOff x="7851140" y="3059430"/>
              <a:chExt cx="66040" cy="1065669"/>
            </a:xfrm>
          </p:grpSpPr>
          <p:cxnSp>
            <p:nvCxnSpPr>
              <p:cNvPr id="163" name="Connecteur droit 162">
                <a:extLst>
                  <a:ext uri="{FF2B5EF4-FFF2-40B4-BE49-F238E27FC236}">
                    <a16:creationId xmlns:a16="http://schemas.microsoft.com/office/drawing/2014/main" id="{D6F5624A-D551-4B52-8742-0795F28CD302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>
                <a:solidFill>
                  <a:srgbClr val="AFB2B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163">
                <a:extLst>
                  <a:ext uri="{FF2B5EF4-FFF2-40B4-BE49-F238E27FC236}">
                    <a16:creationId xmlns:a16="http://schemas.microsoft.com/office/drawing/2014/main" id="{324C69CF-6098-4ABC-9423-A3D968824C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>
                <a:solidFill>
                  <a:srgbClr val="AFB2B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cteur droit 164">
                <a:extLst>
                  <a:ext uri="{FF2B5EF4-FFF2-40B4-BE49-F238E27FC236}">
                    <a16:creationId xmlns:a16="http://schemas.microsoft.com/office/drawing/2014/main" id="{6DF0F796-03D4-4F84-B0E0-7BC7A357EE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>
                <a:solidFill>
                  <a:srgbClr val="AFB2B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6" name="Groupe 165">
              <a:extLst>
                <a:ext uri="{FF2B5EF4-FFF2-40B4-BE49-F238E27FC236}">
                  <a16:creationId xmlns:a16="http://schemas.microsoft.com/office/drawing/2014/main" id="{BBC79672-80C0-4C08-AAF1-C5349A34ABE2}"/>
                </a:ext>
              </a:extLst>
            </p:cNvPr>
            <p:cNvGrpSpPr/>
            <p:nvPr/>
          </p:nvGrpSpPr>
          <p:grpSpPr>
            <a:xfrm>
              <a:off x="7107865" y="1833273"/>
              <a:ext cx="81327" cy="282950"/>
              <a:chOff x="7851140" y="3059430"/>
              <a:chExt cx="66040" cy="1065669"/>
            </a:xfrm>
          </p:grpSpPr>
          <p:cxnSp>
            <p:nvCxnSpPr>
              <p:cNvPr id="167" name="Connecteur droit 166">
                <a:extLst>
                  <a:ext uri="{FF2B5EF4-FFF2-40B4-BE49-F238E27FC236}">
                    <a16:creationId xmlns:a16="http://schemas.microsoft.com/office/drawing/2014/main" id="{4851841C-1105-4523-85A8-69F75E8A77EA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>
                <a:solidFill>
                  <a:srgbClr val="AFB2B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Connecteur droit 167">
                <a:extLst>
                  <a:ext uri="{FF2B5EF4-FFF2-40B4-BE49-F238E27FC236}">
                    <a16:creationId xmlns:a16="http://schemas.microsoft.com/office/drawing/2014/main" id="{8B2BC6DA-0BFC-439F-A397-1336FF4900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>
                <a:solidFill>
                  <a:srgbClr val="AFB2B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eur droit 168">
                <a:extLst>
                  <a:ext uri="{FF2B5EF4-FFF2-40B4-BE49-F238E27FC236}">
                    <a16:creationId xmlns:a16="http://schemas.microsoft.com/office/drawing/2014/main" id="{F39FC767-C87D-4242-9D15-75413ECCA0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>
                <a:solidFill>
                  <a:srgbClr val="AFB2B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0" name="Groupe 169">
              <a:extLst>
                <a:ext uri="{FF2B5EF4-FFF2-40B4-BE49-F238E27FC236}">
                  <a16:creationId xmlns:a16="http://schemas.microsoft.com/office/drawing/2014/main" id="{1269E0A9-5009-4C76-8B9B-D23578FB1939}"/>
                </a:ext>
              </a:extLst>
            </p:cNvPr>
            <p:cNvGrpSpPr/>
            <p:nvPr/>
          </p:nvGrpSpPr>
          <p:grpSpPr>
            <a:xfrm>
              <a:off x="7735792" y="1852773"/>
              <a:ext cx="81327" cy="340828"/>
              <a:chOff x="7851140" y="3059430"/>
              <a:chExt cx="66040" cy="1065669"/>
            </a:xfrm>
          </p:grpSpPr>
          <p:cxnSp>
            <p:nvCxnSpPr>
              <p:cNvPr id="171" name="Connecteur droit 170">
                <a:extLst>
                  <a:ext uri="{FF2B5EF4-FFF2-40B4-BE49-F238E27FC236}">
                    <a16:creationId xmlns:a16="http://schemas.microsoft.com/office/drawing/2014/main" id="{E118871A-8C8B-4C60-A4A7-E1E3EE51454C}"/>
                  </a:ext>
                </a:extLst>
              </p:cNvPr>
              <p:cNvCxnSpPr/>
              <p:nvPr/>
            </p:nvCxnSpPr>
            <p:spPr>
              <a:xfrm>
                <a:off x="7884160" y="3059430"/>
                <a:ext cx="0" cy="1061720"/>
              </a:xfrm>
              <a:prstGeom prst="line">
                <a:avLst/>
              </a:prstGeom>
              <a:ln w="12700">
                <a:solidFill>
                  <a:srgbClr val="AFB2B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necteur droit 171">
                <a:extLst>
                  <a:ext uri="{FF2B5EF4-FFF2-40B4-BE49-F238E27FC236}">
                    <a16:creationId xmlns:a16="http://schemas.microsoft.com/office/drawing/2014/main" id="{238290B4-54F9-420A-BBFF-35A61E6D33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3062109"/>
                <a:ext cx="66040" cy="0"/>
              </a:xfrm>
              <a:prstGeom prst="line">
                <a:avLst/>
              </a:prstGeom>
              <a:ln w="12700">
                <a:solidFill>
                  <a:srgbClr val="AFB2B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necteur droit 172">
                <a:extLst>
                  <a:ext uri="{FF2B5EF4-FFF2-40B4-BE49-F238E27FC236}">
                    <a16:creationId xmlns:a16="http://schemas.microsoft.com/office/drawing/2014/main" id="{ED8DF1B4-FB53-475E-9908-01627361AF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140" y="4125099"/>
                <a:ext cx="66040" cy="0"/>
              </a:xfrm>
              <a:prstGeom prst="line">
                <a:avLst/>
              </a:prstGeom>
              <a:ln w="12700">
                <a:solidFill>
                  <a:srgbClr val="AFB2B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4" name="ZoneTexte 173">
              <a:extLst>
                <a:ext uri="{FF2B5EF4-FFF2-40B4-BE49-F238E27FC236}">
                  <a16:creationId xmlns:a16="http://schemas.microsoft.com/office/drawing/2014/main" id="{7AEBD108-9254-41D1-8257-48DE66A9F51E}"/>
                </a:ext>
              </a:extLst>
            </p:cNvPr>
            <p:cNvSpPr txBox="1"/>
            <p:nvPr/>
          </p:nvSpPr>
          <p:spPr>
            <a:xfrm>
              <a:off x="7083772" y="1118512"/>
              <a:ext cx="1374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/>
                <a:t>Start of B/F/TAF</a:t>
              </a:r>
            </a:p>
          </p:txBody>
        </p:sp>
        <p:sp>
          <p:nvSpPr>
            <p:cNvPr id="175" name="Triangle isocèle 174">
              <a:extLst>
                <a:ext uri="{FF2B5EF4-FFF2-40B4-BE49-F238E27FC236}">
                  <a16:creationId xmlns:a16="http://schemas.microsoft.com/office/drawing/2014/main" id="{6D9C4FF8-6B8C-403A-9D18-D3ED7B00DEAC}"/>
                </a:ext>
              </a:extLst>
            </p:cNvPr>
            <p:cNvSpPr/>
            <p:nvPr/>
          </p:nvSpPr>
          <p:spPr>
            <a:xfrm rot="10800000">
              <a:off x="7691203" y="1445641"/>
              <a:ext cx="154940" cy="20026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ZoneTexte 175">
              <a:extLst>
                <a:ext uri="{FF2B5EF4-FFF2-40B4-BE49-F238E27FC236}">
                  <a16:creationId xmlns:a16="http://schemas.microsoft.com/office/drawing/2014/main" id="{4162C424-8D01-46A1-B23D-4C2AEA0F3775}"/>
                </a:ext>
              </a:extLst>
            </p:cNvPr>
            <p:cNvSpPr txBox="1"/>
            <p:nvPr/>
          </p:nvSpPr>
          <p:spPr>
            <a:xfrm>
              <a:off x="1124859" y="1118512"/>
              <a:ext cx="19207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/>
                <a:t>Single SC GS-6207 Dose</a:t>
              </a:r>
            </a:p>
          </p:txBody>
        </p:sp>
        <p:sp>
          <p:nvSpPr>
            <p:cNvPr id="177" name="Triangle isocèle 176">
              <a:extLst>
                <a:ext uri="{FF2B5EF4-FFF2-40B4-BE49-F238E27FC236}">
                  <a16:creationId xmlns:a16="http://schemas.microsoft.com/office/drawing/2014/main" id="{33FA75F9-44BF-43AB-9555-3F8FED02FEC4}"/>
                </a:ext>
              </a:extLst>
            </p:cNvPr>
            <p:cNvSpPr/>
            <p:nvPr/>
          </p:nvSpPr>
          <p:spPr>
            <a:xfrm rot="10800000">
              <a:off x="2007749" y="1445641"/>
              <a:ext cx="154940" cy="20026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" name="Forme libre : forme 177">
              <a:extLst>
                <a:ext uri="{FF2B5EF4-FFF2-40B4-BE49-F238E27FC236}">
                  <a16:creationId xmlns:a16="http://schemas.microsoft.com/office/drawing/2014/main" id="{2E231D12-663E-42EC-B7D6-29009C49A7D7}"/>
                </a:ext>
              </a:extLst>
            </p:cNvPr>
            <p:cNvSpPr/>
            <p:nvPr/>
          </p:nvSpPr>
          <p:spPr>
            <a:xfrm>
              <a:off x="2095500" y="1843345"/>
              <a:ext cx="5681980" cy="175260"/>
            </a:xfrm>
            <a:custGeom>
              <a:avLst/>
              <a:gdLst>
                <a:gd name="connsiteX0" fmla="*/ 5681980 w 5681980"/>
                <a:gd name="connsiteY0" fmla="*/ 175260 h 175260"/>
                <a:gd name="connsiteX1" fmla="*/ 5044440 w 5681980"/>
                <a:gd name="connsiteY1" fmla="*/ 88900 h 175260"/>
                <a:gd name="connsiteX2" fmla="*/ 4417060 w 5681980"/>
                <a:gd name="connsiteY2" fmla="*/ 147320 h 175260"/>
                <a:gd name="connsiteX3" fmla="*/ 3794760 w 5681980"/>
                <a:gd name="connsiteY3" fmla="*/ 83820 h 175260"/>
                <a:gd name="connsiteX4" fmla="*/ 1889760 w 5681980"/>
                <a:gd name="connsiteY4" fmla="*/ 88900 h 175260"/>
                <a:gd name="connsiteX5" fmla="*/ 1252220 w 5681980"/>
                <a:gd name="connsiteY5" fmla="*/ 58420 h 175260"/>
                <a:gd name="connsiteX6" fmla="*/ 627380 w 5681980"/>
                <a:gd name="connsiteY6" fmla="*/ 134620 h 175260"/>
                <a:gd name="connsiteX7" fmla="*/ 0 w 5681980"/>
                <a:gd name="connsiteY7" fmla="*/ 0 h 17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81980" h="175260">
                  <a:moveTo>
                    <a:pt x="5681980" y="175260"/>
                  </a:moveTo>
                  <a:lnTo>
                    <a:pt x="5044440" y="88900"/>
                  </a:lnTo>
                  <a:lnTo>
                    <a:pt x="4417060" y="147320"/>
                  </a:lnTo>
                  <a:lnTo>
                    <a:pt x="3794760" y="83820"/>
                  </a:lnTo>
                  <a:lnTo>
                    <a:pt x="1889760" y="88900"/>
                  </a:lnTo>
                  <a:lnTo>
                    <a:pt x="1252220" y="58420"/>
                  </a:lnTo>
                  <a:lnTo>
                    <a:pt x="627380" y="13462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AFB2B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" name="Forme libre : forme 178">
              <a:extLst>
                <a:ext uri="{FF2B5EF4-FFF2-40B4-BE49-F238E27FC236}">
                  <a16:creationId xmlns:a16="http://schemas.microsoft.com/office/drawing/2014/main" id="{DB8F1025-C321-4B11-9A5C-89CD10131B36}"/>
                </a:ext>
              </a:extLst>
            </p:cNvPr>
            <p:cNvSpPr/>
            <p:nvPr/>
          </p:nvSpPr>
          <p:spPr>
            <a:xfrm>
              <a:off x="2082800" y="1845885"/>
              <a:ext cx="5697220" cy="2227580"/>
            </a:xfrm>
            <a:custGeom>
              <a:avLst/>
              <a:gdLst>
                <a:gd name="connsiteX0" fmla="*/ 5697220 w 5697220"/>
                <a:gd name="connsiteY0" fmla="*/ 2227580 h 2227580"/>
                <a:gd name="connsiteX1" fmla="*/ 5059680 w 5697220"/>
                <a:gd name="connsiteY1" fmla="*/ 2024380 h 2227580"/>
                <a:gd name="connsiteX2" fmla="*/ 4432300 w 5697220"/>
                <a:gd name="connsiteY2" fmla="*/ 1915160 h 2227580"/>
                <a:gd name="connsiteX3" fmla="*/ 3789680 w 5697220"/>
                <a:gd name="connsiteY3" fmla="*/ 1750060 h 2227580"/>
                <a:gd name="connsiteX4" fmla="*/ 1892300 w 5697220"/>
                <a:gd name="connsiteY4" fmla="*/ 988060 h 2227580"/>
                <a:gd name="connsiteX5" fmla="*/ 1267460 w 5697220"/>
                <a:gd name="connsiteY5" fmla="*/ 591820 h 2227580"/>
                <a:gd name="connsiteX6" fmla="*/ 642620 w 5697220"/>
                <a:gd name="connsiteY6" fmla="*/ 182880 h 2227580"/>
                <a:gd name="connsiteX7" fmla="*/ 0 w 5697220"/>
                <a:gd name="connsiteY7" fmla="*/ 0 h 222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97220" h="2227580">
                  <a:moveTo>
                    <a:pt x="5697220" y="2227580"/>
                  </a:moveTo>
                  <a:lnTo>
                    <a:pt x="5059680" y="2024380"/>
                  </a:lnTo>
                  <a:lnTo>
                    <a:pt x="4432300" y="1915160"/>
                  </a:lnTo>
                  <a:lnTo>
                    <a:pt x="3789680" y="1750060"/>
                  </a:lnTo>
                  <a:lnTo>
                    <a:pt x="1892300" y="988060"/>
                  </a:lnTo>
                  <a:lnTo>
                    <a:pt x="1267460" y="591820"/>
                  </a:lnTo>
                  <a:lnTo>
                    <a:pt x="642620" y="18288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133C6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" name="Forme libre : forme 179">
              <a:extLst>
                <a:ext uri="{FF2B5EF4-FFF2-40B4-BE49-F238E27FC236}">
                  <a16:creationId xmlns:a16="http://schemas.microsoft.com/office/drawing/2014/main" id="{F1E94EA3-3A9E-420A-843B-F54C4E0ED314}"/>
                </a:ext>
              </a:extLst>
            </p:cNvPr>
            <p:cNvSpPr/>
            <p:nvPr/>
          </p:nvSpPr>
          <p:spPr>
            <a:xfrm>
              <a:off x="2098040" y="1850965"/>
              <a:ext cx="5676900" cy="1874520"/>
            </a:xfrm>
            <a:custGeom>
              <a:avLst/>
              <a:gdLst>
                <a:gd name="connsiteX0" fmla="*/ 5676900 w 5676900"/>
                <a:gd name="connsiteY0" fmla="*/ 1874520 h 1874520"/>
                <a:gd name="connsiteX1" fmla="*/ 5052060 w 5676900"/>
                <a:gd name="connsiteY1" fmla="*/ 1676400 h 1874520"/>
                <a:gd name="connsiteX2" fmla="*/ 4417060 w 5676900"/>
                <a:gd name="connsiteY2" fmla="*/ 1582420 h 1874520"/>
                <a:gd name="connsiteX3" fmla="*/ 3787140 w 5676900"/>
                <a:gd name="connsiteY3" fmla="*/ 1501140 h 1874520"/>
                <a:gd name="connsiteX4" fmla="*/ 1889760 w 5676900"/>
                <a:gd name="connsiteY4" fmla="*/ 784860 h 1874520"/>
                <a:gd name="connsiteX5" fmla="*/ 1249680 w 5676900"/>
                <a:gd name="connsiteY5" fmla="*/ 441960 h 1874520"/>
                <a:gd name="connsiteX6" fmla="*/ 627380 w 5676900"/>
                <a:gd name="connsiteY6" fmla="*/ 116840 h 1874520"/>
                <a:gd name="connsiteX7" fmla="*/ 0 w 5676900"/>
                <a:gd name="connsiteY7" fmla="*/ 0 h 187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76900" h="1874520">
                  <a:moveTo>
                    <a:pt x="5676900" y="1874520"/>
                  </a:moveTo>
                  <a:lnTo>
                    <a:pt x="5052060" y="1676400"/>
                  </a:lnTo>
                  <a:lnTo>
                    <a:pt x="4417060" y="1582420"/>
                  </a:lnTo>
                  <a:lnTo>
                    <a:pt x="3787140" y="1501140"/>
                  </a:lnTo>
                  <a:lnTo>
                    <a:pt x="1889760" y="784860"/>
                  </a:lnTo>
                  <a:lnTo>
                    <a:pt x="1249680" y="441960"/>
                  </a:lnTo>
                  <a:lnTo>
                    <a:pt x="627380" y="11684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69ABD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" name="Forme libre : forme 180">
              <a:extLst>
                <a:ext uri="{FF2B5EF4-FFF2-40B4-BE49-F238E27FC236}">
                  <a16:creationId xmlns:a16="http://schemas.microsoft.com/office/drawing/2014/main" id="{E7387889-27B8-4B1A-B58C-639F07C909FC}"/>
                </a:ext>
              </a:extLst>
            </p:cNvPr>
            <p:cNvSpPr/>
            <p:nvPr/>
          </p:nvSpPr>
          <p:spPr>
            <a:xfrm>
              <a:off x="2085340" y="1840805"/>
              <a:ext cx="5694680" cy="1841500"/>
            </a:xfrm>
            <a:custGeom>
              <a:avLst/>
              <a:gdLst>
                <a:gd name="connsiteX0" fmla="*/ 5694680 w 5694680"/>
                <a:gd name="connsiteY0" fmla="*/ 1841500 h 1841500"/>
                <a:gd name="connsiteX1" fmla="*/ 5057140 w 5694680"/>
                <a:gd name="connsiteY1" fmla="*/ 1587500 h 1841500"/>
                <a:gd name="connsiteX2" fmla="*/ 4422140 w 5694680"/>
                <a:gd name="connsiteY2" fmla="*/ 1379220 h 1841500"/>
                <a:gd name="connsiteX3" fmla="*/ 3789680 w 5694680"/>
                <a:gd name="connsiteY3" fmla="*/ 1168400 h 1841500"/>
                <a:gd name="connsiteX4" fmla="*/ 1892300 w 5694680"/>
                <a:gd name="connsiteY4" fmla="*/ 624840 h 1841500"/>
                <a:gd name="connsiteX5" fmla="*/ 1275080 w 5694680"/>
                <a:gd name="connsiteY5" fmla="*/ 294640 h 1841500"/>
                <a:gd name="connsiteX6" fmla="*/ 632460 w 5694680"/>
                <a:gd name="connsiteY6" fmla="*/ 71120 h 1841500"/>
                <a:gd name="connsiteX7" fmla="*/ 0 w 5694680"/>
                <a:gd name="connsiteY7" fmla="*/ 0 h 184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94680" h="1841500">
                  <a:moveTo>
                    <a:pt x="5694680" y="1841500"/>
                  </a:moveTo>
                  <a:lnTo>
                    <a:pt x="5057140" y="1587500"/>
                  </a:lnTo>
                  <a:lnTo>
                    <a:pt x="4422140" y="1379220"/>
                  </a:lnTo>
                  <a:lnTo>
                    <a:pt x="3789680" y="1168400"/>
                  </a:lnTo>
                  <a:lnTo>
                    <a:pt x="1892300" y="624840"/>
                  </a:lnTo>
                  <a:lnTo>
                    <a:pt x="1275080" y="294640"/>
                  </a:lnTo>
                  <a:lnTo>
                    <a:pt x="632460" y="7112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1972B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" name="Forme libre : forme 181">
              <a:extLst>
                <a:ext uri="{FF2B5EF4-FFF2-40B4-BE49-F238E27FC236}">
                  <a16:creationId xmlns:a16="http://schemas.microsoft.com/office/drawing/2014/main" id="{59D196A4-ADF8-4F21-BD0F-8E086895C077}"/>
                </a:ext>
              </a:extLst>
            </p:cNvPr>
            <p:cNvSpPr/>
            <p:nvPr/>
          </p:nvSpPr>
          <p:spPr>
            <a:xfrm>
              <a:off x="2098040" y="1843345"/>
              <a:ext cx="5674360" cy="170180"/>
            </a:xfrm>
            <a:custGeom>
              <a:avLst/>
              <a:gdLst>
                <a:gd name="connsiteX0" fmla="*/ 5674360 w 5674360"/>
                <a:gd name="connsiteY0" fmla="*/ 170180 h 170180"/>
                <a:gd name="connsiteX1" fmla="*/ 5036820 w 5674360"/>
                <a:gd name="connsiteY1" fmla="*/ 96520 h 170180"/>
                <a:gd name="connsiteX2" fmla="*/ 4401820 w 5674360"/>
                <a:gd name="connsiteY2" fmla="*/ 157480 h 170180"/>
                <a:gd name="connsiteX3" fmla="*/ 3776980 w 5674360"/>
                <a:gd name="connsiteY3" fmla="*/ 88900 h 170180"/>
                <a:gd name="connsiteX4" fmla="*/ 1877060 w 5674360"/>
                <a:gd name="connsiteY4" fmla="*/ 93980 h 170180"/>
                <a:gd name="connsiteX5" fmla="*/ 1259840 w 5674360"/>
                <a:gd name="connsiteY5" fmla="*/ 53340 h 170180"/>
                <a:gd name="connsiteX6" fmla="*/ 637540 w 5674360"/>
                <a:gd name="connsiteY6" fmla="*/ 124460 h 170180"/>
                <a:gd name="connsiteX7" fmla="*/ 0 w 5674360"/>
                <a:gd name="connsiteY7" fmla="*/ 0 h 17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74360" h="170180">
                  <a:moveTo>
                    <a:pt x="5674360" y="170180"/>
                  </a:moveTo>
                  <a:lnTo>
                    <a:pt x="5036820" y="96520"/>
                  </a:lnTo>
                  <a:lnTo>
                    <a:pt x="4401820" y="157480"/>
                  </a:lnTo>
                  <a:lnTo>
                    <a:pt x="3776980" y="88900"/>
                  </a:lnTo>
                  <a:lnTo>
                    <a:pt x="1877060" y="93980"/>
                  </a:lnTo>
                  <a:lnTo>
                    <a:pt x="1259840" y="53340"/>
                  </a:lnTo>
                  <a:lnTo>
                    <a:pt x="637540" y="12446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AEB1B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" name="ZoneTexte 182">
              <a:extLst>
                <a:ext uri="{FF2B5EF4-FFF2-40B4-BE49-F238E27FC236}">
                  <a16:creationId xmlns:a16="http://schemas.microsoft.com/office/drawing/2014/main" id="{80E5AAC8-A615-41DC-853A-C295614C7E4D}"/>
                </a:ext>
              </a:extLst>
            </p:cNvPr>
            <p:cNvSpPr txBox="1"/>
            <p:nvPr/>
          </p:nvSpPr>
          <p:spPr>
            <a:xfrm>
              <a:off x="1963893" y="503722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1</a:t>
              </a:r>
            </a:p>
          </p:txBody>
        </p:sp>
        <p:cxnSp>
          <p:nvCxnSpPr>
            <p:cNvPr id="185" name="Connecteur droit 184">
              <a:extLst>
                <a:ext uri="{FF2B5EF4-FFF2-40B4-BE49-F238E27FC236}">
                  <a16:creationId xmlns:a16="http://schemas.microsoft.com/office/drawing/2014/main" id="{52E8FFA3-BE79-40BB-834B-02149F9EAA60}"/>
                </a:ext>
              </a:extLst>
            </p:cNvPr>
            <p:cNvCxnSpPr/>
            <p:nvPr/>
          </p:nvCxnSpPr>
          <p:spPr>
            <a:xfrm>
              <a:off x="2089672" y="4962783"/>
              <a:ext cx="0" cy="58103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86" name="ZoneTexte 185">
              <a:extLst>
                <a:ext uri="{FF2B5EF4-FFF2-40B4-BE49-F238E27FC236}">
                  <a16:creationId xmlns:a16="http://schemas.microsoft.com/office/drawing/2014/main" id="{A962251F-A6F4-4E7A-968F-D64AA28CC7A7}"/>
                </a:ext>
              </a:extLst>
            </p:cNvPr>
            <p:cNvSpPr txBox="1"/>
            <p:nvPr/>
          </p:nvSpPr>
          <p:spPr>
            <a:xfrm>
              <a:off x="2595439" y="503722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2</a:t>
              </a:r>
            </a:p>
          </p:txBody>
        </p:sp>
        <p:cxnSp>
          <p:nvCxnSpPr>
            <p:cNvPr id="187" name="Connecteur droit 186">
              <a:extLst>
                <a:ext uri="{FF2B5EF4-FFF2-40B4-BE49-F238E27FC236}">
                  <a16:creationId xmlns:a16="http://schemas.microsoft.com/office/drawing/2014/main" id="{5D874C59-41CE-4FE6-9E99-9F05DA8906AB}"/>
                </a:ext>
              </a:extLst>
            </p:cNvPr>
            <p:cNvCxnSpPr/>
            <p:nvPr/>
          </p:nvCxnSpPr>
          <p:spPr>
            <a:xfrm>
              <a:off x="2721218" y="4962783"/>
              <a:ext cx="0" cy="58103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88" name="ZoneTexte 187">
              <a:extLst>
                <a:ext uri="{FF2B5EF4-FFF2-40B4-BE49-F238E27FC236}">
                  <a16:creationId xmlns:a16="http://schemas.microsoft.com/office/drawing/2014/main" id="{9414C100-6DFB-421D-B0AB-F41A0E861A02}"/>
                </a:ext>
              </a:extLst>
            </p:cNvPr>
            <p:cNvSpPr txBox="1"/>
            <p:nvPr/>
          </p:nvSpPr>
          <p:spPr>
            <a:xfrm>
              <a:off x="3234218" y="503722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3</a:t>
              </a:r>
            </a:p>
          </p:txBody>
        </p:sp>
        <p:cxnSp>
          <p:nvCxnSpPr>
            <p:cNvPr id="189" name="Connecteur droit 188">
              <a:extLst>
                <a:ext uri="{FF2B5EF4-FFF2-40B4-BE49-F238E27FC236}">
                  <a16:creationId xmlns:a16="http://schemas.microsoft.com/office/drawing/2014/main" id="{18CED8EA-FB61-416B-9402-B9C56187D1DF}"/>
                </a:ext>
              </a:extLst>
            </p:cNvPr>
            <p:cNvCxnSpPr/>
            <p:nvPr/>
          </p:nvCxnSpPr>
          <p:spPr>
            <a:xfrm>
              <a:off x="3359997" y="4962783"/>
              <a:ext cx="0" cy="58103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90" name="ZoneTexte 189">
              <a:extLst>
                <a:ext uri="{FF2B5EF4-FFF2-40B4-BE49-F238E27FC236}">
                  <a16:creationId xmlns:a16="http://schemas.microsoft.com/office/drawing/2014/main" id="{7EAD8377-ACBE-4611-99F6-0EC799CD105A}"/>
                </a:ext>
              </a:extLst>
            </p:cNvPr>
            <p:cNvSpPr txBox="1"/>
            <p:nvPr/>
          </p:nvSpPr>
          <p:spPr>
            <a:xfrm>
              <a:off x="3848696" y="503722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4</a:t>
              </a:r>
            </a:p>
          </p:txBody>
        </p:sp>
        <p:cxnSp>
          <p:nvCxnSpPr>
            <p:cNvPr id="191" name="Connecteur droit 190">
              <a:extLst>
                <a:ext uri="{FF2B5EF4-FFF2-40B4-BE49-F238E27FC236}">
                  <a16:creationId xmlns:a16="http://schemas.microsoft.com/office/drawing/2014/main" id="{DB22A03A-CFAA-4A94-AF7B-80393676E1A0}"/>
                </a:ext>
              </a:extLst>
            </p:cNvPr>
            <p:cNvCxnSpPr/>
            <p:nvPr/>
          </p:nvCxnSpPr>
          <p:spPr>
            <a:xfrm>
              <a:off x="3974475" y="4962783"/>
              <a:ext cx="0" cy="58103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92" name="ZoneTexte 191">
              <a:extLst>
                <a:ext uri="{FF2B5EF4-FFF2-40B4-BE49-F238E27FC236}">
                  <a16:creationId xmlns:a16="http://schemas.microsoft.com/office/drawing/2014/main" id="{3A4BCB1C-15C5-449E-A3A4-E4905CBAFDA5}"/>
                </a:ext>
              </a:extLst>
            </p:cNvPr>
            <p:cNvSpPr txBox="1"/>
            <p:nvPr/>
          </p:nvSpPr>
          <p:spPr>
            <a:xfrm>
              <a:off x="4492586" y="503722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5</a:t>
              </a:r>
            </a:p>
          </p:txBody>
        </p:sp>
        <p:cxnSp>
          <p:nvCxnSpPr>
            <p:cNvPr id="193" name="Connecteur droit 192">
              <a:extLst>
                <a:ext uri="{FF2B5EF4-FFF2-40B4-BE49-F238E27FC236}">
                  <a16:creationId xmlns:a16="http://schemas.microsoft.com/office/drawing/2014/main" id="{6EE3238F-F417-404E-8792-D08543FD19BE}"/>
                </a:ext>
              </a:extLst>
            </p:cNvPr>
            <p:cNvCxnSpPr/>
            <p:nvPr/>
          </p:nvCxnSpPr>
          <p:spPr>
            <a:xfrm>
              <a:off x="4618365" y="4962783"/>
              <a:ext cx="0" cy="58103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94" name="ZoneTexte 193">
              <a:extLst>
                <a:ext uri="{FF2B5EF4-FFF2-40B4-BE49-F238E27FC236}">
                  <a16:creationId xmlns:a16="http://schemas.microsoft.com/office/drawing/2014/main" id="{D0BA6968-CD1D-49F4-BADE-767F4AEE75FC}"/>
                </a:ext>
              </a:extLst>
            </p:cNvPr>
            <p:cNvSpPr txBox="1"/>
            <p:nvPr/>
          </p:nvSpPr>
          <p:spPr>
            <a:xfrm>
              <a:off x="5125046" y="503722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6</a:t>
              </a:r>
            </a:p>
          </p:txBody>
        </p:sp>
        <p:cxnSp>
          <p:nvCxnSpPr>
            <p:cNvPr id="195" name="Connecteur droit 194">
              <a:extLst>
                <a:ext uri="{FF2B5EF4-FFF2-40B4-BE49-F238E27FC236}">
                  <a16:creationId xmlns:a16="http://schemas.microsoft.com/office/drawing/2014/main" id="{BDB81CD0-7A30-487A-848E-4BB2B6AC26E1}"/>
                </a:ext>
              </a:extLst>
            </p:cNvPr>
            <p:cNvCxnSpPr/>
            <p:nvPr/>
          </p:nvCxnSpPr>
          <p:spPr>
            <a:xfrm>
              <a:off x="5250825" y="4962783"/>
              <a:ext cx="0" cy="58103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96" name="ZoneTexte 195">
              <a:extLst>
                <a:ext uri="{FF2B5EF4-FFF2-40B4-BE49-F238E27FC236}">
                  <a16:creationId xmlns:a16="http://schemas.microsoft.com/office/drawing/2014/main" id="{B1AA015E-7413-4E0F-8C6A-1C8709F1D8A6}"/>
                </a:ext>
              </a:extLst>
            </p:cNvPr>
            <p:cNvSpPr txBox="1"/>
            <p:nvPr/>
          </p:nvSpPr>
          <p:spPr>
            <a:xfrm>
              <a:off x="5757506" y="503722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7</a:t>
              </a:r>
            </a:p>
          </p:txBody>
        </p:sp>
        <p:cxnSp>
          <p:nvCxnSpPr>
            <p:cNvPr id="197" name="Connecteur droit 196">
              <a:extLst>
                <a:ext uri="{FF2B5EF4-FFF2-40B4-BE49-F238E27FC236}">
                  <a16:creationId xmlns:a16="http://schemas.microsoft.com/office/drawing/2014/main" id="{F97A2E36-224A-4B7D-A7EE-276FA486EAD7}"/>
                </a:ext>
              </a:extLst>
            </p:cNvPr>
            <p:cNvCxnSpPr/>
            <p:nvPr/>
          </p:nvCxnSpPr>
          <p:spPr>
            <a:xfrm>
              <a:off x="5883285" y="4962783"/>
              <a:ext cx="0" cy="58103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98" name="ZoneTexte 197">
              <a:extLst>
                <a:ext uri="{FF2B5EF4-FFF2-40B4-BE49-F238E27FC236}">
                  <a16:creationId xmlns:a16="http://schemas.microsoft.com/office/drawing/2014/main" id="{1B008DE9-ED22-420B-97A4-44CDB828587D}"/>
                </a:ext>
              </a:extLst>
            </p:cNvPr>
            <p:cNvSpPr txBox="1"/>
            <p:nvPr/>
          </p:nvSpPr>
          <p:spPr>
            <a:xfrm>
              <a:off x="6378837" y="503722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8</a:t>
              </a:r>
            </a:p>
          </p:txBody>
        </p:sp>
        <p:cxnSp>
          <p:nvCxnSpPr>
            <p:cNvPr id="199" name="Connecteur droit 198">
              <a:extLst>
                <a:ext uri="{FF2B5EF4-FFF2-40B4-BE49-F238E27FC236}">
                  <a16:creationId xmlns:a16="http://schemas.microsoft.com/office/drawing/2014/main" id="{8717124D-DB5C-4700-8987-5F577E3042CE}"/>
                </a:ext>
              </a:extLst>
            </p:cNvPr>
            <p:cNvCxnSpPr/>
            <p:nvPr/>
          </p:nvCxnSpPr>
          <p:spPr>
            <a:xfrm>
              <a:off x="6504616" y="4962783"/>
              <a:ext cx="0" cy="58103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0" name="ZoneTexte 199">
              <a:extLst>
                <a:ext uri="{FF2B5EF4-FFF2-40B4-BE49-F238E27FC236}">
                  <a16:creationId xmlns:a16="http://schemas.microsoft.com/office/drawing/2014/main" id="{4E513437-8EA6-47F6-A914-151A3535C0D7}"/>
                </a:ext>
              </a:extLst>
            </p:cNvPr>
            <p:cNvSpPr txBox="1"/>
            <p:nvPr/>
          </p:nvSpPr>
          <p:spPr>
            <a:xfrm>
              <a:off x="7012898" y="503722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9</a:t>
              </a:r>
            </a:p>
          </p:txBody>
        </p:sp>
        <p:cxnSp>
          <p:nvCxnSpPr>
            <p:cNvPr id="201" name="Connecteur droit 200">
              <a:extLst>
                <a:ext uri="{FF2B5EF4-FFF2-40B4-BE49-F238E27FC236}">
                  <a16:creationId xmlns:a16="http://schemas.microsoft.com/office/drawing/2014/main" id="{EBF6653E-5C34-422C-8EB0-54C22E559DCC}"/>
                </a:ext>
              </a:extLst>
            </p:cNvPr>
            <p:cNvCxnSpPr/>
            <p:nvPr/>
          </p:nvCxnSpPr>
          <p:spPr>
            <a:xfrm>
              <a:off x="7138677" y="4962783"/>
              <a:ext cx="0" cy="58103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2" name="ZoneTexte 201">
              <a:extLst>
                <a:ext uri="{FF2B5EF4-FFF2-40B4-BE49-F238E27FC236}">
                  <a16:creationId xmlns:a16="http://schemas.microsoft.com/office/drawing/2014/main" id="{08956EAE-A037-458C-B347-A0DB00D58656}"/>
                </a:ext>
              </a:extLst>
            </p:cNvPr>
            <p:cNvSpPr txBox="1"/>
            <p:nvPr/>
          </p:nvSpPr>
          <p:spPr>
            <a:xfrm>
              <a:off x="7569867" y="503722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10</a:t>
              </a:r>
            </a:p>
          </p:txBody>
        </p:sp>
        <p:cxnSp>
          <p:nvCxnSpPr>
            <p:cNvPr id="203" name="Connecteur droit 202">
              <a:extLst>
                <a:ext uri="{FF2B5EF4-FFF2-40B4-BE49-F238E27FC236}">
                  <a16:creationId xmlns:a16="http://schemas.microsoft.com/office/drawing/2014/main" id="{32512C53-D7C0-4E90-A242-3AEE84CC414B}"/>
                </a:ext>
              </a:extLst>
            </p:cNvPr>
            <p:cNvCxnSpPr/>
            <p:nvPr/>
          </p:nvCxnSpPr>
          <p:spPr>
            <a:xfrm>
              <a:off x="7774192" y="4962783"/>
              <a:ext cx="0" cy="58103"/>
            </a:xfrm>
            <a:prstGeom prst="lin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4" name="ZoneTexte 203">
              <a:extLst>
                <a:ext uri="{FF2B5EF4-FFF2-40B4-BE49-F238E27FC236}">
                  <a16:creationId xmlns:a16="http://schemas.microsoft.com/office/drawing/2014/main" id="{299E1D0F-AB5B-4A04-B1D0-5FA17456BEA1}"/>
                </a:ext>
              </a:extLst>
            </p:cNvPr>
            <p:cNvSpPr txBox="1"/>
            <p:nvPr/>
          </p:nvSpPr>
          <p:spPr>
            <a:xfrm>
              <a:off x="4204339" y="5274889"/>
              <a:ext cx="8594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400" b="1" dirty="0"/>
                <a:t>Time </a:t>
              </a:r>
              <a:r>
                <a:rPr lang="fr-FR" sz="1400" b="1" dirty="0" err="1"/>
                <a:t>day</a:t>
              </a:r>
              <a:endParaRPr lang="fr-FR" sz="1400" b="1" dirty="0"/>
            </a:p>
          </p:txBody>
        </p:sp>
        <p:sp>
          <p:nvSpPr>
            <p:cNvPr id="205" name="ZoneTexte 204"/>
            <p:cNvSpPr txBox="1"/>
            <p:nvPr/>
          </p:nvSpPr>
          <p:spPr>
            <a:xfrm>
              <a:off x="7809337" y="1899197"/>
              <a:ext cx="6095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7F7F7F"/>
                  </a:solidFill>
                </a:rPr>
                <a:t>- 0,.2</a:t>
              </a:r>
            </a:p>
          </p:txBody>
        </p:sp>
        <p:sp>
          <p:nvSpPr>
            <p:cNvPr id="206" name="ZoneTexte 205"/>
            <p:cNvSpPr txBox="1"/>
            <p:nvPr/>
          </p:nvSpPr>
          <p:spPr>
            <a:xfrm>
              <a:off x="7809337" y="3316905"/>
              <a:ext cx="5566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- </a:t>
              </a:r>
              <a:r>
                <a:rPr lang="fr-FR" sz="1600" b="1" dirty="0">
                  <a:solidFill>
                    <a:srgbClr val="0070C0"/>
                  </a:solidFill>
                </a:rPr>
                <a:t>1.8</a:t>
              </a:r>
            </a:p>
          </p:txBody>
        </p:sp>
        <p:sp>
          <p:nvSpPr>
            <p:cNvPr id="207" name="ZoneTexte 206"/>
            <p:cNvSpPr txBox="1"/>
            <p:nvPr/>
          </p:nvSpPr>
          <p:spPr>
            <a:xfrm>
              <a:off x="7809337" y="3579406"/>
              <a:ext cx="5566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- </a:t>
              </a:r>
              <a:r>
                <a:rPr lang="fr-FR" sz="1600" b="1" dirty="0">
                  <a:solidFill>
                    <a:srgbClr val="72BFC5"/>
                  </a:solidFill>
                </a:rPr>
                <a:t>1.8</a:t>
              </a:r>
            </a:p>
          </p:txBody>
        </p:sp>
        <p:sp>
          <p:nvSpPr>
            <p:cNvPr id="208" name="ZoneTexte 207"/>
            <p:cNvSpPr txBox="1"/>
            <p:nvPr/>
          </p:nvSpPr>
          <p:spPr>
            <a:xfrm>
              <a:off x="7809337" y="3872494"/>
              <a:ext cx="5566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2060"/>
                  </a:solidFill>
                </a:rPr>
                <a:t>- 2.2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7849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67" y="167640"/>
            <a:ext cx="8560088" cy="787400"/>
          </a:xfrm>
        </p:spPr>
        <p:txBody>
          <a:bodyPr>
            <a:noAutofit/>
          </a:bodyPr>
          <a:lstStyle/>
          <a:p>
            <a:r>
              <a:rPr lang="en-US" sz="2800" b="1" dirty="0"/>
              <a:t>Immune-Based Strategies to Eliminate HIV Reservoirs</a:t>
            </a:r>
            <a:br>
              <a:rPr lang="en-US" sz="2800" b="1" dirty="0"/>
            </a:br>
            <a:r>
              <a:rPr lang="en-US" sz="2800" b="1" dirty="0" err="1"/>
              <a:t>Vesatolimod</a:t>
            </a:r>
            <a:r>
              <a:rPr lang="en-US" sz="2800" b="1" dirty="0"/>
              <a:t> (GS-9620)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347BF90-3559-4914-AB9C-BC13A143BAF9}"/>
              </a:ext>
            </a:extLst>
          </p:cNvPr>
          <p:cNvGrpSpPr/>
          <p:nvPr/>
        </p:nvGrpSpPr>
        <p:grpSpPr>
          <a:xfrm>
            <a:off x="477559" y="1254457"/>
            <a:ext cx="7260405" cy="4912341"/>
            <a:chOff x="477559" y="1254457"/>
            <a:chExt cx="7260405" cy="4912341"/>
          </a:xfrm>
        </p:grpSpPr>
        <p:pic>
          <p:nvPicPr>
            <p:cNvPr id="20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8" t="8395"/>
            <a:stretch>
              <a:fillRect/>
            </a:stretch>
          </p:blipFill>
          <p:spPr bwMode="auto">
            <a:xfrm rot="11005482">
              <a:off x="477559" y="4544888"/>
              <a:ext cx="947203" cy="857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" name="Rectangle 108"/>
            <p:cNvSpPr>
              <a:spLocks noChangeArrowheads="1"/>
            </p:cNvSpPr>
            <p:nvPr/>
          </p:nvSpPr>
          <p:spPr bwMode="auto">
            <a:xfrm>
              <a:off x="1202130" y="4487488"/>
              <a:ext cx="10951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200" b="1" dirty="0">
                  <a:solidFill>
                    <a:srgbClr val="0042A4"/>
                  </a:solidFill>
                  <a:ea typeface="ＭＳ Ｐゴシック" pitchFamily="34" charset="-128"/>
                  <a:cs typeface="Arial" charset="0"/>
                </a:rPr>
                <a:t>Vesatolimod</a:t>
              </a:r>
            </a:p>
            <a:p>
              <a:pPr algn="ctr"/>
              <a:r>
                <a:rPr lang="en-US" altLang="en-US" sz="1200" b="1" dirty="0">
                  <a:solidFill>
                    <a:srgbClr val="0042A4"/>
                  </a:solidFill>
                  <a:ea typeface="ＭＳ Ｐゴシック" pitchFamily="34" charset="-128"/>
                  <a:cs typeface="Arial" charset="0"/>
                </a:rPr>
                <a:t>(TLR7 agonist)</a:t>
              </a:r>
            </a:p>
          </p:txBody>
        </p:sp>
        <p:sp>
          <p:nvSpPr>
            <p:cNvPr id="412" name="Text Box 70">
              <a:extLst>
                <a:ext uri="{FF2B5EF4-FFF2-40B4-BE49-F238E27FC236}">
                  <a16:creationId xmlns:a16="http://schemas.microsoft.com/office/drawing/2014/main" id="{5159FBE9-1618-40A9-A90C-713F6F61EA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7135" y="1414184"/>
              <a:ext cx="1360829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3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kern="0" dirty="0">
                  <a:solidFill>
                    <a:srgbClr val="3A53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Protect</a:t>
              </a:r>
            </a:p>
          </p:txBody>
        </p:sp>
        <p:sp>
          <p:nvSpPr>
            <p:cNvPr id="413" name="Oval 63">
              <a:extLst>
                <a:ext uri="{FF2B5EF4-FFF2-40B4-BE49-F238E27FC236}">
                  <a16:creationId xmlns:a16="http://schemas.microsoft.com/office/drawing/2014/main" id="{5EF6FA54-0B43-4DA7-80BA-C9A7DDBFC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613" y="1254457"/>
              <a:ext cx="1432330" cy="1421779"/>
            </a:xfrm>
            <a:prstGeom prst="ellipse">
              <a:avLst/>
            </a:prstGeom>
            <a:solidFill>
              <a:srgbClr val="E3EEDA"/>
            </a:solidFill>
            <a:ln w="38100">
              <a:noFill/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800" kern="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4AFC9140-EF0F-4D96-9D21-7D44D49AC726}"/>
                </a:ext>
              </a:extLst>
            </p:cNvPr>
            <p:cNvGrpSpPr/>
            <p:nvPr/>
          </p:nvGrpSpPr>
          <p:grpSpPr>
            <a:xfrm>
              <a:off x="5357072" y="1338637"/>
              <a:ext cx="627075" cy="768507"/>
              <a:chOff x="953710" y="1746324"/>
              <a:chExt cx="790818" cy="726888"/>
            </a:xfrm>
          </p:grpSpPr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F2657B5C-18B8-4046-8668-D869ACC81E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985675" y="1714359"/>
                <a:ext cx="726888" cy="790818"/>
              </a:xfrm>
              <a:prstGeom prst="ellipse">
                <a:avLst/>
              </a:prstGeom>
              <a:gradFill flip="none" rotWithShape="1">
                <a:gsLst>
                  <a:gs pos="0">
                    <a:srgbClr val="F4E7CF"/>
                  </a:gs>
                  <a:gs pos="100000">
                    <a:srgbClr val="BB9E8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635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333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b="1" kern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416" name="Oval 70">
                <a:extLst>
                  <a:ext uri="{FF2B5EF4-FFF2-40B4-BE49-F238E27FC236}">
                    <a16:creationId xmlns:a16="http://schemas.microsoft.com/office/drawing/2014/main" id="{911B054B-482E-47C8-8D89-6C1BC9988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7849" y="1894895"/>
                <a:ext cx="553320" cy="503545"/>
              </a:xfrm>
              <a:prstGeom prst="ellipse">
                <a:avLst/>
              </a:prstGeom>
              <a:solidFill>
                <a:schemeClr val="bg2">
                  <a:lumMod val="50000"/>
                  <a:alpha val="2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3800" kern="0" baseline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417" name="Text Box 82">
              <a:extLst>
                <a:ext uri="{FF2B5EF4-FFF2-40B4-BE49-F238E27FC236}">
                  <a16:creationId xmlns:a16="http://schemas.microsoft.com/office/drawing/2014/main" id="{56A1FA8D-11FD-469A-81F3-CD4254D11D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43307" y="1796768"/>
              <a:ext cx="838722" cy="276997"/>
            </a:xfrm>
            <a:prstGeom prst="rect">
              <a:avLst/>
            </a:prstGeom>
            <a:solidFill>
              <a:srgbClr val="3A5326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8" tIns="45719" rIns="91438" bIns="45719" anchor="ctr">
              <a:spAutoFit/>
            </a:bodyPr>
            <a:lstStyle/>
            <a:p>
              <a:pPr algn="ctr" defTabSz="9143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prstClr val="white"/>
                  </a:solidFill>
                  <a:latin typeface="Arial"/>
                  <a:ea typeface="ＭＳ Ｐゴシック" pitchFamily="34" charset="-128"/>
                  <a:cs typeface="Arial" charset="0"/>
                </a:rPr>
                <a:t>ART</a:t>
              </a:r>
            </a:p>
          </p:txBody>
        </p:sp>
        <p:sp>
          <p:nvSpPr>
            <p:cNvPr id="418" name="Text Box 70">
              <a:extLst>
                <a:ext uri="{FF2B5EF4-FFF2-40B4-BE49-F238E27FC236}">
                  <a16:creationId xmlns:a16="http://schemas.microsoft.com/office/drawing/2014/main" id="{72516776-16BA-4B6E-9F38-8C093FAE96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663" y="3447757"/>
              <a:ext cx="119279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3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Infected CD4 T cells</a:t>
              </a:r>
            </a:p>
          </p:txBody>
        </p:sp>
        <p:sp>
          <p:nvSpPr>
            <p:cNvPr id="419" name="AutoShape 75">
              <a:extLst>
                <a:ext uri="{FF2B5EF4-FFF2-40B4-BE49-F238E27FC236}">
                  <a16:creationId xmlns:a16="http://schemas.microsoft.com/office/drawing/2014/main" id="{BCDC1CB6-AC29-4172-8FDC-C02E13D09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821" y="2896371"/>
              <a:ext cx="2029968" cy="347612"/>
            </a:xfrm>
            <a:prstGeom prst="rightArrow">
              <a:avLst>
                <a:gd name="adj1" fmla="val 50000"/>
                <a:gd name="adj2" fmla="val 46811"/>
              </a:avLst>
            </a:prstGeom>
            <a:solidFill>
              <a:srgbClr val="58A2A7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91438" tIns="45719" rIns="91438" bIns="45719" anchor="ctr"/>
            <a:lstStyle/>
            <a:p>
              <a:pPr defTabSz="9143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1" kern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420" name="AutoShape 75">
              <a:extLst>
                <a:ext uri="{FF2B5EF4-FFF2-40B4-BE49-F238E27FC236}">
                  <a16:creationId xmlns:a16="http://schemas.microsoft.com/office/drawing/2014/main" id="{AC7E3E12-FD42-4D14-99BE-6A12A1236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5393" y="2905482"/>
              <a:ext cx="2032840" cy="338503"/>
            </a:xfrm>
            <a:prstGeom prst="rightArrow">
              <a:avLst>
                <a:gd name="adj1" fmla="val 50000"/>
                <a:gd name="adj2" fmla="val 46811"/>
              </a:avLst>
            </a:prstGeom>
            <a:solidFill>
              <a:srgbClr val="0000CC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91438" tIns="45719" rIns="91438" bIns="45719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b="1" kern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charset="0"/>
              </a:endParaRPr>
            </a:p>
          </p:txBody>
        </p:sp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id="{43574EF9-3655-4E16-B0BF-73E4036AFA25}"/>
                </a:ext>
              </a:extLst>
            </p:cNvPr>
            <p:cNvGrpSpPr/>
            <p:nvPr/>
          </p:nvGrpSpPr>
          <p:grpSpPr>
            <a:xfrm>
              <a:off x="882151" y="2653413"/>
              <a:ext cx="627072" cy="768507"/>
              <a:chOff x="1093639" y="2134951"/>
              <a:chExt cx="575279" cy="528773"/>
            </a:xfrm>
            <a:effectLst/>
          </p:grpSpPr>
          <p:grpSp>
            <p:nvGrpSpPr>
              <p:cNvPr id="423" name="Group 422">
                <a:extLst>
                  <a:ext uri="{FF2B5EF4-FFF2-40B4-BE49-F238E27FC236}">
                    <a16:creationId xmlns:a16="http://schemas.microsoft.com/office/drawing/2014/main" id="{4C6B4318-DB2D-457D-8653-B84D2782FF2F}"/>
                  </a:ext>
                </a:extLst>
              </p:cNvPr>
              <p:cNvGrpSpPr/>
              <p:nvPr/>
            </p:nvGrpSpPr>
            <p:grpSpPr>
              <a:xfrm>
                <a:off x="1093639" y="2134951"/>
                <a:ext cx="575279" cy="528773"/>
                <a:chOff x="953710" y="1746324"/>
                <a:chExt cx="790818" cy="726888"/>
              </a:xfrm>
            </p:grpSpPr>
            <p:sp>
              <p:nvSpPr>
                <p:cNvPr id="425" name="Oval 424">
                  <a:extLst>
                    <a:ext uri="{FF2B5EF4-FFF2-40B4-BE49-F238E27FC236}">
                      <a16:creationId xmlns:a16="http://schemas.microsoft.com/office/drawing/2014/main" id="{01769559-2B64-48C2-8F25-48F5E064D4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985675" y="1714359"/>
                  <a:ext cx="726888" cy="7908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4E7CF"/>
                    </a:gs>
                    <a:gs pos="100000">
                      <a:srgbClr val="BB9E8F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6350">
                  <a:noFill/>
                  <a:round/>
                  <a:headEnd/>
                  <a:tailEnd/>
                </a:ln>
                <a:effectLst>
                  <a:glow rad="228600">
                    <a:srgbClr val="57BC9D">
                      <a:alpha val="40000"/>
                    </a:srgbClr>
                  </a:glow>
                </a:effectLst>
              </p:spPr>
              <p:txBody>
                <a:bodyPr wrap="none" anchor="ctr"/>
                <a:lstStyle/>
                <a:p>
                  <a:pPr defTabSz="91433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b="1" kern="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426" name="Oval 70">
                  <a:extLst>
                    <a:ext uri="{FF2B5EF4-FFF2-40B4-BE49-F238E27FC236}">
                      <a16:creationId xmlns:a16="http://schemas.microsoft.com/office/drawing/2014/main" id="{BE6088B7-F0A3-4AD5-BE2F-D5FBA7457D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849" y="1894895"/>
                  <a:ext cx="553320" cy="503545"/>
                </a:xfrm>
                <a:prstGeom prst="ellipse">
                  <a:avLst/>
                </a:prstGeom>
                <a:solidFill>
                  <a:schemeClr val="bg2">
                    <a:lumMod val="50000"/>
                    <a:alpha val="25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defTabSz="914333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3800" kern="0" baseline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424" name="Rectangle 423">
                <a:extLst>
                  <a:ext uri="{FF2B5EF4-FFF2-40B4-BE49-F238E27FC236}">
                    <a16:creationId xmlns:a16="http://schemas.microsoft.com/office/drawing/2014/main" id="{0BC9B910-3392-4282-910A-A78B8255EAC4}"/>
                  </a:ext>
                </a:extLst>
              </p:cNvPr>
              <p:cNvSpPr/>
              <p:nvPr/>
            </p:nvSpPr>
            <p:spPr>
              <a:xfrm>
                <a:off x="1304652" y="2418950"/>
                <a:ext cx="240030" cy="49263"/>
              </a:xfrm>
              <a:prstGeom prst="rect">
                <a:avLst/>
              </a:prstGeom>
              <a:solidFill>
                <a:srgbClr val="660000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eaLnBrk="1" hangingPunct="1">
                  <a:lnSpc>
                    <a:spcPct val="90000"/>
                  </a:lnSpc>
                  <a:defRPr/>
                </a:pPr>
                <a:endParaRPr lang="en-US" sz="1350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427" name="Flowchart: Delay 21">
              <a:extLst>
                <a:ext uri="{FF2B5EF4-FFF2-40B4-BE49-F238E27FC236}">
                  <a16:creationId xmlns:a16="http://schemas.microsoft.com/office/drawing/2014/main" id="{D626D8F4-0A29-4ADB-B139-FD611F3682C1}"/>
                </a:ext>
              </a:extLst>
            </p:cNvPr>
            <p:cNvSpPr/>
            <p:nvPr/>
          </p:nvSpPr>
          <p:spPr>
            <a:xfrm rot="7500000">
              <a:off x="5231122" y="1896506"/>
              <a:ext cx="148639" cy="111479"/>
            </a:xfrm>
            <a:prstGeom prst="ellipse">
              <a:avLst/>
            </a:prstGeom>
            <a:solidFill>
              <a:srgbClr val="D7576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lang="en-US" sz="1350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28" name="Flowchart: Delay 21">
              <a:extLst>
                <a:ext uri="{FF2B5EF4-FFF2-40B4-BE49-F238E27FC236}">
                  <a16:creationId xmlns:a16="http://schemas.microsoft.com/office/drawing/2014/main" id="{6C2B1313-6BEC-43A3-A040-FD055650B1BC}"/>
                </a:ext>
              </a:extLst>
            </p:cNvPr>
            <p:cNvSpPr/>
            <p:nvPr/>
          </p:nvSpPr>
          <p:spPr>
            <a:xfrm rot="7500000">
              <a:off x="5377396" y="1949637"/>
              <a:ext cx="148639" cy="111479"/>
            </a:xfrm>
            <a:prstGeom prst="ellipse">
              <a:avLst/>
            </a:prstGeom>
            <a:solidFill>
              <a:srgbClr val="D7576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lang="en-US" sz="1350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29" name="Flowchart: Delay 21">
              <a:extLst>
                <a:ext uri="{FF2B5EF4-FFF2-40B4-BE49-F238E27FC236}">
                  <a16:creationId xmlns:a16="http://schemas.microsoft.com/office/drawing/2014/main" id="{668991B3-EE4C-4C27-8B70-85D8ECBC0F4A}"/>
                </a:ext>
              </a:extLst>
            </p:cNvPr>
            <p:cNvSpPr/>
            <p:nvPr/>
          </p:nvSpPr>
          <p:spPr>
            <a:xfrm rot="7500000">
              <a:off x="4774563" y="2392402"/>
              <a:ext cx="148639" cy="111479"/>
            </a:xfrm>
            <a:prstGeom prst="ellipse">
              <a:avLst/>
            </a:prstGeom>
            <a:solidFill>
              <a:srgbClr val="D7576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lang="en-US" sz="1350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30" name="Flowchart: Delay 21">
              <a:extLst>
                <a:ext uri="{FF2B5EF4-FFF2-40B4-BE49-F238E27FC236}">
                  <a16:creationId xmlns:a16="http://schemas.microsoft.com/office/drawing/2014/main" id="{D0BB3DA5-E1D7-4B70-841B-6C5D5C89ABE9}"/>
                </a:ext>
              </a:extLst>
            </p:cNvPr>
            <p:cNvSpPr/>
            <p:nvPr/>
          </p:nvSpPr>
          <p:spPr>
            <a:xfrm rot="7500000">
              <a:off x="5180947" y="2111467"/>
              <a:ext cx="148639" cy="111479"/>
            </a:xfrm>
            <a:prstGeom prst="ellipse">
              <a:avLst/>
            </a:prstGeom>
            <a:solidFill>
              <a:srgbClr val="D7576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lang="en-US" sz="1350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31" name="Flowchart: Delay 21">
              <a:extLst>
                <a:ext uri="{FF2B5EF4-FFF2-40B4-BE49-F238E27FC236}">
                  <a16:creationId xmlns:a16="http://schemas.microsoft.com/office/drawing/2014/main" id="{8BFBFBA9-218F-4155-B606-4C0BEDD37C5A}"/>
                </a:ext>
              </a:extLst>
            </p:cNvPr>
            <p:cNvSpPr/>
            <p:nvPr/>
          </p:nvSpPr>
          <p:spPr>
            <a:xfrm rot="7500000">
              <a:off x="4690642" y="2111466"/>
              <a:ext cx="148639" cy="111479"/>
            </a:xfrm>
            <a:prstGeom prst="ellipse">
              <a:avLst/>
            </a:prstGeom>
            <a:solidFill>
              <a:srgbClr val="D7576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lang="en-US" sz="1350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32" name="Flowchart: Delay 21">
              <a:extLst>
                <a:ext uri="{FF2B5EF4-FFF2-40B4-BE49-F238E27FC236}">
                  <a16:creationId xmlns:a16="http://schemas.microsoft.com/office/drawing/2014/main" id="{7BD6CC17-A652-4777-82DD-73B5FFB01F74}"/>
                </a:ext>
              </a:extLst>
            </p:cNvPr>
            <p:cNvSpPr/>
            <p:nvPr/>
          </p:nvSpPr>
          <p:spPr>
            <a:xfrm rot="7500000">
              <a:off x="4891437" y="2216567"/>
              <a:ext cx="148639" cy="111479"/>
            </a:xfrm>
            <a:prstGeom prst="ellipse">
              <a:avLst/>
            </a:prstGeom>
            <a:solidFill>
              <a:srgbClr val="D7576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lang="en-US" sz="1350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33" name="Flowchart: Delay 21">
              <a:extLst>
                <a:ext uri="{FF2B5EF4-FFF2-40B4-BE49-F238E27FC236}">
                  <a16:creationId xmlns:a16="http://schemas.microsoft.com/office/drawing/2014/main" id="{D15860DA-324E-4DDE-AED7-CF47FF8BA2E4}"/>
                </a:ext>
              </a:extLst>
            </p:cNvPr>
            <p:cNvSpPr/>
            <p:nvPr/>
          </p:nvSpPr>
          <p:spPr>
            <a:xfrm rot="7500000">
              <a:off x="5065854" y="2253498"/>
              <a:ext cx="148639" cy="111479"/>
            </a:xfrm>
            <a:prstGeom prst="ellipse">
              <a:avLst/>
            </a:prstGeom>
            <a:solidFill>
              <a:srgbClr val="D7576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lang="en-US" sz="1350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34" name="Flowchart: Delay 21">
              <a:extLst>
                <a:ext uri="{FF2B5EF4-FFF2-40B4-BE49-F238E27FC236}">
                  <a16:creationId xmlns:a16="http://schemas.microsoft.com/office/drawing/2014/main" id="{F8DC9793-1EA3-4734-AD62-17E43120A115}"/>
                </a:ext>
              </a:extLst>
            </p:cNvPr>
            <p:cNvSpPr/>
            <p:nvPr/>
          </p:nvSpPr>
          <p:spPr>
            <a:xfrm rot="7500000">
              <a:off x="5332331" y="2331586"/>
              <a:ext cx="148639" cy="111479"/>
            </a:xfrm>
            <a:prstGeom prst="ellipse">
              <a:avLst/>
            </a:prstGeom>
            <a:solidFill>
              <a:srgbClr val="D7576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lang="en-US" sz="1350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35" name="Flowchart: Delay 21">
              <a:extLst>
                <a:ext uri="{FF2B5EF4-FFF2-40B4-BE49-F238E27FC236}">
                  <a16:creationId xmlns:a16="http://schemas.microsoft.com/office/drawing/2014/main" id="{DBCCA0FD-AE9B-4DB1-8161-E877970E5400}"/>
                </a:ext>
              </a:extLst>
            </p:cNvPr>
            <p:cNvSpPr/>
            <p:nvPr/>
          </p:nvSpPr>
          <p:spPr>
            <a:xfrm rot="7500000">
              <a:off x="5001949" y="2057599"/>
              <a:ext cx="148639" cy="111479"/>
            </a:xfrm>
            <a:prstGeom prst="ellipse">
              <a:avLst/>
            </a:prstGeom>
            <a:solidFill>
              <a:srgbClr val="D7576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lang="en-US" sz="1350" kern="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36" name="Flowchart: Delay 21">
              <a:extLst>
                <a:ext uri="{FF2B5EF4-FFF2-40B4-BE49-F238E27FC236}">
                  <a16:creationId xmlns:a16="http://schemas.microsoft.com/office/drawing/2014/main" id="{28635A33-A792-43A8-8893-218732C3A09B}"/>
                </a:ext>
              </a:extLst>
            </p:cNvPr>
            <p:cNvSpPr/>
            <p:nvPr/>
          </p:nvSpPr>
          <p:spPr>
            <a:xfrm rot="7500000">
              <a:off x="4581513" y="2449535"/>
              <a:ext cx="148639" cy="111479"/>
            </a:xfrm>
            <a:prstGeom prst="ellipse">
              <a:avLst/>
            </a:prstGeom>
            <a:solidFill>
              <a:srgbClr val="D7576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lang="en-US" sz="1350" kern="0" dirty="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437" name="Group 436">
              <a:extLst>
                <a:ext uri="{FF2B5EF4-FFF2-40B4-BE49-F238E27FC236}">
                  <a16:creationId xmlns:a16="http://schemas.microsoft.com/office/drawing/2014/main" id="{B85B5948-D848-4B89-A93B-0901605917F1}"/>
                </a:ext>
              </a:extLst>
            </p:cNvPr>
            <p:cNvGrpSpPr/>
            <p:nvPr/>
          </p:nvGrpSpPr>
          <p:grpSpPr>
            <a:xfrm>
              <a:off x="3907841" y="2557586"/>
              <a:ext cx="829076" cy="1048909"/>
              <a:chOff x="3751272" y="2038706"/>
              <a:chExt cx="760598" cy="721705"/>
            </a:xfrm>
          </p:grpSpPr>
          <p:grpSp>
            <p:nvGrpSpPr>
              <p:cNvPr id="438" name="Group 437">
                <a:extLst>
                  <a:ext uri="{FF2B5EF4-FFF2-40B4-BE49-F238E27FC236}">
                    <a16:creationId xmlns:a16="http://schemas.microsoft.com/office/drawing/2014/main" id="{C28DBCDD-37F3-455D-9510-936BC6D9F9DA}"/>
                  </a:ext>
                </a:extLst>
              </p:cNvPr>
              <p:cNvGrpSpPr/>
              <p:nvPr/>
            </p:nvGrpSpPr>
            <p:grpSpPr>
              <a:xfrm>
                <a:off x="3847739" y="2134951"/>
                <a:ext cx="575279" cy="528773"/>
                <a:chOff x="953710" y="1746324"/>
                <a:chExt cx="790818" cy="726888"/>
              </a:xfrm>
            </p:grpSpPr>
            <p:sp>
              <p:nvSpPr>
                <p:cNvPr id="448" name="Oval 447">
                  <a:extLst>
                    <a:ext uri="{FF2B5EF4-FFF2-40B4-BE49-F238E27FC236}">
                      <a16:creationId xmlns:a16="http://schemas.microsoft.com/office/drawing/2014/main" id="{7148A2B8-CCAB-4638-A1E7-131950F783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985675" y="1714359"/>
                  <a:ext cx="726888" cy="7908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4E7CF"/>
                    </a:gs>
                    <a:gs pos="100000">
                      <a:srgbClr val="BB9E8F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63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33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b="1" kern="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449" name="Oval 70">
                  <a:extLst>
                    <a:ext uri="{FF2B5EF4-FFF2-40B4-BE49-F238E27FC236}">
                      <a16:creationId xmlns:a16="http://schemas.microsoft.com/office/drawing/2014/main" id="{181B768E-BABA-4A14-B5D0-7AC890867E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849" y="1894895"/>
                  <a:ext cx="553320" cy="503545"/>
                </a:xfrm>
                <a:prstGeom prst="ellipse">
                  <a:avLst/>
                </a:prstGeom>
                <a:solidFill>
                  <a:schemeClr val="bg2">
                    <a:lumMod val="50000"/>
                    <a:alpha val="25000"/>
                  </a:scheme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defTabSz="914333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3800" kern="0" baseline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439" name="Flowchart: Delay 21">
                <a:extLst>
                  <a:ext uri="{FF2B5EF4-FFF2-40B4-BE49-F238E27FC236}">
                    <a16:creationId xmlns:a16="http://schemas.microsoft.com/office/drawing/2014/main" id="{819E6464-1F59-468D-963C-A0C70EDB6907}"/>
                  </a:ext>
                </a:extLst>
              </p:cNvPr>
              <p:cNvSpPr/>
              <p:nvPr/>
            </p:nvSpPr>
            <p:spPr>
              <a:xfrm rot="7500000">
                <a:off x="3863753" y="2127986"/>
                <a:ext cx="102870" cy="102870"/>
              </a:xfrm>
              <a:prstGeom prst="ellipse">
                <a:avLst/>
              </a:prstGeom>
              <a:solidFill>
                <a:srgbClr val="D7576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eaLnBrk="1" hangingPunct="1">
                  <a:lnSpc>
                    <a:spcPct val="90000"/>
                  </a:lnSpc>
                  <a:defRPr/>
                </a:pPr>
                <a:endParaRPr lang="en-US" sz="1350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40" name="Flowchart: Delay 21">
                <a:extLst>
                  <a:ext uri="{FF2B5EF4-FFF2-40B4-BE49-F238E27FC236}">
                    <a16:creationId xmlns:a16="http://schemas.microsoft.com/office/drawing/2014/main" id="{F3B76352-67BA-44A1-88F7-537977BE4698}"/>
                  </a:ext>
                </a:extLst>
              </p:cNvPr>
              <p:cNvSpPr/>
              <p:nvPr/>
            </p:nvSpPr>
            <p:spPr>
              <a:xfrm rot="13080000" flipV="1">
                <a:off x="4409000" y="2348816"/>
                <a:ext cx="102870" cy="102870"/>
              </a:xfrm>
              <a:prstGeom prst="ellipse">
                <a:avLst/>
              </a:prstGeom>
              <a:solidFill>
                <a:srgbClr val="D7576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eaLnBrk="1" hangingPunct="1">
                  <a:lnSpc>
                    <a:spcPct val="90000"/>
                  </a:lnSpc>
                  <a:defRPr/>
                </a:pPr>
                <a:endParaRPr lang="en-US" sz="1350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41" name="Flowchart: Delay 21">
                <a:extLst>
                  <a:ext uri="{FF2B5EF4-FFF2-40B4-BE49-F238E27FC236}">
                    <a16:creationId xmlns:a16="http://schemas.microsoft.com/office/drawing/2014/main" id="{8325F8F3-3692-4113-8DCE-87C463901C46}"/>
                  </a:ext>
                </a:extLst>
              </p:cNvPr>
              <p:cNvSpPr/>
              <p:nvPr/>
            </p:nvSpPr>
            <p:spPr>
              <a:xfrm rot="10200000">
                <a:off x="4320599" y="2137748"/>
                <a:ext cx="102870" cy="102870"/>
              </a:xfrm>
              <a:prstGeom prst="ellipse">
                <a:avLst/>
              </a:prstGeom>
              <a:solidFill>
                <a:srgbClr val="D7576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eaLnBrk="1" hangingPunct="1">
                  <a:lnSpc>
                    <a:spcPct val="90000"/>
                  </a:lnSpc>
                  <a:defRPr/>
                </a:pPr>
                <a:endParaRPr lang="en-US" sz="1350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42" name="Flowchart: Delay 21">
                <a:extLst>
                  <a:ext uri="{FF2B5EF4-FFF2-40B4-BE49-F238E27FC236}">
                    <a16:creationId xmlns:a16="http://schemas.microsoft.com/office/drawing/2014/main" id="{EA8AA5C0-2086-40FB-8F88-8D11486F08C1}"/>
                  </a:ext>
                </a:extLst>
              </p:cNvPr>
              <p:cNvSpPr/>
              <p:nvPr/>
            </p:nvSpPr>
            <p:spPr>
              <a:xfrm rot="11400000" flipH="1">
                <a:off x="3751272" y="2348816"/>
                <a:ext cx="102870" cy="102870"/>
              </a:xfrm>
              <a:prstGeom prst="ellipse">
                <a:avLst/>
              </a:prstGeom>
              <a:solidFill>
                <a:srgbClr val="D7576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eaLnBrk="1" hangingPunct="1">
                  <a:lnSpc>
                    <a:spcPct val="90000"/>
                  </a:lnSpc>
                  <a:defRPr/>
                </a:pPr>
                <a:endParaRPr lang="en-US" sz="1350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43" name="Flowchart: Delay 21">
                <a:extLst>
                  <a:ext uri="{FF2B5EF4-FFF2-40B4-BE49-F238E27FC236}">
                    <a16:creationId xmlns:a16="http://schemas.microsoft.com/office/drawing/2014/main" id="{9553FD3C-D80A-41D5-8163-6B5953359146}"/>
                  </a:ext>
                </a:extLst>
              </p:cNvPr>
              <p:cNvSpPr/>
              <p:nvPr/>
            </p:nvSpPr>
            <p:spPr>
              <a:xfrm rot="18060000" flipV="1">
                <a:off x="4083596" y="2657541"/>
                <a:ext cx="102870" cy="102870"/>
              </a:xfrm>
              <a:prstGeom prst="ellipse">
                <a:avLst/>
              </a:prstGeom>
              <a:solidFill>
                <a:srgbClr val="D7576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eaLnBrk="1" hangingPunct="1">
                  <a:lnSpc>
                    <a:spcPct val="90000"/>
                  </a:lnSpc>
                  <a:defRPr/>
                </a:pPr>
                <a:endParaRPr lang="en-US" sz="1350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DB01371D-51A7-430C-9172-C10D614D6E15}"/>
                  </a:ext>
                </a:extLst>
              </p:cNvPr>
              <p:cNvSpPr/>
              <p:nvPr/>
            </p:nvSpPr>
            <p:spPr>
              <a:xfrm>
                <a:off x="4056505" y="2418950"/>
                <a:ext cx="240030" cy="49263"/>
              </a:xfrm>
              <a:prstGeom prst="rect">
                <a:avLst/>
              </a:prstGeom>
              <a:solidFill>
                <a:schemeClr val="tx1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eaLnBrk="1" hangingPunct="1">
                  <a:lnSpc>
                    <a:spcPct val="90000"/>
                  </a:lnSpc>
                  <a:defRPr/>
                </a:pPr>
                <a:endParaRPr lang="en-US" sz="1350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45" name="Flowchart: Delay 21">
                <a:extLst>
                  <a:ext uri="{FF2B5EF4-FFF2-40B4-BE49-F238E27FC236}">
                    <a16:creationId xmlns:a16="http://schemas.microsoft.com/office/drawing/2014/main" id="{97FD1363-C7BE-4F3B-9F26-E0AF26B0BBF8}"/>
                  </a:ext>
                </a:extLst>
              </p:cNvPr>
              <p:cNvSpPr/>
              <p:nvPr/>
            </p:nvSpPr>
            <p:spPr>
              <a:xfrm rot="18060000" flipV="1">
                <a:off x="4304568" y="2574541"/>
                <a:ext cx="102870" cy="102870"/>
              </a:xfrm>
              <a:prstGeom prst="ellipse">
                <a:avLst/>
              </a:prstGeom>
              <a:solidFill>
                <a:srgbClr val="D7576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eaLnBrk="1" hangingPunct="1">
                  <a:lnSpc>
                    <a:spcPct val="90000"/>
                  </a:lnSpc>
                  <a:defRPr/>
                </a:pPr>
                <a:endParaRPr lang="en-US" sz="1350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46" name="Flowchart: Delay 21">
                <a:extLst>
                  <a:ext uri="{FF2B5EF4-FFF2-40B4-BE49-F238E27FC236}">
                    <a16:creationId xmlns:a16="http://schemas.microsoft.com/office/drawing/2014/main" id="{39E59D29-EE59-4E10-ADD6-6C48637122AD}"/>
                  </a:ext>
                </a:extLst>
              </p:cNvPr>
              <p:cNvSpPr/>
              <p:nvPr/>
            </p:nvSpPr>
            <p:spPr>
              <a:xfrm rot="7500000">
                <a:off x="4083596" y="2038706"/>
                <a:ext cx="102870" cy="102870"/>
              </a:xfrm>
              <a:prstGeom prst="ellipse">
                <a:avLst/>
              </a:prstGeom>
              <a:solidFill>
                <a:srgbClr val="D7576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eaLnBrk="1" hangingPunct="1">
                  <a:lnSpc>
                    <a:spcPct val="90000"/>
                  </a:lnSpc>
                  <a:defRPr/>
                </a:pPr>
                <a:endParaRPr lang="en-US" sz="1350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47" name="Flowchart: Delay 21">
                <a:extLst>
                  <a:ext uri="{FF2B5EF4-FFF2-40B4-BE49-F238E27FC236}">
                    <a16:creationId xmlns:a16="http://schemas.microsoft.com/office/drawing/2014/main" id="{4DF1145C-9739-4E8A-8BC4-71E9BD75EB94}"/>
                  </a:ext>
                </a:extLst>
              </p:cNvPr>
              <p:cNvSpPr/>
              <p:nvPr/>
            </p:nvSpPr>
            <p:spPr>
              <a:xfrm rot="10200000">
                <a:off x="3856709" y="2563087"/>
                <a:ext cx="102870" cy="102870"/>
              </a:xfrm>
              <a:prstGeom prst="ellipse">
                <a:avLst/>
              </a:prstGeom>
              <a:solidFill>
                <a:srgbClr val="D75762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eaLnBrk="1" hangingPunct="1">
                  <a:lnSpc>
                    <a:spcPct val="90000"/>
                  </a:lnSpc>
                  <a:defRPr/>
                </a:pPr>
                <a:endParaRPr lang="en-US" sz="1350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450" name="Text Box 70">
              <a:extLst>
                <a:ext uri="{FF2B5EF4-FFF2-40B4-BE49-F238E27FC236}">
                  <a16:creationId xmlns:a16="http://schemas.microsoft.com/office/drawing/2014/main" id="{D732050B-05A5-411C-B716-5F35265D4D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1018" y="3146021"/>
              <a:ext cx="1261587" cy="300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1438" tIns="45719" rIns="91438" bIns="45719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14355" eaLnBrk="1" hangingPunct="1">
                <a:defRPr/>
              </a:pPr>
              <a:r>
                <a:rPr lang="en-US" sz="1350" kern="0" dirty="0">
                  <a:solidFill>
                    <a:srgbClr val="0000CC"/>
                  </a:solidFill>
                  <a:ea typeface="ＭＳ Ｐゴシック" pitchFamily="34" charset="-128"/>
                </a:rPr>
                <a:t>Eliminate</a:t>
              </a:r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2BD79C12-9B65-4228-836D-50C3B53D8151}"/>
                </a:ext>
              </a:extLst>
            </p:cNvPr>
            <p:cNvSpPr/>
            <p:nvPr/>
          </p:nvSpPr>
          <p:spPr>
            <a:xfrm>
              <a:off x="2498493" y="3157921"/>
              <a:ext cx="800215" cy="300080"/>
            </a:xfrm>
            <a:prstGeom prst="rect">
              <a:avLst/>
            </a:prstGeom>
          </p:spPr>
          <p:txBody>
            <a:bodyPr wrap="none" lIns="91438" tIns="45719" rIns="91438" bIns="45719">
              <a:spAutoFit/>
            </a:bodyPr>
            <a:lstStyle/>
            <a:p>
              <a:pPr algn="ctr" defTabSz="914355" eaLnBrk="1" hangingPunct="1"/>
              <a:r>
                <a:rPr lang="en-US" sz="1350" b="1" dirty="0">
                  <a:solidFill>
                    <a:srgbClr val="58A2A7"/>
                  </a:solidFill>
                  <a:ea typeface="ＭＳ Ｐゴシック" pitchFamily="34" charset="-128"/>
                </a:rPr>
                <a:t>Activate </a:t>
              </a:r>
            </a:p>
          </p:txBody>
        </p:sp>
        <p:grpSp>
          <p:nvGrpSpPr>
            <p:cNvPr id="454" name="Group 453">
              <a:extLst>
                <a:ext uri="{FF2B5EF4-FFF2-40B4-BE49-F238E27FC236}">
                  <a16:creationId xmlns:a16="http://schemas.microsoft.com/office/drawing/2014/main" id="{67E7DD2A-1361-4F92-BAC5-79EE0266CCD9}"/>
                </a:ext>
              </a:extLst>
            </p:cNvPr>
            <p:cNvGrpSpPr/>
            <p:nvPr/>
          </p:nvGrpSpPr>
          <p:grpSpPr>
            <a:xfrm>
              <a:off x="7069047" y="2662027"/>
              <a:ext cx="627072" cy="768507"/>
              <a:chOff x="6491585" y="2134951"/>
              <a:chExt cx="575279" cy="528773"/>
            </a:xfrm>
          </p:grpSpPr>
          <p:grpSp>
            <p:nvGrpSpPr>
              <p:cNvPr id="455" name="Group 454">
                <a:extLst>
                  <a:ext uri="{FF2B5EF4-FFF2-40B4-BE49-F238E27FC236}">
                    <a16:creationId xmlns:a16="http://schemas.microsoft.com/office/drawing/2014/main" id="{625747D3-61B7-4D73-9FCB-7BB1FB342F22}"/>
                  </a:ext>
                </a:extLst>
              </p:cNvPr>
              <p:cNvGrpSpPr/>
              <p:nvPr/>
            </p:nvGrpSpPr>
            <p:grpSpPr>
              <a:xfrm>
                <a:off x="6491585" y="2134951"/>
                <a:ext cx="575279" cy="528773"/>
                <a:chOff x="953710" y="1746324"/>
                <a:chExt cx="790818" cy="726888"/>
              </a:xfrm>
            </p:grpSpPr>
            <p:sp>
              <p:nvSpPr>
                <p:cNvPr id="457" name="Oval 70">
                  <a:extLst>
                    <a:ext uri="{FF2B5EF4-FFF2-40B4-BE49-F238E27FC236}">
                      <a16:creationId xmlns:a16="http://schemas.microsoft.com/office/drawing/2014/main" id="{3E275FB3-8C71-4889-8095-564D59244E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849" y="1894895"/>
                  <a:ext cx="553320" cy="503545"/>
                </a:xfrm>
                <a:prstGeom prst="ellipse">
                  <a:avLst/>
                </a:prstGeom>
                <a:solidFill>
                  <a:srgbClr val="E2E2E2">
                    <a:lumMod val="25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defTabSz="914333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3800" kern="0" baseline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458" name="Oval 457">
                  <a:extLst>
                    <a:ext uri="{FF2B5EF4-FFF2-40B4-BE49-F238E27FC236}">
                      <a16:creationId xmlns:a16="http://schemas.microsoft.com/office/drawing/2014/main" id="{EFE5357C-6125-4BE7-AFAD-85A630B289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985675" y="1714359"/>
                  <a:ext cx="726888" cy="7908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E2E2E2">
                        <a:lumMod val="90000"/>
                        <a:alpha val="70000"/>
                      </a:srgbClr>
                    </a:gs>
                    <a:gs pos="99000">
                      <a:srgbClr val="E2E2E2">
                        <a:lumMod val="50000"/>
                        <a:alpha val="80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63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91433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b="1" kern="0" dirty="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endParaRPr>
                </a:p>
              </p:txBody>
            </p:sp>
          </p:grpSp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E14BF62E-34F0-48C1-A0EC-88A170BE1930}"/>
                  </a:ext>
                </a:extLst>
              </p:cNvPr>
              <p:cNvSpPr/>
              <p:nvPr/>
            </p:nvSpPr>
            <p:spPr>
              <a:xfrm>
                <a:off x="6700352" y="2418950"/>
                <a:ext cx="240030" cy="49263"/>
              </a:xfrm>
              <a:prstGeom prst="rect">
                <a:avLst/>
              </a:prstGeom>
              <a:solidFill>
                <a:sysClr val="windowText" lastClr="000000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eaLnBrk="1" hangingPunct="1">
                  <a:lnSpc>
                    <a:spcPct val="90000"/>
                  </a:lnSpc>
                  <a:defRPr/>
                </a:pPr>
                <a:endParaRPr lang="en-US" sz="1350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506" name="Flowchart: Delay 21">
              <a:extLst>
                <a:ext uri="{FF2B5EF4-FFF2-40B4-BE49-F238E27FC236}">
                  <a16:creationId xmlns:a16="http://schemas.microsoft.com/office/drawing/2014/main" id="{124D9A7C-F1CC-4B04-90B4-1243BD1D6C91}"/>
                </a:ext>
              </a:extLst>
            </p:cNvPr>
            <p:cNvSpPr/>
            <p:nvPr/>
          </p:nvSpPr>
          <p:spPr>
            <a:xfrm rot="7500000">
              <a:off x="4434858" y="2245395"/>
              <a:ext cx="148639" cy="111479"/>
            </a:xfrm>
            <a:prstGeom prst="ellipse">
              <a:avLst/>
            </a:prstGeom>
            <a:solidFill>
              <a:srgbClr val="D7576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lang="en-US" sz="1350" kern="0" dirty="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73BDB6D7-ABF1-468D-B5B5-635E07648FB7}"/>
                </a:ext>
              </a:extLst>
            </p:cNvPr>
            <p:cNvGrpSpPr/>
            <p:nvPr/>
          </p:nvGrpSpPr>
          <p:grpSpPr>
            <a:xfrm>
              <a:off x="5874330" y="1437224"/>
              <a:ext cx="627075" cy="768507"/>
              <a:chOff x="953710" y="1746324"/>
              <a:chExt cx="790818" cy="726888"/>
            </a:xfrm>
          </p:grpSpPr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DBB8A21A-BCC5-40A1-9AB5-082CDDEFA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985675" y="1714359"/>
                <a:ext cx="726888" cy="790818"/>
              </a:xfrm>
              <a:prstGeom prst="ellipse">
                <a:avLst/>
              </a:prstGeom>
              <a:gradFill flip="none" rotWithShape="1">
                <a:gsLst>
                  <a:gs pos="0">
                    <a:srgbClr val="F4E7CF"/>
                  </a:gs>
                  <a:gs pos="100000">
                    <a:srgbClr val="BB9E8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635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333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b="1" kern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509" name="Oval 70">
                <a:extLst>
                  <a:ext uri="{FF2B5EF4-FFF2-40B4-BE49-F238E27FC236}">
                    <a16:creationId xmlns:a16="http://schemas.microsoft.com/office/drawing/2014/main" id="{5CD82FE9-5EA9-4A1E-92DD-E98504693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7849" y="1894895"/>
                <a:ext cx="553320" cy="503545"/>
              </a:xfrm>
              <a:prstGeom prst="ellipse">
                <a:avLst/>
              </a:prstGeom>
              <a:solidFill>
                <a:schemeClr val="bg2">
                  <a:lumMod val="50000"/>
                  <a:alpha val="2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3800" kern="0" baseline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</p:grpSp>
        <p:grpSp>
          <p:nvGrpSpPr>
            <p:cNvPr id="510" name="Group 509">
              <a:extLst>
                <a:ext uri="{FF2B5EF4-FFF2-40B4-BE49-F238E27FC236}">
                  <a16:creationId xmlns:a16="http://schemas.microsoft.com/office/drawing/2014/main" id="{4DE4A6DB-03EE-42C9-B2AC-1C8F64C1615B}"/>
                </a:ext>
              </a:extLst>
            </p:cNvPr>
            <p:cNvGrpSpPr/>
            <p:nvPr/>
          </p:nvGrpSpPr>
          <p:grpSpPr>
            <a:xfrm>
              <a:off x="5511053" y="1818385"/>
              <a:ext cx="627075" cy="768507"/>
              <a:chOff x="953710" y="1746324"/>
              <a:chExt cx="790818" cy="726888"/>
            </a:xfrm>
          </p:grpSpPr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425A89EE-B769-4895-9D6F-6366B2DC8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985675" y="1714359"/>
                <a:ext cx="726888" cy="790818"/>
              </a:xfrm>
              <a:prstGeom prst="ellipse">
                <a:avLst/>
              </a:prstGeom>
              <a:gradFill flip="none" rotWithShape="1">
                <a:gsLst>
                  <a:gs pos="0">
                    <a:srgbClr val="F4E7CF"/>
                  </a:gs>
                  <a:gs pos="100000">
                    <a:srgbClr val="BB9E8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635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333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b="1" kern="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endParaRPr>
              </a:p>
            </p:txBody>
          </p:sp>
          <p:sp>
            <p:nvSpPr>
              <p:cNvPr id="512" name="Oval 70">
                <a:extLst>
                  <a:ext uri="{FF2B5EF4-FFF2-40B4-BE49-F238E27FC236}">
                    <a16:creationId xmlns:a16="http://schemas.microsoft.com/office/drawing/2014/main" id="{48D72F74-298D-48CE-AC42-E2CAEF908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7849" y="1894895"/>
                <a:ext cx="553320" cy="503545"/>
              </a:xfrm>
              <a:prstGeom prst="ellipse">
                <a:avLst/>
              </a:prstGeom>
              <a:solidFill>
                <a:schemeClr val="bg2">
                  <a:lumMod val="50000"/>
                  <a:alpha val="2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 b="1" baseline="-25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en-US" sz="3800" kern="0" baseline="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513" name="TextBox 512">
              <a:extLst>
                <a:ext uri="{FF2B5EF4-FFF2-40B4-BE49-F238E27FC236}">
                  <a16:creationId xmlns:a16="http://schemas.microsoft.com/office/drawing/2014/main" id="{2AD32EB7-33D8-416F-B388-28E0E19AF851}"/>
                </a:ext>
              </a:extLst>
            </p:cNvPr>
            <p:cNvSpPr txBox="1"/>
            <p:nvPr/>
          </p:nvSpPr>
          <p:spPr>
            <a:xfrm>
              <a:off x="2244238" y="5768896"/>
              <a:ext cx="5182583" cy="323149"/>
            </a:xfrm>
            <a:prstGeom prst="rect">
              <a:avLst/>
            </a:prstGeom>
            <a:noFill/>
          </p:spPr>
          <p:txBody>
            <a:bodyPr wrap="square" lIns="91424" tIns="45712" rIns="91424" bIns="45712" rtlCol="0">
              <a:spAutoFit/>
            </a:bodyPr>
            <a:lstStyle/>
            <a:p>
              <a:pPr algn="ctr" defTabSz="91422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 dirty="0">
                  <a:cs typeface="Arial" panose="020B0604020202020204" pitchFamily="34" charset="0"/>
                </a:rPr>
                <a:t>Combine TLR7 agonist, </a:t>
              </a:r>
              <a:r>
                <a:rPr lang="en-US" sz="1500" b="1" dirty="0" err="1">
                  <a:cs typeface="Arial" panose="020B0604020202020204" pitchFamily="34" charset="0"/>
                </a:rPr>
                <a:t>bNAbs</a:t>
              </a:r>
              <a:r>
                <a:rPr lang="en-US" sz="1500" b="1" dirty="0">
                  <a:cs typeface="Arial" panose="020B0604020202020204" pitchFamily="34" charset="0"/>
                </a:rPr>
                <a:t>, therapeutic vaccine</a:t>
              </a:r>
            </a:p>
          </p:txBody>
        </p:sp>
        <p:sp>
          <p:nvSpPr>
            <p:cNvPr id="514" name="Chevron 16">
              <a:extLst>
                <a:ext uri="{FF2B5EF4-FFF2-40B4-BE49-F238E27FC236}">
                  <a16:creationId xmlns:a16="http://schemas.microsoft.com/office/drawing/2014/main" id="{80CC2948-E4ED-49C4-A8EE-5D8EB7A809E7}"/>
                </a:ext>
              </a:extLst>
            </p:cNvPr>
            <p:cNvSpPr/>
            <p:nvPr/>
          </p:nvSpPr>
          <p:spPr>
            <a:xfrm>
              <a:off x="1044215" y="5800085"/>
              <a:ext cx="1241871" cy="366713"/>
            </a:xfrm>
            <a:prstGeom prst="chevron">
              <a:avLst/>
            </a:prstGeom>
            <a:solidFill>
              <a:srgbClr val="C50F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24" tIns="45712" rIns="91424" bIns="45712" rtlCol="0" anchor="ctr"/>
            <a:lstStyle/>
            <a:p>
              <a:pPr algn="ctr" defTabSz="1218926">
                <a:defRPr/>
              </a:pPr>
              <a:r>
                <a:rPr lang="en-US" sz="1500" b="1" kern="0" dirty="0">
                  <a:solidFill>
                    <a:prstClr val="white"/>
                  </a:solidFill>
                  <a:cs typeface="Arial" panose="020B0604020202020204" pitchFamily="34" charset="0"/>
                </a:rPr>
                <a:t>Goal</a:t>
              </a:r>
            </a:p>
          </p:txBody>
        </p:sp>
        <p:sp>
          <p:nvSpPr>
            <p:cNvPr id="766" name="TextBox 765">
              <a:extLst>
                <a:ext uri="{FF2B5EF4-FFF2-40B4-BE49-F238E27FC236}">
                  <a16:creationId xmlns:a16="http://schemas.microsoft.com/office/drawing/2014/main" id="{05672D46-E33E-4C7C-9B05-1538214E7185}"/>
                </a:ext>
              </a:extLst>
            </p:cNvPr>
            <p:cNvSpPr txBox="1"/>
            <p:nvPr/>
          </p:nvSpPr>
          <p:spPr>
            <a:xfrm>
              <a:off x="6595252" y="4325498"/>
              <a:ext cx="615553" cy="15517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defTabSz="121917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73AEC5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</a:rPr>
                <a:t>Vaccines</a:t>
              </a:r>
            </a:p>
          </p:txBody>
        </p:sp>
        <p:grpSp>
          <p:nvGrpSpPr>
            <p:cNvPr id="767" name="Group 766">
              <a:extLst>
                <a:ext uri="{FF2B5EF4-FFF2-40B4-BE49-F238E27FC236}">
                  <a16:creationId xmlns:a16="http://schemas.microsoft.com/office/drawing/2014/main" id="{9D8EF6C0-1D12-447B-869C-049D7B3AC052}"/>
                </a:ext>
              </a:extLst>
            </p:cNvPr>
            <p:cNvGrpSpPr/>
            <p:nvPr/>
          </p:nvGrpSpPr>
          <p:grpSpPr>
            <a:xfrm>
              <a:off x="6076627" y="3716165"/>
              <a:ext cx="560730" cy="740841"/>
              <a:chOff x="7870884" y="3703043"/>
              <a:chExt cx="702002" cy="695619"/>
            </a:xfrm>
          </p:grpSpPr>
          <p:sp>
            <p:nvSpPr>
              <p:cNvPr id="849" name="Oval 848">
                <a:extLst>
                  <a:ext uri="{FF2B5EF4-FFF2-40B4-BE49-F238E27FC236}">
                    <a16:creationId xmlns:a16="http://schemas.microsoft.com/office/drawing/2014/main" id="{61B1C614-8C0B-4BC7-A83F-8F3D4186CA24}"/>
                  </a:ext>
                </a:extLst>
              </p:cNvPr>
              <p:cNvSpPr/>
              <p:nvPr/>
            </p:nvSpPr>
            <p:spPr bwMode="auto">
              <a:xfrm>
                <a:off x="8005475" y="3833086"/>
                <a:ext cx="433181" cy="429240"/>
              </a:xfrm>
              <a:prstGeom prst="ellipse">
                <a:avLst/>
              </a:prstGeom>
              <a:gradFill>
                <a:gsLst>
                  <a:gs pos="15000">
                    <a:srgbClr val="73AEC5">
                      <a:lumMod val="20000"/>
                      <a:lumOff val="80000"/>
                    </a:srgbClr>
                  </a:gs>
                  <a:gs pos="84000">
                    <a:srgbClr val="73AEC5">
                      <a:lumMod val="60000"/>
                      <a:lumOff val="40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444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850" name="Freeform 234">
                <a:extLst>
                  <a:ext uri="{FF2B5EF4-FFF2-40B4-BE49-F238E27FC236}">
                    <a16:creationId xmlns:a16="http://schemas.microsoft.com/office/drawing/2014/main" id="{59D8E23A-AD3E-4797-AF1B-BF216EC190D5}"/>
                  </a:ext>
                </a:extLst>
              </p:cNvPr>
              <p:cNvSpPr/>
              <p:nvPr/>
            </p:nvSpPr>
            <p:spPr bwMode="auto">
              <a:xfrm rot="8572451" flipV="1">
                <a:off x="8052766" y="4002988"/>
                <a:ext cx="339832" cy="97322"/>
              </a:xfrm>
              <a:custGeom>
                <a:avLst/>
                <a:gdLst>
                  <a:gd name="connsiteX0" fmla="*/ 0 w 373380"/>
                  <a:gd name="connsiteY0" fmla="*/ 63676 h 117016"/>
                  <a:gd name="connsiteX1" fmla="*/ 83820 w 373380"/>
                  <a:gd name="connsiteY1" fmla="*/ 2716 h 117016"/>
                  <a:gd name="connsiteX2" fmla="*/ 213360 w 373380"/>
                  <a:gd name="connsiteY2" fmla="*/ 117016 h 117016"/>
                  <a:gd name="connsiteX3" fmla="*/ 312420 w 373380"/>
                  <a:gd name="connsiteY3" fmla="*/ 2716 h 117016"/>
                  <a:gd name="connsiteX4" fmla="*/ 373380 w 373380"/>
                  <a:gd name="connsiteY4" fmla="*/ 33196 h 117016"/>
                  <a:gd name="connsiteX5" fmla="*/ 373380 w 373380"/>
                  <a:gd name="connsiteY5" fmla="*/ 33196 h 117016"/>
                  <a:gd name="connsiteX6" fmla="*/ 373380 w 373380"/>
                  <a:gd name="connsiteY6" fmla="*/ 48436 h 117016"/>
                  <a:gd name="connsiteX0" fmla="*/ 0 w 416159"/>
                  <a:gd name="connsiteY0" fmla="*/ 101109 h 117016"/>
                  <a:gd name="connsiteX1" fmla="*/ 126599 w 416159"/>
                  <a:gd name="connsiteY1" fmla="*/ 2716 h 117016"/>
                  <a:gd name="connsiteX2" fmla="*/ 256139 w 416159"/>
                  <a:gd name="connsiteY2" fmla="*/ 117016 h 117016"/>
                  <a:gd name="connsiteX3" fmla="*/ 355199 w 416159"/>
                  <a:gd name="connsiteY3" fmla="*/ 2716 h 117016"/>
                  <a:gd name="connsiteX4" fmla="*/ 416159 w 416159"/>
                  <a:gd name="connsiteY4" fmla="*/ 33196 h 117016"/>
                  <a:gd name="connsiteX5" fmla="*/ 416159 w 416159"/>
                  <a:gd name="connsiteY5" fmla="*/ 33196 h 117016"/>
                  <a:gd name="connsiteX6" fmla="*/ 416159 w 416159"/>
                  <a:gd name="connsiteY6" fmla="*/ 48436 h 11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6159" h="117016">
                    <a:moveTo>
                      <a:pt x="0" y="101109"/>
                    </a:moveTo>
                    <a:cubicBezTo>
                      <a:pt x="24130" y="66184"/>
                      <a:pt x="83909" y="65"/>
                      <a:pt x="126599" y="2716"/>
                    </a:cubicBezTo>
                    <a:cubicBezTo>
                      <a:pt x="169289" y="5367"/>
                      <a:pt x="218039" y="117016"/>
                      <a:pt x="256139" y="117016"/>
                    </a:cubicBezTo>
                    <a:cubicBezTo>
                      <a:pt x="294239" y="117016"/>
                      <a:pt x="328529" y="16686"/>
                      <a:pt x="355199" y="2716"/>
                    </a:cubicBezTo>
                    <a:cubicBezTo>
                      <a:pt x="381869" y="-11254"/>
                      <a:pt x="416159" y="33196"/>
                      <a:pt x="416159" y="33196"/>
                    </a:cubicBezTo>
                    <a:lnTo>
                      <a:pt x="416159" y="33196"/>
                    </a:lnTo>
                    <a:lnTo>
                      <a:pt x="416159" y="48436"/>
                    </a:lnTo>
                  </a:path>
                </a:pathLst>
              </a:custGeom>
              <a:noFill/>
              <a:ln w="12700" cap="flat" cmpd="sng" algn="ctr">
                <a:solidFill>
                  <a:srgbClr val="D11241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sp>
            <p:nvSpPr>
              <p:cNvPr id="851" name="Oval 636">
                <a:extLst>
                  <a:ext uri="{FF2B5EF4-FFF2-40B4-BE49-F238E27FC236}">
                    <a16:creationId xmlns:a16="http://schemas.microsoft.com/office/drawing/2014/main" id="{5EB7A455-A8AB-4FF6-B338-A2A0B23D2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06343" y="3832387"/>
                <a:ext cx="432086" cy="431592"/>
              </a:xfrm>
              <a:prstGeom prst="ellipse">
                <a:avLst/>
              </a:prstGeom>
              <a:noFill/>
              <a:ln w="31750" algn="ctr">
                <a:solidFill>
                  <a:srgbClr val="73AEC5">
                    <a:lumMod val="75000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  <p:grpSp>
            <p:nvGrpSpPr>
              <p:cNvPr id="852" name="Group 851">
                <a:extLst>
                  <a:ext uri="{FF2B5EF4-FFF2-40B4-BE49-F238E27FC236}">
                    <a16:creationId xmlns:a16="http://schemas.microsoft.com/office/drawing/2014/main" id="{F3966A86-52A6-4D1D-8699-2B000CA68312}"/>
                  </a:ext>
                </a:extLst>
              </p:cNvPr>
              <p:cNvGrpSpPr/>
              <p:nvPr/>
            </p:nvGrpSpPr>
            <p:grpSpPr>
              <a:xfrm>
                <a:off x="8065336" y="3867423"/>
                <a:ext cx="320478" cy="364705"/>
                <a:chOff x="7903867" y="3792345"/>
                <a:chExt cx="451649" cy="513979"/>
              </a:xfrm>
            </p:grpSpPr>
            <p:sp>
              <p:nvSpPr>
                <p:cNvPr id="885" name="Oval 637">
                  <a:extLst>
                    <a:ext uri="{FF2B5EF4-FFF2-40B4-BE49-F238E27FC236}">
                      <a16:creationId xmlns:a16="http://schemas.microsoft.com/office/drawing/2014/main" id="{564094EB-28E3-49E9-938D-7D0287CC5B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>
                  <a:off x="8108344" y="3792345"/>
                  <a:ext cx="42692" cy="42644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886" name="Oval 638">
                  <a:extLst>
                    <a:ext uri="{FF2B5EF4-FFF2-40B4-BE49-F238E27FC236}">
                      <a16:creationId xmlns:a16="http://schemas.microsoft.com/office/drawing/2014/main" id="{D3597F8D-CF31-435D-B390-6E97B65B55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>
                  <a:off x="8151037" y="3814790"/>
                  <a:ext cx="40446" cy="44889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887" name="Oval 639">
                  <a:extLst>
                    <a:ext uri="{FF2B5EF4-FFF2-40B4-BE49-F238E27FC236}">
                      <a16:creationId xmlns:a16="http://schemas.microsoft.com/office/drawing/2014/main" id="{90792003-E01A-45BF-8EBE-6C58736913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>
                  <a:off x="8189237" y="3839479"/>
                  <a:ext cx="44941" cy="42645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888" name="Oval 640">
                  <a:extLst>
                    <a:ext uri="{FF2B5EF4-FFF2-40B4-BE49-F238E27FC236}">
                      <a16:creationId xmlns:a16="http://schemas.microsoft.com/office/drawing/2014/main" id="{1B27CA09-0431-41AF-95DD-F2838CBE8E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>
                  <a:off x="8231928" y="3864168"/>
                  <a:ext cx="42693" cy="40401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889" name="Oval 641">
                  <a:extLst>
                    <a:ext uri="{FF2B5EF4-FFF2-40B4-BE49-F238E27FC236}">
                      <a16:creationId xmlns:a16="http://schemas.microsoft.com/office/drawing/2014/main" id="{51A9282E-B005-43B4-B21F-44B32856EF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>
                  <a:off x="8272375" y="3886613"/>
                  <a:ext cx="44941" cy="42644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890" name="Oval 642">
                  <a:extLst>
                    <a:ext uri="{FF2B5EF4-FFF2-40B4-BE49-F238E27FC236}">
                      <a16:creationId xmlns:a16="http://schemas.microsoft.com/office/drawing/2014/main" id="{F80CE052-4D41-495B-8AA7-F802C184E2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>
                  <a:off x="8315068" y="3911301"/>
                  <a:ext cx="40446" cy="40401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891" name="Oval 643">
                  <a:extLst>
                    <a:ext uri="{FF2B5EF4-FFF2-40B4-BE49-F238E27FC236}">
                      <a16:creationId xmlns:a16="http://schemas.microsoft.com/office/drawing/2014/main" id="{192201EF-B58D-4A6E-9795-D6C0C02308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8312848" y="3958410"/>
                  <a:ext cx="44889" cy="40446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892" name="Oval 644">
                  <a:extLst>
                    <a:ext uri="{FF2B5EF4-FFF2-40B4-BE49-F238E27FC236}">
                      <a16:creationId xmlns:a16="http://schemas.microsoft.com/office/drawing/2014/main" id="{F1E1292D-1679-4B9B-83C9-C9A0383C3A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8315092" y="4005544"/>
                  <a:ext cx="40401" cy="40446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893" name="Oval 645">
                  <a:extLst>
                    <a:ext uri="{FF2B5EF4-FFF2-40B4-BE49-F238E27FC236}">
                      <a16:creationId xmlns:a16="http://schemas.microsoft.com/office/drawing/2014/main" id="{7AD82029-7995-44FE-BCE8-7F94843B90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8315092" y="4052678"/>
                  <a:ext cx="40401" cy="40446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894" name="Oval 646">
                  <a:extLst>
                    <a:ext uri="{FF2B5EF4-FFF2-40B4-BE49-F238E27FC236}">
                      <a16:creationId xmlns:a16="http://schemas.microsoft.com/office/drawing/2014/main" id="{6FB3D8DD-C3AF-415B-8950-E94F319BA8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8312848" y="4099812"/>
                  <a:ext cx="44889" cy="40446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895" name="Oval 647">
                  <a:extLst>
                    <a:ext uri="{FF2B5EF4-FFF2-40B4-BE49-F238E27FC236}">
                      <a16:creationId xmlns:a16="http://schemas.microsoft.com/office/drawing/2014/main" id="{BDE63AEB-4FD7-42DD-B9D1-D7EF6CF9BC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8315092" y="4146945"/>
                  <a:ext cx="40401" cy="40446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896" name="Oval 648">
                  <a:extLst>
                    <a:ext uri="{FF2B5EF4-FFF2-40B4-BE49-F238E27FC236}">
                      <a16:creationId xmlns:a16="http://schemas.microsoft.com/office/drawing/2014/main" id="{883A5170-06F6-4AD7-9EA3-CAF9491E6C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9800000" flipH="1">
                  <a:off x="8272375" y="4169412"/>
                  <a:ext cx="44941" cy="42644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897" name="Oval 649">
                  <a:extLst>
                    <a:ext uri="{FF2B5EF4-FFF2-40B4-BE49-F238E27FC236}">
                      <a16:creationId xmlns:a16="http://schemas.microsoft.com/office/drawing/2014/main" id="{0A545C75-B184-4349-9851-D96D98A437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9800000" flipH="1">
                  <a:off x="8231928" y="4194100"/>
                  <a:ext cx="42693" cy="40401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898" name="Oval 650">
                  <a:extLst>
                    <a:ext uri="{FF2B5EF4-FFF2-40B4-BE49-F238E27FC236}">
                      <a16:creationId xmlns:a16="http://schemas.microsoft.com/office/drawing/2014/main" id="{67C9DFA2-E93C-4DAC-B5D2-E0B9BB54C1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9800000" flipH="1">
                  <a:off x="8191483" y="4218791"/>
                  <a:ext cx="42693" cy="40401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899" name="Oval 651">
                  <a:extLst>
                    <a:ext uri="{FF2B5EF4-FFF2-40B4-BE49-F238E27FC236}">
                      <a16:creationId xmlns:a16="http://schemas.microsoft.com/office/drawing/2014/main" id="{9FA2C284-A72D-478C-B1C0-F8535A4F09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9800000" flipH="1">
                  <a:off x="8151037" y="4241235"/>
                  <a:ext cx="40446" cy="42644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900" name="Oval 652">
                  <a:extLst>
                    <a:ext uri="{FF2B5EF4-FFF2-40B4-BE49-F238E27FC236}">
                      <a16:creationId xmlns:a16="http://schemas.microsoft.com/office/drawing/2014/main" id="{EC96D521-6CE6-424A-B22F-A29C512135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9800000" flipH="1">
                  <a:off x="8108344" y="4263680"/>
                  <a:ext cx="42692" cy="42644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901" name="Oval 653">
                  <a:extLst>
                    <a:ext uri="{FF2B5EF4-FFF2-40B4-BE49-F238E27FC236}">
                      <a16:creationId xmlns:a16="http://schemas.microsoft.com/office/drawing/2014/main" id="{EDE7CE56-073F-416C-9665-1E162F85D5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9800000" flipH="1">
                  <a:off x="8067898" y="3814790"/>
                  <a:ext cx="42692" cy="44889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902" name="Oval 654">
                  <a:extLst>
                    <a:ext uri="{FF2B5EF4-FFF2-40B4-BE49-F238E27FC236}">
                      <a16:creationId xmlns:a16="http://schemas.microsoft.com/office/drawing/2014/main" id="{CB12D85A-B136-4FF7-8CC6-E9158CBDA5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9800000" flipH="1">
                  <a:off x="8025205" y="3839479"/>
                  <a:ext cx="44941" cy="42645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903" name="Oval 655">
                  <a:extLst>
                    <a:ext uri="{FF2B5EF4-FFF2-40B4-BE49-F238E27FC236}">
                      <a16:creationId xmlns:a16="http://schemas.microsoft.com/office/drawing/2014/main" id="{1F48C015-1813-41F3-9F6C-D386D8F74D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9800000" flipH="1">
                  <a:off x="7984758" y="3864168"/>
                  <a:ext cx="42693" cy="40401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904" name="Oval 656">
                  <a:extLst>
                    <a:ext uri="{FF2B5EF4-FFF2-40B4-BE49-F238E27FC236}">
                      <a16:creationId xmlns:a16="http://schemas.microsoft.com/office/drawing/2014/main" id="{AE3ECE59-61EC-4605-89AF-4C20710D30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9800000" flipH="1">
                  <a:off x="7944313" y="3886613"/>
                  <a:ext cx="42693" cy="42644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905" name="Oval 657">
                  <a:extLst>
                    <a:ext uri="{FF2B5EF4-FFF2-40B4-BE49-F238E27FC236}">
                      <a16:creationId xmlns:a16="http://schemas.microsoft.com/office/drawing/2014/main" id="{805E8E97-583D-48B5-88C0-0766A691E4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9800000" flipH="1">
                  <a:off x="7903867" y="3911301"/>
                  <a:ext cx="40446" cy="40401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906" name="Oval 658">
                  <a:extLst>
                    <a:ext uri="{FF2B5EF4-FFF2-40B4-BE49-F238E27FC236}">
                      <a16:creationId xmlns:a16="http://schemas.microsoft.com/office/drawing/2014/main" id="{4C29F64D-0F32-414E-9CE9-1C4CD40C66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7901646" y="3958410"/>
                  <a:ext cx="44889" cy="40446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907" name="Oval 659">
                  <a:extLst>
                    <a:ext uri="{FF2B5EF4-FFF2-40B4-BE49-F238E27FC236}">
                      <a16:creationId xmlns:a16="http://schemas.microsoft.com/office/drawing/2014/main" id="{5A39D776-DAA0-43D2-8148-1183D70F56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7903890" y="4005544"/>
                  <a:ext cx="40401" cy="40446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908" name="Oval 660">
                  <a:extLst>
                    <a:ext uri="{FF2B5EF4-FFF2-40B4-BE49-F238E27FC236}">
                      <a16:creationId xmlns:a16="http://schemas.microsoft.com/office/drawing/2014/main" id="{D064178B-0526-4896-A5EA-83D8ADE336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7903890" y="4052678"/>
                  <a:ext cx="40401" cy="40446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909" name="Oval 661">
                  <a:extLst>
                    <a:ext uri="{FF2B5EF4-FFF2-40B4-BE49-F238E27FC236}">
                      <a16:creationId xmlns:a16="http://schemas.microsoft.com/office/drawing/2014/main" id="{02143F57-DDE3-4BF3-A9F6-0C636C7048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7901646" y="4099812"/>
                  <a:ext cx="44889" cy="40446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910" name="Oval 662">
                  <a:extLst>
                    <a:ext uri="{FF2B5EF4-FFF2-40B4-BE49-F238E27FC236}">
                      <a16:creationId xmlns:a16="http://schemas.microsoft.com/office/drawing/2014/main" id="{7E6B1AD6-A4AA-4F80-A36E-CA9A76E83B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7903890" y="4146945"/>
                  <a:ext cx="40401" cy="40446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911" name="Oval 663">
                  <a:extLst>
                    <a:ext uri="{FF2B5EF4-FFF2-40B4-BE49-F238E27FC236}">
                      <a16:creationId xmlns:a16="http://schemas.microsoft.com/office/drawing/2014/main" id="{4B05A793-5F0F-4A08-9335-7AAFE2738B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>
                  <a:off x="7942066" y="4169412"/>
                  <a:ext cx="44941" cy="42644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912" name="Oval 664">
                  <a:extLst>
                    <a:ext uri="{FF2B5EF4-FFF2-40B4-BE49-F238E27FC236}">
                      <a16:creationId xmlns:a16="http://schemas.microsoft.com/office/drawing/2014/main" id="{7BCC2CF0-0918-4B46-8CA2-77217723A6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>
                  <a:off x="7984758" y="4194100"/>
                  <a:ext cx="42693" cy="40401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913" name="Oval 665">
                  <a:extLst>
                    <a:ext uri="{FF2B5EF4-FFF2-40B4-BE49-F238E27FC236}">
                      <a16:creationId xmlns:a16="http://schemas.microsoft.com/office/drawing/2014/main" id="{17CB11E5-D471-4667-9D07-0366391CC9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>
                  <a:off x="8025205" y="4218791"/>
                  <a:ext cx="44941" cy="40401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914" name="Oval 666">
                  <a:extLst>
                    <a:ext uri="{FF2B5EF4-FFF2-40B4-BE49-F238E27FC236}">
                      <a16:creationId xmlns:a16="http://schemas.microsoft.com/office/drawing/2014/main" id="{C436EB49-9FBF-4EED-905F-6D14152F2F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>
                  <a:off x="8067898" y="4238989"/>
                  <a:ext cx="40446" cy="44889"/>
                </a:xfrm>
                <a:prstGeom prst="ellipse">
                  <a:avLst/>
                </a:prstGeom>
                <a:solidFill>
                  <a:srgbClr val="73AEC5">
                    <a:lumMod val="75000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8288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2860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7432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200400"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121917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067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</p:grpSp>
          <p:cxnSp>
            <p:nvCxnSpPr>
              <p:cNvPr id="853" name="Straight Connector 667">
                <a:extLst>
                  <a:ext uri="{FF2B5EF4-FFF2-40B4-BE49-F238E27FC236}">
                    <a16:creationId xmlns:a16="http://schemas.microsoft.com/office/drawing/2014/main" id="{0FD464A1-7AB7-4632-A467-12946367975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219919" y="3777779"/>
                <a:ext cx="1" cy="45636"/>
              </a:xfrm>
              <a:prstGeom prst="line">
                <a:avLst/>
              </a:prstGeom>
              <a:noFill/>
              <a:ln w="31750" cap="sq">
                <a:solidFill>
                  <a:srgbClr val="73AEC5">
                    <a:lumMod val="75000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854" name="Flowchart: Delay 21">
                <a:extLst>
                  <a:ext uri="{FF2B5EF4-FFF2-40B4-BE49-F238E27FC236}">
                    <a16:creationId xmlns:a16="http://schemas.microsoft.com/office/drawing/2014/main" id="{25DCAFFA-72D0-4352-ACD9-E4C401D70CF6}"/>
                  </a:ext>
                </a:extLst>
              </p:cNvPr>
              <p:cNvSpPr/>
              <p:nvPr/>
            </p:nvSpPr>
            <p:spPr bwMode="auto">
              <a:xfrm rot="5400000">
                <a:off x="8167065" y="3702748"/>
                <a:ext cx="64112" cy="64702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855" name="Flowchart: Delay 21">
                <a:extLst>
                  <a:ext uri="{FF2B5EF4-FFF2-40B4-BE49-F238E27FC236}">
                    <a16:creationId xmlns:a16="http://schemas.microsoft.com/office/drawing/2014/main" id="{53CB093A-EAC4-442D-8DC5-97DF878CC714}"/>
                  </a:ext>
                </a:extLst>
              </p:cNvPr>
              <p:cNvSpPr/>
              <p:nvPr/>
            </p:nvSpPr>
            <p:spPr bwMode="auto">
              <a:xfrm rot="5400000">
                <a:off x="8212641" y="3702750"/>
                <a:ext cx="64112" cy="64702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cxnSp>
            <p:nvCxnSpPr>
              <p:cNvPr id="856" name="Straight Connector 670">
                <a:extLst>
                  <a:ext uri="{FF2B5EF4-FFF2-40B4-BE49-F238E27FC236}">
                    <a16:creationId xmlns:a16="http://schemas.microsoft.com/office/drawing/2014/main" id="{210305AD-D497-4983-AAE5-9042E342EAE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8219850" y="4273982"/>
                <a:ext cx="1" cy="45636"/>
              </a:xfrm>
              <a:prstGeom prst="line">
                <a:avLst/>
              </a:prstGeom>
              <a:noFill/>
              <a:ln w="31750" cap="sq">
                <a:solidFill>
                  <a:srgbClr val="73AEC5">
                    <a:lumMod val="75000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857" name="Flowchart: Delay 21">
                <a:extLst>
                  <a:ext uri="{FF2B5EF4-FFF2-40B4-BE49-F238E27FC236}">
                    <a16:creationId xmlns:a16="http://schemas.microsoft.com/office/drawing/2014/main" id="{C30C323D-9992-4017-A5BF-A4EB1E00F1D9}"/>
                  </a:ext>
                </a:extLst>
              </p:cNvPr>
              <p:cNvSpPr/>
              <p:nvPr/>
            </p:nvSpPr>
            <p:spPr bwMode="auto">
              <a:xfrm rot="16200000">
                <a:off x="8167019" y="4334252"/>
                <a:ext cx="64115" cy="64705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858" name="Flowchart: Delay 21">
                <a:extLst>
                  <a:ext uri="{FF2B5EF4-FFF2-40B4-BE49-F238E27FC236}">
                    <a16:creationId xmlns:a16="http://schemas.microsoft.com/office/drawing/2014/main" id="{DD909022-E867-46D7-A062-AF91B948F184}"/>
                  </a:ext>
                </a:extLst>
              </p:cNvPr>
              <p:cNvSpPr/>
              <p:nvPr/>
            </p:nvSpPr>
            <p:spPr bwMode="auto">
              <a:xfrm rot="16200000">
                <a:off x="8212582" y="4334249"/>
                <a:ext cx="64115" cy="64705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859" name="Flowchart: Delay 21">
                <a:extLst>
                  <a:ext uri="{FF2B5EF4-FFF2-40B4-BE49-F238E27FC236}">
                    <a16:creationId xmlns:a16="http://schemas.microsoft.com/office/drawing/2014/main" id="{ACBDC54C-C546-4FE7-825E-3B652735D0DB}"/>
                  </a:ext>
                </a:extLst>
              </p:cNvPr>
              <p:cNvSpPr/>
              <p:nvPr/>
            </p:nvSpPr>
            <p:spPr bwMode="auto">
              <a:xfrm rot="5400000">
                <a:off x="8187978" y="3716699"/>
                <a:ext cx="64112" cy="64702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860" name="Flowchart: Delay 21">
                <a:extLst>
                  <a:ext uri="{FF2B5EF4-FFF2-40B4-BE49-F238E27FC236}">
                    <a16:creationId xmlns:a16="http://schemas.microsoft.com/office/drawing/2014/main" id="{488B155A-D115-4054-86F1-F331DB810E02}"/>
                  </a:ext>
                </a:extLst>
              </p:cNvPr>
              <p:cNvSpPr/>
              <p:nvPr/>
            </p:nvSpPr>
            <p:spPr bwMode="auto">
              <a:xfrm rot="16200000">
                <a:off x="8187930" y="4314749"/>
                <a:ext cx="64115" cy="64705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cxnSp>
            <p:nvCxnSpPr>
              <p:cNvPr id="861" name="Straight Connector 675">
                <a:extLst>
                  <a:ext uri="{FF2B5EF4-FFF2-40B4-BE49-F238E27FC236}">
                    <a16:creationId xmlns:a16="http://schemas.microsoft.com/office/drawing/2014/main" id="{BC027538-A70B-443B-8A50-F95BC6B85A4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>
                <a:off x="7969333" y="4029774"/>
                <a:ext cx="1" cy="46055"/>
              </a:xfrm>
              <a:prstGeom prst="line">
                <a:avLst/>
              </a:prstGeom>
              <a:noFill/>
              <a:ln w="31750" cap="sq">
                <a:solidFill>
                  <a:srgbClr val="73AEC5">
                    <a:lumMod val="75000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862" name="Flowchart: Delay 21">
                <a:extLst>
                  <a:ext uri="{FF2B5EF4-FFF2-40B4-BE49-F238E27FC236}">
                    <a16:creationId xmlns:a16="http://schemas.microsoft.com/office/drawing/2014/main" id="{F6A2396C-939E-463C-974C-7B8F58EF4816}"/>
                  </a:ext>
                </a:extLst>
              </p:cNvPr>
              <p:cNvSpPr/>
              <p:nvPr/>
            </p:nvSpPr>
            <p:spPr bwMode="auto">
              <a:xfrm>
                <a:off x="7870884" y="4041353"/>
                <a:ext cx="64700" cy="64113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863" name="Flowchart: Delay 21">
                <a:extLst>
                  <a:ext uri="{FF2B5EF4-FFF2-40B4-BE49-F238E27FC236}">
                    <a16:creationId xmlns:a16="http://schemas.microsoft.com/office/drawing/2014/main" id="{45D023AD-61C8-4C80-8680-2329028DCDFD}"/>
                  </a:ext>
                </a:extLst>
              </p:cNvPr>
              <p:cNvSpPr/>
              <p:nvPr/>
            </p:nvSpPr>
            <p:spPr bwMode="auto">
              <a:xfrm>
                <a:off x="7870885" y="3996192"/>
                <a:ext cx="64700" cy="64113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cxnSp>
            <p:nvCxnSpPr>
              <p:cNvPr id="864" name="Straight Connector 678">
                <a:extLst>
                  <a:ext uri="{FF2B5EF4-FFF2-40B4-BE49-F238E27FC236}">
                    <a16:creationId xmlns:a16="http://schemas.microsoft.com/office/drawing/2014/main" id="{DAC961E8-2ADA-4F1E-ABB9-084560634D6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8470091" y="4029841"/>
                <a:ext cx="1" cy="46055"/>
              </a:xfrm>
              <a:prstGeom prst="line">
                <a:avLst/>
              </a:prstGeom>
              <a:noFill/>
              <a:ln w="31750" cap="sq">
                <a:solidFill>
                  <a:srgbClr val="73AEC5">
                    <a:lumMod val="75000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865" name="Flowchart: Delay 21">
                <a:extLst>
                  <a:ext uri="{FF2B5EF4-FFF2-40B4-BE49-F238E27FC236}">
                    <a16:creationId xmlns:a16="http://schemas.microsoft.com/office/drawing/2014/main" id="{0B8B7E93-950D-49F9-B84C-2DE0BD3CED39}"/>
                  </a:ext>
                </a:extLst>
              </p:cNvPr>
              <p:cNvSpPr/>
              <p:nvPr/>
            </p:nvSpPr>
            <p:spPr bwMode="auto">
              <a:xfrm rot="10800000">
                <a:off x="8508183" y="4041397"/>
                <a:ext cx="64703" cy="64116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866" name="Flowchart: Delay 21">
                <a:extLst>
                  <a:ext uri="{FF2B5EF4-FFF2-40B4-BE49-F238E27FC236}">
                    <a16:creationId xmlns:a16="http://schemas.microsoft.com/office/drawing/2014/main" id="{0F5ED42D-1739-4666-A04A-2B892F8542F7}"/>
                  </a:ext>
                </a:extLst>
              </p:cNvPr>
              <p:cNvSpPr/>
              <p:nvPr/>
            </p:nvSpPr>
            <p:spPr bwMode="auto">
              <a:xfrm rot="10800000">
                <a:off x="8508181" y="3996249"/>
                <a:ext cx="64703" cy="64116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867" name="Flowchart: Delay 21">
                <a:extLst>
                  <a:ext uri="{FF2B5EF4-FFF2-40B4-BE49-F238E27FC236}">
                    <a16:creationId xmlns:a16="http://schemas.microsoft.com/office/drawing/2014/main" id="{6A70026B-0568-4C17-9A51-7451CE91D6D2}"/>
                  </a:ext>
                </a:extLst>
              </p:cNvPr>
              <p:cNvSpPr/>
              <p:nvPr/>
            </p:nvSpPr>
            <p:spPr bwMode="auto">
              <a:xfrm>
                <a:off x="7884962" y="4020630"/>
                <a:ext cx="64700" cy="64113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868" name="Flowchart: Delay 21">
                <a:extLst>
                  <a:ext uri="{FF2B5EF4-FFF2-40B4-BE49-F238E27FC236}">
                    <a16:creationId xmlns:a16="http://schemas.microsoft.com/office/drawing/2014/main" id="{A34E4442-5058-4B0A-8C61-C6ED93323D87}"/>
                  </a:ext>
                </a:extLst>
              </p:cNvPr>
              <p:cNvSpPr/>
              <p:nvPr/>
            </p:nvSpPr>
            <p:spPr bwMode="auto">
              <a:xfrm rot="10800000">
                <a:off x="8488502" y="4020675"/>
                <a:ext cx="64703" cy="64116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cxnSp>
            <p:nvCxnSpPr>
              <p:cNvPr id="869" name="Straight Connector 683">
                <a:extLst>
                  <a:ext uri="{FF2B5EF4-FFF2-40B4-BE49-F238E27FC236}">
                    <a16:creationId xmlns:a16="http://schemas.microsoft.com/office/drawing/2014/main" id="{19A3430E-EEB5-40A3-B744-51A05D48365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2700000">
                <a:off x="8393394" y="3849491"/>
                <a:ext cx="1" cy="46055"/>
              </a:xfrm>
              <a:prstGeom prst="line">
                <a:avLst/>
              </a:prstGeom>
              <a:noFill/>
              <a:ln w="31750" cap="sq">
                <a:solidFill>
                  <a:srgbClr val="73AEC5">
                    <a:lumMod val="75000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870" name="Flowchart: Delay 21">
                <a:extLst>
                  <a:ext uri="{FF2B5EF4-FFF2-40B4-BE49-F238E27FC236}">
                    <a16:creationId xmlns:a16="http://schemas.microsoft.com/office/drawing/2014/main" id="{1DE7E7E6-E084-48EC-AD6C-ABA8FF3502F5}"/>
                  </a:ext>
                </a:extLst>
              </p:cNvPr>
              <p:cNvSpPr/>
              <p:nvPr/>
            </p:nvSpPr>
            <p:spPr bwMode="auto">
              <a:xfrm rot="8100000">
                <a:off x="8393076" y="3779575"/>
                <a:ext cx="64700" cy="64113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871" name="Flowchart: Delay 21">
                <a:extLst>
                  <a:ext uri="{FF2B5EF4-FFF2-40B4-BE49-F238E27FC236}">
                    <a16:creationId xmlns:a16="http://schemas.microsoft.com/office/drawing/2014/main" id="{3C52273C-B08A-477C-9D6C-A86C18E52D9C}"/>
                  </a:ext>
                </a:extLst>
              </p:cNvPr>
              <p:cNvSpPr/>
              <p:nvPr/>
            </p:nvSpPr>
            <p:spPr bwMode="auto">
              <a:xfrm rot="8100000">
                <a:off x="8425303" y="3811508"/>
                <a:ext cx="64700" cy="64113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cxnSp>
            <p:nvCxnSpPr>
              <p:cNvPr id="872" name="Straight Connector 686">
                <a:extLst>
                  <a:ext uri="{FF2B5EF4-FFF2-40B4-BE49-F238E27FC236}">
                    <a16:creationId xmlns:a16="http://schemas.microsoft.com/office/drawing/2014/main" id="{3ACF0620-75CD-4940-93B5-22DFD6E8068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3500000">
                <a:off x="8039256" y="4200310"/>
                <a:ext cx="1" cy="46055"/>
              </a:xfrm>
              <a:prstGeom prst="line">
                <a:avLst/>
              </a:prstGeom>
              <a:noFill/>
              <a:ln w="31750" cap="sq">
                <a:solidFill>
                  <a:srgbClr val="73AEC5">
                    <a:lumMod val="75000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873" name="Flowchart: Delay 21">
                <a:extLst>
                  <a:ext uri="{FF2B5EF4-FFF2-40B4-BE49-F238E27FC236}">
                    <a16:creationId xmlns:a16="http://schemas.microsoft.com/office/drawing/2014/main" id="{26C10374-ECAE-442C-B2F6-343E2C098E16}"/>
                  </a:ext>
                </a:extLst>
              </p:cNvPr>
              <p:cNvSpPr/>
              <p:nvPr/>
            </p:nvSpPr>
            <p:spPr bwMode="auto">
              <a:xfrm rot="18900000">
                <a:off x="7942404" y="4226083"/>
                <a:ext cx="64703" cy="64116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874" name="Flowchart: Delay 21">
                <a:extLst>
                  <a:ext uri="{FF2B5EF4-FFF2-40B4-BE49-F238E27FC236}">
                    <a16:creationId xmlns:a16="http://schemas.microsoft.com/office/drawing/2014/main" id="{3F5D9BC2-92C4-4744-89C4-F34A000584F5}"/>
                  </a:ext>
                </a:extLst>
              </p:cNvPr>
              <p:cNvSpPr/>
              <p:nvPr/>
            </p:nvSpPr>
            <p:spPr bwMode="auto">
              <a:xfrm rot="18900000">
                <a:off x="7974623" y="4258005"/>
                <a:ext cx="64703" cy="64116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875" name="Flowchart: Delay 21">
                <a:extLst>
                  <a:ext uri="{FF2B5EF4-FFF2-40B4-BE49-F238E27FC236}">
                    <a16:creationId xmlns:a16="http://schemas.microsoft.com/office/drawing/2014/main" id="{7B567EFF-48CE-4946-93D8-5653EE48A6F8}"/>
                  </a:ext>
                </a:extLst>
              </p:cNvPr>
              <p:cNvSpPr/>
              <p:nvPr/>
            </p:nvSpPr>
            <p:spPr bwMode="auto">
              <a:xfrm rot="8100000">
                <a:off x="8397910" y="3804092"/>
                <a:ext cx="64700" cy="64113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876" name="Flowchart: Delay 21">
                <a:extLst>
                  <a:ext uri="{FF2B5EF4-FFF2-40B4-BE49-F238E27FC236}">
                    <a16:creationId xmlns:a16="http://schemas.microsoft.com/office/drawing/2014/main" id="{C11A4A2D-5264-4F74-A1A4-FD0A4232D7BE}"/>
                  </a:ext>
                </a:extLst>
              </p:cNvPr>
              <p:cNvSpPr/>
              <p:nvPr/>
            </p:nvSpPr>
            <p:spPr bwMode="auto">
              <a:xfrm rot="18900000">
                <a:off x="7971107" y="4226944"/>
                <a:ext cx="64703" cy="64116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cxnSp>
            <p:nvCxnSpPr>
              <p:cNvPr id="877" name="Straight Connector 691">
                <a:extLst>
                  <a:ext uri="{FF2B5EF4-FFF2-40B4-BE49-F238E27FC236}">
                    <a16:creationId xmlns:a16="http://schemas.microsoft.com/office/drawing/2014/main" id="{C153AC25-97F1-4769-92D4-5EC326BA2D5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8900000">
                <a:off x="8036239" y="3852455"/>
                <a:ext cx="1" cy="45636"/>
              </a:xfrm>
              <a:prstGeom prst="line">
                <a:avLst/>
              </a:prstGeom>
              <a:noFill/>
              <a:ln w="31750" cap="sq">
                <a:solidFill>
                  <a:srgbClr val="73AEC5">
                    <a:lumMod val="75000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878" name="Flowchart: Delay 21">
                <a:extLst>
                  <a:ext uri="{FF2B5EF4-FFF2-40B4-BE49-F238E27FC236}">
                    <a16:creationId xmlns:a16="http://schemas.microsoft.com/office/drawing/2014/main" id="{D808D60B-DE49-4520-9075-0A94F76ACC7A}"/>
                  </a:ext>
                </a:extLst>
              </p:cNvPr>
              <p:cNvSpPr/>
              <p:nvPr/>
            </p:nvSpPr>
            <p:spPr bwMode="auto">
              <a:xfrm rot="2700000">
                <a:off x="7942738" y="3811181"/>
                <a:ext cx="64112" cy="64702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879" name="Flowchart: Delay 21">
                <a:extLst>
                  <a:ext uri="{FF2B5EF4-FFF2-40B4-BE49-F238E27FC236}">
                    <a16:creationId xmlns:a16="http://schemas.microsoft.com/office/drawing/2014/main" id="{7B43446F-D4FA-405F-A779-FC62774F033D}"/>
                  </a:ext>
                </a:extLst>
              </p:cNvPr>
              <p:cNvSpPr/>
              <p:nvPr/>
            </p:nvSpPr>
            <p:spPr bwMode="auto">
              <a:xfrm rot="2700000">
                <a:off x="7974964" y="3779248"/>
                <a:ext cx="64112" cy="64702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cxnSp>
            <p:nvCxnSpPr>
              <p:cNvPr id="880" name="Straight Connector 694">
                <a:extLst>
                  <a:ext uri="{FF2B5EF4-FFF2-40B4-BE49-F238E27FC236}">
                    <a16:creationId xmlns:a16="http://schemas.microsoft.com/office/drawing/2014/main" id="{6AC8518E-360C-4437-A385-108298F2B71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8100000">
                <a:off x="8390279" y="4203371"/>
                <a:ext cx="1" cy="45636"/>
              </a:xfrm>
              <a:prstGeom prst="line">
                <a:avLst/>
              </a:prstGeom>
              <a:noFill/>
              <a:ln w="31750" cap="sq">
                <a:solidFill>
                  <a:srgbClr val="73AEC5">
                    <a:lumMod val="75000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881" name="Flowchart: Delay 21">
                <a:extLst>
                  <a:ext uri="{FF2B5EF4-FFF2-40B4-BE49-F238E27FC236}">
                    <a16:creationId xmlns:a16="http://schemas.microsoft.com/office/drawing/2014/main" id="{AD00B0B8-B7F1-40DE-AA8B-73CF7F47C913}"/>
                  </a:ext>
                </a:extLst>
              </p:cNvPr>
              <p:cNvSpPr/>
              <p:nvPr/>
            </p:nvSpPr>
            <p:spPr bwMode="auto">
              <a:xfrm rot="13500000">
                <a:off x="8393343" y="4257751"/>
                <a:ext cx="64115" cy="64705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882" name="Flowchart: Delay 21">
                <a:extLst>
                  <a:ext uri="{FF2B5EF4-FFF2-40B4-BE49-F238E27FC236}">
                    <a16:creationId xmlns:a16="http://schemas.microsoft.com/office/drawing/2014/main" id="{B4BC1044-0442-498A-8C04-191FAF86C6DC}"/>
                  </a:ext>
                </a:extLst>
              </p:cNvPr>
              <p:cNvSpPr/>
              <p:nvPr/>
            </p:nvSpPr>
            <p:spPr bwMode="auto">
              <a:xfrm rot="13500000">
                <a:off x="8425559" y="4225826"/>
                <a:ext cx="64115" cy="64705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883" name="Flowchart: Delay 21">
                <a:extLst>
                  <a:ext uri="{FF2B5EF4-FFF2-40B4-BE49-F238E27FC236}">
                    <a16:creationId xmlns:a16="http://schemas.microsoft.com/office/drawing/2014/main" id="{EC3B7E6A-9F9C-4C0B-9F4B-8939D0786881}"/>
                  </a:ext>
                </a:extLst>
              </p:cNvPr>
              <p:cNvSpPr/>
              <p:nvPr/>
            </p:nvSpPr>
            <p:spPr bwMode="auto">
              <a:xfrm rot="2700000">
                <a:off x="7967480" y="3806392"/>
                <a:ext cx="64112" cy="64702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884" name="Flowchart: Delay 21">
                <a:extLst>
                  <a:ext uri="{FF2B5EF4-FFF2-40B4-BE49-F238E27FC236}">
                    <a16:creationId xmlns:a16="http://schemas.microsoft.com/office/drawing/2014/main" id="{C46BDC47-5F3D-4782-B852-64DCAFFCF109}"/>
                  </a:ext>
                </a:extLst>
              </p:cNvPr>
              <p:cNvSpPr/>
              <p:nvPr/>
            </p:nvSpPr>
            <p:spPr bwMode="auto">
              <a:xfrm rot="13500000">
                <a:off x="8394213" y="4229310"/>
                <a:ext cx="64115" cy="64705"/>
              </a:xfrm>
              <a:prstGeom prst="ellipse">
                <a:avLst/>
              </a:prstGeom>
              <a:gradFill>
                <a:gsLst>
                  <a:gs pos="0">
                    <a:srgbClr val="73AEC5">
                      <a:lumMod val="20000"/>
                      <a:lumOff val="80000"/>
                    </a:srgbClr>
                  </a:gs>
                  <a:gs pos="100000">
                    <a:srgbClr val="73AEC5">
                      <a:lumMod val="50000"/>
                    </a:srgbClr>
                  </a:gs>
                </a:gsLst>
                <a:path path="circle">
                  <a:fillToRect r="100000" b="100000"/>
                </a:path>
              </a:gra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>
                <a:lvl1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18288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2860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27432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200400"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121917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</a:endParaRPr>
              </a:p>
            </p:txBody>
          </p:sp>
        </p:grpSp>
        <p:sp>
          <p:nvSpPr>
            <p:cNvPr id="768" name="TextBox 767">
              <a:extLst>
                <a:ext uri="{FF2B5EF4-FFF2-40B4-BE49-F238E27FC236}">
                  <a16:creationId xmlns:a16="http://schemas.microsoft.com/office/drawing/2014/main" id="{4CC54E8F-C902-4ECE-A49B-7737EADE1461}"/>
                </a:ext>
              </a:extLst>
            </p:cNvPr>
            <p:cNvSpPr txBox="1"/>
            <p:nvPr/>
          </p:nvSpPr>
          <p:spPr>
            <a:xfrm>
              <a:off x="4765013" y="4165922"/>
              <a:ext cx="1308974" cy="30752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73AEC5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  <a:p>
              <a:pPr marL="0" marR="0" lvl="0" indent="0" algn="ctr" defTabSz="121917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kern="0" dirty="0" err="1">
                  <a:solidFill>
                    <a:srgbClr val="73AEC5">
                      <a:lumMod val="75000"/>
                    </a:srgbClr>
                  </a:solidFill>
                  <a:latin typeface="Arial"/>
                  <a:ea typeface="ＭＳ Ｐゴシック" pitchFamily="34" charset="-128"/>
                </a:rPr>
                <a:t>bNAb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73AEC5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 pitchFamily="34" charset="-128"/>
              </a:endParaRPr>
            </a:p>
          </p:txBody>
        </p:sp>
        <p:sp>
          <p:nvSpPr>
            <p:cNvPr id="770" name="Text Box 70">
              <a:extLst>
                <a:ext uri="{FF2B5EF4-FFF2-40B4-BE49-F238E27FC236}">
                  <a16:creationId xmlns:a16="http://schemas.microsoft.com/office/drawing/2014/main" id="{51B4ECDE-8F54-413D-876D-58D5CA52BB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7438" y="4566340"/>
              <a:ext cx="5110812" cy="1243133"/>
            </a:xfrm>
            <a:prstGeom prst="rect">
              <a:avLst/>
            </a:prstGeom>
            <a:noFill/>
            <a:ln w="19050">
              <a:solidFill>
                <a:srgbClr val="73AEC5">
                  <a:lumMod val="75000"/>
                </a:srgbClr>
              </a:solidFill>
            </a:ln>
            <a:effectLst/>
          </p:spPr>
          <p:txBody>
            <a:bodyPr wrap="square" anchor="ctr">
              <a:no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89" b="1" i="0" u="none" strike="noStrike" kern="0" cap="none" spc="0" normalizeH="0" baseline="0" noProof="0" dirty="0">
                <a:ln>
                  <a:noFill/>
                </a:ln>
                <a:solidFill>
                  <a:srgbClr val="E2E2E2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71" name="AutoShape 83">
              <a:extLst>
                <a:ext uri="{FF2B5EF4-FFF2-40B4-BE49-F238E27FC236}">
                  <a16:creationId xmlns:a16="http://schemas.microsoft.com/office/drawing/2014/main" id="{C7CD0DD8-F8E9-4711-A5B6-19AF3BCFF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5899" y="3638160"/>
              <a:ext cx="252195" cy="923845"/>
            </a:xfrm>
            <a:prstGeom prst="upArrow">
              <a:avLst>
                <a:gd name="adj1" fmla="val 50000"/>
                <a:gd name="adj2" fmla="val 62016"/>
              </a:avLst>
            </a:prstGeom>
            <a:solidFill>
              <a:srgbClr val="73AEC5">
                <a:lumMod val="75000"/>
              </a:srgbClr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vert="eaVert" wrap="none" lIns="121917" tIns="60959" rIns="121917" bIns="60959" anchor="ctr"/>
            <a:lstStyle/>
            <a:p>
              <a:pPr marL="0" marR="0" lvl="0" indent="0" defTabSz="12191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72" name="Rectangle 771">
              <a:extLst>
                <a:ext uri="{FF2B5EF4-FFF2-40B4-BE49-F238E27FC236}">
                  <a16:creationId xmlns:a16="http://schemas.microsoft.com/office/drawing/2014/main" id="{8F15DD73-8EB6-4EB4-9310-D14F0E4F2E0A}"/>
                </a:ext>
              </a:extLst>
            </p:cNvPr>
            <p:cNvSpPr/>
            <p:nvPr/>
          </p:nvSpPr>
          <p:spPr>
            <a:xfrm>
              <a:off x="6103724" y="4696228"/>
              <a:ext cx="119288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73AEC5">
                      <a:lumMod val="75000"/>
                    </a:srgbClr>
                  </a:solidFill>
                  <a:effectLst/>
                  <a:uLnTx/>
                  <a:uFillTx/>
                  <a:ea typeface="ＭＳ Ｐゴシック" pitchFamily="34" charset="-128"/>
                </a:rPr>
                <a:t>Recruit</a:t>
              </a:r>
            </a:p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73AEC5">
                      <a:lumMod val="75000"/>
                    </a:srgbClr>
                  </a:solidFill>
                  <a:effectLst/>
                  <a:uLnTx/>
                  <a:uFillTx/>
                  <a:ea typeface="ＭＳ Ｐゴシック" pitchFamily="34" charset="-128"/>
                </a:rPr>
                <a:t>immune</a:t>
              </a:r>
            </a:p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73AEC5">
                      <a:lumMod val="75000"/>
                    </a:srgbClr>
                  </a:solidFill>
                  <a:effectLst/>
                  <a:uLnTx/>
                  <a:uFillTx/>
                  <a:ea typeface="ＭＳ Ｐゴシック" pitchFamily="34" charset="-128"/>
                </a:rPr>
                <a:t>cells</a:t>
              </a:r>
            </a:p>
          </p:txBody>
        </p:sp>
        <p:grpSp>
          <p:nvGrpSpPr>
            <p:cNvPr id="773" name="Group 772">
              <a:extLst>
                <a:ext uri="{FF2B5EF4-FFF2-40B4-BE49-F238E27FC236}">
                  <a16:creationId xmlns:a16="http://schemas.microsoft.com/office/drawing/2014/main" id="{14452EAF-173E-441B-B7B8-B7A6BD4AD9CD}"/>
                </a:ext>
              </a:extLst>
            </p:cNvPr>
            <p:cNvGrpSpPr/>
            <p:nvPr/>
          </p:nvGrpSpPr>
          <p:grpSpPr>
            <a:xfrm>
              <a:off x="2922762" y="4614526"/>
              <a:ext cx="911287" cy="1034497"/>
              <a:chOff x="4931756" y="4697036"/>
              <a:chExt cx="1335363" cy="1136932"/>
            </a:xfrm>
          </p:grpSpPr>
          <p:grpSp>
            <p:nvGrpSpPr>
              <p:cNvPr id="823" name="Group 822">
                <a:extLst>
                  <a:ext uri="{FF2B5EF4-FFF2-40B4-BE49-F238E27FC236}">
                    <a16:creationId xmlns:a16="http://schemas.microsoft.com/office/drawing/2014/main" id="{04CC09DC-7E1C-461B-BB51-C94EB07C7AEF}"/>
                  </a:ext>
                </a:extLst>
              </p:cNvPr>
              <p:cNvGrpSpPr/>
              <p:nvPr/>
            </p:nvGrpSpPr>
            <p:grpSpPr>
              <a:xfrm>
                <a:off x="5152023" y="4934456"/>
                <a:ext cx="978628" cy="899512"/>
                <a:chOff x="953710" y="1746324"/>
                <a:chExt cx="790818" cy="726888"/>
              </a:xfrm>
            </p:grpSpPr>
            <p:sp>
              <p:nvSpPr>
                <p:cNvPr id="847" name="Oval 846">
                  <a:extLst>
                    <a:ext uri="{FF2B5EF4-FFF2-40B4-BE49-F238E27FC236}">
                      <a16:creationId xmlns:a16="http://schemas.microsoft.com/office/drawing/2014/main" id="{45B02171-9177-4236-AD48-500FC89ED2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985675" y="1714359"/>
                  <a:ext cx="726888" cy="7908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4E7CF"/>
                    </a:gs>
                    <a:gs pos="100000">
                      <a:srgbClr val="BB9E8F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63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121911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848" name="Oval 70">
                  <a:extLst>
                    <a:ext uri="{FF2B5EF4-FFF2-40B4-BE49-F238E27FC236}">
                      <a16:creationId xmlns:a16="http://schemas.microsoft.com/office/drawing/2014/main" id="{78B1B230-4988-49E9-B9B3-21192C0C06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849" y="1894895"/>
                  <a:ext cx="553320" cy="503545"/>
                </a:xfrm>
                <a:prstGeom prst="ellipse">
                  <a:avLst/>
                </a:prstGeom>
                <a:solidFill>
                  <a:srgbClr val="E7E6E6">
                    <a:lumMod val="50000"/>
                    <a:alpha val="25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defTabSz="121911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5067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</p:grpSp>
          <p:grpSp>
            <p:nvGrpSpPr>
              <p:cNvPr id="824" name="Group 823">
                <a:extLst>
                  <a:ext uri="{FF2B5EF4-FFF2-40B4-BE49-F238E27FC236}">
                    <a16:creationId xmlns:a16="http://schemas.microsoft.com/office/drawing/2014/main" id="{24D32F67-F03A-4DA4-8759-C328D2C83208}"/>
                  </a:ext>
                </a:extLst>
              </p:cNvPr>
              <p:cNvGrpSpPr/>
              <p:nvPr/>
            </p:nvGrpSpPr>
            <p:grpSpPr>
              <a:xfrm>
                <a:off x="4931756" y="4697036"/>
                <a:ext cx="1335363" cy="937714"/>
                <a:chOff x="5260422" y="4567345"/>
                <a:chExt cx="1046644" cy="734970"/>
              </a:xfrm>
            </p:grpSpPr>
            <p:sp>
              <p:nvSpPr>
                <p:cNvPr id="825" name="Block Arc 824">
                  <a:extLst>
                    <a:ext uri="{FF2B5EF4-FFF2-40B4-BE49-F238E27FC236}">
                      <a16:creationId xmlns:a16="http://schemas.microsoft.com/office/drawing/2014/main" id="{B1E635F2-E3DC-4FDE-B97B-798E0A7146B6}"/>
                    </a:ext>
                  </a:extLst>
                </p:cNvPr>
                <p:cNvSpPr/>
                <p:nvPr/>
              </p:nvSpPr>
              <p:spPr>
                <a:xfrm rot="11004004">
                  <a:off x="5628328" y="4567345"/>
                  <a:ext cx="194515" cy="194516"/>
                </a:xfrm>
                <a:prstGeom prst="blockArc">
                  <a:avLst>
                    <a:gd name="adj1" fmla="val 8985548"/>
                    <a:gd name="adj2" fmla="val 20719508"/>
                    <a:gd name="adj3" fmla="val 25240"/>
                  </a:avLst>
                </a:prstGeom>
                <a:solidFill>
                  <a:srgbClr val="73AEC5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121917" tIns="60959" rIns="121917" bIns="60959"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826" name="Block Arc 825">
                  <a:extLst>
                    <a:ext uri="{FF2B5EF4-FFF2-40B4-BE49-F238E27FC236}">
                      <a16:creationId xmlns:a16="http://schemas.microsoft.com/office/drawing/2014/main" id="{C966AA1B-E6BF-4A5D-9488-4A1ACDDF6983}"/>
                    </a:ext>
                  </a:extLst>
                </p:cNvPr>
                <p:cNvSpPr/>
                <p:nvPr/>
              </p:nvSpPr>
              <p:spPr>
                <a:xfrm rot="13422151">
                  <a:off x="5912736" y="4598156"/>
                  <a:ext cx="194515" cy="194516"/>
                </a:xfrm>
                <a:prstGeom prst="blockArc">
                  <a:avLst>
                    <a:gd name="adj1" fmla="val 8985548"/>
                    <a:gd name="adj2" fmla="val 20719508"/>
                    <a:gd name="adj3" fmla="val 25240"/>
                  </a:avLst>
                </a:prstGeom>
                <a:solidFill>
                  <a:srgbClr val="73AEC5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121917" tIns="60959" rIns="121917" bIns="60959"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grpSp>
              <p:nvGrpSpPr>
                <p:cNvPr id="827" name="Group 826">
                  <a:extLst>
                    <a:ext uri="{FF2B5EF4-FFF2-40B4-BE49-F238E27FC236}">
                      <a16:creationId xmlns:a16="http://schemas.microsoft.com/office/drawing/2014/main" id="{61412DC6-7DD2-4FF1-BD33-18C20ACFD666}"/>
                    </a:ext>
                  </a:extLst>
                </p:cNvPr>
                <p:cNvGrpSpPr/>
                <p:nvPr/>
              </p:nvGrpSpPr>
              <p:grpSpPr>
                <a:xfrm>
                  <a:off x="5485907" y="4779421"/>
                  <a:ext cx="583286" cy="516927"/>
                  <a:chOff x="3555971" y="4783503"/>
                  <a:chExt cx="583287" cy="516926"/>
                </a:xfrm>
                <a:solidFill>
                  <a:srgbClr val="0070C0"/>
                </a:solidFill>
              </p:grpSpPr>
              <p:sp>
                <p:nvSpPr>
                  <p:cNvPr id="833" name="Oval 832">
                    <a:extLst>
                      <a:ext uri="{FF2B5EF4-FFF2-40B4-BE49-F238E27FC236}">
                        <a16:creationId xmlns:a16="http://schemas.microsoft.com/office/drawing/2014/main" id="{67A34E04-078B-4DEC-B204-D60C06698818}"/>
                      </a:ext>
                    </a:extLst>
                  </p:cNvPr>
                  <p:cNvSpPr/>
                  <p:nvPr/>
                </p:nvSpPr>
                <p:spPr bwMode="auto">
                  <a:xfrm rot="5764987">
                    <a:off x="3743628" y="5014019"/>
                    <a:ext cx="60050" cy="60050"/>
                  </a:xfrm>
                  <a:prstGeom prst="ellipse">
                    <a:avLst/>
                  </a:prstGeom>
                  <a:solidFill>
                    <a:srgbClr val="E7E6E6">
                      <a:lumMod val="50000"/>
                      <a:alpha val="70000"/>
                    </a:srgbClr>
                  </a:solid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834" name="Oval 833">
                    <a:extLst>
                      <a:ext uri="{FF2B5EF4-FFF2-40B4-BE49-F238E27FC236}">
                        <a16:creationId xmlns:a16="http://schemas.microsoft.com/office/drawing/2014/main" id="{BC73B2C8-4E3F-43DF-83A9-2D0EC05AD6C3}"/>
                      </a:ext>
                    </a:extLst>
                  </p:cNvPr>
                  <p:cNvSpPr/>
                  <p:nvPr/>
                </p:nvSpPr>
                <p:spPr bwMode="auto">
                  <a:xfrm rot="11004004">
                    <a:off x="3840153" y="4830626"/>
                    <a:ext cx="60050" cy="60050"/>
                  </a:xfrm>
                  <a:prstGeom prst="ellipse">
                    <a:avLst/>
                  </a:prstGeom>
                  <a:solidFill>
                    <a:srgbClr val="E7E6E6">
                      <a:lumMod val="50000"/>
                      <a:alpha val="70000"/>
                    </a:srgbClr>
                  </a:solid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835" name="Oval 834">
                    <a:extLst>
                      <a:ext uri="{FF2B5EF4-FFF2-40B4-BE49-F238E27FC236}">
                        <a16:creationId xmlns:a16="http://schemas.microsoft.com/office/drawing/2014/main" id="{70139EC7-2FAB-4AA5-AD3F-50F87D19A1CC}"/>
                      </a:ext>
                    </a:extLst>
                  </p:cNvPr>
                  <p:cNvSpPr/>
                  <p:nvPr/>
                </p:nvSpPr>
                <p:spPr bwMode="auto">
                  <a:xfrm rot="9598300">
                    <a:off x="3751226" y="4935600"/>
                    <a:ext cx="60050" cy="60050"/>
                  </a:xfrm>
                  <a:prstGeom prst="ellipse">
                    <a:avLst/>
                  </a:prstGeom>
                  <a:solidFill>
                    <a:srgbClr val="E7E6E6">
                      <a:lumMod val="50000"/>
                      <a:alpha val="70000"/>
                    </a:srgbClr>
                  </a:solid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836" name="Oval 835">
                    <a:extLst>
                      <a:ext uri="{FF2B5EF4-FFF2-40B4-BE49-F238E27FC236}">
                        <a16:creationId xmlns:a16="http://schemas.microsoft.com/office/drawing/2014/main" id="{C913EA74-7EB2-428F-B229-6C843B33012B}"/>
                      </a:ext>
                    </a:extLst>
                  </p:cNvPr>
                  <p:cNvSpPr/>
                  <p:nvPr/>
                </p:nvSpPr>
                <p:spPr bwMode="auto">
                  <a:xfrm rot="14002800">
                    <a:off x="3941419" y="4909184"/>
                    <a:ext cx="60050" cy="60050"/>
                  </a:xfrm>
                  <a:prstGeom prst="ellipse">
                    <a:avLst/>
                  </a:prstGeom>
                  <a:solidFill>
                    <a:srgbClr val="E7E6E6">
                      <a:lumMod val="50000"/>
                      <a:alpha val="70000"/>
                    </a:srgbClr>
                  </a:solid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837" name="Oval 836">
                    <a:extLst>
                      <a:ext uri="{FF2B5EF4-FFF2-40B4-BE49-F238E27FC236}">
                        <a16:creationId xmlns:a16="http://schemas.microsoft.com/office/drawing/2014/main" id="{ADEED3DE-4168-487B-8DE9-AE28611126F9}"/>
                      </a:ext>
                    </a:extLst>
                  </p:cNvPr>
                  <p:cNvSpPr/>
                  <p:nvPr/>
                </p:nvSpPr>
                <p:spPr bwMode="auto">
                  <a:xfrm rot="15615152">
                    <a:off x="3919659" y="4790440"/>
                    <a:ext cx="60050" cy="60050"/>
                  </a:xfrm>
                  <a:prstGeom prst="ellipse">
                    <a:avLst/>
                  </a:prstGeom>
                  <a:solidFill>
                    <a:srgbClr val="E7E6E6">
                      <a:lumMod val="50000"/>
                      <a:alpha val="70000"/>
                    </a:srgbClr>
                  </a:solid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838" name="Oval 837">
                    <a:extLst>
                      <a:ext uri="{FF2B5EF4-FFF2-40B4-BE49-F238E27FC236}">
                        <a16:creationId xmlns:a16="http://schemas.microsoft.com/office/drawing/2014/main" id="{14C25543-2234-4C25-9099-E002DAB47ACF}"/>
                      </a:ext>
                    </a:extLst>
                  </p:cNvPr>
                  <p:cNvSpPr/>
                  <p:nvPr/>
                </p:nvSpPr>
                <p:spPr bwMode="auto">
                  <a:xfrm rot="8394034">
                    <a:off x="3641577" y="5008896"/>
                    <a:ext cx="60050" cy="60050"/>
                  </a:xfrm>
                  <a:prstGeom prst="ellipse">
                    <a:avLst/>
                  </a:prstGeom>
                  <a:solidFill>
                    <a:srgbClr val="E7E6E6">
                      <a:lumMod val="50000"/>
                      <a:alpha val="69000"/>
                    </a:srgbClr>
                  </a:solid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839" name="Oval 838">
                    <a:extLst>
                      <a:ext uri="{FF2B5EF4-FFF2-40B4-BE49-F238E27FC236}">
                        <a16:creationId xmlns:a16="http://schemas.microsoft.com/office/drawing/2014/main" id="{65172F28-55E8-4B79-BB70-C001524066A5}"/>
                      </a:ext>
                    </a:extLst>
                  </p:cNvPr>
                  <p:cNvSpPr/>
                  <p:nvPr/>
                </p:nvSpPr>
                <p:spPr bwMode="auto">
                  <a:xfrm rot="15615152">
                    <a:off x="3680445" y="4879686"/>
                    <a:ext cx="60050" cy="60050"/>
                  </a:xfrm>
                  <a:prstGeom prst="ellipse">
                    <a:avLst/>
                  </a:prstGeom>
                  <a:solidFill>
                    <a:srgbClr val="E7E6E6">
                      <a:lumMod val="50000"/>
                      <a:alpha val="69000"/>
                    </a:srgbClr>
                  </a:solid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840" name="Oval 839">
                    <a:extLst>
                      <a:ext uri="{FF2B5EF4-FFF2-40B4-BE49-F238E27FC236}">
                        <a16:creationId xmlns:a16="http://schemas.microsoft.com/office/drawing/2014/main" id="{03172353-7CC4-4FAE-BC17-7DB3EF496D0E}"/>
                      </a:ext>
                    </a:extLst>
                  </p:cNvPr>
                  <p:cNvSpPr/>
                  <p:nvPr/>
                </p:nvSpPr>
                <p:spPr bwMode="auto">
                  <a:xfrm rot="5764987">
                    <a:off x="3668043" y="5131303"/>
                    <a:ext cx="60050" cy="60050"/>
                  </a:xfrm>
                  <a:prstGeom prst="ellipse">
                    <a:avLst/>
                  </a:prstGeom>
                  <a:solidFill>
                    <a:srgbClr val="E7E6E6">
                      <a:lumMod val="50000"/>
                      <a:alpha val="69000"/>
                    </a:srgbClr>
                  </a:solid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841" name="Oval 840">
                    <a:extLst>
                      <a:ext uri="{FF2B5EF4-FFF2-40B4-BE49-F238E27FC236}">
                        <a16:creationId xmlns:a16="http://schemas.microsoft.com/office/drawing/2014/main" id="{E32815D7-8C86-4F30-A896-4EAF9359A4CD}"/>
                      </a:ext>
                    </a:extLst>
                  </p:cNvPr>
                  <p:cNvSpPr/>
                  <p:nvPr/>
                </p:nvSpPr>
                <p:spPr bwMode="auto">
                  <a:xfrm rot="5764987">
                    <a:off x="3576822" y="5217313"/>
                    <a:ext cx="60050" cy="60050"/>
                  </a:xfrm>
                  <a:prstGeom prst="ellipse">
                    <a:avLst/>
                  </a:prstGeom>
                  <a:solidFill>
                    <a:srgbClr val="E7E6E6">
                      <a:lumMod val="50000"/>
                      <a:alpha val="69000"/>
                    </a:srgbClr>
                  </a:solid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842" name="Oval 841">
                    <a:extLst>
                      <a:ext uri="{FF2B5EF4-FFF2-40B4-BE49-F238E27FC236}">
                        <a16:creationId xmlns:a16="http://schemas.microsoft.com/office/drawing/2014/main" id="{9473D848-4330-47DC-BD95-292E41827965}"/>
                      </a:ext>
                    </a:extLst>
                  </p:cNvPr>
                  <p:cNvSpPr/>
                  <p:nvPr/>
                </p:nvSpPr>
                <p:spPr bwMode="auto">
                  <a:xfrm rot="5764987">
                    <a:off x="3555971" y="5081784"/>
                    <a:ext cx="60050" cy="60050"/>
                  </a:xfrm>
                  <a:prstGeom prst="ellipse">
                    <a:avLst/>
                  </a:prstGeom>
                  <a:solidFill>
                    <a:srgbClr val="E7E6E6">
                      <a:lumMod val="50000"/>
                      <a:alpha val="69000"/>
                    </a:srgbClr>
                  </a:solid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843" name="Oval 842">
                    <a:extLst>
                      <a:ext uri="{FF2B5EF4-FFF2-40B4-BE49-F238E27FC236}">
                        <a16:creationId xmlns:a16="http://schemas.microsoft.com/office/drawing/2014/main" id="{C98F72B2-C0A7-43E9-A9D8-33C6CFF6C5AE}"/>
                      </a:ext>
                    </a:extLst>
                  </p:cNvPr>
                  <p:cNvSpPr/>
                  <p:nvPr/>
                </p:nvSpPr>
                <p:spPr bwMode="auto">
                  <a:xfrm rot="15615152">
                    <a:off x="4079208" y="4861148"/>
                    <a:ext cx="60050" cy="60050"/>
                  </a:xfrm>
                  <a:prstGeom prst="ellipse">
                    <a:avLst/>
                  </a:prstGeom>
                  <a:solidFill>
                    <a:srgbClr val="E7E6E6">
                      <a:lumMod val="50000"/>
                      <a:alpha val="70000"/>
                    </a:srgbClr>
                  </a:solid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844" name="Oval 843">
                    <a:extLst>
                      <a:ext uri="{FF2B5EF4-FFF2-40B4-BE49-F238E27FC236}">
                        <a16:creationId xmlns:a16="http://schemas.microsoft.com/office/drawing/2014/main" id="{9E462138-7253-45AB-9FA7-507503233724}"/>
                      </a:ext>
                    </a:extLst>
                  </p:cNvPr>
                  <p:cNvSpPr/>
                  <p:nvPr/>
                </p:nvSpPr>
                <p:spPr bwMode="auto">
                  <a:xfrm rot="5764987">
                    <a:off x="3675508" y="5240379"/>
                    <a:ext cx="60050" cy="60050"/>
                  </a:xfrm>
                  <a:prstGeom prst="ellipse">
                    <a:avLst/>
                  </a:prstGeom>
                  <a:solidFill>
                    <a:srgbClr val="E7E6E6">
                      <a:lumMod val="50000"/>
                      <a:alpha val="69000"/>
                    </a:srgbClr>
                  </a:solid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845" name="Oval 844">
                    <a:extLst>
                      <a:ext uri="{FF2B5EF4-FFF2-40B4-BE49-F238E27FC236}">
                        <a16:creationId xmlns:a16="http://schemas.microsoft.com/office/drawing/2014/main" id="{38CD44B0-CC59-4ECA-9676-5944C3E7737E}"/>
                      </a:ext>
                    </a:extLst>
                  </p:cNvPr>
                  <p:cNvSpPr/>
                  <p:nvPr/>
                </p:nvSpPr>
                <p:spPr bwMode="auto">
                  <a:xfrm rot="5764987">
                    <a:off x="3584824" y="4907188"/>
                    <a:ext cx="60050" cy="60050"/>
                  </a:xfrm>
                  <a:prstGeom prst="ellipse">
                    <a:avLst/>
                  </a:prstGeom>
                  <a:solidFill>
                    <a:srgbClr val="E7E6E6">
                      <a:lumMod val="50000"/>
                      <a:alpha val="69000"/>
                    </a:srgbClr>
                  </a:solid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846" name="Oval 845">
                    <a:extLst>
                      <a:ext uri="{FF2B5EF4-FFF2-40B4-BE49-F238E27FC236}">
                        <a16:creationId xmlns:a16="http://schemas.microsoft.com/office/drawing/2014/main" id="{6E92E41E-4D50-4AC5-8F57-04C1827995AB}"/>
                      </a:ext>
                    </a:extLst>
                  </p:cNvPr>
                  <p:cNvSpPr/>
                  <p:nvPr/>
                </p:nvSpPr>
                <p:spPr bwMode="auto">
                  <a:xfrm rot="15615152">
                    <a:off x="3721650" y="4783503"/>
                    <a:ext cx="60050" cy="60050"/>
                  </a:xfrm>
                  <a:prstGeom prst="ellipse">
                    <a:avLst/>
                  </a:prstGeom>
                  <a:solidFill>
                    <a:srgbClr val="E7E6E6">
                      <a:lumMod val="50000"/>
                      <a:alpha val="69000"/>
                    </a:srgbClr>
                  </a:solid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377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828" name="Block Arc 827">
                  <a:extLst>
                    <a:ext uri="{FF2B5EF4-FFF2-40B4-BE49-F238E27FC236}">
                      <a16:creationId xmlns:a16="http://schemas.microsoft.com/office/drawing/2014/main" id="{ED8EA920-580A-4BDB-8A3A-1831B5E600DE}"/>
                    </a:ext>
                  </a:extLst>
                </p:cNvPr>
                <p:cNvSpPr/>
                <p:nvPr/>
              </p:nvSpPr>
              <p:spPr>
                <a:xfrm rot="5764987">
                  <a:off x="5260422" y="5107799"/>
                  <a:ext cx="194516" cy="194516"/>
                </a:xfrm>
                <a:prstGeom prst="blockArc">
                  <a:avLst>
                    <a:gd name="adj1" fmla="val 8985548"/>
                    <a:gd name="adj2" fmla="val 20719508"/>
                    <a:gd name="adj3" fmla="val 25240"/>
                  </a:avLst>
                </a:prstGeom>
                <a:solidFill>
                  <a:srgbClr val="73AEC5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829" name="Block Arc 828">
                  <a:extLst>
                    <a:ext uri="{FF2B5EF4-FFF2-40B4-BE49-F238E27FC236}">
                      <a16:creationId xmlns:a16="http://schemas.microsoft.com/office/drawing/2014/main" id="{AE2ACA19-DE98-432A-8347-633024978130}"/>
                    </a:ext>
                  </a:extLst>
                </p:cNvPr>
                <p:cNvSpPr/>
                <p:nvPr/>
              </p:nvSpPr>
              <p:spPr>
                <a:xfrm rot="9598300">
                  <a:off x="5415118" y="4670866"/>
                  <a:ext cx="194516" cy="194516"/>
                </a:xfrm>
                <a:prstGeom prst="blockArc">
                  <a:avLst>
                    <a:gd name="adj1" fmla="val 8985548"/>
                    <a:gd name="adj2" fmla="val 20719508"/>
                    <a:gd name="adj3" fmla="val 25240"/>
                  </a:avLst>
                </a:prstGeom>
                <a:solidFill>
                  <a:srgbClr val="73AEC5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830" name="Block Arc 829">
                  <a:extLst>
                    <a:ext uri="{FF2B5EF4-FFF2-40B4-BE49-F238E27FC236}">
                      <a16:creationId xmlns:a16="http://schemas.microsoft.com/office/drawing/2014/main" id="{ADA66DA8-5DB1-4322-8E61-AE092E5ABEE6}"/>
                    </a:ext>
                  </a:extLst>
                </p:cNvPr>
                <p:cNvSpPr/>
                <p:nvPr/>
              </p:nvSpPr>
              <p:spPr>
                <a:xfrm rot="15615152">
                  <a:off x="6112550" y="4752465"/>
                  <a:ext cx="194516" cy="194516"/>
                </a:xfrm>
                <a:prstGeom prst="blockArc">
                  <a:avLst>
                    <a:gd name="adj1" fmla="val 8985548"/>
                    <a:gd name="adj2" fmla="val 20719508"/>
                    <a:gd name="adj3" fmla="val 25240"/>
                  </a:avLst>
                </a:prstGeom>
                <a:solidFill>
                  <a:srgbClr val="73AEC5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831" name="Block Arc 830">
                  <a:extLst>
                    <a:ext uri="{FF2B5EF4-FFF2-40B4-BE49-F238E27FC236}">
                      <a16:creationId xmlns:a16="http://schemas.microsoft.com/office/drawing/2014/main" id="{7307C57A-5766-473C-BC86-90F0D2931C67}"/>
                    </a:ext>
                  </a:extLst>
                </p:cNvPr>
                <p:cNvSpPr/>
                <p:nvPr/>
              </p:nvSpPr>
              <p:spPr>
                <a:xfrm rot="8394034">
                  <a:off x="5278442" y="4855056"/>
                  <a:ext cx="194516" cy="194516"/>
                </a:xfrm>
                <a:prstGeom prst="blockArc">
                  <a:avLst>
                    <a:gd name="adj1" fmla="val 8985548"/>
                    <a:gd name="adj2" fmla="val 20719508"/>
                    <a:gd name="adj3" fmla="val 25240"/>
                  </a:avLst>
                </a:prstGeom>
                <a:solidFill>
                  <a:srgbClr val="73AEC5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832" name="Text Box 77">
                  <a:extLst>
                    <a:ext uri="{FF2B5EF4-FFF2-40B4-BE49-F238E27FC236}">
                      <a16:creationId xmlns:a16="http://schemas.microsoft.com/office/drawing/2014/main" id="{41E2BABD-EDA4-455F-8073-8376AB09B8C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575518" y="4809447"/>
                  <a:ext cx="605199" cy="3976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pitchFamily="34" charset="-128"/>
                      <a:cs typeface="Arial" charset="0"/>
                    </a:rPr>
                    <a:t>NK</a:t>
                  </a:r>
                  <a:b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pitchFamily="34" charset="-128"/>
                      <a:cs typeface="Arial" charset="0"/>
                    </a:rPr>
                  </a:b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pitchFamily="34" charset="-128"/>
                      <a:cs typeface="Arial" charset="0"/>
                    </a:rPr>
                    <a:t>cells</a:t>
                  </a:r>
                </a:p>
              </p:txBody>
            </p:sp>
          </p:grpSp>
        </p:grpSp>
        <p:grpSp>
          <p:nvGrpSpPr>
            <p:cNvPr id="774" name="Group 773">
              <a:extLst>
                <a:ext uri="{FF2B5EF4-FFF2-40B4-BE49-F238E27FC236}">
                  <a16:creationId xmlns:a16="http://schemas.microsoft.com/office/drawing/2014/main" id="{CBA3ED52-EA30-4DC4-AE17-37DF2389E4F7}"/>
                </a:ext>
              </a:extLst>
            </p:cNvPr>
            <p:cNvGrpSpPr/>
            <p:nvPr/>
          </p:nvGrpSpPr>
          <p:grpSpPr>
            <a:xfrm>
              <a:off x="5087132" y="4626357"/>
              <a:ext cx="911288" cy="1011961"/>
              <a:chOff x="3360589" y="4721802"/>
              <a:chExt cx="1335366" cy="1112166"/>
            </a:xfrm>
          </p:grpSpPr>
          <p:grpSp>
            <p:nvGrpSpPr>
              <p:cNvPr id="812" name="Group 811">
                <a:extLst>
                  <a:ext uri="{FF2B5EF4-FFF2-40B4-BE49-F238E27FC236}">
                    <a16:creationId xmlns:a16="http://schemas.microsoft.com/office/drawing/2014/main" id="{4788BC58-DE7D-47FD-90DC-C57CD697E998}"/>
                  </a:ext>
                </a:extLst>
              </p:cNvPr>
              <p:cNvGrpSpPr/>
              <p:nvPr/>
            </p:nvGrpSpPr>
            <p:grpSpPr>
              <a:xfrm>
                <a:off x="3585019" y="4934456"/>
                <a:ext cx="978628" cy="899512"/>
                <a:chOff x="953710" y="1746324"/>
                <a:chExt cx="790818" cy="726888"/>
              </a:xfrm>
            </p:grpSpPr>
            <p:sp>
              <p:nvSpPr>
                <p:cNvPr id="821" name="Oval 820">
                  <a:extLst>
                    <a:ext uri="{FF2B5EF4-FFF2-40B4-BE49-F238E27FC236}">
                      <a16:creationId xmlns:a16="http://schemas.microsoft.com/office/drawing/2014/main" id="{FD9960D7-FE9F-462C-91D9-B841CC8A11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985675" y="1714359"/>
                  <a:ext cx="726888" cy="7908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4E7CF"/>
                    </a:gs>
                    <a:gs pos="100000">
                      <a:srgbClr val="BB9E8F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6350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121911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34" charset="-128"/>
                    <a:cs typeface="Arial" charset="0"/>
                  </a:endParaRPr>
                </a:p>
              </p:txBody>
            </p:sp>
            <p:sp>
              <p:nvSpPr>
                <p:cNvPr id="822" name="Oval 70">
                  <a:extLst>
                    <a:ext uri="{FF2B5EF4-FFF2-40B4-BE49-F238E27FC236}">
                      <a16:creationId xmlns:a16="http://schemas.microsoft.com/office/drawing/2014/main" id="{5877F70C-F929-492B-86AC-4470D963E6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7849" y="1894895"/>
                  <a:ext cx="553320" cy="503545"/>
                </a:xfrm>
                <a:prstGeom prst="ellipse">
                  <a:avLst/>
                </a:prstGeom>
                <a:solidFill>
                  <a:srgbClr val="E7E6E6">
                    <a:lumMod val="50000"/>
                    <a:alpha val="25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 b="1" baseline="-25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defTabSz="121911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5067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  <a:cs typeface="Arial" charset="0"/>
                  </a:endParaRPr>
                </a:p>
              </p:txBody>
            </p:sp>
          </p:grpSp>
          <p:grpSp>
            <p:nvGrpSpPr>
              <p:cNvPr id="813" name="Group 812">
                <a:extLst>
                  <a:ext uri="{FF2B5EF4-FFF2-40B4-BE49-F238E27FC236}">
                    <a16:creationId xmlns:a16="http://schemas.microsoft.com/office/drawing/2014/main" id="{8D3994BB-FC74-4721-8355-04BE00895703}"/>
                  </a:ext>
                </a:extLst>
              </p:cNvPr>
              <p:cNvGrpSpPr/>
              <p:nvPr/>
            </p:nvGrpSpPr>
            <p:grpSpPr>
              <a:xfrm>
                <a:off x="3360589" y="4721802"/>
                <a:ext cx="1335366" cy="920311"/>
                <a:chOff x="3861720" y="4575159"/>
                <a:chExt cx="1046648" cy="721329"/>
              </a:xfrm>
            </p:grpSpPr>
            <p:sp>
              <p:nvSpPr>
                <p:cNvPr id="814" name="Block Arc 813">
                  <a:extLst>
                    <a:ext uri="{FF2B5EF4-FFF2-40B4-BE49-F238E27FC236}">
                      <a16:creationId xmlns:a16="http://schemas.microsoft.com/office/drawing/2014/main" id="{94AF5AE9-8116-4FE2-90CE-0028752E4215}"/>
                    </a:ext>
                  </a:extLst>
                </p:cNvPr>
                <p:cNvSpPr/>
                <p:nvPr/>
              </p:nvSpPr>
              <p:spPr>
                <a:xfrm rot="11004004">
                  <a:off x="4262020" y="4575159"/>
                  <a:ext cx="194515" cy="194516"/>
                </a:xfrm>
                <a:prstGeom prst="blockArc">
                  <a:avLst>
                    <a:gd name="adj1" fmla="val 8985548"/>
                    <a:gd name="adj2" fmla="val 20719508"/>
                    <a:gd name="adj3" fmla="val 25240"/>
                  </a:avLst>
                </a:prstGeom>
                <a:solidFill>
                  <a:srgbClr val="73AEC5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121917" tIns="60959" rIns="121917" bIns="60959"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815" name="Block Arc 814">
                  <a:extLst>
                    <a:ext uri="{FF2B5EF4-FFF2-40B4-BE49-F238E27FC236}">
                      <a16:creationId xmlns:a16="http://schemas.microsoft.com/office/drawing/2014/main" id="{E13B6B8B-E7D8-417E-AD2A-BB586AE46985}"/>
                    </a:ext>
                  </a:extLst>
                </p:cNvPr>
                <p:cNvSpPr/>
                <p:nvPr/>
              </p:nvSpPr>
              <p:spPr>
                <a:xfrm rot="13422151">
                  <a:off x="4519864" y="4603982"/>
                  <a:ext cx="194515" cy="194516"/>
                </a:xfrm>
                <a:prstGeom prst="blockArc">
                  <a:avLst>
                    <a:gd name="adj1" fmla="val 8985548"/>
                    <a:gd name="adj2" fmla="val 20719508"/>
                    <a:gd name="adj3" fmla="val 25240"/>
                  </a:avLst>
                </a:prstGeom>
                <a:solidFill>
                  <a:srgbClr val="73AEC5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121917" tIns="60959" rIns="121917" bIns="60959"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816" name="Block Arc 815">
                  <a:extLst>
                    <a:ext uri="{FF2B5EF4-FFF2-40B4-BE49-F238E27FC236}">
                      <a16:creationId xmlns:a16="http://schemas.microsoft.com/office/drawing/2014/main" id="{826239B9-B8F5-4270-91F6-FB40CE1BE7BD}"/>
                    </a:ext>
                  </a:extLst>
                </p:cNvPr>
                <p:cNvSpPr/>
                <p:nvPr/>
              </p:nvSpPr>
              <p:spPr>
                <a:xfrm rot="5764987">
                  <a:off x="3861720" y="5101972"/>
                  <a:ext cx="194516" cy="194516"/>
                </a:xfrm>
                <a:prstGeom prst="blockArc">
                  <a:avLst>
                    <a:gd name="adj1" fmla="val 8985548"/>
                    <a:gd name="adj2" fmla="val 20719508"/>
                    <a:gd name="adj3" fmla="val 25240"/>
                  </a:avLst>
                </a:prstGeom>
                <a:solidFill>
                  <a:srgbClr val="73AEC5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817" name="Block Arc 816">
                  <a:extLst>
                    <a:ext uri="{FF2B5EF4-FFF2-40B4-BE49-F238E27FC236}">
                      <a16:creationId xmlns:a16="http://schemas.microsoft.com/office/drawing/2014/main" id="{25B46A06-6DCA-4130-8752-8F4BFDEA031A}"/>
                    </a:ext>
                  </a:extLst>
                </p:cNvPr>
                <p:cNvSpPr/>
                <p:nvPr/>
              </p:nvSpPr>
              <p:spPr>
                <a:xfrm rot="9598300">
                  <a:off x="4028077" y="4676693"/>
                  <a:ext cx="194516" cy="194516"/>
                </a:xfrm>
                <a:prstGeom prst="blockArc">
                  <a:avLst>
                    <a:gd name="adj1" fmla="val 8985548"/>
                    <a:gd name="adj2" fmla="val 20719508"/>
                    <a:gd name="adj3" fmla="val 25240"/>
                  </a:avLst>
                </a:prstGeom>
                <a:solidFill>
                  <a:srgbClr val="73AEC5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818" name="Block Arc 817">
                  <a:extLst>
                    <a:ext uri="{FF2B5EF4-FFF2-40B4-BE49-F238E27FC236}">
                      <a16:creationId xmlns:a16="http://schemas.microsoft.com/office/drawing/2014/main" id="{A265C155-944C-4409-A542-38B47C883E0A}"/>
                    </a:ext>
                  </a:extLst>
                </p:cNvPr>
                <p:cNvSpPr/>
                <p:nvPr/>
              </p:nvSpPr>
              <p:spPr>
                <a:xfrm rot="15615152">
                  <a:off x="4713852" y="4764119"/>
                  <a:ext cx="194516" cy="194516"/>
                </a:xfrm>
                <a:prstGeom prst="blockArc">
                  <a:avLst>
                    <a:gd name="adj1" fmla="val 8985548"/>
                    <a:gd name="adj2" fmla="val 20719508"/>
                    <a:gd name="adj3" fmla="val 25240"/>
                  </a:avLst>
                </a:prstGeom>
                <a:solidFill>
                  <a:srgbClr val="73AEC5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819" name="Block Arc 818">
                  <a:extLst>
                    <a:ext uri="{FF2B5EF4-FFF2-40B4-BE49-F238E27FC236}">
                      <a16:creationId xmlns:a16="http://schemas.microsoft.com/office/drawing/2014/main" id="{71A3121F-14B4-4945-99FB-D7233DF0996B}"/>
                    </a:ext>
                  </a:extLst>
                </p:cNvPr>
                <p:cNvSpPr/>
                <p:nvPr/>
              </p:nvSpPr>
              <p:spPr>
                <a:xfrm rot="8394034">
                  <a:off x="3891399" y="4860882"/>
                  <a:ext cx="194516" cy="194516"/>
                </a:xfrm>
                <a:prstGeom prst="blockArc">
                  <a:avLst>
                    <a:gd name="adj1" fmla="val 8985548"/>
                    <a:gd name="adj2" fmla="val 20719508"/>
                    <a:gd name="adj3" fmla="val 25240"/>
                  </a:avLst>
                </a:prstGeom>
                <a:solidFill>
                  <a:srgbClr val="73AEC5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820" name="Text Box 78">
                  <a:extLst>
                    <a:ext uri="{FF2B5EF4-FFF2-40B4-BE49-F238E27FC236}">
                      <a16:creationId xmlns:a16="http://schemas.microsoft.com/office/drawing/2014/main" id="{332485AF-B51F-462F-A025-EC68A424205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42942" y="4981004"/>
                  <a:ext cx="550174" cy="1590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pitchFamily="34" charset="-128"/>
                      <a:cs typeface="Arial" charset="0"/>
                    </a:rPr>
                    <a:t>T cells</a:t>
                  </a:r>
                </a:p>
              </p:txBody>
            </p:sp>
          </p:grpSp>
        </p:grpSp>
        <p:grpSp>
          <p:nvGrpSpPr>
            <p:cNvPr id="775" name="Group 774">
              <a:extLst>
                <a:ext uri="{FF2B5EF4-FFF2-40B4-BE49-F238E27FC236}">
                  <a16:creationId xmlns:a16="http://schemas.microsoft.com/office/drawing/2014/main" id="{937BF1E6-5043-4CAB-8B8A-76B9E1BEB1BA}"/>
                </a:ext>
              </a:extLst>
            </p:cNvPr>
            <p:cNvGrpSpPr/>
            <p:nvPr/>
          </p:nvGrpSpPr>
          <p:grpSpPr>
            <a:xfrm>
              <a:off x="3981012" y="4645508"/>
              <a:ext cx="917776" cy="1155728"/>
              <a:chOff x="6743804" y="4599976"/>
              <a:chExt cx="1054099" cy="995546"/>
            </a:xfrm>
          </p:grpSpPr>
          <p:grpSp>
            <p:nvGrpSpPr>
              <p:cNvPr id="806" name="Group 36">
                <a:extLst>
                  <a:ext uri="{FF2B5EF4-FFF2-40B4-BE49-F238E27FC236}">
                    <a16:creationId xmlns:a16="http://schemas.microsoft.com/office/drawing/2014/main" id="{17652FBD-E139-4331-85A0-B34C2B6230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018455">
                <a:off x="6780316" y="4577935"/>
                <a:ext cx="981075" cy="1054099"/>
                <a:chOff x="6343823" y="5221321"/>
                <a:chExt cx="839787" cy="901700"/>
              </a:xfrm>
            </p:grpSpPr>
            <p:sp>
              <p:nvSpPr>
                <p:cNvPr id="810" name="macrophage">
                  <a:extLst>
                    <a:ext uri="{FF2B5EF4-FFF2-40B4-BE49-F238E27FC236}">
                      <a16:creationId xmlns:a16="http://schemas.microsoft.com/office/drawing/2014/main" id="{12AD837D-8DE0-41E3-AE7F-EC8B80FD7C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43823" y="5221321"/>
                  <a:ext cx="839787" cy="901700"/>
                </a:xfrm>
                <a:custGeom>
                  <a:avLst/>
                  <a:gdLst>
                    <a:gd name="T0" fmla="*/ 2147483647 w 875"/>
                    <a:gd name="T1" fmla="*/ 2147483647 h 936"/>
                    <a:gd name="T2" fmla="*/ 2147483647 w 875"/>
                    <a:gd name="T3" fmla="*/ 2147483647 h 936"/>
                    <a:gd name="T4" fmla="*/ 2147483647 w 875"/>
                    <a:gd name="T5" fmla="*/ 2147483647 h 936"/>
                    <a:gd name="T6" fmla="*/ 2147483647 w 875"/>
                    <a:gd name="T7" fmla="*/ 2147483647 h 936"/>
                    <a:gd name="T8" fmla="*/ 2147483647 w 875"/>
                    <a:gd name="T9" fmla="*/ 2147483647 h 936"/>
                    <a:gd name="T10" fmla="*/ 2147483647 w 875"/>
                    <a:gd name="T11" fmla="*/ 2147483647 h 936"/>
                    <a:gd name="T12" fmla="*/ 2147483647 w 875"/>
                    <a:gd name="T13" fmla="*/ 2147483647 h 936"/>
                    <a:gd name="T14" fmla="*/ 2147483647 w 875"/>
                    <a:gd name="T15" fmla="*/ 2147483647 h 936"/>
                    <a:gd name="T16" fmla="*/ 2147483647 w 875"/>
                    <a:gd name="T17" fmla="*/ 2147483647 h 936"/>
                    <a:gd name="T18" fmla="*/ 2147483647 w 875"/>
                    <a:gd name="T19" fmla="*/ 2147483647 h 936"/>
                    <a:gd name="T20" fmla="*/ 2147483647 w 875"/>
                    <a:gd name="T21" fmla="*/ 2147483647 h 936"/>
                    <a:gd name="T22" fmla="*/ 2147483647 w 875"/>
                    <a:gd name="T23" fmla="*/ 2147483647 h 936"/>
                    <a:gd name="T24" fmla="*/ 2147483647 w 875"/>
                    <a:gd name="T25" fmla="*/ 2147483647 h 936"/>
                    <a:gd name="T26" fmla="*/ 2147483647 w 875"/>
                    <a:gd name="T27" fmla="*/ 2147483647 h 936"/>
                    <a:gd name="T28" fmla="*/ 2147483647 w 875"/>
                    <a:gd name="T29" fmla="*/ 2147483647 h 936"/>
                    <a:gd name="T30" fmla="*/ 2147483647 w 875"/>
                    <a:gd name="T31" fmla="*/ 2147483647 h 936"/>
                    <a:gd name="T32" fmla="*/ 2147483647 w 875"/>
                    <a:gd name="T33" fmla="*/ 2147483647 h 936"/>
                    <a:gd name="T34" fmla="*/ 2147483647 w 875"/>
                    <a:gd name="T35" fmla="*/ 2147483647 h 936"/>
                    <a:gd name="T36" fmla="*/ 2147483647 w 875"/>
                    <a:gd name="T37" fmla="*/ 2147483647 h 936"/>
                    <a:gd name="T38" fmla="*/ 2147483647 w 875"/>
                    <a:gd name="T39" fmla="*/ 2147483647 h 936"/>
                    <a:gd name="T40" fmla="*/ 2147483647 w 875"/>
                    <a:gd name="T41" fmla="*/ 2147483647 h 936"/>
                    <a:gd name="T42" fmla="*/ 2147483647 w 875"/>
                    <a:gd name="T43" fmla="*/ 2147483647 h 936"/>
                    <a:gd name="T44" fmla="*/ 2147483647 w 875"/>
                    <a:gd name="T45" fmla="*/ 2147483647 h 936"/>
                    <a:gd name="T46" fmla="*/ 2147483647 w 875"/>
                    <a:gd name="T47" fmla="*/ 2147483647 h 936"/>
                    <a:gd name="T48" fmla="*/ 2147483647 w 875"/>
                    <a:gd name="T49" fmla="*/ 2147483647 h 936"/>
                    <a:gd name="T50" fmla="*/ 2147483647 w 875"/>
                    <a:gd name="T51" fmla="*/ 2147483647 h 936"/>
                    <a:gd name="T52" fmla="*/ 2147483647 w 875"/>
                    <a:gd name="T53" fmla="*/ 2147483647 h 936"/>
                    <a:gd name="T54" fmla="*/ 2147483647 w 875"/>
                    <a:gd name="T55" fmla="*/ 2147483647 h 936"/>
                    <a:gd name="T56" fmla="*/ 2147483647 w 875"/>
                    <a:gd name="T57" fmla="*/ 2147483647 h 936"/>
                    <a:gd name="T58" fmla="*/ 2147483647 w 875"/>
                    <a:gd name="T59" fmla="*/ 2147483647 h 936"/>
                    <a:gd name="T60" fmla="*/ 2147483647 w 875"/>
                    <a:gd name="T61" fmla="*/ 2147483647 h 936"/>
                    <a:gd name="T62" fmla="*/ 2147483647 w 875"/>
                    <a:gd name="T63" fmla="*/ 2147483647 h 936"/>
                    <a:gd name="T64" fmla="*/ 2147483647 w 875"/>
                    <a:gd name="T65" fmla="*/ 2147483647 h 936"/>
                    <a:gd name="T66" fmla="*/ 2147483647 w 875"/>
                    <a:gd name="T67" fmla="*/ 2147483647 h 936"/>
                    <a:gd name="T68" fmla="*/ 2147483647 w 875"/>
                    <a:gd name="T69" fmla="*/ 2147483647 h 936"/>
                    <a:gd name="T70" fmla="*/ 2147483647 w 875"/>
                    <a:gd name="T71" fmla="*/ 2147483647 h 936"/>
                    <a:gd name="T72" fmla="*/ 2147483647 w 875"/>
                    <a:gd name="T73" fmla="*/ 2147483647 h 936"/>
                    <a:gd name="T74" fmla="*/ 2147483647 w 875"/>
                    <a:gd name="T75" fmla="*/ 2147483647 h 936"/>
                    <a:gd name="T76" fmla="*/ 2147483647 w 875"/>
                    <a:gd name="T77" fmla="*/ 2147483647 h 936"/>
                    <a:gd name="T78" fmla="*/ 2147483647 w 875"/>
                    <a:gd name="T79" fmla="*/ 2147483647 h 936"/>
                    <a:gd name="T80" fmla="*/ 2147483647 w 875"/>
                    <a:gd name="T81" fmla="*/ 2147483647 h 936"/>
                    <a:gd name="T82" fmla="*/ 2147483647 w 875"/>
                    <a:gd name="T83" fmla="*/ 2147483647 h 936"/>
                    <a:gd name="T84" fmla="*/ 2147483647 w 875"/>
                    <a:gd name="T85" fmla="*/ 2147483647 h 936"/>
                    <a:gd name="T86" fmla="*/ 2147483647 w 875"/>
                    <a:gd name="T87" fmla="*/ 2147483647 h 936"/>
                    <a:gd name="T88" fmla="*/ 2147483647 w 875"/>
                    <a:gd name="T89" fmla="*/ 2147483647 h 936"/>
                    <a:gd name="T90" fmla="*/ 2147483647 w 875"/>
                    <a:gd name="T91" fmla="*/ 2147483647 h 936"/>
                    <a:gd name="T92" fmla="*/ 2147483647 w 875"/>
                    <a:gd name="T93" fmla="*/ 2147483647 h 936"/>
                    <a:gd name="T94" fmla="*/ 2147483647 w 875"/>
                    <a:gd name="T95" fmla="*/ 2147483647 h 936"/>
                    <a:gd name="T96" fmla="*/ 2147483647 w 875"/>
                    <a:gd name="T97" fmla="*/ 2147483647 h 936"/>
                    <a:gd name="T98" fmla="*/ 2147483647 w 875"/>
                    <a:gd name="T99" fmla="*/ 2147483647 h 936"/>
                    <a:gd name="T100" fmla="*/ 2147483647 w 875"/>
                    <a:gd name="T101" fmla="*/ 2147483647 h 936"/>
                    <a:gd name="T102" fmla="*/ 2147483647 w 875"/>
                    <a:gd name="T103" fmla="*/ 2147483647 h 936"/>
                    <a:gd name="T104" fmla="*/ 2147483647 w 875"/>
                    <a:gd name="T105" fmla="*/ 2147483647 h 936"/>
                    <a:gd name="T106" fmla="*/ 2147483647 w 875"/>
                    <a:gd name="T107" fmla="*/ 2147483647 h 936"/>
                    <a:gd name="T108" fmla="*/ 2147483647 w 875"/>
                    <a:gd name="T109" fmla="*/ 2147483647 h 936"/>
                    <a:gd name="T110" fmla="*/ 2147483647 w 875"/>
                    <a:gd name="T111" fmla="*/ 2147483647 h 936"/>
                    <a:gd name="T112" fmla="*/ 2147483647 w 875"/>
                    <a:gd name="T113" fmla="*/ 2147483647 h 936"/>
                    <a:gd name="T114" fmla="*/ 2147483647 w 875"/>
                    <a:gd name="T115" fmla="*/ 2147483647 h 9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875" h="936">
                      <a:moveTo>
                        <a:pt x="184" y="619"/>
                      </a:moveTo>
                      <a:lnTo>
                        <a:pt x="184" y="619"/>
                      </a:lnTo>
                      <a:cubicBezTo>
                        <a:pt x="162" y="605"/>
                        <a:pt x="167" y="591"/>
                        <a:pt x="139" y="591"/>
                      </a:cubicBezTo>
                      <a:cubicBezTo>
                        <a:pt x="112" y="591"/>
                        <a:pt x="57" y="604"/>
                        <a:pt x="35" y="591"/>
                      </a:cubicBezTo>
                      <a:cubicBezTo>
                        <a:pt x="8" y="575"/>
                        <a:pt x="0" y="518"/>
                        <a:pt x="57" y="503"/>
                      </a:cubicBezTo>
                      <a:cubicBezTo>
                        <a:pt x="77" y="498"/>
                        <a:pt x="121" y="507"/>
                        <a:pt x="124" y="480"/>
                      </a:cubicBezTo>
                      <a:cubicBezTo>
                        <a:pt x="126" y="469"/>
                        <a:pt x="99" y="446"/>
                        <a:pt x="122" y="431"/>
                      </a:cubicBezTo>
                      <a:cubicBezTo>
                        <a:pt x="144" y="416"/>
                        <a:pt x="159" y="438"/>
                        <a:pt x="157" y="423"/>
                      </a:cubicBezTo>
                      <a:cubicBezTo>
                        <a:pt x="154" y="408"/>
                        <a:pt x="127" y="381"/>
                        <a:pt x="142" y="358"/>
                      </a:cubicBezTo>
                      <a:cubicBezTo>
                        <a:pt x="157" y="336"/>
                        <a:pt x="179" y="366"/>
                        <a:pt x="202" y="341"/>
                      </a:cubicBezTo>
                      <a:cubicBezTo>
                        <a:pt x="224" y="316"/>
                        <a:pt x="204" y="283"/>
                        <a:pt x="172" y="266"/>
                      </a:cubicBezTo>
                      <a:cubicBezTo>
                        <a:pt x="139" y="248"/>
                        <a:pt x="129" y="203"/>
                        <a:pt x="167" y="183"/>
                      </a:cubicBezTo>
                      <a:cubicBezTo>
                        <a:pt x="204" y="163"/>
                        <a:pt x="258" y="229"/>
                        <a:pt x="281" y="234"/>
                      </a:cubicBezTo>
                      <a:cubicBezTo>
                        <a:pt x="303" y="239"/>
                        <a:pt x="289" y="199"/>
                        <a:pt x="319" y="199"/>
                      </a:cubicBezTo>
                      <a:cubicBezTo>
                        <a:pt x="349" y="199"/>
                        <a:pt x="367" y="209"/>
                        <a:pt x="367" y="184"/>
                      </a:cubicBezTo>
                      <a:cubicBezTo>
                        <a:pt x="367" y="159"/>
                        <a:pt x="366" y="132"/>
                        <a:pt x="354" y="110"/>
                      </a:cubicBezTo>
                      <a:cubicBezTo>
                        <a:pt x="340" y="83"/>
                        <a:pt x="315" y="70"/>
                        <a:pt x="309" y="51"/>
                      </a:cubicBezTo>
                      <a:cubicBezTo>
                        <a:pt x="298" y="8"/>
                        <a:pt x="363" y="0"/>
                        <a:pt x="398" y="27"/>
                      </a:cubicBezTo>
                      <a:cubicBezTo>
                        <a:pt x="434" y="54"/>
                        <a:pt x="442" y="89"/>
                        <a:pt x="437" y="127"/>
                      </a:cubicBezTo>
                      <a:cubicBezTo>
                        <a:pt x="432" y="164"/>
                        <a:pt x="450" y="187"/>
                        <a:pt x="477" y="184"/>
                      </a:cubicBezTo>
                      <a:cubicBezTo>
                        <a:pt x="505" y="182"/>
                        <a:pt x="520" y="177"/>
                        <a:pt x="525" y="162"/>
                      </a:cubicBezTo>
                      <a:cubicBezTo>
                        <a:pt x="530" y="147"/>
                        <a:pt x="533" y="147"/>
                        <a:pt x="527" y="126"/>
                      </a:cubicBezTo>
                      <a:cubicBezTo>
                        <a:pt x="521" y="102"/>
                        <a:pt x="527" y="78"/>
                        <a:pt x="556" y="82"/>
                      </a:cubicBezTo>
                      <a:cubicBezTo>
                        <a:pt x="587" y="87"/>
                        <a:pt x="580" y="105"/>
                        <a:pt x="600" y="110"/>
                      </a:cubicBezTo>
                      <a:cubicBezTo>
                        <a:pt x="620" y="115"/>
                        <a:pt x="656" y="77"/>
                        <a:pt x="679" y="102"/>
                      </a:cubicBezTo>
                      <a:cubicBezTo>
                        <a:pt x="697" y="122"/>
                        <a:pt x="681" y="150"/>
                        <a:pt x="650" y="176"/>
                      </a:cubicBezTo>
                      <a:cubicBezTo>
                        <a:pt x="636" y="187"/>
                        <a:pt x="624" y="265"/>
                        <a:pt x="660" y="269"/>
                      </a:cubicBezTo>
                      <a:cubicBezTo>
                        <a:pt x="690" y="272"/>
                        <a:pt x="679" y="322"/>
                        <a:pt x="699" y="300"/>
                      </a:cubicBezTo>
                      <a:cubicBezTo>
                        <a:pt x="719" y="277"/>
                        <a:pt x="709" y="258"/>
                        <a:pt x="734" y="239"/>
                      </a:cubicBezTo>
                      <a:cubicBezTo>
                        <a:pt x="776" y="208"/>
                        <a:pt x="856" y="234"/>
                        <a:pt x="834" y="306"/>
                      </a:cubicBezTo>
                      <a:cubicBezTo>
                        <a:pt x="826" y="330"/>
                        <a:pt x="756" y="351"/>
                        <a:pt x="759" y="373"/>
                      </a:cubicBezTo>
                      <a:cubicBezTo>
                        <a:pt x="761" y="396"/>
                        <a:pt x="793" y="417"/>
                        <a:pt x="794" y="432"/>
                      </a:cubicBezTo>
                      <a:cubicBezTo>
                        <a:pt x="795" y="460"/>
                        <a:pt x="759" y="451"/>
                        <a:pt x="759" y="468"/>
                      </a:cubicBezTo>
                      <a:cubicBezTo>
                        <a:pt x="759" y="494"/>
                        <a:pt x="790" y="466"/>
                        <a:pt x="776" y="503"/>
                      </a:cubicBezTo>
                      <a:cubicBezTo>
                        <a:pt x="769" y="523"/>
                        <a:pt x="775" y="526"/>
                        <a:pt x="805" y="516"/>
                      </a:cubicBezTo>
                      <a:cubicBezTo>
                        <a:pt x="835" y="506"/>
                        <a:pt x="863" y="507"/>
                        <a:pt x="869" y="538"/>
                      </a:cubicBezTo>
                      <a:cubicBezTo>
                        <a:pt x="875" y="570"/>
                        <a:pt x="857" y="580"/>
                        <a:pt x="834" y="589"/>
                      </a:cubicBezTo>
                      <a:cubicBezTo>
                        <a:pt x="791" y="605"/>
                        <a:pt x="789" y="569"/>
                        <a:pt x="774" y="579"/>
                      </a:cubicBezTo>
                      <a:cubicBezTo>
                        <a:pt x="759" y="589"/>
                        <a:pt x="773" y="612"/>
                        <a:pt x="773" y="644"/>
                      </a:cubicBezTo>
                      <a:cubicBezTo>
                        <a:pt x="773" y="677"/>
                        <a:pt x="740" y="700"/>
                        <a:pt x="767" y="700"/>
                      </a:cubicBezTo>
                      <a:cubicBezTo>
                        <a:pt x="795" y="700"/>
                        <a:pt x="839" y="738"/>
                        <a:pt x="846" y="769"/>
                      </a:cubicBezTo>
                      <a:cubicBezTo>
                        <a:pt x="851" y="791"/>
                        <a:pt x="845" y="836"/>
                        <a:pt x="795" y="854"/>
                      </a:cubicBezTo>
                      <a:cubicBezTo>
                        <a:pt x="745" y="871"/>
                        <a:pt x="719" y="827"/>
                        <a:pt x="710" y="785"/>
                      </a:cubicBezTo>
                      <a:cubicBezTo>
                        <a:pt x="703" y="754"/>
                        <a:pt x="685" y="774"/>
                        <a:pt x="681" y="792"/>
                      </a:cubicBezTo>
                      <a:cubicBezTo>
                        <a:pt x="676" y="810"/>
                        <a:pt x="645" y="812"/>
                        <a:pt x="632" y="791"/>
                      </a:cubicBezTo>
                      <a:cubicBezTo>
                        <a:pt x="617" y="768"/>
                        <a:pt x="605" y="779"/>
                        <a:pt x="612" y="831"/>
                      </a:cubicBezTo>
                      <a:cubicBezTo>
                        <a:pt x="620" y="884"/>
                        <a:pt x="615" y="910"/>
                        <a:pt x="597" y="913"/>
                      </a:cubicBezTo>
                      <a:cubicBezTo>
                        <a:pt x="564" y="917"/>
                        <a:pt x="547" y="900"/>
                        <a:pt x="542" y="849"/>
                      </a:cubicBezTo>
                      <a:cubicBezTo>
                        <a:pt x="539" y="819"/>
                        <a:pt x="512" y="799"/>
                        <a:pt x="487" y="801"/>
                      </a:cubicBezTo>
                      <a:cubicBezTo>
                        <a:pt x="462" y="804"/>
                        <a:pt x="427" y="813"/>
                        <a:pt x="417" y="848"/>
                      </a:cubicBezTo>
                      <a:cubicBezTo>
                        <a:pt x="407" y="883"/>
                        <a:pt x="379" y="931"/>
                        <a:pt x="349" y="933"/>
                      </a:cubicBezTo>
                      <a:cubicBezTo>
                        <a:pt x="319" y="936"/>
                        <a:pt x="302" y="917"/>
                        <a:pt x="320" y="870"/>
                      </a:cubicBezTo>
                      <a:cubicBezTo>
                        <a:pt x="337" y="822"/>
                        <a:pt x="334" y="775"/>
                        <a:pt x="316" y="788"/>
                      </a:cubicBezTo>
                      <a:cubicBezTo>
                        <a:pt x="280" y="813"/>
                        <a:pt x="242" y="794"/>
                        <a:pt x="259" y="751"/>
                      </a:cubicBezTo>
                      <a:cubicBezTo>
                        <a:pt x="270" y="725"/>
                        <a:pt x="213" y="755"/>
                        <a:pt x="199" y="761"/>
                      </a:cubicBezTo>
                      <a:cubicBezTo>
                        <a:pt x="168" y="776"/>
                        <a:pt x="144" y="729"/>
                        <a:pt x="169" y="701"/>
                      </a:cubicBezTo>
                      <a:cubicBezTo>
                        <a:pt x="194" y="674"/>
                        <a:pt x="209" y="634"/>
                        <a:pt x="184" y="61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4E7CF"/>
                    </a:gs>
                    <a:gs pos="100000">
                      <a:srgbClr val="BB9E8F"/>
                    </a:gs>
                  </a:gsLst>
                  <a:path path="circle">
                    <a:fillToRect t="100000" r="100000"/>
                  </a:path>
                </a:gradFill>
                <a:ln w="952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4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pitchFamily="34" charset="-128"/>
                  </a:endParaRPr>
                </a:p>
              </p:txBody>
            </p:sp>
            <p:sp>
              <p:nvSpPr>
                <p:cNvPr id="811" name="mac nucleus">
                  <a:extLst>
                    <a:ext uri="{FF2B5EF4-FFF2-40B4-BE49-F238E27FC236}">
                      <a16:creationId xmlns:a16="http://schemas.microsoft.com/office/drawing/2014/main" id="{03F5E7D6-8641-470A-ACA2-4B701AD284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68216" y="5576668"/>
                  <a:ext cx="306958" cy="285188"/>
                </a:xfrm>
                <a:custGeom>
                  <a:avLst/>
                  <a:gdLst>
                    <a:gd name="T0" fmla="*/ 2147483647 w 233"/>
                    <a:gd name="T1" fmla="*/ 2147483647 h 216"/>
                    <a:gd name="T2" fmla="*/ 2147483647 w 233"/>
                    <a:gd name="T3" fmla="*/ 2147483647 h 216"/>
                    <a:gd name="T4" fmla="*/ 2147483647 w 233"/>
                    <a:gd name="T5" fmla="*/ 2147483647 h 216"/>
                    <a:gd name="T6" fmla="*/ 2147483647 w 233"/>
                    <a:gd name="T7" fmla="*/ 2147483647 h 216"/>
                    <a:gd name="T8" fmla="*/ 2147483647 w 233"/>
                    <a:gd name="T9" fmla="*/ 2147483647 h 216"/>
                    <a:gd name="T10" fmla="*/ 2147483647 w 233"/>
                    <a:gd name="T11" fmla="*/ 2147483647 h 216"/>
                    <a:gd name="T12" fmla="*/ 2147483647 w 233"/>
                    <a:gd name="T13" fmla="*/ 2147483647 h 216"/>
                    <a:gd name="T14" fmla="*/ 2147483647 w 233"/>
                    <a:gd name="T15" fmla="*/ 2147483647 h 2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3" h="216">
                      <a:moveTo>
                        <a:pt x="113" y="4"/>
                      </a:moveTo>
                      <a:lnTo>
                        <a:pt x="113" y="4"/>
                      </a:lnTo>
                      <a:cubicBezTo>
                        <a:pt x="85" y="0"/>
                        <a:pt x="15" y="17"/>
                        <a:pt x="8" y="81"/>
                      </a:cubicBezTo>
                      <a:cubicBezTo>
                        <a:pt x="0" y="145"/>
                        <a:pt x="14" y="184"/>
                        <a:pt x="45" y="199"/>
                      </a:cubicBezTo>
                      <a:cubicBezTo>
                        <a:pt x="81" y="216"/>
                        <a:pt x="140" y="209"/>
                        <a:pt x="160" y="201"/>
                      </a:cubicBezTo>
                      <a:cubicBezTo>
                        <a:pt x="193" y="188"/>
                        <a:pt x="233" y="135"/>
                        <a:pt x="212" y="85"/>
                      </a:cubicBezTo>
                      <a:cubicBezTo>
                        <a:pt x="192" y="34"/>
                        <a:pt x="175" y="13"/>
                        <a:pt x="113" y="4"/>
                      </a:cubicBezTo>
                      <a:close/>
                    </a:path>
                  </a:pathLst>
                </a:custGeom>
                <a:solidFill>
                  <a:srgbClr val="E7E6E6">
                    <a:lumMod val="50000"/>
                    <a:alpha val="25000"/>
                  </a:srgbClr>
                </a:solidFill>
                <a:ln w="3175" cap="rnd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121914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7E060548-1A51-4A4E-963E-2C5169D2A61D}"/>
                  </a:ext>
                </a:extLst>
              </p:cNvPr>
              <p:cNvGrpSpPr/>
              <p:nvPr/>
            </p:nvGrpSpPr>
            <p:grpSpPr>
              <a:xfrm>
                <a:off x="6825112" y="4599976"/>
                <a:ext cx="846395" cy="556120"/>
                <a:chOff x="6825112" y="4599976"/>
                <a:chExt cx="846395" cy="556120"/>
              </a:xfrm>
            </p:grpSpPr>
            <p:sp>
              <p:nvSpPr>
                <p:cNvPr id="808" name="Block Arc 807">
                  <a:extLst>
                    <a:ext uri="{FF2B5EF4-FFF2-40B4-BE49-F238E27FC236}">
                      <a16:creationId xmlns:a16="http://schemas.microsoft.com/office/drawing/2014/main" id="{F9564848-5D98-414A-8EC8-02513018168B}"/>
                    </a:ext>
                  </a:extLst>
                </p:cNvPr>
                <p:cNvSpPr/>
                <p:nvPr/>
              </p:nvSpPr>
              <p:spPr>
                <a:xfrm rot="9598300">
                  <a:off x="6825112" y="4599976"/>
                  <a:ext cx="194515" cy="194516"/>
                </a:xfrm>
                <a:prstGeom prst="blockArc">
                  <a:avLst>
                    <a:gd name="adj1" fmla="val 8985548"/>
                    <a:gd name="adj2" fmla="val 20719508"/>
                    <a:gd name="adj3" fmla="val 25240"/>
                  </a:avLst>
                </a:prstGeom>
                <a:solidFill>
                  <a:srgbClr val="73AEC5">
                    <a:lumMod val="75000"/>
                  </a:srgbClr>
                </a:solidFill>
                <a:ln w="190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121917" tIns="60959" rIns="121917" bIns="60959"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809" name="Text Box 78">
                  <a:extLst>
                    <a:ext uri="{FF2B5EF4-FFF2-40B4-BE49-F238E27FC236}">
                      <a16:creationId xmlns:a16="http://schemas.microsoft.com/office/drawing/2014/main" id="{85270E49-B518-4F96-BA8B-4D4DC30DDB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068809" y="4917489"/>
                  <a:ext cx="602698" cy="23860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pitchFamily="34" charset="-128"/>
                      <a:cs typeface="Arial" charset="0"/>
                    </a:rPr>
                    <a:t>M</a:t>
                  </a:r>
                  <a:r>
                    <a:rPr kumimoji="0" lang="el-GR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pitchFamily="34" charset="-128"/>
                      <a:cs typeface="Arial" charset="0"/>
                    </a:rPr>
                    <a:t>Φ</a:t>
                  </a: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ＭＳ Ｐゴシック" pitchFamily="34" charset="-128"/>
                      <a:cs typeface="Arial" charset="0"/>
                    </a:rPr>
                    <a:t>s</a:t>
                  </a:r>
                </a:p>
              </p:txBody>
            </p:sp>
          </p:grpSp>
        </p:grpSp>
        <p:sp>
          <p:nvSpPr>
            <p:cNvPr id="198" name="Rectangle 108"/>
            <p:cNvSpPr>
              <a:spLocks noChangeArrowheads="1"/>
            </p:cNvSpPr>
            <p:nvPr/>
          </p:nvSpPr>
          <p:spPr bwMode="auto">
            <a:xfrm>
              <a:off x="2610150" y="1848738"/>
              <a:ext cx="10951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200" b="1" dirty="0">
                  <a:solidFill>
                    <a:srgbClr val="0042A4"/>
                  </a:solidFill>
                  <a:ea typeface="ＭＳ Ｐゴシック" pitchFamily="34" charset="-128"/>
                  <a:cs typeface="Arial" charset="0"/>
                </a:rPr>
                <a:t>Vesatolimod</a:t>
              </a:r>
            </a:p>
            <a:p>
              <a:pPr algn="ctr"/>
              <a:r>
                <a:rPr lang="en-US" altLang="en-US" sz="1200" b="1" dirty="0">
                  <a:solidFill>
                    <a:srgbClr val="0042A4"/>
                  </a:solidFill>
                  <a:ea typeface="ＭＳ Ｐゴシック" pitchFamily="34" charset="-128"/>
                  <a:cs typeface="Arial" charset="0"/>
                </a:rPr>
                <a:t>(TLR7 agonist)</a:t>
              </a:r>
            </a:p>
          </p:txBody>
        </p:sp>
        <p:pic>
          <p:nvPicPr>
            <p:cNvPr id="19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8" t="8395"/>
            <a:stretch>
              <a:fillRect/>
            </a:stretch>
          </p:blipFill>
          <p:spPr bwMode="auto">
            <a:xfrm rot="11005482">
              <a:off x="1780153" y="1916082"/>
              <a:ext cx="947203" cy="857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id="{6C59D6E1-9D74-41F6-8517-4053C747127A}"/>
                </a:ext>
              </a:extLst>
            </p:cNvPr>
            <p:cNvGrpSpPr/>
            <p:nvPr/>
          </p:nvGrpSpPr>
          <p:grpSpPr>
            <a:xfrm>
              <a:off x="4911520" y="3763526"/>
              <a:ext cx="458939" cy="709975"/>
              <a:chOff x="1180419" y="4440361"/>
              <a:chExt cx="1269776" cy="1473251"/>
            </a:xfrm>
          </p:grpSpPr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812928C5-AE15-41A3-BEA8-7B0544C17557}"/>
                  </a:ext>
                </a:extLst>
              </p:cNvPr>
              <p:cNvSpPr/>
              <p:nvPr/>
            </p:nvSpPr>
            <p:spPr bwMode="auto">
              <a:xfrm rot="5400000">
                <a:off x="1405625" y="5161680"/>
                <a:ext cx="439150" cy="137749"/>
              </a:xfrm>
              <a:prstGeom prst="rect">
                <a:avLst/>
              </a:prstGeom>
              <a:solidFill>
                <a:srgbClr val="73AEC5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itchFamily="34" charset="0"/>
                </a:endParaRPr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9DAEE057-7302-4BCD-A182-8D7210B9591F}"/>
                  </a:ext>
                </a:extLst>
              </p:cNvPr>
              <p:cNvSpPr/>
              <p:nvPr/>
            </p:nvSpPr>
            <p:spPr bwMode="auto">
              <a:xfrm rot="5400000">
                <a:off x="1583141" y="5161679"/>
                <a:ext cx="439149" cy="137749"/>
              </a:xfrm>
              <a:prstGeom prst="rect">
                <a:avLst/>
              </a:prstGeom>
              <a:solidFill>
                <a:srgbClr val="73AEC5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itchFamily="34" charset="0"/>
                </a:endParaRPr>
              </a:p>
            </p:txBody>
          </p:sp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F5A58FE6-68BC-482E-9A02-B9B0633E45FF}"/>
                  </a:ext>
                </a:extLst>
              </p:cNvPr>
              <p:cNvSpPr/>
              <p:nvPr/>
            </p:nvSpPr>
            <p:spPr bwMode="auto">
              <a:xfrm rot="5400000">
                <a:off x="1405625" y="5625161"/>
                <a:ext cx="439150" cy="137749"/>
              </a:xfrm>
              <a:prstGeom prst="rect">
                <a:avLst/>
              </a:prstGeom>
              <a:solidFill>
                <a:srgbClr val="73AEC5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itchFamily="34" charset="0"/>
                </a:endParaRPr>
              </a:p>
            </p:txBody>
          </p:sp>
          <p:sp>
            <p:nvSpPr>
              <p:cNvPr id="341" name="Rectangle 340">
                <a:extLst>
                  <a:ext uri="{FF2B5EF4-FFF2-40B4-BE49-F238E27FC236}">
                    <a16:creationId xmlns:a16="http://schemas.microsoft.com/office/drawing/2014/main" id="{4BA8BBF7-2BA9-4750-9C0D-2DEFE51DFD53}"/>
                  </a:ext>
                </a:extLst>
              </p:cNvPr>
              <p:cNvSpPr/>
              <p:nvPr/>
            </p:nvSpPr>
            <p:spPr bwMode="auto">
              <a:xfrm rot="5400000">
                <a:off x="1583141" y="5625163"/>
                <a:ext cx="439149" cy="137749"/>
              </a:xfrm>
              <a:prstGeom prst="rect">
                <a:avLst/>
              </a:prstGeom>
              <a:solidFill>
                <a:srgbClr val="73AEC5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itchFamily="34" charset="0"/>
                </a:endParaRPr>
              </a:p>
            </p:txBody>
          </p:sp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id="{0794F0D5-F4FC-4866-81B8-5C64CB939EB5}"/>
                  </a:ext>
                </a:extLst>
              </p:cNvPr>
              <p:cNvSpPr/>
              <p:nvPr/>
            </p:nvSpPr>
            <p:spPr bwMode="auto">
              <a:xfrm rot="5400000">
                <a:off x="1594709" y="5531235"/>
                <a:ext cx="60979" cy="137749"/>
              </a:xfrm>
              <a:prstGeom prst="rect">
                <a:avLst/>
              </a:prstGeom>
              <a:solidFill>
                <a:srgbClr val="73AEC5">
                  <a:lumMod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itchFamily="34" charset="0"/>
                </a:endParaRPr>
              </a:p>
            </p:txBody>
          </p:sp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D8A6CB1C-5719-4123-B46B-0F9BB99D2538}"/>
                  </a:ext>
                </a:extLst>
              </p:cNvPr>
              <p:cNvSpPr/>
              <p:nvPr/>
            </p:nvSpPr>
            <p:spPr bwMode="auto">
              <a:xfrm rot="5400000">
                <a:off x="1772225" y="5531235"/>
                <a:ext cx="60980" cy="137749"/>
              </a:xfrm>
              <a:prstGeom prst="rect">
                <a:avLst/>
              </a:prstGeom>
              <a:solidFill>
                <a:srgbClr val="73AEC5">
                  <a:lumMod val="5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defTabSz="9143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itchFamily="34" charset="0"/>
                </a:endParaRPr>
              </a:p>
            </p:txBody>
          </p:sp>
          <p:grpSp>
            <p:nvGrpSpPr>
              <p:cNvPr id="344" name="Group 343">
                <a:extLst>
                  <a:ext uri="{FF2B5EF4-FFF2-40B4-BE49-F238E27FC236}">
                    <a16:creationId xmlns:a16="http://schemas.microsoft.com/office/drawing/2014/main" id="{8409544C-383E-4FDC-B882-E59CC2912D5A}"/>
                  </a:ext>
                </a:extLst>
              </p:cNvPr>
              <p:cNvGrpSpPr/>
              <p:nvPr/>
            </p:nvGrpSpPr>
            <p:grpSpPr>
              <a:xfrm rot="2700000">
                <a:off x="1980286" y="4440360"/>
                <a:ext cx="276908" cy="662911"/>
                <a:chOff x="2099351" y="4550465"/>
                <a:chExt cx="276908" cy="662911"/>
              </a:xfrm>
            </p:grpSpPr>
            <p:sp>
              <p:nvSpPr>
                <p:cNvPr id="350" name="Rectangle 349">
                  <a:extLst>
                    <a:ext uri="{FF2B5EF4-FFF2-40B4-BE49-F238E27FC236}">
                      <a16:creationId xmlns:a16="http://schemas.microsoft.com/office/drawing/2014/main" id="{41F851A9-744B-4F66-9B41-8545A328145D}"/>
                    </a:ext>
                  </a:extLst>
                </p:cNvPr>
                <p:cNvSpPr/>
                <p:nvPr/>
              </p:nvSpPr>
              <p:spPr bwMode="auto">
                <a:xfrm rot="5400000">
                  <a:off x="1998001" y="4651817"/>
                  <a:ext cx="323900" cy="121195"/>
                </a:xfrm>
                <a:prstGeom prst="rect">
                  <a:avLst/>
                </a:prstGeom>
                <a:solidFill>
                  <a:srgbClr val="73AEC5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35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itchFamily="34" charset="0"/>
                  </a:endParaRPr>
                </a:p>
              </p:txBody>
            </p:sp>
            <p:sp>
              <p:nvSpPr>
                <p:cNvPr id="351" name="Rectangle 350">
                  <a:extLst>
                    <a:ext uri="{FF2B5EF4-FFF2-40B4-BE49-F238E27FC236}">
                      <a16:creationId xmlns:a16="http://schemas.microsoft.com/office/drawing/2014/main" id="{0ECAB56F-57AD-4FB3-BC38-05BF419525D9}"/>
                    </a:ext>
                  </a:extLst>
                </p:cNvPr>
                <p:cNvSpPr/>
                <p:nvPr/>
              </p:nvSpPr>
              <p:spPr bwMode="auto">
                <a:xfrm rot="5400000">
                  <a:off x="2153712" y="4651817"/>
                  <a:ext cx="323900" cy="121195"/>
                </a:xfrm>
                <a:prstGeom prst="rect">
                  <a:avLst/>
                </a:prstGeom>
                <a:solidFill>
                  <a:srgbClr val="73AEC5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35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itchFamily="34" charset="0"/>
                  </a:endParaRPr>
                </a:p>
              </p:txBody>
            </p:sp>
            <p:sp>
              <p:nvSpPr>
                <p:cNvPr id="352" name="Rectangle 351">
                  <a:extLst>
                    <a:ext uri="{FF2B5EF4-FFF2-40B4-BE49-F238E27FC236}">
                      <a16:creationId xmlns:a16="http://schemas.microsoft.com/office/drawing/2014/main" id="{E5308C52-BE28-4DDA-9087-FCBD498FC6AB}"/>
                    </a:ext>
                  </a:extLst>
                </p:cNvPr>
                <p:cNvSpPr/>
                <p:nvPr/>
              </p:nvSpPr>
              <p:spPr bwMode="auto">
                <a:xfrm rot="5400000">
                  <a:off x="1997999" y="4990828"/>
                  <a:ext cx="323899" cy="121196"/>
                </a:xfrm>
                <a:prstGeom prst="rect">
                  <a:avLst/>
                </a:prstGeom>
                <a:solidFill>
                  <a:srgbClr val="73AEC5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35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itchFamily="34" charset="0"/>
                  </a:endParaRPr>
                </a:p>
              </p:txBody>
            </p:sp>
            <p:sp>
              <p:nvSpPr>
                <p:cNvPr id="353" name="Rectangle 352">
                  <a:extLst>
                    <a:ext uri="{FF2B5EF4-FFF2-40B4-BE49-F238E27FC236}">
                      <a16:creationId xmlns:a16="http://schemas.microsoft.com/office/drawing/2014/main" id="{D09210F2-FCC8-4FB8-B40A-D303CCDB3D9F}"/>
                    </a:ext>
                  </a:extLst>
                </p:cNvPr>
                <p:cNvSpPr/>
                <p:nvPr/>
              </p:nvSpPr>
              <p:spPr bwMode="auto">
                <a:xfrm rot="5400000">
                  <a:off x="2153712" y="4990828"/>
                  <a:ext cx="323900" cy="121195"/>
                </a:xfrm>
                <a:prstGeom prst="rect">
                  <a:avLst/>
                </a:prstGeom>
                <a:solidFill>
                  <a:srgbClr val="73AEC5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35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itchFamily="34" charset="0"/>
                  </a:endParaRPr>
                </a:p>
              </p:txBody>
            </p:sp>
          </p:grpSp>
          <p:grpSp>
            <p:nvGrpSpPr>
              <p:cNvPr id="345" name="Group 344">
                <a:extLst>
                  <a:ext uri="{FF2B5EF4-FFF2-40B4-BE49-F238E27FC236}">
                    <a16:creationId xmlns:a16="http://schemas.microsoft.com/office/drawing/2014/main" id="{1E47B126-1189-4E20-8418-3EA23F9E98CA}"/>
                  </a:ext>
                </a:extLst>
              </p:cNvPr>
              <p:cNvGrpSpPr/>
              <p:nvPr/>
            </p:nvGrpSpPr>
            <p:grpSpPr>
              <a:xfrm rot="18900000">
                <a:off x="1180419" y="4440361"/>
                <a:ext cx="276906" cy="662911"/>
                <a:chOff x="2099353" y="4550465"/>
                <a:chExt cx="276906" cy="662911"/>
              </a:xfrm>
            </p:grpSpPr>
            <p:sp>
              <p:nvSpPr>
                <p:cNvPr id="346" name="Rectangle 345">
                  <a:extLst>
                    <a:ext uri="{FF2B5EF4-FFF2-40B4-BE49-F238E27FC236}">
                      <a16:creationId xmlns:a16="http://schemas.microsoft.com/office/drawing/2014/main" id="{EEF171F3-24A4-4AAA-A7AC-28DB486E1827}"/>
                    </a:ext>
                  </a:extLst>
                </p:cNvPr>
                <p:cNvSpPr/>
                <p:nvPr/>
              </p:nvSpPr>
              <p:spPr bwMode="auto">
                <a:xfrm rot="5400000">
                  <a:off x="1998001" y="4651817"/>
                  <a:ext cx="323900" cy="121195"/>
                </a:xfrm>
                <a:prstGeom prst="rect">
                  <a:avLst/>
                </a:prstGeom>
                <a:solidFill>
                  <a:srgbClr val="73AEC5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35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itchFamily="34" charset="0"/>
                  </a:endParaRPr>
                </a:p>
              </p:txBody>
            </p:sp>
            <p:sp>
              <p:nvSpPr>
                <p:cNvPr id="347" name="Rectangle 346">
                  <a:extLst>
                    <a:ext uri="{FF2B5EF4-FFF2-40B4-BE49-F238E27FC236}">
                      <a16:creationId xmlns:a16="http://schemas.microsoft.com/office/drawing/2014/main" id="{9F01563E-7F3D-4806-8643-DC5DD7149F97}"/>
                    </a:ext>
                  </a:extLst>
                </p:cNvPr>
                <p:cNvSpPr/>
                <p:nvPr/>
              </p:nvSpPr>
              <p:spPr bwMode="auto">
                <a:xfrm rot="5400000">
                  <a:off x="2153712" y="4651817"/>
                  <a:ext cx="323900" cy="121195"/>
                </a:xfrm>
                <a:prstGeom prst="rect">
                  <a:avLst/>
                </a:prstGeom>
                <a:solidFill>
                  <a:srgbClr val="73AEC5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35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itchFamily="34" charset="0"/>
                  </a:endParaRPr>
                </a:p>
              </p:txBody>
            </p:sp>
            <p:sp>
              <p:nvSpPr>
                <p:cNvPr id="348" name="Rectangle 347">
                  <a:extLst>
                    <a:ext uri="{FF2B5EF4-FFF2-40B4-BE49-F238E27FC236}">
                      <a16:creationId xmlns:a16="http://schemas.microsoft.com/office/drawing/2014/main" id="{13AD4F87-D282-42E2-B620-6C63DB62FF34}"/>
                    </a:ext>
                  </a:extLst>
                </p:cNvPr>
                <p:cNvSpPr/>
                <p:nvPr/>
              </p:nvSpPr>
              <p:spPr bwMode="auto">
                <a:xfrm rot="5400000">
                  <a:off x="1998001" y="4990828"/>
                  <a:ext cx="323900" cy="121195"/>
                </a:xfrm>
                <a:prstGeom prst="rect">
                  <a:avLst/>
                </a:prstGeom>
                <a:solidFill>
                  <a:srgbClr val="73AEC5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35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itchFamily="34" charset="0"/>
                  </a:endParaRPr>
                </a:p>
              </p:txBody>
            </p:sp>
            <p:sp>
              <p:nvSpPr>
                <p:cNvPr id="349" name="Rectangle 348">
                  <a:extLst>
                    <a:ext uri="{FF2B5EF4-FFF2-40B4-BE49-F238E27FC236}">
                      <a16:creationId xmlns:a16="http://schemas.microsoft.com/office/drawing/2014/main" id="{498DAF72-D00D-48D2-B942-F63F4BDEF45E}"/>
                    </a:ext>
                  </a:extLst>
                </p:cNvPr>
                <p:cNvSpPr/>
                <p:nvPr/>
              </p:nvSpPr>
              <p:spPr bwMode="auto">
                <a:xfrm rot="5400000">
                  <a:off x="2153712" y="4990828"/>
                  <a:ext cx="323900" cy="121195"/>
                </a:xfrm>
                <a:prstGeom prst="rect">
                  <a:avLst/>
                </a:prstGeom>
                <a:solidFill>
                  <a:srgbClr val="73AEC5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marL="0" marR="0" lvl="0" indent="0" defTabSz="914354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itchFamily="34" charset="0"/>
                  </a:endParaRPr>
                </a:p>
              </p:txBody>
            </p:sp>
          </p:grpSp>
        </p:grpSp>
      </p:grpSp>
      <p:sp>
        <p:nvSpPr>
          <p:cNvPr id="200" name="ZoneTexte 199"/>
          <p:cNvSpPr txBox="1"/>
          <p:nvPr/>
        </p:nvSpPr>
        <p:spPr>
          <a:xfrm>
            <a:off x="5908130" y="6486767"/>
            <a:ext cx="3261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i="1" dirty="0" err="1">
                <a:solidFill>
                  <a:srgbClr val="0070C0"/>
                </a:solidFill>
              </a:rPr>
              <a:t>Riddler</a:t>
            </a:r>
            <a:r>
              <a:rPr lang="fr-FR" sz="1400" b="1" i="1" dirty="0">
                <a:solidFill>
                  <a:srgbClr val="0070C0"/>
                </a:solidFill>
              </a:rPr>
              <a:t> S, IAS 2019, Abs. WEAA0304</a:t>
            </a:r>
          </a:p>
        </p:txBody>
      </p:sp>
    </p:spTree>
    <p:extLst>
      <p:ext uri="{BB962C8B-B14F-4D97-AF65-F5344CB8AC3E}">
        <p14:creationId xmlns:p14="http://schemas.microsoft.com/office/powerpoint/2010/main" val="1601043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35">
            <a:extLst>
              <a:ext uri="{FF2B5EF4-FFF2-40B4-BE49-F238E27FC236}">
                <a16:creationId xmlns:a16="http://schemas.microsoft.com/office/drawing/2014/main" id="{CCD5D7F2-BF32-495E-A381-06B0D0C7825E}"/>
              </a:ext>
            </a:extLst>
          </p:cNvPr>
          <p:cNvSpPr/>
          <p:nvPr/>
        </p:nvSpPr>
        <p:spPr>
          <a:xfrm flipV="1">
            <a:off x="3238478" y="2651175"/>
            <a:ext cx="1465334" cy="45719"/>
          </a:xfrm>
          <a:custGeom>
            <a:avLst/>
            <a:gdLst>
              <a:gd name="connsiteX0" fmla="*/ 559836 w 559836"/>
              <a:gd name="connsiteY0" fmla="*/ 0 h 0"/>
              <a:gd name="connsiteX1" fmla="*/ 0 w 55983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9836">
                <a:moveTo>
                  <a:pt x="559836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7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63246" y="2127580"/>
            <a:ext cx="1776282" cy="1154275"/>
          </a:xfrm>
          <a:prstGeom prst="rect">
            <a:avLst/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 lIns="91428" tIns="45714" rIns="91428" bIns="45714" anchor="ctr"/>
          <a:lstStyle/>
          <a:p>
            <a:pPr algn="ctr">
              <a:defRPr/>
            </a:pPr>
            <a:r>
              <a:rPr lang="en-US" altLang="en-US" sz="1600" b="1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PLWH on ART</a:t>
            </a:r>
          </a:p>
          <a:p>
            <a:pPr algn="ctr">
              <a:defRPr/>
            </a:pPr>
            <a:r>
              <a:rPr lang="en-US" altLang="en-US" sz="1600" b="1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HIV RNA &lt; 50 c/mL</a:t>
            </a:r>
            <a:br>
              <a:rPr lang="en-US" altLang="en-US" sz="1600" b="1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</a:br>
            <a:r>
              <a:rPr lang="en-US" altLang="en-US" sz="1600" b="1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CD4 &gt; 400</a:t>
            </a:r>
          </a:p>
          <a:p>
            <a:pPr algn="ctr">
              <a:defRPr/>
            </a:pPr>
            <a:r>
              <a:rPr lang="en-US" altLang="en-US" sz="1600" b="1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N = 48</a:t>
            </a:r>
            <a:endParaRPr lang="en-US" altLang="en-US" sz="1600" kern="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Freeform: Shape 38">
            <a:extLst>
              <a:ext uri="{FF2B5EF4-FFF2-40B4-BE49-F238E27FC236}">
                <a16:creationId xmlns:a16="http://schemas.microsoft.com/office/drawing/2014/main" id="{8CB41AF7-3321-4B86-88F0-CE577B8DFC9A}"/>
              </a:ext>
            </a:extLst>
          </p:cNvPr>
          <p:cNvSpPr/>
          <p:nvPr/>
        </p:nvSpPr>
        <p:spPr>
          <a:xfrm>
            <a:off x="4703917" y="1900242"/>
            <a:ext cx="99577" cy="1501869"/>
          </a:xfrm>
          <a:custGeom>
            <a:avLst/>
            <a:gdLst>
              <a:gd name="connsiteX0" fmla="*/ 176733 w 215153"/>
              <a:gd name="connsiteY0" fmla="*/ 0 h 2282158"/>
              <a:gd name="connsiteX1" fmla="*/ 0 w 215153"/>
              <a:gd name="connsiteY1" fmla="*/ 0 h 2282158"/>
              <a:gd name="connsiteX2" fmla="*/ 0 w 215153"/>
              <a:gd name="connsiteY2" fmla="*/ 2282158 h 2282158"/>
              <a:gd name="connsiteX3" fmla="*/ 215153 w 215153"/>
              <a:gd name="connsiteY3" fmla="*/ 2282158 h 2282158"/>
              <a:gd name="connsiteX0" fmla="*/ 176733 w 176733"/>
              <a:gd name="connsiteY0" fmla="*/ 0 h 2282158"/>
              <a:gd name="connsiteX1" fmla="*/ 0 w 176733"/>
              <a:gd name="connsiteY1" fmla="*/ 0 h 2282158"/>
              <a:gd name="connsiteX2" fmla="*/ 0 w 176733"/>
              <a:gd name="connsiteY2" fmla="*/ 2282158 h 2282158"/>
              <a:gd name="connsiteX3" fmla="*/ 171085 w 176733"/>
              <a:gd name="connsiteY3" fmla="*/ 2282158 h 2282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733" h="2282158">
                <a:moveTo>
                  <a:pt x="176733" y="0"/>
                </a:moveTo>
                <a:lnTo>
                  <a:pt x="0" y="0"/>
                </a:lnTo>
                <a:lnTo>
                  <a:pt x="0" y="2282158"/>
                </a:lnTo>
                <a:lnTo>
                  <a:pt x="171085" y="2282158"/>
                </a:lnTo>
              </a:path>
            </a:pathLst>
          </a:cu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7"/>
          </a:p>
        </p:txBody>
      </p:sp>
      <p:grpSp>
        <p:nvGrpSpPr>
          <p:cNvPr id="8" name="Group 28">
            <a:extLst>
              <a:ext uri="{FF2B5EF4-FFF2-40B4-BE49-F238E27FC236}">
                <a16:creationId xmlns:a16="http://schemas.microsoft.com/office/drawing/2014/main" id="{3AFEBB43-7F82-420D-87AC-DF59975AAC97}"/>
              </a:ext>
            </a:extLst>
          </p:cNvPr>
          <p:cNvGrpSpPr/>
          <p:nvPr/>
        </p:nvGrpSpPr>
        <p:grpSpPr>
          <a:xfrm>
            <a:off x="4889561" y="1900242"/>
            <a:ext cx="2557633" cy="1501869"/>
            <a:chOff x="3819388" y="1716687"/>
            <a:chExt cx="1898477" cy="1586028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819388" y="1716687"/>
              <a:ext cx="1898477" cy="268766"/>
            </a:xfrm>
            <a:prstGeom prst="rect">
              <a:avLst/>
            </a:prstGeom>
            <a:solidFill>
              <a:srgbClr val="9BE3FA"/>
            </a:solidFill>
            <a:ln w="9525" cap="flat" cmpd="sng" algn="ctr">
              <a:noFill/>
              <a:prstDash val="solid"/>
            </a:ln>
            <a:effectLst/>
          </p:spPr>
          <p:txBody>
            <a:bodyPr lIns="0" tIns="45714" rIns="0" bIns="45714" anchor="ctr"/>
            <a:lstStyle/>
            <a:p>
              <a:pPr marL="0" lvl="1" indent="0" algn="ctr">
                <a:buClr>
                  <a:srgbClr val="990000"/>
                </a:buClr>
                <a:buSzPct val="120000"/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+mj-lt"/>
                  <a:ea typeface="MS Mincho" pitchFamily="49" charset="-128"/>
                  <a:cs typeface="Calibri" panose="020F0502020204030204" pitchFamily="34" charset="0"/>
                </a:rPr>
                <a:t>1 mg x 6</a:t>
              </a:r>
              <a:endPara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3819388" y="1983729"/>
              <a:ext cx="1898477" cy="265176"/>
            </a:xfrm>
            <a:prstGeom prst="rect">
              <a:avLst/>
            </a:prstGeom>
            <a:solidFill>
              <a:srgbClr val="68D5F7"/>
            </a:solidFill>
            <a:ln w="9525" cap="flat" cmpd="sng" algn="ctr">
              <a:noFill/>
              <a:prstDash val="solid"/>
            </a:ln>
            <a:effectLst/>
          </p:spPr>
          <p:txBody>
            <a:bodyPr lIns="0" tIns="45714" rIns="0" bIns="45714" anchor="ctr"/>
            <a:lstStyle/>
            <a:p>
              <a:pPr marL="0" lvl="1" indent="0" algn="ctr">
                <a:buClr>
                  <a:srgbClr val="990000"/>
                </a:buClr>
                <a:buSzPct val="120000"/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+mj-lt"/>
                  <a:ea typeface="MS Mincho" pitchFamily="49" charset="-128"/>
                  <a:cs typeface="Calibri" panose="020F0502020204030204" pitchFamily="34" charset="0"/>
                </a:rPr>
                <a:t>2 mg x 6</a:t>
              </a:r>
              <a:endPara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819388" y="2247181"/>
              <a:ext cx="1898477" cy="265176"/>
            </a:xfrm>
            <a:prstGeom prst="rect">
              <a:avLst/>
            </a:prstGeom>
            <a:solidFill>
              <a:srgbClr val="46A4E4"/>
            </a:solidFill>
            <a:ln w="9525" cap="flat" cmpd="sng" algn="ctr">
              <a:noFill/>
              <a:prstDash val="solid"/>
            </a:ln>
            <a:effectLst/>
          </p:spPr>
          <p:txBody>
            <a:bodyPr lIns="0" tIns="45714" rIns="0" bIns="45714" anchor="ctr"/>
            <a:lstStyle/>
            <a:p>
              <a:pPr marL="0" lvl="1" indent="0" algn="ctr">
                <a:buClr>
                  <a:srgbClr val="990000"/>
                </a:buClr>
                <a:buSzPct val="120000"/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+mj-lt"/>
                  <a:ea typeface="MS Mincho" pitchFamily="49" charset="-128"/>
                  <a:cs typeface="Calibri" panose="020F0502020204030204" pitchFamily="34" charset="0"/>
                </a:rPr>
                <a:t>4 mg x 6</a:t>
              </a:r>
              <a:endPara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819388" y="2510633"/>
              <a:ext cx="1898477" cy="265176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</a:ln>
            <a:effectLst/>
          </p:spPr>
          <p:txBody>
            <a:bodyPr lIns="0" tIns="45714" rIns="0" bIns="45714" anchor="ctr"/>
            <a:lstStyle/>
            <a:p>
              <a:pPr marL="0" lvl="1" indent="0" algn="ctr">
                <a:buClr>
                  <a:srgbClr val="990000"/>
                </a:buClr>
                <a:buSzPct val="120000"/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+mj-lt"/>
                  <a:ea typeface="MS Mincho" pitchFamily="49" charset="-128"/>
                  <a:cs typeface="Calibri" panose="020F0502020204030204" pitchFamily="34" charset="0"/>
                </a:rPr>
                <a:t>6 mg x 10</a:t>
              </a:r>
              <a:endPara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819388" y="2774085"/>
              <a:ext cx="1898477" cy="265176"/>
            </a:xfrm>
            <a:prstGeom prst="rect">
              <a:avLst/>
            </a:prstGeom>
            <a:solidFill>
              <a:srgbClr val="0042A4"/>
            </a:solidFill>
            <a:ln w="9525" cap="flat" cmpd="sng" algn="ctr">
              <a:noFill/>
              <a:prstDash val="solid"/>
            </a:ln>
            <a:effectLst/>
          </p:spPr>
          <p:txBody>
            <a:bodyPr lIns="0" tIns="45714" rIns="0" bIns="45714" anchor="ctr"/>
            <a:lstStyle/>
            <a:p>
              <a:pPr marL="0" lvl="1" indent="0" algn="ctr">
                <a:buClr>
                  <a:srgbClr val="990000"/>
                </a:buClr>
                <a:buSzPct val="120000"/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+mj-lt"/>
                  <a:ea typeface="MS Mincho" pitchFamily="49" charset="-128"/>
                  <a:cs typeface="Calibri" panose="020F0502020204030204" pitchFamily="34" charset="0"/>
                </a:rPr>
                <a:t>8 mg x 10</a:t>
              </a:r>
              <a:endPara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3819388" y="3037539"/>
              <a:ext cx="1898477" cy="265176"/>
            </a:xfrm>
            <a:prstGeom prst="rect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</a:ln>
            <a:effectLst/>
          </p:spPr>
          <p:txBody>
            <a:bodyPr lIns="0" tIns="45714" rIns="0" bIns="45714" anchor="ctr"/>
            <a:lstStyle/>
            <a:p>
              <a:pPr marL="0" lvl="1" indent="0" algn="ctr">
                <a:buClr>
                  <a:srgbClr val="990000"/>
                </a:buClr>
                <a:buSzPct val="120000"/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+mj-lt"/>
                  <a:ea typeface="MS Mincho" pitchFamily="49" charset="-128"/>
                  <a:cs typeface="Calibri" panose="020F0502020204030204" pitchFamily="34" charset="0"/>
                </a:rPr>
                <a:t>10 mg x 3</a:t>
              </a:r>
              <a:r>
                <a:rPr lang="en-US" sz="2400" b="1" kern="0" dirty="0">
                  <a:solidFill>
                    <a:prstClr val="white"/>
                  </a:solidFill>
                  <a:latin typeface="+mj-lt"/>
                  <a:ea typeface="MS Mincho" pitchFamily="49" charset="-128"/>
                  <a:cs typeface="Times New Roman"/>
                </a:rPr>
                <a:t>→</a:t>
              </a:r>
              <a:r>
                <a:rPr lang="en-US" sz="1600" b="1" kern="0" dirty="0">
                  <a:solidFill>
                    <a:prstClr val="white"/>
                  </a:solidFill>
                  <a:latin typeface="+mj-lt"/>
                  <a:ea typeface="MS Mincho" pitchFamily="49" charset="-128"/>
                  <a:cs typeface="Calibri" panose="020F0502020204030204" pitchFamily="34" charset="0"/>
                </a:rPr>
                <a:t>12 mg x 7 doses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D135B4A-6AD8-41B0-9130-27D7CB73D7D0}"/>
              </a:ext>
            </a:extLst>
          </p:cNvPr>
          <p:cNvSpPr/>
          <p:nvPr/>
        </p:nvSpPr>
        <p:spPr>
          <a:xfrm>
            <a:off x="3319392" y="2322625"/>
            <a:ext cx="1383713" cy="38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86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400" b="1" kern="0" dirty="0">
                <a:solidFill>
                  <a:prstClr val="black"/>
                </a:solidFill>
                <a:cs typeface="Arial" panose="020B0604020202020204" pitchFamily="34" charset="0"/>
              </a:rPr>
              <a:t>Randomized 6:2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8B435-15DE-4D9B-8DA0-205210751CCD}"/>
              </a:ext>
            </a:extLst>
          </p:cNvPr>
          <p:cNvSpPr/>
          <p:nvPr/>
        </p:nvSpPr>
        <p:spPr>
          <a:xfrm>
            <a:off x="3218403" y="2777611"/>
            <a:ext cx="148470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860" eaLnBrk="1" fontAlgn="auto" hangingPunct="1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120000"/>
              <a:defRPr/>
            </a:pPr>
            <a:r>
              <a:rPr lang="en-US" altLang="en-US" sz="1400" b="1" kern="0" dirty="0">
                <a:solidFill>
                  <a:prstClr val="black"/>
                </a:solidFill>
                <a:cs typeface="Arial" panose="020B0604020202020204" pitchFamily="34" charset="0"/>
              </a:rPr>
              <a:t>VES:PBO</a:t>
            </a:r>
            <a:br>
              <a:rPr lang="en-US" altLang="en-US" sz="1400" b="1" kern="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sz="1400" b="1" kern="0" dirty="0">
                <a:solidFill>
                  <a:prstClr val="black"/>
                </a:solidFill>
                <a:ea typeface="MS Mincho" pitchFamily="49" charset="-128"/>
                <a:cs typeface="Arial" panose="020B0604020202020204" pitchFamily="34" charset="0"/>
              </a:rPr>
              <a:t>PO, fasted </a:t>
            </a:r>
          </a:p>
          <a:p>
            <a:pPr algn="ctr" defTabSz="913860" eaLnBrk="1" fontAlgn="auto" hangingPunct="1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120000"/>
              <a:defRPr/>
            </a:pPr>
            <a:r>
              <a:rPr lang="en-US" sz="1400" b="1" kern="0" dirty="0">
                <a:solidFill>
                  <a:prstClr val="black"/>
                </a:solidFill>
                <a:ea typeface="MS Mincho" pitchFamily="49" charset="-128"/>
                <a:cs typeface="Arial" panose="020B0604020202020204" pitchFamily="34" charset="0"/>
              </a:rPr>
              <a:t>Every other week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Vesatolimod Dose Escalation Study in PLWH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2402" y="3874273"/>
            <a:ext cx="903916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742950" lvl="1" indent="-285750">
              <a:buClr>
                <a:srgbClr val="0070C0"/>
              </a:buClr>
              <a:buFont typeface="Arial"/>
              <a:buChar char="•"/>
            </a:pPr>
            <a:r>
              <a:rPr lang="en-US" sz="2000" dirty="0"/>
              <a:t>Multiple doses of VES 1-12 mg were well tolerated</a:t>
            </a:r>
          </a:p>
          <a:p>
            <a:pPr marL="742950" lvl="1" indent="-285750">
              <a:buClr>
                <a:srgbClr val="0070C0"/>
              </a:buClr>
              <a:buFont typeface="Arial"/>
              <a:buChar char="•"/>
            </a:pPr>
            <a:r>
              <a:rPr lang="en-US" sz="2000" dirty="0"/>
              <a:t>Plasma exposure of VES was generally dose proportional</a:t>
            </a:r>
          </a:p>
          <a:p>
            <a:pPr marL="742950" lvl="1" indent="-285750">
              <a:buClr>
                <a:srgbClr val="0070C0"/>
              </a:buClr>
              <a:buFont typeface="Arial"/>
              <a:buChar char="•"/>
            </a:pPr>
            <a:r>
              <a:rPr lang="en-US" sz="2000" dirty="0"/>
              <a:t>Immune stimulation was evident at ≥ 6 mg doses</a:t>
            </a:r>
          </a:p>
          <a:p>
            <a:pPr marL="1200150" lvl="2" indent="-285750">
              <a:buClr>
                <a:srgbClr val="0070C0"/>
              </a:buClr>
              <a:buFont typeface="Arial" panose="020B0604020202020204" pitchFamily="34" charset="0"/>
              <a:buChar char="‒"/>
            </a:pPr>
            <a:r>
              <a:rPr lang="en-US" dirty="0"/>
              <a:t>Cellular activation markers, plasma cytokine increases and Interferon-Stimulated Gene mRNA induction</a:t>
            </a:r>
          </a:p>
          <a:p>
            <a:pPr marL="742950" lvl="1" indent="-285750">
              <a:buClr>
                <a:srgbClr val="0070C0"/>
              </a:buClr>
              <a:buFont typeface="Arial"/>
              <a:buChar char="•"/>
            </a:pPr>
            <a:r>
              <a:rPr lang="en-US" sz="2000" dirty="0"/>
              <a:t>No obvious changes in </a:t>
            </a:r>
            <a:r>
              <a:rPr lang="en-US" sz="2000" dirty="0" err="1"/>
              <a:t>virologic</a:t>
            </a:r>
            <a:r>
              <a:rPr lang="en-US" sz="2000" dirty="0"/>
              <a:t> markers (except single blips)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900593" y="6495101"/>
            <a:ext cx="3261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i="1" dirty="0" err="1">
                <a:solidFill>
                  <a:srgbClr val="0070C0"/>
                </a:solidFill>
              </a:rPr>
              <a:t>Riddler</a:t>
            </a:r>
            <a:r>
              <a:rPr lang="fr-FR" sz="1400" b="1" i="1" dirty="0">
                <a:solidFill>
                  <a:srgbClr val="0070C0"/>
                </a:solidFill>
              </a:rPr>
              <a:t> S, IAS 2019, Abs. WEAA0304</a:t>
            </a:r>
          </a:p>
        </p:txBody>
      </p:sp>
    </p:spTree>
    <p:extLst>
      <p:ext uri="{BB962C8B-B14F-4D97-AF65-F5344CB8AC3E}">
        <p14:creationId xmlns:p14="http://schemas.microsoft.com/office/powerpoint/2010/main" val="3342814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31819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dirty="0"/>
              <a:t> HIV-1 </a:t>
            </a:r>
            <a:r>
              <a:rPr lang="fr-FR" sz="3200" dirty="0" err="1"/>
              <a:t>neutralizing</a:t>
            </a:r>
            <a:r>
              <a:rPr lang="fr-FR" sz="3200" dirty="0"/>
              <a:t> </a:t>
            </a:r>
            <a:r>
              <a:rPr lang="fr-FR" sz="3200" dirty="0" err="1"/>
              <a:t>antibodies</a:t>
            </a:r>
            <a:endParaRPr lang="fr-FR" sz="3200" dirty="0"/>
          </a:p>
        </p:txBody>
      </p:sp>
      <p:sp>
        <p:nvSpPr>
          <p:cNvPr id="4" name="ZoneTexte 3"/>
          <p:cNvSpPr txBox="1"/>
          <p:nvPr/>
        </p:nvSpPr>
        <p:spPr>
          <a:xfrm>
            <a:off x="5811006" y="6453114"/>
            <a:ext cx="3261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i="1" dirty="0">
                <a:solidFill>
                  <a:srgbClr val="0070C0"/>
                </a:solidFill>
              </a:rPr>
              <a:t>Chen G, IAS 2019, Abs. WEAA0305LB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534A8C-2589-41C5-8678-FFF5B27258CE}"/>
              </a:ext>
            </a:extLst>
          </p:cNvPr>
          <p:cNvSpPr/>
          <p:nvPr/>
        </p:nvSpPr>
        <p:spPr>
          <a:xfrm>
            <a:off x="3836274" y="1180992"/>
            <a:ext cx="1704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solidFill>
                  <a:srgbClr val="FF6600"/>
                </a:solidFill>
                <a:ea typeface="+mj-ea"/>
                <a:cs typeface="+mj-cs"/>
              </a:rPr>
              <a:t>Background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8070334-6C7C-4D6B-AA08-CF13205BF79F}"/>
              </a:ext>
            </a:extLst>
          </p:cNvPr>
          <p:cNvGrpSpPr/>
          <p:nvPr/>
        </p:nvGrpSpPr>
        <p:grpSpPr>
          <a:xfrm>
            <a:off x="920631" y="1593259"/>
            <a:ext cx="8072248" cy="4929865"/>
            <a:chOff x="920631" y="1593259"/>
            <a:chExt cx="8072248" cy="492986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D0BC2F5-E2D9-4064-BC8C-5EB15E45E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3879" y="1593259"/>
              <a:ext cx="4466384" cy="371301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4BF96B-5FA2-4F3B-9E1D-68F24FC0D15C}"/>
                </a:ext>
              </a:extLst>
            </p:cNvPr>
            <p:cNvSpPr/>
            <p:nvPr/>
          </p:nvSpPr>
          <p:spPr>
            <a:xfrm>
              <a:off x="920631" y="2527624"/>
              <a:ext cx="156324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u="sng" kern="0" dirty="0">
                  <a:solidFill>
                    <a:srgbClr val="28849D"/>
                  </a:solidFill>
                </a:rPr>
                <a:t>Gp41 MPER</a:t>
              </a:r>
              <a:r>
                <a:rPr lang="en-US" sz="1600" b="1" kern="0" dirty="0">
                  <a:solidFill>
                    <a:srgbClr val="28849D"/>
                  </a:solidFill>
                </a:rPr>
                <a:t>:</a:t>
              </a:r>
              <a:br>
                <a:rPr lang="en-US" sz="1600" b="1" kern="0" dirty="0">
                  <a:solidFill>
                    <a:srgbClr val="28849D"/>
                  </a:solidFill>
                </a:rPr>
              </a:br>
              <a:r>
                <a:rPr lang="en-US" sz="1600" b="1" kern="0" dirty="0">
                  <a:solidFill>
                    <a:srgbClr val="28849D"/>
                  </a:solidFill>
                </a:rPr>
                <a:t>2F5, 4E10, 10E8,</a:t>
              </a:r>
              <a:br>
                <a:rPr lang="en-US" sz="1600" b="1" kern="0" dirty="0">
                  <a:solidFill>
                    <a:srgbClr val="28849D"/>
                  </a:solidFill>
                </a:rPr>
              </a:br>
              <a:r>
                <a:rPr lang="en-US" sz="1600" b="1" kern="0" dirty="0">
                  <a:solidFill>
                    <a:srgbClr val="28849D"/>
                  </a:solidFill>
                </a:rPr>
                <a:t>10E8v4 V2</a:t>
              </a:r>
              <a:endParaRPr lang="fr-FR" dirty="0">
                <a:solidFill>
                  <a:srgbClr val="28849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0598D6-75A9-4352-856C-875502425FBA}"/>
                </a:ext>
              </a:extLst>
            </p:cNvPr>
            <p:cNvSpPr/>
            <p:nvPr/>
          </p:nvSpPr>
          <p:spPr>
            <a:xfrm>
              <a:off x="1034931" y="4351019"/>
              <a:ext cx="180049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u="sng" kern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Trimer (gp120/41)</a:t>
              </a:r>
              <a:r>
                <a:rPr lang="en-US" sz="16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</a:t>
              </a:r>
              <a:br>
                <a:rPr lang="en-US" sz="16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16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8ANC195</a:t>
              </a:r>
              <a:br>
                <a:rPr lang="en-US" sz="16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16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PGT151</a:t>
              </a:r>
              <a:br>
                <a:rPr lang="en-US" sz="16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16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35022</a:t>
              </a:r>
              <a:endParaRPr lang="fr-F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D3A956-E855-435A-8EFD-0F9445974ECF}"/>
                </a:ext>
              </a:extLst>
            </p:cNvPr>
            <p:cNvSpPr/>
            <p:nvPr/>
          </p:nvSpPr>
          <p:spPr>
            <a:xfrm>
              <a:off x="3612559" y="5199685"/>
              <a:ext cx="2121093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u="sng" kern="0" dirty="0">
                  <a:solidFill>
                    <a:srgbClr val="00B050"/>
                  </a:solidFill>
                </a:rPr>
                <a:t>V1V2 Glycan</a:t>
              </a:r>
              <a:r>
                <a:rPr lang="en-US" sz="1600" b="1" kern="0" dirty="0">
                  <a:solidFill>
                    <a:srgbClr val="00B050"/>
                  </a:solidFill>
                </a:rPr>
                <a:t>:</a:t>
              </a:r>
              <a:br>
                <a:rPr lang="en-US" sz="1600" b="1" kern="0" dirty="0">
                  <a:solidFill>
                    <a:srgbClr val="00B050"/>
                  </a:solidFill>
                </a:rPr>
              </a:br>
              <a:r>
                <a:rPr lang="en-US" sz="1600" b="1" kern="0" dirty="0">
                  <a:solidFill>
                    <a:srgbClr val="00B050"/>
                  </a:solidFill>
                </a:rPr>
                <a:t>PG6, PG9 (GS-9277),</a:t>
              </a:r>
              <a:br>
                <a:rPr lang="en-US" sz="1600" b="1" kern="0" dirty="0">
                  <a:solidFill>
                    <a:srgbClr val="00B050"/>
                  </a:solidFill>
                </a:rPr>
              </a:br>
              <a:r>
                <a:rPr lang="en-US" sz="1600" b="1" kern="0" dirty="0">
                  <a:solidFill>
                    <a:srgbClr val="00B050"/>
                  </a:solidFill>
                </a:rPr>
                <a:t>GSPG16, CH01-04, PGT</a:t>
              </a:r>
              <a:br>
                <a:rPr lang="en-US" sz="1600" b="1" kern="0" dirty="0">
                  <a:solidFill>
                    <a:srgbClr val="00B050"/>
                  </a:solidFill>
                </a:rPr>
              </a:br>
              <a:r>
                <a:rPr lang="en-US" sz="1600" b="1" kern="0" dirty="0">
                  <a:solidFill>
                    <a:srgbClr val="00B050"/>
                  </a:solidFill>
                </a:rPr>
                <a:t>141-145, PGMD1400,</a:t>
              </a:r>
              <a:br>
                <a:rPr lang="en-US" sz="1600" b="1" kern="0" dirty="0">
                  <a:solidFill>
                    <a:srgbClr val="00B050"/>
                  </a:solidFill>
                </a:rPr>
              </a:br>
              <a:r>
                <a:rPr lang="en-US" sz="1600" b="1" kern="0" dirty="0">
                  <a:solidFill>
                    <a:srgbClr val="00B050"/>
                  </a:solidFill>
                </a:rPr>
                <a:t>CAP259-VRC26.25</a:t>
              </a:r>
              <a:endParaRPr lang="fr-FR" dirty="0">
                <a:solidFill>
                  <a:srgbClr val="00B05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8B34B0-6E93-40A5-8F1C-8CE3983B74A6}"/>
                </a:ext>
              </a:extLst>
            </p:cNvPr>
            <p:cNvSpPr/>
            <p:nvPr/>
          </p:nvSpPr>
          <p:spPr>
            <a:xfrm>
              <a:off x="6520727" y="4645687"/>
              <a:ext cx="2472152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u="sng" kern="0" dirty="0">
                  <a:solidFill>
                    <a:srgbClr val="76639B"/>
                  </a:solidFill>
                </a:rPr>
                <a:t>V3/N332 Glycan Supersite</a:t>
              </a:r>
              <a:r>
                <a:rPr lang="en-US" sz="1600" b="1" kern="0" dirty="0">
                  <a:solidFill>
                    <a:srgbClr val="76639B"/>
                  </a:solidFill>
                </a:rPr>
                <a:t>:</a:t>
              </a:r>
              <a:br>
                <a:rPr lang="en-US" sz="1600" b="1" kern="0" dirty="0">
                  <a:solidFill>
                    <a:srgbClr val="76639B"/>
                  </a:solidFill>
                </a:rPr>
              </a:br>
              <a:r>
                <a:rPr lang="en-US" sz="1600" b="1" kern="0" dirty="0">
                  <a:solidFill>
                    <a:srgbClr val="76639B"/>
                  </a:solidFill>
                </a:rPr>
                <a:t>PGT121, PG128</a:t>
              </a:r>
              <a:br>
                <a:rPr lang="en-US" sz="1600" b="1" kern="0" dirty="0">
                  <a:solidFill>
                    <a:srgbClr val="76639B"/>
                  </a:solidFill>
                </a:rPr>
              </a:br>
              <a:r>
                <a:rPr lang="en-US" sz="1600" b="1" kern="0" dirty="0">
                  <a:solidFill>
                    <a:srgbClr val="76639B"/>
                  </a:solidFill>
                </a:rPr>
                <a:t>10-1074</a:t>
              </a:r>
              <a:endParaRPr lang="fr-FR" dirty="0">
                <a:solidFill>
                  <a:srgbClr val="76639B"/>
                </a:solidFill>
              </a:endParaRPr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42223E33-7FD4-49F8-B5FC-06D8A1284CB4}"/>
                </a:ext>
              </a:extLst>
            </p:cNvPr>
            <p:cNvGrpSpPr/>
            <p:nvPr/>
          </p:nvGrpSpPr>
          <p:grpSpPr>
            <a:xfrm>
              <a:off x="6381027" y="2958511"/>
              <a:ext cx="2225289" cy="1323439"/>
              <a:chOff x="6381027" y="3415725"/>
              <a:chExt cx="2225289" cy="1323439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33718E5-8964-4135-A8EA-B69F02161FFA}"/>
                  </a:ext>
                </a:extLst>
              </p:cNvPr>
              <p:cNvSpPr/>
              <p:nvPr/>
            </p:nvSpPr>
            <p:spPr>
              <a:xfrm>
                <a:off x="7096124" y="4194173"/>
                <a:ext cx="1203325" cy="2524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6AE9EF2-958A-4FE2-9ED9-F3B2233800C2}"/>
                  </a:ext>
                </a:extLst>
              </p:cNvPr>
              <p:cNvSpPr/>
              <p:nvPr/>
            </p:nvSpPr>
            <p:spPr>
              <a:xfrm>
                <a:off x="7096125" y="3705223"/>
                <a:ext cx="876300" cy="25241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68EB65F-E774-4324-B6EA-63A6D6C51B2B}"/>
                  </a:ext>
                </a:extLst>
              </p:cNvPr>
              <p:cNvSpPr/>
              <p:nvPr/>
            </p:nvSpPr>
            <p:spPr>
              <a:xfrm>
                <a:off x="6381027" y="3415725"/>
                <a:ext cx="2225289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u="sng" kern="0" dirty="0">
                    <a:solidFill>
                      <a:srgbClr val="FF0000"/>
                    </a:solidFill>
                  </a:rPr>
                  <a:t>CD4 Binding Site</a:t>
                </a:r>
                <a:r>
                  <a:rPr lang="en-US" sz="1600" b="1" kern="0" dirty="0">
                    <a:solidFill>
                      <a:srgbClr val="FF0000"/>
                    </a:solidFill>
                  </a:rPr>
                  <a:t>:</a:t>
                </a:r>
                <a:br>
                  <a:rPr lang="en-US" sz="1600" b="1" kern="0" dirty="0">
                    <a:solidFill>
                      <a:srgbClr val="FF0000"/>
                    </a:solidFill>
                  </a:rPr>
                </a:br>
                <a:r>
                  <a:rPr lang="en-US" sz="1600" b="1" kern="0" dirty="0">
                    <a:solidFill>
                      <a:srgbClr val="FF0000"/>
                    </a:solidFill>
                  </a:rPr>
                  <a:t>VRC01, VRC01 LS, PG04,</a:t>
                </a:r>
                <a:br>
                  <a:rPr lang="en-US" sz="1600" b="1" kern="0" dirty="0">
                    <a:solidFill>
                      <a:srgbClr val="FF0000"/>
                    </a:solidFill>
                  </a:rPr>
                </a:br>
                <a:r>
                  <a:rPr lang="en-US" sz="1600" b="1" kern="0" dirty="0">
                    <a:solidFill>
                      <a:srgbClr val="FF0000"/>
                    </a:solidFill>
                  </a:rPr>
                  <a:t>CH31, 3BNC117, 12A12,</a:t>
                </a:r>
                <a:br>
                  <a:rPr lang="fr-FR" sz="1600" b="1" kern="0" dirty="0">
                    <a:solidFill>
                      <a:srgbClr val="FF0000"/>
                    </a:solidFill>
                  </a:rPr>
                </a:br>
                <a:r>
                  <a:rPr lang="fr-FR" sz="1600" b="1" kern="0" dirty="0">
                    <a:solidFill>
                      <a:srgbClr val="FF0000"/>
                    </a:solidFill>
                  </a:rPr>
                  <a:t>CH103, VRC07-523LS,</a:t>
                </a:r>
                <a:br>
                  <a:rPr lang="fr-FR" sz="1600" b="1" kern="0" dirty="0">
                    <a:solidFill>
                      <a:srgbClr val="FF0000"/>
                    </a:solidFill>
                  </a:rPr>
                </a:br>
                <a:r>
                  <a:rPr lang="fr-FR" sz="1600" b="1" kern="0" dirty="0">
                    <a:solidFill>
                      <a:srgbClr val="FF0000"/>
                    </a:solidFill>
                  </a:rPr>
                  <a:t>N6</a:t>
                </a:r>
                <a:endParaRPr lang="en-US" sz="1600" b="1" kern="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6F03E60-C6D6-4E66-AE63-705504CD3E62}"/>
                </a:ext>
              </a:extLst>
            </p:cNvPr>
            <p:cNvSpPr/>
            <p:nvPr/>
          </p:nvSpPr>
          <p:spPr>
            <a:xfrm>
              <a:off x="2642013" y="2230779"/>
              <a:ext cx="9653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kern="0" dirty="0"/>
                <a:t>HIV-1 viral</a:t>
              </a:r>
              <a:br>
                <a:rPr lang="en-US" sz="1400" b="1" kern="0" dirty="0"/>
              </a:br>
              <a:r>
                <a:rPr lang="en-US" sz="1400" b="1" kern="0" dirty="0"/>
                <a:t>spike</a:t>
              </a:r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6528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3049"/>
            <a:ext cx="8229600" cy="508529"/>
          </a:xfrm>
        </p:spPr>
        <p:txBody>
          <a:bodyPr>
            <a:normAutofit fontScale="90000"/>
          </a:bodyPr>
          <a:lstStyle/>
          <a:p>
            <a:r>
              <a:rPr lang="fr-FR" dirty="0"/>
              <a:t>ADVANCE TRIAL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859711" y="582969"/>
            <a:ext cx="7563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FF6600"/>
                </a:solidFill>
              </a:rPr>
              <a:t>Randomized</a:t>
            </a:r>
            <a:r>
              <a:rPr lang="fr-FR" sz="2400" b="1" dirty="0">
                <a:solidFill>
                  <a:srgbClr val="FF6600"/>
                </a:solidFill>
              </a:rPr>
              <a:t>, open-label, single-site </a:t>
            </a:r>
            <a:r>
              <a:rPr lang="fr-FR" sz="2400" b="1" dirty="0" err="1">
                <a:solidFill>
                  <a:srgbClr val="FF6600"/>
                </a:solidFill>
              </a:rPr>
              <a:t>Study</a:t>
            </a:r>
            <a:r>
              <a:rPr lang="fr-FR" sz="2400" b="1" dirty="0">
                <a:solidFill>
                  <a:srgbClr val="FF6600"/>
                </a:solidFill>
              </a:rPr>
              <a:t> (Johannesburg)</a:t>
            </a:r>
          </a:p>
        </p:txBody>
      </p:sp>
      <p:sp>
        <p:nvSpPr>
          <p:cNvPr id="17" name="Espace réservé du contenu 17"/>
          <p:cNvSpPr>
            <a:spLocks noGrp="1"/>
          </p:cNvSpPr>
          <p:nvPr>
            <p:ph sz="quarter" idx="13"/>
          </p:nvPr>
        </p:nvSpPr>
        <p:spPr>
          <a:xfrm>
            <a:off x="71005" y="2888214"/>
            <a:ext cx="2969114" cy="1353918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</a:pPr>
            <a:r>
              <a:rPr lang="en-US" sz="1600"/>
              <a:t>60% female, median age: 32</a:t>
            </a:r>
          </a:p>
          <a:p>
            <a:pPr>
              <a:buClr>
                <a:srgbClr val="0070C0"/>
              </a:buClr>
            </a:pPr>
            <a:r>
              <a:rPr lang="en-US" sz="1600"/>
              <a:t>100% black </a:t>
            </a:r>
          </a:p>
          <a:p>
            <a:pPr>
              <a:buClr>
                <a:srgbClr val="0070C0"/>
              </a:buClr>
            </a:pPr>
            <a:r>
              <a:rPr lang="en-US" sz="1600"/>
              <a:t>HIV RNA &lt; 100 000 c/mL: 78%</a:t>
            </a:r>
          </a:p>
          <a:p>
            <a:pPr>
              <a:buClr>
                <a:srgbClr val="0070C0"/>
              </a:buClr>
            </a:pPr>
            <a:r>
              <a:rPr lang="en-US" sz="1600"/>
              <a:t>Mean CD4: 330/mm</a:t>
            </a:r>
            <a:r>
              <a:rPr lang="en-US" sz="1600" baseline="30000"/>
              <a:t>3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E19C3DF-09BE-4696-B1C6-93AA29D5A6A4}"/>
              </a:ext>
            </a:extLst>
          </p:cNvPr>
          <p:cNvGrpSpPr/>
          <p:nvPr/>
        </p:nvGrpSpPr>
        <p:grpSpPr>
          <a:xfrm>
            <a:off x="2905001" y="3310128"/>
            <a:ext cx="6239000" cy="3233173"/>
            <a:chOff x="2905001" y="3310128"/>
            <a:chExt cx="6239000" cy="3233173"/>
          </a:xfrm>
        </p:grpSpPr>
        <p:sp>
          <p:nvSpPr>
            <p:cNvPr id="18" name="Rectangle 17"/>
            <p:cNvSpPr/>
            <p:nvPr/>
          </p:nvSpPr>
          <p:spPr>
            <a:xfrm>
              <a:off x="3906508" y="3310128"/>
              <a:ext cx="4572000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</a:rPr>
                <a:t>% HIV-1 RNA level &lt;50 c/mL by time point (ITT)</a:t>
              </a:r>
              <a:endParaRPr lang="fr-FR" sz="1600" b="1" dirty="0">
                <a:solidFill>
                  <a:srgbClr val="0070C0"/>
                </a:solidFill>
              </a:endParaRPr>
            </a:p>
          </p:txBody>
        </p:sp>
        <p:graphicFrame>
          <p:nvGraphicFramePr>
            <p:cNvPr id="19" name="Chart 5">
              <a:extLst>
                <a:ext uri="{FF2B5EF4-FFF2-40B4-BE49-F238E27FC236}">
                  <a16:creationId xmlns:a16="http://schemas.microsoft.com/office/drawing/2014/main" id="{5607C7CC-3749-BC45-A7A7-4FED6410994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14491332"/>
                </p:ext>
              </p:extLst>
            </p:nvPr>
          </p:nvGraphicFramePr>
          <p:xfrm>
            <a:off x="2905001" y="3310128"/>
            <a:ext cx="6238999" cy="32331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0" name="TextBox 2">
              <a:extLst>
                <a:ext uri="{FF2B5EF4-FFF2-40B4-BE49-F238E27FC236}">
                  <a16:creationId xmlns:a16="http://schemas.microsoft.com/office/drawing/2014/main" id="{1907B9AB-4958-4148-A9A5-3C81B786B5C3}"/>
                </a:ext>
              </a:extLst>
            </p:cNvPr>
            <p:cNvSpPr txBox="1"/>
            <p:nvPr/>
          </p:nvSpPr>
          <p:spPr>
            <a:xfrm>
              <a:off x="4026468" y="5498485"/>
              <a:ext cx="51175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400" dirty="0"/>
                <a:t>Strongest correlation in ITT: age/employment</a:t>
              </a:r>
            </a:p>
            <a:p>
              <a:r>
                <a:rPr lang="en-ZA" sz="1400" dirty="0">
                  <a:ea typeface="Wingdings"/>
                  <a:cs typeface="Wingdings"/>
                  <a:sym typeface="Wingdings"/>
                </a:rPr>
                <a:t></a:t>
              </a:r>
              <a:r>
                <a:rPr lang="en-ZA" sz="1400" dirty="0"/>
                <a:t>significant lower virological success if &lt; 32 years, or unemployed 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6822187" y="4692434"/>
              <a:ext cx="186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NON INFERIORITY</a:t>
              </a:r>
            </a:p>
          </p:txBody>
        </p:sp>
      </p:grp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143350AB-68AC-4FB6-AC42-7707EE77C50B}"/>
              </a:ext>
            </a:extLst>
          </p:cNvPr>
          <p:cNvSpPr txBox="1">
            <a:spLocks/>
          </p:cNvSpPr>
          <p:nvPr/>
        </p:nvSpPr>
        <p:spPr>
          <a:xfrm>
            <a:off x="2176153" y="6467499"/>
            <a:ext cx="6967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altLang="ja-JP" sz="1400" b="1" i="1" dirty="0" err="1">
                <a:solidFill>
                  <a:srgbClr val="0070C0"/>
                </a:solidFill>
              </a:rPr>
              <a:t>Venter</a:t>
            </a:r>
            <a:r>
              <a:rPr lang="es-ES" altLang="ja-JP" sz="1400" b="1" i="1" dirty="0">
                <a:solidFill>
                  <a:srgbClr val="0070C0"/>
                </a:solidFill>
              </a:rPr>
              <a:t> F, IAS 2019, Abs. WEAB0405LB ; </a:t>
            </a:r>
            <a:r>
              <a:rPr lang="es-ES" altLang="ja-JP" sz="1400" b="1" i="1" dirty="0" err="1">
                <a:solidFill>
                  <a:srgbClr val="0070C0"/>
                </a:solidFill>
              </a:rPr>
              <a:t>Venter</a:t>
            </a:r>
            <a:r>
              <a:rPr lang="es-ES" altLang="ja-JP" sz="1400" b="1" i="1" dirty="0">
                <a:solidFill>
                  <a:srgbClr val="0070C0"/>
                </a:solidFill>
              </a:rPr>
              <a:t> F. NEJM 2019 ; </a:t>
            </a:r>
            <a:r>
              <a:rPr lang="es-ES" altLang="ja-JP" sz="1400" b="1" i="1" dirty="0" err="1">
                <a:solidFill>
                  <a:srgbClr val="0070C0"/>
                </a:solidFill>
              </a:rPr>
              <a:t>July</a:t>
            </a:r>
            <a:r>
              <a:rPr lang="es-ES" altLang="ja-JP" sz="1400" b="1" i="1" dirty="0">
                <a:solidFill>
                  <a:srgbClr val="0070C0"/>
                </a:solidFill>
              </a:rPr>
              <a:t> 24 (</a:t>
            </a:r>
            <a:r>
              <a:rPr lang="es-ES" altLang="ja-JP" sz="1400" b="1" i="1" dirty="0" err="1">
                <a:solidFill>
                  <a:srgbClr val="0070C0"/>
                </a:solidFill>
              </a:rPr>
              <a:t>ePub</a:t>
            </a:r>
            <a:r>
              <a:rPr lang="es-ES" altLang="ja-JP" sz="1400" b="1" i="1" dirty="0">
                <a:solidFill>
                  <a:srgbClr val="0070C0"/>
                </a:solidFill>
              </a:rPr>
              <a:t> </a:t>
            </a:r>
            <a:r>
              <a:rPr lang="es-ES" altLang="ja-JP" sz="1400" b="1" i="1" dirty="0" err="1">
                <a:solidFill>
                  <a:srgbClr val="0070C0"/>
                </a:solidFill>
              </a:rPr>
              <a:t>ahead</a:t>
            </a:r>
            <a:r>
              <a:rPr lang="es-ES" altLang="ja-JP" sz="1400" b="1" i="1" dirty="0">
                <a:solidFill>
                  <a:srgbClr val="0070C0"/>
                </a:solidFill>
              </a:rPr>
              <a:t> of </a:t>
            </a:r>
            <a:r>
              <a:rPr lang="es-ES" altLang="ja-JP" sz="1400" b="1" i="1" dirty="0" err="1">
                <a:solidFill>
                  <a:srgbClr val="0070C0"/>
                </a:solidFill>
              </a:rPr>
              <a:t>print</a:t>
            </a:r>
            <a:r>
              <a:rPr lang="es-ES" altLang="ja-JP" sz="1400" b="1" i="1" dirty="0">
                <a:solidFill>
                  <a:srgbClr val="0070C0"/>
                </a:solidFill>
              </a:rPr>
              <a:t>)</a:t>
            </a:r>
            <a:endParaRPr lang="en-US" altLang="ja-JP" sz="1400" b="1" i="1" dirty="0">
              <a:solidFill>
                <a:srgbClr val="0070C0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5B2125E-CE8B-4A28-91E8-D552467559A5}"/>
              </a:ext>
            </a:extLst>
          </p:cNvPr>
          <p:cNvGrpSpPr/>
          <p:nvPr/>
        </p:nvGrpSpPr>
        <p:grpSpPr>
          <a:xfrm>
            <a:off x="188390" y="1107843"/>
            <a:ext cx="8850794" cy="1948499"/>
            <a:chOff x="188390" y="1107843"/>
            <a:chExt cx="8850794" cy="1948499"/>
          </a:xfrm>
        </p:grpSpPr>
        <p:sp>
          <p:nvSpPr>
            <p:cNvPr id="5" name="Text Box 7">
              <a:extLst>
                <a:ext uri="{FF2B5EF4-FFF2-40B4-BE49-F238E27FC236}">
                  <a16:creationId xmlns:a16="http://schemas.microsoft.com/office/drawing/2014/main" id="{7A417894-CE05-2641-AB26-0596BC4054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1737" y="2717816"/>
              <a:ext cx="1029037" cy="338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1" tIns="45706" rIns="91411" bIns="45706">
              <a:spAutoFit/>
            </a:bodyPr>
            <a:lstStyle>
              <a:lvl1pPr defTabSz="933450">
                <a:spcBef>
                  <a:spcPct val="20000"/>
                </a:spcBef>
                <a:buFont typeface="Wingdings" charset="2"/>
                <a:buChar char="§"/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933450">
                <a:spcBef>
                  <a:spcPct val="20000"/>
                </a:spcBef>
                <a:buFont typeface="Wingdings" charset="2"/>
                <a:buChar char="§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933450">
                <a:spcBef>
                  <a:spcPct val="20000"/>
                </a:spcBef>
                <a:buClr>
                  <a:schemeClr val="tx1"/>
                </a:buClr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933450">
                <a:spcBef>
                  <a:spcPct val="20000"/>
                </a:spcBef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933450">
                <a:spcBef>
                  <a:spcPct val="20000"/>
                </a:spcBef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93345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93345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93345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93345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latin typeface="+mn-lt"/>
                </a:rPr>
                <a:t>96 weeks</a:t>
              </a:r>
            </a:p>
          </p:txBody>
        </p:sp>
        <p:sp>
          <p:nvSpPr>
            <p:cNvPr id="6" name="Line 10">
              <a:extLst>
                <a:ext uri="{FF2B5EF4-FFF2-40B4-BE49-F238E27FC236}">
                  <a16:creationId xmlns:a16="http://schemas.microsoft.com/office/drawing/2014/main" id="{58711BEF-F718-C84D-BADA-1DE75D41A3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0774" y="2881599"/>
              <a:ext cx="88252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89611" tIns="44806" rIns="89611" bIns="44806" anchor="ctr"/>
            <a:lstStyle/>
            <a:p>
              <a:endParaRPr lang="en-US"/>
            </a:p>
          </p:txBody>
        </p:sp>
        <p:sp>
          <p:nvSpPr>
            <p:cNvPr id="7" name="Line 11">
              <a:extLst>
                <a:ext uri="{FF2B5EF4-FFF2-40B4-BE49-F238E27FC236}">
                  <a16:creationId xmlns:a16="http://schemas.microsoft.com/office/drawing/2014/main" id="{C1671FB5-A731-C845-878B-C2921A80AE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1997" y="2881599"/>
              <a:ext cx="853653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89611" tIns="44806" rIns="89611" bIns="44806" anchor="ctr"/>
            <a:lstStyle/>
            <a:p>
              <a:endParaRPr lang="en-US"/>
            </a:p>
          </p:txBody>
        </p:sp>
        <p:sp>
          <p:nvSpPr>
            <p:cNvPr id="8" name="Rectangle 33">
              <a:extLst>
                <a:ext uri="{FF2B5EF4-FFF2-40B4-BE49-F238E27FC236}">
                  <a16:creationId xmlns:a16="http://schemas.microsoft.com/office/drawing/2014/main" id="{33539A48-0D80-864B-B9DF-9DA7AD586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390" y="1227163"/>
              <a:ext cx="2557918" cy="1387505"/>
            </a:xfrm>
            <a:prstGeom prst="rect">
              <a:avLst/>
            </a:prstGeom>
            <a:solidFill>
              <a:schemeClr val="accent1"/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altLang="en-US" dirty="0">
                  <a:solidFill>
                    <a:schemeClr val="bg1"/>
                  </a:solidFill>
                </a:rPr>
                <a:t>Treatment-naïve</a:t>
              </a:r>
            </a:p>
            <a:p>
              <a:pPr>
                <a:defRPr/>
              </a:pPr>
              <a:r>
                <a:rPr lang="en-US" altLang="en-US" dirty="0">
                  <a:solidFill>
                    <a:schemeClr val="bg1"/>
                  </a:solidFill>
                </a:rPr>
                <a:t>HIV-1 RNA &gt; 500 c/mL</a:t>
              </a:r>
            </a:p>
            <a:p>
              <a:pPr>
                <a:defRPr/>
              </a:pPr>
              <a:r>
                <a:rPr lang="en-US" altLang="en-US" dirty="0">
                  <a:solidFill>
                    <a:schemeClr val="bg1"/>
                  </a:solidFill>
                </a:rPr>
                <a:t>no TB or pregnancy</a:t>
              </a:r>
            </a:p>
            <a:p>
              <a:pPr>
                <a:defRPr/>
              </a:pPr>
              <a:r>
                <a:rPr lang="en-US" altLang="en-US" dirty="0">
                  <a:solidFill>
                    <a:schemeClr val="bg1"/>
                  </a:solidFill>
                </a:rPr>
                <a:t>no baseline genotyping</a:t>
              </a:r>
              <a:endParaRPr lang="en-US" altLang="en-US" dirty="0">
                <a:solidFill>
                  <a:schemeClr val="bg1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9" name="Rectangle 34">
              <a:extLst>
                <a:ext uri="{FF2B5EF4-FFF2-40B4-BE49-F238E27FC236}">
                  <a16:creationId xmlns:a16="http://schemas.microsoft.com/office/drawing/2014/main" id="{8FB5F6F4-A15F-0D46-9352-F16207AED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1010" y="1107843"/>
              <a:ext cx="2951498" cy="50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Wingdings" charset="2"/>
                <a:buChar char="§"/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Wingdings" charset="2"/>
                <a:buChar char="§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sz="1600" dirty="0">
                  <a:solidFill>
                    <a:schemeClr val="bg1"/>
                  </a:solidFill>
                  <a:latin typeface="+mn-lt"/>
                </a:rPr>
                <a:t>TAF/FTC + DTG</a:t>
              </a:r>
              <a:endParaRPr lang="en-US" altLang="en-US" sz="1600" dirty="0">
                <a:solidFill>
                  <a:schemeClr val="bg1"/>
                </a:solidFill>
                <a:latin typeface="+mn-lt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da-DK" altLang="en-US" sz="1600" dirty="0">
                  <a:solidFill>
                    <a:schemeClr val="bg1"/>
                  </a:solidFill>
                  <a:latin typeface="+mn-lt"/>
                </a:rPr>
                <a:t>(N = 351)</a:t>
              </a:r>
            </a:p>
          </p:txBody>
        </p:sp>
        <p:sp>
          <p:nvSpPr>
            <p:cNvPr id="10" name="Rectangle 35">
              <a:extLst>
                <a:ext uri="{FF2B5EF4-FFF2-40B4-BE49-F238E27FC236}">
                  <a16:creationId xmlns:a16="http://schemas.microsoft.com/office/drawing/2014/main" id="{69D03A22-B780-E44D-ADAE-C9523812B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1010" y="2253971"/>
              <a:ext cx="2951381" cy="504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Wingdings" charset="2"/>
                <a:buChar char="§"/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Wingdings" charset="2"/>
                <a:buChar char="§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GB" sz="1600" dirty="0">
                  <a:solidFill>
                    <a:schemeClr val="bg1"/>
                  </a:solidFill>
                  <a:latin typeface="+mn-lt"/>
                </a:rPr>
                <a:t>TDF/FTC/EFV</a:t>
              </a:r>
              <a:r>
                <a:rPr lang="en-US" altLang="en-US" sz="1600" dirty="0">
                  <a:solidFill>
                    <a:schemeClr val="bg1"/>
                  </a:solidFill>
                  <a:latin typeface="+mn-lt"/>
                </a:rPr>
                <a:t>  </a:t>
              </a:r>
              <a:r>
                <a:rPr lang="en-GB" altLang="en-US" sz="1600" dirty="0">
                  <a:solidFill>
                    <a:schemeClr val="bg1"/>
                  </a:solidFill>
                  <a:latin typeface="+mn-lt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solidFill>
                    <a:schemeClr val="bg1"/>
                  </a:solidFill>
                  <a:latin typeface="+mn-lt"/>
                </a:rPr>
                <a:t>(N = 351)</a:t>
              </a:r>
            </a:p>
          </p:txBody>
        </p:sp>
        <p:sp>
          <p:nvSpPr>
            <p:cNvPr id="13" name="Rectangle 34">
              <a:extLst>
                <a:ext uri="{FF2B5EF4-FFF2-40B4-BE49-F238E27FC236}">
                  <a16:creationId xmlns:a16="http://schemas.microsoft.com/office/drawing/2014/main" id="{F097E1E4-EB6F-034C-B9D1-BCF16AE5B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1010" y="1676370"/>
              <a:ext cx="2941338" cy="504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Wingdings" charset="2"/>
                <a:buChar char="§"/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Wingdings" charset="2"/>
                <a:buChar char="§"/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charset="2"/>
                <a:buChar char="§"/>
                <a:defRPr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GB" sz="1600" dirty="0">
                  <a:solidFill>
                    <a:schemeClr val="bg1"/>
                  </a:solidFill>
                  <a:latin typeface="+mn-lt"/>
                </a:rPr>
                <a:t>TDF/FTC + DTG</a:t>
              </a:r>
              <a:r>
                <a:rPr lang="en-US" altLang="en-US" sz="1600" dirty="0">
                  <a:solidFill>
                    <a:schemeClr val="bg1"/>
                  </a:solidFill>
                  <a:latin typeface="+mn-lt"/>
                </a:rPr>
                <a:t> 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da-DK" altLang="en-US" sz="1600" dirty="0">
                  <a:solidFill>
                    <a:schemeClr val="bg1"/>
                  </a:solidFill>
                  <a:latin typeface="+mn-lt"/>
                </a:rPr>
                <a:t>(N = 351)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217573" y="1788527"/>
              <a:ext cx="282161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en-US" sz="1600" b="1" dirty="0"/>
                <a:t>non-inferiority margin = -10%</a:t>
              </a:r>
            </a:p>
          </p:txBody>
        </p:sp>
        <p:cxnSp>
          <p:nvCxnSpPr>
            <p:cNvPr id="23" name="Connecteur : en angle 22">
              <a:extLst>
                <a:ext uri="{FF2B5EF4-FFF2-40B4-BE49-F238E27FC236}">
                  <a16:creationId xmlns:a16="http://schemas.microsoft.com/office/drawing/2014/main" id="{09C26C88-968F-4114-BA32-0AB36D1EEFC1}"/>
                </a:ext>
              </a:extLst>
            </p:cNvPr>
            <p:cNvCxnSpPr>
              <a:stCxn id="8" idx="3"/>
              <a:endCxn id="9" idx="1"/>
            </p:cNvCxnSpPr>
            <p:nvPr/>
          </p:nvCxnSpPr>
          <p:spPr>
            <a:xfrm flipV="1">
              <a:off x="2746308" y="1359843"/>
              <a:ext cx="494702" cy="561073"/>
            </a:xfrm>
            <a:prstGeom prst="bentConnector3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 : en angle 24">
              <a:extLst>
                <a:ext uri="{FF2B5EF4-FFF2-40B4-BE49-F238E27FC236}">
                  <a16:creationId xmlns:a16="http://schemas.microsoft.com/office/drawing/2014/main" id="{F7BAAD17-8156-4D55-B47D-8AC6D3163CC3}"/>
                </a:ext>
              </a:extLst>
            </p:cNvPr>
            <p:cNvCxnSpPr>
              <a:stCxn id="8" idx="3"/>
              <a:endCxn id="13" idx="1"/>
            </p:cNvCxnSpPr>
            <p:nvPr/>
          </p:nvCxnSpPr>
          <p:spPr>
            <a:xfrm>
              <a:off x="2746308" y="1920916"/>
              <a:ext cx="494702" cy="7454"/>
            </a:xfrm>
            <a:prstGeom prst="bentConnector3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 : en angle 26">
              <a:extLst>
                <a:ext uri="{FF2B5EF4-FFF2-40B4-BE49-F238E27FC236}">
                  <a16:creationId xmlns:a16="http://schemas.microsoft.com/office/drawing/2014/main" id="{509440C3-10BC-42E9-9D35-3EBC180C7F9A}"/>
                </a:ext>
              </a:extLst>
            </p:cNvPr>
            <p:cNvCxnSpPr>
              <a:stCxn id="8" idx="3"/>
              <a:endCxn id="10" idx="1"/>
            </p:cNvCxnSpPr>
            <p:nvPr/>
          </p:nvCxnSpPr>
          <p:spPr>
            <a:xfrm>
              <a:off x="2746308" y="1920916"/>
              <a:ext cx="494702" cy="585055"/>
            </a:xfrm>
            <a:prstGeom prst="bentConnector3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0595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732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dirty="0"/>
              <a:t> HIV-1 </a:t>
            </a:r>
            <a:r>
              <a:rPr lang="fr-FR" sz="3200" dirty="0" err="1"/>
              <a:t>broadly</a:t>
            </a:r>
            <a:r>
              <a:rPr lang="fr-FR" sz="3200" dirty="0"/>
              <a:t> </a:t>
            </a:r>
            <a:r>
              <a:rPr lang="fr-FR" sz="3200" dirty="0" err="1"/>
              <a:t>neutralizing</a:t>
            </a:r>
            <a:r>
              <a:rPr lang="fr-FR" sz="3200" dirty="0"/>
              <a:t> </a:t>
            </a:r>
            <a:r>
              <a:rPr lang="fr-FR" sz="3200" dirty="0" err="1"/>
              <a:t>antibodies</a:t>
            </a:r>
            <a:r>
              <a:rPr lang="fr-FR" sz="3200" dirty="0"/>
              <a:t>, </a:t>
            </a:r>
            <a:br>
              <a:rPr lang="fr-FR" sz="3200" dirty="0"/>
            </a:br>
            <a:r>
              <a:rPr lang="fr-FR" sz="3200" dirty="0"/>
              <a:t>VRC01LS or VRC07-523LS (Phase 1)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811006" y="6453114"/>
            <a:ext cx="3261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i="1" dirty="0">
                <a:solidFill>
                  <a:srgbClr val="0070C0"/>
                </a:solidFill>
              </a:rPr>
              <a:t>Chen G, IAS 2019, Abs. WEAA0305LB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45212" y="1150732"/>
            <a:ext cx="8892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Single IV infusion of 40 mg/kg IV, 16 HIV-</a:t>
            </a:r>
            <a:r>
              <a:rPr lang="fr-FR" sz="2000" b="1" dirty="0" err="1"/>
              <a:t>infected</a:t>
            </a:r>
            <a:r>
              <a:rPr lang="fr-FR" sz="2000" b="1" dirty="0"/>
              <a:t> </a:t>
            </a:r>
            <a:r>
              <a:rPr lang="fr-FR" sz="2000" b="1" dirty="0" err="1"/>
              <a:t>adults</a:t>
            </a:r>
            <a:r>
              <a:rPr lang="fr-FR" sz="2000" b="1" dirty="0"/>
              <a:t> </a:t>
            </a:r>
            <a:r>
              <a:rPr lang="fr-FR" sz="2000" b="1" u="sng" dirty="0"/>
              <a:t>not on ART </a:t>
            </a:r>
          </a:p>
          <a:p>
            <a:pPr algn="ctr"/>
            <a:r>
              <a:rPr lang="fr-FR" sz="2000" b="1" dirty="0"/>
              <a:t>(7: VRC01LS ; 9: VRC07-523LS) 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0738B8-C99D-4114-AD2D-80E1B5C85B09}"/>
              </a:ext>
            </a:extLst>
          </p:cNvPr>
          <p:cNvSpPr/>
          <p:nvPr/>
        </p:nvSpPr>
        <p:spPr>
          <a:xfrm>
            <a:off x="1323662" y="1895725"/>
            <a:ext cx="67295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ea typeface="+mj-ea"/>
                <a:cs typeface="+mj-cs"/>
              </a:rPr>
              <a:t>Reduction in viral load after VRC01LS or VRC07-523LS infusion</a:t>
            </a:r>
          </a:p>
        </p:txBody>
      </p: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1A960E30-6C8E-4E97-A1BF-0E21673D8859}"/>
              </a:ext>
            </a:extLst>
          </p:cNvPr>
          <p:cNvGrpSpPr/>
          <p:nvPr/>
        </p:nvGrpSpPr>
        <p:grpSpPr>
          <a:xfrm>
            <a:off x="4521038" y="2381586"/>
            <a:ext cx="4429644" cy="2764199"/>
            <a:chOff x="4521038" y="2509837"/>
            <a:chExt cx="4429644" cy="2764199"/>
          </a:xfrm>
        </p:grpSpPr>
        <p:sp>
          <p:nvSpPr>
            <p:cNvPr id="12" name="Espace réservé du contenu 3">
              <a:extLst>
                <a:ext uri="{FF2B5EF4-FFF2-40B4-BE49-F238E27FC236}">
                  <a16:creationId xmlns:a16="http://schemas.microsoft.com/office/drawing/2014/main" id="{919C06D8-D45C-4E95-89F6-EE54DAD6611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521038" y="4876615"/>
              <a:ext cx="4429644" cy="397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Char char="•"/>
                <a:defRPr sz="2400">
                  <a:solidFill>
                    <a:srgbClr val="000066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Char char="–"/>
                <a:defRPr sz="2400">
                  <a:solidFill>
                    <a:srgbClr val="000066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Char char="•"/>
                <a:defRPr sz="2000">
                  <a:solidFill>
                    <a:srgbClr val="000066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Char char="–"/>
                <a:defRPr sz="2000">
                  <a:solidFill>
                    <a:srgbClr val="000066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Char char="»"/>
                <a:defRPr sz="2000">
                  <a:solidFill>
                    <a:srgbClr val="000066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sz="1600" b="1" kern="0" dirty="0">
                  <a:solidFill>
                    <a:schemeClr val="tx1"/>
                  </a:solidFill>
                </a:rPr>
                <a:t>VRC07-523LS</a:t>
              </a:r>
            </a:p>
            <a:p>
              <a:r>
                <a:rPr lang="en-US" sz="1600" kern="0" dirty="0">
                  <a:solidFill>
                    <a:schemeClr val="tx1"/>
                  </a:solidFill>
                </a:rPr>
                <a:t>Day 7: 8/9 </a:t>
              </a:r>
              <a:r>
                <a:rPr lang="en-US" sz="1600" kern="0" dirty="0">
                  <a:solidFill>
                    <a:schemeClr val="tx1"/>
                  </a:solidFill>
                  <a:ea typeface="Wingdings"/>
                  <a:cs typeface="Wingdings"/>
                  <a:sym typeface="Wingdings"/>
                </a:rPr>
                <a:t></a:t>
              </a:r>
              <a:r>
                <a:rPr lang="en-US" sz="1600" kern="0" dirty="0">
                  <a:solidFill>
                    <a:schemeClr val="tx1"/>
                  </a:solidFill>
                </a:rPr>
                <a:t> ≥ 1.2 log</a:t>
              </a:r>
              <a:r>
                <a:rPr lang="en-US" sz="1600" kern="0" baseline="-25000" dirty="0">
                  <a:solidFill>
                    <a:schemeClr val="tx1"/>
                  </a:solidFill>
                </a:rPr>
                <a:t>10</a:t>
              </a:r>
              <a:r>
                <a:rPr lang="en-US" sz="1600" kern="0" dirty="0">
                  <a:solidFill>
                    <a:schemeClr val="tx1"/>
                  </a:solidFill>
                </a:rPr>
                <a:t>; 2/9 </a:t>
              </a:r>
              <a:r>
                <a:rPr lang="en-US" sz="1600" kern="0" dirty="0">
                  <a:solidFill>
                    <a:schemeClr val="tx1"/>
                  </a:solidFill>
                  <a:ea typeface="Wingdings"/>
                  <a:cs typeface="Wingdings"/>
                  <a:sym typeface="Wingdings"/>
                </a:rPr>
                <a:t></a:t>
              </a:r>
              <a:r>
                <a:rPr lang="en-US" sz="1600" kern="0" dirty="0">
                  <a:solidFill>
                    <a:schemeClr val="tx1"/>
                  </a:solidFill>
                </a:rPr>
                <a:t>≥ 2 log</a:t>
              </a:r>
              <a:r>
                <a:rPr lang="en-US" sz="1600" kern="0" baseline="-25000" dirty="0">
                  <a:solidFill>
                    <a:schemeClr val="tx1"/>
                  </a:solidFill>
                </a:rPr>
                <a:t>10</a:t>
              </a:r>
              <a:endParaRPr lang="en-US" sz="1600" kern="0" dirty="0">
                <a:solidFill>
                  <a:schemeClr val="tx1"/>
                </a:solidFill>
              </a:endParaRPr>
            </a:p>
            <a:p>
              <a:r>
                <a:rPr lang="en-US" sz="1600" kern="0" dirty="0">
                  <a:solidFill>
                    <a:schemeClr val="tx1"/>
                  </a:solidFill>
                </a:rPr>
                <a:t>Day 14: 6/9 </a:t>
              </a:r>
              <a:r>
                <a:rPr lang="en-US" sz="1600" kern="0" dirty="0">
                  <a:solidFill>
                    <a:schemeClr val="tx1"/>
                  </a:solidFill>
                  <a:ea typeface="Wingdings"/>
                  <a:cs typeface="Wingdings"/>
                  <a:sym typeface="Wingdings"/>
                </a:rPr>
                <a:t></a:t>
              </a:r>
              <a:r>
                <a:rPr lang="en-US" sz="1600" kern="0" dirty="0">
                  <a:solidFill>
                    <a:schemeClr val="tx1"/>
                  </a:solidFill>
                </a:rPr>
                <a:t> ≥ 1.6 log</a:t>
              </a:r>
              <a:r>
                <a:rPr lang="en-US" sz="1600" kern="0" baseline="-25000" dirty="0">
                  <a:solidFill>
                    <a:schemeClr val="tx1"/>
                  </a:solidFill>
                </a:rPr>
                <a:t>10</a:t>
              </a:r>
              <a:r>
                <a:rPr lang="en-US" sz="1600" kern="0" dirty="0">
                  <a:solidFill>
                    <a:schemeClr val="tx1"/>
                  </a:solidFill>
                </a:rPr>
                <a:t>; 7/9 </a:t>
              </a:r>
              <a:r>
                <a:rPr lang="en-US" sz="1600" kern="0" dirty="0">
                  <a:solidFill>
                    <a:schemeClr val="tx1"/>
                  </a:solidFill>
                  <a:ea typeface="Wingdings"/>
                  <a:cs typeface="Wingdings"/>
                  <a:sym typeface="Wingdings"/>
                </a:rPr>
                <a:t> </a:t>
              </a:r>
              <a:r>
                <a:rPr lang="en-US" sz="1600" kern="0" dirty="0">
                  <a:solidFill>
                    <a:schemeClr val="tx1"/>
                  </a:solidFill>
                </a:rPr>
                <a:t>0.6 log</a:t>
              </a:r>
              <a:r>
                <a:rPr lang="en-US" sz="1600" kern="0" baseline="-25000" dirty="0">
                  <a:solidFill>
                    <a:schemeClr val="tx1"/>
                  </a:solidFill>
                </a:rPr>
                <a:t>10</a:t>
              </a:r>
              <a:r>
                <a:rPr lang="en-US" sz="1600" kern="0" dirty="0">
                  <a:solidFill>
                    <a:schemeClr val="tx1"/>
                  </a:solidFill>
                </a:rPr>
                <a:t>  </a:t>
              </a:r>
              <a:br>
                <a:rPr lang="en-US" sz="1600" kern="0" dirty="0">
                  <a:solidFill>
                    <a:schemeClr val="tx1"/>
                  </a:solidFill>
                </a:rPr>
              </a:br>
              <a:r>
                <a:rPr lang="en-US" sz="1600" kern="0" dirty="0">
                  <a:solidFill>
                    <a:schemeClr val="tx1"/>
                  </a:solidFill>
                </a:rPr>
                <a:t>(all subjects off ARVs)</a:t>
              </a:r>
            </a:p>
            <a:p>
              <a:r>
                <a:rPr lang="en-US" sz="1600" kern="0" dirty="0">
                  <a:solidFill>
                    <a:schemeClr val="tx1"/>
                  </a:solidFill>
                </a:rPr>
                <a:t>1 infusion site reaction, 1 grade 3 neutropenia short duration</a:t>
              </a:r>
            </a:p>
          </p:txBody>
        </p:sp>
        <p:sp>
          <p:nvSpPr>
            <p:cNvPr id="15" name="Line 5">
              <a:extLst>
                <a:ext uri="{FF2B5EF4-FFF2-40B4-BE49-F238E27FC236}">
                  <a16:creationId xmlns:a16="http://schemas.microsoft.com/office/drawing/2014/main" id="{FAC4A04F-935C-47C5-A7EE-0A6D6BB48C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50213" y="2671763"/>
              <a:ext cx="122238" cy="0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Line 6">
              <a:extLst>
                <a:ext uri="{FF2B5EF4-FFF2-40B4-BE49-F238E27FC236}">
                  <a16:creationId xmlns:a16="http://schemas.microsoft.com/office/drawing/2014/main" id="{E4FA4D1C-BC9C-4043-A346-49CB214DC3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50213" y="4243388"/>
              <a:ext cx="122238" cy="0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Line 7">
              <a:extLst>
                <a:ext uri="{FF2B5EF4-FFF2-40B4-BE49-F238E27FC236}">
                  <a16:creationId xmlns:a16="http://schemas.microsoft.com/office/drawing/2014/main" id="{26270380-2E7E-490D-B597-F45964D2CE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50213" y="3063875"/>
              <a:ext cx="122238" cy="0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Line 8">
              <a:extLst>
                <a:ext uri="{FF2B5EF4-FFF2-40B4-BE49-F238E27FC236}">
                  <a16:creationId xmlns:a16="http://schemas.microsoft.com/office/drawing/2014/main" id="{ED4C7CEB-052A-4251-BB35-F30F363E79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50213" y="3849688"/>
              <a:ext cx="122238" cy="0"/>
            </a:xfrm>
            <a:prstGeom prst="line">
              <a:avLst/>
            </a:prstGeom>
            <a:noFill/>
            <a:ln w="28575">
              <a:solidFill>
                <a:srgbClr val="6666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Line 9">
              <a:extLst>
                <a:ext uri="{FF2B5EF4-FFF2-40B4-BE49-F238E27FC236}">
                  <a16:creationId xmlns:a16="http://schemas.microsoft.com/office/drawing/2014/main" id="{C1206A42-E6C8-47C4-80A7-50E2EDFE3F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50213" y="4046538"/>
              <a:ext cx="122238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Line 10">
              <a:extLst>
                <a:ext uri="{FF2B5EF4-FFF2-40B4-BE49-F238E27FC236}">
                  <a16:creationId xmlns:a16="http://schemas.microsoft.com/office/drawing/2014/main" id="{E02218C7-A152-42C9-91AA-361B227667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50213" y="3654425"/>
              <a:ext cx="122238" cy="0"/>
            </a:xfrm>
            <a:prstGeom prst="line">
              <a:avLst/>
            </a:prstGeom>
            <a:noFill/>
            <a:ln w="28575">
              <a:solidFill>
                <a:srgbClr val="99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Line 11">
              <a:extLst>
                <a:ext uri="{FF2B5EF4-FFF2-40B4-BE49-F238E27FC236}">
                  <a16:creationId xmlns:a16="http://schemas.microsoft.com/office/drawing/2014/main" id="{2E27AFC7-C4D8-426F-8755-4D6AB9F90F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50213" y="3260725"/>
              <a:ext cx="122238" cy="0"/>
            </a:xfrm>
            <a:prstGeom prst="line">
              <a:avLst/>
            </a:prstGeom>
            <a:noFill/>
            <a:ln w="28575">
              <a:solidFill>
                <a:srgbClr val="CC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Line 12">
              <a:extLst>
                <a:ext uri="{FF2B5EF4-FFF2-40B4-BE49-F238E27FC236}">
                  <a16:creationId xmlns:a16="http://schemas.microsoft.com/office/drawing/2014/main" id="{FE9808D5-C3A3-46BC-A1D5-32C09E5709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50213" y="2868613"/>
              <a:ext cx="12223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Line 13">
              <a:extLst>
                <a:ext uri="{FF2B5EF4-FFF2-40B4-BE49-F238E27FC236}">
                  <a16:creationId xmlns:a16="http://schemas.microsoft.com/office/drawing/2014/main" id="{BDAF5E5A-98C4-4286-A2AF-D34C76A1D0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50213" y="3457575"/>
              <a:ext cx="12223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0" name="Line 60">
              <a:extLst>
                <a:ext uri="{FF2B5EF4-FFF2-40B4-BE49-F238E27FC236}">
                  <a16:creationId xmlns:a16="http://schemas.microsoft.com/office/drawing/2014/main" id="{6190CCF0-73B7-4189-8CDE-FBB37D9D45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7613" y="3305175"/>
              <a:ext cx="28511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26" name="Groupe 125">
              <a:extLst>
                <a:ext uri="{FF2B5EF4-FFF2-40B4-BE49-F238E27FC236}">
                  <a16:creationId xmlns:a16="http://schemas.microsoft.com/office/drawing/2014/main" id="{38D8ED6E-716D-4969-B058-FD1E2506C6D7}"/>
                </a:ext>
              </a:extLst>
            </p:cNvPr>
            <p:cNvGrpSpPr/>
            <p:nvPr/>
          </p:nvGrpSpPr>
          <p:grpSpPr>
            <a:xfrm>
              <a:off x="4986338" y="2603500"/>
              <a:ext cx="2892425" cy="1808163"/>
              <a:chOff x="5091113" y="2603500"/>
              <a:chExt cx="2892425" cy="1808163"/>
            </a:xfrm>
          </p:grpSpPr>
          <p:sp>
            <p:nvSpPr>
              <p:cNvPr id="71" name="Line 61">
                <a:extLst>
                  <a:ext uri="{FF2B5EF4-FFF2-40B4-BE49-F238E27FC236}">
                    <a16:creationId xmlns:a16="http://schemas.microsoft.com/office/drawing/2014/main" id="{FB8AA125-DD2B-4B86-A283-190632B74A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1113" y="2603500"/>
                <a:ext cx="41275" cy="0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2" name="Line 62">
                <a:extLst>
                  <a:ext uri="{FF2B5EF4-FFF2-40B4-BE49-F238E27FC236}">
                    <a16:creationId xmlns:a16="http://schemas.microsoft.com/office/drawing/2014/main" id="{20FE8883-0E42-4E58-9F66-990B714808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1113" y="2954338"/>
                <a:ext cx="41275" cy="0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3" name="Line 63">
                <a:extLst>
                  <a:ext uri="{FF2B5EF4-FFF2-40B4-BE49-F238E27FC236}">
                    <a16:creationId xmlns:a16="http://schemas.microsoft.com/office/drawing/2014/main" id="{C4CB9B8B-5CAE-40E2-A66F-AB1C1B6CF1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91113" y="3305175"/>
                <a:ext cx="41275" cy="0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4" name="Line 64">
                <a:extLst>
                  <a:ext uri="{FF2B5EF4-FFF2-40B4-BE49-F238E27FC236}">
                    <a16:creationId xmlns:a16="http://schemas.microsoft.com/office/drawing/2014/main" id="{A8473DC4-4395-4F61-9FA9-1D817ECF29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1113" y="3656013"/>
                <a:ext cx="41275" cy="0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5" name="Line 65">
                <a:extLst>
                  <a:ext uri="{FF2B5EF4-FFF2-40B4-BE49-F238E27FC236}">
                    <a16:creationId xmlns:a16="http://schemas.microsoft.com/office/drawing/2014/main" id="{60B9C8F0-3968-41A1-965C-8807F1D575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1113" y="4006850"/>
                <a:ext cx="41275" cy="0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6" name="Freeform 66">
                <a:extLst>
                  <a:ext uri="{FF2B5EF4-FFF2-40B4-BE49-F238E27FC236}">
                    <a16:creationId xmlns:a16="http://schemas.microsoft.com/office/drawing/2014/main" id="{9B3D2BFE-CD42-4034-874A-4EAA63BB6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1113" y="4357688"/>
                <a:ext cx="41275" cy="53975"/>
              </a:xfrm>
              <a:custGeom>
                <a:avLst/>
                <a:gdLst>
                  <a:gd name="T0" fmla="*/ 26 w 26"/>
                  <a:gd name="T1" fmla="*/ 34 h 34"/>
                  <a:gd name="T2" fmla="*/ 26 w 26"/>
                  <a:gd name="T3" fmla="*/ 0 h 34"/>
                  <a:gd name="T4" fmla="*/ 0 w 26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34">
                    <a:moveTo>
                      <a:pt x="26" y="34"/>
                    </a:moveTo>
                    <a:lnTo>
                      <a:pt x="26" y="0"/>
                    </a:lnTo>
                    <a:lnTo>
                      <a:pt x="0" y="0"/>
                    </a:lnTo>
                  </a:path>
                </a:pathLst>
              </a:cu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7" name="Line 67">
                <a:extLst>
                  <a:ext uri="{FF2B5EF4-FFF2-40B4-BE49-F238E27FC236}">
                    <a16:creationId xmlns:a16="http://schemas.microsoft.com/office/drawing/2014/main" id="{5EB42EBC-AC45-4E9C-A0B0-D2FC72D96D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165975" y="4357688"/>
                <a:ext cx="0" cy="53975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8" name="Freeform 68">
                <a:extLst>
                  <a:ext uri="{FF2B5EF4-FFF2-40B4-BE49-F238E27FC236}">
                    <a16:creationId xmlns:a16="http://schemas.microsoft.com/office/drawing/2014/main" id="{8DAA5F6F-B8AD-4A71-AF96-C20FC75F3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2388" y="2603500"/>
                <a:ext cx="2851150" cy="1754188"/>
              </a:xfrm>
              <a:custGeom>
                <a:avLst/>
                <a:gdLst>
                  <a:gd name="T0" fmla="*/ 0 w 1796"/>
                  <a:gd name="T1" fmla="*/ 0 h 1105"/>
                  <a:gd name="T2" fmla="*/ 0 w 1796"/>
                  <a:gd name="T3" fmla="*/ 221 h 1105"/>
                  <a:gd name="T4" fmla="*/ 0 w 1796"/>
                  <a:gd name="T5" fmla="*/ 442 h 1105"/>
                  <a:gd name="T6" fmla="*/ 0 w 1796"/>
                  <a:gd name="T7" fmla="*/ 663 h 1105"/>
                  <a:gd name="T8" fmla="*/ 0 w 1796"/>
                  <a:gd name="T9" fmla="*/ 884 h 1105"/>
                  <a:gd name="T10" fmla="*/ 0 w 1796"/>
                  <a:gd name="T11" fmla="*/ 1105 h 1105"/>
                  <a:gd name="T12" fmla="*/ 256 w 1796"/>
                  <a:gd name="T13" fmla="*/ 1105 h 1105"/>
                  <a:gd name="T14" fmla="*/ 513 w 1796"/>
                  <a:gd name="T15" fmla="*/ 1105 h 1105"/>
                  <a:gd name="T16" fmla="*/ 768 w 1796"/>
                  <a:gd name="T17" fmla="*/ 1105 h 1105"/>
                  <a:gd name="T18" fmla="*/ 1025 w 1796"/>
                  <a:gd name="T19" fmla="*/ 1105 h 1105"/>
                  <a:gd name="T20" fmla="*/ 1281 w 1796"/>
                  <a:gd name="T21" fmla="*/ 1105 h 1105"/>
                  <a:gd name="T22" fmla="*/ 1537 w 1796"/>
                  <a:gd name="T23" fmla="*/ 1105 h 1105"/>
                  <a:gd name="T24" fmla="*/ 1793 w 1796"/>
                  <a:gd name="T25" fmla="*/ 1105 h 1105"/>
                  <a:gd name="T26" fmla="*/ 1796 w 1796"/>
                  <a:gd name="T27" fmla="*/ 1105 h 1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6" h="1105">
                    <a:moveTo>
                      <a:pt x="0" y="0"/>
                    </a:moveTo>
                    <a:lnTo>
                      <a:pt x="0" y="221"/>
                    </a:lnTo>
                    <a:lnTo>
                      <a:pt x="0" y="442"/>
                    </a:lnTo>
                    <a:lnTo>
                      <a:pt x="0" y="663"/>
                    </a:lnTo>
                    <a:lnTo>
                      <a:pt x="0" y="884"/>
                    </a:lnTo>
                    <a:lnTo>
                      <a:pt x="0" y="1105"/>
                    </a:lnTo>
                    <a:lnTo>
                      <a:pt x="256" y="1105"/>
                    </a:lnTo>
                    <a:lnTo>
                      <a:pt x="513" y="1105"/>
                    </a:lnTo>
                    <a:lnTo>
                      <a:pt x="768" y="1105"/>
                    </a:lnTo>
                    <a:lnTo>
                      <a:pt x="1025" y="1105"/>
                    </a:lnTo>
                    <a:lnTo>
                      <a:pt x="1281" y="1105"/>
                    </a:lnTo>
                    <a:lnTo>
                      <a:pt x="1537" y="1105"/>
                    </a:lnTo>
                    <a:lnTo>
                      <a:pt x="1793" y="1105"/>
                    </a:lnTo>
                    <a:lnTo>
                      <a:pt x="1796" y="1105"/>
                    </a:lnTo>
                  </a:path>
                </a:pathLst>
              </a:cu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9" name="Line 69">
                <a:extLst>
                  <a:ext uri="{FF2B5EF4-FFF2-40B4-BE49-F238E27FC236}">
                    <a16:creationId xmlns:a16="http://schemas.microsoft.com/office/drawing/2014/main" id="{F46E6EAD-DEBF-4B15-A2C5-24F16F35CB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46775" y="4357688"/>
                <a:ext cx="0" cy="53975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0" name="Line 70">
                <a:extLst>
                  <a:ext uri="{FF2B5EF4-FFF2-40B4-BE49-F238E27FC236}">
                    <a16:creationId xmlns:a16="http://schemas.microsoft.com/office/drawing/2014/main" id="{4D2DF918-5F8D-4A5D-BAFF-78469F9AC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51588" y="4357688"/>
                <a:ext cx="0" cy="53975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1" name="Line 71">
                <a:extLst>
                  <a:ext uri="{FF2B5EF4-FFF2-40B4-BE49-F238E27FC236}">
                    <a16:creationId xmlns:a16="http://schemas.microsoft.com/office/drawing/2014/main" id="{16FE33C1-26B3-4BBD-B004-893166A6F1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59575" y="4357688"/>
                <a:ext cx="0" cy="53975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2" name="Line 72">
                <a:extLst>
                  <a:ext uri="{FF2B5EF4-FFF2-40B4-BE49-F238E27FC236}">
                    <a16:creationId xmlns:a16="http://schemas.microsoft.com/office/drawing/2014/main" id="{F31E07EB-4FC4-43EA-A640-679A118903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38788" y="4357688"/>
                <a:ext cx="0" cy="53975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3" name="Line 73">
                <a:extLst>
                  <a:ext uri="{FF2B5EF4-FFF2-40B4-BE49-F238E27FC236}">
                    <a16:creationId xmlns:a16="http://schemas.microsoft.com/office/drawing/2014/main" id="{20B88E96-1DE9-4332-9452-D6A97D39E9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72375" y="4357688"/>
                <a:ext cx="0" cy="53975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4" name="Line 74">
                <a:extLst>
                  <a:ext uri="{FF2B5EF4-FFF2-40B4-BE49-F238E27FC236}">
                    <a16:creationId xmlns:a16="http://schemas.microsoft.com/office/drawing/2014/main" id="{9A191422-3E8B-4BBC-9C65-CE5D92E093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978775" y="4357688"/>
                <a:ext cx="0" cy="53975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85" name="Rectangle 75">
              <a:extLst>
                <a:ext uri="{FF2B5EF4-FFF2-40B4-BE49-F238E27FC236}">
                  <a16:creationId xmlns:a16="http://schemas.microsoft.com/office/drawing/2014/main" id="{FAAD6F45-DD7C-42C5-A820-647A302BA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688" y="2509837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2</a:t>
              </a:r>
              <a:endParaRPr kumimoji="0" lang="fr-FR" altLang="fr-FR" sz="180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86" name="Rectangle 76">
              <a:extLst>
                <a:ext uri="{FF2B5EF4-FFF2-40B4-BE49-F238E27FC236}">
                  <a16:creationId xmlns:a16="http://schemas.microsoft.com/office/drawing/2014/main" id="{AD45FED7-D920-43C4-8825-35B91187D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688" y="2860675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1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87" name="Rectangle 77">
              <a:extLst>
                <a:ext uri="{FF2B5EF4-FFF2-40B4-BE49-F238E27FC236}">
                  <a16:creationId xmlns:a16="http://schemas.microsoft.com/office/drawing/2014/main" id="{0011D0B1-96A8-483E-A5A1-422A21603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688" y="3211512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0</a:t>
              </a:r>
              <a:endParaRPr kumimoji="0" lang="fr-FR" altLang="fr-FR" sz="180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88" name="Rectangle 78">
              <a:extLst>
                <a:ext uri="{FF2B5EF4-FFF2-40B4-BE49-F238E27FC236}">
                  <a16:creationId xmlns:a16="http://schemas.microsoft.com/office/drawing/2014/main" id="{8AC3A867-8121-4F25-8793-FF3302366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3202" y="3562350"/>
              <a:ext cx="12503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-1</a:t>
              </a:r>
              <a:endParaRPr kumimoji="0" lang="fr-FR" altLang="fr-FR" sz="180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89" name="Rectangle 79">
              <a:extLst>
                <a:ext uri="{FF2B5EF4-FFF2-40B4-BE49-F238E27FC236}">
                  <a16:creationId xmlns:a16="http://schemas.microsoft.com/office/drawing/2014/main" id="{9C2FFD52-C36A-447E-A19C-CADFDB92E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3202" y="3913187"/>
              <a:ext cx="12503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-2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90" name="Rectangle 80">
              <a:extLst>
                <a:ext uri="{FF2B5EF4-FFF2-40B4-BE49-F238E27FC236}">
                  <a16:creationId xmlns:a16="http://schemas.microsoft.com/office/drawing/2014/main" id="{0A37990E-3A76-4CFD-BFFB-45402B05E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3202" y="4264025"/>
              <a:ext cx="12503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-3</a:t>
              </a:r>
              <a:endParaRPr kumimoji="0" lang="fr-FR" altLang="fr-FR" sz="180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91" name="Rectangle 81">
              <a:extLst>
                <a:ext uri="{FF2B5EF4-FFF2-40B4-BE49-F238E27FC236}">
                  <a16:creationId xmlns:a16="http://schemas.microsoft.com/office/drawing/2014/main" id="{EB3ADF00-2C14-49D5-B566-A0FD51C04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3101" y="4435475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0</a:t>
              </a:r>
            </a:p>
          </p:txBody>
        </p:sp>
        <p:sp>
          <p:nvSpPr>
            <p:cNvPr id="92" name="Rectangle 82">
              <a:extLst>
                <a:ext uri="{FF2B5EF4-FFF2-40B4-BE49-F238E27FC236}">
                  <a16:creationId xmlns:a16="http://schemas.microsoft.com/office/drawing/2014/main" id="{1DD65F57-C788-4238-8050-1836179E8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6328" y="4440238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2</a:t>
              </a:r>
            </a:p>
          </p:txBody>
        </p:sp>
        <p:sp>
          <p:nvSpPr>
            <p:cNvPr id="93" name="Rectangle 83">
              <a:extLst>
                <a:ext uri="{FF2B5EF4-FFF2-40B4-BE49-F238E27FC236}">
                  <a16:creationId xmlns:a16="http://schemas.microsoft.com/office/drawing/2014/main" id="{61735AF0-638A-4F05-B874-CEAAFD114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728" y="4440238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4</a:t>
              </a:r>
            </a:p>
          </p:txBody>
        </p:sp>
        <p:sp>
          <p:nvSpPr>
            <p:cNvPr id="94" name="Rectangle 84">
              <a:extLst>
                <a:ext uri="{FF2B5EF4-FFF2-40B4-BE49-F238E27FC236}">
                  <a16:creationId xmlns:a16="http://schemas.microsoft.com/office/drawing/2014/main" id="{3303FAF3-3DC3-4932-A24B-428524B0A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9128" y="4440238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6</a:t>
              </a:r>
            </a:p>
          </p:txBody>
        </p:sp>
        <p:sp>
          <p:nvSpPr>
            <p:cNvPr id="95" name="Rectangle 85">
              <a:extLst>
                <a:ext uri="{FF2B5EF4-FFF2-40B4-BE49-F238E27FC236}">
                  <a16:creationId xmlns:a16="http://schemas.microsoft.com/office/drawing/2014/main" id="{1EA87A92-4D11-42CD-ACD1-73CA346A2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5528" y="4440238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8</a:t>
              </a:r>
            </a:p>
          </p:txBody>
        </p:sp>
        <p:sp>
          <p:nvSpPr>
            <p:cNvPr id="96" name="Rectangle 86">
              <a:extLst>
                <a:ext uri="{FF2B5EF4-FFF2-40B4-BE49-F238E27FC236}">
                  <a16:creationId xmlns:a16="http://schemas.microsoft.com/office/drawing/2014/main" id="{63EB9535-8AA7-411C-997B-ADF4B1576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861" y="4440238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10</a:t>
              </a:r>
            </a:p>
          </p:txBody>
        </p:sp>
        <p:sp>
          <p:nvSpPr>
            <p:cNvPr id="97" name="Rectangle 87">
              <a:extLst>
                <a:ext uri="{FF2B5EF4-FFF2-40B4-BE49-F238E27FC236}">
                  <a16:creationId xmlns:a16="http://schemas.microsoft.com/office/drawing/2014/main" id="{37786D4F-D751-4248-8BEE-77E36D5F7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9849" y="4440238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12</a:t>
              </a:r>
            </a:p>
          </p:txBody>
        </p:sp>
        <p:sp>
          <p:nvSpPr>
            <p:cNvPr id="98" name="Rectangle 88">
              <a:extLst>
                <a:ext uri="{FF2B5EF4-FFF2-40B4-BE49-F238E27FC236}">
                  <a16:creationId xmlns:a16="http://schemas.microsoft.com/office/drawing/2014/main" id="{6CF3B7D5-28E7-4200-A347-DE1B5873E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6249" y="4440238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14</a:t>
              </a:r>
            </a:p>
          </p:txBody>
        </p:sp>
        <p:sp>
          <p:nvSpPr>
            <p:cNvPr id="99" name="Rectangle 89">
              <a:extLst>
                <a:ext uri="{FF2B5EF4-FFF2-40B4-BE49-F238E27FC236}">
                  <a16:creationId xmlns:a16="http://schemas.microsoft.com/office/drawing/2014/main" id="{79B1C044-E0F9-4A14-B9CD-73967A881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7796" y="4645025"/>
              <a:ext cx="136159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Days post infusion</a:t>
              </a:r>
              <a:endParaRPr kumimoji="0" lang="fr-FR" altLang="fr-FR" sz="1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00" name="Freeform 90">
              <a:extLst>
                <a:ext uri="{FF2B5EF4-FFF2-40B4-BE49-F238E27FC236}">
                  <a16:creationId xmlns:a16="http://schemas.microsoft.com/office/drawing/2014/main" id="{075FCE94-52AC-4CA3-8B19-D588420E2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7613" y="3359150"/>
              <a:ext cx="2843213" cy="709613"/>
            </a:xfrm>
            <a:custGeom>
              <a:avLst/>
              <a:gdLst>
                <a:gd name="T0" fmla="*/ 0 w 1791"/>
                <a:gd name="T1" fmla="*/ 0 h 447"/>
                <a:gd name="T2" fmla="*/ 123 w 1791"/>
                <a:gd name="T3" fmla="*/ 42 h 447"/>
                <a:gd name="T4" fmla="*/ 240 w 1791"/>
                <a:gd name="T5" fmla="*/ 42 h 447"/>
                <a:gd name="T6" fmla="*/ 374 w 1791"/>
                <a:gd name="T7" fmla="*/ 172 h 447"/>
                <a:gd name="T8" fmla="*/ 627 w 1791"/>
                <a:gd name="T9" fmla="*/ 257 h 447"/>
                <a:gd name="T10" fmla="*/ 882 w 1791"/>
                <a:gd name="T11" fmla="*/ 416 h 447"/>
                <a:gd name="T12" fmla="*/ 1142 w 1791"/>
                <a:gd name="T13" fmla="*/ 433 h 447"/>
                <a:gd name="T14" fmla="*/ 1529 w 1791"/>
                <a:gd name="T15" fmla="*/ 447 h 447"/>
                <a:gd name="T16" fmla="*/ 1791 w 1791"/>
                <a:gd name="T17" fmla="*/ 345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1" h="447">
                  <a:moveTo>
                    <a:pt x="0" y="0"/>
                  </a:moveTo>
                  <a:lnTo>
                    <a:pt x="123" y="42"/>
                  </a:lnTo>
                  <a:lnTo>
                    <a:pt x="240" y="42"/>
                  </a:lnTo>
                  <a:lnTo>
                    <a:pt x="374" y="172"/>
                  </a:lnTo>
                  <a:lnTo>
                    <a:pt x="627" y="257"/>
                  </a:lnTo>
                  <a:lnTo>
                    <a:pt x="882" y="416"/>
                  </a:lnTo>
                  <a:lnTo>
                    <a:pt x="1142" y="433"/>
                  </a:lnTo>
                  <a:lnTo>
                    <a:pt x="1529" y="447"/>
                  </a:lnTo>
                  <a:lnTo>
                    <a:pt x="1791" y="345"/>
                  </a:lnTo>
                </a:path>
              </a:pathLst>
            </a:custGeom>
            <a:noFill/>
            <a:ln w="14288">
              <a:solidFill>
                <a:srgbClr val="00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1" name="Freeform 91">
              <a:extLst>
                <a:ext uri="{FF2B5EF4-FFF2-40B4-BE49-F238E27FC236}">
                  <a16:creationId xmlns:a16="http://schemas.microsoft.com/office/drawing/2014/main" id="{E2E1D458-DB5A-4F11-9A42-F128A8A9C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7613" y="3325813"/>
              <a:ext cx="2843213" cy="728663"/>
            </a:xfrm>
            <a:custGeom>
              <a:avLst/>
              <a:gdLst>
                <a:gd name="T0" fmla="*/ 0 w 1791"/>
                <a:gd name="T1" fmla="*/ 43 h 459"/>
                <a:gd name="T2" fmla="*/ 72 w 1791"/>
                <a:gd name="T3" fmla="*/ 0 h 459"/>
                <a:gd name="T4" fmla="*/ 119 w 1791"/>
                <a:gd name="T5" fmla="*/ 38 h 459"/>
                <a:gd name="T6" fmla="*/ 185 w 1791"/>
                <a:gd name="T7" fmla="*/ 38 h 459"/>
                <a:gd name="T8" fmla="*/ 240 w 1791"/>
                <a:gd name="T9" fmla="*/ 63 h 459"/>
                <a:gd name="T10" fmla="*/ 378 w 1791"/>
                <a:gd name="T11" fmla="*/ 180 h 459"/>
                <a:gd name="T12" fmla="*/ 627 w 1791"/>
                <a:gd name="T13" fmla="*/ 264 h 459"/>
                <a:gd name="T14" fmla="*/ 882 w 1791"/>
                <a:gd name="T15" fmla="*/ 459 h 459"/>
                <a:gd name="T16" fmla="*/ 1141 w 1791"/>
                <a:gd name="T17" fmla="*/ 425 h 459"/>
                <a:gd name="T18" fmla="*/ 1529 w 1791"/>
                <a:gd name="T19" fmla="*/ 439 h 459"/>
                <a:gd name="T20" fmla="*/ 1791 w 1791"/>
                <a:gd name="T21" fmla="*/ 366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91" h="459">
                  <a:moveTo>
                    <a:pt x="0" y="43"/>
                  </a:moveTo>
                  <a:lnTo>
                    <a:pt x="72" y="0"/>
                  </a:lnTo>
                  <a:lnTo>
                    <a:pt x="119" y="38"/>
                  </a:lnTo>
                  <a:lnTo>
                    <a:pt x="185" y="38"/>
                  </a:lnTo>
                  <a:lnTo>
                    <a:pt x="240" y="63"/>
                  </a:lnTo>
                  <a:lnTo>
                    <a:pt x="378" y="180"/>
                  </a:lnTo>
                  <a:lnTo>
                    <a:pt x="627" y="264"/>
                  </a:lnTo>
                  <a:lnTo>
                    <a:pt x="882" y="459"/>
                  </a:lnTo>
                  <a:lnTo>
                    <a:pt x="1141" y="425"/>
                  </a:lnTo>
                  <a:lnTo>
                    <a:pt x="1529" y="439"/>
                  </a:lnTo>
                  <a:lnTo>
                    <a:pt x="1791" y="366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" name="Freeform 92">
              <a:extLst>
                <a:ext uri="{FF2B5EF4-FFF2-40B4-BE49-F238E27FC236}">
                  <a16:creationId xmlns:a16="http://schemas.microsoft.com/office/drawing/2014/main" id="{6FC2997B-5EE0-4066-82D1-A967996CD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7613" y="3282950"/>
              <a:ext cx="2846388" cy="458788"/>
            </a:xfrm>
            <a:custGeom>
              <a:avLst/>
              <a:gdLst>
                <a:gd name="T0" fmla="*/ 1793 w 1793"/>
                <a:gd name="T1" fmla="*/ 148 h 289"/>
                <a:gd name="T2" fmla="*/ 1526 w 1793"/>
                <a:gd name="T3" fmla="*/ 281 h 289"/>
                <a:gd name="T4" fmla="*/ 1139 w 1793"/>
                <a:gd name="T5" fmla="*/ 260 h 289"/>
                <a:gd name="T6" fmla="*/ 882 w 1793"/>
                <a:gd name="T7" fmla="*/ 289 h 289"/>
                <a:gd name="T8" fmla="*/ 629 w 1793"/>
                <a:gd name="T9" fmla="*/ 167 h 289"/>
                <a:gd name="T10" fmla="*/ 378 w 1793"/>
                <a:gd name="T11" fmla="*/ 76 h 289"/>
                <a:gd name="T12" fmla="*/ 248 w 1793"/>
                <a:gd name="T13" fmla="*/ 14 h 289"/>
                <a:gd name="T14" fmla="*/ 65 w 1793"/>
                <a:gd name="T15" fmla="*/ 0 h 289"/>
                <a:gd name="T16" fmla="*/ 0 w 1793"/>
                <a:gd name="T17" fmla="*/ 3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3" h="289">
                  <a:moveTo>
                    <a:pt x="1793" y="148"/>
                  </a:moveTo>
                  <a:lnTo>
                    <a:pt x="1526" y="281"/>
                  </a:lnTo>
                  <a:lnTo>
                    <a:pt x="1139" y="260"/>
                  </a:lnTo>
                  <a:lnTo>
                    <a:pt x="882" y="289"/>
                  </a:lnTo>
                  <a:lnTo>
                    <a:pt x="629" y="167"/>
                  </a:lnTo>
                  <a:lnTo>
                    <a:pt x="378" y="76"/>
                  </a:lnTo>
                  <a:lnTo>
                    <a:pt x="248" y="14"/>
                  </a:lnTo>
                  <a:lnTo>
                    <a:pt x="65" y="0"/>
                  </a:lnTo>
                  <a:lnTo>
                    <a:pt x="0" y="36"/>
                  </a:lnTo>
                </a:path>
              </a:pathLst>
            </a:custGeom>
            <a:noFill/>
            <a:ln w="14288">
              <a:solidFill>
                <a:srgbClr val="0066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3" name="Freeform 93">
              <a:extLst>
                <a:ext uri="{FF2B5EF4-FFF2-40B4-BE49-F238E27FC236}">
                  <a16:creationId xmlns:a16="http://schemas.microsoft.com/office/drawing/2014/main" id="{63ECF4F4-6410-4294-A70A-32ED39982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7613" y="3286126"/>
              <a:ext cx="2851150" cy="76200"/>
            </a:xfrm>
            <a:custGeom>
              <a:avLst/>
              <a:gdLst>
                <a:gd name="T0" fmla="*/ 0 w 1796"/>
                <a:gd name="T1" fmla="*/ 48 h 48"/>
                <a:gd name="T2" fmla="*/ 65 w 1796"/>
                <a:gd name="T3" fmla="*/ 0 h 48"/>
                <a:gd name="T4" fmla="*/ 121 w 1796"/>
                <a:gd name="T5" fmla="*/ 1 h 48"/>
                <a:gd name="T6" fmla="*/ 245 w 1796"/>
                <a:gd name="T7" fmla="*/ 32 h 48"/>
                <a:gd name="T8" fmla="*/ 372 w 1796"/>
                <a:gd name="T9" fmla="*/ 0 h 48"/>
                <a:gd name="T10" fmla="*/ 629 w 1796"/>
                <a:gd name="T11" fmla="*/ 0 h 48"/>
                <a:gd name="T12" fmla="*/ 1141 w 1796"/>
                <a:gd name="T13" fmla="*/ 42 h 48"/>
                <a:gd name="T14" fmla="*/ 1532 w 1796"/>
                <a:gd name="T15" fmla="*/ 14 h 48"/>
                <a:gd name="T16" fmla="*/ 1796 w 1796"/>
                <a:gd name="T17" fmla="*/ 1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6" h="48">
                  <a:moveTo>
                    <a:pt x="0" y="48"/>
                  </a:moveTo>
                  <a:lnTo>
                    <a:pt x="65" y="0"/>
                  </a:lnTo>
                  <a:lnTo>
                    <a:pt x="121" y="1"/>
                  </a:lnTo>
                  <a:lnTo>
                    <a:pt x="245" y="32"/>
                  </a:lnTo>
                  <a:lnTo>
                    <a:pt x="372" y="0"/>
                  </a:lnTo>
                  <a:lnTo>
                    <a:pt x="629" y="0"/>
                  </a:lnTo>
                  <a:lnTo>
                    <a:pt x="1141" y="42"/>
                  </a:lnTo>
                  <a:lnTo>
                    <a:pt x="1532" y="14"/>
                  </a:lnTo>
                  <a:lnTo>
                    <a:pt x="1796" y="14"/>
                  </a:lnTo>
                </a:path>
              </a:pathLst>
            </a:custGeom>
            <a:noFill/>
            <a:ln w="12700">
              <a:solidFill>
                <a:srgbClr val="6666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" name="Freeform 94">
              <a:extLst>
                <a:ext uri="{FF2B5EF4-FFF2-40B4-BE49-F238E27FC236}">
                  <a16:creationId xmlns:a16="http://schemas.microsoft.com/office/drawing/2014/main" id="{6F76E521-7DEB-4686-BAF5-DC17C563C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7613" y="3359150"/>
              <a:ext cx="2841625" cy="515938"/>
            </a:xfrm>
            <a:custGeom>
              <a:avLst/>
              <a:gdLst>
                <a:gd name="T0" fmla="*/ 0 w 1790"/>
                <a:gd name="T1" fmla="*/ 0 h 325"/>
                <a:gd name="T2" fmla="*/ 62 w 1790"/>
                <a:gd name="T3" fmla="*/ 66 h 325"/>
                <a:gd name="T4" fmla="*/ 123 w 1790"/>
                <a:gd name="T5" fmla="*/ 66 h 325"/>
                <a:gd name="T6" fmla="*/ 185 w 1790"/>
                <a:gd name="T7" fmla="*/ 17 h 325"/>
                <a:gd name="T8" fmla="*/ 245 w 1790"/>
                <a:gd name="T9" fmla="*/ 102 h 325"/>
                <a:gd name="T10" fmla="*/ 372 w 1790"/>
                <a:gd name="T11" fmla="*/ 187 h 325"/>
                <a:gd name="T12" fmla="*/ 625 w 1790"/>
                <a:gd name="T13" fmla="*/ 273 h 325"/>
                <a:gd name="T14" fmla="*/ 883 w 1790"/>
                <a:gd name="T15" fmla="*/ 325 h 325"/>
                <a:gd name="T16" fmla="*/ 1532 w 1790"/>
                <a:gd name="T17" fmla="*/ 254 h 325"/>
                <a:gd name="T18" fmla="*/ 1790 w 1790"/>
                <a:gd name="T19" fmla="*/ 159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0" h="325">
                  <a:moveTo>
                    <a:pt x="0" y="0"/>
                  </a:moveTo>
                  <a:lnTo>
                    <a:pt x="62" y="66"/>
                  </a:lnTo>
                  <a:lnTo>
                    <a:pt x="123" y="66"/>
                  </a:lnTo>
                  <a:lnTo>
                    <a:pt x="185" y="17"/>
                  </a:lnTo>
                  <a:lnTo>
                    <a:pt x="245" y="102"/>
                  </a:lnTo>
                  <a:lnTo>
                    <a:pt x="372" y="187"/>
                  </a:lnTo>
                  <a:lnTo>
                    <a:pt x="625" y="273"/>
                  </a:lnTo>
                  <a:lnTo>
                    <a:pt x="883" y="325"/>
                  </a:lnTo>
                  <a:lnTo>
                    <a:pt x="1532" y="254"/>
                  </a:lnTo>
                  <a:lnTo>
                    <a:pt x="1790" y="159"/>
                  </a:lnTo>
                </a:path>
              </a:pathLst>
            </a:custGeom>
            <a:noFill/>
            <a:ln w="14288">
              <a:solidFill>
                <a:srgbClr val="99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5" name="Freeform 95">
              <a:extLst>
                <a:ext uri="{FF2B5EF4-FFF2-40B4-BE49-F238E27FC236}">
                  <a16:creationId xmlns:a16="http://schemas.microsoft.com/office/drawing/2014/main" id="{9CA9159F-9B49-4E83-978A-1F4DE97B5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7613" y="3340100"/>
              <a:ext cx="2846388" cy="728663"/>
            </a:xfrm>
            <a:custGeom>
              <a:avLst/>
              <a:gdLst>
                <a:gd name="T0" fmla="*/ 0 w 1793"/>
                <a:gd name="T1" fmla="*/ 0 h 459"/>
                <a:gd name="T2" fmla="*/ 120 w 1793"/>
                <a:gd name="T3" fmla="*/ 51 h 459"/>
                <a:gd name="T4" fmla="*/ 249 w 1793"/>
                <a:gd name="T5" fmla="*/ 43 h 459"/>
                <a:gd name="T6" fmla="*/ 376 w 1793"/>
                <a:gd name="T7" fmla="*/ 82 h 459"/>
                <a:gd name="T8" fmla="*/ 627 w 1793"/>
                <a:gd name="T9" fmla="*/ 255 h 459"/>
                <a:gd name="T10" fmla="*/ 884 w 1793"/>
                <a:gd name="T11" fmla="*/ 289 h 459"/>
                <a:gd name="T12" fmla="*/ 1141 w 1793"/>
                <a:gd name="T13" fmla="*/ 351 h 459"/>
                <a:gd name="T14" fmla="*/ 1529 w 1793"/>
                <a:gd name="T15" fmla="*/ 459 h 459"/>
                <a:gd name="T16" fmla="*/ 1793 w 1793"/>
                <a:gd name="T17" fmla="*/ 424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3" h="459">
                  <a:moveTo>
                    <a:pt x="0" y="0"/>
                  </a:moveTo>
                  <a:lnTo>
                    <a:pt x="120" y="51"/>
                  </a:lnTo>
                  <a:lnTo>
                    <a:pt x="249" y="43"/>
                  </a:lnTo>
                  <a:lnTo>
                    <a:pt x="376" y="82"/>
                  </a:lnTo>
                  <a:lnTo>
                    <a:pt x="627" y="255"/>
                  </a:lnTo>
                  <a:lnTo>
                    <a:pt x="884" y="289"/>
                  </a:lnTo>
                  <a:lnTo>
                    <a:pt x="1141" y="351"/>
                  </a:lnTo>
                  <a:lnTo>
                    <a:pt x="1529" y="459"/>
                  </a:lnTo>
                  <a:lnTo>
                    <a:pt x="1793" y="424"/>
                  </a:lnTo>
                </a:path>
              </a:pathLst>
            </a:custGeom>
            <a:noFill/>
            <a:ln w="14288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6" name="Freeform 96">
              <a:extLst>
                <a:ext uri="{FF2B5EF4-FFF2-40B4-BE49-F238E27FC236}">
                  <a16:creationId xmlns:a16="http://schemas.microsoft.com/office/drawing/2014/main" id="{05899B7C-D30B-4397-8341-835D7B879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7613" y="3267075"/>
              <a:ext cx="2846388" cy="746125"/>
            </a:xfrm>
            <a:custGeom>
              <a:avLst/>
              <a:gdLst>
                <a:gd name="T0" fmla="*/ 0 w 1793"/>
                <a:gd name="T1" fmla="*/ 4 h 470"/>
                <a:gd name="T2" fmla="*/ 53 w 1793"/>
                <a:gd name="T3" fmla="*/ 0 h 470"/>
                <a:gd name="T4" fmla="*/ 126 w 1793"/>
                <a:gd name="T5" fmla="*/ 42 h 470"/>
                <a:gd name="T6" fmla="*/ 245 w 1793"/>
                <a:gd name="T7" fmla="*/ 42 h 470"/>
                <a:gd name="T8" fmla="*/ 374 w 1793"/>
                <a:gd name="T9" fmla="*/ 112 h 470"/>
                <a:gd name="T10" fmla="*/ 627 w 1793"/>
                <a:gd name="T11" fmla="*/ 301 h 470"/>
                <a:gd name="T12" fmla="*/ 883 w 1793"/>
                <a:gd name="T13" fmla="*/ 383 h 470"/>
                <a:gd name="T14" fmla="*/ 1141 w 1793"/>
                <a:gd name="T15" fmla="*/ 397 h 470"/>
                <a:gd name="T16" fmla="*/ 1529 w 1793"/>
                <a:gd name="T17" fmla="*/ 457 h 470"/>
                <a:gd name="T18" fmla="*/ 1793 w 1793"/>
                <a:gd name="T19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3" h="470">
                  <a:moveTo>
                    <a:pt x="0" y="4"/>
                  </a:moveTo>
                  <a:lnTo>
                    <a:pt x="53" y="0"/>
                  </a:lnTo>
                  <a:lnTo>
                    <a:pt x="126" y="42"/>
                  </a:lnTo>
                  <a:lnTo>
                    <a:pt x="245" y="42"/>
                  </a:lnTo>
                  <a:lnTo>
                    <a:pt x="374" y="112"/>
                  </a:lnTo>
                  <a:lnTo>
                    <a:pt x="627" y="301"/>
                  </a:lnTo>
                  <a:lnTo>
                    <a:pt x="883" y="383"/>
                  </a:lnTo>
                  <a:lnTo>
                    <a:pt x="1141" y="397"/>
                  </a:lnTo>
                  <a:lnTo>
                    <a:pt x="1529" y="457"/>
                  </a:lnTo>
                  <a:lnTo>
                    <a:pt x="1793" y="470"/>
                  </a:lnTo>
                </a:path>
              </a:pathLst>
            </a:custGeom>
            <a:noFill/>
            <a:ln w="14288">
              <a:solidFill>
                <a:srgbClr val="CC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7" name="Freeform 97">
              <a:extLst>
                <a:ext uri="{FF2B5EF4-FFF2-40B4-BE49-F238E27FC236}">
                  <a16:creationId xmlns:a16="http://schemas.microsoft.com/office/drawing/2014/main" id="{BEF63821-488A-4020-A633-2DFAD62C3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7613" y="3333750"/>
              <a:ext cx="2843213" cy="636588"/>
            </a:xfrm>
            <a:custGeom>
              <a:avLst/>
              <a:gdLst>
                <a:gd name="T0" fmla="*/ 0 w 1791"/>
                <a:gd name="T1" fmla="*/ 4 h 401"/>
                <a:gd name="T2" fmla="*/ 245 w 1791"/>
                <a:gd name="T3" fmla="*/ 0 h 401"/>
                <a:gd name="T4" fmla="*/ 373 w 1791"/>
                <a:gd name="T5" fmla="*/ 110 h 401"/>
                <a:gd name="T6" fmla="*/ 627 w 1791"/>
                <a:gd name="T7" fmla="*/ 358 h 401"/>
                <a:gd name="T8" fmla="*/ 883 w 1791"/>
                <a:gd name="T9" fmla="*/ 386 h 401"/>
                <a:gd name="T10" fmla="*/ 1139 w 1791"/>
                <a:gd name="T11" fmla="*/ 386 h 401"/>
                <a:gd name="T12" fmla="*/ 1533 w 1791"/>
                <a:gd name="T13" fmla="*/ 401 h 401"/>
                <a:gd name="T14" fmla="*/ 1791 w 1791"/>
                <a:gd name="T15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1" h="401">
                  <a:moveTo>
                    <a:pt x="0" y="4"/>
                  </a:moveTo>
                  <a:lnTo>
                    <a:pt x="245" y="0"/>
                  </a:lnTo>
                  <a:lnTo>
                    <a:pt x="373" y="110"/>
                  </a:lnTo>
                  <a:lnTo>
                    <a:pt x="627" y="358"/>
                  </a:lnTo>
                  <a:lnTo>
                    <a:pt x="883" y="386"/>
                  </a:lnTo>
                  <a:lnTo>
                    <a:pt x="1139" y="386"/>
                  </a:lnTo>
                  <a:lnTo>
                    <a:pt x="1533" y="401"/>
                  </a:lnTo>
                  <a:lnTo>
                    <a:pt x="1791" y="401"/>
                  </a:lnTo>
                </a:path>
              </a:pathLst>
            </a:custGeom>
            <a:noFill/>
            <a:ln w="14288">
              <a:solidFill>
                <a:srgbClr val="99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8" name="Freeform 98">
              <a:extLst>
                <a:ext uri="{FF2B5EF4-FFF2-40B4-BE49-F238E27FC236}">
                  <a16:creationId xmlns:a16="http://schemas.microsoft.com/office/drawing/2014/main" id="{F3957977-7A6A-429B-9EA3-685564C8F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7613" y="3394075"/>
              <a:ext cx="2847975" cy="534988"/>
            </a:xfrm>
            <a:custGeom>
              <a:avLst/>
              <a:gdLst>
                <a:gd name="T0" fmla="*/ 0 w 1794"/>
                <a:gd name="T1" fmla="*/ 0 h 337"/>
                <a:gd name="T2" fmla="*/ 31 w 1794"/>
                <a:gd name="T3" fmla="*/ 11 h 337"/>
                <a:gd name="T4" fmla="*/ 123 w 1794"/>
                <a:gd name="T5" fmla="*/ 20 h 337"/>
                <a:gd name="T6" fmla="*/ 247 w 1794"/>
                <a:gd name="T7" fmla="*/ 43 h 337"/>
                <a:gd name="T8" fmla="*/ 380 w 1794"/>
                <a:gd name="T9" fmla="*/ 112 h 337"/>
                <a:gd name="T10" fmla="*/ 624 w 1794"/>
                <a:gd name="T11" fmla="*/ 159 h 337"/>
                <a:gd name="T12" fmla="*/ 886 w 1794"/>
                <a:gd name="T13" fmla="*/ 279 h 337"/>
                <a:gd name="T14" fmla="*/ 1529 w 1794"/>
                <a:gd name="T15" fmla="*/ 311 h 337"/>
                <a:gd name="T16" fmla="*/ 1794 w 1794"/>
                <a:gd name="T17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4" h="337">
                  <a:moveTo>
                    <a:pt x="0" y="0"/>
                  </a:moveTo>
                  <a:lnTo>
                    <a:pt x="31" y="11"/>
                  </a:lnTo>
                  <a:lnTo>
                    <a:pt x="123" y="20"/>
                  </a:lnTo>
                  <a:lnTo>
                    <a:pt x="247" y="43"/>
                  </a:lnTo>
                  <a:lnTo>
                    <a:pt x="380" y="112"/>
                  </a:lnTo>
                  <a:lnTo>
                    <a:pt x="624" y="159"/>
                  </a:lnTo>
                  <a:lnTo>
                    <a:pt x="886" y="279"/>
                  </a:lnTo>
                  <a:lnTo>
                    <a:pt x="1529" y="311"/>
                  </a:lnTo>
                  <a:lnTo>
                    <a:pt x="1794" y="337"/>
                  </a:lnTo>
                </a:path>
              </a:pathLst>
            </a:custGeom>
            <a:noFill/>
            <a:ln w="14288">
              <a:solidFill>
                <a:srgbClr val="0033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6" name="Rectangle 106">
              <a:extLst>
                <a:ext uri="{FF2B5EF4-FFF2-40B4-BE49-F238E27FC236}">
                  <a16:creationId xmlns:a16="http://schemas.microsoft.com/office/drawing/2014/main" id="{A4CB4FC6-18AB-4A94-A070-B53CD63C8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7538" y="2582863"/>
              <a:ext cx="58669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Subject</a:t>
              </a: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 8</a:t>
              </a:r>
              <a:endParaRPr kumimoji="0" lang="fr-FR" altLang="fr-FR" sz="1800" b="1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17" name="Rectangle 107">
              <a:extLst>
                <a:ext uri="{FF2B5EF4-FFF2-40B4-BE49-F238E27FC236}">
                  <a16:creationId xmlns:a16="http://schemas.microsoft.com/office/drawing/2014/main" id="{EE89BB8D-01D0-4E26-8808-69DE7A32A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7538" y="2779713"/>
              <a:ext cx="58669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Subject 9</a:t>
              </a:r>
              <a:endParaRPr kumimoji="0" lang="fr-FR" altLang="fr-FR" sz="1800" b="1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18" name="Rectangle 108">
              <a:extLst>
                <a:ext uri="{FF2B5EF4-FFF2-40B4-BE49-F238E27FC236}">
                  <a16:creationId xmlns:a16="http://schemas.microsoft.com/office/drawing/2014/main" id="{2FF61799-3F0C-4BB7-A7DD-4066CC10C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7538" y="2976563"/>
              <a:ext cx="66524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Subject 10</a:t>
              </a:r>
              <a:endParaRPr kumimoji="0" lang="fr-FR" altLang="fr-FR" sz="1800" b="1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19" name="Rectangle 109">
              <a:extLst>
                <a:ext uri="{FF2B5EF4-FFF2-40B4-BE49-F238E27FC236}">
                  <a16:creationId xmlns:a16="http://schemas.microsoft.com/office/drawing/2014/main" id="{73DF40B3-C9B1-42CB-972B-93D380B9F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7538" y="3173413"/>
              <a:ext cx="66524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Subject 11</a:t>
              </a:r>
              <a:endParaRPr kumimoji="0" lang="fr-FR" altLang="fr-FR" sz="1800" b="1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20" name="Rectangle 110">
              <a:extLst>
                <a:ext uri="{FF2B5EF4-FFF2-40B4-BE49-F238E27FC236}">
                  <a16:creationId xmlns:a16="http://schemas.microsoft.com/office/drawing/2014/main" id="{799112C8-F4D5-4CDF-B460-26352CAE2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7538" y="3368675"/>
              <a:ext cx="66524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Subject 12</a:t>
              </a:r>
              <a:endParaRPr kumimoji="0" lang="fr-FR" altLang="fr-FR" sz="1800" b="1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21" name="Rectangle 111">
              <a:extLst>
                <a:ext uri="{FF2B5EF4-FFF2-40B4-BE49-F238E27FC236}">
                  <a16:creationId xmlns:a16="http://schemas.microsoft.com/office/drawing/2014/main" id="{7B69A7F1-D4F2-40F6-A24E-647BF9C25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7538" y="3565525"/>
              <a:ext cx="66524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Subject 13</a:t>
              </a:r>
              <a:endParaRPr kumimoji="0" lang="fr-FR" altLang="fr-FR" sz="1800" b="1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22" name="Rectangle 112">
              <a:extLst>
                <a:ext uri="{FF2B5EF4-FFF2-40B4-BE49-F238E27FC236}">
                  <a16:creationId xmlns:a16="http://schemas.microsoft.com/office/drawing/2014/main" id="{AAE8E2F0-2D20-4DC6-8210-ED7E7BA1B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7538" y="3762375"/>
              <a:ext cx="66524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Subject 14</a:t>
              </a:r>
              <a:endParaRPr kumimoji="0" lang="fr-FR" altLang="fr-FR" sz="1800" b="1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23" name="Rectangle 113">
              <a:extLst>
                <a:ext uri="{FF2B5EF4-FFF2-40B4-BE49-F238E27FC236}">
                  <a16:creationId xmlns:a16="http://schemas.microsoft.com/office/drawing/2014/main" id="{D7C2B6CF-DBA0-48E0-8DA8-426B6F0EA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7538" y="3959225"/>
              <a:ext cx="66524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Subject 15</a:t>
              </a:r>
              <a:endParaRPr kumimoji="0" lang="fr-FR" altLang="fr-FR" sz="1800" b="1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24" name="Rectangle 114">
              <a:extLst>
                <a:ext uri="{FF2B5EF4-FFF2-40B4-BE49-F238E27FC236}">
                  <a16:creationId xmlns:a16="http://schemas.microsoft.com/office/drawing/2014/main" id="{D731CD02-CAF9-4071-A206-5C1445AB7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7538" y="4154488"/>
              <a:ext cx="66524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Subject 16</a:t>
              </a:r>
              <a:endParaRPr kumimoji="0" lang="fr-FR" altLang="fr-FR" sz="1800" b="1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</p:grp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ED0FC74E-B0AB-46B1-88DA-72E310D33CCF}"/>
              </a:ext>
            </a:extLst>
          </p:cNvPr>
          <p:cNvGrpSpPr/>
          <p:nvPr/>
        </p:nvGrpSpPr>
        <p:grpSpPr>
          <a:xfrm>
            <a:off x="180109" y="2307518"/>
            <a:ext cx="4288028" cy="2838267"/>
            <a:chOff x="180109" y="2435769"/>
            <a:chExt cx="4288028" cy="2838267"/>
          </a:xfrm>
        </p:grpSpPr>
        <p:sp>
          <p:nvSpPr>
            <p:cNvPr id="11" name="Espace réservé du contenu 3">
              <a:extLst>
                <a:ext uri="{FF2B5EF4-FFF2-40B4-BE49-F238E27FC236}">
                  <a16:creationId xmlns:a16="http://schemas.microsoft.com/office/drawing/2014/main" id="{44CB6464-4E54-4EE4-9E14-7A2485B96E9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49567" y="4876615"/>
              <a:ext cx="2909600" cy="397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Char char="•"/>
                <a:defRPr sz="2400">
                  <a:solidFill>
                    <a:srgbClr val="000066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Char char="–"/>
                <a:defRPr sz="2400">
                  <a:solidFill>
                    <a:srgbClr val="000066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Char char="•"/>
                <a:defRPr sz="2000">
                  <a:solidFill>
                    <a:srgbClr val="000066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Char char="–"/>
                <a:defRPr sz="2000">
                  <a:solidFill>
                    <a:srgbClr val="000066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buChar char="»"/>
                <a:defRPr sz="2000">
                  <a:solidFill>
                    <a:srgbClr val="000066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sz="1600" b="1" kern="0" dirty="0">
                  <a:solidFill>
                    <a:schemeClr val="tx1"/>
                  </a:solidFill>
                </a:rPr>
                <a:t>VRC01LS</a:t>
              </a:r>
            </a:p>
            <a:p>
              <a:r>
                <a:rPr lang="en-US" sz="1600" kern="0" dirty="0">
                  <a:solidFill>
                    <a:schemeClr val="tx1"/>
                  </a:solidFill>
                </a:rPr>
                <a:t>Day 7: 2/7 </a:t>
              </a:r>
              <a:r>
                <a:rPr lang="en-US" sz="1600" kern="0" dirty="0">
                  <a:solidFill>
                    <a:schemeClr val="tx1"/>
                  </a:solidFill>
                  <a:ea typeface="Wingdings"/>
                  <a:cs typeface="Wingdings"/>
                  <a:sym typeface="Wingdings"/>
                </a:rPr>
                <a:t></a:t>
              </a:r>
              <a:r>
                <a:rPr lang="en-US" sz="1600" kern="0" dirty="0">
                  <a:solidFill>
                    <a:schemeClr val="tx1"/>
                  </a:solidFill>
                </a:rPr>
                <a:t> ≥ 0.9 log</a:t>
              </a:r>
              <a:r>
                <a:rPr lang="en-US" sz="1600" kern="0" baseline="-25000" dirty="0">
                  <a:solidFill>
                    <a:schemeClr val="tx1"/>
                  </a:solidFill>
                </a:rPr>
                <a:t>10</a:t>
              </a:r>
            </a:p>
            <a:p>
              <a:r>
                <a:rPr lang="en-US" sz="1600" kern="0" dirty="0">
                  <a:solidFill>
                    <a:schemeClr val="tx1"/>
                  </a:solidFill>
                </a:rPr>
                <a:t>Day 14: 2/7 </a:t>
              </a:r>
              <a:r>
                <a:rPr lang="en-US" sz="1600" kern="0" dirty="0">
                  <a:solidFill>
                    <a:schemeClr val="tx1"/>
                  </a:solidFill>
                  <a:ea typeface="Wingdings"/>
                  <a:cs typeface="Wingdings"/>
                  <a:sym typeface="Wingdings"/>
                </a:rPr>
                <a:t> </a:t>
              </a:r>
              <a:r>
                <a:rPr lang="en-US" sz="1600" kern="0" dirty="0">
                  <a:solidFill>
                    <a:schemeClr val="tx1"/>
                  </a:solidFill>
                </a:rPr>
                <a:t>≥ 1.6 log</a:t>
              </a:r>
              <a:r>
                <a:rPr lang="en-US" sz="1600" kern="0" baseline="-25000" dirty="0">
                  <a:solidFill>
                    <a:schemeClr val="tx1"/>
                  </a:solidFill>
                </a:rPr>
                <a:t>10</a:t>
              </a:r>
              <a:r>
                <a:rPr lang="en-US" sz="1600" kern="0" dirty="0">
                  <a:solidFill>
                    <a:schemeClr val="tx1"/>
                  </a:solidFill>
                </a:rPr>
                <a:t> </a:t>
              </a:r>
              <a:br>
                <a:rPr lang="en-US" sz="1600" kern="0" dirty="0">
                  <a:solidFill>
                    <a:schemeClr val="tx1"/>
                  </a:solidFill>
                </a:rPr>
              </a:br>
              <a:r>
                <a:rPr lang="en-US" sz="1600" kern="0" dirty="0">
                  <a:solidFill>
                    <a:schemeClr val="tx1"/>
                  </a:solidFill>
                </a:rPr>
                <a:t>(all subjects off ARVs)</a:t>
              </a:r>
            </a:p>
            <a:p>
              <a:r>
                <a:rPr lang="en-US" sz="1600" kern="0" dirty="0">
                  <a:solidFill>
                    <a:schemeClr val="tx1"/>
                  </a:solidFill>
                </a:rPr>
                <a:t>No AE</a:t>
              </a:r>
              <a:endParaRPr lang="fr-FR" sz="1600" kern="0" dirty="0">
                <a:solidFill>
                  <a:schemeClr val="tx1"/>
                </a:solidFill>
              </a:endParaRPr>
            </a:p>
          </p:txBody>
        </p:sp>
        <p:sp>
          <p:nvSpPr>
            <p:cNvPr id="24" name="Line 14">
              <a:extLst>
                <a:ext uri="{FF2B5EF4-FFF2-40B4-BE49-F238E27FC236}">
                  <a16:creationId xmlns:a16="http://schemas.microsoft.com/office/drawing/2014/main" id="{329FDE52-DC71-48A6-9F00-14595C2E19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4113" y="2868613"/>
              <a:ext cx="122238" cy="0"/>
            </a:xfrm>
            <a:prstGeom prst="line">
              <a:avLst/>
            </a:prstGeom>
            <a:noFill/>
            <a:ln w="28575">
              <a:solidFill>
                <a:srgbClr val="0033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Line 15">
              <a:extLst>
                <a:ext uri="{FF2B5EF4-FFF2-40B4-BE49-F238E27FC236}">
                  <a16:creationId xmlns:a16="http://schemas.microsoft.com/office/drawing/2014/main" id="{6948BAA7-4FE4-440F-AD7A-7DCEF09A29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4113" y="3260725"/>
              <a:ext cx="122238" cy="0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Line 16">
              <a:extLst>
                <a:ext uri="{FF2B5EF4-FFF2-40B4-BE49-F238E27FC236}">
                  <a16:creationId xmlns:a16="http://schemas.microsoft.com/office/drawing/2014/main" id="{1F254256-9FCB-421C-BB52-E20034C25C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4113" y="4046538"/>
              <a:ext cx="122238" cy="0"/>
            </a:xfrm>
            <a:prstGeom prst="line">
              <a:avLst/>
            </a:prstGeom>
            <a:noFill/>
            <a:ln w="28575">
              <a:solidFill>
                <a:srgbClr val="6666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Line 17">
              <a:extLst>
                <a:ext uri="{FF2B5EF4-FFF2-40B4-BE49-F238E27FC236}">
                  <a16:creationId xmlns:a16="http://schemas.microsoft.com/office/drawing/2014/main" id="{BD04560F-F286-4608-9022-50957EBDD4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4113" y="3849688"/>
              <a:ext cx="122238" cy="0"/>
            </a:xfrm>
            <a:prstGeom prst="line">
              <a:avLst/>
            </a:prstGeom>
            <a:noFill/>
            <a:ln w="28575">
              <a:solidFill>
                <a:srgbClr val="99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Line 18">
              <a:extLst>
                <a:ext uri="{FF2B5EF4-FFF2-40B4-BE49-F238E27FC236}">
                  <a16:creationId xmlns:a16="http://schemas.microsoft.com/office/drawing/2014/main" id="{E0DE14F7-65FD-4710-BCC8-DBF6002224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4113" y="3457575"/>
              <a:ext cx="122238" cy="0"/>
            </a:xfrm>
            <a:prstGeom prst="line">
              <a:avLst/>
            </a:prstGeom>
            <a:noFill/>
            <a:ln w="28575">
              <a:solidFill>
                <a:srgbClr val="CC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Line 19">
              <a:extLst>
                <a:ext uri="{FF2B5EF4-FFF2-40B4-BE49-F238E27FC236}">
                  <a16:creationId xmlns:a16="http://schemas.microsoft.com/office/drawing/2014/main" id="{873415DD-B5C3-4EEB-AD64-6E42DCA221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4113" y="3063875"/>
              <a:ext cx="12223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Line 20">
              <a:extLst>
                <a:ext uri="{FF2B5EF4-FFF2-40B4-BE49-F238E27FC236}">
                  <a16:creationId xmlns:a16="http://schemas.microsoft.com/office/drawing/2014/main" id="{30E97553-5A58-49B9-8B21-9D68F38888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4113" y="3654425"/>
              <a:ext cx="12223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Line 21">
              <a:extLst>
                <a:ext uri="{FF2B5EF4-FFF2-40B4-BE49-F238E27FC236}">
                  <a16:creationId xmlns:a16="http://schemas.microsoft.com/office/drawing/2014/main" id="{9E41E58D-50E7-4A79-89A3-84FF2408D6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013" y="3305175"/>
              <a:ext cx="2851150" cy="0"/>
            </a:xfrm>
            <a:prstGeom prst="line">
              <a:avLst/>
            </a:prstGeom>
            <a:noFill/>
            <a:ln w="0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25" name="Groupe 124">
              <a:extLst>
                <a:ext uri="{FF2B5EF4-FFF2-40B4-BE49-F238E27FC236}">
                  <a16:creationId xmlns:a16="http://schemas.microsoft.com/office/drawing/2014/main" id="{E75B4123-F8CC-41DA-BCCA-4195F6AE16A7}"/>
                </a:ext>
              </a:extLst>
            </p:cNvPr>
            <p:cNvGrpSpPr/>
            <p:nvPr/>
          </p:nvGrpSpPr>
          <p:grpSpPr>
            <a:xfrm>
              <a:off x="693738" y="2603500"/>
              <a:ext cx="2890838" cy="1808163"/>
              <a:chOff x="655638" y="2603500"/>
              <a:chExt cx="2890838" cy="1808163"/>
            </a:xfrm>
          </p:grpSpPr>
          <p:sp>
            <p:nvSpPr>
              <p:cNvPr id="32" name="Line 22">
                <a:extLst>
                  <a:ext uri="{FF2B5EF4-FFF2-40B4-BE49-F238E27FC236}">
                    <a16:creationId xmlns:a16="http://schemas.microsoft.com/office/drawing/2014/main" id="{9967B489-8AB5-406A-868B-2759FF1213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5638" y="3305175"/>
                <a:ext cx="41275" cy="0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" name="Line 23">
                <a:extLst>
                  <a:ext uri="{FF2B5EF4-FFF2-40B4-BE49-F238E27FC236}">
                    <a16:creationId xmlns:a16="http://schemas.microsoft.com/office/drawing/2014/main" id="{FEBAC405-5438-431C-8068-BB3509BCCD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5638" y="2954338"/>
                <a:ext cx="41275" cy="0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" name="Line 24">
                <a:extLst>
                  <a:ext uri="{FF2B5EF4-FFF2-40B4-BE49-F238E27FC236}">
                    <a16:creationId xmlns:a16="http://schemas.microsoft.com/office/drawing/2014/main" id="{5C713C2E-9708-4FCE-97F3-C1BE416AE6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5638" y="2603500"/>
                <a:ext cx="41275" cy="0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" name="Freeform 25">
                <a:extLst>
                  <a:ext uri="{FF2B5EF4-FFF2-40B4-BE49-F238E27FC236}">
                    <a16:creationId xmlns:a16="http://schemas.microsoft.com/office/drawing/2014/main" id="{0DFFFEB5-7D57-4CC1-BDC4-790A74D20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638" y="4357688"/>
                <a:ext cx="41275" cy="53975"/>
              </a:xfrm>
              <a:custGeom>
                <a:avLst/>
                <a:gdLst>
                  <a:gd name="T0" fmla="*/ 26 w 26"/>
                  <a:gd name="T1" fmla="*/ 34 h 34"/>
                  <a:gd name="T2" fmla="*/ 26 w 26"/>
                  <a:gd name="T3" fmla="*/ 0 h 34"/>
                  <a:gd name="T4" fmla="*/ 0 w 26"/>
                  <a:gd name="T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34">
                    <a:moveTo>
                      <a:pt x="26" y="34"/>
                    </a:moveTo>
                    <a:lnTo>
                      <a:pt x="26" y="0"/>
                    </a:lnTo>
                    <a:lnTo>
                      <a:pt x="0" y="0"/>
                    </a:lnTo>
                  </a:path>
                </a:pathLst>
              </a:cu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" name="Line 26">
                <a:extLst>
                  <a:ext uri="{FF2B5EF4-FFF2-40B4-BE49-F238E27FC236}">
                    <a16:creationId xmlns:a16="http://schemas.microsoft.com/office/drawing/2014/main" id="{346C90BD-D406-4352-912D-020001C6B7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5638" y="4006850"/>
                <a:ext cx="41275" cy="0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" name="Line 27">
                <a:extLst>
                  <a:ext uri="{FF2B5EF4-FFF2-40B4-BE49-F238E27FC236}">
                    <a16:creationId xmlns:a16="http://schemas.microsoft.com/office/drawing/2014/main" id="{DE733341-39DB-4A6E-970D-ED927FBAE3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5638" y="3656013"/>
                <a:ext cx="41275" cy="0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" name="Freeform 28">
                <a:extLst>
                  <a:ext uri="{FF2B5EF4-FFF2-40B4-BE49-F238E27FC236}">
                    <a16:creationId xmlns:a16="http://schemas.microsoft.com/office/drawing/2014/main" id="{871D38E7-8FA2-495F-8AC7-9050E4DF23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913" y="2603500"/>
                <a:ext cx="2849563" cy="1754188"/>
              </a:xfrm>
              <a:custGeom>
                <a:avLst/>
                <a:gdLst>
                  <a:gd name="T0" fmla="*/ 0 w 1795"/>
                  <a:gd name="T1" fmla="*/ 0 h 1105"/>
                  <a:gd name="T2" fmla="*/ 0 w 1795"/>
                  <a:gd name="T3" fmla="*/ 221 h 1105"/>
                  <a:gd name="T4" fmla="*/ 0 w 1795"/>
                  <a:gd name="T5" fmla="*/ 442 h 1105"/>
                  <a:gd name="T6" fmla="*/ 0 w 1795"/>
                  <a:gd name="T7" fmla="*/ 663 h 1105"/>
                  <a:gd name="T8" fmla="*/ 0 w 1795"/>
                  <a:gd name="T9" fmla="*/ 884 h 1105"/>
                  <a:gd name="T10" fmla="*/ 0 w 1795"/>
                  <a:gd name="T11" fmla="*/ 1105 h 1105"/>
                  <a:gd name="T12" fmla="*/ 256 w 1795"/>
                  <a:gd name="T13" fmla="*/ 1105 h 1105"/>
                  <a:gd name="T14" fmla="*/ 512 w 1795"/>
                  <a:gd name="T15" fmla="*/ 1105 h 1105"/>
                  <a:gd name="T16" fmla="*/ 768 w 1795"/>
                  <a:gd name="T17" fmla="*/ 1105 h 1105"/>
                  <a:gd name="T18" fmla="*/ 1024 w 1795"/>
                  <a:gd name="T19" fmla="*/ 1105 h 1105"/>
                  <a:gd name="T20" fmla="*/ 1281 w 1795"/>
                  <a:gd name="T21" fmla="*/ 1105 h 1105"/>
                  <a:gd name="T22" fmla="*/ 1536 w 1795"/>
                  <a:gd name="T23" fmla="*/ 1105 h 1105"/>
                  <a:gd name="T24" fmla="*/ 1793 w 1795"/>
                  <a:gd name="T25" fmla="*/ 1105 h 1105"/>
                  <a:gd name="T26" fmla="*/ 1795 w 1795"/>
                  <a:gd name="T27" fmla="*/ 1105 h 1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5" h="1105">
                    <a:moveTo>
                      <a:pt x="0" y="0"/>
                    </a:moveTo>
                    <a:lnTo>
                      <a:pt x="0" y="221"/>
                    </a:lnTo>
                    <a:lnTo>
                      <a:pt x="0" y="442"/>
                    </a:lnTo>
                    <a:lnTo>
                      <a:pt x="0" y="663"/>
                    </a:lnTo>
                    <a:lnTo>
                      <a:pt x="0" y="884"/>
                    </a:lnTo>
                    <a:lnTo>
                      <a:pt x="0" y="1105"/>
                    </a:lnTo>
                    <a:lnTo>
                      <a:pt x="256" y="1105"/>
                    </a:lnTo>
                    <a:lnTo>
                      <a:pt x="512" y="1105"/>
                    </a:lnTo>
                    <a:lnTo>
                      <a:pt x="768" y="1105"/>
                    </a:lnTo>
                    <a:lnTo>
                      <a:pt x="1024" y="1105"/>
                    </a:lnTo>
                    <a:lnTo>
                      <a:pt x="1281" y="1105"/>
                    </a:lnTo>
                    <a:lnTo>
                      <a:pt x="1536" y="1105"/>
                    </a:lnTo>
                    <a:lnTo>
                      <a:pt x="1793" y="1105"/>
                    </a:lnTo>
                    <a:lnTo>
                      <a:pt x="1795" y="1105"/>
                    </a:lnTo>
                  </a:path>
                </a:pathLst>
              </a:cu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" name="Line 29">
                <a:extLst>
                  <a:ext uri="{FF2B5EF4-FFF2-40B4-BE49-F238E27FC236}">
                    <a16:creationId xmlns:a16="http://schemas.microsoft.com/office/drawing/2014/main" id="{A6526D61-BAD4-452F-A655-DBAD58A736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43300" y="4357688"/>
                <a:ext cx="0" cy="53975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" name="Line 30">
                <a:extLst>
                  <a:ext uri="{FF2B5EF4-FFF2-40B4-BE49-F238E27FC236}">
                    <a16:creationId xmlns:a16="http://schemas.microsoft.com/office/drawing/2014/main" id="{3069CD5B-71AE-4E1C-BCA2-6A72A5DC53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5313" y="4357688"/>
                <a:ext cx="0" cy="53975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" name="Line 31">
                <a:extLst>
                  <a:ext uri="{FF2B5EF4-FFF2-40B4-BE49-F238E27FC236}">
                    <a16:creationId xmlns:a16="http://schemas.microsoft.com/office/drawing/2014/main" id="{6B8DC971-581A-4161-A143-2006ADFC75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0500" y="4357688"/>
                <a:ext cx="0" cy="53975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" name="Line 32">
                <a:extLst>
                  <a:ext uri="{FF2B5EF4-FFF2-40B4-BE49-F238E27FC236}">
                    <a16:creationId xmlns:a16="http://schemas.microsoft.com/office/drawing/2014/main" id="{2A9BEE39-47DA-42BD-AC69-CC3FF70440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2513" y="4357688"/>
                <a:ext cx="0" cy="53975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" name="Line 33">
                <a:extLst>
                  <a:ext uri="{FF2B5EF4-FFF2-40B4-BE49-F238E27FC236}">
                    <a16:creationId xmlns:a16="http://schemas.microsoft.com/office/drawing/2014/main" id="{AFE92A3D-83C6-4BEF-9729-F3EE23B076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6113" y="4357688"/>
                <a:ext cx="0" cy="53975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" name="Line 34">
                <a:extLst>
                  <a:ext uri="{FF2B5EF4-FFF2-40B4-BE49-F238E27FC236}">
                    <a16:creationId xmlns:a16="http://schemas.microsoft.com/office/drawing/2014/main" id="{CC501E43-113E-4D40-9318-893E424E20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9713" y="4357688"/>
                <a:ext cx="0" cy="53975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" name="Line 35">
                <a:extLst>
                  <a:ext uri="{FF2B5EF4-FFF2-40B4-BE49-F238E27FC236}">
                    <a16:creationId xmlns:a16="http://schemas.microsoft.com/office/drawing/2014/main" id="{54499F10-84B6-4763-B6E1-DAC7EFA14F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3313" y="4357688"/>
                <a:ext cx="0" cy="53975"/>
              </a:xfrm>
              <a:prstGeom prst="line">
                <a:avLst/>
              </a:prstGeom>
              <a:noFill/>
              <a:ln w="14288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46" name="Rectangle 36">
              <a:extLst>
                <a:ext uri="{FF2B5EF4-FFF2-40B4-BE49-F238E27FC236}">
                  <a16:creationId xmlns:a16="http://schemas.microsoft.com/office/drawing/2014/main" id="{CF6CAD5A-B587-4727-BCC3-A0FE76FAC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500" y="2509837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2</a:t>
              </a:r>
              <a:endParaRPr kumimoji="0" lang="fr-FR" altLang="fr-FR" sz="180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47" name="Rectangle 37">
              <a:extLst>
                <a:ext uri="{FF2B5EF4-FFF2-40B4-BE49-F238E27FC236}">
                  <a16:creationId xmlns:a16="http://schemas.microsoft.com/office/drawing/2014/main" id="{D0D567D3-F517-4917-91F1-ADF1BD891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500" y="2860675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1</a:t>
              </a:r>
              <a:endParaRPr kumimoji="0" lang="fr-FR" altLang="fr-FR" sz="180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48" name="Rectangle 38">
              <a:extLst>
                <a:ext uri="{FF2B5EF4-FFF2-40B4-BE49-F238E27FC236}">
                  <a16:creationId xmlns:a16="http://schemas.microsoft.com/office/drawing/2014/main" id="{D7ECDB93-8181-4F16-A81F-B38AD6467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500" y="3211512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0</a:t>
              </a:r>
              <a:endParaRPr kumimoji="0" lang="fr-FR" altLang="fr-FR" sz="180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49" name="Rectangle 39">
              <a:extLst>
                <a:ext uri="{FF2B5EF4-FFF2-40B4-BE49-F238E27FC236}">
                  <a16:creationId xmlns:a16="http://schemas.microsoft.com/office/drawing/2014/main" id="{BDD87E3C-E06B-4532-99B1-57E5C00EE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02" y="3562350"/>
              <a:ext cx="12503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-1</a:t>
              </a:r>
              <a:endParaRPr kumimoji="0" lang="fr-FR" altLang="fr-FR" sz="180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50" name="Rectangle 40">
              <a:extLst>
                <a:ext uri="{FF2B5EF4-FFF2-40B4-BE49-F238E27FC236}">
                  <a16:creationId xmlns:a16="http://schemas.microsoft.com/office/drawing/2014/main" id="{700DCEB5-7197-4E51-B6B3-8D8F6558B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02" y="3913187"/>
              <a:ext cx="12503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-2</a:t>
              </a:r>
              <a:endParaRPr kumimoji="0" lang="fr-FR" altLang="fr-FR" sz="180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BB8FBC1D-BF78-44EB-8D43-DCBE57E46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602" y="4264025"/>
              <a:ext cx="12503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-3</a:t>
              </a:r>
              <a:endParaRPr kumimoji="0" lang="fr-FR" altLang="fr-FR" sz="180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52" name="Rectangle 42">
              <a:extLst>
                <a:ext uri="{FF2B5EF4-FFF2-40B4-BE49-F238E27FC236}">
                  <a16:creationId xmlns:a16="http://schemas.microsoft.com/office/drawing/2014/main" id="{DF8AB9FB-786E-4300-9AD8-58E23425C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26" y="4435475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0</a:t>
              </a:r>
            </a:p>
          </p:txBody>
        </p:sp>
        <p:sp>
          <p:nvSpPr>
            <p:cNvPr id="53" name="Rectangle 43">
              <a:extLst>
                <a:ext uri="{FF2B5EF4-FFF2-40B4-BE49-F238E27FC236}">
                  <a16:creationId xmlns:a16="http://schemas.microsoft.com/office/drawing/2014/main" id="{F67CDB1D-C680-4E79-A006-DCD3A09E8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141" y="4440238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2</a:t>
              </a:r>
            </a:p>
          </p:txBody>
        </p:sp>
        <p:sp>
          <p:nvSpPr>
            <p:cNvPr id="54" name="Rectangle 44">
              <a:extLst>
                <a:ext uri="{FF2B5EF4-FFF2-40B4-BE49-F238E27FC236}">
                  <a16:creationId xmlns:a16="http://schemas.microsoft.com/office/drawing/2014/main" id="{4477E475-CC1B-45C5-B4C2-3E3AA3B7A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8541" y="4440238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4</a:t>
              </a:r>
            </a:p>
          </p:txBody>
        </p:sp>
        <p:sp>
          <p:nvSpPr>
            <p:cNvPr id="55" name="Rectangle 45">
              <a:extLst>
                <a:ext uri="{FF2B5EF4-FFF2-40B4-BE49-F238E27FC236}">
                  <a16:creationId xmlns:a16="http://schemas.microsoft.com/office/drawing/2014/main" id="{A9FDB82C-BE73-4625-9323-87AFB18C3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6528" y="4440238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6</a:t>
              </a:r>
            </a:p>
          </p:txBody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59D6ADF8-DF27-45C0-A7A0-CA311D371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2928" y="4440238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8</a:t>
              </a:r>
            </a:p>
          </p:txBody>
        </p:sp>
        <p:sp>
          <p:nvSpPr>
            <p:cNvPr id="57" name="Rectangle 47">
              <a:extLst>
                <a:ext uri="{FF2B5EF4-FFF2-40B4-BE49-F238E27FC236}">
                  <a16:creationId xmlns:a16="http://schemas.microsoft.com/office/drawing/2014/main" id="{E6ADD766-5102-47BB-9A0D-2C047AD8B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9261" y="4440238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10</a:t>
              </a:r>
            </a:p>
          </p:txBody>
        </p:sp>
        <p:sp>
          <p:nvSpPr>
            <p:cNvPr id="58" name="Rectangle 48">
              <a:extLst>
                <a:ext uri="{FF2B5EF4-FFF2-40B4-BE49-F238E27FC236}">
                  <a16:creationId xmlns:a16="http://schemas.microsoft.com/office/drawing/2014/main" id="{4DB86280-D385-4628-9FC0-FAAC2950C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5661" y="4440238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12</a:t>
              </a:r>
            </a:p>
          </p:txBody>
        </p:sp>
        <p:sp>
          <p:nvSpPr>
            <p:cNvPr id="59" name="Rectangle 49">
              <a:extLst>
                <a:ext uri="{FF2B5EF4-FFF2-40B4-BE49-F238E27FC236}">
                  <a16:creationId xmlns:a16="http://schemas.microsoft.com/office/drawing/2014/main" id="{2D1B9614-83F6-45A6-A698-C956A1800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3649" y="4440238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14</a:t>
              </a:r>
            </a:p>
          </p:txBody>
        </p:sp>
        <p:sp>
          <p:nvSpPr>
            <p:cNvPr id="60" name="Rectangle 50">
              <a:extLst>
                <a:ext uri="{FF2B5EF4-FFF2-40B4-BE49-F238E27FC236}">
                  <a16:creationId xmlns:a16="http://schemas.microsoft.com/office/drawing/2014/main" id="{A0649C23-882B-424E-959E-9ECDEE985E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3608" y="4645025"/>
              <a:ext cx="136159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Days post infusion</a:t>
              </a:r>
              <a:endParaRPr kumimoji="0" lang="fr-FR" altLang="fr-FR" sz="14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id="{C48C4DF6-D3E7-40D8-B519-C159EE6A8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3" y="2933700"/>
              <a:ext cx="2843213" cy="438150"/>
            </a:xfrm>
            <a:custGeom>
              <a:avLst/>
              <a:gdLst>
                <a:gd name="T0" fmla="*/ 0 w 1791"/>
                <a:gd name="T1" fmla="*/ 276 h 276"/>
                <a:gd name="T2" fmla="*/ 21 w 1791"/>
                <a:gd name="T3" fmla="*/ 222 h 276"/>
                <a:gd name="T4" fmla="*/ 131 w 1791"/>
                <a:gd name="T5" fmla="*/ 179 h 276"/>
                <a:gd name="T6" fmla="*/ 261 w 1791"/>
                <a:gd name="T7" fmla="*/ 161 h 276"/>
                <a:gd name="T8" fmla="*/ 391 w 1791"/>
                <a:gd name="T9" fmla="*/ 183 h 276"/>
                <a:gd name="T10" fmla="*/ 905 w 1791"/>
                <a:gd name="T11" fmla="*/ 98 h 276"/>
                <a:gd name="T12" fmla="*/ 1163 w 1791"/>
                <a:gd name="T13" fmla="*/ 45 h 276"/>
                <a:gd name="T14" fmla="*/ 1667 w 1791"/>
                <a:gd name="T15" fmla="*/ 0 h 276"/>
                <a:gd name="T16" fmla="*/ 1791 w 1791"/>
                <a:gd name="T17" fmla="*/ 12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1" h="276">
                  <a:moveTo>
                    <a:pt x="0" y="276"/>
                  </a:moveTo>
                  <a:lnTo>
                    <a:pt x="21" y="222"/>
                  </a:lnTo>
                  <a:lnTo>
                    <a:pt x="131" y="179"/>
                  </a:lnTo>
                  <a:lnTo>
                    <a:pt x="261" y="161"/>
                  </a:lnTo>
                  <a:lnTo>
                    <a:pt x="391" y="183"/>
                  </a:lnTo>
                  <a:lnTo>
                    <a:pt x="905" y="98"/>
                  </a:lnTo>
                  <a:lnTo>
                    <a:pt x="1163" y="45"/>
                  </a:lnTo>
                  <a:lnTo>
                    <a:pt x="1667" y="0"/>
                  </a:lnTo>
                  <a:lnTo>
                    <a:pt x="1791" y="12"/>
                  </a:lnTo>
                </a:path>
              </a:pathLst>
            </a:custGeom>
            <a:noFill/>
            <a:ln w="14288">
              <a:solidFill>
                <a:srgbClr val="6666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id="{726BDEA1-FC0B-4B65-B783-F41955231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3" y="3243263"/>
              <a:ext cx="2844800" cy="111125"/>
            </a:xfrm>
            <a:custGeom>
              <a:avLst/>
              <a:gdLst>
                <a:gd name="T0" fmla="*/ 0 w 1792"/>
                <a:gd name="T1" fmla="*/ 9 h 70"/>
                <a:gd name="T2" fmla="*/ 24 w 1792"/>
                <a:gd name="T3" fmla="*/ 53 h 70"/>
                <a:gd name="T4" fmla="*/ 132 w 1792"/>
                <a:gd name="T5" fmla="*/ 5 h 70"/>
                <a:gd name="T6" fmla="*/ 263 w 1792"/>
                <a:gd name="T7" fmla="*/ 5 h 70"/>
                <a:gd name="T8" fmla="*/ 523 w 1792"/>
                <a:gd name="T9" fmla="*/ 39 h 70"/>
                <a:gd name="T10" fmla="*/ 1035 w 1792"/>
                <a:gd name="T11" fmla="*/ 57 h 70"/>
                <a:gd name="T12" fmla="*/ 1162 w 1792"/>
                <a:gd name="T13" fmla="*/ 46 h 70"/>
                <a:gd name="T14" fmla="*/ 1290 w 1792"/>
                <a:gd name="T15" fmla="*/ 70 h 70"/>
                <a:gd name="T16" fmla="*/ 1792 w 1792"/>
                <a:gd name="T1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2" h="70">
                  <a:moveTo>
                    <a:pt x="0" y="9"/>
                  </a:moveTo>
                  <a:lnTo>
                    <a:pt x="24" y="53"/>
                  </a:lnTo>
                  <a:lnTo>
                    <a:pt x="132" y="5"/>
                  </a:lnTo>
                  <a:lnTo>
                    <a:pt x="263" y="5"/>
                  </a:lnTo>
                  <a:lnTo>
                    <a:pt x="523" y="39"/>
                  </a:lnTo>
                  <a:lnTo>
                    <a:pt x="1035" y="57"/>
                  </a:lnTo>
                  <a:lnTo>
                    <a:pt x="1162" y="46"/>
                  </a:lnTo>
                  <a:lnTo>
                    <a:pt x="1290" y="70"/>
                  </a:lnTo>
                  <a:lnTo>
                    <a:pt x="1792" y="0"/>
                  </a:lnTo>
                </a:path>
              </a:pathLst>
            </a:custGeom>
            <a:noFill/>
            <a:ln w="14288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255B7B04-62FB-410A-8953-6D186CBC8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3" y="3179763"/>
              <a:ext cx="2841625" cy="209550"/>
            </a:xfrm>
            <a:custGeom>
              <a:avLst/>
              <a:gdLst>
                <a:gd name="T0" fmla="*/ 1790 w 1790"/>
                <a:gd name="T1" fmla="*/ 96 h 132"/>
                <a:gd name="T2" fmla="*/ 1411 w 1790"/>
                <a:gd name="T3" fmla="*/ 46 h 132"/>
                <a:gd name="T4" fmla="*/ 908 w 1790"/>
                <a:gd name="T5" fmla="*/ 122 h 132"/>
                <a:gd name="T6" fmla="*/ 522 w 1790"/>
                <a:gd name="T7" fmla="*/ 132 h 132"/>
                <a:gd name="T8" fmla="*/ 398 w 1790"/>
                <a:gd name="T9" fmla="*/ 64 h 132"/>
                <a:gd name="T10" fmla="*/ 259 w 1790"/>
                <a:gd name="T11" fmla="*/ 79 h 132"/>
                <a:gd name="T12" fmla="*/ 132 w 1790"/>
                <a:gd name="T13" fmla="*/ 45 h 132"/>
                <a:gd name="T14" fmla="*/ 27 w 1790"/>
                <a:gd name="T15" fmla="*/ 0 h 132"/>
                <a:gd name="T16" fmla="*/ 0 w 1790"/>
                <a:gd name="T17" fmla="*/ 6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0" h="132">
                  <a:moveTo>
                    <a:pt x="1790" y="96"/>
                  </a:moveTo>
                  <a:lnTo>
                    <a:pt x="1411" y="46"/>
                  </a:lnTo>
                  <a:lnTo>
                    <a:pt x="908" y="122"/>
                  </a:lnTo>
                  <a:lnTo>
                    <a:pt x="522" y="132"/>
                  </a:lnTo>
                  <a:lnTo>
                    <a:pt x="398" y="64"/>
                  </a:lnTo>
                  <a:lnTo>
                    <a:pt x="259" y="79"/>
                  </a:lnTo>
                  <a:lnTo>
                    <a:pt x="132" y="45"/>
                  </a:lnTo>
                  <a:lnTo>
                    <a:pt x="27" y="0"/>
                  </a:lnTo>
                  <a:lnTo>
                    <a:pt x="0" y="63"/>
                  </a:lnTo>
                </a:path>
              </a:pathLst>
            </a:custGeom>
            <a:noFill/>
            <a:ln w="14288">
              <a:solidFill>
                <a:srgbClr val="00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F0191D64-ADAE-4A9D-AFEF-4E79064D1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3" y="3333750"/>
              <a:ext cx="623888" cy="95250"/>
            </a:xfrm>
            <a:custGeom>
              <a:avLst/>
              <a:gdLst>
                <a:gd name="T0" fmla="*/ 0 w 393"/>
                <a:gd name="T1" fmla="*/ 0 h 60"/>
                <a:gd name="T2" fmla="*/ 28 w 393"/>
                <a:gd name="T3" fmla="*/ 35 h 60"/>
                <a:gd name="T4" fmla="*/ 132 w 393"/>
                <a:gd name="T5" fmla="*/ 11 h 60"/>
                <a:gd name="T6" fmla="*/ 263 w 393"/>
                <a:gd name="T7" fmla="*/ 17 h 60"/>
                <a:gd name="T8" fmla="*/ 393 w 393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" h="60">
                  <a:moveTo>
                    <a:pt x="0" y="0"/>
                  </a:moveTo>
                  <a:lnTo>
                    <a:pt x="28" y="35"/>
                  </a:lnTo>
                  <a:lnTo>
                    <a:pt x="132" y="11"/>
                  </a:lnTo>
                  <a:lnTo>
                    <a:pt x="263" y="17"/>
                  </a:lnTo>
                  <a:lnTo>
                    <a:pt x="393" y="60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id="{B6E7AAE0-9B73-462C-863A-813662F10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8900" y="3429000"/>
              <a:ext cx="2222500" cy="563563"/>
            </a:xfrm>
            <a:custGeom>
              <a:avLst/>
              <a:gdLst>
                <a:gd name="T0" fmla="*/ 1400 w 1400"/>
                <a:gd name="T1" fmla="*/ 355 h 355"/>
                <a:gd name="T2" fmla="*/ 1025 w 1400"/>
                <a:gd name="T3" fmla="*/ 331 h 355"/>
                <a:gd name="T4" fmla="*/ 513 w 1400"/>
                <a:gd name="T5" fmla="*/ 223 h 355"/>
                <a:gd name="T6" fmla="*/ 125 w 1400"/>
                <a:gd name="T7" fmla="*/ 22 h 355"/>
                <a:gd name="T8" fmla="*/ 0 w 1400"/>
                <a:gd name="T9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0" h="355">
                  <a:moveTo>
                    <a:pt x="1400" y="355"/>
                  </a:moveTo>
                  <a:lnTo>
                    <a:pt x="1025" y="331"/>
                  </a:lnTo>
                  <a:lnTo>
                    <a:pt x="513" y="223"/>
                  </a:lnTo>
                  <a:lnTo>
                    <a:pt x="125" y="22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id="{E8B610EB-BF09-44ED-8EB9-42C49CAC0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3" y="3278188"/>
              <a:ext cx="2851150" cy="214313"/>
            </a:xfrm>
            <a:custGeom>
              <a:avLst/>
              <a:gdLst>
                <a:gd name="T0" fmla="*/ 0 w 1796"/>
                <a:gd name="T1" fmla="*/ 116 h 135"/>
                <a:gd name="T2" fmla="*/ 24 w 1796"/>
                <a:gd name="T3" fmla="*/ 31 h 135"/>
                <a:gd name="T4" fmla="*/ 140 w 1796"/>
                <a:gd name="T5" fmla="*/ 6 h 135"/>
                <a:gd name="T6" fmla="*/ 262 w 1796"/>
                <a:gd name="T7" fmla="*/ 0 h 135"/>
                <a:gd name="T8" fmla="*/ 394 w 1796"/>
                <a:gd name="T9" fmla="*/ 135 h 135"/>
                <a:gd name="T10" fmla="*/ 518 w 1796"/>
                <a:gd name="T11" fmla="*/ 117 h 135"/>
                <a:gd name="T12" fmla="*/ 907 w 1796"/>
                <a:gd name="T13" fmla="*/ 80 h 135"/>
                <a:gd name="T14" fmla="*/ 1161 w 1796"/>
                <a:gd name="T15" fmla="*/ 80 h 135"/>
                <a:gd name="T16" fmla="*/ 1416 w 1796"/>
                <a:gd name="T17" fmla="*/ 70 h 135"/>
                <a:gd name="T18" fmla="*/ 1796 w 1796"/>
                <a:gd name="T19" fmla="*/ 1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6" h="135">
                  <a:moveTo>
                    <a:pt x="0" y="116"/>
                  </a:moveTo>
                  <a:lnTo>
                    <a:pt x="24" y="31"/>
                  </a:lnTo>
                  <a:lnTo>
                    <a:pt x="140" y="6"/>
                  </a:lnTo>
                  <a:lnTo>
                    <a:pt x="262" y="0"/>
                  </a:lnTo>
                  <a:lnTo>
                    <a:pt x="394" y="135"/>
                  </a:lnTo>
                  <a:lnTo>
                    <a:pt x="518" y="117"/>
                  </a:lnTo>
                  <a:lnTo>
                    <a:pt x="907" y="80"/>
                  </a:lnTo>
                  <a:lnTo>
                    <a:pt x="1161" y="80"/>
                  </a:lnTo>
                  <a:lnTo>
                    <a:pt x="1416" y="70"/>
                  </a:lnTo>
                  <a:lnTo>
                    <a:pt x="1796" y="17"/>
                  </a:lnTo>
                </a:path>
              </a:pathLst>
            </a:custGeom>
            <a:noFill/>
            <a:ln w="14288">
              <a:solidFill>
                <a:srgbClr val="CC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id="{8CD461E2-F53C-4808-A119-8873B4F7F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3" y="3286125"/>
              <a:ext cx="625475" cy="95250"/>
            </a:xfrm>
            <a:custGeom>
              <a:avLst/>
              <a:gdLst>
                <a:gd name="T0" fmla="*/ 0 w 394"/>
                <a:gd name="T1" fmla="*/ 12 h 60"/>
                <a:gd name="T2" fmla="*/ 28 w 394"/>
                <a:gd name="T3" fmla="*/ 5 h 60"/>
                <a:gd name="T4" fmla="*/ 131 w 394"/>
                <a:gd name="T5" fmla="*/ 0 h 60"/>
                <a:gd name="T6" fmla="*/ 259 w 394"/>
                <a:gd name="T7" fmla="*/ 12 h 60"/>
                <a:gd name="T8" fmla="*/ 394 w 394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60">
                  <a:moveTo>
                    <a:pt x="0" y="12"/>
                  </a:moveTo>
                  <a:lnTo>
                    <a:pt x="28" y="5"/>
                  </a:lnTo>
                  <a:lnTo>
                    <a:pt x="131" y="0"/>
                  </a:lnTo>
                  <a:lnTo>
                    <a:pt x="259" y="12"/>
                  </a:lnTo>
                  <a:lnTo>
                    <a:pt x="394" y="60"/>
                  </a:lnTo>
                </a:path>
              </a:pathLst>
            </a:custGeom>
            <a:noFill/>
            <a:ln w="14288">
              <a:solidFill>
                <a:srgbClr val="0066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id="{8A34F187-D754-4D12-8500-B4F1992FD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488" y="3381375"/>
              <a:ext cx="2222500" cy="476250"/>
            </a:xfrm>
            <a:custGeom>
              <a:avLst/>
              <a:gdLst>
                <a:gd name="T0" fmla="*/ 0 w 1400"/>
                <a:gd name="T1" fmla="*/ 0 h 300"/>
                <a:gd name="T2" fmla="*/ 124 w 1400"/>
                <a:gd name="T3" fmla="*/ 73 h 300"/>
                <a:gd name="T4" fmla="*/ 512 w 1400"/>
                <a:gd name="T5" fmla="*/ 159 h 300"/>
                <a:gd name="T6" fmla="*/ 767 w 1400"/>
                <a:gd name="T7" fmla="*/ 275 h 300"/>
                <a:gd name="T8" fmla="*/ 1022 w 1400"/>
                <a:gd name="T9" fmla="*/ 227 h 300"/>
                <a:gd name="T10" fmla="*/ 1400 w 1400"/>
                <a:gd name="T1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0" h="300">
                  <a:moveTo>
                    <a:pt x="0" y="0"/>
                  </a:moveTo>
                  <a:lnTo>
                    <a:pt x="124" y="73"/>
                  </a:lnTo>
                  <a:lnTo>
                    <a:pt x="512" y="159"/>
                  </a:lnTo>
                  <a:lnTo>
                    <a:pt x="767" y="275"/>
                  </a:lnTo>
                  <a:lnTo>
                    <a:pt x="1022" y="227"/>
                  </a:lnTo>
                  <a:lnTo>
                    <a:pt x="1400" y="300"/>
                  </a:lnTo>
                </a:path>
              </a:pathLst>
            </a:custGeom>
            <a:noFill/>
            <a:ln w="14288">
              <a:solidFill>
                <a:srgbClr val="0066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9" name="Freeform 59">
              <a:extLst>
                <a:ext uri="{FF2B5EF4-FFF2-40B4-BE49-F238E27FC236}">
                  <a16:creationId xmlns:a16="http://schemas.microsoft.com/office/drawing/2014/main" id="{CB4ED2AF-4FB8-4AC4-87A2-81AFABEF3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3" y="3278188"/>
              <a:ext cx="2841625" cy="53975"/>
            </a:xfrm>
            <a:custGeom>
              <a:avLst/>
              <a:gdLst>
                <a:gd name="T0" fmla="*/ 0 w 1790"/>
                <a:gd name="T1" fmla="*/ 17 h 34"/>
                <a:gd name="T2" fmla="*/ 129 w 1790"/>
                <a:gd name="T3" fmla="*/ 30 h 34"/>
                <a:gd name="T4" fmla="*/ 259 w 1790"/>
                <a:gd name="T5" fmla="*/ 17 h 34"/>
                <a:gd name="T6" fmla="*/ 523 w 1790"/>
                <a:gd name="T7" fmla="*/ 17 h 34"/>
                <a:gd name="T8" fmla="*/ 906 w 1790"/>
                <a:gd name="T9" fmla="*/ 0 h 34"/>
                <a:gd name="T10" fmla="*/ 1288 w 1790"/>
                <a:gd name="T11" fmla="*/ 34 h 34"/>
                <a:gd name="T12" fmla="*/ 1409 w 1790"/>
                <a:gd name="T13" fmla="*/ 17 h 34"/>
                <a:gd name="T14" fmla="*/ 1790 w 1790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0" h="34">
                  <a:moveTo>
                    <a:pt x="0" y="17"/>
                  </a:moveTo>
                  <a:lnTo>
                    <a:pt x="129" y="30"/>
                  </a:lnTo>
                  <a:lnTo>
                    <a:pt x="259" y="17"/>
                  </a:lnTo>
                  <a:lnTo>
                    <a:pt x="523" y="17"/>
                  </a:lnTo>
                  <a:lnTo>
                    <a:pt x="906" y="0"/>
                  </a:lnTo>
                  <a:lnTo>
                    <a:pt x="1288" y="34"/>
                  </a:lnTo>
                  <a:lnTo>
                    <a:pt x="1409" y="17"/>
                  </a:lnTo>
                  <a:lnTo>
                    <a:pt x="1790" y="34"/>
                  </a:lnTo>
                </a:path>
              </a:pathLst>
            </a:custGeom>
            <a:noFill/>
            <a:ln w="14288">
              <a:solidFill>
                <a:srgbClr val="99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9" name="Rectangle 99">
              <a:extLst>
                <a:ext uri="{FF2B5EF4-FFF2-40B4-BE49-F238E27FC236}">
                  <a16:creationId xmlns:a16="http://schemas.microsoft.com/office/drawing/2014/main" id="{943070AC-5946-43C6-8068-5C4DFFE16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1438" y="2779713"/>
              <a:ext cx="58669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Subject 1</a:t>
              </a:r>
              <a:endParaRPr kumimoji="0" lang="fr-FR" altLang="fr-FR" sz="1800" b="1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10" name="Rectangle 100">
              <a:extLst>
                <a:ext uri="{FF2B5EF4-FFF2-40B4-BE49-F238E27FC236}">
                  <a16:creationId xmlns:a16="http://schemas.microsoft.com/office/drawing/2014/main" id="{7238321F-B8D2-48E4-83C3-D226AE9C6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1438" y="2976563"/>
              <a:ext cx="58669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Subject 2</a:t>
              </a:r>
              <a:endParaRPr kumimoji="0" lang="fr-FR" altLang="fr-FR" sz="1800" b="1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11" name="Rectangle 101">
              <a:extLst>
                <a:ext uri="{FF2B5EF4-FFF2-40B4-BE49-F238E27FC236}">
                  <a16:creationId xmlns:a16="http://schemas.microsoft.com/office/drawing/2014/main" id="{B4F5177B-9E19-40B7-91B8-78CA58B56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1438" y="3173413"/>
              <a:ext cx="58669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Subject 3</a:t>
              </a:r>
              <a:endParaRPr kumimoji="0" lang="en-US" altLang="fr-FR" sz="1800" b="1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12" name="Rectangle 102">
              <a:extLst>
                <a:ext uri="{FF2B5EF4-FFF2-40B4-BE49-F238E27FC236}">
                  <a16:creationId xmlns:a16="http://schemas.microsoft.com/office/drawing/2014/main" id="{ED3698F9-463E-4D9F-AA38-AB3EC5D99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1438" y="3368675"/>
              <a:ext cx="58669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Subject 4</a:t>
              </a:r>
              <a:endParaRPr kumimoji="0" lang="fr-FR" altLang="fr-FR" sz="1800" b="1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13" name="Rectangle 103">
              <a:extLst>
                <a:ext uri="{FF2B5EF4-FFF2-40B4-BE49-F238E27FC236}">
                  <a16:creationId xmlns:a16="http://schemas.microsoft.com/office/drawing/2014/main" id="{4785043A-775C-445B-B473-E9C9DF09F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1438" y="3565525"/>
              <a:ext cx="58669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Subject 5</a:t>
              </a:r>
              <a:endParaRPr kumimoji="0" lang="fr-FR" altLang="fr-FR" sz="1800" b="1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14" name="Rectangle 104">
              <a:extLst>
                <a:ext uri="{FF2B5EF4-FFF2-40B4-BE49-F238E27FC236}">
                  <a16:creationId xmlns:a16="http://schemas.microsoft.com/office/drawing/2014/main" id="{C08C57D9-F2F4-4FEE-BF82-434047B1F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1438" y="3762375"/>
              <a:ext cx="58669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Subject 6</a:t>
              </a:r>
              <a:endParaRPr kumimoji="0" lang="fr-FR" altLang="fr-FR" sz="1800" b="1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15" name="Rectangle 105">
              <a:extLst>
                <a:ext uri="{FF2B5EF4-FFF2-40B4-BE49-F238E27FC236}">
                  <a16:creationId xmlns:a16="http://schemas.microsoft.com/office/drawing/2014/main" id="{93DCC101-85C0-43A6-A099-BC22EDC15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1438" y="3959225"/>
              <a:ext cx="58669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Subject 7</a:t>
              </a:r>
              <a:endParaRPr kumimoji="0" lang="fr-FR" altLang="fr-FR" sz="1800" b="1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27" name="Rectangle 50">
              <a:extLst>
                <a:ext uri="{FF2B5EF4-FFF2-40B4-BE49-F238E27FC236}">
                  <a16:creationId xmlns:a16="http://schemas.microsoft.com/office/drawing/2014/main" id="{17F0A53F-DC30-4787-A2A1-2724276282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768901" y="3384779"/>
              <a:ext cx="211346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fr-FR" sz="14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Δ</a:t>
              </a:r>
              <a:r>
                <a:rPr kumimoji="0" lang="fr-FR" altLang="fr-FR" sz="14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log</a:t>
              </a:r>
              <a:r>
                <a:rPr kumimoji="0" lang="fr-FR" altLang="fr-FR" sz="1400" b="1" i="0" u="none" strike="noStrike" cap="none" normalizeH="0" baseline="-25000" dirty="0">
                  <a:ln>
                    <a:noFill/>
                  </a:ln>
                  <a:effectLst/>
                  <a:latin typeface="+mn-lt"/>
                </a:rPr>
                <a:t>10</a:t>
              </a:r>
              <a:r>
                <a:rPr kumimoji="0" lang="fr-FR" altLang="fr-FR" sz="14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 virus </a:t>
              </a:r>
              <a:r>
                <a:rPr kumimoji="0" lang="fr-FR" altLang="fr-FR" sz="1400" b="1" i="0" u="none" strike="noStrike" cap="none" normalizeH="0" baseline="0" dirty="0" err="1">
                  <a:ln>
                    <a:noFill/>
                  </a:ln>
                  <a:effectLst/>
                  <a:latin typeface="+mn-lt"/>
                </a:rPr>
                <a:t>load</a:t>
              </a:r>
              <a:r>
                <a:rPr kumimoji="0" lang="fr-FR" altLang="fr-FR" sz="14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 (copies/ml)</a:t>
              </a:r>
              <a:endParaRPr kumimoji="0" lang="fr-FR" altLang="fr-FR" sz="14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</p:grpSp>
      <p:sp>
        <p:nvSpPr>
          <p:cNvPr id="130" name="Flèche : bas 129">
            <a:extLst>
              <a:ext uri="{FF2B5EF4-FFF2-40B4-BE49-F238E27FC236}">
                <a16:creationId xmlns:a16="http://schemas.microsoft.com/office/drawing/2014/main" id="{E76A8FD9-2423-498F-823D-2090CF4768CC}"/>
              </a:ext>
            </a:extLst>
          </p:cNvPr>
          <p:cNvSpPr/>
          <p:nvPr/>
        </p:nvSpPr>
        <p:spPr>
          <a:xfrm rot="10800000">
            <a:off x="4915053" y="4504332"/>
            <a:ext cx="244169" cy="256474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1" name="Flèche : bas 130">
            <a:extLst>
              <a:ext uri="{FF2B5EF4-FFF2-40B4-BE49-F238E27FC236}">
                <a16:creationId xmlns:a16="http://schemas.microsoft.com/office/drawing/2014/main" id="{56898A54-7E39-41B5-BF0F-637C13305089}"/>
              </a:ext>
            </a:extLst>
          </p:cNvPr>
          <p:cNvSpPr/>
          <p:nvPr/>
        </p:nvSpPr>
        <p:spPr>
          <a:xfrm rot="10800000">
            <a:off x="614679" y="4504332"/>
            <a:ext cx="244169" cy="256474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61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E12B0295-1A49-4E7D-9FEE-A02D86FF4C3B}"/>
              </a:ext>
            </a:extLst>
          </p:cNvPr>
          <p:cNvGrpSpPr/>
          <p:nvPr/>
        </p:nvGrpSpPr>
        <p:grpSpPr>
          <a:xfrm>
            <a:off x="1379073" y="711128"/>
            <a:ext cx="6175176" cy="5710017"/>
            <a:chOff x="1379073" y="711128"/>
            <a:chExt cx="6175176" cy="571001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 rot="6547129">
              <a:off x="3178553" y="3886328"/>
              <a:ext cx="2600763" cy="2468872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rot="15059723">
              <a:off x="2353666" y="775027"/>
              <a:ext cx="2748083" cy="2620285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25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 rot="10548627">
              <a:off x="1379073" y="2456189"/>
              <a:ext cx="3397777" cy="2589529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25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19539843">
              <a:off x="4158506" y="1122577"/>
              <a:ext cx="2992044" cy="2378222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8D41300-8DC3-4D73-9897-2A9AD820CFBB}"/>
                </a:ext>
              </a:extLst>
            </p:cNvPr>
            <p:cNvSpPr>
              <a:spLocks/>
            </p:cNvSpPr>
            <p:nvPr/>
          </p:nvSpPr>
          <p:spPr bwMode="auto">
            <a:xfrm rot="1447449">
              <a:off x="4266874" y="2962973"/>
              <a:ext cx="3287375" cy="2266904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1" name="Ellipse 10"/>
            <p:cNvSpPr/>
            <p:nvPr/>
          </p:nvSpPr>
          <p:spPr>
            <a:xfrm>
              <a:off x="3515329" y="2498268"/>
              <a:ext cx="2021856" cy="20390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3269248" y="5059925"/>
              <a:ext cx="2144638" cy="8121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TDF-TAF switch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Kidney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3771864" y="3122915"/>
              <a:ext cx="1506943" cy="8327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3200" b="1">
                  <a:solidFill>
                    <a:schemeClr val="bg1"/>
                  </a:solidFill>
                </a:rPr>
                <a:t>ART</a:t>
              </a:r>
            </a:p>
            <a:p>
              <a:pPr algn="ctr">
                <a:lnSpc>
                  <a:spcPts val="2800"/>
                </a:lnSpc>
              </a:pPr>
              <a:r>
                <a:rPr lang="en-US" sz="3200" b="1">
                  <a:solidFill>
                    <a:schemeClr val="bg1"/>
                  </a:solidFill>
                </a:rPr>
                <a:t>Toxicity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503236" y="3931632"/>
              <a:ext cx="1770165" cy="8104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Weight gain 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on INSTI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4724425" y="1361206"/>
              <a:ext cx="2509213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WHO </a:t>
              </a:r>
              <a:br>
                <a:rPr lang="en-US" sz="2400" b="1" dirty="0">
                  <a:solidFill>
                    <a:srgbClr val="002060"/>
                  </a:solidFill>
                </a:rPr>
              </a:br>
              <a:r>
                <a:rPr lang="en-US" sz="2400" b="1" dirty="0">
                  <a:solidFill>
                    <a:srgbClr val="002060"/>
                  </a:solidFill>
                </a:rPr>
                <a:t>new 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recommendations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2458150" y="1435022"/>
              <a:ext cx="2236703" cy="8104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INSTI and NTD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Definitive data !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1474237" y="3335484"/>
              <a:ext cx="2150949" cy="8121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 err="1">
                  <a:solidFill>
                    <a:srgbClr val="002060"/>
                  </a:solidFill>
                </a:rPr>
                <a:t>Rosuvastatin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Atherosclerosis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3172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00;p23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Retrospective study (Brazil)</a:t>
            </a:r>
            <a:br>
              <a:rPr lang="en-US" dirty="0"/>
            </a:br>
            <a:r>
              <a:rPr lang="en-US" dirty="0"/>
              <a:t>NTD with ARV at conception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5941241-B9C3-45A0-A20A-A395482CE8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619250"/>
            <a:ext cx="8523514" cy="1739770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</a:pPr>
            <a:r>
              <a:rPr lang="en-US" b="1" dirty="0"/>
              <a:t>Of the total 1 452 birth outcomes, there were no NTD observed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Char char="‒"/>
            </a:pPr>
            <a:r>
              <a:rPr lang="en-US" sz="2000" dirty="0"/>
              <a:t>DTG-exposed women incidence = 0 [95% CI: 0, 0.0099]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Char char="‒"/>
            </a:pPr>
            <a:r>
              <a:rPr lang="en-US" sz="2000" dirty="0"/>
              <a:t>DTG-unexposed women incidence = 0 [95% CI: 0, 0.003]</a:t>
            </a:r>
          </a:p>
          <a:p>
            <a:endParaRPr lang="fr-FR" sz="2800" dirty="0"/>
          </a:p>
        </p:txBody>
      </p:sp>
      <p:sp>
        <p:nvSpPr>
          <p:cNvPr id="9" name="ZoneTexte 8"/>
          <p:cNvSpPr txBox="1"/>
          <p:nvPr/>
        </p:nvSpPr>
        <p:spPr>
          <a:xfrm>
            <a:off x="6087330" y="6499767"/>
            <a:ext cx="3056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i="1" dirty="0">
                <a:solidFill>
                  <a:srgbClr val="0070C0"/>
                </a:solidFill>
              </a:rPr>
              <a:t>Pereira G, IAS 2019, Abs. MOAX0104LB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A7B937A-615D-4711-9EF9-52C91EB47C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514590"/>
              </p:ext>
            </p:extLst>
          </p:nvPr>
        </p:nvGraphicFramePr>
        <p:xfrm>
          <a:off x="985157" y="3171697"/>
          <a:ext cx="7467600" cy="2985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900">
                  <a:extLst>
                    <a:ext uri="{9D8B030D-6E8A-4147-A177-3AD203B41FA5}">
                      <a16:colId xmlns:a16="http://schemas.microsoft.com/office/drawing/2014/main" val="2129201863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3291344196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1711126946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604323100"/>
                    </a:ext>
                  </a:extLst>
                </a:gridCol>
              </a:tblGrid>
              <a:tr h="8273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+mn-lt"/>
                        </a:rPr>
                        <a:t> </a:t>
                      </a:r>
                      <a:endParaRPr sz="1800" u="none" strike="noStrike" cap="none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/>
                </a:tc>
                <a:tc>
                  <a:txBody>
                    <a:bodyPr/>
                    <a:lstStyle/>
                    <a:p>
                      <a:pPr marL="111760" marR="0" lvl="0" indent="-11176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+mn-lt"/>
                        </a:rPr>
                        <a:t>No DTG </a:t>
                      </a:r>
                      <a:br>
                        <a:rPr lang="en-US" sz="1800" u="none" strike="noStrike" cap="none" dirty="0">
                          <a:latin typeface="+mn-lt"/>
                        </a:rPr>
                      </a:br>
                      <a:r>
                        <a:rPr lang="en-US" sz="1800" u="none" strike="noStrike" cap="none" dirty="0">
                          <a:latin typeface="+mn-lt"/>
                        </a:rPr>
                        <a:t>(N = 1 068)</a:t>
                      </a:r>
                      <a:endParaRPr sz="1800" u="none" strike="noStrike" cap="none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4675" marR="44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+mn-lt"/>
                        </a:rPr>
                        <a:t>Any DTG </a:t>
                      </a:r>
                      <a:br>
                        <a:rPr lang="en-US" sz="1800" u="none" strike="noStrike" cap="none" dirty="0">
                          <a:latin typeface="+mn-lt"/>
                        </a:rPr>
                      </a:br>
                      <a:r>
                        <a:rPr lang="en-US" sz="1800" u="none" strike="noStrike" cap="none" dirty="0">
                          <a:latin typeface="+mn-lt"/>
                        </a:rPr>
                        <a:t>(N = 384)</a:t>
                      </a:r>
                      <a:endParaRPr sz="1800" u="none" strike="noStrike" cap="none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4675" marR="446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+mn-lt"/>
                        </a:rPr>
                        <a:t>P value</a:t>
                      </a:r>
                      <a:endParaRPr sz="1800" u="none" strike="noStrike" cap="none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4675" marR="44675" marT="0" marB="0" anchor="ctr"/>
                </a:tc>
                <a:extLst>
                  <a:ext uri="{0D108BD9-81ED-4DB2-BD59-A6C34878D82A}">
                    <a16:rowId xmlns:a16="http://schemas.microsoft.com/office/drawing/2014/main" val="2083477099"/>
                  </a:ext>
                </a:extLst>
              </a:tr>
              <a:tr h="50329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NTD</a:t>
                      </a:r>
                      <a:endParaRPr sz="1800" u="none" strike="noStrike" cap="none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0 (0)</a:t>
                      </a:r>
                      <a:endParaRPr sz="1800" u="none" strike="noStrike" cap="none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0 (0)</a:t>
                      </a:r>
                      <a:endParaRPr sz="1800" u="none" strike="noStrike" cap="none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+mn-lt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  <a:endParaRPr sz="1800" u="none" strike="noStrike" cap="none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/>
                </a:tc>
                <a:extLst>
                  <a:ext uri="{0D108BD9-81ED-4DB2-BD59-A6C34878D82A}">
                    <a16:rowId xmlns:a16="http://schemas.microsoft.com/office/drawing/2014/main" val="2682296043"/>
                  </a:ext>
                </a:extLst>
              </a:tr>
              <a:tr h="165465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+mn-lt"/>
                        </a:rPr>
                        <a:t>Live birth</a:t>
                      </a:r>
                      <a:endParaRPr sz="1800" u="none" strike="noStrike" cap="none" dirty="0">
                        <a:latin typeface="+mn-l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+mn-lt"/>
                        </a:rPr>
                        <a:t>Stillbirth</a:t>
                      </a:r>
                      <a:endParaRPr sz="1800" u="none" strike="noStrike" cap="none" dirty="0">
                        <a:latin typeface="+mn-l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+mn-lt"/>
                        </a:rPr>
                        <a:t>Abortion</a:t>
                      </a:r>
                      <a:endParaRPr sz="1800" u="none" strike="noStrike" cap="none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+mn-lt"/>
                        </a:rPr>
                        <a:t>1 025 (96.0)</a:t>
                      </a:r>
                      <a:endParaRPr sz="1800" u="none" strike="noStrike" cap="none" dirty="0">
                        <a:latin typeface="+mn-lt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+mn-lt"/>
                        </a:rPr>
                        <a:t>15 (1.4)</a:t>
                      </a:r>
                      <a:endParaRPr sz="1800" u="none" strike="noStrike" cap="none" dirty="0">
                        <a:latin typeface="+mn-lt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+mn-lt"/>
                        </a:rPr>
                        <a:t>28 (2.6)</a:t>
                      </a:r>
                      <a:endParaRPr sz="1800" u="none" strike="noStrike" cap="none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+mn-lt"/>
                        </a:rPr>
                        <a:t>359 (93.5)</a:t>
                      </a:r>
                      <a:endParaRPr sz="1800" u="none" strike="noStrike" cap="none" dirty="0">
                        <a:latin typeface="+mn-lt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+mn-lt"/>
                        </a:rPr>
                        <a:t>2 (0.5)</a:t>
                      </a:r>
                      <a:endParaRPr sz="1800" u="none" strike="noStrike" cap="none" dirty="0">
                        <a:latin typeface="+mn-lt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+mn-lt"/>
                        </a:rPr>
                        <a:t>23 (6.0)</a:t>
                      </a:r>
                      <a:endParaRPr sz="1800" u="none" strike="noStrike" cap="none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+mn-lt"/>
                          <a:sym typeface="Calibri"/>
                        </a:rPr>
                        <a:t>&lt; 0.01</a:t>
                      </a:r>
                      <a:endParaRPr sz="1800" u="none" strike="noStrike" cap="none" dirty="0"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/>
                </a:tc>
                <a:extLst>
                  <a:ext uri="{0D108BD9-81ED-4DB2-BD59-A6C34878D82A}">
                    <a16:rowId xmlns:a16="http://schemas.microsoft.com/office/drawing/2014/main" val="4008615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8305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86018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Prospective APR, Periconception: </a:t>
            </a:r>
            <a:br>
              <a:rPr lang="en-US" sz="3200" dirty="0"/>
            </a:br>
            <a:r>
              <a:rPr lang="en-US" sz="3200" dirty="0"/>
              <a:t>CNS and NTD by Drug Class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89976328"/>
              </p:ext>
            </p:extLst>
          </p:nvPr>
        </p:nvGraphicFramePr>
        <p:xfrm>
          <a:off x="301863" y="1385857"/>
          <a:ext cx="8520231" cy="510388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45587">
                  <a:extLst>
                    <a:ext uri="{9D8B030D-6E8A-4147-A177-3AD203B41FA5}">
                      <a16:colId xmlns:a16="http://schemas.microsoft.com/office/drawing/2014/main" val="4158513289"/>
                    </a:ext>
                  </a:extLst>
                </a:gridCol>
                <a:gridCol w="1263447">
                  <a:extLst>
                    <a:ext uri="{9D8B030D-6E8A-4147-A177-3AD203B41FA5}">
                      <a16:colId xmlns:a16="http://schemas.microsoft.com/office/drawing/2014/main" val="3773197172"/>
                    </a:ext>
                  </a:extLst>
                </a:gridCol>
                <a:gridCol w="1176485">
                  <a:extLst>
                    <a:ext uri="{9D8B030D-6E8A-4147-A177-3AD203B41FA5}">
                      <a16:colId xmlns:a16="http://schemas.microsoft.com/office/drawing/2014/main" val="2904300210"/>
                    </a:ext>
                  </a:extLst>
                </a:gridCol>
                <a:gridCol w="1176485">
                  <a:extLst>
                    <a:ext uri="{9D8B030D-6E8A-4147-A177-3AD203B41FA5}">
                      <a16:colId xmlns:a16="http://schemas.microsoft.com/office/drawing/2014/main" val="300637645"/>
                    </a:ext>
                  </a:extLst>
                </a:gridCol>
                <a:gridCol w="1554300">
                  <a:extLst>
                    <a:ext uri="{9D8B030D-6E8A-4147-A177-3AD203B41FA5}">
                      <a16:colId xmlns:a16="http://schemas.microsoft.com/office/drawing/2014/main" val="1307336094"/>
                    </a:ext>
                  </a:extLst>
                </a:gridCol>
                <a:gridCol w="1603927">
                  <a:extLst>
                    <a:ext uri="{9D8B030D-6E8A-4147-A177-3AD203B41FA5}">
                      <a16:colId xmlns:a16="http://schemas.microsoft.com/office/drawing/2014/main" val="2300294576"/>
                    </a:ext>
                  </a:extLst>
                </a:gridCol>
              </a:tblGrid>
              <a:tr h="516803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 err="1">
                          <a:latin typeface="+mn-lt"/>
                          <a:cs typeface="Arial" panose="020B0604020202020204" pitchFamily="34" charset="0"/>
                        </a:rPr>
                        <a:t>Periconception</a:t>
                      </a: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 ARV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8256" marR="88256" marT="60960" marB="60960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Births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8256" marR="88256" marT="60960" marB="60960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Any Defect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8256" marR="88256" marT="60960" marB="60960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CNS Defects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8256" marR="88256" marT="60960" marB="60960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Neural</a:t>
                      </a: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 Tube Defect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8256" marR="88256" marT="60960" marB="60960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Encephalocele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8256" marR="88256" marT="60960" marB="60960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596169"/>
                  </a:ext>
                </a:extLst>
              </a:tr>
              <a:tr h="331615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="1" baseline="0" dirty="0">
                          <a:latin typeface="+mn-lt"/>
                          <a:cs typeface="Arial" panose="020B0604020202020204" pitchFamily="34" charset="0"/>
                        </a:rPr>
                        <a:t>Any ART</a:t>
                      </a:r>
                      <a:endParaRPr lang="en-US" sz="1400" b="1" baseline="0" dirty="0"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8256" marR="88256" marT="60960" marB="6096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8546</a:t>
                      </a:r>
                    </a:p>
                  </a:txBody>
                  <a:tcPr marL="117675" marR="117675" marT="81280" marB="8128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241</a:t>
                      </a:r>
                    </a:p>
                  </a:txBody>
                  <a:tcPr marL="117675" marR="117675" marT="81280" marB="8128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117675" marR="117675" marT="81280" marB="8128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3 (0.03%)</a:t>
                      </a:r>
                    </a:p>
                  </a:txBody>
                  <a:tcPr marL="117675" marR="117675" marT="81280" marB="8128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17675" marR="117675" marT="81280" marB="81280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819759"/>
                  </a:ext>
                </a:extLst>
              </a:tr>
              <a:tr h="1266167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="1" dirty="0">
                          <a:latin typeface="+mn-lt"/>
                          <a:cs typeface="Arial" panose="020B0604020202020204" pitchFamily="34" charset="0"/>
                        </a:rPr>
                        <a:t>Any NRTI/</a:t>
                      </a:r>
                      <a:r>
                        <a:rPr lang="en-US" sz="1400" b="1" dirty="0" err="1">
                          <a:latin typeface="+mn-lt"/>
                          <a:cs typeface="Arial" panose="020B0604020202020204" pitchFamily="34" charset="0"/>
                        </a:rPr>
                        <a:t>NtRTI</a:t>
                      </a:r>
                      <a:endParaRPr lang="en-US" sz="1400" b="1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   ABC</a:t>
                      </a:r>
                    </a:p>
                    <a:p>
                      <a:pPr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   FTC</a:t>
                      </a:r>
                    </a:p>
                    <a:p>
                      <a:pPr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   3TC</a:t>
                      </a:r>
                    </a:p>
                    <a:p>
                      <a:pPr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   TDF</a:t>
                      </a:r>
                    </a:p>
                  </a:txBody>
                  <a:tcPr marL="88256" marR="88256" marT="60960" marB="60960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8013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1027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2742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4129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3366</a:t>
                      </a:r>
                    </a:p>
                  </a:txBody>
                  <a:tcPr marL="88256" marR="88256" marT="60960" marB="60960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230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32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68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129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88256" marR="88256" marT="60960" marB="60960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22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8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13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88256" marR="88256" marT="60960" marB="60960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3 (0.04%)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1 (0.10%)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2 (0.07%)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1 (0.02%)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aseline="0" dirty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 (0.06%)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8256" marR="88256" marT="60960" marB="60960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8256" marR="88256" marT="60960" marB="60960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061860"/>
                  </a:ext>
                </a:extLst>
              </a:tr>
              <a:tr h="975465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="1" baseline="0" dirty="0">
                          <a:latin typeface="+mn-lt"/>
                          <a:cs typeface="Arial" panose="020B0604020202020204" pitchFamily="34" charset="0"/>
                        </a:rPr>
                        <a:t>Any PI </a:t>
                      </a:r>
                    </a:p>
                    <a:p>
                      <a:pPr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   ATV</a:t>
                      </a:r>
                    </a:p>
                    <a:p>
                      <a:pPr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   DRV</a:t>
                      </a:r>
                    </a:p>
                    <a:p>
                      <a:pPr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   LPV/r</a:t>
                      </a:r>
                      <a:endParaRPr lang="en-US" sz="1400" baseline="0" dirty="0"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8256" marR="88256" marT="60960" marB="6096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3830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1067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436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949</a:t>
                      </a:r>
                      <a:endParaRPr lang="en-US" sz="1400" baseline="0" dirty="0"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8256" marR="88256" marT="60960" marB="6096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112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25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16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22</a:t>
                      </a:r>
                      <a:endParaRPr lang="en-US" sz="1400" baseline="0" dirty="0"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8256" marR="88256" marT="60960" marB="6096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9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5</a:t>
                      </a:r>
                      <a:endParaRPr lang="en-US" sz="1400" baseline="0" dirty="0"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8256" marR="88256" marT="60960" marB="6096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1 (0.03%)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1 (0.09%)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en-US" sz="1400" baseline="0" dirty="0"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8256" marR="88256" marT="60960" marB="6096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en-US" sz="1400" baseline="0" dirty="0"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8256" marR="88256" marT="60960" marB="60960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284389"/>
                  </a:ext>
                </a:extLst>
              </a:tr>
              <a:tr h="975465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="1" baseline="0" dirty="0">
                          <a:latin typeface="+mn-lt"/>
                          <a:cs typeface="Arial" panose="020B0604020202020204" pitchFamily="34" charset="0"/>
                        </a:rPr>
                        <a:t>Any NNRTI</a:t>
                      </a:r>
                    </a:p>
                    <a:p>
                      <a:pPr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   EFV</a:t>
                      </a:r>
                    </a:p>
                    <a:p>
                      <a:pPr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   NVP</a:t>
                      </a:r>
                    </a:p>
                    <a:p>
                      <a:pPr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   RPV</a:t>
                      </a:r>
                    </a:p>
                  </a:txBody>
                  <a:tcPr marL="88256" marR="88256" marT="60960" marB="60960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2304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1037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943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329</a:t>
                      </a:r>
                    </a:p>
                  </a:txBody>
                  <a:tcPr marL="88256" marR="88256" marT="60960" marB="60960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57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25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28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88256" marR="88256" marT="60960" marB="60960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5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8256" marR="88256" marT="60960" marB="60960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1 (0.04%)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1 (0.10%)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8256" marR="88256" marT="60960" marB="60960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8256" marR="88256" marT="60960" marB="60960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169189"/>
                  </a:ext>
                </a:extLst>
              </a:tr>
              <a:tr h="1027145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="1" dirty="0" err="1">
                          <a:latin typeface="+mn-lt"/>
                          <a:cs typeface="Arial" panose="020B0604020202020204" pitchFamily="34" charset="0"/>
                        </a:rPr>
                        <a:t>InSTI</a:t>
                      </a:r>
                      <a:endParaRPr lang="en-US" sz="1400" b="1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   DTG</a:t>
                      </a:r>
                    </a:p>
                    <a:p>
                      <a:pPr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   EVG</a:t>
                      </a:r>
                    </a:p>
                    <a:p>
                      <a:pPr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   RAL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8256" marR="88256" marT="60960" marB="6096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725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248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217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268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8256" marR="88256" marT="60960" marB="6096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21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9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6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8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8256" marR="88256" marT="60960" marB="6096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8256" marR="88256" marT="60960" marB="6096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="1" dirty="0">
                          <a:latin typeface="+mn-lt"/>
                          <a:cs typeface="Arial" panose="020B0604020202020204" pitchFamily="34" charset="0"/>
                        </a:rPr>
                        <a:t>1 (0.14%)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b="1" dirty="0">
                          <a:latin typeface="+mn-lt"/>
                          <a:cs typeface="Arial" panose="020B0604020202020204" pitchFamily="34" charset="0"/>
                        </a:rPr>
                        <a:t>1 (0.40%)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8256" marR="88256" marT="60960" marB="60960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8256" marR="88256" marT="60960" marB="60960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97190"/>
                  </a:ext>
                </a:extLst>
              </a:tr>
            </a:tbl>
          </a:graphicData>
        </a:graphic>
      </p:graphicFrame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05290" y="6492689"/>
            <a:ext cx="3174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66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rgbClr val="000066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rgbClr val="000066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rgbClr val="000066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rgbClr val="000066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buClr>
                <a:srgbClr val="0070C0"/>
              </a:buClr>
              <a:defRPr sz="2000">
                <a:solidFill>
                  <a:srgbClr val="000066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buClr>
                <a:srgbClr val="0070C0"/>
              </a:buClr>
              <a:defRPr sz="2000">
                <a:solidFill>
                  <a:srgbClr val="000066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buClr>
                <a:srgbClr val="0070C0"/>
              </a:buClr>
              <a:defRPr sz="2000">
                <a:solidFill>
                  <a:srgbClr val="000066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buClr>
                <a:srgbClr val="0070C0"/>
              </a:buClr>
              <a:defRPr sz="2000">
                <a:solidFill>
                  <a:srgbClr val="000066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GB" sz="1400" b="1" i="1" dirty="0" err="1">
                <a:solidFill>
                  <a:srgbClr val="0070C0"/>
                </a:solidFill>
                <a:latin typeface="+mn-lt"/>
              </a:rPr>
              <a:t>Mofenson</a:t>
            </a:r>
            <a:r>
              <a:rPr lang="en-GB" sz="1400" b="1" i="1" dirty="0">
                <a:solidFill>
                  <a:srgbClr val="0070C0"/>
                </a:solidFill>
                <a:latin typeface="+mn-lt"/>
              </a:rPr>
              <a:t> L IAS 2019, Abs. TUAB0101</a:t>
            </a:r>
          </a:p>
        </p:txBody>
      </p:sp>
    </p:spTree>
    <p:extLst>
      <p:ext uri="{BB962C8B-B14F-4D97-AF65-F5344CB8AC3E}">
        <p14:creationId xmlns:p14="http://schemas.microsoft.com/office/powerpoint/2010/main" val="3175802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3812434"/>
              </p:ext>
            </p:extLst>
          </p:nvPr>
        </p:nvGraphicFramePr>
        <p:xfrm>
          <a:off x="573833" y="827623"/>
          <a:ext cx="8215604" cy="5593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983821"/>
              </p:ext>
            </p:extLst>
          </p:nvPr>
        </p:nvGraphicFramePr>
        <p:xfrm>
          <a:off x="219271" y="4350336"/>
          <a:ext cx="8350899" cy="1850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0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03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90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71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177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rgbClr val="000000"/>
                          </a:solidFill>
                        </a:rPr>
                        <a:t>NTDs/Exposures</a:t>
                      </a:r>
                    </a:p>
                  </a:txBody>
                  <a:tcPr marL="91427" marR="91427" marT="45711" marB="457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</a:rPr>
                        <a:t>5/1683</a:t>
                      </a:r>
                    </a:p>
                  </a:txBody>
                  <a:tcPr marL="91427" marR="91427" marT="45711" marB="457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rgbClr val="000000"/>
                          </a:solidFill>
                        </a:rPr>
                        <a:t>15/14792</a:t>
                      </a:r>
                    </a:p>
                  </a:txBody>
                  <a:tcPr marL="91427" marR="91427" marT="45711" marB="457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rgbClr val="000000"/>
                          </a:solidFill>
                        </a:rPr>
                        <a:t>3/7959</a:t>
                      </a:r>
                    </a:p>
                  </a:txBody>
                  <a:tcPr marL="91427" marR="91427" marT="45711" marB="457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rgbClr val="000000"/>
                          </a:solidFill>
                        </a:rPr>
                        <a:t>1/3840</a:t>
                      </a:r>
                    </a:p>
                  </a:txBody>
                  <a:tcPr marL="91427" marR="91427" marT="45711" marB="457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rgbClr val="000000"/>
                          </a:solidFill>
                        </a:rPr>
                        <a:t>70/89372</a:t>
                      </a:r>
                    </a:p>
                  </a:txBody>
                  <a:tcPr marL="91427" marR="91427" marT="45711" marB="457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821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% with NTD </a:t>
                      </a:r>
                    </a:p>
                    <a:p>
                      <a:pPr algn="ctr"/>
                      <a:r>
                        <a:rPr lang="en-US" sz="1300" b="1" dirty="0"/>
                        <a:t>(95% CI)</a:t>
                      </a:r>
                    </a:p>
                  </a:txBody>
                  <a:tcPr marL="91427" marR="91427" marT="45711" marB="457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</a:rPr>
                        <a:t>0.30%</a:t>
                      </a:r>
                    </a:p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</a:rPr>
                        <a:t> (0.13, 0.69)</a:t>
                      </a:r>
                    </a:p>
                  </a:txBody>
                  <a:tcPr marL="91427" marR="91427" marT="45711" marB="4571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rgbClr val="000000"/>
                          </a:solidFill>
                        </a:rPr>
                        <a:t>0.10%</a:t>
                      </a:r>
                    </a:p>
                    <a:p>
                      <a:pPr algn="ctr"/>
                      <a:r>
                        <a:rPr lang="en-US" sz="1300" b="0" dirty="0">
                          <a:solidFill>
                            <a:srgbClr val="000000"/>
                          </a:solidFill>
                        </a:rPr>
                        <a:t> (0.06, 0.17)</a:t>
                      </a:r>
                    </a:p>
                  </a:txBody>
                  <a:tcPr marL="91427" marR="91427" marT="45711" marB="4571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rgbClr val="000000"/>
                          </a:solidFill>
                        </a:rPr>
                        <a:t>0.04%</a:t>
                      </a:r>
                    </a:p>
                    <a:p>
                      <a:pPr algn="ctr"/>
                      <a:r>
                        <a:rPr lang="en-US" sz="1300" b="0" dirty="0">
                          <a:solidFill>
                            <a:srgbClr val="000000"/>
                          </a:solidFill>
                        </a:rPr>
                        <a:t>(0.01, 0.11)</a:t>
                      </a:r>
                    </a:p>
                  </a:txBody>
                  <a:tcPr marL="91427" marR="91427" marT="45711" marB="4571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rgbClr val="000000"/>
                          </a:solidFill>
                        </a:rPr>
                        <a:t>0.03%</a:t>
                      </a:r>
                    </a:p>
                    <a:p>
                      <a:pPr algn="ctr"/>
                      <a:r>
                        <a:rPr lang="en-US" sz="1300" b="0" dirty="0">
                          <a:solidFill>
                            <a:srgbClr val="000000"/>
                          </a:solidFill>
                        </a:rPr>
                        <a:t>(0.0, 0.15)</a:t>
                      </a:r>
                    </a:p>
                  </a:txBody>
                  <a:tcPr marL="91427" marR="91427" marT="45711" marB="4571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rgbClr val="000000"/>
                          </a:solidFill>
                        </a:rPr>
                        <a:t>0.08%</a:t>
                      </a:r>
                    </a:p>
                    <a:p>
                      <a:pPr algn="ctr"/>
                      <a:r>
                        <a:rPr lang="en-US" sz="1300" b="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300" b="0" dirty="0">
                          <a:solidFill>
                            <a:srgbClr val="000000"/>
                          </a:solidFill>
                        </a:rPr>
                        <a:t>(0.06, 0.10)</a:t>
                      </a:r>
                    </a:p>
                  </a:txBody>
                  <a:tcPr marL="91427" marR="91427" marT="45711" marB="4571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4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Prevalence Difference </a:t>
                      </a:r>
                      <a:br>
                        <a:rPr lang="en-US" sz="1600" b="1" dirty="0"/>
                      </a:br>
                      <a:r>
                        <a:rPr lang="en-US" sz="1600" b="1" dirty="0"/>
                        <a:t>(95% CI)</a:t>
                      </a:r>
                    </a:p>
                  </a:txBody>
                  <a:tcPr marL="91427" marR="91427" marT="45711" marB="457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</a:rPr>
                        <a:t>ref</a:t>
                      </a:r>
                    </a:p>
                  </a:txBody>
                  <a:tcPr marL="91427" marR="91427" marT="45711" marB="457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</a:rPr>
                        <a:t>0.20%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</a:rPr>
                        <a:t> (0.01, 0.59)</a:t>
                      </a:r>
                    </a:p>
                  </a:txBody>
                  <a:tcPr marL="91427" marR="91427" marT="45711" marB="457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</a:rPr>
                        <a:t>0.26%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</a:rPr>
                        <a:t>(0.07, 0.66)</a:t>
                      </a:r>
                    </a:p>
                  </a:txBody>
                  <a:tcPr marL="91427" marR="91427" marT="45711" marB="457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</a:rPr>
                        <a:t>0.27% 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</a:rPr>
                        <a:t>(0.06, 0.67)</a:t>
                      </a:r>
                    </a:p>
                  </a:txBody>
                  <a:tcPr marL="91427" marR="91427" marT="45711" marB="457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</a:rPr>
                        <a:t>0.22% 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</a:rPr>
                        <a:t>(0.05, 0.62)</a:t>
                      </a:r>
                    </a:p>
                  </a:txBody>
                  <a:tcPr marL="91427" marR="91427" marT="45711" marB="4571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Multiply 1"/>
          <p:cNvSpPr/>
          <p:nvPr/>
        </p:nvSpPr>
        <p:spPr>
          <a:xfrm>
            <a:off x="1548240" y="1161206"/>
            <a:ext cx="188132" cy="292720"/>
          </a:xfrm>
          <a:prstGeom prst="mathMultiply">
            <a:avLst/>
          </a:prstGeom>
          <a:solidFill>
            <a:schemeClr val="accent1"/>
          </a:solidFill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6087330" y="6471746"/>
            <a:ext cx="3056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i="1" dirty="0" err="1">
                <a:solidFill>
                  <a:srgbClr val="0070C0"/>
                </a:solidFill>
              </a:rPr>
              <a:t>Zash</a:t>
            </a:r>
            <a:r>
              <a:rPr lang="fr-FR" sz="1400" b="1" i="1" dirty="0">
                <a:solidFill>
                  <a:srgbClr val="0070C0"/>
                </a:solidFill>
              </a:rPr>
              <a:t> R, IAS 2019, Abs. MOAX0105LB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89446FB-A9A2-4613-9C84-890D6BC2B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109"/>
            <a:ext cx="9144000" cy="835952"/>
          </a:xfrm>
        </p:spPr>
        <p:txBody>
          <a:bodyPr>
            <a:normAutofit/>
          </a:bodyPr>
          <a:lstStyle/>
          <a:p>
            <a:r>
              <a:rPr lang="en-US" sz="2400" dirty="0" err="1"/>
              <a:t>Tsepamo</a:t>
            </a:r>
            <a:r>
              <a:rPr lang="en-US" sz="2400" dirty="0"/>
              <a:t> (Botswana): NTD Prevalence by Exposure at Conception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1672457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Tsepamo</a:t>
            </a:r>
            <a:r>
              <a:rPr lang="en-US" dirty="0"/>
              <a:t>-DTG at conception - Conclusions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Clr>
                <a:srgbClr val="0070C0"/>
              </a:buClr>
            </a:pPr>
            <a:r>
              <a:rPr lang="en-US" b="1" dirty="0"/>
              <a:t>Clinical and policy recommendations based on these findings should consider </a:t>
            </a:r>
          </a:p>
          <a:p>
            <a:pPr lvl="1">
              <a:buClr>
                <a:srgbClr val="0070C0"/>
              </a:buClr>
            </a:pPr>
            <a:r>
              <a:rPr lang="en-US" dirty="0"/>
              <a:t> Small potential risk of NTDs vs large projected benefits of DTG </a:t>
            </a:r>
          </a:p>
          <a:p>
            <a:pPr lvl="2">
              <a:buClr>
                <a:srgbClr val="0070C0"/>
              </a:buClr>
            </a:pPr>
            <a:r>
              <a:rPr lang="en-US" dirty="0"/>
              <a:t>No folic acid supplementation in Botswana</a:t>
            </a:r>
          </a:p>
          <a:p>
            <a:pPr lvl="1">
              <a:buClr>
                <a:srgbClr val="0070C0"/>
              </a:buClr>
            </a:pPr>
            <a:r>
              <a:rPr lang="en-US" dirty="0"/>
              <a:t>Lack of similar data for most other modern ARVs (except EFV) that would be acceptable alternatives to DTG </a:t>
            </a:r>
          </a:p>
          <a:p>
            <a:pPr lvl="1">
              <a:buClr>
                <a:srgbClr val="0070C0"/>
              </a:buClr>
            </a:pPr>
            <a:r>
              <a:rPr lang="en-US" dirty="0"/>
              <a:t>Many other unknown risks of in-utero exposure to ARVs </a:t>
            </a:r>
          </a:p>
          <a:p>
            <a:pPr lvl="2">
              <a:buClr>
                <a:srgbClr val="0070C0"/>
              </a:buClr>
            </a:pPr>
            <a:r>
              <a:rPr lang="en-US" dirty="0"/>
              <a:t> Long-term neurologic outcomes </a:t>
            </a:r>
          </a:p>
          <a:p>
            <a:pPr lvl="2">
              <a:buClr>
                <a:srgbClr val="0070C0"/>
              </a:buClr>
            </a:pPr>
            <a:r>
              <a:rPr lang="en-US" dirty="0"/>
              <a:t>Abnormalities not measured in </a:t>
            </a:r>
            <a:r>
              <a:rPr lang="en-US" dirty="0" err="1"/>
              <a:t>Tsepamo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4857895" y="6485771"/>
            <a:ext cx="4286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i="1" dirty="0" err="1">
                <a:solidFill>
                  <a:srgbClr val="0070C0"/>
                </a:solidFill>
              </a:rPr>
              <a:t>Modified</a:t>
            </a:r>
            <a:r>
              <a:rPr lang="fr-FR" sz="1400" b="1" i="1" dirty="0">
                <a:solidFill>
                  <a:srgbClr val="0070C0"/>
                </a:solidFill>
              </a:rPr>
              <a:t> </a:t>
            </a:r>
            <a:r>
              <a:rPr lang="fr-FR" sz="1400" b="1" i="1" dirty="0" err="1">
                <a:solidFill>
                  <a:srgbClr val="0070C0"/>
                </a:solidFill>
              </a:rPr>
              <a:t>from</a:t>
            </a:r>
            <a:r>
              <a:rPr lang="fr-FR" sz="1400" b="1" i="1" dirty="0">
                <a:solidFill>
                  <a:srgbClr val="0070C0"/>
                </a:solidFill>
              </a:rPr>
              <a:t> </a:t>
            </a:r>
            <a:r>
              <a:rPr lang="fr-FR" sz="1400" b="1" i="1" dirty="0" err="1">
                <a:solidFill>
                  <a:srgbClr val="0070C0"/>
                </a:solidFill>
              </a:rPr>
              <a:t>Zash</a:t>
            </a:r>
            <a:r>
              <a:rPr lang="fr-FR" sz="1400" b="1" i="1" dirty="0">
                <a:solidFill>
                  <a:srgbClr val="0070C0"/>
                </a:solidFill>
              </a:rPr>
              <a:t> R, IAS 2019, Abs. MOAX0105LB</a:t>
            </a:r>
          </a:p>
        </p:txBody>
      </p:sp>
    </p:spTree>
    <p:extLst>
      <p:ext uri="{BB962C8B-B14F-4D97-AF65-F5344CB8AC3E}">
        <p14:creationId xmlns:p14="http://schemas.microsoft.com/office/powerpoint/2010/main" val="3638806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78" y="0"/>
            <a:ext cx="5673715" cy="416609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67" y="4166095"/>
            <a:ext cx="6807200" cy="260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0"/>
            <a:ext cx="398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648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6FC574-51F0-4AF3-B7D0-0CFCECB01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Preferred</a:t>
            </a:r>
            <a:r>
              <a:rPr lang="fr-FR" sz="2800" dirty="0"/>
              <a:t> and alternative first-line ART </a:t>
            </a:r>
            <a:r>
              <a:rPr lang="en-US" sz="2800" dirty="0"/>
              <a:t>regimens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F76FA16-EC22-4AA3-9336-7DCDEB2A31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88518"/>
              </p:ext>
            </p:extLst>
          </p:nvPr>
        </p:nvGraphicFramePr>
        <p:xfrm>
          <a:off x="139699" y="1326235"/>
          <a:ext cx="8864601" cy="4449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068">
                  <a:extLst>
                    <a:ext uri="{9D8B030D-6E8A-4147-A177-3AD203B41FA5}">
                      <a16:colId xmlns:a16="http://schemas.microsoft.com/office/drawing/2014/main" val="622546395"/>
                    </a:ext>
                  </a:extLst>
                </a:gridCol>
                <a:gridCol w="2317032">
                  <a:extLst>
                    <a:ext uri="{9D8B030D-6E8A-4147-A177-3AD203B41FA5}">
                      <a16:colId xmlns:a16="http://schemas.microsoft.com/office/drawing/2014/main" val="579399351"/>
                    </a:ext>
                  </a:extLst>
                </a:gridCol>
                <a:gridCol w="2237669">
                  <a:extLst>
                    <a:ext uri="{9D8B030D-6E8A-4147-A177-3AD203B41FA5}">
                      <a16:colId xmlns:a16="http://schemas.microsoft.com/office/drawing/2014/main" val="20534308"/>
                    </a:ext>
                  </a:extLst>
                </a:gridCol>
                <a:gridCol w="2968832">
                  <a:extLst>
                    <a:ext uri="{9D8B030D-6E8A-4147-A177-3AD203B41FA5}">
                      <a16:colId xmlns:a16="http://schemas.microsoft.com/office/drawing/2014/main" val="112579099"/>
                    </a:ext>
                  </a:extLst>
                </a:gridCol>
              </a:tblGrid>
              <a:tr h="875723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Preferred first-line regimen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Alternative first-line regimen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Special circumstances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1216979"/>
                  </a:ext>
                </a:extLst>
              </a:tr>
              <a:tr h="1758378">
                <a:tc>
                  <a:txBody>
                    <a:bodyPr/>
                    <a:lstStyle/>
                    <a:p>
                      <a:r>
                        <a:rPr lang="en-US" sz="1600" b="1" noProof="0" dirty="0"/>
                        <a:t>Adults and adolescents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TDF + 3TC (or FTC) + DTG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TDF + 3TC + EFV 400 mg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TDF + 3TC (or FTC) + EFV 600 mg</a:t>
                      </a:r>
                    </a:p>
                    <a:p>
                      <a:r>
                        <a:rPr lang="fr-F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AZT + 3TC + EFV 600 mg</a:t>
                      </a:r>
                    </a:p>
                    <a:p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TDF + 3TC (or FTC) + Pl/r</a:t>
                      </a:r>
                    </a:p>
                    <a:p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TDF + 3TC (or FTC) + RAL</a:t>
                      </a:r>
                    </a:p>
                    <a:p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TAF' + 3TC (or FTC) + DTG</a:t>
                      </a:r>
                    </a:p>
                    <a:p>
                      <a:r>
                        <a:rPr lang="fr-F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ABC + 3TC + DTG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507510"/>
                  </a:ext>
                </a:extLst>
              </a:tr>
              <a:tr h="939823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Children</a:t>
                      </a:r>
                      <a:endParaRPr lang="en-US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ABC + 3TC + DTG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ABC + 3TC + LPV/r</a:t>
                      </a:r>
                      <a:br>
                        <a:rPr lang="fr-F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ABC + 3TC + RAL</a:t>
                      </a:r>
                      <a:br>
                        <a:rPr lang="fr-F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TAF + 3TC (or FTC) + DTG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ABC + 3TC + EFV (or NVP)</a:t>
                      </a:r>
                      <a:b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AZT + 3TC + EFV (or NVP)</a:t>
                      </a:r>
                      <a:b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AZT + 3TC + LPV/r (or RAL)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8067575"/>
                  </a:ext>
                </a:extLst>
              </a:tr>
              <a:tr h="875723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Neonates</a:t>
                      </a:r>
                      <a:endParaRPr lang="en-US" sz="16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AZT + 3TC + RAL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AZT + 3TC + NVP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AZT + 3TC + LPV/r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5416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3790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432218" y="890217"/>
            <a:ext cx="5865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rgbClr val="0070C0"/>
                </a:solidFill>
              </a:rPr>
              <a:t>Percentage weight change (%) to w96  (incomplete data W48-W96)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097222" y="1203015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fr-FR" sz="1800" dirty="0"/>
              <a:t>MEN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394785" y="1203015"/>
            <a:ext cx="1013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fr-FR" sz="1800" dirty="0"/>
              <a:t>WOMEN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081152" y="3905027"/>
            <a:ext cx="3273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70C0"/>
                </a:solidFill>
              </a:rPr>
              <a:t>Percentage </a:t>
            </a:r>
            <a:r>
              <a:rPr lang="fr-FR" sz="1600" b="1" dirty="0" err="1">
                <a:solidFill>
                  <a:srgbClr val="0070C0"/>
                </a:solidFill>
              </a:rPr>
              <a:t>weight</a:t>
            </a:r>
            <a:r>
              <a:rPr lang="fr-FR" sz="1600" b="1" dirty="0">
                <a:solidFill>
                  <a:srgbClr val="0070C0"/>
                </a:solidFill>
              </a:rPr>
              <a:t> change over time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176227" y="4061831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fr-FR" sz="1800" dirty="0"/>
              <a:t>MEN</a:t>
            </a:r>
          </a:p>
        </p:txBody>
      </p:sp>
      <p:sp>
        <p:nvSpPr>
          <p:cNvPr id="320" name="ZoneTexte 319">
            <a:extLst>
              <a:ext uri="{FF2B5EF4-FFF2-40B4-BE49-F238E27FC236}">
                <a16:creationId xmlns:a16="http://schemas.microsoft.com/office/drawing/2014/main" id="{F06ECE16-7DBC-4246-9487-BEB4F8F056F7}"/>
              </a:ext>
            </a:extLst>
          </p:cNvPr>
          <p:cNvSpPr txBox="1"/>
          <p:nvPr/>
        </p:nvSpPr>
        <p:spPr>
          <a:xfrm rot="16200000">
            <a:off x="-918231" y="2362509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 err="1"/>
              <a:t>Mean</a:t>
            </a:r>
            <a:r>
              <a:rPr lang="fr-FR" sz="1000" dirty="0"/>
              <a:t> </a:t>
            </a:r>
            <a:r>
              <a:rPr lang="fr-FR" sz="1000" dirty="0" err="1"/>
              <a:t>weight</a:t>
            </a:r>
            <a:r>
              <a:rPr lang="fr-FR" sz="1000" dirty="0"/>
              <a:t> change (% </a:t>
            </a:r>
            <a:r>
              <a:rPr lang="fr-FR" sz="1000" dirty="0" err="1"/>
              <a:t>from</a:t>
            </a:r>
            <a:r>
              <a:rPr lang="fr-FR" sz="1000" dirty="0"/>
              <a:t> </a:t>
            </a:r>
            <a:r>
              <a:rPr lang="fr-FR" sz="1000" dirty="0" err="1"/>
              <a:t>baseline</a:t>
            </a:r>
            <a:r>
              <a:rPr lang="fr-FR" sz="1000" dirty="0"/>
              <a:t>)</a:t>
            </a:r>
          </a:p>
        </p:txBody>
      </p:sp>
      <p:sp>
        <p:nvSpPr>
          <p:cNvPr id="347" name="ZoneTexte 346">
            <a:extLst>
              <a:ext uri="{FF2B5EF4-FFF2-40B4-BE49-F238E27FC236}">
                <a16:creationId xmlns:a16="http://schemas.microsoft.com/office/drawing/2014/main" id="{BD7DCB5D-D656-4118-A211-160775C4D6D5}"/>
              </a:ext>
            </a:extLst>
          </p:cNvPr>
          <p:cNvSpPr txBox="1"/>
          <p:nvPr/>
        </p:nvSpPr>
        <p:spPr>
          <a:xfrm rot="16200000">
            <a:off x="3593822" y="2362509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 err="1"/>
              <a:t>Mean</a:t>
            </a:r>
            <a:r>
              <a:rPr lang="fr-FR" sz="1000" dirty="0"/>
              <a:t> </a:t>
            </a:r>
            <a:r>
              <a:rPr lang="fr-FR" sz="1000" dirty="0" err="1"/>
              <a:t>weight</a:t>
            </a:r>
            <a:r>
              <a:rPr lang="fr-FR" sz="1000" dirty="0"/>
              <a:t> change (% </a:t>
            </a:r>
            <a:r>
              <a:rPr lang="fr-FR" sz="1000" dirty="0" err="1"/>
              <a:t>from</a:t>
            </a:r>
            <a:r>
              <a:rPr lang="fr-FR" sz="1000" dirty="0"/>
              <a:t> </a:t>
            </a:r>
            <a:r>
              <a:rPr lang="fr-FR" sz="1000" dirty="0" err="1"/>
              <a:t>baseline</a:t>
            </a:r>
            <a:r>
              <a:rPr lang="fr-FR" sz="1000" dirty="0"/>
              <a:t>)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EA937DC-FED6-49CE-94F0-178B434D9F4B}"/>
              </a:ext>
            </a:extLst>
          </p:cNvPr>
          <p:cNvGrpSpPr/>
          <p:nvPr/>
        </p:nvGrpSpPr>
        <p:grpSpPr>
          <a:xfrm>
            <a:off x="294064" y="1499672"/>
            <a:ext cx="3784657" cy="2355437"/>
            <a:chOff x="294064" y="1499672"/>
            <a:chExt cx="3784657" cy="2355437"/>
          </a:xfrm>
        </p:grpSpPr>
        <p:grpSp>
          <p:nvGrpSpPr>
            <p:cNvPr id="291" name="Groupe 290">
              <a:extLst>
                <a:ext uri="{FF2B5EF4-FFF2-40B4-BE49-F238E27FC236}">
                  <a16:creationId xmlns:a16="http://schemas.microsoft.com/office/drawing/2014/main" id="{E6AFE519-B69F-4244-BD09-524A6B446B0B}"/>
                </a:ext>
              </a:extLst>
            </p:cNvPr>
            <p:cNvGrpSpPr/>
            <p:nvPr/>
          </p:nvGrpSpPr>
          <p:grpSpPr>
            <a:xfrm>
              <a:off x="547688" y="1622426"/>
              <a:ext cx="3190874" cy="1898651"/>
              <a:chOff x="547688" y="1622426"/>
              <a:chExt cx="3190874" cy="1898651"/>
            </a:xfrm>
          </p:grpSpPr>
          <p:sp>
            <p:nvSpPr>
              <p:cNvPr id="91" name="Line 5">
                <a:extLst>
                  <a:ext uri="{FF2B5EF4-FFF2-40B4-BE49-F238E27FC236}">
                    <a16:creationId xmlns:a16="http://schemas.microsoft.com/office/drawing/2014/main" id="{FC72C006-FB79-4774-8EA7-5A6E3DED8C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3725" y="3484564"/>
                <a:ext cx="31146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" name="Line 6">
                <a:extLst>
                  <a:ext uri="{FF2B5EF4-FFF2-40B4-BE49-F238E27FC236}">
                    <a16:creationId xmlns:a16="http://schemas.microsoft.com/office/drawing/2014/main" id="{2A9BC9E4-9404-43E8-BF2A-3246FB0DD1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3725" y="1622426"/>
                <a:ext cx="0" cy="1862138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3" name="Line 7">
                <a:extLst>
                  <a:ext uri="{FF2B5EF4-FFF2-40B4-BE49-F238E27FC236}">
                    <a16:creationId xmlns:a16="http://schemas.microsoft.com/office/drawing/2014/main" id="{D0B40ED6-02BA-4292-BCBA-2445E4B274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688" y="1622426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4" name="Line 8">
                <a:extLst>
                  <a:ext uri="{FF2B5EF4-FFF2-40B4-BE49-F238E27FC236}">
                    <a16:creationId xmlns:a16="http://schemas.microsoft.com/office/drawing/2014/main" id="{C3ABAC9A-D495-449D-81A2-3C80F88B8D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688" y="1771651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5" name="Line 9">
                <a:extLst>
                  <a:ext uri="{FF2B5EF4-FFF2-40B4-BE49-F238E27FC236}">
                    <a16:creationId xmlns:a16="http://schemas.microsoft.com/office/drawing/2014/main" id="{A235152C-26D6-4591-BF31-2AB793FD06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688" y="1928814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6" name="Line 10">
                <a:extLst>
                  <a:ext uri="{FF2B5EF4-FFF2-40B4-BE49-F238E27FC236}">
                    <a16:creationId xmlns:a16="http://schemas.microsoft.com/office/drawing/2014/main" id="{824911E8-D1DD-4FB0-B2EC-E51AEF8A91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688" y="2078039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7" name="Line 11">
                <a:extLst>
                  <a:ext uri="{FF2B5EF4-FFF2-40B4-BE49-F238E27FC236}">
                    <a16:creationId xmlns:a16="http://schemas.microsoft.com/office/drawing/2014/main" id="{ECA8CAD0-0E39-491C-BB6C-3F7D6A3C4D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688" y="2239964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8" name="Line 12">
                <a:extLst>
                  <a:ext uri="{FF2B5EF4-FFF2-40B4-BE49-F238E27FC236}">
                    <a16:creationId xmlns:a16="http://schemas.microsoft.com/office/drawing/2014/main" id="{6F12CC3C-91E0-46F0-9C63-7FC8E8310C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688" y="2389189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9" name="Line 13">
                <a:extLst>
                  <a:ext uri="{FF2B5EF4-FFF2-40B4-BE49-F238E27FC236}">
                    <a16:creationId xmlns:a16="http://schemas.microsoft.com/office/drawing/2014/main" id="{1CD563B2-7C0D-4027-8255-CF845A602A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688" y="2544764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0" name="Line 14">
                <a:extLst>
                  <a:ext uri="{FF2B5EF4-FFF2-40B4-BE49-F238E27FC236}">
                    <a16:creationId xmlns:a16="http://schemas.microsoft.com/office/drawing/2014/main" id="{CE9EA9BD-06C4-4D2A-A7D1-721B27B698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688" y="2695576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1" name="Line 15">
                <a:extLst>
                  <a:ext uri="{FF2B5EF4-FFF2-40B4-BE49-F238E27FC236}">
                    <a16:creationId xmlns:a16="http://schemas.microsoft.com/office/drawing/2014/main" id="{7E00AD20-0B7C-4944-8461-1A01F95AE1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688" y="2857501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" name="Line 16">
                <a:extLst>
                  <a:ext uri="{FF2B5EF4-FFF2-40B4-BE49-F238E27FC236}">
                    <a16:creationId xmlns:a16="http://schemas.microsoft.com/office/drawing/2014/main" id="{CF3B8249-3657-43B9-895F-C86837C85D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688" y="3006726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3" name="Line 17">
                <a:extLst>
                  <a:ext uri="{FF2B5EF4-FFF2-40B4-BE49-F238E27FC236}">
                    <a16:creationId xmlns:a16="http://schemas.microsoft.com/office/drawing/2014/main" id="{E8D24F06-2AE5-4931-ADAD-43CBF1F39D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688" y="3162301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4" name="Line 18">
                <a:extLst>
                  <a:ext uri="{FF2B5EF4-FFF2-40B4-BE49-F238E27FC236}">
                    <a16:creationId xmlns:a16="http://schemas.microsoft.com/office/drawing/2014/main" id="{6DE8C6CC-A738-40D7-8186-73C7713EE6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688" y="3313114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5" name="Line 19">
                <a:extLst>
                  <a:ext uri="{FF2B5EF4-FFF2-40B4-BE49-F238E27FC236}">
                    <a16:creationId xmlns:a16="http://schemas.microsoft.com/office/drawing/2014/main" id="{5C20A34C-CC58-4255-9CEC-9A33034E5D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8500" y="3487739"/>
                <a:ext cx="0" cy="33338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" name="Line 20">
                <a:extLst>
                  <a:ext uri="{FF2B5EF4-FFF2-40B4-BE49-F238E27FC236}">
                    <a16:creationId xmlns:a16="http://schemas.microsoft.com/office/drawing/2014/main" id="{1ACB18C8-F02F-4D31-BA7D-9D9195F23D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5975" y="3487739"/>
                <a:ext cx="0" cy="33338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7" name="Line 21">
                <a:extLst>
                  <a:ext uri="{FF2B5EF4-FFF2-40B4-BE49-F238E27FC236}">
                    <a16:creationId xmlns:a16="http://schemas.microsoft.com/office/drawing/2014/main" id="{5BB83AA6-7928-4795-9512-433C4FD955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74738" y="3487739"/>
                <a:ext cx="0" cy="33338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8" name="Line 22">
                <a:extLst>
                  <a:ext uri="{FF2B5EF4-FFF2-40B4-BE49-F238E27FC236}">
                    <a16:creationId xmlns:a16="http://schemas.microsoft.com/office/drawing/2014/main" id="{5E185FF5-BEDE-4407-AE03-7551C0653F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52563" y="3487739"/>
                <a:ext cx="0" cy="33338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9" name="Line 23">
                <a:extLst>
                  <a:ext uri="{FF2B5EF4-FFF2-40B4-BE49-F238E27FC236}">
                    <a16:creationId xmlns:a16="http://schemas.microsoft.com/office/drawing/2014/main" id="{25615155-730B-4764-9023-86E1A03332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28800" y="3487739"/>
                <a:ext cx="0" cy="33338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0" name="Line 24">
                <a:extLst>
                  <a:ext uri="{FF2B5EF4-FFF2-40B4-BE49-F238E27FC236}">
                    <a16:creationId xmlns:a16="http://schemas.microsoft.com/office/drawing/2014/main" id="{4C48D8B2-4CA6-44D4-B53B-67F4EF3B81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0275" y="3487739"/>
                <a:ext cx="0" cy="33338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1" name="Line 25">
                <a:extLst>
                  <a:ext uri="{FF2B5EF4-FFF2-40B4-BE49-F238E27FC236}">
                    <a16:creationId xmlns:a16="http://schemas.microsoft.com/office/drawing/2014/main" id="{DD7E2DED-BACD-411C-B1BC-FEF2FFCFAE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76513" y="3487739"/>
                <a:ext cx="0" cy="33338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" name="Line 26">
                <a:extLst>
                  <a:ext uri="{FF2B5EF4-FFF2-40B4-BE49-F238E27FC236}">
                    <a16:creationId xmlns:a16="http://schemas.microsoft.com/office/drawing/2014/main" id="{7D956075-F999-4547-8928-C540E0F8DA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54338" y="3487739"/>
                <a:ext cx="0" cy="33338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3" name="Line 27">
                <a:extLst>
                  <a:ext uri="{FF2B5EF4-FFF2-40B4-BE49-F238E27FC236}">
                    <a16:creationId xmlns:a16="http://schemas.microsoft.com/office/drawing/2014/main" id="{F9694811-E709-46A1-B2A8-AAAE7A008A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2163" y="3487739"/>
                <a:ext cx="0" cy="33338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4" name="Line 28">
                <a:extLst>
                  <a:ext uri="{FF2B5EF4-FFF2-40B4-BE49-F238E27FC236}">
                    <a16:creationId xmlns:a16="http://schemas.microsoft.com/office/drawing/2014/main" id="{655E152A-0C91-4B28-A0EC-3F67E79B6C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08400" y="3487739"/>
                <a:ext cx="0" cy="33338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5" name="Line 29">
                <a:extLst>
                  <a:ext uri="{FF2B5EF4-FFF2-40B4-BE49-F238E27FC236}">
                    <a16:creationId xmlns:a16="http://schemas.microsoft.com/office/drawing/2014/main" id="{D9C223EA-2A06-4882-9985-F9F6D29AB7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3725" y="3313114"/>
                <a:ext cx="31146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1" name="Oval 55">
                <a:extLst>
                  <a:ext uri="{FF2B5EF4-FFF2-40B4-BE49-F238E27FC236}">
                    <a16:creationId xmlns:a16="http://schemas.microsoft.com/office/drawing/2014/main" id="{9F3CE48C-7954-4779-B118-B887C549F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0925" y="3021014"/>
                <a:ext cx="41275" cy="3333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2" name="Oval 56">
                <a:extLst>
                  <a:ext uri="{FF2B5EF4-FFF2-40B4-BE49-F238E27FC236}">
                    <a16:creationId xmlns:a16="http://schemas.microsoft.com/office/drawing/2014/main" id="{3691960F-DC73-4C37-93AB-FC8CE9AA9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8513" y="3176589"/>
                <a:ext cx="42862" cy="3333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3" name="Oval 57">
                <a:extLst>
                  <a:ext uri="{FF2B5EF4-FFF2-40B4-BE49-F238E27FC236}">
                    <a16:creationId xmlns:a16="http://schemas.microsoft.com/office/drawing/2014/main" id="{90E47E23-D972-42BF-8A42-0168A7023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750" y="3298826"/>
                <a:ext cx="41275" cy="3333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4" name="Oval 58">
                <a:extLst>
                  <a:ext uri="{FF2B5EF4-FFF2-40B4-BE49-F238E27FC236}">
                    <a16:creationId xmlns:a16="http://schemas.microsoft.com/office/drawing/2014/main" id="{FB6D694D-4C00-468B-912A-465F6ECF2E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5100" y="2936876"/>
                <a:ext cx="41275" cy="3333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5" name="Oval 59">
                <a:extLst>
                  <a:ext uri="{FF2B5EF4-FFF2-40B4-BE49-F238E27FC236}">
                    <a16:creationId xmlns:a16="http://schemas.microsoft.com/office/drawing/2014/main" id="{7E60149B-5943-48BC-9FB7-73DD45ECB9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638" y="2870201"/>
                <a:ext cx="41275" cy="3333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6" name="Oval 60">
                <a:extLst>
                  <a:ext uri="{FF2B5EF4-FFF2-40B4-BE49-F238E27FC236}">
                    <a16:creationId xmlns:a16="http://schemas.microsoft.com/office/drawing/2014/main" id="{047A666A-106B-4C0F-BA79-691ACA1E1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2813" y="2765426"/>
                <a:ext cx="41275" cy="3333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7" name="Oval 61">
                <a:extLst>
                  <a:ext uri="{FF2B5EF4-FFF2-40B4-BE49-F238E27FC236}">
                    <a16:creationId xmlns:a16="http://schemas.microsoft.com/office/drawing/2014/main" id="{1A15D5E7-D6DF-428D-8A47-A8F906354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9050" y="2803526"/>
                <a:ext cx="42862" cy="3333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8" name="Oval 62">
                <a:extLst>
                  <a:ext uri="{FF2B5EF4-FFF2-40B4-BE49-F238E27FC236}">
                    <a16:creationId xmlns:a16="http://schemas.microsoft.com/office/drawing/2014/main" id="{8F75CCC1-870A-4D5E-BFBB-381F760F49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2588" y="2776539"/>
                <a:ext cx="42862" cy="3333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9" name="Oval 63">
                <a:extLst>
                  <a:ext uri="{FF2B5EF4-FFF2-40B4-BE49-F238E27FC236}">
                    <a16:creationId xmlns:a16="http://schemas.microsoft.com/office/drawing/2014/main" id="{831C90A8-CF3A-4028-BA91-CFD662C10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0413" y="2692401"/>
                <a:ext cx="41275" cy="3333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0" name="Oval 64">
                <a:extLst>
                  <a:ext uri="{FF2B5EF4-FFF2-40B4-BE49-F238E27FC236}">
                    <a16:creationId xmlns:a16="http://schemas.microsoft.com/office/drawing/2014/main" id="{7E3D765B-9747-43CE-8CDC-EF80CB5B5B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6650" y="2759076"/>
                <a:ext cx="42862" cy="3333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1" name="Freeform 65">
                <a:extLst>
                  <a:ext uri="{FF2B5EF4-FFF2-40B4-BE49-F238E27FC236}">
                    <a16:creationId xmlns:a16="http://schemas.microsoft.com/office/drawing/2014/main" id="{F31FA391-6652-472A-BD56-56C903D81A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3475" y="3159126"/>
                <a:ext cx="65087" cy="39688"/>
              </a:xfrm>
              <a:custGeom>
                <a:avLst/>
                <a:gdLst>
                  <a:gd name="T0" fmla="*/ 20 w 41"/>
                  <a:gd name="T1" fmla="*/ 0 h 25"/>
                  <a:gd name="T2" fmla="*/ 0 w 41"/>
                  <a:gd name="T3" fmla="*/ 25 h 25"/>
                  <a:gd name="T4" fmla="*/ 41 w 41"/>
                  <a:gd name="T5" fmla="*/ 25 h 25"/>
                  <a:gd name="T6" fmla="*/ 20 w 41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25">
                    <a:moveTo>
                      <a:pt x="20" y="0"/>
                    </a:moveTo>
                    <a:lnTo>
                      <a:pt x="0" y="25"/>
                    </a:lnTo>
                    <a:lnTo>
                      <a:pt x="41" y="2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5889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2" name="Freeform 66">
                <a:extLst>
                  <a:ext uri="{FF2B5EF4-FFF2-40B4-BE49-F238E27FC236}">
                    <a16:creationId xmlns:a16="http://schemas.microsoft.com/office/drawing/2014/main" id="{95FEA558-B5C9-4D24-A2DC-75116B2D17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9300" y="3165476"/>
                <a:ext cx="65087" cy="38100"/>
              </a:xfrm>
              <a:custGeom>
                <a:avLst/>
                <a:gdLst>
                  <a:gd name="T0" fmla="*/ 20 w 41"/>
                  <a:gd name="T1" fmla="*/ 0 h 24"/>
                  <a:gd name="T2" fmla="*/ 0 w 41"/>
                  <a:gd name="T3" fmla="*/ 24 h 24"/>
                  <a:gd name="T4" fmla="*/ 41 w 41"/>
                  <a:gd name="T5" fmla="*/ 24 h 24"/>
                  <a:gd name="T6" fmla="*/ 20 w 41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24">
                    <a:moveTo>
                      <a:pt x="20" y="0"/>
                    </a:moveTo>
                    <a:lnTo>
                      <a:pt x="0" y="24"/>
                    </a:lnTo>
                    <a:lnTo>
                      <a:pt x="41" y="24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5889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3" name="Freeform 67">
                <a:extLst>
                  <a:ext uri="{FF2B5EF4-FFF2-40B4-BE49-F238E27FC236}">
                    <a16:creationId xmlns:a16="http://schemas.microsoft.com/office/drawing/2014/main" id="{275FDB20-4F54-44A9-B30F-1BFDE5217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763" y="3170239"/>
                <a:ext cx="65087" cy="39688"/>
              </a:xfrm>
              <a:custGeom>
                <a:avLst/>
                <a:gdLst>
                  <a:gd name="T0" fmla="*/ 20 w 41"/>
                  <a:gd name="T1" fmla="*/ 0 h 25"/>
                  <a:gd name="T2" fmla="*/ 0 w 41"/>
                  <a:gd name="T3" fmla="*/ 25 h 25"/>
                  <a:gd name="T4" fmla="*/ 41 w 41"/>
                  <a:gd name="T5" fmla="*/ 25 h 25"/>
                  <a:gd name="T6" fmla="*/ 20 w 41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25">
                    <a:moveTo>
                      <a:pt x="20" y="0"/>
                    </a:moveTo>
                    <a:lnTo>
                      <a:pt x="0" y="25"/>
                    </a:lnTo>
                    <a:lnTo>
                      <a:pt x="41" y="2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5889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4" name="Freeform 68">
                <a:extLst>
                  <a:ext uri="{FF2B5EF4-FFF2-40B4-BE49-F238E27FC236}">
                    <a16:creationId xmlns:a16="http://schemas.microsoft.com/office/drawing/2014/main" id="{3B31735E-8B76-466C-BF32-1AB6E7E57A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1588" y="3181351"/>
                <a:ext cx="65087" cy="39688"/>
              </a:xfrm>
              <a:custGeom>
                <a:avLst/>
                <a:gdLst>
                  <a:gd name="T0" fmla="*/ 20 w 41"/>
                  <a:gd name="T1" fmla="*/ 0 h 25"/>
                  <a:gd name="T2" fmla="*/ 0 w 41"/>
                  <a:gd name="T3" fmla="*/ 25 h 25"/>
                  <a:gd name="T4" fmla="*/ 41 w 41"/>
                  <a:gd name="T5" fmla="*/ 25 h 25"/>
                  <a:gd name="T6" fmla="*/ 20 w 41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25">
                    <a:moveTo>
                      <a:pt x="20" y="0"/>
                    </a:moveTo>
                    <a:lnTo>
                      <a:pt x="0" y="25"/>
                    </a:lnTo>
                    <a:lnTo>
                      <a:pt x="41" y="2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5889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5" name="Freeform 69">
                <a:extLst>
                  <a:ext uri="{FF2B5EF4-FFF2-40B4-BE49-F238E27FC236}">
                    <a16:creationId xmlns:a16="http://schemas.microsoft.com/office/drawing/2014/main" id="{66E1370C-B5F6-424C-8CE4-617B672BC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1700" y="3221039"/>
                <a:ext cx="65087" cy="38100"/>
              </a:xfrm>
              <a:custGeom>
                <a:avLst/>
                <a:gdLst>
                  <a:gd name="T0" fmla="*/ 20 w 41"/>
                  <a:gd name="T1" fmla="*/ 0 h 24"/>
                  <a:gd name="T2" fmla="*/ 0 w 41"/>
                  <a:gd name="T3" fmla="*/ 24 h 24"/>
                  <a:gd name="T4" fmla="*/ 41 w 41"/>
                  <a:gd name="T5" fmla="*/ 24 h 24"/>
                  <a:gd name="T6" fmla="*/ 20 w 41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24">
                    <a:moveTo>
                      <a:pt x="20" y="0"/>
                    </a:moveTo>
                    <a:lnTo>
                      <a:pt x="0" y="24"/>
                    </a:lnTo>
                    <a:lnTo>
                      <a:pt x="41" y="24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5889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6" name="Freeform 70">
                <a:extLst>
                  <a:ext uri="{FF2B5EF4-FFF2-40B4-BE49-F238E27FC236}">
                    <a16:creationId xmlns:a16="http://schemas.microsoft.com/office/drawing/2014/main" id="{634BD672-97DF-47E7-BEA7-D3E1550C1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3875" y="3248026"/>
                <a:ext cx="65087" cy="39688"/>
              </a:xfrm>
              <a:custGeom>
                <a:avLst/>
                <a:gdLst>
                  <a:gd name="T0" fmla="*/ 20 w 41"/>
                  <a:gd name="T1" fmla="*/ 0 h 25"/>
                  <a:gd name="T2" fmla="*/ 0 w 41"/>
                  <a:gd name="T3" fmla="*/ 25 h 25"/>
                  <a:gd name="T4" fmla="*/ 41 w 41"/>
                  <a:gd name="T5" fmla="*/ 25 h 25"/>
                  <a:gd name="T6" fmla="*/ 20 w 41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25">
                    <a:moveTo>
                      <a:pt x="20" y="0"/>
                    </a:moveTo>
                    <a:lnTo>
                      <a:pt x="0" y="25"/>
                    </a:lnTo>
                    <a:lnTo>
                      <a:pt x="41" y="2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5889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" name="Freeform 71">
                <a:extLst>
                  <a:ext uri="{FF2B5EF4-FFF2-40B4-BE49-F238E27FC236}">
                    <a16:creationId xmlns:a16="http://schemas.microsoft.com/office/drawing/2014/main" id="{02605765-AC43-4A17-9ACA-3E9448F86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7638" y="3254376"/>
                <a:ext cx="65087" cy="38100"/>
              </a:xfrm>
              <a:custGeom>
                <a:avLst/>
                <a:gdLst>
                  <a:gd name="T0" fmla="*/ 20 w 41"/>
                  <a:gd name="T1" fmla="*/ 0 h 24"/>
                  <a:gd name="T2" fmla="*/ 0 w 41"/>
                  <a:gd name="T3" fmla="*/ 24 h 24"/>
                  <a:gd name="T4" fmla="*/ 41 w 41"/>
                  <a:gd name="T5" fmla="*/ 24 h 24"/>
                  <a:gd name="T6" fmla="*/ 20 w 41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24">
                    <a:moveTo>
                      <a:pt x="20" y="0"/>
                    </a:moveTo>
                    <a:lnTo>
                      <a:pt x="0" y="24"/>
                    </a:lnTo>
                    <a:lnTo>
                      <a:pt x="41" y="24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5889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" name="Freeform 72">
                <a:extLst>
                  <a:ext uri="{FF2B5EF4-FFF2-40B4-BE49-F238E27FC236}">
                    <a16:creationId xmlns:a16="http://schemas.microsoft.com/office/drawing/2014/main" id="{7DDEF512-F0A5-4ECA-90AC-17D15CF68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3463" y="3287714"/>
                <a:ext cx="65087" cy="38100"/>
              </a:xfrm>
              <a:custGeom>
                <a:avLst/>
                <a:gdLst>
                  <a:gd name="T0" fmla="*/ 20 w 41"/>
                  <a:gd name="T1" fmla="*/ 0 h 24"/>
                  <a:gd name="T2" fmla="*/ 0 w 41"/>
                  <a:gd name="T3" fmla="*/ 24 h 24"/>
                  <a:gd name="T4" fmla="*/ 41 w 41"/>
                  <a:gd name="T5" fmla="*/ 24 h 24"/>
                  <a:gd name="T6" fmla="*/ 20 w 41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24">
                    <a:moveTo>
                      <a:pt x="20" y="0"/>
                    </a:moveTo>
                    <a:lnTo>
                      <a:pt x="0" y="24"/>
                    </a:lnTo>
                    <a:lnTo>
                      <a:pt x="41" y="24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5889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9" name="Freeform 73">
                <a:extLst>
                  <a:ext uri="{FF2B5EF4-FFF2-40B4-BE49-F238E27FC236}">
                    <a16:creationId xmlns:a16="http://schemas.microsoft.com/office/drawing/2014/main" id="{606AE7BB-29C1-4853-B5A1-F1579CC81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988" y="3309939"/>
                <a:ext cx="65087" cy="39688"/>
              </a:xfrm>
              <a:custGeom>
                <a:avLst/>
                <a:gdLst>
                  <a:gd name="T0" fmla="*/ 20 w 41"/>
                  <a:gd name="T1" fmla="*/ 0 h 25"/>
                  <a:gd name="T2" fmla="*/ 0 w 41"/>
                  <a:gd name="T3" fmla="*/ 25 h 25"/>
                  <a:gd name="T4" fmla="*/ 41 w 41"/>
                  <a:gd name="T5" fmla="*/ 25 h 25"/>
                  <a:gd name="T6" fmla="*/ 20 w 41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25">
                    <a:moveTo>
                      <a:pt x="20" y="0"/>
                    </a:moveTo>
                    <a:lnTo>
                      <a:pt x="0" y="25"/>
                    </a:lnTo>
                    <a:lnTo>
                      <a:pt x="41" y="2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5889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0" name="Freeform 74">
                <a:extLst>
                  <a:ext uri="{FF2B5EF4-FFF2-40B4-BE49-F238E27FC236}">
                    <a16:creationId xmlns:a16="http://schemas.microsoft.com/office/drawing/2014/main" id="{22311AA3-17B3-4EF3-B3B9-86D3DA90F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638" y="3292476"/>
                <a:ext cx="65087" cy="39688"/>
              </a:xfrm>
              <a:custGeom>
                <a:avLst/>
                <a:gdLst>
                  <a:gd name="T0" fmla="*/ 20 w 41"/>
                  <a:gd name="T1" fmla="*/ 0 h 25"/>
                  <a:gd name="T2" fmla="*/ 0 w 41"/>
                  <a:gd name="T3" fmla="*/ 25 h 25"/>
                  <a:gd name="T4" fmla="*/ 41 w 41"/>
                  <a:gd name="T5" fmla="*/ 25 h 25"/>
                  <a:gd name="T6" fmla="*/ 20 w 41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25">
                    <a:moveTo>
                      <a:pt x="20" y="0"/>
                    </a:moveTo>
                    <a:lnTo>
                      <a:pt x="0" y="25"/>
                    </a:lnTo>
                    <a:lnTo>
                      <a:pt x="41" y="2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5889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1" name="Freeform 75">
                <a:extLst>
                  <a:ext uri="{FF2B5EF4-FFF2-40B4-BE49-F238E27FC236}">
                    <a16:creationId xmlns:a16="http://schemas.microsoft.com/office/drawing/2014/main" id="{87EB5730-20FF-4104-B765-B1643404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2988" y="3114676"/>
                <a:ext cx="57150" cy="44450"/>
              </a:xfrm>
              <a:custGeom>
                <a:avLst/>
                <a:gdLst>
                  <a:gd name="T0" fmla="*/ 18 w 36"/>
                  <a:gd name="T1" fmla="*/ 0 h 28"/>
                  <a:gd name="T2" fmla="*/ 0 w 36"/>
                  <a:gd name="T3" fmla="*/ 14 h 28"/>
                  <a:gd name="T4" fmla="*/ 18 w 36"/>
                  <a:gd name="T5" fmla="*/ 28 h 28"/>
                  <a:gd name="T6" fmla="*/ 36 w 36"/>
                  <a:gd name="T7" fmla="*/ 14 h 28"/>
                  <a:gd name="T8" fmla="*/ 18 w 36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8">
                    <a:moveTo>
                      <a:pt x="18" y="0"/>
                    </a:moveTo>
                    <a:lnTo>
                      <a:pt x="0" y="14"/>
                    </a:lnTo>
                    <a:lnTo>
                      <a:pt x="18" y="28"/>
                    </a:lnTo>
                    <a:lnTo>
                      <a:pt x="36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7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2" name="Freeform 76">
                <a:extLst>
                  <a:ext uri="{FF2B5EF4-FFF2-40B4-BE49-F238E27FC236}">
                    <a16:creationId xmlns:a16="http://schemas.microsoft.com/office/drawing/2014/main" id="{E2C49896-6E0B-4E07-A020-C0EEC71C1F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163" y="3225801"/>
                <a:ext cx="55562" cy="44450"/>
              </a:xfrm>
              <a:custGeom>
                <a:avLst/>
                <a:gdLst>
                  <a:gd name="T0" fmla="*/ 18 w 35"/>
                  <a:gd name="T1" fmla="*/ 0 h 28"/>
                  <a:gd name="T2" fmla="*/ 0 w 35"/>
                  <a:gd name="T3" fmla="*/ 14 h 28"/>
                  <a:gd name="T4" fmla="*/ 18 w 35"/>
                  <a:gd name="T5" fmla="*/ 28 h 28"/>
                  <a:gd name="T6" fmla="*/ 35 w 35"/>
                  <a:gd name="T7" fmla="*/ 14 h 28"/>
                  <a:gd name="T8" fmla="*/ 18 w 35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8">
                    <a:moveTo>
                      <a:pt x="18" y="0"/>
                    </a:moveTo>
                    <a:lnTo>
                      <a:pt x="0" y="14"/>
                    </a:lnTo>
                    <a:lnTo>
                      <a:pt x="18" y="28"/>
                    </a:lnTo>
                    <a:lnTo>
                      <a:pt x="35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7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3" name="Freeform 77">
                <a:extLst>
                  <a:ext uri="{FF2B5EF4-FFF2-40B4-BE49-F238E27FC236}">
                    <a16:creationId xmlns:a16="http://schemas.microsoft.com/office/drawing/2014/main" id="{4A436F44-354A-429A-8241-1232A2616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813" y="3292476"/>
                <a:ext cx="57150" cy="46038"/>
              </a:xfrm>
              <a:custGeom>
                <a:avLst/>
                <a:gdLst>
                  <a:gd name="T0" fmla="*/ 18 w 36"/>
                  <a:gd name="T1" fmla="*/ 0 h 29"/>
                  <a:gd name="T2" fmla="*/ 0 w 36"/>
                  <a:gd name="T3" fmla="*/ 14 h 29"/>
                  <a:gd name="T4" fmla="*/ 18 w 36"/>
                  <a:gd name="T5" fmla="*/ 29 h 29"/>
                  <a:gd name="T6" fmla="*/ 36 w 36"/>
                  <a:gd name="T7" fmla="*/ 14 h 29"/>
                  <a:gd name="T8" fmla="*/ 18 w 36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9">
                    <a:moveTo>
                      <a:pt x="18" y="0"/>
                    </a:moveTo>
                    <a:lnTo>
                      <a:pt x="0" y="14"/>
                    </a:lnTo>
                    <a:lnTo>
                      <a:pt x="18" y="29"/>
                    </a:lnTo>
                    <a:lnTo>
                      <a:pt x="36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7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" name="Freeform 78">
                <a:extLst>
                  <a:ext uri="{FF2B5EF4-FFF2-40B4-BE49-F238E27FC236}">
                    <a16:creationId xmlns:a16="http://schemas.microsoft.com/office/drawing/2014/main" id="{6D955865-CD72-4700-9E5C-A001F3F000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813" y="3054351"/>
                <a:ext cx="55562" cy="44450"/>
              </a:xfrm>
              <a:custGeom>
                <a:avLst/>
                <a:gdLst>
                  <a:gd name="T0" fmla="*/ 18 w 35"/>
                  <a:gd name="T1" fmla="*/ 0 h 28"/>
                  <a:gd name="T2" fmla="*/ 0 w 35"/>
                  <a:gd name="T3" fmla="*/ 14 h 28"/>
                  <a:gd name="T4" fmla="*/ 18 w 35"/>
                  <a:gd name="T5" fmla="*/ 28 h 28"/>
                  <a:gd name="T6" fmla="*/ 35 w 35"/>
                  <a:gd name="T7" fmla="*/ 14 h 28"/>
                  <a:gd name="T8" fmla="*/ 18 w 35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8">
                    <a:moveTo>
                      <a:pt x="18" y="0"/>
                    </a:moveTo>
                    <a:lnTo>
                      <a:pt x="0" y="14"/>
                    </a:lnTo>
                    <a:lnTo>
                      <a:pt x="18" y="28"/>
                    </a:lnTo>
                    <a:lnTo>
                      <a:pt x="35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7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" name="Freeform 79">
                <a:extLst>
                  <a:ext uri="{FF2B5EF4-FFF2-40B4-BE49-F238E27FC236}">
                    <a16:creationId xmlns:a16="http://schemas.microsoft.com/office/drawing/2014/main" id="{CC264F24-8543-4F15-A102-80E82EC86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8638" y="3009901"/>
                <a:ext cx="55562" cy="44450"/>
              </a:xfrm>
              <a:custGeom>
                <a:avLst/>
                <a:gdLst>
                  <a:gd name="T0" fmla="*/ 17 w 35"/>
                  <a:gd name="T1" fmla="*/ 0 h 28"/>
                  <a:gd name="T2" fmla="*/ 0 w 35"/>
                  <a:gd name="T3" fmla="*/ 14 h 28"/>
                  <a:gd name="T4" fmla="*/ 17 w 35"/>
                  <a:gd name="T5" fmla="*/ 28 h 28"/>
                  <a:gd name="T6" fmla="*/ 35 w 35"/>
                  <a:gd name="T7" fmla="*/ 14 h 28"/>
                  <a:gd name="T8" fmla="*/ 17 w 35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8">
                    <a:moveTo>
                      <a:pt x="17" y="0"/>
                    </a:moveTo>
                    <a:lnTo>
                      <a:pt x="0" y="14"/>
                    </a:lnTo>
                    <a:lnTo>
                      <a:pt x="17" y="28"/>
                    </a:lnTo>
                    <a:lnTo>
                      <a:pt x="35" y="1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7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6" name="Freeform 80">
                <a:extLst>
                  <a:ext uri="{FF2B5EF4-FFF2-40B4-BE49-F238E27FC236}">
                    <a16:creationId xmlns:a16="http://schemas.microsoft.com/office/drawing/2014/main" id="{92A0CEDD-8A56-429D-9781-9180D6A23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8525" y="2954339"/>
                <a:ext cx="55562" cy="44450"/>
              </a:xfrm>
              <a:custGeom>
                <a:avLst/>
                <a:gdLst>
                  <a:gd name="T0" fmla="*/ 17 w 35"/>
                  <a:gd name="T1" fmla="*/ 0 h 28"/>
                  <a:gd name="T2" fmla="*/ 0 w 35"/>
                  <a:gd name="T3" fmla="*/ 14 h 28"/>
                  <a:gd name="T4" fmla="*/ 17 w 35"/>
                  <a:gd name="T5" fmla="*/ 28 h 28"/>
                  <a:gd name="T6" fmla="*/ 35 w 35"/>
                  <a:gd name="T7" fmla="*/ 14 h 28"/>
                  <a:gd name="T8" fmla="*/ 17 w 35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8">
                    <a:moveTo>
                      <a:pt x="17" y="0"/>
                    </a:moveTo>
                    <a:lnTo>
                      <a:pt x="0" y="14"/>
                    </a:lnTo>
                    <a:lnTo>
                      <a:pt x="17" y="28"/>
                    </a:lnTo>
                    <a:lnTo>
                      <a:pt x="35" y="1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7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7" name="Freeform 81">
                <a:extLst>
                  <a:ext uri="{FF2B5EF4-FFF2-40B4-BE49-F238E27FC236}">
                    <a16:creationId xmlns:a16="http://schemas.microsoft.com/office/drawing/2014/main" id="{ED7FE2CC-B9EB-48D3-A50A-3CF0C1D68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763" y="2970214"/>
                <a:ext cx="57150" cy="44450"/>
              </a:xfrm>
              <a:custGeom>
                <a:avLst/>
                <a:gdLst>
                  <a:gd name="T0" fmla="*/ 18 w 36"/>
                  <a:gd name="T1" fmla="*/ 0 h 28"/>
                  <a:gd name="T2" fmla="*/ 0 w 36"/>
                  <a:gd name="T3" fmla="*/ 14 h 28"/>
                  <a:gd name="T4" fmla="*/ 18 w 36"/>
                  <a:gd name="T5" fmla="*/ 28 h 28"/>
                  <a:gd name="T6" fmla="*/ 36 w 36"/>
                  <a:gd name="T7" fmla="*/ 14 h 28"/>
                  <a:gd name="T8" fmla="*/ 18 w 36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8">
                    <a:moveTo>
                      <a:pt x="18" y="0"/>
                    </a:moveTo>
                    <a:lnTo>
                      <a:pt x="0" y="14"/>
                    </a:lnTo>
                    <a:lnTo>
                      <a:pt x="18" y="28"/>
                    </a:lnTo>
                    <a:lnTo>
                      <a:pt x="36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7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8" name="Freeform 82">
                <a:extLst>
                  <a:ext uri="{FF2B5EF4-FFF2-40B4-BE49-F238E27FC236}">
                    <a16:creationId xmlns:a16="http://schemas.microsoft.com/office/drawing/2014/main" id="{E4098A9D-8F7C-4D08-B9CB-1D1C64FE6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2588" y="2970214"/>
                <a:ext cx="55562" cy="44450"/>
              </a:xfrm>
              <a:custGeom>
                <a:avLst/>
                <a:gdLst>
                  <a:gd name="T0" fmla="*/ 18 w 35"/>
                  <a:gd name="T1" fmla="*/ 0 h 28"/>
                  <a:gd name="T2" fmla="*/ 0 w 35"/>
                  <a:gd name="T3" fmla="*/ 14 h 28"/>
                  <a:gd name="T4" fmla="*/ 18 w 35"/>
                  <a:gd name="T5" fmla="*/ 28 h 28"/>
                  <a:gd name="T6" fmla="*/ 35 w 35"/>
                  <a:gd name="T7" fmla="*/ 14 h 28"/>
                  <a:gd name="T8" fmla="*/ 18 w 35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8">
                    <a:moveTo>
                      <a:pt x="18" y="0"/>
                    </a:moveTo>
                    <a:lnTo>
                      <a:pt x="0" y="14"/>
                    </a:lnTo>
                    <a:lnTo>
                      <a:pt x="18" y="28"/>
                    </a:lnTo>
                    <a:lnTo>
                      <a:pt x="35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7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9" name="Freeform 83">
                <a:extLst>
                  <a:ext uri="{FF2B5EF4-FFF2-40B4-BE49-F238E27FC236}">
                    <a16:creationId xmlns:a16="http://schemas.microsoft.com/office/drawing/2014/main" id="{B9D18420-DC8D-452A-A5D6-14A0FF719B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0413" y="2947989"/>
                <a:ext cx="55562" cy="44450"/>
              </a:xfrm>
              <a:custGeom>
                <a:avLst/>
                <a:gdLst>
                  <a:gd name="T0" fmla="*/ 17 w 35"/>
                  <a:gd name="T1" fmla="*/ 0 h 28"/>
                  <a:gd name="T2" fmla="*/ 0 w 35"/>
                  <a:gd name="T3" fmla="*/ 14 h 28"/>
                  <a:gd name="T4" fmla="*/ 17 w 35"/>
                  <a:gd name="T5" fmla="*/ 28 h 28"/>
                  <a:gd name="T6" fmla="*/ 35 w 35"/>
                  <a:gd name="T7" fmla="*/ 14 h 28"/>
                  <a:gd name="T8" fmla="*/ 17 w 35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8">
                    <a:moveTo>
                      <a:pt x="17" y="0"/>
                    </a:moveTo>
                    <a:lnTo>
                      <a:pt x="0" y="14"/>
                    </a:lnTo>
                    <a:lnTo>
                      <a:pt x="17" y="28"/>
                    </a:lnTo>
                    <a:lnTo>
                      <a:pt x="35" y="1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7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0" name="Freeform 84">
                <a:extLst>
                  <a:ext uri="{FF2B5EF4-FFF2-40B4-BE49-F238E27FC236}">
                    <a16:creationId xmlns:a16="http://schemas.microsoft.com/office/drawing/2014/main" id="{E5070335-4DF4-457D-A46A-226D294F3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650" y="2836864"/>
                <a:ext cx="57150" cy="44450"/>
              </a:xfrm>
              <a:custGeom>
                <a:avLst/>
                <a:gdLst>
                  <a:gd name="T0" fmla="*/ 18 w 36"/>
                  <a:gd name="T1" fmla="*/ 0 h 28"/>
                  <a:gd name="T2" fmla="*/ 0 w 36"/>
                  <a:gd name="T3" fmla="*/ 14 h 28"/>
                  <a:gd name="T4" fmla="*/ 18 w 36"/>
                  <a:gd name="T5" fmla="*/ 28 h 28"/>
                  <a:gd name="T6" fmla="*/ 36 w 36"/>
                  <a:gd name="T7" fmla="*/ 14 h 28"/>
                  <a:gd name="T8" fmla="*/ 18 w 36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8">
                    <a:moveTo>
                      <a:pt x="18" y="0"/>
                    </a:moveTo>
                    <a:lnTo>
                      <a:pt x="0" y="14"/>
                    </a:lnTo>
                    <a:lnTo>
                      <a:pt x="18" y="28"/>
                    </a:lnTo>
                    <a:lnTo>
                      <a:pt x="36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7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9" name="Line 113">
                <a:extLst>
                  <a:ext uri="{FF2B5EF4-FFF2-40B4-BE49-F238E27FC236}">
                    <a16:creationId xmlns:a16="http://schemas.microsoft.com/office/drawing/2014/main" id="{F884CB15-32E6-4BEB-8B6B-6E40864D9C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1688" y="3379789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0" name="Line 114">
                <a:extLst>
                  <a:ext uri="{FF2B5EF4-FFF2-40B4-BE49-F238E27FC236}">
                    <a16:creationId xmlns:a16="http://schemas.microsoft.com/office/drawing/2014/main" id="{E4F59F51-715A-4235-913F-9E0A43E3CB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1688" y="3284539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1" name="Line 115">
                <a:extLst>
                  <a:ext uri="{FF2B5EF4-FFF2-40B4-BE49-F238E27FC236}">
                    <a16:creationId xmlns:a16="http://schemas.microsoft.com/office/drawing/2014/main" id="{3FD16A59-2309-4D0E-A537-F379922EE8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9150" y="3284539"/>
                <a:ext cx="0" cy="9525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2" name="Line 116">
                <a:extLst>
                  <a:ext uri="{FF2B5EF4-FFF2-40B4-BE49-F238E27FC236}">
                    <a16:creationId xmlns:a16="http://schemas.microsoft.com/office/drawing/2014/main" id="{2A608B38-E31A-4BF4-9B9D-928920CAE9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1688" y="3306764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3" name="Line 117">
                <a:extLst>
                  <a:ext uri="{FF2B5EF4-FFF2-40B4-BE49-F238E27FC236}">
                    <a16:creationId xmlns:a16="http://schemas.microsoft.com/office/drawing/2014/main" id="{C89F7FB5-103A-419F-82EC-BFB51BDD0E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1688" y="321310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4" name="Line 118">
                <a:extLst>
                  <a:ext uri="{FF2B5EF4-FFF2-40B4-BE49-F238E27FC236}">
                    <a16:creationId xmlns:a16="http://schemas.microsoft.com/office/drawing/2014/main" id="{567C0274-8E6C-4DF7-9E11-C9427D22B2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9150" y="3213101"/>
                <a:ext cx="0" cy="93663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5" name="Line 119">
                <a:extLst>
                  <a:ext uri="{FF2B5EF4-FFF2-40B4-BE49-F238E27FC236}">
                    <a16:creationId xmlns:a16="http://schemas.microsoft.com/office/drawing/2014/main" id="{E18CCA4D-F3E8-439C-B0A5-DEE4406B9B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1688" y="3240089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6" name="Line 120">
                <a:extLst>
                  <a:ext uri="{FF2B5EF4-FFF2-40B4-BE49-F238E27FC236}">
                    <a16:creationId xmlns:a16="http://schemas.microsoft.com/office/drawing/2014/main" id="{077439EC-2933-4FD7-9B9A-853639EFB0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1688" y="314642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7" name="Line 121">
                <a:extLst>
                  <a:ext uri="{FF2B5EF4-FFF2-40B4-BE49-F238E27FC236}">
                    <a16:creationId xmlns:a16="http://schemas.microsoft.com/office/drawing/2014/main" id="{F746B6E1-8BCC-463C-9664-A8D624D6B3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9150" y="3146426"/>
                <a:ext cx="0" cy="93663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8" name="Line 122">
                <a:extLst>
                  <a:ext uri="{FF2B5EF4-FFF2-40B4-BE49-F238E27FC236}">
                    <a16:creationId xmlns:a16="http://schemas.microsoft.com/office/drawing/2014/main" id="{E501D8D9-1E1C-4DD6-A205-C0FB23DE60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513" y="3103564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9" name="Line 123">
                <a:extLst>
                  <a:ext uri="{FF2B5EF4-FFF2-40B4-BE49-F238E27FC236}">
                    <a16:creationId xmlns:a16="http://schemas.microsoft.com/office/drawing/2014/main" id="{4B0206E2-E629-4B48-BC97-E9A5CBE34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513" y="296862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0" name="Line 124">
                <a:extLst>
                  <a:ext uri="{FF2B5EF4-FFF2-40B4-BE49-F238E27FC236}">
                    <a16:creationId xmlns:a16="http://schemas.microsoft.com/office/drawing/2014/main" id="{70474D8E-281D-42D5-A799-0D89CC86CC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9975" y="2968626"/>
                <a:ext cx="0" cy="134938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1" name="Line 125">
                <a:extLst>
                  <a:ext uri="{FF2B5EF4-FFF2-40B4-BE49-F238E27FC236}">
                    <a16:creationId xmlns:a16="http://schemas.microsoft.com/office/drawing/2014/main" id="{04BF462F-7DA9-4D9D-A277-7A5A021FFB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6688" y="3043239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2" name="Line 126">
                <a:extLst>
                  <a:ext uri="{FF2B5EF4-FFF2-40B4-BE49-F238E27FC236}">
                    <a16:creationId xmlns:a16="http://schemas.microsoft.com/office/drawing/2014/main" id="{4D208FFF-4536-4617-8219-C82B1CD19F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6688" y="2865439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3" name="Line 127">
                <a:extLst>
                  <a:ext uri="{FF2B5EF4-FFF2-40B4-BE49-F238E27FC236}">
                    <a16:creationId xmlns:a16="http://schemas.microsoft.com/office/drawing/2014/main" id="{B7811BA6-61CA-4110-9EE6-391A3E99C0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4150" y="2865439"/>
                <a:ext cx="0" cy="17780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4" name="Line 128">
                <a:extLst>
                  <a:ext uri="{FF2B5EF4-FFF2-40B4-BE49-F238E27FC236}">
                    <a16:creationId xmlns:a16="http://schemas.microsoft.com/office/drawing/2014/main" id="{9FA18B6C-B383-4DC0-A63D-C44CB0C329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0225" y="2992439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5" name="Line 129">
                <a:extLst>
                  <a:ext uri="{FF2B5EF4-FFF2-40B4-BE49-F238E27FC236}">
                    <a16:creationId xmlns:a16="http://schemas.microsoft.com/office/drawing/2014/main" id="{437EA4DD-7E3C-48F6-A90F-2A2E8E00A4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0225" y="2776539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6" name="Line 130">
                <a:extLst>
                  <a:ext uri="{FF2B5EF4-FFF2-40B4-BE49-F238E27FC236}">
                    <a16:creationId xmlns:a16="http://schemas.microsoft.com/office/drawing/2014/main" id="{43FCDA4D-328C-436A-BC3C-22E52D79C2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7688" y="2776539"/>
                <a:ext cx="0" cy="21590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7" name="Line 131">
                <a:extLst>
                  <a:ext uri="{FF2B5EF4-FFF2-40B4-BE49-F238E27FC236}">
                    <a16:creationId xmlns:a16="http://schemas.microsoft.com/office/drawing/2014/main" id="{DF369661-5963-449C-B515-1A6F49015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4400" y="289877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8" name="Line 132">
                <a:extLst>
                  <a:ext uri="{FF2B5EF4-FFF2-40B4-BE49-F238E27FC236}">
                    <a16:creationId xmlns:a16="http://schemas.microsoft.com/office/drawing/2014/main" id="{90796DCD-49B2-4122-AD61-22559CEFA2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4400" y="267017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9" name="Line 133">
                <a:extLst>
                  <a:ext uri="{FF2B5EF4-FFF2-40B4-BE49-F238E27FC236}">
                    <a16:creationId xmlns:a16="http://schemas.microsoft.com/office/drawing/2014/main" id="{09030F85-393B-4036-801F-F882217CA9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1863" y="2670176"/>
                <a:ext cx="0" cy="22860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0" name="Line 134">
                <a:extLst>
                  <a:ext uri="{FF2B5EF4-FFF2-40B4-BE49-F238E27FC236}">
                    <a16:creationId xmlns:a16="http://schemas.microsoft.com/office/drawing/2014/main" id="{F46D805A-3540-4C59-8017-D66F4A4C45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0638" y="2947989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1" name="Line 135">
                <a:extLst>
                  <a:ext uri="{FF2B5EF4-FFF2-40B4-BE49-F238E27FC236}">
                    <a16:creationId xmlns:a16="http://schemas.microsoft.com/office/drawing/2014/main" id="{880C1CF1-F14D-49AC-810E-5318E0E20A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0638" y="2687639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2" name="Line 136">
                <a:extLst>
                  <a:ext uri="{FF2B5EF4-FFF2-40B4-BE49-F238E27FC236}">
                    <a16:creationId xmlns:a16="http://schemas.microsoft.com/office/drawing/2014/main" id="{F3480613-BB5D-4A16-894C-D362C9B39F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8100" y="2687639"/>
                <a:ext cx="0" cy="26035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3" name="Line 137">
                <a:extLst>
                  <a:ext uri="{FF2B5EF4-FFF2-40B4-BE49-F238E27FC236}">
                    <a16:creationId xmlns:a16="http://schemas.microsoft.com/office/drawing/2014/main" id="{0BB6F8FE-71B9-4751-AA20-A59FF0A8EE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175" y="293687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4" name="Line 138">
                <a:extLst>
                  <a:ext uri="{FF2B5EF4-FFF2-40B4-BE49-F238E27FC236}">
                    <a16:creationId xmlns:a16="http://schemas.microsoft.com/office/drawing/2014/main" id="{FB7D3363-D145-494E-AE12-1BDE55A5B0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175" y="264795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5" name="Line 139">
                <a:extLst>
                  <a:ext uri="{FF2B5EF4-FFF2-40B4-BE49-F238E27FC236}">
                    <a16:creationId xmlns:a16="http://schemas.microsoft.com/office/drawing/2014/main" id="{0B92F98B-C09A-4E62-B7F9-2ACD1EB0E3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1638" y="2647951"/>
                <a:ext cx="0" cy="288925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6" name="Line 140">
                <a:extLst>
                  <a:ext uri="{FF2B5EF4-FFF2-40B4-BE49-F238E27FC236}">
                    <a16:creationId xmlns:a16="http://schemas.microsoft.com/office/drawing/2014/main" id="{B8004A35-5E07-497E-A928-4BEA758D55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2000" y="287655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7" name="Line 141">
                <a:extLst>
                  <a:ext uri="{FF2B5EF4-FFF2-40B4-BE49-F238E27FC236}">
                    <a16:creationId xmlns:a16="http://schemas.microsoft.com/office/drawing/2014/main" id="{649ABBC1-F543-4D91-A71C-40E6DFCDA6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2000" y="254317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8" name="Line 142">
                <a:extLst>
                  <a:ext uri="{FF2B5EF4-FFF2-40B4-BE49-F238E27FC236}">
                    <a16:creationId xmlns:a16="http://schemas.microsoft.com/office/drawing/2014/main" id="{C4BF3413-92A8-4564-9AC9-8F653F981A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9463" y="2543176"/>
                <a:ext cx="0" cy="333375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9" name="Line 143">
                <a:extLst>
                  <a:ext uri="{FF2B5EF4-FFF2-40B4-BE49-F238E27FC236}">
                    <a16:creationId xmlns:a16="http://schemas.microsoft.com/office/drawing/2014/main" id="{4668CE16-AC5B-4912-90DA-EC3FB03BE3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78238" y="298132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0" name="Line 144">
                <a:extLst>
                  <a:ext uri="{FF2B5EF4-FFF2-40B4-BE49-F238E27FC236}">
                    <a16:creationId xmlns:a16="http://schemas.microsoft.com/office/drawing/2014/main" id="{CFB94CD1-13A9-4ADF-AAC9-D12B600EEE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78238" y="256540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1" name="Line 145">
                <a:extLst>
                  <a:ext uri="{FF2B5EF4-FFF2-40B4-BE49-F238E27FC236}">
                    <a16:creationId xmlns:a16="http://schemas.microsoft.com/office/drawing/2014/main" id="{9A0E05D0-B7FD-4B41-B546-B13A06AF98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5700" y="2565401"/>
                <a:ext cx="0" cy="415925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2" name="Line 146">
                <a:extLst>
                  <a:ext uri="{FF2B5EF4-FFF2-40B4-BE49-F238E27FC236}">
                    <a16:creationId xmlns:a16="http://schemas.microsoft.com/office/drawing/2014/main" id="{F561EEB8-B259-40EC-A800-B7A3A1EC92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513" y="3201989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3" name="Line 147">
                <a:extLst>
                  <a:ext uri="{FF2B5EF4-FFF2-40B4-BE49-F238E27FC236}">
                    <a16:creationId xmlns:a16="http://schemas.microsoft.com/office/drawing/2014/main" id="{E47BD9CD-C424-40DC-A8B8-37A83934F8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2513" y="307657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4" name="Line 148">
                <a:extLst>
                  <a:ext uri="{FF2B5EF4-FFF2-40B4-BE49-F238E27FC236}">
                    <a16:creationId xmlns:a16="http://schemas.microsoft.com/office/drawing/2014/main" id="{BFE82073-4416-40A7-8081-1D76D6D34A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9975" y="3076576"/>
                <a:ext cx="0" cy="125413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5" name="Line 149">
                <a:extLst>
                  <a:ext uri="{FF2B5EF4-FFF2-40B4-BE49-F238E27FC236}">
                    <a16:creationId xmlns:a16="http://schemas.microsoft.com/office/drawing/2014/main" id="{F8B23353-1EFF-4396-A4BA-E427480E3B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0338" y="316230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6" name="Line 150">
                <a:extLst>
                  <a:ext uri="{FF2B5EF4-FFF2-40B4-BE49-F238E27FC236}">
                    <a16:creationId xmlns:a16="http://schemas.microsoft.com/office/drawing/2014/main" id="{8C00F2CD-5D25-4ED5-A665-5008424F94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0338" y="2998789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7" name="Line 151">
                <a:extLst>
                  <a:ext uri="{FF2B5EF4-FFF2-40B4-BE49-F238E27FC236}">
                    <a16:creationId xmlns:a16="http://schemas.microsoft.com/office/drawing/2014/main" id="{74A3A900-54C4-4927-8B34-BD40564EF1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7800" y="2998789"/>
                <a:ext cx="0" cy="163513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8" name="Line 152">
                <a:extLst>
                  <a:ext uri="{FF2B5EF4-FFF2-40B4-BE49-F238E27FC236}">
                    <a16:creationId xmlns:a16="http://schemas.microsoft.com/office/drawing/2014/main" id="{6DE6A096-A854-4B6A-979A-1C4A0B0E74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6575" y="3128964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9" name="Line 153">
                <a:extLst>
                  <a:ext uri="{FF2B5EF4-FFF2-40B4-BE49-F238E27FC236}">
                    <a16:creationId xmlns:a16="http://schemas.microsoft.com/office/drawing/2014/main" id="{75B06D08-97B6-4D92-BE6C-AAC7698993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6575" y="2932114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0" name="Line 154">
                <a:extLst>
                  <a:ext uri="{FF2B5EF4-FFF2-40B4-BE49-F238E27FC236}">
                    <a16:creationId xmlns:a16="http://schemas.microsoft.com/office/drawing/2014/main" id="{2030BB31-36CC-4D41-BF35-C146878EFF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038" y="2932114"/>
                <a:ext cx="0" cy="19685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1" name="Line 155">
                <a:extLst>
                  <a:ext uri="{FF2B5EF4-FFF2-40B4-BE49-F238E27FC236}">
                    <a16:creationId xmlns:a16="http://schemas.microsoft.com/office/drawing/2014/main" id="{01BF6ADD-DF80-4697-AC3E-62F2A7EBA6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4400" y="307340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2" name="Line 156">
                <a:extLst>
                  <a:ext uri="{FF2B5EF4-FFF2-40B4-BE49-F238E27FC236}">
                    <a16:creationId xmlns:a16="http://schemas.microsoft.com/office/drawing/2014/main" id="{27084988-846F-472C-974B-DA2175B4AF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4400" y="2865439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3" name="Line 157">
                <a:extLst>
                  <a:ext uri="{FF2B5EF4-FFF2-40B4-BE49-F238E27FC236}">
                    <a16:creationId xmlns:a16="http://schemas.microsoft.com/office/drawing/2014/main" id="{0E9731DF-8F50-424E-95BC-FFCA39461D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1863" y="2865439"/>
                <a:ext cx="0" cy="207963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4" name="Line 158">
                <a:extLst>
                  <a:ext uri="{FF2B5EF4-FFF2-40B4-BE49-F238E27FC236}">
                    <a16:creationId xmlns:a16="http://schemas.microsoft.com/office/drawing/2014/main" id="{6B118127-5EAA-4413-BDFA-E381F9CAE7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4288" y="310197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5" name="Line 159">
                <a:extLst>
                  <a:ext uri="{FF2B5EF4-FFF2-40B4-BE49-F238E27FC236}">
                    <a16:creationId xmlns:a16="http://schemas.microsoft.com/office/drawing/2014/main" id="{DBA27668-6586-4658-8CE5-D58CEBD3DF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4288" y="2881314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6" name="Line 160">
                <a:extLst>
                  <a:ext uri="{FF2B5EF4-FFF2-40B4-BE49-F238E27FC236}">
                    <a16:creationId xmlns:a16="http://schemas.microsoft.com/office/drawing/2014/main" id="{50F03C81-3F7A-4CD9-BC93-2DE16358D4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1750" y="2881314"/>
                <a:ext cx="0" cy="220663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7" name="Line 161">
                <a:extLst>
                  <a:ext uri="{FF2B5EF4-FFF2-40B4-BE49-F238E27FC236}">
                    <a16:creationId xmlns:a16="http://schemas.microsoft.com/office/drawing/2014/main" id="{57FC499D-5CDA-4E2F-86B2-B70B00E29E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2113" y="3125789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8" name="Line 162">
                <a:extLst>
                  <a:ext uri="{FF2B5EF4-FFF2-40B4-BE49-F238E27FC236}">
                    <a16:creationId xmlns:a16="http://schemas.microsoft.com/office/drawing/2014/main" id="{055A2B87-6D27-473F-8477-EAD5912989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2113" y="287020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9" name="Line 163">
                <a:extLst>
                  <a:ext uri="{FF2B5EF4-FFF2-40B4-BE49-F238E27FC236}">
                    <a16:creationId xmlns:a16="http://schemas.microsoft.com/office/drawing/2014/main" id="{F786C47C-4D33-4498-99C3-0191501A37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9575" y="2870201"/>
                <a:ext cx="0" cy="255588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0" name="Line 164">
                <a:extLst>
                  <a:ext uri="{FF2B5EF4-FFF2-40B4-BE49-F238E27FC236}">
                    <a16:creationId xmlns:a16="http://schemas.microsoft.com/office/drawing/2014/main" id="{A332A030-147C-439A-AD31-01E0059544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8350" y="312102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1" name="Line 165">
                <a:extLst>
                  <a:ext uri="{FF2B5EF4-FFF2-40B4-BE49-F238E27FC236}">
                    <a16:creationId xmlns:a16="http://schemas.microsoft.com/office/drawing/2014/main" id="{C6378C61-3B60-4DF9-9D45-5771CD658C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8350" y="2798764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2" name="Line 166">
                <a:extLst>
                  <a:ext uri="{FF2B5EF4-FFF2-40B4-BE49-F238E27FC236}">
                    <a16:creationId xmlns:a16="http://schemas.microsoft.com/office/drawing/2014/main" id="{7BD24511-5388-48C5-B51A-B4587BAC12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5813" y="2798764"/>
                <a:ext cx="0" cy="322263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3" name="Line 167">
                <a:extLst>
                  <a:ext uri="{FF2B5EF4-FFF2-40B4-BE49-F238E27FC236}">
                    <a16:creationId xmlns:a16="http://schemas.microsoft.com/office/drawing/2014/main" id="{7D85E386-DBF9-4731-B75D-8D0843F7C5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86175" y="3059114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4" name="Line 168">
                <a:extLst>
                  <a:ext uri="{FF2B5EF4-FFF2-40B4-BE49-F238E27FC236}">
                    <a16:creationId xmlns:a16="http://schemas.microsoft.com/office/drawing/2014/main" id="{7D92FE9A-030A-4B35-B1FD-77782793C7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86175" y="264795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5" name="Line 169">
                <a:extLst>
                  <a:ext uri="{FF2B5EF4-FFF2-40B4-BE49-F238E27FC236}">
                    <a16:creationId xmlns:a16="http://schemas.microsoft.com/office/drawing/2014/main" id="{ADBB88B3-B5AF-45E0-9CE7-116C2EEF0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3638" y="2647951"/>
                <a:ext cx="0" cy="411163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6" name="Line 170">
                <a:extLst>
                  <a:ext uri="{FF2B5EF4-FFF2-40B4-BE49-F238E27FC236}">
                    <a16:creationId xmlns:a16="http://schemas.microsoft.com/office/drawing/2014/main" id="{197CE4B1-7735-49EC-92C1-875F3BFAAE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6163" y="3382964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7" name="Line 171">
                <a:extLst>
                  <a:ext uri="{FF2B5EF4-FFF2-40B4-BE49-F238E27FC236}">
                    <a16:creationId xmlns:a16="http://schemas.microsoft.com/office/drawing/2014/main" id="{F8B9E610-3B5B-41C5-B740-C1F9087ABF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6163" y="3243264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8" name="Line 172">
                <a:extLst>
                  <a:ext uri="{FF2B5EF4-FFF2-40B4-BE49-F238E27FC236}">
                    <a16:creationId xmlns:a16="http://schemas.microsoft.com/office/drawing/2014/main" id="{0CE11EA5-2DC1-4894-A507-32D49E49D8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3625" y="3243264"/>
                <a:ext cx="0" cy="13970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9" name="Line 173">
                <a:extLst>
                  <a:ext uri="{FF2B5EF4-FFF2-40B4-BE49-F238E27FC236}">
                    <a16:creationId xmlns:a16="http://schemas.microsoft.com/office/drawing/2014/main" id="{91DE55CC-461C-4BCF-A1EF-2D784CAA86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0338" y="337185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0" name="Line 174">
                <a:extLst>
                  <a:ext uri="{FF2B5EF4-FFF2-40B4-BE49-F238E27FC236}">
                    <a16:creationId xmlns:a16="http://schemas.microsoft.com/office/drawing/2014/main" id="{5D59FCFD-37CF-4192-A902-65B832B769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0338" y="3192464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1" name="Line 175">
                <a:extLst>
                  <a:ext uri="{FF2B5EF4-FFF2-40B4-BE49-F238E27FC236}">
                    <a16:creationId xmlns:a16="http://schemas.microsoft.com/office/drawing/2014/main" id="{30466927-2E2B-4808-A30A-3836780313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7800" y="3192464"/>
                <a:ext cx="0" cy="179388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2" name="Line 176">
                <a:extLst>
                  <a:ext uri="{FF2B5EF4-FFF2-40B4-BE49-F238E27FC236}">
                    <a16:creationId xmlns:a16="http://schemas.microsoft.com/office/drawing/2014/main" id="{2DA61797-CD36-434A-A1FC-492406954A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6575" y="337185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3" name="Line 177">
                <a:extLst>
                  <a:ext uri="{FF2B5EF4-FFF2-40B4-BE49-F238E27FC236}">
                    <a16:creationId xmlns:a16="http://schemas.microsoft.com/office/drawing/2014/main" id="{E9A015AE-B3B3-4E4F-B7AE-802449C719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6575" y="318135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4" name="Line 178">
                <a:extLst>
                  <a:ext uri="{FF2B5EF4-FFF2-40B4-BE49-F238E27FC236}">
                    <a16:creationId xmlns:a16="http://schemas.microsoft.com/office/drawing/2014/main" id="{2B3EDEF3-7188-4B89-9B95-DC0A661B33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038" y="3181351"/>
                <a:ext cx="0" cy="19050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5" name="Line 179">
                <a:extLst>
                  <a:ext uri="{FF2B5EF4-FFF2-40B4-BE49-F238E27FC236}">
                    <a16:creationId xmlns:a16="http://schemas.microsoft.com/office/drawing/2014/main" id="{0D42D3DB-7EA9-4576-AFC8-99D5B1BE43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4400" y="3332164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6" name="Line 180">
                <a:extLst>
                  <a:ext uri="{FF2B5EF4-FFF2-40B4-BE49-F238E27FC236}">
                    <a16:creationId xmlns:a16="http://schemas.microsoft.com/office/drawing/2014/main" id="{EC349E1E-FDCF-4F87-B6B0-787A862CCB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4400" y="314325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7" name="Line 181">
                <a:extLst>
                  <a:ext uri="{FF2B5EF4-FFF2-40B4-BE49-F238E27FC236}">
                    <a16:creationId xmlns:a16="http://schemas.microsoft.com/office/drawing/2014/main" id="{4A854125-C027-4333-9254-3AC83FC32E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1863" y="3143251"/>
                <a:ext cx="0" cy="188913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8" name="Line 182">
                <a:extLst>
                  <a:ext uri="{FF2B5EF4-FFF2-40B4-BE49-F238E27FC236}">
                    <a16:creationId xmlns:a16="http://schemas.microsoft.com/office/drawing/2014/main" id="{140FCCB7-5FB3-40C0-8157-D8EBA196D4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0638" y="329882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9" name="Line 183">
                <a:extLst>
                  <a:ext uri="{FF2B5EF4-FFF2-40B4-BE49-F238E27FC236}">
                    <a16:creationId xmlns:a16="http://schemas.microsoft.com/office/drawing/2014/main" id="{C827793C-C3C0-4B19-8A75-44A831564A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0638" y="3109914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0" name="Line 184">
                <a:extLst>
                  <a:ext uri="{FF2B5EF4-FFF2-40B4-BE49-F238E27FC236}">
                    <a16:creationId xmlns:a16="http://schemas.microsoft.com/office/drawing/2014/main" id="{0ED65B6D-C0C2-4465-8563-6CEE09118D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8100" y="3109914"/>
                <a:ext cx="0" cy="188913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1" name="Line 185">
                <a:extLst>
                  <a:ext uri="{FF2B5EF4-FFF2-40B4-BE49-F238E27FC236}">
                    <a16:creationId xmlns:a16="http://schemas.microsoft.com/office/drawing/2014/main" id="{0D4F3AA4-7B23-48CC-B73E-4B97222E22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8463" y="3309939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2" name="Line 186">
                <a:extLst>
                  <a:ext uri="{FF2B5EF4-FFF2-40B4-BE49-F238E27FC236}">
                    <a16:creationId xmlns:a16="http://schemas.microsoft.com/office/drawing/2014/main" id="{195C704E-7D29-4947-9745-1575437164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8463" y="3081339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3" name="Line 187">
                <a:extLst>
                  <a:ext uri="{FF2B5EF4-FFF2-40B4-BE49-F238E27FC236}">
                    <a16:creationId xmlns:a16="http://schemas.microsoft.com/office/drawing/2014/main" id="{D3BB1189-0070-4B10-82B2-42EB7835EB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5925" y="3081339"/>
                <a:ext cx="0" cy="22860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4" name="Line 188">
                <a:extLst>
                  <a:ext uri="{FF2B5EF4-FFF2-40B4-BE49-F238E27FC236}">
                    <a16:creationId xmlns:a16="http://schemas.microsoft.com/office/drawing/2014/main" id="{36049CBA-D8F7-4689-BA91-AB359067B6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8350" y="334327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5" name="Line 189">
                <a:extLst>
                  <a:ext uri="{FF2B5EF4-FFF2-40B4-BE49-F238E27FC236}">
                    <a16:creationId xmlns:a16="http://schemas.microsoft.com/office/drawing/2014/main" id="{BCD6EF0C-03C0-4FAB-8580-85FEA3FAD0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8350" y="304800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6" name="Line 190">
                <a:extLst>
                  <a:ext uri="{FF2B5EF4-FFF2-40B4-BE49-F238E27FC236}">
                    <a16:creationId xmlns:a16="http://schemas.microsoft.com/office/drawing/2014/main" id="{CC10F469-BEC7-4E78-ABB1-5390626E99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5813" y="3048001"/>
                <a:ext cx="0" cy="295275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7" name="Line 191">
                <a:extLst>
                  <a:ext uri="{FF2B5EF4-FFF2-40B4-BE49-F238E27FC236}">
                    <a16:creationId xmlns:a16="http://schemas.microsoft.com/office/drawing/2014/main" id="{CDE2E4E9-2F4F-4281-BEB0-65FF64C4E1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86175" y="3382964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8" name="Line 192">
                <a:extLst>
                  <a:ext uri="{FF2B5EF4-FFF2-40B4-BE49-F238E27FC236}">
                    <a16:creationId xmlns:a16="http://schemas.microsoft.com/office/drawing/2014/main" id="{9466CA1D-7BD2-4332-9BE8-01AF1114BB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86175" y="298132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9" name="Line 193">
                <a:extLst>
                  <a:ext uri="{FF2B5EF4-FFF2-40B4-BE49-F238E27FC236}">
                    <a16:creationId xmlns:a16="http://schemas.microsoft.com/office/drawing/2014/main" id="{FE4C3A25-5B6D-4E00-ABE7-09AC1AD956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3638" y="2981326"/>
                <a:ext cx="0" cy="401638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5" name="Freeform 273">
                <a:extLst>
                  <a:ext uri="{FF2B5EF4-FFF2-40B4-BE49-F238E27FC236}">
                    <a16:creationId xmlns:a16="http://schemas.microsoft.com/office/drawing/2014/main" id="{1DAA793B-A7E2-4559-B3BA-7CC86B5752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213" y="2706688"/>
                <a:ext cx="3017837" cy="606425"/>
              </a:xfrm>
              <a:custGeom>
                <a:avLst/>
                <a:gdLst>
                  <a:gd name="T0" fmla="*/ 0 w 1901"/>
                  <a:gd name="T1" fmla="*/ 382 h 382"/>
                  <a:gd name="T2" fmla="*/ 83 w 1901"/>
                  <a:gd name="T3" fmla="*/ 308 h 382"/>
                  <a:gd name="T4" fmla="*/ 242 w 1901"/>
                  <a:gd name="T5" fmla="*/ 207 h 382"/>
                  <a:gd name="T6" fmla="*/ 488 w 1901"/>
                  <a:gd name="T7" fmla="*/ 154 h 382"/>
                  <a:gd name="T8" fmla="*/ 713 w 1901"/>
                  <a:gd name="T9" fmla="*/ 112 h 382"/>
                  <a:gd name="T10" fmla="*/ 959 w 1901"/>
                  <a:gd name="T11" fmla="*/ 45 h 382"/>
                  <a:gd name="T12" fmla="*/ 1197 w 1901"/>
                  <a:gd name="T13" fmla="*/ 70 h 382"/>
                  <a:gd name="T14" fmla="*/ 1421 w 1901"/>
                  <a:gd name="T15" fmla="*/ 52 h 382"/>
                  <a:gd name="T16" fmla="*/ 1663 w 1901"/>
                  <a:gd name="T17" fmla="*/ 0 h 382"/>
                  <a:gd name="T18" fmla="*/ 1901 w 1901"/>
                  <a:gd name="T19" fmla="*/ 42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1" h="382">
                    <a:moveTo>
                      <a:pt x="0" y="382"/>
                    </a:moveTo>
                    <a:lnTo>
                      <a:pt x="83" y="308"/>
                    </a:lnTo>
                    <a:lnTo>
                      <a:pt x="242" y="207"/>
                    </a:lnTo>
                    <a:lnTo>
                      <a:pt x="488" y="154"/>
                    </a:lnTo>
                    <a:lnTo>
                      <a:pt x="713" y="112"/>
                    </a:lnTo>
                    <a:lnTo>
                      <a:pt x="959" y="45"/>
                    </a:lnTo>
                    <a:lnTo>
                      <a:pt x="1197" y="70"/>
                    </a:lnTo>
                    <a:lnTo>
                      <a:pt x="1421" y="52"/>
                    </a:lnTo>
                    <a:lnTo>
                      <a:pt x="1663" y="0"/>
                    </a:lnTo>
                    <a:lnTo>
                      <a:pt x="1901" y="42"/>
                    </a:lnTo>
                  </a:path>
                </a:pathLst>
              </a:cu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7" name="Freeform 275">
                <a:extLst>
                  <a:ext uri="{FF2B5EF4-FFF2-40B4-BE49-F238E27FC236}">
                    <a16:creationId xmlns:a16="http://schemas.microsoft.com/office/drawing/2014/main" id="{B3E92164-E9B0-4D5A-8CFB-E8989B0A4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563" y="2857501"/>
                <a:ext cx="3017837" cy="455613"/>
              </a:xfrm>
              <a:custGeom>
                <a:avLst/>
                <a:gdLst>
                  <a:gd name="T0" fmla="*/ 0 w 1901"/>
                  <a:gd name="T1" fmla="*/ 287 h 287"/>
                  <a:gd name="T2" fmla="*/ 79 w 1901"/>
                  <a:gd name="T3" fmla="*/ 248 h 287"/>
                  <a:gd name="T4" fmla="*/ 242 w 1901"/>
                  <a:gd name="T5" fmla="*/ 178 h 287"/>
                  <a:gd name="T6" fmla="*/ 480 w 1901"/>
                  <a:gd name="T7" fmla="*/ 140 h 287"/>
                  <a:gd name="T8" fmla="*/ 713 w 1901"/>
                  <a:gd name="T9" fmla="*/ 112 h 287"/>
                  <a:gd name="T10" fmla="*/ 951 w 1901"/>
                  <a:gd name="T11" fmla="*/ 73 h 287"/>
                  <a:gd name="T12" fmla="*/ 1184 w 1901"/>
                  <a:gd name="T13" fmla="*/ 84 h 287"/>
                  <a:gd name="T14" fmla="*/ 1426 w 1901"/>
                  <a:gd name="T15" fmla="*/ 84 h 287"/>
                  <a:gd name="T16" fmla="*/ 1664 w 1901"/>
                  <a:gd name="T17" fmla="*/ 70 h 287"/>
                  <a:gd name="T18" fmla="*/ 1901 w 1901"/>
                  <a:gd name="T19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1" h="287">
                    <a:moveTo>
                      <a:pt x="0" y="287"/>
                    </a:moveTo>
                    <a:lnTo>
                      <a:pt x="79" y="248"/>
                    </a:lnTo>
                    <a:lnTo>
                      <a:pt x="242" y="178"/>
                    </a:lnTo>
                    <a:lnTo>
                      <a:pt x="480" y="140"/>
                    </a:lnTo>
                    <a:lnTo>
                      <a:pt x="713" y="112"/>
                    </a:lnTo>
                    <a:lnTo>
                      <a:pt x="951" y="73"/>
                    </a:lnTo>
                    <a:lnTo>
                      <a:pt x="1184" y="84"/>
                    </a:lnTo>
                    <a:lnTo>
                      <a:pt x="1426" y="84"/>
                    </a:lnTo>
                    <a:lnTo>
                      <a:pt x="1664" y="70"/>
                    </a:lnTo>
                    <a:lnTo>
                      <a:pt x="1901" y="0"/>
                    </a:lnTo>
                  </a:path>
                </a:pathLst>
              </a:cu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9" name="Freeform 277">
                <a:extLst>
                  <a:ext uri="{FF2B5EF4-FFF2-40B4-BE49-F238E27FC236}">
                    <a16:creationId xmlns:a16="http://schemas.microsoft.com/office/drawing/2014/main" id="{011094EF-3214-4235-A350-837B19915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213" y="3179763"/>
                <a:ext cx="3024187" cy="155575"/>
              </a:xfrm>
              <a:custGeom>
                <a:avLst/>
                <a:gdLst>
                  <a:gd name="T0" fmla="*/ 0 w 1905"/>
                  <a:gd name="T1" fmla="*/ 84 h 98"/>
                  <a:gd name="T2" fmla="*/ 83 w 1905"/>
                  <a:gd name="T3" fmla="*/ 98 h 98"/>
                  <a:gd name="T4" fmla="*/ 242 w 1905"/>
                  <a:gd name="T5" fmla="*/ 84 h 98"/>
                  <a:gd name="T6" fmla="*/ 484 w 1905"/>
                  <a:gd name="T7" fmla="*/ 63 h 98"/>
                  <a:gd name="T8" fmla="*/ 721 w 1905"/>
                  <a:gd name="T9" fmla="*/ 59 h 98"/>
                  <a:gd name="T10" fmla="*/ 959 w 1905"/>
                  <a:gd name="T11" fmla="*/ 42 h 98"/>
                  <a:gd name="T12" fmla="*/ 1192 w 1905"/>
                  <a:gd name="T13" fmla="*/ 17 h 98"/>
                  <a:gd name="T14" fmla="*/ 1430 w 1905"/>
                  <a:gd name="T15" fmla="*/ 10 h 98"/>
                  <a:gd name="T16" fmla="*/ 1663 w 1905"/>
                  <a:gd name="T17" fmla="*/ 10 h 98"/>
                  <a:gd name="T18" fmla="*/ 1905 w 1905"/>
                  <a:gd name="T19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5" h="98">
                    <a:moveTo>
                      <a:pt x="0" y="84"/>
                    </a:moveTo>
                    <a:lnTo>
                      <a:pt x="83" y="98"/>
                    </a:lnTo>
                    <a:lnTo>
                      <a:pt x="242" y="84"/>
                    </a:lnTo>
                    <a:lnTo>
                      <a:pt x="484" y="63"/>
                    </a:lnTo>
                    <a:lnTo>
                      <a:pt x="721" y="59"/>
                    </a:lnTo>
                    <a:lnTo>
                      <a:pt x="959" y="42"/>
                    </a:lnTo>
                    <a:lnTo>
                      <a:pt x="1192" y="17"/>
                    </a:lnTo>
                    <a:lnTo>
                      <a:pt x="1430" y="10"/>
                    </a:lnTo>
                    <a:lnTo>
                      <a:pt x="1663" y="10"/>
                    </a:lnTo>
                    <a:lnTo>
                      <a:pt x="1905" y="0"/>
                    </a:lnTo>
                  </a:path>
                </a:pathLst>
              </a:cu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93" name="ZoneTexte 292">
              <a:extLst>
                <a:ext uri="{FF2B5EF4-FFF2-40B4-BE49-F238E27FC236}">
                  <a16:creationId xmlns:a16="http://schemas.microsoft.com/office/drawing/2014/main" id="{A350792F-449C-4DD3-8BA8-F888FDF570C8}"/>
                </a:ext>
              </a:extLst>
            </p:cNvPr>
            <p:cNvSpPr txBox="1"/>
            <p:nvPr/>
          </p:nvSpPr>
          <p:spPr>
            <a:xfrm>
              <a:off x="577214" y="3480872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0</a:t>
              </a:r>
            </a:p>
          </p:txBody>
        </p:sp>
        <p:sp>
          <p:nvSpPr>
            <p:cNvPr id="294" name="ZoneTexte 293">
              <a:extLst>
                <a:ext uri="{FF2B5EF4-FFF2-40B4-BE49-F238E27FC236}">
                  <a16:creationId xmlns:a16="http://schemas.microsoft.com/office/drawing/2014/main" id="{E7A0E3D6-80EB-47A1-8E9D-EC97C55DFE78}"/>
                </a:ext>
              </a:extLst>
            </p:cNvPr>
            <p:cNvSpPr txBox="1"/>
            <p:nvPr/>
          </p:nvSpPr>
          <p:spPr>
            <a:xfrm>
              <a:off x="699134" y="3480872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4</a:t>
              </a:r>
            </a:p>
          </p:txBody>
        </p:sp>
        <p:sp>
          <p:nvSpPr>
            <p:cNvPr id="296" name="ZoneTexte 295">
              <a:extLst>
                <a:ext uri="{FF2B5EF4-FFF2-40B4-BE49-F238E27FC236}">
                  <a16:creationId xmlns:a16="http://schemas.microsoft.com/office/drawing/2014/main" id="{51321972-2589-4007-8304-85EB52BEBCE0}"/>
                </a:ext>
              </a:extLst>
            </p:cNvPr>
            <p:cNvSpPr txBox="1"/>
            <p:nvPr/>
          </p:nvSpPr>
          <p:spPr>
            <a:xfrm>
              <a:off x="934144" y="348087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12</a:t>
              </a:r>
            </a:p>
          </p:txBody>
        </p:sp>
        <p:sp>
          <p:nvSpPr>
            <p:cNvPr id="297" name="ZoneTexte 296">
              <a:extLst>
                <a:ext uri="{FF2B5EF4-FFF2-40B4-BE49-F238E27FC236}">
                  <a16:creationId xmlns:a16="http://schemas.microsoft.com/office/drawing/2014/main" id="{7D18E05A-668F-4534-A71D-CD0A9E70115A}"/>
                </a:ext>
              </a:extLst>
            </p:cNvPr>
            <p:cNvSpPr txBox="1"/>
            <p:nvPr/>
          </p:nvSpPr>
          <p:spPr>
            <a:xfrm>
              <a:off x="1304984" y="348087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24</a:t>
              </a:r>
            </a:p>
          </p:txBody>
        </p:sp>
        <p:sp>
          <p:nvSpPr>
            <p:cNvPr id="298" name="ZoneTexte 297">
              <a:extLst>
                <a:ext uri="{FF2B5EF4-FFF2-40B4-BE49-F238E27FC236}">
                  <a16:creationId xmlns:a16="http://schemas.microsoft.com/office/drawing/2014/main" id="{6EC665A6-75CA-4380-99F4-ED26370454DF}"/>
                </a:ext>
              </a:extLst>
            </p:cNvPr>
            <p:cNvSpPr txBox="1"/>
            <p:nvPr/>
          </p:nvSpPr>
          <p:spPr>
            <a:xfrm>
              <a:off x="1675824" y="348087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36</a:t>
              </a:r>
            </a:p>
          </p:txBody>
        </p:sp>
        <p:sp>
          <p:nvSpPr>
            <p:cNvPr id="299" name="ZoneTexte 298">
              <a:extLst>
                <a:ext uri="{FF2B5EF4-FFF2-40B4-BE49-F238E27FC236}">
                  <a16:creationId xmlns:a16="http://schemas.microsoft.com/office/drawing/2014/main" id="{73E0E0F8-68D6-4398-99CE-F7E9AB4B165D}"/>
                </a:ext>
              </a:extLst>
            </p:cNvPr>
            <p:cNvSpPr txBox="1"/>
            <p:nvPr/>
          </p:nvSpPr>
          <p:spPr>
            <a:xfrm>
              <a:off x="2066984" y="348087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48</a:t>
              </a:r>
            </a:p>
          </p:txBody>
        </p:sp>
        <p:sp>
          <p:nvSpPr>
            <p:cNvPr id="300" name="ZoneTexte 299">
              <a:extLst>
                <a:ext uri="{FF2B5EF4-FFF2-40B4-BE49-F238E27FC236}">
                  <a16:creationId xmlns:a16="http://schemas.microsoft.com/office/drawing/2014/main" id="{83D39C90-06BE-4E40-BDA9-75AFC4A9EACD}"/>
                </a:ext>
              </a:extLst>
            </p:cNvPr>
            <p:cNvSpPr txBox="1"/>
            <p:nvPr/>
          </p:nvSpPr>
          <p:spPr>
            <a:xfrm>
              <a:off x="2437824" y="348087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60</a:t>
              </a:r>
            </a:p>
          </p:txBody>
        </p:sp>
        <p:sp>
          <p:nvSpPr>
            <p:cNvPr id="301" name="ZoneTexte 300">
              <a:extLst>
                <a:ext uri="{FF2B5EF4-FFF2-40B4-BE49-F238E27FC236}">
                  <a16:creationId xmlns:a16="http://schemas.microsoft.com/office/drawing/2014/main" id="{8B1FDC5C-8E0D-4944-848E-3974A70DABA8}"/>
                </a:ext>
              </a:extLst>
            </p:cNvPr>
            <p:cNvSpPr txBox="1"/>
            <p:nvPr/>
          </p:nvSpPr>
          <p:spPr>
            <a:xfrm>
              <a:off x="2823904" y="348087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72</a:t>
              </a:r>
            </a:p>
          </p:txBody>
        </p:sp>
        <p:sp>
          <p:nvSpPr>
            <p:cNvPr id="302" name="ZoneTexte 301">
              <a:extLst>
                <a:ext uri="{FF2B5EF4-FFF2-40B4-BE49-F238E27FC236}">
                  <a16:creationId xmlns:a16="http://schemas.microsoft.com/office/drawing/2014/main" id="{1DE3CE24-08F6-4336-A223-BFABBB8C564E}"/>
                </a:ext>
              </a:extLst>
            </p:cNvPr>
            <p:cNvSpPr txBox="1"/>
            <p:nvPr/>
          </p:nvSpPr>
          <p:spPr>
            <a:xfrm>
              <a:off x="3194744" y="348087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84</a:t>
              </a:r>
            </a:p>
          </p:txBody>
        </p:sp>
        <p:sp>
          <p:nvSpPr>
            <p:cNvPr id="303" name="ZoneTexte 302">
              <a:extLst>
                <a:ext uri="{FF2B5EF4-FFF2-40B4-BE49-F238E27FC236}">
                  <a16:creationId xmlns:a16="http://schemas.microsoft.com/office/drawing/2014/main" id="{44CDD2BD-2D90-4C85-A543-2035DD722B8E}"/>
                </a:ext>
              </a:extLst>
            </p:cNvPr>
            <p:cNvSpPr txBox="1"/>
            <p:nvPr/>
          </p:nvSpPr>
          <p:spPr>
            <a:xfrm>
              <a:off x="3555424" y="348087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96</a:t>
              </a:r>
            </a:p>
          </p:txBody>
        </p:sp>
        <p:sp>
          <p:nvSpPr>
            <p:cNvPr id="304" name="ZoneTexte 303">
              <a:extLst>
                <a:ext uri="{FF2B5EF4-FFF2-40B4-BE49-F238E27FC236}">
                  <a16:creationId xmlns:a16="http://schemas.microsoft.com/office/drawing/2014/main" id="{529F1BD4-B8F9-468C-8144-C99A236A5C2F}"/>
                </a:ext>
              </a:extLst>
            </p:cNvPr>
            <p:cNvSpPr txBox="1"/>
            <p:nvPr/>
          </p:nvSpPr>
          <p:spPr>
            <a:xfrm>
              <a:off x="359786" y="3196392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0</a:t>
              </a:r>
            </a:p>
          </p:txBody>
        </p:sp>
        <p:sp>
          <p:nvSpPr>
            <p:cNvPr id="305" name="ZoneTexte 304">
              <a:extLst>
                <a:ext uri="{FF2B5EF4-FFF2-40B4-BE49-F238E27FC236}">
                  <a16:creationId xmlns:a16="http://schemas.microsoft.com/office/drawing/2014/main" id="{F7E01407-36FF-4DFA-AF91-A8C742858D16}"/>
                </a:ext>
              </a:extLst>
            </p:cNvPr>
            <p:cNvSpPr txBox="1"/>
            <p:nvPr/>
          </p:nvSpPr>
          <p:spPr>
            <a:xfrm>
              <a:off x="359786" y="3042142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2</a:t>
              </a:r>
            </a:p>
          </p:txBody>
        </p:sp>
        <p:sp>
          <p:nvSpPr>
            <p:cNvPr id="306" name="ZoneTexte 305">
              <a:extLst>
                <a:ext uri="{FF2B5EF4-FFF2-40B4-BE49-F238E27FC236}">
                  <a16:creationId xmlns:a16="http://schemas.microsoft.com/office/drawing/2014/main" id="{E270EC45-26E1-4141-9D3E-933E99F6C843}"/>
                </a:ext>
              </a:extLst>
            </p:cNvPr>
            <p:cNvSpPr txBox="1"/>
            <p:nvPr/>
          </p:nvSpPr>
          <p:spPr>
            <a:xfrm>
              <a:off x="359786" y="2887895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4</a:t>
              </a:r>
            </a:p>
          </p:txBody>
        </p:sp>
        <p:sp>
          <p:nvSpPr>
            <p:cNvPr id="307" name="ZoneTexte 306">
              <a:extLst>
                <a:ext uri="{FF2B5EF4-FFF2-40B4-BE49-F238E27FC236}">
                  <a16:creationId xmlns:a16="http://schemas.microsoft.com/office/drawing/2014/main" id="{DF6AC72F-A62A-437D-9A5E-124EABE261AE}"/>
                </a:ext>
              </a:extLst>
            </p:cNvPr>
            <p:cNvSpPr txBox="1"/>
            <p:nvPr/>
          </p:nvSpPr>
          <p:spPr>
            <a:xfrm>
              <a:off x="359786" y="2733648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6</a:t>
              </a:r>
            </a:p>
          </p:txBody>
        </p:sp>
        <p:sp>
          <p:nvSpPr>
            <p:cNvPr id="308" name="ZoneTexte 307">
              <a:extLst>
                <a:ext uri="{FF2B5EF4-FFF2-40B4-BE49-F238E27FC236}">
                  <a16:creationId xmlns:a16="http://schemas.microsoft.com/office/drawing/2014/main" id="{47562F3C-7804-4863-B898-99FCFCC6E749}"/>
                </a:ext>
              </a:extLst>
            </p:cNvPr>
            <p:cNvSpPr txBox="1"/>
            <p:nvPr/>
          </p:nvSpPr>
          <p:spPr>
            <a:xfrm>
              <a:off x="359786" y="2579401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8</a:t>
              </a:r>
            </a:p>
          </p:txBody>
        </p:sp>
        <p:sp>
          <p:nvSpPr>
            <p:cNvPr id="309" name="ZoneTexte 308">
              <a:extLst>
                <a:ext uri="{FF2B5EF4-FFF2-40B4-BE49-F238E27FC236}">
                  <a16:creationId xmlns:a16="http://schemas.microsoft.com/office/drawing/2014/main" id="{FAC88E29-FE9F-4BB4-8D31-A2DDB0571DDD}"/>
                </a:ext>
              </a:extLst>
            </p:cNvPr>
            <p:cNvSpPr txBox="1"/>
            <p:nvPr/>
          </p:nvSpPr>
          <p:spPr>
            <a:xfrm>
              <a:off x="294064" y="2425154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10</a:t>
              </a:r>
            </a:p>
          </p:txBody>
        </p:sp>
        <p:sp>
          <p:nvSpPr>
            <p:cNvPr id="310" name="ZoneTexte 309">
              <a:extLst>
                <a:ext uri="{FF2B5EF4-FFF2-40B4-BE49-F238E27FC236}">
                  <a16:creationId xmlns:a16="http://schemas.microsoft.com/office/drawing/2014/main" id="{40B8CF75-ACE4-4C2C-96D7-32EB5ECAC7A8}"/>
                </a:ext>
              </a:extLst>
            </p:cNvPr>
            <p:cNvSpPr txBox="1"/>
            <p:nvPr/>
          </p:nvSpPr>
          <p:spPr>
            <a:xfrm>
              <a:off x="294064" y="2270907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12</a:t>
              </a:r>
            </a:p>
          </p:txBody>
        </p:sp>
        <p:sp>
          <p:nvSpPr>
            <p:cNvPr id="311" name="ZoneTexte 310">
              <a:extLst>
                <a:ext uri="{FF2B5EF4-FFF2-40B4-BE49-F238E27FC236}">
                  <a16:creationId xmlns:a16="http://schemas.microsoft.com/office/drawing/2014/main" id="{5B02482B-D0DB-49B1-8479-837F7F5C6DD1}"/>
                </a:ext>
              </a:extLst>
            </p:cNvPr>
            <p:cNvSpPr txBox="1"/>
            <p:nvPr/>
          </p:nvSpPr>
          <p:spPr>
            <a:xfrm>
              <a:off x="294064" y="2116660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14</a:t>
              </a:r>
            </a:p>
          </p:txBody>
        </p:sp>
        <p:sp>
          <p:nvSpPr>
            <p:cNvPr id="312" name="ZoneTexte 311">
              <a:extLst>
                <a:ext uri="{FF2B5EF4-FFF2-40B4-BE49-F238E27FC236}">
                  <a16:creationId xmlns:a16="http://schemas.microsoft.com/office/drawing/2014/main" id="{A301C9C0-99FB-4088-8949-879FF4C3DFCB}"/>
                </a:ext>
              </a:extLst>
            </p:cNvPr>
            <p:cNvSpPr txBox="1"/>
            <p:nvPr/>
          </p:nvSpPr>
          <p:spPr>
            <a:xfrm>
              <a:off x="294064" y="1962413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16</a:t>
              </a:r>
            </a:p>
          </p:txBody>
        </p:sp>
        <p:sp>
          <p:nvSpPr>
            <p:cNvPr id="313" name="ZoneTexte 312">
              <a:extLst>
                <a:ext uri="{FF2B5EF4-FFF2-40B4-BE49-F238E27FC236}">
                  <a16:creationId xmlns:a16="http://schemas.microsoft.com/office/drawing/2014/main" id="{5FCABE9A-F323-4C76-97A1-3A92E986AFA9}"/>
                </a:ext>
              </a:extLst>
            </p:cNvPr>
            <p:cNvSpPr txBox="1"/>
            <p:nvPr/>
          </p:nvSpPr>
          <p:spPr>
            <a:xfrm>
              <a:off x="294064" y="1808166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18</a:t>
              </a:r>
            </a:p>
          </p:txBody>
        </p:sp>
        <p:sp>
          <p:nvSpPr>
            <p:cNvPr id="314" name="ZoneTexte 313">
              <a:extLst>
                <a:ext uri="{FF2B5EF4-FFF2-40B4-BE49-F238E27FC236}">
                  <a16:creationId xmlns:a16="http://schemas.microsoft.com/office/drawing/2014/main" id="{D27AE8F8-8696-4ECA-9C9E-24B1C3EE6B1C}"/>
                </a:ext>
              </a:extLst>
            </p:cNvPr>
            <p:cNvSpPr txBox="1"/>
            <p:nvPr/>
          </p:nvSpPr>
          <p:spPr>
            <a:xfrm>
              <a:off x="294064" y="1653919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20</a:t>
              </a:r>
            </a:p>
          </p:txBody>
        </p:sp>
        <p:sp>
          <p:nvSpPr>
            <p:cNvPr id="315" name="ZoneTexte 314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294064" y="149967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22</a:t>
              </a:r>
            </a:p>
          </p:txBody>
        </p:sp>
        <p:sp>
          <p:nvSpPr>
            <p:cNvPr id="316" name="ZoneTexte 315">
              <a:extLst>
                <a:ext uri="{FF2B5EF4-FFF2-40B4-BE49-F238E27FC236}">
                  <a16:creationId xmlns:a16="http://schemas.microsoft.com/office/drawing/2014/main" id="{D8DE7235-C3EA-480E-910F-993B895FFB22}"/>
                </a:ext>
              </a:extLst>
            </p:cNvPr>
            <p:cNvSpPr txBox="1"/>
            <p:nvPr/>
          </p:nvSpPr>
          <p:spPr>
            <a:xfrm>
              <a:off x="3672841" y="3073757"/>
              <a:ext cx="4058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>
                  <a:solidFill>
                    <a:srgbClr val="58892E"/>
                  </a:solidFill>
                </a:rPr>
                <a:t>+2%</a:t>
              </a:r>
            </a:p>
          </p:txBody>
        </p:sp>
        <p:sp>
          <p:nvSpPr>
            <p:cNvPr id="317" name="ZoneTexte 316">
              <a:extLst>
                <a:ext uri="{FF2B5EF4-FFF2-40B4-BE49-F238E27FC236}">
                  <a16:creationId xmlns:a16="http://schemas.microsoft.com/office/drawing/2014/main" id="{EB81AD3F-5A37-4B1F-84FB-FF4AC2B0D303}"/>
                </a:ext>
              </a:extLst>
            </p:cNvPr>
            <p:cNvSpPr txBox="1"/>
            <p:nvPr/>
          </p:nvSpPr>
          <p:spPr>
            <a:xfrm>
              <a:off x="3672841" y="2758797"/>
              <a:ext cx="4058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>
                  <a:solidFill>
                    <a:srgbClr val="0072E8"/>
                  </a:solidFill>
                </a:rPr>
                <a:t>+6%</a:t>
              </a:r>
            </a:p>
          </p:txBody>
        </p:sp>
        <p:sp>
          <p:nvSpPr>
            <p:cNvPr id="318" name="ZoneTexte 317">
              <a:extLst>
                <a:ext uri="{FF2B5EF4-FFF2-40B4-BE49-F238E27FC236}">
                  <a16:creationId xmlns:a16="http://schemas.microsoft.com/office/drawing/2014/main" id="{6B61CB04-084B-4DDD-9E01-F702C1424C5D}"/>
                </a:ext>
              </a:extLst>
            </p:cNvPr>
            <p:cNvSpPr txBox="1"/>
            <p:nvPr/>
          </p:nvSpPr>
          <p:spPr>
            <a:xfrm>
              <a:off x="3672841" y="2626717"/>
              <a:ext cx="4058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>
                  <a:solidFill>
                    <a:srgbClr val="FF0000"/>
                  </a:solidFill>
                </a:rPr>
                <a:t>+7%</a:t>
              </a:r>
            </a:p>
          </p:txBody>
        </p:sp>
        <p:sp>
          <p:nvSpPr>
            <p:cNvPr id="319" name="ZoneTexte 318">
              <a:extLst>
                <a:ext uri="{FF2B5EF4-FFF2-40B4-BE49-F238E27FC236}">
                  <a16:creationId xmlns:a16="http://schemas.microsoft.com/office/drawing/2014/main" id="{83CF8D01-902A-407B-A9B6-9B8C02B401F1}"/>
                </a:ext>
              </a:extLst>
            </p:cNvPr>
            <p:cNvSpPr txBox="1"/>
            <p:nvPr/>
          </p:nvSpPr>
          <p:spPr>
            <a:xfrm>
              <a:off x="1957980" y="3608888"/>
              <a:ext cx="5341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 err="1"/>
                <a:t>Weeks</a:t>
              </a:r>
              <a:endParaRPr lang="fr-FR" sz="1000" dirty="0"/>
            </a:p>
          </p:txBody>
        </p:sp>
        <p:sp>
          <p:nvSpPr>
            <p:cNvPr id="351" name="Oval 282">
              <a:extLst>
                <a:ext uri="{FF2B5EF4-FFF2-40B4-BE49-F238E27FC236}">
                  <a16:creationId xmlns:a16="http://schemas.microsoft.com/office/drawing/2014/main" id="{D1D4FE98-F9CD-4BDB-94DD-FCE7EE3F4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173" y="1738972"/>
              <a:ext cx="58061" cy="611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2" name="Freeform 283">
              <a:extLst>
                <a:ext uri="{FF2B5EF4-FFF2-40B4-BE49-F238E27FC236}">
                  <a16:creationId xmlns:a16="http://schemas.microsoft.com/office/drawing/2014/main" id="{325E2F9C-3AB5-405B-871A-537135D13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3096" y="1733787"/>
              <a:ext cx="89165" cy="72577"/>
            </a:xfrm>
            <a:custGeom>
              <a:avLst/>
              <a:gdLst>
                <a:gd name="T0" fmla="*/ 43 w 86"/>
                <a:gd name="T1" fmla="*/ 0 h 70"/>
                <a:gd name="T2" fmla="*/ 0 w 86"/>
                <a:gd name="T3" fmla="*/ 70 h 70"/>
                <a:gd name="T4" fmla="*/ 86 w 86"/>
                <a:gd name="T5" fmla="*/ 70 h 70"/>
                <a:gd name="T6" fmla="*/ 43 w 86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70">
                  <a:moveTo>
                    <a:pt x="43" y="0"/>
                  </a:moveTo>
                  <a:lnTo>
                    <a:pt x="0" y="70"/>
                  </a:lnTo>
                  <a:lnTo>
                    <a:pt x="86" y="7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5889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3" name="Freeform 284">
              <a:extLst>
                <a:ext uri="{FF2B5EF4-FFF2-40B4-BE49-F238E27FC236}">
                  <a16:creationId xmlns:a16="http://schemas.microsoft.com/office/drawing/2014/main" id="{55DF4D1E-15C6-44C6-9A6A-03AB6E3E1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594" y="1729640"/>
              <a:ext cx="78797" cy="80872"/>
            </a:xfrm>
            <a:custGeom>
              <a:avLst/>
              <a:gdLst>
                <a:gd name="T0" fmla="*/ 38 w 76"/>
                <a:gd name="T1" fmla="*/ 0 h 78"/>
                <a:gd name="T2" fmla="*/ 0 w 76"/>
                <a:gd name="T3" fmla="*/ 39 h 78"/>
                <a:gd name="T4" fmla="*/ 38 w 76"/>
                <a:gd name="T5" fmla="*/ 78 h 78"/>
                <a:gd name="T6" fmla="*/ 76 w 76"/>
                <a:gd name="T7" fmla="*/ 39 h 78"/>
                <a:gd name="T8" fmla="*/ 38 w 76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78">
                  <a:moveTo>
                    <a:pt x="38" y="0"/>
                  </a:moveTo>
                  <a:lnTo>
                    <a:pt x="0" y="39"/>
                  </a:lnTo>
                  <a:lnTo>
                    <a:pt x="38" y="78"/>
                  </a:lnTo>
                  <a:lnTo>
                    <a:pt x="76" y="3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7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4" name="Line 285">
              <a:extLst>
                <a:ext uri="{FF2B5EF4-FFF2-40B4-BE49-F238E27FC236}">
                  <a16:creationId xmlns:a16="http://schemas.microsoft.com/office/drawing/2014/main" id="{357D977B-636A-4EA9-8198-3C317AFDA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6412" y="1770076"/>
              <a:ext cx="214619" cy="0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5" name="Line 286">
              <a:extLst>
                <a:ext uri="{FF2B5EF4-FFF2-40B4-BE49-F238E27FC236}">
                  <a16:creationId xmlns:a16="http://schemas.microsoft.com/office/drawing/2014/main" id="{46B87D36-B37F-4CAC-800E-147128CF5A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7980" y="1770076"/>
              <a:ext cx="214619" cy="0"/>
            </a:xfrm>
            <a:prstGeom prst="line">
              <a:avLst/>
            </a:prstGeom>
            <a:noFill/>
            <a:ln w="9525" cap="flat">
              <a:solidFill>
                <a:srgbClr val="0072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6" name="Line 287">
              <a:extLst>
                <a:ext uri="{FF2B5EF4-FFF2-40B4-BE49-F238E27FC236}">
                  <a16:creationId xmlns:a16="http://schemas.microsoft.com/office/drawing/2014/main" id="{33566C0A-BA6C-4331-AD82-3753DBF933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9850" y="1770076"/>
              <a:ext cx="213582" cy="0"/>
            </a:xfrm>
            <a:prstGeom prst="line">
              <a:avLst/>
            </a:prstGeom>
            <a:noFill/>
            <a:ln w="9525" cap="flat">
              <a:solidFill>
                <a:srgbClr val="58892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" name="ZoneTexte 357">
              <a:extLst>
                <a:ext uri="{FF2B5EF4-FFF2-40B4-BE49-F238E27FC236}">
                  <a16:creationId xmlns:a16="http://schemas.microsoft.com/office/drawing/2014/main" id="{1AE04B12-102A-4E6C-A2C8-7553A478CBD2}"/>
                </a:ext>
              </a:extLst>
            </p:cNvPr>
            <p:cNvSpPr txBox="1"/>
            <p:nvPr/>
          </p:nvSpPr>
          <p:spPr>
            <a:xfrm>
              <a:off x="1055898" y="1646447"/>
              <a:ext cx="9060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TAF/FTC+DTG</a:t>
              </a:r>
            </a:p>
          </p:txBody>
        </p:sp>
        <p:sp>
          <p:nvSpPr>
            <p:cNvPr id="359" name="ZoneTexte 358">
              <a:extLst>
                <a:ext uri="{FF2B5EF4-FFF2-40B4-BE49-F238E27FC236}">
                  <a16:creationId xmlns:a16="http://schemas.microsoft.com/office/drawing/2014/main" id="{97E76C6F-B327-48D4-A3D0-87C088AD3ACE}"/>
                </a:ext>
              </a:extLst>
            </p:cNvPr>
            <p:cNvSpPr txBox="1"/>
            <p:nvPr/>
          </p:nvSpPr>
          <p:spPr>
            <a:xfrm>
              <a:off x="2129386" y="1634576"/>
              <a:ext cx="9108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TDF/FTC+DTG</a:t>
              </a:r>
            </a:p>
          </p:txBody>
        </p:sp>
      </p:grpSp>
      <p:sp>
        <p:nvSpPr>
          <p:cNvPr id="360" name="ZoneTexte 359">
            <a:extLst>
              <a:ext uri="{FF2B5EF4-FFF2-40B4-BE49-F238E27FC236}">
                <a16:creationId xmlns:a16="http://schemas.microsoft.com/office/drawing/2014/main" id="{E83A9287-1633-4AF1-8802-DAD96F110CF6}"/>
              </a:ext>
            </a:extLst>
          </p:cNvPr>
          <p:cNvSpPr txBox="1"/>
          <p:nvPr/>
        </p:nvSpPr>
        <p:spPr>
          <a:xfrm>
            <a:off x="3179887" y="1640877"/>
            <a:ext cx="869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/>
              <a:t>TDF/FTC/EFV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BF74BCD5-2D4C-4D34-B94D-368F2D128385}"/>
              </a:ext>
            </a:extLst>
          </p:cNvPr>
          <p:cNvGrpSpPr/>
          <p:nvPr/>
        </p:nvGrpSpPr>
        <p:grpSpPr>
          <a:xfrm>
            <a:off x="4806117" y="1499672"/>
            <a:ext cx="4224318" cy="2355437"/>
            <a:chOff x="4806117" y="1499672"/>
            <a:chExt cx="4224318" cy="2355437"/>
          </a:xfrm>
        </p:grpSpPr>
        <p:grpSp>
          <p:nvGrpSpPr>
            <p:cNvPr id="292" name="Groupe 291">
              <a:extLst>
                <a:ext uri="{FF2B5EF4-FFF2-40B4-BE49-F238E27FC236}">
                  <a16:creationId xmlns:a16="http://schemas.microsoft.com/office/drawing/2014/main" id="{5FB25297-C2C2-45B8-8E47-5AAB717BFE0F}"/>
                </a:ext>
              </a:extLst>
            </p:cNvPr>
            <p:cNvGrpSpPr/>
            <p:nvPr/>
          </p:nvGrpSpPr>
          <p:grpSpPr>
            <a:xfrm>
              <a:off x="5066090" y="1622426"/>
              <a:ext cx="3197225" cy="1898651"/>
              <a:chOff x="5430837" y="1622426"/>
              <a:chExt cx="3197225" cy="1898651"/>
            </a:xfrm>
          </p:grpSpPr>
          <p:sp>
            <p:nvSpPr>
              <p:cNvPr id="116" name="Line 30">
                <a:extLst>
                  <a:ext uri="{FF2B5EF4-FFF2-40B4-BE49-F238E27FC236}">
                    <a16:creationId xmlns:a16="http://schemas.microsoft.com/office/drawing/2014/main" id="{139D2A79-ADB8-49F3-B5F3-AA0760A8D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5287" y="3484564"/>
                <a:ext cx="3116262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7" name="Line 31">
                <a:extLst>
                  <a:ext uri="{FF2B5EF4-FFF2-40B4-BE49-F238E27FC236}">
                    <a16:creationId xmlns:a16="http://schemas.microsoft.com/office/drawing/2014/main" id="{60DF377A-8948-4149-9E82-88CAB59265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5287" y="1622426"/>
                <a:ext cx="0" cy="1862138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8" name="Line 32">
                <a:extLst>
                  <a:ext uri="{FF2B5EF4-FFF2-40B4-BE49-F238E27FC236}">
                    <a16:creationId xmlns:a16="http://schemas.microsoft.com/office/drawing/2014/main" id="{15C084C9-1D58-4AB6-89CA-49D00EB878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0837" y="1622426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9" name="Line 33">
                <a:extLst>
                  <a:ext uri="{FF2B5EF4-FFF2-40B4-BE49-F238E27FC236}">
                    <a16:creationId xmlns:a16="http://schemas.microsoft.com/office/drawing/2014/main" id="{17242031-3FB1-4B42-9552-F10E162F31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0837" y="1771651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" name="Line 34">
                <a:extLst>
                  <a:ext uri="{FF2B5EF4-FFF2-40B4-BE49-F238E27FC236}">
                    <a16:creationId xmlns:a16="http://schemas.microsoft.com/office/drawing/2014/main" id="{2AEFC280-B0F3-42BD-BE03-AA6FE7C9D6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0837" y="1928814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1" name="Line 35">
                <a:extLst>
                  <a:ext uri="{FF2B5EF4-FFF2-40B4-BE49-F238E27FC236}">
                    <a16:creationId xmlns:a16="http://schemas.microsoft.com/office/drawing/2014/main" id="{6A3067B0-C06C-4388-B2DA-B7E6691FF7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0837" y="2078039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" name="Line 36">
                <a:extLst>
                  <a:ext uri="{FF2B5EF4-FFF2-40B4-BE49-F238E27FC236}">
                    <a16:creationId xmlns:a16="http://schemas.microsoft.com/office/drawing/2014/main" id="{C0FC8EFA-FD52-40E9-8581-76B72C17A5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0837" y="2239964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3" name="Line 37">
                <a:extLst>
                  <a:ext uri="{FF2B5EF4-FFF2-40B4-BE49-F238E27FC236}">
                    <a16:creationId xmlns:a16="http://schemas.microsoft.com/office/drawing/2014/main" id="{72D7A17F-6732-42FC-A4D0-7026F154C1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0837" y="2389189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4" name="Line 38">
                <a:extLst>
                  <a:ext uri="{FF2B5EF4-FFF2-40B4-BE49-F238E27FC236}">
                    <a16:creationId xmlns:a16="http://schemas.microsoft.com/office/drawing/2014/main" id="{25361FC5-1E80-49BB-A430-A5E2B95233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0837" y="2544764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5" name="Line 39">
                <a:extLst>
                  <a:ext uri="{FF2B5EF4-FFF2-40B4-BE49-F238E27FC236}">
                    <a16:creationId xmlns:a16="http://schemas.microsoft.com/office/drawing/2014/main" id="{EE62BE03-009A-43B4-A463-AE32737708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0837" y="2695576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6" name="Line 40">
                <a:extLst>
                  <a:ext uri="{FF2B5EF4-FFF2-40B4-BE49-F238E27FC236}">
                    <a16:creationId xmlns:a16="http://schemas.microsoft.com/office/drawing/2014/main" id="{CB28F5B0-E5C2-4276-8F76-4B508A0088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0837" y="2857501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7" name="Line 41">
                <a:extLst>
                  <a:ext uri="{FF2B5EF4-FFF2-40B4-BE49-F238E27FC236}">
                    <a16:creationId xmlns:a16="http://schemas.microsoft.com/office/drawing/2014/main" id="{4FEC936A-61C2-4B52-B638-852A4A51D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0837" y="3006726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8" name="Line 42">
                <a:extLst>
                  <a:ext uri="{FF2B5EF4-FFF2-40B4-BE49-F238E27FC236}">
                    <a16:creationId xmlns:a16="http://schemas.microsoft.com/office/drawing/2014/main" id="{EC01CA53-A587-4988-9109-06F9A8A3D0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0837" y="3162301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9" name="Line 43">
                <a:extLst>
                  <a:ext uri="{FF2B5EF4-FFF2-40B4-BE49-F238E27FC236}">
                    <a16:creationId xmlns:a16="http://schemas.microsoft.com/office/drawing/2014/main" id="{1ACF0B44-9A68-4021-B189-E9B071D1C8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0837" y="3313114"/>
                <a:ext cx="41275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0" name="Line 44">
                <a:extLst>
                  <a:ext uri="{FF2B5EF4-FFF2-40B4-BE49-F238E27FC236}">
                    <a16:creationId xmlns:a16="http://schemas.microsoft.com/office/drawing/2014/main" id="{5A7F5411-8ED2-48F9-9796-AE78131150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80062" y="3487739"/>
                <a:ext cx="0" cy="33338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1" name="Line 45">
                <a:extLst>
                  <a:ext uri="{FF2B5EF4-FFF2-40B4-BE49-F238E27FC236}">
                    <a16:creationId xmlns:a16="http://schemas.microsoft.com/office/drawing/2014/main" id="{C8806FFB-B750-4418-AEB5-9E19F6D2FA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99125" y="3487739"/>
                <a:ext cx="0" cy="33338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2" name="Line 46">
                <a:extLst>
                  <a:ext uri="{FF2B5EF4-FFF2-40B4-BE49-F238E27FC236}">
                    <a16:creationId xmlns:a16="http://schemas.microsoft.com/office/drawing/2014/main" id="{672F19B9-D2D2-4174-AE01-682F57258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57887" y="3487739"/>
                <a:ext cx="0" cy="33338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3" name="Line 47">
                <a:extLst>
                  <a:ext uri="{FF2B5EF4-FFF2-40B4-BE49-F238E27FC236}">
                    <a16:creationId xmlns:a16="http://schemas.microsoft.com/office/drawing/2014/main" id="{F89CF261-D0F8-4850-BAC3-C10732AFC1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35712" y="3487739"/>
                <a:ext cx="0" cy="33338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4" name="Line 48">
                <a:extLst>
                  <a:ext uri="{FF2B5EF4-FFF2-40B4-BE49-F238E27FC236}">
                    <a16:creationId xmlns:a16="http://schemas.microsoft.com/office/drawing/2014/main" id="{D0B06FA9-FDB9-4426-ADA1-B6015A0BC3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11950" y="3487739"/>
                <a:ext cx="0" cy="33338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5" name="Line 49">
                <a:extLst>
                  <a:ext uri="{FF2B5EF4-FFF2-40B4-BE49-F238E27FC236}">
                    <a16:creationId xmlns:a16="http://schemas.microsoft.com/office/drawing/2014/main" id="{4BAF1493-CB37-433C-97C7-1F4A1F1AA4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81837" y="3487739"/>
                <a:ext cx="0" cy="33338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6" name="Line 50">
                <a:extLst>
                  <a:ext uri="{FF2B5EF4-FFF2-40B4-BE49-F238E27FC236}">
                    <a16:creationId xmlns:a16="http://schemas.microsoft.com/office/drawing/2014/main" id="{C3A17271-302D-4BBC-BE64-3CFBCEA073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59662" y="3487739"/>
                <a:ext cx="0" cy="33338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" name="Line 51">
                <a:extLst>
                  <a:ext uri="{FF2B5EF4-FFF2-40B4-BE49-F238E27FC236}">
                    <a16:creationId xmlns:a16="http://schemas.microsoft.com/office/drawing/2014/main" id="{7EE79CE8-1A85-48AD-8B29-D5CF7909BB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837487" y="3487739"/>
                <a:ext cx="0" cy="33338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8" name="Line 52">
                <a:extLst>
                  <a:ext uri="{FF2B5EF4-FFF2-40B4-BE49-F238E27FC236}">
                    <a16:creationId xmlns:a16="http://schemas.microsoft.com/office/drawing/2014/main" id="{27E8918F-FCEC-4FA6-8EC2-5F4B2FE5BB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213725" y="3487739"/>
                <a:ext cx="0" cy="33338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9" name="Line 53">
                <a:extLst>
                  <a:ext uri="{FF2B5EF4-FFF2-40B4-BE49-F238E27FC236}">
                    <a16:creationId xmlns:a16="http://schemas.microsoft.com/office/drawing/2014/main" id="{B53BE527-748C-41B8-83CD-4151618675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591550" y="3487739"/>
                <a:ext cx="0" cy="33338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0" name="Line 54">
                <a:extLst>
                  <a:ext uri="{FF2B5EF4-FFF2-40B4-BE49-F238E27FC236}">
                    <a16:creationId xmlns:a16="http://schemas.microsoft.com/office/drawing/2014/main" id="{79534D79-D529-433A-B7E6-81F5CE67B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5287" y="3313114"/>
                <a:ext cx="3116262" cy="0"/>
              </a:xfrm>
              <a:prstGeom prst="line">
                <a:avLst/>
              </a:prstGeom>
              <a:noFill/>
              <a:ln w="7938" cap="flat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1" name="Oval 85">
                <a:extLst>
                  <a:ext uri="{FF2B5EF4-FFF2-40B4-BE49-F238E27FC236}">
                    <a16:creationId xmlns:a16="http://schemas.microsoft.com/office/drawing/2014/main" id="{F55B018C-CB59-44C3-8D19-A36488DB14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9900" y="3303589"/>
                <a:ext cx="41275" cy="34925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2" name="Oval 86">
                <a:extLst>
                  <a:ext uri="{FF2B5EF4-FFF2-40B4-BE49-F238E27FC236}">
                    <a16:creationId xmlns:a16="http://schemas.microsoft.com/office/drawing/2014/main" id="{DCBC4D4D-DF6B-4D51-8C5B-0F4DA1CA08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1662" y="3214689"/>
                <a:ext cx="42862" cy="3333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3" name="Oval 87">
                <a:extLst>
                  <a:ext uri="{FF2B5EF4-FFF2-40B4-BE49-F238E27FC236}">
                    <a16:creationId xmlns:a16="http://schemas.microsoft.com/office/drawing/2014/main" id="{A86ED0D2-9132-4E61-B4C2-DA888FD5FE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4075" y="3059114"/>
                <a:ext cx="41275" cy="3333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4" name="Oval 88">
                <a:extLst>
                  <a:ext uri="{FF2B5EF4-FFF2-40B4-BE49-F238E27FC236}">
                    <a16:creationId xmlns:a16="http://schemas.microsoft.com/office/drawing/2014/main" id="{26647306-7ED8-455E-9799-9765EE260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8250" y="2820989"/>
                <a:ext cx="41275" cy="3333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5" name="Oval 89">
                <a:extLst>
                  <a:ext uri="{FF2B5EF4-FFF2-40B4-BE49-F238E27FC236}">
                    <a16:creationId xmlns:a16="http://schemas.microsoft.com/office/drawing/2014/main" id="{3BAE96B9-52B2-4B6C-923B-B0E68DB56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4487" y="2676526"/>
                <a:ext cx="42862" cy="3333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6" name="Oval 90">
                <a:extLst>
                  <a:ext uri="{FF2B5EF4-FFF2-40B4-BE49-F238E27FC236}">
                    <a16:creationId xmlns:a16="http://schemas.microsoft.com/office/drawing/2014/main" id="{4B18653F-4E9A-4185-AA53-E2A9BE294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4375" y="2559051"/>
                <a:ext cx="42862" cy="3333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7" name="Oval 91">
                <a:extLst>
                  <a:ext uri="{FF2B5EF4-FFF2-40B4-BE49-F238E27FC236}">
                    <a16:creationId xmlns:a16="http://schemas.microsoft.com/office/drawing/2014/main" id="{9DEBE72A-CC07-43B8-A13D-71B18552B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42200" y="2487614"/>
                <a:ext cx="42862" cy="3333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8" name="Oval 92">
                <a:extLst>
                  <a:ext uri="{FF2B5EF4-FFF2-40B4-BE49-F238E27FC236}">
                    <a16:creationId xmlns:a16="http://schemas.microsoft.com/office/drawing/2014/main" id="{13F78C28-8972-4099-95BD-520B94D47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0025" y="2414589"/>
                <a:ext cx="41275" cy="3333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9" name="Oval 93">
                <a:extLst>
                  <a:ext uri="{FF2B5EF4-FFF2-40B4-BE49-F238E27FC236}">
                    <a16:creationId xmlns:a16="http://schemas.microsoft.com/office/drawing/2014/main" id="{4CB7E59A-ABBC-4D5D-86D8-675F7802C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83562" y="2259014"/>
                <a:ext cx="41275" cy="3333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0" name="Oval 94">
                <a:extLst>
                  <a:ext uri="{FF2B5EF4-FFF2-40B4-BE49-F238E27FC236}">
                    <a16:creationId xmlns:a16="http://schemas.microsoft.com/office/drawing/2014/main" id="{97F22E87-A797-4CCE-B058-96B9BBB67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59800" y="2136776"/>
                <a:ext cx="42862" cy="3333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1" name="Freeform 95">
                <a:extLst>
                  <a:ext uri="{FF2B5EF4-FFF2-40B4-BE49-F238E27FC236}">
                    <a16:creationId xmlns:a16="http://schemas.microsoft.com/office/drawing/2014/main" id="{C71EC2AF-D0A6-4AC9-A58C-2581AB950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4200" y="3303589"/>
                <a:ext cx="65087" cy="39688"/>
              </a:xfrm>
              <a:custGeom>
                <a:avLst/>
                <a:gdLst>
                  <a:gd name="T0" fmla="*/ 20 w 41"/>
                  <a:gd name="T1" fmla="*/ 0 h 25"/>
                  <a:gd name="T2" fmla="*/ 0 w 41"/>
                  <a:gd name="T3" fmla="*/ 25 h 25"/>
                  <a:gd name="T4" fmla="*/ 41 w 41"/>
                  <a:gd name="T5" fmla="*/ 25 h 25"/>
                  <a:gd name="T6" fmla="*/ 20 w 41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25">
                    <a:moveTo>
                      <a:pt x="20" y="0"/>
                    </a:moveTo>
                    <a:lnTo>
                      <a:pt x="0" y="25"/>
                    </a:lnTo>
                    <a:lnTo>
                      <a:pt x="41" y="2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5889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2" name="Freeform 96">
                <a:extLst>
                  <a:ext uri="{FF2B5EF4-FFF2-40B4-BE49-F238E27FC236}">
                    <a16:creationId xmlns:a16="http://schemas.microsoft.com/office/drawing/2014/main" id="{F3CAADBC-4EAF-4CFA-87EF-BA0890D384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9312" y="3303589"/>
                <a:ext cx="65087" cy="39688"/>
              </a:xfrm>
              <a:custGeom>
                <a:avLst/>
                <a:gdLst>
                  <a:gd name="T0" fmla="*/ 20 w 41"/>
                  <a:gd name="T1" fmla="*/ 0 h 25"/>
                  <a:gd name="T2" fmla="*/ 0 w 41"/>
                  <a:gd name="T3" fmla="*/ 25 h 25"/>
                  <a:gd name="T4" fmla="*/ 41 w 41"/>
                  <a:gd name="T5" fmla="*/ 25 h 25"/>
                  <a:gd name="T6" fmla="*/ 20 w 41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25">
                    <a:moveTo>
                      <a:pt x="20" y="0"/>
                    </a:moveTo>
                    <a:lnTo>
                      <a:pt x="0" y="25"/>
                    </a:lnTo>
                    <a:lnTo>
                      <a:pt x="41" y="2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5889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3" name="Freeform 97">
                <a:extLst>
                  <a:ext uri="{FF2B5EF4-FFF2-40B4-BE49-F238E27FC236}">
                    <a16:creationId xmlns:a16="http://schemas.microsoft.com/office/drawing/2014/main" id="{2483CA37-ADB2-45EF-B54D-24CD735FC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0787" y="3243264"/>
                <a:ext cx="63500" cy="38100"/>
              </a:xfrm>
              <a:custGeom>
                <a:avLst/>
                <a:gdLst>
                  <a:gd name="T0" fmla="*/ 19 w 40"/>
                  <a:gd name="T1" fmla="*/ 0 h 24"/>
                  <a:gd name="T2" fmla="*/ 0 w 40"/>
                  <a:gd name="T3" fmla="*/ 24 h 24"/>
                  <a:gd name="T4" fmla="*/ 40 w 40"/>
                  <a:gd name="T5" fmla="*/ 24 h 24"/>
                  <a:gd name="T6" fmla="*/ 19 w 40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24">
                    <a:moveTo>
                      <a:pt x="19" y="0"/>
                    </a:moveTo>
                    <a:lnTo>
                      <a:pt x="0" y="24"/>
                    </a:lnTo>
                    <a:lnTo>
                      <a:pt x="40" y="24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5889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4" name="Freeform 98">
                <a:extLst>
                  <a:ext uri="{FF2B5EF4-FFF2-40B4-BE49-F238E27FC236}">
                    <a16:creationId xmlns:a16="http://schemas.microsoft.com/office/drawing/2014/main" id="{FB0DD2AA-E829-46D1-AEFF-8A5DB605A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7025" y="3165476"/>
                <a:ext cx="65087" cy="38100"/>
              </a:xfrm>
              <a:custGeom>
                <a:avLst/>
                <a:gdLst>
                  <a:gd name="T0" fmla="*/ 20 w 41"/>
                  <a:gd name="T1" fmla="*/ 0 h 24"/>
                  <a:gd name="T2" fmla="*/ 0 w 41"/>
                  <a:gd name="T3" fmla="*/ 24 h 24"/>
                  <a:gd name="T4" fmla="*/ 41 w 41"/>
                  <a:gd name="T5" fmla="*/ 24 h 24"/>
                  <a:gd name="T6" fmla="*/ 20 w 41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24">
                    <a:moveTo>
                      <a:pt x="20" y="0"/>
                    </a:moveTo>
                    <a:lnTo>
                      <a:pt x="0" y="24"/>
                    </a:lnTo>
                    <a:lnTo>
                      <a:pt x="41" y="24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5889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5" name="Freeform 99">
                <a:extLst>
                  <a:ext uri="{FF2B5EF4-FFF2-40B4-BE49-F238E27FC236}">
                    <a16:creationId xmlns:a16="http://schemas.microsoft.com/office/drawing/2014/main" id="{366B1F33-06ED-4582-9AA5-36EEF1095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1200" y="3103564"/>
                <a:ext cx="65087" cy="39688"/>
              </a:xfrm>
              <a:custGeom>
                <a:avLst/>
                <a:gdLst>
                  <a:gd name="T0" fmla="*/ 20 w 41"/>
                  <a:gd name="T1" fmla="*/ 0 h 25"/>
                  <a:gd name="T2" fmla="*/ 0 w 41"/>
                  <a:gd name="T3" fmla="*/ 25 h 25"/>
                  <a:gd name="T4" fmla="*/ 41 w 41"/>
                  <a:gd name="T5" fmla="*/ 25 h 25"/>
                  <a:gd name="T6" fmla="*/ 20 w 41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25">
                    <a:moveTo>
                      <a:pt x="20" y="0"/>
                    </a:moveTo>
                    <a:lnTo>
                      <a:pt x="0" y="25"/>
                    </a:lnTo>
                    <a:lnTo>
                      <a:pt x="41" y="2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5889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6" name="Freeform 100">
                <a:extLst>
                  <a:ext uri="{FF2B5EF4-FFF2-40B4-BE49-F238E27FC236}">
                    <a16:creationId xmlns:a16="http://schemas.microsoft.com/office/drawing/2014/main" id="{F7E0A372-D3CB-45BC-9D52-6465F852A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2675" y="3070226"/>
                <a:ext cx="63500" cy="39688"/>
              </a:xfrm>
              <a:custGeom>
                <a:avLst/>
                <a:gdLst>
                  <a:gd name="T0" fmla="*/ 19 w 40"/>
                  <a:gd name="T1" fmla="*/ 0 h 25"/>
                  <a:gd name="T2" fmla="*/ 0 w 40"/>
                  <a:gd name="T3" fmla="*/ 25 h 25"/>
                  <a:gd name="T4" fmla="*/ 40 w 40"/>
                  <a:gd name="T5" fmla="*/ 25 h 25"/>
                  <a:gd name="T6" fmla="*/ 19 w 40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25">
                    <a:moveTo>
                      <a:pt x="19" y="0"/>
                    </a:moveTo>
                    <a:lnTo>
                      <a:pt x="0" y="25"/>
                    </a:lnTo>
                    <a:lnTo>
                      <a:pt x="40" y="25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5889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7" name="Freeform 101">
                <a:extLst>
                  <a:ext uri="{FF2B5EF4-FFF2-40B4-BE49-F238E27FC236}">
                    <a16:creationId xmlns:a16="http://schemas.microsoft.com/office/drawing/2014/main" id="{ED2B17AB-DBB5-4643-B108-E87B23191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8912" y="3032126"/>
                <a:ext cx="65087" cy="38100"/>
              </a:xfrm>
              <a:custGeom>
                <a:avLst/>
                <a:gdLst>
                  <a:gd name="T0" fmla="*/ 20 w 41"/>
                  <a:gd name="T1" fmla="*/ 0 h 24"/>
                  <a:gd name="T2" fmla="*/ 0 w 41"/>
                  <a:gd name="T3" fmla="*/ 24 h 24"/>
                  <a:gd name="T4" fmla="*/ 41 w 41"/>
                  <a:gd name="T5" fmla="*/ 24 h 24"/>
                  <a:gd name="T6" fmla="*/ 20 w 41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24">
                    <a:moveTo>
                      <a:pt x="20" y="0"/>
                    </a:moveTo>
                    <a:lnTo>
                      <a:pt x="0" y="24"/>
                    </a:lnTo>
                    <a:lnTo>
                      <a:pt x="41" y="24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5889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8" name="Freeform 102">
                <a:extLst>
                  <a:ext uri="{FF2B5EF4-FFF2-40B4-BE49-F238E27FC236}">
                    <a16:creationId xmlns:a16="http://schemas.microsoft.com/office/drawing/2014/main" id="{E571A375-1029-49D6-B7A1-2A6F927BB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6737" y="2992439"/>
                <a:ext cx="63500" cy="39688"/>
              </a:xfrm>
              <a:custGeom>
                <a:avLst/>
                <a:gdLst>
                  <a:gd name="T0" fmla="*/ 20 w 40"/>
                  <a:gd name="T1" fmla="*/ 0 h 25"/>
                  <a:gd name="T2" fmla="*/ 0 w 40"/>
                  <a:gd name="T3" fmla="*/ 25 h 25"/>
                  <a:gd name="T4" fmla="*/ 40 w 40"/>
                  <a:gd name="T5" fmla="*/ 25 h 25"/>
                  <a:gd name="T6" fmla="*/ 20 w 40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25">
                    <a:moveTo>
                      <a:pt x="20" y="0"/>
                    </a:moveTo>
                    <a:lnTo>
                      <a:pt x="0" y="25"/>
                    </a:lnTo>
                    <a:lnTo>
                      <a:pt x="40" y="2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5889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9" name="Freeform 103">
                <a:extLst>
                  <a:ext uri="{FF2B5EF4-FFF2-40B4-BE49-F238E27FC236}">
                    <a16:creationId xmlns:a16="http://schemas.microsoft.com/office/drawing/2014/main" id="{F7D8C5AB-8A2B-439A-A844-E784A35ED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2975" y="3021014"/>
                <a:ext cx="65087" cy="38100"/>
              </a:xfrm>
              <a:custGeom>
                <a:avLst/>
                <a:gdLst>
                  <a:gd name="T0" fmla="*/ 20 w 41"/>
                  <a:gd name="T1" fmla="*/ 0 h 24"/>
                  <a:gd name="T2" fmla="*/ 0 w 41"/>
                  <a:gd name="T3" fmla="*/ 24 h 24"/>
                  <a:gd name="T4" fmla="*/ 41 w 41"/>
                  <a:gd name="T5" fmla="*/ 24 h 24"/>
                  <a:gd name="T6" fmla="*/ 20 w 41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24">
                    <a:moveTo>
                      <a:pt x="20" y="0"/>
                    </a:moveTo>
                    <a:lnTo>
                      <a:pt x="0" y="24"/>
                    </a:lnTo>
                    <a:lnTo>
                      <a:pt x="41" y="24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5889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0" name="Freeform 104">
                <a:extLst>
                  <a:ext uri="{FF2B5EF4-FFF2-40B4-BE49-F238E27FC236}">
                    <a16:creationId xmlns:a16="http://schemas.microsoft.com/office/drawing/2014/main" id="{0A382202-3DF8-4ECC-9F1C-1255E20CE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6137" y="3232151"/>
                <a:ext cx="55562" cy="44450"/>
              </a:xfrm>
              <a:custGeom>
                <a:avLst/>
                <a:gdLst>
                  <a:gd name="T0" fmla="*/ 18 w 35"/>
                  <a:gd name="T1" fmla="*/ 0 h 28"/>
                  <a:gd name="T2" fmla="*/ 0 w 35"/>
                  <a:gd name="T3" fmla="*/ 14 h 28"/>
                  <a:gd name="T4" fmla="*/ 18 w 35"/>
                  <a:gd name="T5" fmla="*/ 28 h 28"/>
                  <a:gd name="T6" fmla="*/ 35 w 35"/>
                  <a:gd name="T7" fmla="*/ 14 h 28"/>
                  <a:gd name="T8" fmla="*/ 18 w 35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8">
                    <a:moveTo>
                      <a:pt x="18" y="0"/>
                    </a:moveTo>
                    <a:lnTo>
                      <a:pt x="0" y="14"/>
                    </a:lnTo>
                    <a:lnTo>
                      <a:pt x="18" y="28"/>
                    </a:lnTo>
                    <a:lnTo>
                      <a:pt x="35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7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1" name="Freeform 105">
                <a:extLst>
                  <a:ext uri="{FF2B5EF4-FFF2-40B4-BE49-F238E27FC236}">
                    <a16:creationId xmlns:a16="http://schemas.microsoft.com/office/drawing/2014/main" id="{1D055DE0-C22F-485F-B9F0-F78161AA5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0312" y="3132139"/>
                <a:ext cx="55562" cy="44450"/>
              </a:xfrm>
              <a:custGeom>
                <a:avLst/>
                <a:gdLst>
                  <a:gd name="T0" fmla="*/ 18 w 35"/>
                  <a:gd name="T1" fmla="*/ 0 h 28"/>
                  <a:gd name="T2" fmla="*/ 0 w 35"/>
                  <a:gd name="T3" fmla="*/ 14 h 28"/>
                  <a:gd name="T4" fmla="*/ 18 w 35"/>
                  <a:gd name="T5" fmla="*/ 28 h 28"/>
                  <a:gd name="T6" fmla="*/ 35 w 35"/>
                  <a:gd name="T7" fmla="*/ 14 h 28"/>
                  <a:gd name="T8" fmla="*/ 18 w 35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8">
                    <a:moveTo>
                      <a:pt x="18" y="0"/>
                    </a:moveTo>
                    <a:lnTo>
                      <a:pt x="0" y="14"/>
                    </a:lnTo>
                    <a:lnTo>
                      <a:pt x="18" y="28"/>
                    </a:lnTo>
                    <a:lnTo>
                      <a:pt x="35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7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2" name="Freeform 106">
                <a:extLst>
                  <a:ext uri="{FF2B5EF4-FFF2-40B4-BE49-F238E27FC236}">
                    <a16:creationId xmlns:a16="http://schemas.microsoft.com/office/drawing/2014/main" id="{35EF1AAD-A7DA-4227-A05D-3967B06896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4487" y="3032126"/>
                <a:ext cx="55562" cy="44450"/>
              </a:xfrm>
              <a:custGeom>
                <a:avLst/>
                <a:gdLst>
                  <a:gd name="T0" fmla="*/ 18 w 35"/>
                  <a:gd name="T1" fmla="*/ 0 h 28"/>
                  <a:gd name="T2" fmla="*/ 0 w 35"/>
                  <a:gd name="T3" fmla="*/ 14 h 28"/>
                  <a:gd name="T4" fmla="*/ 18 w 35"/>
                  <a:gd name="T5" fmla="*/ 28 h 28"/>
                  <a:gd name="T6" fmla="*/ 35 w 35"/>
                  <a:gd name="T7" fmla="*/ 14 h 28"/>
                  <a:gd name="T8" fmla="*/ 18 w 35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8">
                    <a:moveTo>
                      <a:pt x="18" y="0"/>
                    </a:moveTo>
                    <a:lnTo>
                      <a:pt x="0" y="14"/>
                    </a:lnTo>
                    <a:lnTo>
                      <a:pt x="18" y="28"/>
                    </a:lnTo>
                    <a:lnTo>
                      <a:pt x="35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7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3" name="Freeform 107">
                <a:extLst>
                  <a:ext uri="{FF2B5EF4-FFF2-40B4-BE49-F238E27FC236}">
                    <a16:creationId xmlns:a16="http://schemas.microsoft.com/office/drawing/2014/main" id="{1E0E4112-85C4-41FF-A7DB-692C37AEC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025" y="2943226"/>
                <a:ext cx="55562" cy="44450"/>
              </a:xfrm>
              <a:custGeom>
                <a:avLst/>
                <a:gdLst>
                  <a:gd name="T0" fmla="*/ 18 w 35"/>
                  <a:gd name="T1" fmla="*/ 0 h 28"/>
                  <a:gd name="T2" fmla="*/ 0 w 35"/>
                  <a:gd name="T3" fmla="*/ 14 h 28"/>
                  <a:gd name="T4" fmla="*/ 18 w 35"/>
                  <a:gd name="T5" fmla="*/ 28 h 28"/>
                  <a:gd name="T6" fmla="*/ 35 w 35"/>
                  <a:gd name="T7" fmla="*/ 14 h 28"/>
                  <a:gd name="T8" fmla="*/ 18 w 35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8">
                    <a:moveTo>
                      <a:pt x="18" y="0"/>
                    </a:moveTo>
                    <a:lnTo>
                      <a:pt x="0" y="14"/>
                    </a:lnTo>
                    <a:lnTo>
                      <a:pt x="18" y="28"/>
                    </a:lnTo>
                    <a:lnTo>
                      <a:pt x="35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7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4" name="Freeform 108">
                <a:extLst>
                  <a:ext uri="{FF2B5EF4-FFF2-40B4-BE49-F238E27FC236}">
                    <a16:creationId xmlns:a16="http://schemas.microsoft.com/office/drawing/2014/main" id="{8D6F7A96-DAA6-4E9E-9F4A-43ECBA991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2200" y="2909889"/>
                <a:ext cx="55562" cy="44450"/>
              </a:xfrm>
              <a:custGeom>
                <a:avLst/>
                <a:gdLst>
                  <a:gd name="T0" fmla="*/ 18 w 35"/>
                  <a:gd name="T1" fmla="*/ 0 h 28"/>
                  <a:gd name="T2" fmla="*/ 0 w 35"/>
                  <a:gd name="T3" fmla="*/ 14 h 28"/>
                  <a:gd name="T4" fmla="*/ 18 w 35"/>
                  <a:gd name="T5" fmla="*/ 28 h 28"/>
                  <a:gd name="T6" fmla="*/ 35 w 35"/>
                  <a:gd name="T7" fmla="*/ 14 h 28"/>
                  <a:gd name="T8" fmla="*/ 18 w 35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8">
                    <a:moveTo>
                      <a:pt x="18" y="0"/>
                    </a:moveTo>
                    <a:lnTo>
                      <a:pt x="0" y="14"/>
                    </a:lnTo>
                    <a:lnTo>
                      <a:pt x="18" y="28"/>
                    </a:lnTo>
                    <a:lnTo>
                      <a:pt x="35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7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5" name="Freeform 109">
                <a:extLst>
                  <a:ext uri="{FF2B5EF4-FFF2-40B4-BE49-F238E27FC236}">
                    <a16:creationId xmlns:a16="http://schemas.microsoft.com/office/drawing/2014/main" id="{38406FB6-59B0-41C3-AD6B-35BDBC4D2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2087" y="2881314"/>
                <a:ext cx="57150" cy="44450"/>
              </a:xfrm>
              <a:custGeom>
                <a:avLst/>
                <a:gdLst>
                  <a:gd name="T0" fmla="*/ 18 w 36"/>
                  <a:gd name="T1" fmla="*/ 0 h 28"/>
                  <a:gd name="T2" fmla="*/ 0 w 36"/>
                  <a:gd name="T3" fmla="*/ 14 h 28"/>
                  <a:gd name="T4" fmla="*/ 18 w 36"/>
                  <a:gd name="T5" fmla="*/ 28 h 28"/>
                  <a:gd name="T6" fmla="*/ 36 w 36"/>
                  <a:gd name="T7" fmla="*/ 14 h 28"/>
                  <a:gd name="T8" fmla="*/ 18 w 36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8">
                    <a:moveTo>
                      <a:pt x="18" y="0"/>
                    </a:moveTo>
                    <a:lnTo>
                      <a:pt x="0" y="14"/>
                    </a:lnTo>
                    <a:lnTo>
                      <a:pt x="18" y="28"/>
                    </a:lnTo>
                    <a:lnTo>
                      <a:pt x="36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7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6" name="Freeform 110">
                <a:extLst>
                  <a:ext uri="{FF2B5EF4-FFF2-40B4-BE49-F238E27FC236}">
                    <a16:creationId xmlns:a16="http://schemas.microsoft.com/office/drawing/2014/main" id="{AE956B4B-43C2-42C4-B636-E60875E134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9912" y="2865439"/>
                <a:ext cx="55562" cy="44450"/>
              </a:xfrm>
              <a:custGeom>
                <a:avLst/>
                <a:gdLst>
                  <a:gd name="T0" fmla="*/ 18 w 35"/>
                  <a:gd name="T1" fmla="*/ 0 h 28"/>
                  <a:gd name="T2" fmla="*/ 0 w 35"/>
                  <a:gd name="T3" fmla="*/ 14 h 28"/>
                  <a:gd name="T4" fmla="*/ 18 w 35"/>
                  <a:gd name="T5" fmla="*/ 28 h 28"/>
                  <a:gd name="T6" fmla="*/ 35 w 35"/>
                  <a:gd name="T7" fmla="*/ 14 h 28"/>
                  <a:gd name="T8" fmla="*/ 18 w 35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8">
                    <a:moveTo>
                      <a:pt x="18" y="0"/>
                    </a:moveTo>
                    <a:lnTo>
                      <a:pt x="0" y="14"/>
                    </a:lnTo>
                    <a:lnTo>
                      <a:pt x="18" y="28"/>
                    </a:lnTo>
                    <a:lnTo>
                      <a:pt x="35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7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7" name="Freeform 111">
                <a:extLst>
                  <a:ext uri="{FF2B5EF4-FFF2-40B4-BE49-F238E27FC236}">
                    <a16:creationId xmlns:a16="http://schemas.microsoft.com/office/drawing/2014/main" id="{65B639B1-DD81-424E-B7CC-ED37D75AB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59800" y="2732089"/>
                <a:ext cx="55562" cy="44450"/>
              </a:xfrm>
              <a:custGeom>
                <a:avLst/>
                <a:gdLst>
                  <a:gd name="T0" fmla="*/ 18 w 35"/>
                  <a:gd name="T1" fmla="*/ 0 h 28"/>
                  <a:gd name="T2" fmla="*/ 0 w 35"/>
                  <a:gd name="T3" fmla="*/ 14 h 28"/>
                  <a:gd name="T4" fmla="*/ 18 w 35"/>
                  <a:gd name="T5" fmla="*/ 28 h 28"/>
                  <a:gd name="T6" fmla="*/ 35 w 35"/>
                  <a:gd name="T7" fmla="*/ 14 h 28"/>
                  <a:gd name="T8" fmla="*/ 18 w 35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8">
                    <a:moveTo>
                      <a:pt x="18" y="0"/>
                    </a:moveTo>
                    <a:lnTo>
                      <a:pt x="0" y="14"/>
                    </a:lnTo>
                    <a:lnTo>
                      <a:pt x="18" y="28"/>
                    </a:lnTo>
                    <a:lnTo>
                      <a:pt x="35" y="1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7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8" name="Freeform 112">
                <a:extLst>
                  <a:ext uri="{FF2B5EF4-FFF2-40B4-BE49-F238E27FC236}">
                    <a16:creationId xmlns:a16="http://schemas.microsoft.com/office/drawing/2014/main" id="{98F65450-2425-458A-A599-B608B93E74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5312" y="3314701"/>
                <a:ext cx="55562" cy="46038"/>
              </a:xfrm>
              <a:custGeom>
                <a:avLst/>
                <a:gdLst>
                  <a:gd name="T0" fmla="*/ 17 w 35"/>
                  <a:gd name="T1" fmla="*/ 0 h 29"/>
                  <a:gd name="T2" fmla="*/ 0 w 35"/>
                  <a:gd name="T3" fmla="*/ 15 h 29"/>
                  <a:gd name="T4" fmla="*/ 17 w 35"/>
                  <a:gd name="T5" fmla="*/ 29 h 29"/>
                  <a:gd name="T6" fmla="*/ 35 w 35"/>
                  <a:gd name="T7" fmla="*/ 15 h 29"/>
                  <a:gd name="T8" fmla="*/ 17 w 35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9">
                    <a:moveTo>
                      <a:pt x="17" y="0"/>
                    </a:moveTo>
                    <a:lnTo>
                      <a:pt x="0" y="15"/>
                    </a:lnTo>
                    <a:lnTo>
                      <a:pt x="17" y="29"/>
                    </a:lnTo>
                    <a:lnTo>
                      <a:pt x="35" y="1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72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0" name="Line 194">
                <a:extLst>
                  <a:ext uri="{FF2B5EF4-FFF2-40B4-BE49-F238E27FC236}">
                    <a16:creationId xmlns:a16="http://schemas.microsoft.com/office/drawing/2014/main" id="{EDB4ED8D-5720-4A32-A60F-BEDD290850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42012" y="339407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1" name="Line 195">
                <a:extLst>
                  <a:ext uri="{FF2B5EF4-FFF2-40B4-BE49-F238E27FC236}">
                    <a16:creationId xmlns:a16="http://schemas.microsoft.com/office/drawing/2014/main" id="{D284CC57-E195-456B-BE4C-C1523D0493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42012" y="329247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2" name="Line 196">
                <a:extLst>
                  <a:ext uri="{FF2B5EF4-FFF2-40B4-BE49-F238E27FC236}">
                    <a16:creationId xmlns:a16="http://schemas.microsoft.com/office/drawing/2014/main" id="{F524F35F-9A0D-4AC5-A64C-BA66080EFC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59475" y="3292476"/>
                <a:ext cx="0" cy="10160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3" name="Line 197">
                <a:extLst>
                  <a:ext uri="{FF2B5EF4-FFF2-40B4-BE49-F238E27FC236}">
                    <a16:creationId xmlns:a16="http://schemas.microsoft.com/office/drawing/2014/main" id="{2874464E-C816-434C-9FD4-9542D9E29C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19837" y="3360739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4" name="Line 198">
                <a:extLst>
                  <a:ext uri="{FF2B5EF4-FFF2-40B4-BE49-F238E27FC236}">
                    <a16:creationId xmlns:a16="http://schemas.microsoft.com/office/drawing/2014/main" id="{7CE91EFE-DDAE-42ED-B798-AB4ABAB952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19837" y="3221039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5" name="Line 199">
                <a:extLst>
                  <a:ext uri="{FF2B5EF4-FFF2-40B4-BE49-F238E27FC236}">
                    <a16:creationId xmlns:a16="http://schemas.microsoft.com/office/drawing/2014/main" id="{B31DE645-0D72-4A49-9980-265584C362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37300" y="3221039"/>
                <a:ext cx="0" cy="13970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6" name="Line 200">
                <a:extLst>
                  <a:ext uri="{FF2B5EF4-FFF2-40B4-BE49-F238E27FC236}">
                    <a16:creationId xmlns:a16="http://schemas.microsoft.com/office/drawing/2014/main" id="{05DF7301-DCC9-4664-A7D8-BC6AE675E9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96075" y="3287714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7" name="Line 201">
                <a:extLst>
                  <a:ext uri="{FF2B5EF4-FFF2-40B4-BE49-F238E27FC236}">
                    <a16:creationId xmlns:a16="http://schemas.microsoft.com/office/drawing/2014/main" id="{DAAFC880-4853-4ABA-BC65-C2F600935F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96075" y="3087689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8" name="Line 202">
                <a:extLst>
                  <a:ext uri="{FF2B5EF4-FFF2-40B4-BE49-F238E27FC236}">
                    <a16:creationId xmlns:a16="http://schemas.microsoft.com/office/drawing/2014/main" id="{41FAACA7-2F32-4EFA-8728-635F86EEC2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13537" y="3087689"/>
                <a:ext cx="0" cy="200025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9" name="Line 203">
                <a:extLst>
                  <a:ext uri="{FF2B5EF4-FFF2-40B4-BE49-F238E27FC236}">
                    <a16:creationId xmlns:a16="http://schemas.microsoft.com/office/drawing/2014/main" id="{6464090C-4FF8-438B-848B-2974836EC5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73900" y="324802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0" name="Line 204">
                <a:extLst>
                  <a:ext uri="{FF2B5EF4-FFF2-40B4-BE49-F238E27FC236}">
                    <a16:creationId xmlns:a16="http://schemas.microsoft.com/office/drawing/2014/main" id="{A459926A-ADFB-4229-96CF-4C080F306B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73900" y="300990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" name="Line 206">
                <a:extLst>
                  <a:ext uri="{FF2B5EF4-FFF2-40B4-BE49-F238E27FC236}">
                    <a16:creationId xmlns:a16="http://schemas.microsoft.com/office/drawing/2014/main" id="{38F3DE2B-4ADF-4B90-8BCE-C9219898E6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91363" y="3009901"/>
                <a:ext cx="0" cy="238125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" name="Line 207">
                <a:extLst>
                  <a:ext uri="{FF2B5EF4-FFF2-40B4-BE49-F238E27FC236}">
                    <a16:creationId xmlns:a16="http://schemas.microsoft.com/office/drawing/2014/main" id="{6F14EC58-FD84-4127-94C7-FC10EF7D99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43788" y="322580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" name="Line 208">
                <a:extLst>
                  <a:ext uri="{FF2B5EF4-FFF2-40B4-BE49-F238E27FC236}">
                    <a16:creationId xmlns:a16="http://schemas.microsoft.com/office/drawing/2014/main" id="{A07424FC-7E36-4139-93AC-BD2E1146C1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43788" y="2954338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" name="Line 209">
                <a:extLst>
                  <a:ext uri="{FF2B5EF4-FFF2-40B4-BE49-F238E27FC236}">
                    <a16:creationId xmlns:a16="http://schemas.microsoft.com/office/drawing/2014/main" id="{D39673A3-D95F-42CE-B13E-61E84D5096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61250" y="2954338"/>
                <a:ext cx="0" cy="271463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" name="Line 210">
                <a:extLst>
                  <a:ext uri="{FF2B5EF4-FFF2-40B4-BE49-F238E27FC236}">
                    <a16:creationId xmlns:a16="http://schemas.microsoft.com/office/drawing/2014/main" id="{2EB84FDC-B1E5-435A-82E5-0AABEF199B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21613" y="320357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" name="Line 211">
                <a:extLst>
                  <a:ext uri="{FF2B5EF4-FFF2-40B4-BE49-F238E27FC236}">
                    <a16:creationId xmlns:a16="http://schemas.microsoft.com/office/drawing/2014/main" id="{777EEDF8-D2D2-445E-BC52-F4AD51D687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21613" y="2932113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" name="Line 212">
                <a:extLst>
                  <a:ext uri="{FF2B5EF4-FFF2-40B4-BE49-F238E27FC236}">
                    <a16:creationId xmlns:a16="http://schemas.microsoft.com/office/drawing/2014/main" id="{D7A2C4D8-1D93-46CA-B935-B7B1224979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39075" y="2932113"/>
                <a:ext cx="0" cy="271463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" name="Line 213">
                <a:extLst>
                  <a:ext uri="{FF2B5EF4-FFF2-40B4-BE49-F238E27FC236}">
                    <a16:creationId xmlns:a16="http://schemas.microsoft.com/office/drawing/2014/main" id="{BEFC6C0A-4BDF-46DC-81BD-6D06C2C575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97850" y="3192463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" name="Line 214">
                <a:extLst>
                  <a:ext uri="{FF2B5EF4-FFF2-40B4-BE49-F238E27FC236}">
                    <a16:creationId xmlns:a16="http://schemas.microsoft.com/office/drawing/2014/main" id="{D7A29B08-0310-4985-B066-59354F0A0D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97850" y="282575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" name="Line 215">
                <a:extLst>
                  <a:ext uri="{FF2B5EF4-FFF2-40B4-BE49-F238E27FC236}">
                    <a16:creationId xmlns:a16="http://schemas.microsoft.com/office/drawing/2014/main" id="{BF13885B-1174-4354-92AD-3804938640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15313" y="2825751"/>
                <a:ext cx="0" cy="366713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" name="Line 216">
                <a:extLst>
                  <a:ext uri="{FF2B5EF4-FFF2-40B4-BE49-F238E27FC236}">
                    <a16:creationId xmlns:a16="http://schemas.microsoft.com/office/drawing/2014/main" id="{367071E8-05EF-415B-A0C3-A54853F4C8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75675" y="327025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" name="Line 217">
                <a:extLst>
                  <a:ext uri="{FF2B5EF4-FFF2-40B4-BE49-F238E27FC236}">
                    <a16:creationId xmlns:a16="http://schemas.microsoft.com/office/drawing/2014/main" id="{8656DA00-153E-4ABD-B57F-D5EC2D5D63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75675" y="2814638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" name="Line 218">
                <a:extLst>
                  <a:ext uri="{FF2B5EF4-FFF2-40B4-BE49-F238E27FC236}">
                    <a16:creationId xmlns:a16="http://schemas.microsoft.com/office/drawing/2014/main" id="{DAB4434D-B93F-49D2-84B8-4A66D3BF2F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93138" y="2814638"/>
                <a:ext cx="0" cy="455613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" name="Line 219">
                <a:extLst>
                  <a:ext uri="{FF2B5EF4-FFF2-40B4-BE49-F238E27FC236}">
                    <a16:creationId xmlns:a16="http://schemas.microsoft.com/office/drawing/2014/main" id="{5685252A-5646-48D4-B8D7-8E76BA4320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76900" y="3360738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" name="Line 220">
                <a:extLst>
                  <a:ext uri="{FF2B5EF4-FFF2-40B4-BE49-F238E27FC236}">
                    <a16:creationId xmlns:a16="http://schemas.microsoft.com/office/drawing/2014/main" id="{AED0EB6E-B34A-473A-9FEA-D65ECE1528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76900" y="329247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" name="Line 221">
                <a:extLst>
                  <a:ext uri="{FF2B5EF4-FFF2-40B4-BE49-F238E27FC236}">
                    <a16:creationId xmlns:a16="http://schemas.microsoft.com/office/drawing/2014/main" id="{62AE5B9D-76A3-42DD-93B9-01F89F93C0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94363" y="3292476"/>
                <a:ext cx="0" cy="68263"/>
              </a:xfrm>
              <a:prstGeom prst="line">
                <a:avLst/>
              </a:pr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" name="Line 222">
                <a:extLst>
                  <a:ext uri="{FF2B5EF4-FFF2-40B4-BE49-F238E27FC236}">
                    <a16:creationId xmlns:a16="http://schemas.microsoft.com/office/drawing/2014/main" id="{6FCC9BE3-A73F-4908-9EC4-9676300831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35663" y="3281363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" name="Line 223">
                <a:extLst>
                  <a:ext uri="{FF2B5EF4-FFF2-40B4-BE49-F238E27FC236}">
                    <a16:creationId xmlns:a16="http://schemas.microsoft.com/office/drawing/2014/main" id="{D304B265-FC0A-4629-AAAD-6AADEA4994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35663" y="320992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" name="Line 224">
                <a:extLst>
                  <a:ext uri="{FF2B5EF4-FFF2-40B4-BE49-F238E27FC236}">
                    <a16:creationId xmlns:a16="http://schemas.microsoft.com/office/drawing/2014/main" id="{5ACA7109-F950-46E4-8E11-670D892599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53125" y="3209926"/>
                <a:ext cx="0" cy="71438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" name="Line 225">
                <a:extLst>
                  <a:ext uri="{FF2B5EF4-FFF2-40B4-BE49-F238E27FC236}">
                    <a16:creationId xmlns:a16="http://schemas.microsoft.com/office/drawing/2014/main" id="{9FA25D55-1745-41CE-9F95-EB01A490A6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19838" y="322580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" name="Line 226">
                <a:extLst>
                  <a:ext uri="{FF2B5EF4-FFF2-40B4-BE49-F238E27FC236}">
                    <a16:creationId xmlns:a16="http://schemas.microsoft.com/office/drawing/2014/main" id="{BF084BB5-1ACD-46AC-BA4D-DE142C5502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19838" y="309245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" name="Line 227">
                <a:extLst>
                  <a:ext uri="{FF2B5EF4-FFF2-40B4-BE49-F238E27FC236}">
                    <a16:creationId xmlns:a16="http://schemas.microsoft.com/office/drawing/2014/main" id="{6B157553-2E48-4EF2-8443-688EAE1B6D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37300" y="3092451"/>
                <a:ext cx="0" cy="13335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" name="Line 228">
                <a:extLst>
                  <a:ext uri="{FF2B5EF4-FFF2-40B4-BE49-F238E27FC236}">
                    <a16:creationId xmlns:a16="http://schemas.microsoft.com/office/drawing/2014/main" id="{C1F65BD9-7A50-457F-95C7-E0258951A1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04013" y="313690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" name="Line 229">
                <a:extLst>
                  <a:ext uri="{FF2B5EF4-FFF2-40B4-BE49-F238E27FC236}">
                    <a16:creationId xmlns:a16="http://schemas.microsoft.com/office/drawing/2014/main" id="{B6618B89-6A92-47A2-A323-6E9FC26384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04013" y="2970213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" name="Line 230">
                <a:extLst>
                  <a:ext uri="{FF2B5EF4-FFF2-40B4-BE49-F238E27FC236}">
                    <a16:creationId xmlns:a16="http://schemas.microsoft.com/office/drawing/2014/main" id="{85AB8AE2-6C06-4CE7-8C80-CF2B06F1EA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1475" y="2970213"/>
                <a:ext cx="0" cy="166688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" name="Line 231">
                <a:extLst>
                  <a:ext uri="{FF2B5EF4-FFF2-40B4-BE49-F238E27FC236}">
                    <a16:creationId xmlns:a16="http://schemas.microsoft.com/office/drawing/2014/main" id="{E963D267-739E-44AD-A90E-CEE7636E0E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73900" y="3059113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" name="Line 232">
                <a:extLst>
                  <a:ext uri="{FF2B5EF4-FFF2-40B4-BE49-F238E27FC236}">
                    <a16:creationId xmlns:a16="http://schemas.microsoft.com/office/drawing/2014/main" id="{7C8D972F-CDF5-4C9C-B54A-65816ED3A5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73900" y="2865438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" name="Line 233">
                <a:extLst>
                  <a:ext uri="{FF2B5EF4-FFF2-40B4-BE49-F238E27FC236}">
                    <a16:creationId xmlns:a16="http://schemas.microsoft.com/office/drawing/2014/main" id="{E35ABAD8-4547-47C8-A364-28A1BE5ECB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91363" y="2865438"/>
                <a:ext cx="0" cy="193675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" name="Line 234">
                <a:extLst>
                  <a:ext uri="{FF2B5EF4-FFF2-40B4-BE49-F238E27FC236}">
                    <a16:creationId xmlns:a16="http://schemas.microsoft.com/office/drawing/2014/main" id="{A4129ECE-5DBE-435C-B12E-7CCE766565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51725" y="3043238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" name="Line 235">
                <a:extLst>
                  <a:ext uri="{FF2B5EF4-FFF2-40B4-BE49-F238E27FC236}">
                    <a16:creationId xmlns:a16="http://schemas.microsoft.com/office/drawing/2014/main" id="{C588BF76-D49C-4AF4-9265-D49F5B7172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51725" y="2814638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" name="Line 236">
                <a:extLst>
                  <a:ext uri="{FF2B5EF4-FFF2-40B4-BE49-F238E27FC236}">
                    <a16:creationId xmlns:a16="http://schemas.microsoft.com/office/drawing/2014/main" id="{36D3FD41-C668-43EE-9227-8DA7174771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69188" y="2814638"/>
                <a:ext cx="0" cy="22860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" name="Line 237">
                <a:extLst>
                  <a:ext uri="{FF2B5EF4-FFF2-40B4-BE49-F238E27FC236}">
                    <a16:creationId xmlns:a16="http://schemas.microsoft.com/office/drawing/2014/main" id="{1E8B7781-2808-43F5-A9D4-92573DBDC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21613" y="3036888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" name="Line 238">
                <a:extLst>
                  <a:ext uri="{FF2B5EF4-FFF2-40B4-BE49-F238E27FC236}">
                    <a16:creationId xmlns:a16="http://schemas.microsoft.com/office/drawing/2014/main" id="{EF6784DB-AD25-4DC8-A84F-B197129AE1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21613" y="278130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" name="Line 239">
                <a:extLst>
                  <a:ext uri="{FF2B5EF4-FFF2-40B4-BE49-F238E27FC236}">
                    <a16:creationId xmlns:a16="http://schemas.microsoft.com/office/drawing/2014/main" id="{9EBB2C6E-C151-4A05-B252-174B9D1B4D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39075" y="2781301"/>
                <a:ext cx="0" cy="255588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" name="Line 240">
                <a:extLst>
                  <a:ext uri="{FF2B5EF4-FFF2-40B4-BE49-F238E27FC236}">
                    <a16:creationId xmlns:a16="http://schemas.microsoft.com/office/drawing/2014/main" id="{828546E1-21B0-40FC-AC63-2FCB738A4C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97850" y="3043238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" name="Line 241">
                <a:extLst>
                  <a:ext uri="{FF2B5EF4-FFF2-40B4-BE49-F238E27FC236}">
                    <a16:creationId xmlns:a16="http://schemas.microsoft.com/office/drawing/2014/main" id="{58884593-78A0-42C0-9342-0B9149DF85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97850" y="2732088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" name="Line 242">
                <a:extLst>
                  <a:ext uri="{FF2B5EF4-FFF2-40B4-BE49-F238E27FC236}">
                    <a16:creationId xmlns:a16="http://schemas.microsoft.com/office/drawing/2014/main" id="{7CA9F7CD-3822-4F81-A0BA-6E39F542D6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15313" y="2732088"/>
                <a:ext cx="0" cy="31115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" name="Line 243">
                <a:extLst>
                  <a:ext uri="{FF2B5EF4-FFF2-40B4-BE49-F238E27FC236}">
                    <a16:creationId xmlns:a16="http://schemas.microsoft.com/office/drawing/2014/main" id="{2D2C0D11-6A62-4601-A785-AFB3AFA749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69325" y="295910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" name="Line 244">
                <a:extLst>
                  <a:ext uri="{FF2B5EF4-FFF2-40B4-BE49-F238E27FC236}">
                    <a16:creationId xmlns:a16="http://schemas.microsoft.com/office/drawing/2014/main" id="{F277412E-34BB-42AE-B0A8-3B645F9413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69325" y="2547938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" name="Line 245">
                <a:extLst>
                  <a:ext uri="{FF2B5EF4-FFF2-40B4-BE49-F238E27FC236}">
                    <a16:creationId xmlns:a16="http://schemas.microsoft.com/office/drawing/2014/main" id="{AD36FA40-6C61-4FDE-8D80-78FE5C8A4D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86788" y="2547938"/>
                <a:ext cx="0" cy="411163"/>
              </a:xfrm>
              <a:prstGeom prst="line">
                <a:avLst/>
              </a:pr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" name="Line 246">
                <a:extLst>
                  <a:ext uri="{FF2B5EF4-FFF2-40B4-BE49-F238E27FC236}">
                    <a16:creationId xmlns:a16="http://schemas.microsoft.com/office/drawing/2014/main" id="{08085847-546F-48AC-9ACE-B59EAC06A9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83250" y="327660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" name="Line 247">
                <a:extLst>
                  <a:ext uri="{FF2B5EF4-FFF2-40B4-BE49-F238E27FC236}">
                    <a16:creationId xmlns:a16="http://schemas.microsoft.com/office/drawing/2014/main" id="{85970BE8-1453-4EFC-8DF7-F64FBA7B5B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83250" y="3192463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" name="Line 248">
                <a:extLst>
                  <a:ext uri="{FF2B5EF4-FFF2-40B4-BE49-F238E27FC236}">
                    <a16:creationId xmlns:a16="http://schemas.microsoft.com/office/drawing/2014/main" id="{8481EE35-7AC7-4FF6-917B-0F9C07D3C9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00713" y="3192463"/>
                <a:ext cx="0" cy="84138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" name="Line 249">
                <a:extLst>
                  <a:ext uri="{FF2B5EF4-FFF2-40B4-BE49-F238E27FC236}">
                    <a16:creationId xmlns:a16="http://schemas.microsoft.com/office/drawing/2014/main" id="{F99968DF-9BB8-462F-87DB-5A8862B6C6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35663" y="3132138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" name="Line 250">
                <a:extLst>
                  <a:ext uri="{FF2B5EF4-FFF2-40B4-BE49-F238E27FC236}">
                    <a16:creationId xmlns:a16="http://schemas.microsoft.com/office/drawing/2014/main" id="{4B92EF20-BBA2-401C-825F-F439836D43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35663" y="303212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" name="Line 251">
                <a:extLst>
                  <a:ext uri="{FF2B5EF4-FFF2-40B4-BE49-F238E27FC236}">
                    <a16:creationId xmlns:a16="http://schemas.microsoft.com/office/drawing/2014/main" id="{1C6C0D5D-D932-4C4F-B9B3-23DC807B5E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53125" y="3032126"/>
                <a:ext cx="0" cy="100013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" name="Line 252">
                <a:extLst>
                  <a:ext uri="{FF2B5EF4-FFF2-40B4-BE49-F238E27FC236}">
                    <a16:creationId xmlns:a16="http://schemas.microsoft.com/office/drawing/2014/main" id="{23DE8613-C4F1-4A5F-823A-1B6CCD22D3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19838" y="291465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5" name="Line 253">
                <a:extLst>
                  <a:ext uri="{FF2B5EF4-FFF2-40B4-BE49-F238E27FC236}">
                    <a16:creationId xmlns:a16="http://schemas.microsoft.com/office/drawing/2014/main" id="{C1AE2146-0293-4C71-813C-944D0383A1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19838" y="276542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6" name="Line 254">
                <a:extLst>
                  <a:ext uri="{FF2B5EF4-FFF2-40B4-BE49-F238E27FC236}">
                    <a16:creationId xmlns:a16="http://schemas.microsoft.com/office/drawing/2014/main" id="{8864DDE2-57C8-4653-AB8D-F90F1705A0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37300" y="2765426"/>
                <a:ext cx="0" cy="149225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7" name="Line 255">
                <a:extLst>
                  <a:ext uri="{FF2B5EF4-FFF2-40B4-BE49-F238E27FC236}">
                    <a16:creationId xmlns:a16="http://schemas.microsoft.com/office/drawing/2014/main" id="{38A569DB-6B25-4898-AE83-21F003895A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96075" y="278130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8" name="Line 256">
                <a:extLst>
                  <a:ext uri="{FF2B5EF4-FFF2-40B4-BE49-F238E27FC236}">
                    <a16:creationId xmlns:a16="http://schemas.microsoft.com/office/drawing/2014/main" id="{CE379684-6AD5-44CF-B15D-3A3B88B09E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96075" y="2598738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9" name="Line 257">
                <a:extLst>
                  <a:ext uri="{FF2B5EF4-FFF2-40B4-BE49-F238E27FC236}">
                    <a16:creationId xmlns:a16="http://schemas.microsoft.com/office/drawing/2014/main" id="{764D1BE6-F511-45A2-BB85-76472AA1F2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13538" y="2598738"/>
                <a:ext cx="0" cy="182563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0" name="Line 258">
                <a:extLst>
                  <a:ext uri="{FF2B5EF4-FFF2-40B4-BE49-F238E27FC236}">
                    <a16:creationId xmlns:a16="http://schemas.microsoft.com/office/drawing/2014/main" id="{E41FE47D-1BCC-4AC3-8B58-5F478942F9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67550" y="2681288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1" name="Line 259">
                <a:extLst>
                  <a:ext uri="{FF2B5EF4-FFF2-40B4-BE49-F238E27FC236}">
                    <a16:creationId xmlns:a16="http://schemas.microsoft.com/office/drawing/2014/main" id="{C357E01D-8062-4341-8160-FFA7CCC9B0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67550" y="2465388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2" name="Line 260">
                <a:extLst>
                  <a:ext uri="{FF2B5EF4-FFF2-40B4-BE49-F238E27FC236}">
                    <a16:creationId xmlns:a16="http://schemas.microsoft.com/office/drawing/2014/main" id="{638FFB71-9754-46B3-8AF9-A4FF87C6B5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85013" y="2465388"/>
                <a:ext cx="0" cy="21590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3" name="Line 261">
                <a:extLst>
                  <a:ext uri="{FF2B5EF4-FFF2-40B4-BE49-F238E27FC236}">
                    <a16:creationId xmlns:a16="http://schemas.microsoft.com/office/drawing/2014/main" id="{9C11ACA5-0F82-405D-8C37-A1ABA920DD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43788" y="263207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4" name="Line 262">
                <a:extLst>
                  <a:ext uri="{FF2B5EF4-FFF2-40B4-BE49-F238E27FC236}">
                    <a16:creationId xmlns:a16="http://schemas.microsoft.com/office/drawing/2014/main" id="{3897F886-6C55-406B-BAC2-828DD3FF9C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43788" y="2370138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5" name="Line 263">
                <a:extLst>
                  <a:ext uri="{FF2B5EF4-FFF2-40B4-BE49-F238E27FC236}">
                    <a16:creationId xmlns:a16="http://schemas.microsoft.com/office/drawing/2014/main" id="{139782FB-2C5C-4847-8053-28C79BC338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61250" y="2370138"/>
                <a:ext cx="0" cy="261938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6" name="Line 264">
                <a:extLst>
                  <a:ext uri="{FF2B5EF4-FFF2-40B4-BE49-F238E27FC236}">
                    <a16:creationId xmlns:a16="http://schemas.microsoft.com/office/drawing/2014/main" id="{285D6285-0280-42D5-A396-2CBDD2A569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21613" y="258127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7" name="Line 265">
                <a:extLst>
                  <a:ext uri="{FF2B5EF4-FFF2-40B4-BE49-F238E27FC236}">
                    <a16:creationId xmlns:a16="http://schemas.microsoft.com/office/drawing/2014/main" id="{01C2F067-2D2F-4558-BF50-02900F2E1E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21613" y="2281238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8" name="Line 266">
                <a:extLst>
                  <a:ext uri="{FF2B5EF4-FFF2-40B4-BE49-F238E27FC236}">
                    <a16:creationId xmlns:a16="http://schemas.microsoft.com/office/drawing/2014/main" id="{DE81AF9D-8C94-4891-B466-F48B6975CB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39075" y="2281238"/>
                <a:ext cx="0" cy="300038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9" name="Line 267">
                <a:extLst>
                  <a:ext uri="{FF2B5EF4-FFF2-40B4-BE49-F238E27FC236}">
                    <a16:creationId xmlns:a16="http://schemas.microsoft.com/office/drawing/2014/main" id="{81ABA17B-400E-4F2C-959E-26E7E1E306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85150" y="247015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0" name="Line 268">
                <a:extLst>
                  <a:ext uri="{FF2B5EF4-FFF2-40B4-BE49-F238E27FC236}">
                    <a16:creationId xmlns:a16="http://schemas.microsoft.com/office/drawing/2014/main" id="{A06AC06B-75A8-4E48-8050-56549F5166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85150" y="2085976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1" name="Line 269">
                <a:extLst>
                  <a:ext uri="{FF2B5EF4-FFF2-40B4-BE49-F238E27FC236}">
                    <a16:creationId xmlns:a16="http://schemas.microsoft.com/office/drawing/2014/main" id="{5666B548-E0D1-414E-9629-316A0C1927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02613" y="2085976"/>
                <a:ext cx="0" cy="384175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2" name="Line 270">
                <a:extLst>
                  <a:ext uri="{FF2B5EF4-FFF2-40B4-BE49-F238E27FC236}">
                    <a16:creationId xmlns:a16="http://schemas.microsoft.com/office/drawing/2014/main" id="{390E0717-760A-4455-BBED-D257BDD14E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61388" y="242570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3" name="Line 271">
                <a:extLst>
                  <a:ext uri="{FF2B5EF4-FFF2-40B4-BE49-F238E27FC236}">
                    <a16:creationId xmlns:a16="http://schemas.microsoft.com/office/drawing/2014/main" id="{9A5CEDEC-70B0-4707-9113-5A1F27D1FD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61388" y="1885951"/>
                <a:ext cx="34925" cy="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4" name="Line 272">
                <a:extLst>
                  <a:ext uri="{FF2B5EF4-FFF2-40B4-BE49-F238E27FC236}">
                    <a16:creationId xmlns:a16="http://schemas.microsoft.com/office/drawing/2014/main" id="{567F3A7B-92A8-41E0-96A3-46C47B0CC9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78850" y="1885951"/>
                <a:ext cx="0" cy="539750"/>
              </a:xfrm>
              <a:prstGeom prst="line">
                <a:avLst/>
              </a:pr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6" name="Freeform 274">
                <a:extLst>
                  <a:ext uri="{FF2B5EF4-FFF2-40B4-BE49-F238E27FC236}">
                    <a16:creationId xmlns:a16="http://schemas.microsoft.com/office/drawing/2014/main" id="{6D279009-D740-4EC6-8693-E698EE47B1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7363" y="2151063"/>
                <a:ext cx="3017837" cy="1166813"/>
              </a:xfrm>
              <a:custGeom>
                <a:avLst/>
                <a:gdLst>
                  <a:gd name="T0" fmla="*/ 0 w 1901"/>
                  <a:gd name="T1" fmla="*/ 735 h 735"/>
                  <a:gd name="T2" fmla="*/ 88 w 1901"/>
                  <a:gd name="T3" fmla="*/ 679 h 735"/>
                  <a:gd name="T4" fmla="*/ 246 w 1901"/>
                  <a:gd name="T5" fmla="*/ 581 h 735"/>
                  <a:gd name="T6" fmla="*/ 484 w 1901"/>
                  <a:gd name="T7" fmla="*/ 434 h 735"/>
                  <a:gd name="T8" fmla="*/ 726 w 1901"/>
                  <a:gd name="T9" fmla="*/ 343 h 735"/>
                  <a:gd name="T10" fmla="*/ 959 w 1901"/>
                  <a:gd name="T11" fmla="*/ 266 h 735"/>
                  <a:gd name="T12" fmla="*/ 1197 w 1901"/>
                  <a:gd name="T13" fmla="*/ 220 h 735"/>
                  <a:gd name="T14" fmla="*/ 1434 w 1901"/>
                  <a:gd name="T15" fmla="*/ 178 h 735"/>
                  <a:gd name="T16" fmla="*/ 1659 w 1901"/>
                  <a:gd name="T17" fmla="*/ 77 h 735"/>
                  <a:gd name="T18" fmla="*/ 1901 w 1901"/>
                  <a:gd name="T19" fmla="*/ 0 h 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1" h="735">
                    <a:moveTo>
                      <a:pt x="0" y="735"/>
                    </a:moveTo>
                    <a:lnTo>
                      <a:pt x="88" y="679"/>
                    </a:lnTo>
                    <a:lnTo>
                      <a:pt x="246" y="581"/>
                    </a:lnTo>
                    <a:lnTo>
                      <a:pt x="484" y="434"/>
                    </a:lnTo>
                    <a:lnTo>
                      <a:pt x="726" y="343"/>
                    </a:lnTo>
                    <a:lnTo>
                      <a:pt x="959" y="266"/>
                    </a:lnTo>
                    <a:lnTo>
                      <a:pt x="1197" y="220"/>
                    </a:lnTo>
                    <a:lnTo>
                      <a:pt x="1434" y="178"/>
                    </a:lnTo>
                    <a:lnTo>
                      <a:pt x="1659" y="77"/>
                    </a:lnTo>
                    <a:lnTo>
                      <a:pt x="1901" y="0"/>
                    </a:lnTo>
                  </a:path>
                </a:pathLst>
              </a:cu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8" name="Freeform 276">
                <a:extLst>
                  <a:ext uri="{FF2B5EF4-FFF2-40B4-BE49-F238E27FC236}">
                    <a16:creationId xmlns:a16="http://schemas.microsoft.com/office/drawing/2014/main" id="{89E892A6-903F-443F-97B4-2C3F3445CF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7363" y="2755901"/>
                <a:ext cx="3024187" cy="579438"/>
              </a:xfrm>
              <a:custGeom>
                <a:avLst/>
                <a:gdLst>
                  <a:gd name="T0" fmla="*/ 0 w 1905"/>
                  <a:gd name="T1" fmla="*/ 354 h 365"/>
                  <a:gd name="T2" fmla="*/ 83 w 1905"/>
                  <a:gd name="T3" fmla="*/ 365 h 365"/>
                  <a:gd name="T4" fmla="*/ 242 w 1905"/>
                  <a:gd name="T5" fmla="*/ 312 h 365"/>
                  <a:gd name="T6" fmla="*/ 488 w 1905"/>
                  <a:gd name="T7" fmla="*/ 253 h 365"/>
                  <a:gd name="T8" fmla="*/ 730 w 1905"/>
                  <a:gd name="T9" fmla="*/ 190 h 365"/>
                  <a:gd name="T10" fmla="*/ 959 w 1905"/>
                  <a:gd name="T11" fmla="*/ 130 h 365"/>
                  <a:gd name="T12" fmla="*/ 1201 w 1905"/>
                  <a:gd name="T13" fmla="*/ 109 h 365"/>
                  <a:gd name="T14" fmla="*/ 1434 w 1905"/>
                  <a:gd name="T15" fmla="*/ 95 h 365"/>
                  <a:gd name="T16" fmla="*/ 1672 w 1905"/>
                  <a:gd name="T17" fmla="*/ 85 h 365"/>
                  <a:gd name="T18" fmla="*/ 1905 w 1905"/>
                  <a:gd name="T19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5" h="365">
                    <a:moveTo>
                      <a:pt x="0" y="354"/>
                    </a:moveTo>
                    <a:lnTo>
                      <a:pt x="83" y="365"/>
                    </a:lnTo>
                    <a:lnTo>
                      <a:pt x="242" y="312"/>
                    </a:lnTo>
                    <a:lnTo>
                      <a:pt x="488" y="253"/>
                    </a:lnTo>
                    <a:lnTo>
                      <a:pt x="730" y="190"/>
                    </a:lnTo>
                    <a:lnTo>
                      <a:pt x="959" y="130"/>
                    </a:lnTo>
                    <a:lnTo>
                      <a:pt x="1201" y="109"/>
                    </a:lnTo>
                    <a:lnTo>
                      <a:pt x="1434" y="95"/>
                    </a:lnTo>
                    <a:lnTo>
                      <a:pt x="1672" y="85"/>
                    </a:lnTo>
                    <a:lnTo>
                      <a:pt x="1905" y="0"/>
                    </a:lnTo>
                  </a:path>
                </a:pathLst>
              </a:custGeom>
              <a:noFill/>
              <a:ln w="7938" cap="flat">
                <a:solidFill>
                  <a:srgbClr val="0072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0" name="Freeform 278">
                <a:extLst>
                  <a:ext uri="{FF2B5EF4-FFF2-40B4-BE49-F238E27FC236}">
                    <a16:creationId xmlns:a16="http://schemas.microsoft.com/office/drawing/2014/main" id="{42526868-15A1-4D11-A7E7-DD112BEC8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7363" y="3017838"/>
                <a:ext cx="3030537" cy="317500"/>
              </a:xfrm>
              <a:custGeom>
                <a:avLst/>
                <a:gdLst>
                  <a:gd name="T0" fmla="*/ 0 w 1909"/>
                  <a:gd name="T1" fmla="*/ 189 h 200"/>
                  <a:gd name="T2" fmla="*/ 83 w 1909"/>
                  <a:gd name="T3" fmla="*/ 200 h 200"/>
                  <a:gd name="T4" fmla="*/ 246 w 1909"/>
                  <a:gd name="T5" fmla="*/ 200 h 200"/>
                  <a:gd name="T6" fmla="*/ 488 w 1909"/>
                  <a:gd name="T7" fmla="*/ 158 h 200"/>
                  <a:gd name="T8" fmla="*/ 726 w 1909"/>
                  <a:gd name="T9" fmla="*/ 105 h 200"/>
                  <a:gd name="T10" fmla="*/ 963 w 1909"/>
                  <a:gd name="T11" fmla="*/ 70 h 200"/>
                  <a:gd name="T12" fmla="*/ 1197 w 1909"/>
                  <a:gd name="T13" fmla="*/ 49 h 200"/>
                  <a:gd name="T14" fmla="*/ 1434 w 1909"/>
                  <a:gd name="T15" fmla="*/ 25 h 200"/>
                  <a:gd name="T16" fmla="*/ 1672 w 1909"/>
                  <a:gd name="T17" fmla="*/ 0 h 200"/>
                  <a:gd name="T18" fmla="*/ 1909 w 1909"/>
                  <a:gd name="T19" fmla="*/ 1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9" h="200">
                    <a:moveTo>
                      <a:pt x="0" y="189"/>
                    </a:moveTo>
                    <a:lnTo>
                      <a:pt x="83" y="200"/>
                    </a:lnTo>
                    <a:lnTo>
                      <a:pt x="246" y="200"/>
                    </a:lnTo>
                    <a:lnTo>
                      <a:pt x="488" y="158"/>
                    </a:lnTo>
                    <a:lnTo>
                      <a:pt x="726" y="105"/>
                    </a:lnTo>
                    <a:lnTo>
                      <a:pt x="963" y="70"/>
                    </a:lnTo>
                    <a:lnTo>
                      <a:pt x="1197" y="49"/>
                    </a:lnTo>
                    <a:lnTo>
                      <a:pt x="1434" y="25"/>
                    </a:lnTo>
                    <a:lnTo>
                      <a:pt x="1672" y="0"/>
                    </a:lnTo>
                    <a:lnTo>
                      <a:pt x="1909" y="18"/>
                    </a:lnTo>
                  </a:path>
                </a:pathLst>
              </a:custGeom>
              <a:noFill/>
              <a:ln w="7938" cap="flat">
                <a:solidFill>
                  <a:srgbClr val="58892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321" name="ZoneTexte 320">
              <a:extLst>
                <a:ext uri="{FF2B5EF4-FFF2-40B4-BE49-F238E27FC236}">
                  <a16:creationId xmlns:a16="http://schemas.microsoft.com/office/drawing/2014/main" id="{A8A9CEC7-E823-432A-B530-0627DA4C7B5F}"/>
                </a:ext>
              </a:extLst>
            </p:cNvPr>
            <p:cNvSpPr txBox="1"/>
            <p:nvPr/>
          </p:nvSpPr>
          <p:spPr>
            <a:xfrm>
              <a:off x="5089267" y="3480872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0</a:t>
              </a:r>
            </a:p>
          </p:txBody>
        </p:sp>
        <p:sp>
          <p:nvSpPr>
            <p:cNvPr id="322" name="ZoneTexte 321">
              <a:extLst>
                <a:ext uri="{FF2B5EF4-FFF2-40B4-BE49-F238E27FC236}">
                  <a16:creationId xmlns:a16="http://schemas.microsoft.com/office/drawing/2014/main" id="{60991B39-CE24-42EC-AAA1-18BBBA4937A8}"/>
                </a:ext>
              </a:extLst>
            </p:cNvPr>
            <p:cNvSpPr txBox="1"/>
            <p:nvPr/>
          </p:nvSpPr>
          <p:spPr>
            <a:xfrm>
              <a:off x="5211187" y="3480872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4</a:t>
              </a:r>
            </a:p>
          </p:txBody>
        </p:sp>
        <p:sp>
          <p:nvSpPr>
            <p:cNvPr id="323" name="ZoneTexte 322">
              <a:extLst>
                <a:ext uri="{FF2B5EF4-FFF2-40B4-BE49-F238E27FC236}">
                  <a16:creationId xmlns:a16="http://schemas.microsoft.com/office/drawing/2014/main" id="{3A7F68D2-98FA-4E48-88F4-0B982ED5EEEA}"/>
                </a:ext>
              </a:extLst>
            </p:cNvPr>
            <p:cNvSpPr txBox="1"/>
            <p:nvPr/>
          </p:nvSpPr>
          <p:spPr>
            <a:xfrm>
              <a:off x="5446197" y="348087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12</a:t>
              </a:r>
            </a:p>
          </p:txBody>
        </p:sp>
        <p:sp>
          <p:nvSpPr>
            <p:cNvPr id="324" name="ZoneTexte 323">
              <a:extLst>
                <a:ext uri="{FF2B5EF4-FFF2-40B4-BE49-F238E27FC236}">
                  <a16:creationId xmlns:a16="http://schemas.microsoft.com/office/drawing/2014/main" id="{B3B5F110-AE1F-485D-ABB1-23FBBBFEE5EA}"/>
                </a:ext>
              </a:extLst>
            </p:cNvPr>
            <p:cNvSpPr txBox="1"/>
            <p:nvPr/>
          </p:nvSpPr>
          <p:spPr>
            <a:xfrm>
              <a:off x="5817037" y="348087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24</a:t>
              </a:r>
            </a:p>
          </p:txBody>
        </p:sp>
        <p:sp>
          <p:nvSpPr>
            <p:cNvPr id="325" name="ZoneTexte 324">
              <a:extLst>
                <a:ext uri="{FF2B5EF4-FFF2-40B4-BE49-F238E27FC236}">
                  <a16:creationId xmlns:a16="http://schemas.microsoft.com/office/drawing/2014/main" id="{F0B98F53-184D-4C18-83F9-19354985F12F}"/>
                </a:ext>
              </a:extLst>
            </p:cNvPr>
            <p:cNvSpPr txBox="1"/>
            <p:nvPr/>
          </p:nvSpPr>
          <p:spPr>
            <a:xfrm>
              <a:off x="6187877" y="348087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36</a:t>
              </a:r>
            </a:p>
          </p:txBody>
        </p:sp>
        <p:sp>
          <p:nvSpPr>
            <p:cNvPr id="326" name="ZoneTexte 325">
              <a:extLst>
                <a:ext uri="{FF2B5EF4-FFF2-40B4-BE49-F238E27FC236}">
                  <a16:creationId xmlns:a16="http://schemas.microsoft.com/office/drawing/2014/main" id="{AA0AC091-342E-4236-AD79-CBDB776592F8}"/>
                </a:ext>
              </a:extLst>
            </p:cNvPr>
            <p:cNvSpPr txBox="1"/>
            <p:nvPr/>
          </p:nvSpPr>
          <p:spPr>
            <a:xfrm>
              <a:off x="6579037" y="348087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48</a:t>
              </a:r>
            </a:p>
          </p:txBody>
        </p:sp>
        <p:sp>
          <p:nvSpPr>
            <p:cNvPr id="327" name="ZoneTexte 326">
              <a:extLst>
                <a:ext uri="{FF2B5EF4-FFF2-40B4-BE49-F238E27FC236}">
                  <a16:creationId xmlns:a16="http://schemas.microsoft.com/office/drawing/2014/main" id="{82E16815-F677-4CEA-B69F-7531E48E743E}"/>
                </a:ext>
              </a:extLst>
            </p:cNvPr>
            <p:cNvSpPr txBox="1"/>
            <p:nvPr/>
          </p:nvSpPr>
          <p:spPr>
            <a:xfrm>
              <a:off x="6949877" y="348087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60</a:t>
              </a:r>
            </a:p>
          </p:txBody>
        </p:sp>
        <p:sp>
          <p:nvSpPr>
            <p:cNvPr id="328" name="ZoneTexte 327">
              <a:extLst>
                <a:ext uri="{FF2B5EF4-FFF2-40B4-BE49-F238E27FC236}">
                  <a16:creationId xmlns:a16="http://schemas.microsoft.com/office/drawing/2014/main" id="{0E0D273D-3691-4789-BBD1-6AC8AD4D06F8}"/>
                </a:ext>
              </a:extLst>
            </p:cNvPr>
            <p:cNvSpPr txBox="1"/>
            <p:nvPr/>
          </p:nvSpPr>
          <p:spPr>
            <a:xfrm>
              <a:off x="7335957" y="348087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72</a:t>
              </a:r>
            </a:p>
          </p:txBody>
        </p:sp>
        <p:sp>
          <p:nvSpPr>
            <p:cNvPr id="329" name="ZoneTexte 328">
              <a:extLst>
                <a:ext uri="{FF2B5EF4-FFF2-40B4-BE49-F238E27FC236}">
                  <a16:creationId xmlns:a16="http://schemas.microsoft.com/office/drawing/2014/main" id="{D73F4C51-6FFC-4FBC-9846-C8C2B3FB510C}"/>
                </a:ext>
              </a:extLst>
            </p:cNvPr>
            <p:cNvSpPr txBox="1"/>
            <p:nvPr/>
          </p:nvSpPr>
          <p:spPr>
            <a:xfrm>
              <a:off x="7706797" y="348087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84</a:t>
              </a:r>
            </a:p>
          </p:txBody>
        </p:sp>
        <p:sp>
          <p:nvSpPr>
            <p:cNvPr id="330" name="ZoneTexte 329">
              <a:extLst>
                <a:ext uri="{FF2B5EF4-FFF2-40B4-BE49-F238E27FC236}">
                  <a16:creationId xmlns:a16="http://schemas.microsoft.com/office/drawing/2014/main" id="{955118C9-33E3-4813-B799-06F4C3047A4D}"/>
                </a:ext>
              </a:extLst>
            </p:cNvPr>
            <p:cNvSpPr txBox="1"/>
            <p:nvPr/>
          </p:nvSpPr>
          <p:spPr>
            <a:xfrm>
              <a:off x="8067477" y="348087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96</a:t>
              </a:r>
            </a:p>
          </p:txBody>
        </p:sp>
        <p:sp>
          <p:nvSpPr>
            <p:cNvPr id="331" name="ZoneTexte 330">
              <a:extLst>
                <a:ext uri="{FF2B5EF4-FFF2-40B4-BE49-F238E27FC236}">
                  <a16:creationId xmlns:a16="http://schemas.microsoft.com/office/drawing/2014/main" id="{E0F09C57-ACCD-4945-BE8A-B7EC058062D1}"/>
                </a:ext>
              </a:extLst>
            </p:cNvPr>
            <p:cNvSpPr txBox="1"/>
            <p:nvPr/>
          </p:nvSpPr>
          <p:spPr>
            <a:xfrm>
              <a:off x="4871839" y="3196392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0</a:t>
              </a:r>
            </a:p>
          </p:txBody>
        </p:sp>
        <p:sp>
          <p:nvSpPr>
            <p:cNvPr id="332" name="ZoneTexte 331">
              <a:extLst>
                <a:ext uri="{FF2B5EF4-FFF2-40B4-BE49-F238E27FC236}">
                  <a16:creationId xmlns:a16="http://schemas.microsoft.com/office/drawing/2014/main" id="{1944ED7B-219A-4DD0-8519-D2E25DAAE83B}"/>
                </a:ext>
              </a:extLst>
            </p:cNvPr>
            <p:cNvSpPr txBox="1"/>
            <p:nvPr/>
          </p:nvSpPr>
          <p:spPr>
            <a:xfrm>
              <a:off x="4871839" y="3042142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2</a:t>
              </a:r>
            </a:p>
          </p:txBody>
        </p:sp>
        <p:sp>
          <p:nvSpPr>
            <p:cNvPr id="333" name="ZoneTexte 332">
              <a:extLst>
                <a:ext uri="{FF2B5EF4-FFF2-40B4-BE49-F238E27FC236}">
                  <a16:creationId xmlns:a16="http://schemas.microsoft.com/office/drawing/2014/main" id="{70C90F3A-B344-43FE-B4C8-B100CEE0408D}"/>
                </a:ext>
              </a:extLst>
            </p:cNvPr>
            <p:cNvSpPr txBox="1"/>
            <p:nvPr/>
          </p:nvSpPr>
          <p:spPr>
            <a:xfrm>
              <a:off x="4871839" y="2887895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4</a:t>
              </a:r>
            </a:p>
          </p:txBody>
        </p:sp>
        <p:sp>
          <p:nvSpPr>
            <p:cNvPr id="334" name="ZoneTexte 333">
              <a:extLst>
                <a:ext uri="{FF2B5EF4-FFF2-40B4-BE49-F238E27FC236}">
                  <a16:creationId xmlns:a16="http://schemas.microsoft.com/office/drawing/2014/main" id="{646F9BB4-0E9A-4C24-B44B-918E9CE1806C}"/>
                </a:ext>
              </a:extLst>
            </p:cNvPr>
            <p:cNvSpPr txBox="1"/>
            <p:nvPr/>
          </p:nvSpPr>
          <p:spPr>
            <a:xfrm>
              <a:off x="4871839" y="2733648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6</a:t>
              </a:r>
            </a:p>
          </p:txBody>
        </p:sp>
        <p:sp>
          <p:nvSpPr>
            <p:cNvPr id="335" name="ZoneTexte 334">
              <a:extLst>
                <a:ext uri="{FF2B5EF4-FFF2-40B4-BE49-F238E27FC236}">
                  <a16:creationId xmlns:a16="http://schemas.microsoft.com/office/drawing/2014/main" id="{EBD34B29-DEAA-4203-86B1-877971A77C4C}"/>
                </a:ext>
              </a:extLst>
            </p:cNvPr>
            <p:cNvSpPr txBox="1"/>
            <p:nvPr/>
          </p:nvSpPr>
          <p:spPr>
            <a:xfrm>
              <a:off x="4871839" y="2579401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8</a:t>
              </a:r>
            </a:p>
          </p:txBody>
        </p:sp>
        <p:sp>
          <p:nvSpPr>
            <p:cNvPr id="336" name="ZoneTexte 335">
              <a:extLst>
                <a:ext uri="{FF2B5EF4-FFF2-40B4-BE49-F238E27FC236}">
                  <a16:creationId xmlns:a16="http://schemas.microsoft.com/office/drawing/2014/main" id="{9F80A889-F7C4-41F2-B4B4-1C0A8C732E55}"/>
                </a:ext>
              </a:extLst>
            </p:cNvPr>
            <p:cNvSpPr txBox="1"/>
            <p:nvPr/>
          </p:nvSpPr>
          <p:spPr>
            <a:xfrm>
              <a:off x="4806117" y="2425154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10</a:t>
              </a:r>
            </a:p>
          </p:txBody>
        </p:sp>
        <p:sp>
          <p:nvSpPr>
            <p:cNvPr id="337" name="ZoneTexte 336">
              <a:extLst>
                <a:ext uri="{FF2B5EF4-FFF2-40B4-BE49-F238E27FC236}">
                  <a16:creationId xmlns:a16="http://schemas.microsoft.com/office/drawing/2014/main" id="{80D8AF50-C2AB-4159-839C-5F2401AEE81B}"/>
                </a:ext>
              </a:extLst>
            </p:cNvPr>
            <p:cNvSpPr txBox="1"/>
            <p:nvPr/>
          </p:nvSpPr>
          <p:spPr>
            <a:xfrm>
              <a:off x="4806117" y="2270907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12</a:t>
              </a:r>
            </a:p>
          </p:txBody>
        </p:sp>
        <p:sp>
          <p:nvSpPr>
            <p:cNvPr id="338" name="ZoneTexte 337">
              <a:extLst>
                <a:ext uri="{FF2B5EF4-FFF2-40B4-BE49-F238E27FC236}">
                  <a16:creationId xmlns:a16="http://schemas.microsoft.com/office/drawing/2014/main" id="{E31263B8-0206-41F9-9487-C493B558430D}"/>
                </a:ext>
              </a:extLst>
            </p:cNvPr>
            <p:cNvSpPr txBox="1"/>
            <p:nvPr/>
          </p:nvSpPr>
          <p:spPr>
            <a:xfrm>
              <a:off x="4806117" y="2116660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14</a:t>
              </a:r>
            </a:p>
          </p:txBody>
        </p:sp>
        <p:sp>
          <p:nvSpPr>
            <p:cNvPr id="339" name="ZoneTexte 338">
              <a:extLst>
                <a:ext uri="{FF2B5EF4-FFF2-40B4-BE49-F238E27FC236}">
                  <a16:creationId xmlns:a16="http://schemas.microsoft.com/office/drawing/2014/main" id="{D4880A59-61DB-4350-B8BE-EC381226FC03}"/>
                </a:ext>
              </a:extLst>
            </p:cNvPr>
            <p:cNvSpPr txBox="1"/>
            <p:nvPr/>
          </p:nvSpPr>
          <p:spPr>
            <a:xfrm>
              <a:off x="4806117" y="1962413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16</a:t>
              </a:r>
            </a:p>
          </p:txBody>
        </p:sp>
        <p:sp>
          <p:nvSpPr>
            <p:cNvPr id="340" name="ZoneTexte 339">
              <a:extLst>
                <a:ext uri="{FF2B5EF4-FFF2-40B4-BE49-F238E27FC236}">
                  <a16:creationId xmlns:a16="http://schemas.microsoft.com/office/drawing/2014/main" id="{51B252E1-0D4F-406F-A1F8-6D611C142974}"/>
                </a:ext>
              </a:extLst>
            </p:cNvPr>
            <p:cNvSpPr txBox="1"/>
            <p:nvPr/>
          </p:nvSpPr>
          <p:spPr>
            <a:xfrm>
              <a:off x="4806117" y="1808166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18</a:t>
              </a:r>
            </a:p>
          </p:txBody>
        </p:sp>
        <p:sp>
          <p:nvSpPr>
            <p:cNvPr id="341" name="ZoneTexte 340">
              <a:extLst>
                <a:ext uri="{FF2B5EF4-FFF2-40B4-BE49-F238E27FC236}">
                  <a16:creationId xmlns:a16="http://schemas.microsoft.com/office/drawing/2014/main" id="{3BBB9353-BD01-47F5-BB12-01DE176AFCB4}"/>
                </a:ext>
              </a:extLst>
            </p:cNvPr>
            <p:cNvSpPr txBox="1"/>
            <p:nvPr/>
          </p:nvSpPr>
          <p:spPr>
            <a:xfrm>
              <a:off x="4806117" y="1653919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20</a:t>
              </a:r>
            </a:p>
          </p:txBody>
        </p:sp>
        <p:sp>
          <p:nvSpPr>
            <p:cNvPr id="342" name="ZoneTexte 341">
              <a:extLst>
                <a:ext uri="{FF2B5EF4-FFF2-40B4-BE49-F238E27FC236}">
                  <a16:creationId xmlns:a16="http://schemas.microsoft.com/office/drawing/2014/main" id="{3715A49F-B96B-4115-B87B-71F6A6FFFF99}"/>
                </a:ext>
              </a:extLst>
            </p:cNvPr>
            <p:cNvSpPr txBox="1"/>
            <p:nvPr/>
          </p:nvSpPr>
          <p:spPr>
            <a:xfrm>
              <a:off x="4806117" y="1499672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00" dirty="0"/>
                <a:t>22</a:t>
              </a:r>
            </a:p>
          </p:txBody>
        </p:sp>
        <p:sp>
          <p:nvSpPr>
            <p:cNvPr id="343" name="ZoneTexte 342">
              <a:extLst>
                <a:ext uri="{FF2B5EF4-FFF2-40B4-BE49-F238E27FC236}">
                  <a16:creationId xmlns:a16="http://schemas.microsoft.com/office/drawing/2014/main" id="{0FAFFA0E-5B94-4E65-93A3-F2DFFD1EE1DD}"/>
                </a:ext>
              </a:extLst>
            </p:cNvPr>
            <p:cNvSpPr txBox="1"/>
            <p:nvPr/>
          </p:nvSpPr>
          <p:spPr>
            <a:xfrm>
              <a:off x="8184894" y="2936876"/>
              <a:ext cx="4058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>
                  <a:solidFill>
                    <a:srgbClr val="58892E"/>
                  </a:solidFill>
                </a:rPr>
                <a:t>+4%</a:t>
              </a:r>
            </a:p>
          </p:txBody>
        </p:sp>
        <p:sp>
          <p:nvSpPr>
            <p:cNvPr id="344" name="ZoneTexte 343">
              <a:extLst>
                <a:ext uri="{FF2B5EF4-FFF2-40B4-BE49-F238E27FC236}">
                  <a16:creationId xmlns:a16="http://schemas.microsoft.com/office/drawing/2014/main" id="{F7587073-36B5-4F3F-9ABD-C2CAD6687EBB}"/>
                </a:ext>
              </a:extLst>
            </p:cNvPr>
            <p:cNvSpPr txBox="1"/>
            <p:nvPr/>
          </p:nvSpPr>
          <p:spPr>
            <a:xfrm>
              <a:off x="8184894" y="2621322"/>
              <a:ext cx="4058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>
                  <a:solidFill>
                    <a:srgbClr val="0072E8"/>
                  </a:solidFill>
                </a:rPr>
                <a:t>+8%</a:t>
              </a:r>
            </a:p>
          </p:txBody>
        </p:sp>
        <p:sp>
          <p:nvSpPr>
            <p:cNvPr id="345" name="ZoneTexte 344">
              <a:extLst>
                <a:ext uri="{FF2B5EF4-FFF2-40B4-BE49-F238E27FC236}">
                  <a16:creationId xmlns:a16="http://schemas.microsoft.com/office/drawing/2014/main" id="{672F051F-3663-4BA1-B752-9D5BCC1A2BFC}"/>
                </a:ext>
              </a:extLst>
            </p:cNvPr>
            <p:cNvSpPr txBox="1"/>
            <p:nvPr/>
          </p:nvSpPr>
          <p:spPr>
            <a:xfrm>
              <a:off x="8152032" y="2009540"/>
              <a:ext cx="4716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>
                  <a:solidFill>
                    <a:srgbClr val="FF0000"/>
                  </a:solidFill>
                </a:rPr>
                <a:t>+16%</a:t>
              </a:r>
            </a:p>
          </p:txBody>
        </p:sp>
        <p:sp>
          <p:nvSpPr>
            <p:cNvPr id="346" name="ZoneTexte 345">
              <a:extLst>
                <a:ext uri="{FF2B5EF4-FFF2-40B4-BE49-F238E27FC236}">
                  <a16:creationId xmlns:a16="http://schemas.microsoft.com/office/drawing/2014/main" id="{65191FB0-D271-4976-AE83-D28BDB1999FB}"/>
                </a:ext>
              </a:extLst>
            </p:cNvPr>
            <p:cNvSpPr txBox="1"/>
            <p:nvPr/>
          </p:nvSpPr>
          <p:spPr>
            <a:xfrm>
              <a:off x="6470033" y="3608888"/>
              <a:ext cx="5341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 err="1"/>
                <a:t>Weeks</a:t>
              </a:r>
              <a:endParaRPr lang="fr-FR" sz="1000" dirty="0"/>
            </a:p>
          </p:txBody>
        </p:sp>
        <p:sp>
          <p:nvSpPr>
            <p:cNvPr id="361" name="Oval 282">
              <a:extLst>
                <a:ext uri="{FF2B5EF4-FFF2-40B4-BE49-F238E27FC236}">
                  <a16:creationId xmlns:a16="http://schemas.microsoft.com/office/drawing/2014/main" id="{F6F4BFF5-19CC-4705-BAA6-DEAB4C9BC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4525" y="1738972"/>
              <a:ext cx="58061" cy="611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2" name="Freeform 283">
              <a:extLst>
                <a:ext uri="{FF2B5EF4-FFF2-40B4-BE49-F238E27FC236}">
                  <a16:creationId xmlns:a16="http://schemas.microsoft.com/office/drawing/2014/main" id="{42B938F2-7FF9-413D-B4BD-7F34A91D9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448" y="1733787"/>
              <a:ext cx="89165" cy="72577"/>
            </a:xfrm>
            <a:custGeom>
              <a:avLst/>
              <a:gdLst>
                <a:gd name="T0" fmla="*/ 43 w 86"/>
                <a:gd name="T1" fmla="*/ 0 h 70"/>
                <a:gd name="T2" fmla="*/ 0 w 86"/>
                <a:gd name="T3" fmla="*/ 70 h 70"/>
                <a:gd name="T4" fmla="*/ 86 w 86"/>
                <a:gd name="T5" fmla="*/ 70 h 70"/>
                <a:gd name="T6" fmla="*/ 43 w 86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70">
                  <a:moveTo>
                    <a:pt x="43" y="0"/>
                  </a:moveTo>
                  <a:lnTo>
                    <a:pt x="0" y="70"/>
                  </a:lnTo>
                  <a:lnTo>
                    <a:pt x="86" y="7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5889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3" name="Freeform 284">
              <a:extLst>
                <a:ext uri="{FF2B5EF4-FFF2-40B4-BE49-F238E27FC236}">
                  <a16:creationId xmlns:a16="http://schemas.microsoft.com/office/drawing/2014/main" id="{CDC4BFE8-A3EB-4265-93AF-CEFDF4D9E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1946" y="1729640"/>
              <a:ext cx="78797" cy="80872"/>
            </a:xfrm>
            <a:custGeom>
              <a:avLst/>
              <a:gdLst>
                <a:gd name="T0" fmla="*/ 38 w 76"/>
                <a:gd name="T1" fmla="*/ 0 h 78"/>
                <a:gd name="T2" fmla="*/ 0 w 76"/>
                <a:gd name="T3" fmla="*/ 39 h 78"/>
                <a:gd name="T4" fmla="*/ 38 w 76"/>
                <a:gd name="T5" fmla="*/ 78 h 78"/>
                <a:gd name="T6" fmla="*/ 76 w 76"/>
                <a:gd name="T7" fmla="*/ 39 h 78"/>
                <a:gd name="T8" fmla="*/ 38 w 76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78">
                  <a:moveTo>
                    <a:pt x="38" y="0"/>
                  </a:moveTo>
                  <a:lnTo>
                    <a:pt x="0" y="39"/>
                  </a:lnTo>
                  <a:lnTo>
                    <a:pt x="38" y="78"/>
                  </a:lnTo>
                  <a:lnTo>
                    <a:pt x="76" y="39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7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4" name="Line 285">
              <a:extLst>
                <a:ext uri="{FF2B5EF4-FFF2-40B4-BE49-F238E27FC236}">
                  <a16:creationId xmlns:a16="http://schemas.microsoft.com/office/drawing/2014/main" id="{8809BD60-CB6B-40F0-A2E1-A0E8975E1E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6764" y="1770076"/>
              <a:ext cx="214619" cy="0"/>
            </a:xfrm>
            <a:prstGeom prst="line">
              <a:avLst/>
            </a:prstGeom>
            <a:noFill/>
            <a:ln w="9525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5" name="Line 286">
              <a:extLst>
                <a:ext uri="{FF2B5EF4-FFF2-40B4-BE49-F238E27FC236}">
                  <a16:creationId xmlns:a16="http://schemas.microsoft.com/office/drawing/2014/main" id="{DC2AD9DD-B833-4CAC-A2E5-C41CA0D93A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98332" y="1770076"/>
              <a:ext cx="214619" cy="0"/>
            </a:xfrm>
            <a:prstGeom prst="line">
              <a:avLst/>
            </a:prstGeom>
            <a:noFill/>
            <a:ln w="9525" cap="flat">
              <a:solidFill>
                <a:srgbClr val="0072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6" name="Line 287">
              <a:extLst>
                <a:ext uri="{FF2B5EF4-FFF2-40B4-BE49-F238E27FC236}">
                  <a16:creationId xmlns:a16="http://schemas.microsoft.com/office/drawing/2014/main" id="{2635877E-A2AA-4FF0-8D15-B052A00048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0202" y="1770076"/>
              <a:ext cx="213582" cy="0"/>
            </a:xfrm>
            <a:prstGeom prst="line">
              <a:avLst/>
            </a:prstGeom>
            <a:noFill/>
            <a:ln w="9525" cap="flat">
              <a:solidFill>
                <a:srgbClr val="58892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7" name="ZoneTexte 366">
              <a:extLst>
                <a:ext uri="{FF2B5EF4-FFF2-40B4-BE49-F238E27FC236}">
                  <a16:creationId xmlns:a16="http://schemas.microsoft.com/office/drawing/2014/main" id="{73EF5FA6-1032-4661-A488-9936FB815F32}"/>
                </a:ext>
              </a:extLst>
            </p:cNvPr>
            <p:cNvSpPr txBox="1"/>
            <p:nvPr/>
          </p:nvSpPr>
          <p:spPr>
            <a:xfrm>
              <a:off x="5396250" y="1646447"/>
              <a:ext cx="9060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TAF/FTC+DTG</a:t>
              </a:r>
            </a:p>
          </p:txBody>
        </p:sp>
        <p:sp>
          <p:nvSpPr>
            <p:cNvPr id="368" name="ZoneTexte 367">
              <a:extLst>
                <a:ext uri="{FF2B5EF4-FFF2-40B4-BE49-F238E27FC236}">
                  <a16:creationId xmlns:a16="http://schemas.microsoft.com/office/drawing/2014/main" id="{0C9FB6E7-1165-4F81-84F3-5EF3E7C30F67}"/>
                </a:ext>
              </a:extLst>
            </p:cNvPr>
            <p:cNvSpPr txBox="1"/>
            <p:nvPr/>
          </p:nvSpPr>
          <p:spPr>
            <a:xfrm>
              <a:off x="6469738" y="1634576"/>
              <a:ext cx="9108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TDF/FTC+DTG</a:t>
              </a:r>
            </a:p>
          </p:txBody>
        </p:sp>
        <p:sp>
          <p:nvSpPr>
            <p:cNvPr id="369" name="ZoneTexte 368">
              <a:extLst>
                <a:ext uri="{FF2B5EF4-FFF2-40B4-BE49-F238E27FC236}">
                  <a16:creationId xmlns:a16="http://schemas.microsoft.com/office/drawing/2014/main" id="{2726D8E9-8862-4FDF-AF85-E749E6E9C8D4}"/>
                </a:ext>
              </a:extLst>
            </p:cNvPr>
            <p:cNvSpPr txBox="1"/>
            <p:nvPr/>
          </p:nvSpPr>
          <p:spPr>
            <a:xfrm>
              <a:off x="7520239" y="1640877"/>
              <a:ext cx="8691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TDF/FTC/EFV</a:t>
              </a:r>
            </a:p>
          </p:txBody>
        </p:sp>
        <p:sp>
          <p:nvSpPr>
            <p:cNvPr id="370" name="Accolade fermante 369">
              <a:extLst>
                <a:ext uri="{FF2B5EF4-FFF2-40B4-BE49-F238E27FC236}">
                  <a16:creationId xmlns:a16="http://schemas.microsoft.com/office/drawing/2014/main" id="{D9BE6848-8569-4594-B7BB-8B695BB97174}"/>
                </a:ext>
              </a:extLst>
            </p:cNvPr>
            <p:cNvSpPr/>
            <p:nvPr/>
          </p:nvSpPr>
          <p:spPr>
            <a:xfrm>
              <a:off x="8632223" y="2679786"/>
              <a:ext cx="46714" cy="430128"/>
            </a:xfrm>
            <a:prstGeom prst="rightBrac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1" name="Accolade fermante 370">
              <a:extLst>
                <a:ext uri="{FF2B5EF4-FFF2-40B4-BE49-F238E27FC236}">
                  <a16:creationId xmlns:a16="http://schemas.microsoft.com/office/drawing/2014/main" id="{72525996-2B21-405D-BF3E-E182375CEE6F}"/>
                </a:ext>
              </a:extLst>
            </p:cNvPr>
            <p:cNvSpPr/>
            <p:nvPr/>
          </p:nvSpPr>
          <p:spPr>
            <a:xfrm>
              <a:off x="8631948" y="2009540"/>
              <a:ext cx="45719" cy="625581"/>
            </a:xfrm>
            <a:prstGeom prst="rightBrac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3" name="Accolade fermante 372">
              <a:extLst>
                <a:ext uri="{FF2B5EF4-FFF2-40B4-BE49-F238E27FC236}">
                  <a16:creationId xmlns:a16="http://schemas.microsoft.com/office/drawing/2014/main" id="{D0436E96-E1B8-479C-A4BB-B6480C907C3D}"/>
                </a:ext>
              </a:extLst>
            </p:cNvPr>
            <p:cNvSpPr/>
            <p:nvPr/>
          </p:nvSpPr>
          <p:spPr>
            <a:xfrm>
              <a:off x="8809451" y="2009541"/>
              <a:ext cx="66068" cy="1129828"/>
            </a:xfrm>
            <a:prstGeom prst="rightBrac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4" name="ZoneTexte 373">
              <a:extLst>
                <a:ext uri="{FF2B5EF4-FFF2-40B4-BE49-F238E27FC236}">
                  <a16:creationId xmlns:a16="http://schemas.microsoft.com/office/drawing/2014/main" id="{8A769FF1-4DB9-4E0D-897E-1A4E51CD7F12}"/>
                </a:ext>
              </a:extLst>
            </p:cNvPr>
            <p:cNvSpPr txBox="1"/>
            <p:nvPr/>
          </p:nvSpPr>
          <p:spPr>
            <a:xfrm rot="5400000">
              <a:off x="8582634" y="2777423"/>
              <a:ext cx="2487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*</a:t>
              </a:r>
            </a:p>
          </p:txBody>
        </p:sp>
        <p:sp>
          <p:nvSpPr>
            <p:cNvPr id="375" name="ZoneTexte 374">
              <a:extLst>
                <a:ext uri="{FF2B5EF4-FFF2-40B4-BE49-F238E27FC236}">
                  <a16:creationId xmlns:a16="http://schemas.microsoft.com/office/drawing/2014/main" id="{4831FAD5-5141-4130-8C0D-5C91B2B5D2DD}"/>
                </a:ext>
              </a:extLst>
            </p:cNvPr>
            <p:cNvSpPr txBox="1"/>
            <p:nvPr/>
          </p:nvSpPr>
          <p:spPr>
            <a:xfrm rot="5400000">
              <a:off x="8704918" y="2449434"/>
              <a:ext cx="4048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/>
                <a:t>***</a:t>
              </a:r>
            </a:p>
          </p:txBody>
        </p:sp>
        <p:sp>
          <p:nvSpPr>
            <p:cNvPr id="376" name="ZoneTexte 375">
              <a:extLst>
                <a:ext uri="{FF2B5EF4-FFF2-40B4-BE49-F238E27FC236}">
                  <a16:creationId xmlns:a16="http://schemas.microsoft.com/office/drawing/2014/main" id="{EDD43975-5BDD-4F67-A138-91FAA4CA7BA4}"/>
                </a:ext>
              </a:extLst>
            </p:cNvPr>
            <p:cNvSpPr txBox="1"/>
            <p:nvPr/>
          </p:nvSpPr>
          <p:spPr>
            <a:xfrm rot="5400000">
              <a:off x="8508880" y="2183437"/>
              <a:ext cx="3771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/>
                <a:t>***</a:t>
              </a:r>
            </a:p>
          </p:txBody>
        </p:sp>
      </p:grpSp>
      <p:sp>
        <p:nvSpPr>
          <p:cNvPr id="377" name="ZoneTexte 376">
            <a:extLst>
              <a:ext uri="{FF2B5EF4-FFF2-40B4-BE49-F238E27FC236}">
                <a16:creationId xmlns:a16="http://schemas.microsoft.com/office/drawing/2014/main" id="{43A4F501-3CE6-4551-A9A1-D37859706B2E}"/>
              </a:ext>
            </a:extLst>
          </p:cNvPr>
          <p:cNvSpPr txBox="1"/>
          <p:nvPr/>
        </p:nvSpPr>
        <p:spPr>
          <a:xfrm>
            <a:off x="3198658" y="3667374"/>
            <a:ext cx="21291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/>
              <a:t>* P &lt;0,05 ; ** p &lt; 0,01 ; *** p &lt; 0,001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C5448EE-9B81-4063-845B-854550CE7628}"/>
              </a:ext>
            </a:extLst>
          </p:cNvPr>
          <p:cNvGrpSpPr/>
          <p:nvPr/>
        </p:nvGrpSpPr>
        <p:grpSpPr>
          <a:xfrm>
            <a:off x="122063" y="4444509"/>
            <a:ext cx="4347146" cy="1858522"/>
            <a:chOff x="122063" y="4444509"/>
            <a:chExt cx="4347146" cy="1858522"/>
          </a:xfrm>
        </p:grpSpPr>
        <p:grpSp>
          <p:nvGrpSpPr>
            <p:cNvPr id="509" name="Groupe 508">
              <a:extLst>
                <a:ext uri="{FF2B5EF4-FFF2-40B4-BE49-F238E27FC236}">
                  <a16:creationId xmlns:a16="http://schemas.microsoft.com/office/drawing/2014/main" id="{47CA85F5-552F-4B11-AB34-CF9C72C12F14}"/>
                </a:ext>
              </a:extLst>
            </p:cNvPr>
            <p:cNvGrpSpPr/>
            <p:nvPr/>
          </p:nvGrpSpPr>
          <p:grpSpPr>
            <a:xfrm>
              <a:off x="403184" y="4678332"/>
              <a:ext cx="3922713" cy="1466850"/>
              <a:chOff x="720725" y="4865688"/>
              <a:chExt cx="3922713" cy="1466850"/>
            </a:xfrm>
          </p:grpSpPr>
          <p:sp>
            <p:nvSpPr>
              <p:cNvPr id="13" name="ZoneTexte 12"/>
              <p:cNvSpPr txBox="1"/>
              <p:nvPr/>
            </p:nvSpPr>
            <p:spPr>
              <a:xfrm>
                <a:off x="2645961" y="5398194"/>
                <a:ext cx="1846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fr-FR" dirty="0"/>
              </a:p>
            </p:txBody>
          </p:sp>
          <p:sp>
            <p:nvSpPr>
              <p:cNvPr id="382" name="Line 291">
                <a:extLst>
                  <a:ext uri="{FF2B5EF4-FFF2-40B4-BE49-F238E27FC236}">
                    <a16:creationId xmlns:a16="http://schemas.microsoft.com/office/drawing/2014/main" id="{D4D0DC0A-27EA-4238-9EBA-C4393560F8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4063" y="6292850"/>
                <a:ext cx="1117600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3" name="Line 292">
                <a:extLst>
                  <a:ext uri="{FF2B5EF4-FFF2-40B4-BE49-F238E27FC236}">
                    <a16:creationId xmlns:a16="http://schemas.microsoft.com/office/drawing/2014/main" id="{4B7686BA-5170-4F23-9585-9F2627279F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4063" y="4868863"/>
                <a:ext cx="0" cy="1423988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4" name="Line 293">
                <a:extLst>
                  <a:ext uri="{FF2B5EF4-FFF2-40B4-BE49-F238E27FC236}">
                    <a16:creationId xmlns:a16="http://schemas.microsoft.com/office/drawing/2014/main" id="{BC717CC1-E19B-48F7-9E96-EE6117AE6A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725" y="4868863"/>
                <a:ext cx="3651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5" name="Line 294">
                <a:extLst>
                  <a:ext uri="{FF2B5EF4-FFF2-40B4-BE49-F238E27FC236}">
                    <a16:creationId xmlns:a16="http://schemas.microsoft.com/office/drawing/2014/main" id="{268F92A0-5359-4F43-A2D5-CEB538B416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725" y="5133975"/>
                <a:ext cx="3651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6" name="Line 295">
                <a:extLst>
                  <a:ext uri="{FF2B5EF4-FFF2-40B4-BE49-F238E27FC236}">
                    <a16:creationId xmlns:a16="http://schemas.microsoft.com/office/drawing/2014/main" id="{E7718B85-B092-4298-B2DE-88457B8560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725" y="5424488"/>
                <a:ext cx="3651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7" name="Line 296">
                <a:extLst>
                  <a:ext uri="{FF2B5EF4-FFF2-40B4-BE49-F238E27FC236}">
                    <a16:creationId xmlns:a16="http://schemas.microsoft.com/office/drawing/2014/main" id="{A463A68C-9C9D-46EC-847C-BF856A3264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725" y="5689600"/>
                <a:ext cx="3651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8" name="Line 297">
                <a:extLst>
                  <a:ext uri="{FF2B5EF4-FFF2-40B4-BE49-F238E27FC236}">
                    <a16:creationId xmlns:a16="http://schemas.microsoft.com/office/drawing/2014/main" id="{F8A0E37C-22FB-46EA-9FBA-824B62B687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725" y="5967413"/>
                <a:ext cx="3651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9" name="Line 298">
                <a:extLst>
                  <a:ext uri="{FF2B5EF4-FFF2-40B4-BE49-F238E27FC236}">
                    <a16:creationId xmlns:a16="http://schemas.microsoft.com/office/drawing/2014/main" id="{E5F22A5D-B9E4-49CE-BA61-4EBC91BDCC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725" y="6232525"/>
                <a:ext cx="3651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0" name="Line 299">
                <a:extLst>
                  <a:ext uri="{FF2B5EF4-FFF2-40B4-BE49-F238E27FC236}">
                    <a16:creationId xmlns:a16="http://schemas.microsoft.com/office/drawing/2014/main" id="{117EB214-B5A2-4890-9583-5C2A6C1918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8038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1" name="Line 300">
                <a:extLst>
                  <a:ext uri="{FF2B5EF4-FFF2-40B4-BE49-F238E27FC236}">
                    <a16:creationId xmlns:a16="http://schemas.microsoft.com/office/drawing/2014/main" id="{39A01A1C-2FF3-494E-AA59-A0515651FE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41388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2" name="Line 301">
                <a:extLst>
                  <a:ext uri="{FF2B5EF4-FFF2-40B4-BE49-F238E27FC236}">
                    <a16:creationId xmlns:a16="http://schemas.microsoft.com/office/drawing/2014/main" id="{48AD7CB5-3643-4106-BFA4-266424C471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73150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3" name="Line 302">
                <a:extLst>
                  <a:ext uri="{FF2B5EF4-FFF2-40B4-BE49-F238E27FC236}">
                    <a16:creationId xmlns:a16="http://schemas.microsoft.com/office/drawing/2014/main" id="{524BFF27-2F01-4C3F-84A9-1E6CD9A179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08088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4" name="Line 303">
                <a:extLst>
                  <a:ext uri="{FF2B5EF4-FFF2-40B4-BE49-F238E27FC236}">
                    <a16:creationId xmlns:a16="http://schemas.microsoft.com/office/drawing/2014/main" id="{D2F1896F-6DDD-4779-8B72-413A4D1405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39850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5" name="Line 304">
                <a:extLst>
                  <a:ext uri="{FF2B5EF4-FFF2-40B4-BE49-F238E27FC236}">
                    <a16:creationId xmlns:a16="http://schemas.microsoft.com/office/drawing/2014/main" id="{8133722C-A36C-4DAD-A59A-8E85512720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73200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6" name="Line 305">
                <a:extLst>
                  <a:ext uri="{FF2B5EF4-FFF2-40B4-BE49-F238E27FC236}">
                    <a16:creationId xmlns:a16="http://schemas.microsoft.com/office/drawing/2014/main" id="{0E027F2B-CC40-40FD-A3F4-47201A4962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04963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7" name="Line 306">
                <a:extLst>
                  <a:ext uri="{FF2B5EF4-FFF2-40B4-BE49-F238E27FC236}">
                    <a16:creationId xmlns:a16="http://schemas.microsoft.com/office/drawing/2014/main" id="{175A9AEE-E21F-417E-B4FE-47A4BC41C0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38313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8" name="Line 307">
                <a:extLst>
                  <a:ext uri="{FF2B5EF4-FFF2-40B4-BE49-F238E27FC236}">
                    <a16:creationId xmlns:a16="http://schemas.microsoft.com/office/drawing/2014/main" id="{F9CE3E78-D2F8-4B30-9874-41DEF798CB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71663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" name="Line 308">
                <a:extLst>
                  <a:ext uri="{FF2B5EF4-FFF2-40B4-BE49-F238E27FC236}">
                    <a16:creationId xmlns:a16="http://schemas.microsoft.com/office/drawing/2014/main" id="{F78339E2-D566-464A-8C18-D37CAE9B6F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6292850"/>
                <a:ext cx="1117600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0" name="Line 309">
                <a:extLst>
                  <a:ext uri="{FF2B5EF4-FFF2-40B4-BE49-F238E27FC236}">
                    <a16:creationId xmlns:a16="http://schemas.microsoft.com/office/drawing/2014/main" id="{156C5404-7CF8-41C0-8B7C-6869A7A0DA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4868863"/>
                <a:ext cx="0" cy="1423988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1" name="Line 310">
                <a:extLst>
                  <a:ext uri="{FF2B5EF4-FFF2-40B4-BE49-F238E27FC236}">
                    <a16:creationId xmlns:a16="http://schemas.microsoft.com/office/drawing/2014/main" id="{7624DD1B-D47F-4C45-BCFA-65B43DFFD9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550" y="4868863"/>
                <a:ext cx="3651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2" name="Line 311">
                <a:extLst>
                  <a:ext uri="{FF2B5EF4-FFF2-40B4-BE49-F238E27FC236}">
                    <a16:creationId xmlns:a16="http://schemas.microsoft.com/office/drawing/2014/main" id="{BB3C7BE8-31CE-4453-8065-1D75BF6B94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550" y="5133975"/>
                <a:ext cx="3651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3" name="Line 312">
                <a:extLst>
                  <a:ext uri="{FF2B5EF4-FFF2-40B4-BE49-F238E27FC236}">
                    <a16:creationId xmlns:a16="http://schemas.microsoft.com/office/drawing/2014/main" id="{9B0A6741-F608-4989-98A5-7B724FC325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550" y="5424488"/>
                <a:ext cx="3651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4" name="Line 313">
                <a:extLst>
                  <a:ext uri="{FF2B5EF4-FFF2-40B4-BE49-F238E27FC236}">
                    <a16:creationId xmlns:a16="http://schemas.microsoft.com/office/drawing/2014/main" id="{56DEA4FB-1B84-427C-9034-9DABBF9AAD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550" y="5689600"/>
                <a:ext cx="3651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5" name="Line 314">
                <a:extLst>
                  <a:ext uri="{FF2B5EF4-FFF2-40B4-BE49-F238E27FC236}">
                    <a16:creationId xmlns:a16="http://schemas.microsoft.com/office/drawing/2014/main" id="{A6A7F61D-5E9E-49FA-BAEB-4EB276078B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550" y="5967413"/>
                <a:ext cx="3651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6" name="Line 315">
                <a:extLst>
                  <a:ext uri="{FF2B5EF4-FFF2-40B4-BE49-F238E27FC236}">
                    <a16:creationId xmlns:a16="http://schemas.microsoft.com/office/drawing/2014/main" id="{3594617F-F136-4F7D-991C-8572A4AF37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550" y="6232525"/>
                <a:ext cx="3651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7" name="Line 316">
                <a:extLst>
                  <a:ext uri="{FF2B5EF4-FFF2-40B4-BE49-F238E27FC236}">
                    <a16:creationId xmlns:a16="http://schemas.microsoft.com/office/drawing/2014/main" id="{738C2E90-9198-4199-8132-8CF9AA4192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01863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8" name="Line 317">
                <a:extLst>
                  <a:ext uri="{FF2B5EF4-FFF2-40B4-BE49-F238E27FC236}">
                    <a16:creationId xmlns:a16="http://schemas.microsoft.com/office/drawing/2014/main" id="{CC4F2B4C-7B67-4A51-A771-08A3AE16D7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35213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9" name="Line 318">
                <a:extLst>
                  <a:ext uri="{FF2B5EF4-FFF2-40B4-BE49-F238E27FC236}">
                    <a16:creationId xmlns:a16="http://schemas.microsoft.com/office/drawing/2014/main" id="{C32F3092-FDA7-45B9-8F9E-A96528AB22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66975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0" name="Line 319">
                <a:extLst>
                  <a:ext uri="{FF2B5EF4-FFF2-40B4-BE49-F238E27FC236}">
                    <a16:creationId xmlns:a16="http://schemas.microsoft.com/office/drawing/2014/main" id="{6884287F-9BD2-40DC-80A4-CE6B9E6A67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01913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1" name="Line 320">
                <a:extLst>
                  <a:ext uri="{FF2B5EF4-FFF2-40B4-BE49-F238E27FC236}">
                    <a16:creationId xmlns:a16="http://schemas.microsoft.com/office/drawing/2014/main" id="{9E1E55A9-1553-4BAA-A1E2-A5CFE15C3C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3675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2" name="Line 321">
                <a:extLst>
                  <a:ext uri="{FF2B5EF4-FFF2-40B4-BE49-F238E27FC236}">
                    <a16:creationId xmlns:a16="http://schemas.microsoft.com/office/drawing/2014/main" id="{AFCE62A0-9176-4B5C-8A24-9885C60611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67025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3" name="Line 322">
                <a:extLst>
                  <a:ext uri="{FF2B5EF4-FFF2-40B4-BE49-F238E27FC236}">
                    <a16:creationId xmlns:a16="http://schemas.microsoft.com/office/drawing/2014/main" id="{88360F06-0714-487F-A208-336DB6FC85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8788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4" name="Line 323">
                <a:extLst>
                  <a:ext uri="{FF2B5EF4-FFF2-40B4-BE49-F238E27FC236}">
                    <a16:creationId xmlns:a16="http://schemas.microsoft.com/office/drawing/2014/main" id="{AB906402-4B22-4247-B129-D31C1DE80A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2138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5" name="Line 324">
                <a:extLst>
                  <a:ext uri="{FF2B5EF4-FFF2-40B4-BE49-F238E27FC236}">
                    <a16:creationId xmlns:a16="http://schemas.microsoft.com/office/drawing/2014/main" id="{06314179-3FDC-4516-BB88-CD0E145815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65488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6" name="Line 325">
                <a:extLst>
                  <a:ext uri="{FF2B5EF4-FFF2-40B4-BE49-F238E27FC236}">
                    <a16:creationId xmlns:a16="http://schemas.microsoft.com/office/drawing/2014/main" id="{3F349161-60C6-4048-A1DF-FF7373D535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2663" y="6292850"/>
                <a:ext cx="1117600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7" name="Line 326">
                <a:extLst>
                  <a:ext uri="{FF2B5EF4-FFF2-40B4-BE49-F238E27FC236}">
                    <a16:creationId xmlns:a16="http://schemas.microsoft.com/office/drawing/2014/main" id="{F7EB9803-389F-454F-A196-E561216139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2663" y="4868863"/>
                <a:ext cx="0" cy="1423988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8" name="Line 327">
                <a:extLst>
                  <a:ext uri="{FF2B5EF4-FFF2-40B4-BE49-F238E27FC236}">
                    <a16:creationId xmlns:a16="http://schemas.microsoft.com/office/drawing/2014/main" id="{62A3C312-2FC6-41B0-B858-8F69503A56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0913" y="4868863"/>
                <a:ext cx="349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9" name="Line 328">
                <a:extLst>
                  <a:ext uri="{FF2B5EF4-FFF2-40B4-BE49-F238E27FC236}">
                    <a16:creationId xmlns:a16="http://schemas.microsoft.com/office/drawing/2014/main" id="{F008DC75-C91D-4F7E-BA03-34297DDB6E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0913" y="5133975"/>
                <a:ext cx="349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0" name="Line 329">
                <a:extLst>
                  <a:ext uri="{FF2B5EF4-FFF2-40B4-BE49-F238E27FC236}">
                    <a16:creationId xmlns:a16="http://schemas.microsoft.com/office/drawing/2014/main" id="{5D70E0FF-10D6-4D89-910D-82E3926BE6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0913" y="5424488"/>
                <a:ext cx="349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1" name="Line 330">
                <a:extLst>
                  <a:ext uri="{FF2B5EF4-FFF2-40B4-BE49-F238E27FC236}">
                    <a16:creationId xmlns:a16="http://schemas.microsoft.com/office/drawing/2014/main" id="{80A055BB-1CBD-4FFD-9575-F33CE7A81F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0913" y="5689600"/>
                <a:ext cx="349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2" name="Line 331">
                <a:extLst>
                  <a:ext uri="{FF2B5EF4-FFF2-40B4-BE49-F238E27FC236}">
                    <a16:creationId xmlns:a16="http://schemas.microsoft.com/office/drawing/2014/main" id="{6F4715A4-34B6-4A0D-9028-9FC1B5296F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0913" y="5967413"/>
                <a:ext cx="349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3" name="Line 332">
                <a:extLst>
                  <a:ext uri="{FF2B5EF4-FFF2-40B4-BE49-F238E27FC236}">
                    <a16:creationId xmlns:a16="http://schemas.microsoft.com/office/drawing/2014/main" id="{88BB440C-7AC0-4852-AF19-0DFC05EE19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0913" y="6232525"/>
                <a:ext cx="34925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4" name="Line 333">
                <a:extLst>
                  <a:ext uri="{FF2B5EF4-FFF2-40B4-BE49-F238E27FC236}">
                    <a16:creationId xmlns:a16="http://schemas.microsoft.com/office/drawing/2014/main" id="{E9B5132F-E340-4F43-BFC1-251120BDAE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76638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5" name="Line 334">
                <a:extLst>
                  <a:ext uri="{FF2B5EF4-FFF2-40B4-BE49-F238E27FC236}">
                    <a16:creationId xmlns:a16="http://schemas.microsoft.com/office/drawing/2014/main" id="{5F70FE53-F91D-43C9-944F-16D81DF37D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11575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6" name="Line 335">
                <a:extLst>
                  <a:ext uri="{FF2B5EF4-FFF2-40B4-BE49-F238E27FC236}">
                    <a16:creationId xmlns:a16="http://schemas.microsoft.com/office/drawing/2014/main" id="{83798820-AA60-483E-A292-100FB55AEB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43338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7" name="Line 336">
                <a:extLst>
                  <a:ext uri="{FF2B5EF4-FFF2-40B4-BE49-F238E27FC236}">
                    <a16:creationId xmlns:a16="http://schemas.microsoft.com/office/drawing/2014/main" id="{A0FD23CC-ED91-47EF-82BE-4B163F2061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76688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8" name="Line 337">
                <a:extLst>
                  <a:ext uri="{FF2B5EF4-FFF2-40B4-BE49-F238E27FC236}">
                    <a16:creationId xmlns:a16="http://schemas.microsoft.com/office/drawing/2014/main" id="{348E7E64-0787-43D4-A669-81F168CF9A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08450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9" name="Line 338">
                <a:extLst>
                  <a:ext uri="{FF2B5EF4-FFF2-40B4-BE49-F238E27FC236}">
                    <a16:creationId xmlns:a16="http://schemas.microsoft.com/office/drawing/2014/main" id="{6BA2C4BF-33F9-4F31-8A7B-C1E4316477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43388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0" name="Line 339">
                <a:extLst>
                  <a:ext uri="{FF2B5EF4-FFF2-40B4-BE49-F238E27FC236}">
                    <a16:creationId xmlns:a16="http://schemas.microsoft.com/office/drawing/2014/main" id="{6F1F84A0-CCA0-49E9-9BEB-3FAB724905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75150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1" name="Line 340">
                <a:extLst>
                  <a:ext uri="{FF2B5EF4-FFF2-40B4-BE49-F238E27FC236}">
                    <a16:creationId xmlns:a16="http://schemas.microsoft.com/office/drawing/2014/main" id="{DF3439E9-F38E-4931-8396-48B8155E75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08500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2" name="Line 341">
                <a:extLst>
                  <a:ext uri="{FF2B5EF4-FFF2-40B4-BE49-F238E27FC236}">
                    <a16:creationId xmlns:a16="http://schemas.microsoft.com/office/drawing/2014/main" id="{D070C116-E485-4D15-BE73-7800558D81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40263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4" name="Rectangle 393">
                <a:extLst>
                  <a:ext uri="{FF2B5EF4-FFF2-40B4-BE49-F238E27FC236}">
                    <a16:creationId xmlns:a16="http://schemas.microsoft.com/office/drawing/2014/main" id="{986AF21E-463D-4D81-B8DD-D06C9DCB77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038" y="4868863"/>
                <a:ext cx="1063625" cy="1363663"/>
              </a:xfrm>
              <a:prstGeom prst="rect">
                <a:avLst/>
              </a:prstGeom>
              <a:solidFill>
                <a:srgbClr val="006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5" name="Rectangle 394">
                <a:extLst>
                  <a:ext uri="{FF2B5EF4-FFF2-40B4-BE49-F238E27FC236}">
                    <a16:creationId xmlns:a16="http://schemas.microsoft.com/office/drawing/2014/main" id="{DA94B38D-6B41-44AD-B1C9-1301456802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1863" y="4868863"/>
                <a:ext cx="1063625" cy="1363663"/>
              </a:xfrm>
              <a:prstGeom prst="rect">
                <a:avLst/>
              </a:prstGeom>
              <a:solidFill>
                <a:srgbClr val="006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6" name="Rectangle 395">
                <a:extLst>
                  <a:ext uri="{FF2B5EF4-FFF2-40B4-BE49-F238E27FC236}">
                    <a16:creationId xmlns:a16="http://schemas.microsoft.com/office/drawing/2014/main" id="{00904A9E-EFBD-445A-B461-23C507C9D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6638" y="4868863"/>
                <a:ext cx="1063625" cy="1363663"/>
              </a:xfrm>
              <a:prstGeom prst="rect">
                <a:avLst/>
              </a:prstGeom>
              <a:solidFill>
                <a:srgbClr val="006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0" name="Freeform 399">
                <a:extLst>
                  <a:ext uri="{FF2B5EF4-FFF2-40B4-BE49-F238E27FC236}">
                    <a16:creationId xmlns:a16="http://schemas.microsoft.com/office/drawing/2014/main" id="{B21E2F82-746B-4AB4-BE8E-A52DF15F23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325" y="4865688"/>
                <a:ext cx="1046163" cy="446088"/>
              </a:xfrm>
              <a:custGeom>
                <a:avLst/>
                <a:gdLst>
                  <a:gd name="T0" fmla="*/ 659 w 659"/>
                  <a:gd name="T1" fmla="*/ 247 h 281"/>
                  <a:gd name="T2" fmla="*/ 576 w 659"/>
                  <a:gd name="T3" fmla="*/ 281 h 281"/>
                  <a:gd name="T4" fmla="*/ 492 w 659"/>
                  <a:gd name="T5" fmla="*/ 247 h 281"/>
                  <a:gd name="T6" fmla="*/ 409 w 659"/>
                  <a:gd name="T7" fmla="*/ 247 h 281"/>
                  <a:gd name="T8" fmla="*/ 333 w 659"/>
                  <a:gd name="T9" fmla="*/ 274 h 281"/>
                  <a:gd name="T10" fmla="*/ 258 w 659"/>
                  <a:gd name="T11" fmla="*/ 198 h 281"/>
                  <a:gd name="T12" fmla="*/ 159 w 659"/>
                  <a:gd name="T13" fmla="*/ 148 h 281"/>
                  <a:gd name="T14" fmla="*/ 87 w 659"/>
                  <a:gd name="T15" fmla="*/ 95 h 281"/>
                  <a:gd name="T16" fmla="*/ 0 w 659"/>
                  <a:gd name="T17" fmla="*/ 0 h 281"/>
                  <a:gd name="T18" fmla="*/ 659 w 659"/>
                  <a:gd name="T19" fmla="*/ 0 h 281"/>
                  <a:gd name="T20" fmla="*/ 659 w 659"/>
                  <a:gd name="T21" fmla="*/ 247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9" h="281">
                    <a:moveTo>
                      <a:pt x="659" y="247"/>
                    </a:moveTo>
                    <a:lnTo>
                      <a:pt x="576" y="281"/>
                    </a:lnTo>
                    <a:lnTo>
                      <a:pt x="492" y="247"/>
                    </a:lnTo>
                    <a:lnTo>
                      <a:pt x="409" y="247"/>
                    </a:lnTo>
                    <a:lnTo>
                      <a:pt x="333" y="274"/>
                    </a:lnTo>
                    <a:lnTo>
                      <a:pt x="258" y="198"/>
                    </a:lnTo>
                    <a:lnTo>
                      <a:pt x="159" y="148"/>
                    </a:lnTo>
                    <a:lnTo>
                      <a:pt x="87" y="95"/>
                    </a:lnTo>
                    <a:lnTo>
                      <a:pt x="0" y="0"/>
                    </a:lnTo>
                    <a:lnTo>
                      <a:pt x="659" y="0"/>
                    </a:lnTo>
                    <a:lnTo>
                      <a:pt x="659" y="247"/>
                    </a:lnTo>
                    <a:close/>
                  </a:path>
                </a:pathLst>
              </a:custGeom>
              <a:solidFill>
                <a:srgbClr val="EF6F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1" name="Freeform 400">
                <a:extLst>
                  <a:ext uri="{FF2B5EF4-FFF2-40B4-BE49-F238E27FC236}">
                    <a16:creationId xmlns:a16="http://schemas.microsoft.com/office/drawing/2014/main" id="{29757340-2D7C-4072-BD4E-97B3BA4DA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2500" y="4872038"/>
                <a:ext cx="1039813" cy="325438"/>
              </a:xfrm>
              <a:custGeom>
                <a:avLst/>
                <a:gdLst>
                  <a:gd name="T0" fmla="*/ 655 w 655"/>
                  <a:gd name="T1" fmla="*/ 0 h 205"/>
                  <a:gd name="T2" fmla="*/ 655 w 655"/>
                  <a:gd name="T3" fmla="*/ 205 h 205"/>
                  <a:gd name="T4" fmla="*/ 572 w 655"/>
                  <a:gd name="T5" fmla="*/ 167 h 205"/>
                  <a:gd name="T6" fmla="*/ 488 w 655"/>
                  <a:gd name="T7" fmla="*/ 205 h 205"/>
                  <a:gd name="T8" fmla="*/ 413 w 655"/>
                  <a:gd name="T9" fmla="*/ 167 h 205"/>
                  <a:gd name="T10" fmla="*/ 322 w 655"/>
                  <a:gd name="T11" fmla="*/ 175 h 205"/>
                  <a:gd name="T12" fmla="*/ 246 w 655"/>
                  <a:gd name="T13" fmla="*/ 102 h 205"/>
                  <a:gd name="T14" fmla="*/ 0 w 655"/>
                  <a:gd name="T15" fmla="*/ 0 h 205"/>
                  <a:gd name="T16" fmla="*/ 655 w 655"/>
                  <a:gd name="T17" fmla="*/ 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5" h="205">
                    <a:moveTo>
                      <a:pt x="655" y="0"/>
                    </a:moveTo>
                    <a:lnTo>
                      <a:pt x="655" y="205"/>
                    </a:lnTo>
                    <a:lnTo>
                      <a:pt x="572" y="167"/>
                    </a:lnTo>
                    <a:lnTo>
                      <a:pt x="488" y="205"/>
                    </a:lnTo>
                    <a:lnTo>
                      <a:pt x="413" y="167"/>
                    </a:lnTo>
                    <a:lnTo>
                      <a:pt x="322" y="175"/>
                    </a:lnTo>
                    <a:lnTo>
                      <a:pt x="246" y="102"/>
                    </a:lnTo>
                    <a:lnTo>
                      <a:pt x="0" y="0"/>
                    </a:lnTo>
                    <a:lnTo>
                      <a:pt x="655" y="0"/>
                    </a:lnTo>
                    <a:close/>
                  </a:path>
                </a:pathLst>
              </a:custGeom>
              <a:solidFill>
                <a:srgbClr val="EF6F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2" name="Freeform 401">
                <a:extLst>
                  <a:ext uri="{FF2B5EF4-FFF2-40B4-BE49-F238E27FC236}">
                    <a16:creationId xmlns:a16="http://schemas.microsoft.com/office/drawing/2014/main" id="{B43DD4C3-371F-466D-8CF8-F84C44D576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6163" y="4872038"/>
                <a:ext cx="1050925" cy="234950"/>
              </a:xfrm>
              <a:custGeom>
                <a:avLst/>
                <a:gdLst>
                  <a:gd name="T0" fmla="*/ 0 w 662"/>
                  <a:gd name="T1" fmla="*/ 0 h 148"/>
                  <a:gd name="T2" fmla="*/ 662 w 662"/>
                  <a:gd name="T3" fmla="*/ 0 h 148"/>
                  <a:gd name="T4" fmla="*/ 662 w 662"/>
                  <a:gd name="T5" fmla="*/ 110 h 148"/>
                  <a:gd name="T6" fmla="*/ 575 w 662"/>
                  <a:gd name="T7" fmla="*/ 148 h 148"/>
                  <a:gd name="T8" fmla="*/ 492 w 662"/>
                  <a:gd name="T9" fmla="*/ 102 h 148"/>
                  <a:gd name="T10" fmla="*/ 329 w 662"/>
                  <a:gd name="T11" fmla="*/ 114 h 148"/>
                  <a:gd name="T12" fmla="*/ 273 w 662"/>
                  <a:gd name="T13" fmla="*/ 87 h 148"/>
                  <a:gd name="T14" fmla="*/ 170 w 662"/>
                  <a:gd name="T15" fmla="*/ 68 h 148"/>
                  <a:gd name="T16" fmla="*/ 80 w 662"/>
                  <a:gd name="T17" fmla="*/ 30 h 148"/>
                  <a:gd name="T18" fmla="*/ 30 w 662"/>
                  <a:gd name="T19" fmla="*/ 30 h 148"/>
                  <a:gd name="T20" fmla="*/ 0 w 662"/>
                  <a:gd name="T21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2" h="148">
                    <a:moveTo>
                      <a:pt x="0" y="0"/>
                    </a:moveTo>
                    <a:lnTo>
                      <a:pt x="662" y="0"/>
                    </a:lnTo>
                    <a:lnTo>
                      <a:pt x="662" y="110"/>
                    </a:lnTo>
                    <a:lnTo>
                      <a:pt x="575" y="148"/>
                    </a:lnTo>
                    <a:lnTo>
                      <a:pt x="492" y="102"/>
                    </a:lnTo>
                    <a:lnTo>
                      <a:pt x="329" y="114"/>
                    </a:lnTo>
                    <a:lnTo>
                      <a:pt x="273" y="87"/>
                    </a:lnTo>
                    <a:lnTo>
                      <a:pt x="170" y="68"/>
                    </a:lnTo>
                    <a:lnTo>
                      <a:pt x="80" y="30"/>
                    </a:lnTo>
                    <a:lnTo>
                      <a:pt x="3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6F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6" name="Freeform 405">
                <a:extLst>
                  <a:ext uri="{FF2B5EF4-FFF2-40B4-BE49-F238E27FC236}">
                    <a16:creationId xmlns:a16="http://schemas.microsoft.com/office/drawing/2014/main" id="{BC54DDE6-CF1D-408F-B223-5CD246E4F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8688" y="6175375"/>
                <a:ext cx="1063625" cy="53975"/>
              </a:xfrm>
              <a:custGeom>
                <a:avLst/>
                <a:gdLst>
                  <a:gd name="T0" fmla="*/ 0 w 670"/>
                  <a:gd name="T1" fmla="*/ 34 h 34"/>
                  <a:gd name="T2" fmla="*/ 57 w 670"/>
                  <a:gd name="T3" fmla="*/ 27 h 34"/>
                  <a:gd name="T4" fmla="*/ 113 w 670"/>
                  <a:gd name="T5" fmla="*/ 27 h 34"/>
                  <a:gd name="T6" fmla="*/ 163 w 670"/>
                  <a:gd name="T7" fmla="*/ 34 h 34"/>
                  <a:gd name="T8" fmla="*/ 246 w 670"/>
                  <a:gd name="T9" fmla="*/ 31 h 34"/>
                  <a:gd name="T10" fmla="*/ 431 w 670"/>
                  <a:gd name="T11" fmla="*/ 27 h 34"/>
                  <a:gd name="T12" fmla="*/ 579 w 670"/>
                  <a:gd name="T13" fmla="*/ 0 h 34"/>
                  <a:gd name="T14" fmla="*/ 670 w 670"/>
                  <a:gd name="T15" fmla="*/ 19 h 34"/>
                  <a:gd name="T16" fmla="*/ 670 w 670"/>
                  <a:gd name="T17" fmla="*/ 34 h 34"/>
                  <a:gd name="T18" fmla="*/ 0 w 670"/>
                  <a:gd name="T1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0" h="34">
                    <a:moveTo>
                      <a:pt x="0" y="34"/>
                    </a:moveTo>
                    <a:lnTo>
                      <a:pt x="57" y="27"/>
                    </a:lnTo>
                    <a:lnTo>
                      <a:pt x="113" y="27"/>
                    </a:lnTo>
                    <a:lnTo>
                      <a:pt x="163" y="34"/>
                    </a:lnTo>
                    <a:lnTo>
                      <a:pt x="246" y="31"/>
                    </a:lnTo>
                    <a:lnTo>
                      <a:pt x="431" y="27"/>
                    </a:lnTo>
                    <a:lnTo>
                      <a:pt x="579" y="0"/>
                    </a:lnTo>
                    <a:lnTo>
                      <a:pt x="670" y="19"/>
                    </a:lnTo>
                    <a:lnTo>
                      <a:pt x="670" y="34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EF6F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7" name="Freeform 406">
                <a:extLst>
                  <a:ext uri="{FF2B5EF4-FFF2-40B4-BE49-F238E27FC236}">
                    <a16:creationId xmlns:a16="http://schemas.microsoft.com/office/drawing/2014/main" id="{E4186A59-FF9A-4C3E-AB57-FDC32E701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2675" y="6145213"/>
                <a:ext cx="1020763" cy="90488"/>
              </a:xfrm>
              <a:custGeom>
                <a:avLst/>
                <a:gdLst>
                  <a:gd name="T0" fmla="*/ 0 w 643"/>
                  <a:gd name="T1" fmla="*/ 57 h 57"/>
                  <a:gd name="T2" fmla="*/ 57 w 643"/>
                  <a:gd name="T3" fmla="*/ 23 h 57"/>
                  <a:gd name="T4" fmla="*/ 204 w 643"/>
                  <a:gd name="T5" fmla="*/ 19 h 57"/>
                  <a:gd name="T6" fmla="*/ 306 w 643"/>
                  <a:gd name="T7" fmla="*/ 8 h 57"/>
                  <a:gd name="T8" fmla="*/ 382 w 643"/>
                  <a:gd name="T9" fmla="*/ 23 h 57"/>
                  <a:gd name="T10" fmla="*/ 465 w 643"/>
                  <a:gd name="T11" fmla="*/ 0 h 57"/>
                  <a:gd name="T12" fmla="*/ 507 w 643"/>
                  <a:gd name="T13" fmla="*/ 4 h 57"/>
                  <a:gd name="T14" fmla="*/ 522 w 643"/>
                  <a:gd name="T15" fmla="*/ 4 h 57"/>
                  <a:gd name="T16" fmla="*/ 643 w 643"/>
                  <a:gd name="T17" fmla="*/ 34 h 57"/>
                  <a:gd name="T18" fmla="*/ 643 w 643"/>
                  <a:gd name="T19" fmla="*/ 57 h 57"/>
                  <a:gd name="T20" fmla="*/ 0 w 643"/>
                  <a:gd name="T2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3" h="57">
                    <a:moveTo>
                      <a:pt x="0" y="57"/>
                    </a:moveTo>
                    <a:lnTo>
                      <a:pt x="57" y="23"/>
                    </a:lnTo>
                    <a:lnTo>
                      <a:pt x="204" y="19"/>
                    </a:lnTo>
                    <a:lnTo>
                      <a:pt x="306" y="8"/>
                    </a:lnTo>
                    <a:lnTo>
                      <a:pt x="382" y="23"/>
                    </a:lnTo>
                    <a:lnTo>
                      <a:pt x="465" y="0"/>
                    </a:lnTo>
                    <a:lnTo>
                      <a:pt x="507" y="4"/>
                    </a:lnTo>
                    <a:lnTo>
                      <a:pt x="522" y="4"/>
                    </a:lnTo>
                    <a:lnTo>
                      <a:pt x="643" y="34"/>
                    </a:lnTo>
                    <a:lnTo>
                      <a:pt x="643" y="57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EF6F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1" name="Freeform 410">
                <a:extLst>
                  <a:ext uri="{FF2B5EF4-FFF2-40B4-BE49-F238E27FC236}">
                    <a16:creationId xmlns:a16="http://schemas.microsoft.com/office/drawing/2014/main" id="{24EC2043-2240-44FC-B14F-FBDD8FC141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600" y="4865688"/>
                <a:ext cx="877888" cy="193675"/>
              </a:xfrm>
              <a:custGeom>
                <a:avLst/>
                <a:gdLst>
                  <a:gd name="T0" fmla="*/ 0 w 553"/>
                  <a:gd name="T1" fmla="*/ 0 h 122"/>
                  <a:gd name="T2" fmla="*/ 110 w 553"/>
                  <a:gd name="T3" fmla="*/ 34 h 122"/>
                  <a:gd name="T4" fmla="*/ 227 w 553"/>
                  <a:gd name="T5" fmla="*/ 87 h 122"/>
                  <a:gd name="T6" fmla="*/ 311 w 553"/>
                  <a:gd name="T7" fmla="*/ 80 h 122"/>
                  <a:gd name="T8" fmla="*/ 405 w 553"/>
                  <a:gd name="T9" fmla="*/ 110 h 122"/>
                  <a:gd name="T10" fmla="*/ 470 w 553"/>
                  <a:gd name="T11" fmla="*/ 122 h 122"/>
                  <a:gd name="T12" fmla="*/ 553 w 553"/>
                  <a:gd name="T13" fmla="*/ 110 h 122"/>
                  <a:gd name="T14" fmla="*/ 553 w 553"/>
                  <a:gd name="T15" fmla="*/ 0 h 122"/>
                  <a:gd name="T16" fmla="*/ 0 w 553"/>
                  <a:gd name="T1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3" h="122">
                    <a:moveTo>
                      <a:pt x="0" y="0"/>
                    </a:moveTo>
                    <a:lnTo>
                      <a:pt x="110" y="34"/>
                    </a:lnTo>
                    <a:lnTo>
                      <a:pt x="227" y="87"/>
                    </a:lnTo>
                    <a:lnTo>
                      <a:pt x="311" y="80"/>
                    </a:lnTo>
                    <a:lnTo>
                      <a:pt x="405" y="110"/>
                    </a:lnTo>
                    <a:lnTo>
                      <a:pt x="470" y="122"/>
                    </a:lnTo>
                    <a:lnTo>
                      <a:pt x="553" y="110"/>
                    </a:lnTo>
                    <a:lnTo>
                      <a:pt x="55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1F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2" name="Freeform 411">
                <a:extLst>
                  <a:ext uri="{FF2B5EF4-FFF2-40B4-BE49-F238E27FC236}">
                    <a16:creationId xmlns:a16="http://schemas.microsoft.com/office/drawing/2014/main" id="{0CC40988-594D-4868-A6EE-12A1BA83FA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2650" y="6205538"/>
                <a:ext cx="985838" cy="30163"/>
              </a:xfrm>
              <a:custGeom>
                <a:avLst/>
                <a:gdLst>
                  <a:gd name="T0" fmla="*/ 0 w 621"/>
                  <a:gd name="T1" fmla="*/ 19 h 19"/>
                  <a:gd name="T2" fmla="*/ 42 w 621"/>
                  <a:gd name="T3" fmla="*/ 12 h 19"/>
                  <a:gd name="T4" fmla="*/ 76 w 621"/>
                  <a:gd name="T5" fmla="*/ 19 h 19"/>
                  <a:gd name="T6" fmla="*/ 311 w 621"/>
                  <a:gd name="T7" fmla="*/ 19 h 19"/>
                  <a:gd name="T8" fmla="*/ 371 w 621"/>
                  <a:gd name="T9" fmla="*/ 4 h 19"/>
                  <a:gd name="T10" fmla="*/ 477 w 621"/>
                  <a:gd name="T11" fmla="*/ 8 h 19"/>
                  <a:gd name="T12" fmla="*/ 621 w 621"/>
                  <a:gd name="T13" fmla="*/ 0 h 19"/>
                  <a:gd name="T14" fmla="*/ 621 w 621"/>
                  <a:gd name="T15" fmla="*/ 19 h 19"/>
                  <a:gd name="T16" fmla="*/ 0 w 621"/>
                  <a:gd name="T1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1" h="19">
                    <a:moveTo>
                      <a:pt x="0" y="19"/>
                    </a:moveTo>
                    <a:lnTo>
                      <a:pt x="42" y="12"/>
                    </a:lnTo>
                    <a:lnTo>
                      <a:pt x="76" y="19"/>
                    </a:lnTo>
                    <a:lnTo>
                      <a:pt x="311" y="19"/>
                    </a:lnTo>
                    <a:lnTo>
                      <a:pt x="371" y="4"/>
                    </a:lnTo>
                    <a:lnTo>
                      <a:pt x="477" y="8"/>
                    </a:lnTo>
                    <a:lnTo>
                      <a:pt x="621" y="0"/>
                    </a:lnTo>
                    <a:lnTo>
                      <a:pt x="621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EF6F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3" name="Freeform 412">
                <a:extLst>
                  <a:ext uri="{FF2B5EF4-FFF2-40B4-BE49-F238E27FC236}">
                    <a16:creationId xmlns:a16="http://schemas.microsoft.com/office/drawing/2014/main" id="{018652D9-8E0C-4121-BFCB-0C5B9741A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2825" y="4872038"/>
                <a:ext cx="979488" cy="101600"/>
              </a:xfrm>
              <a:custGeom>
                <a:avLst/>
                <a:gdLst>
                  <a:gd name="T0" fmla="*/ 0 w 617"/>
                  <a:gd name="T1" fmla="*/ 0 h 64"/>
                  <a:gd name="T2" fmla="*/ 617 w 617"/>
                  <a:gd name="T3" fmla="*/ 0 h 64"/>
                  <a:gd name="T4" fmla="*/ 617 w 617"/>
                  <a:gd name="T5" fmla="*/ 64 h 64"/>
                  <a:gd name="T6" fmla="*/ 537 w 617"/>
                  <a:gd name="T7" fmla="*/ 49 h 64"/>
                  <a:gd name="T8" fmla="*/ 386 w 617"/>
                  <a:gd name="T9" fmla="*/ 49 h 64"/>
                  <a:gd name="T10" fmla="*/ 280 w 617"/>
                  <a:gd name="T11" fmla="*/ 57 h 64"/>
                  <a:gd name="T12" fmla="*/ 204 w 617"/>
                  <a:gd name="T13" fmla="*/ 26 h 64"/>
                  <a:gd name="T14" fmla="*/ 0 w 617"/>
                  <a:gd name="T1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7" h="64">
                    <a:moveTo>
                      <a:pt x="0" y="0"/>
                    </a:moveTo>
                    <a:lnTo>
                      <a:pt x="617" y="0"/>
                    </a:lnTo>
                    <a:lnTo>
                      <a:pt x="617" y="64"/>
                    </a:lnTo>
                    <a:lnTo>
                      <a:pt x="537" y="49"/>
                    </a:lnTo>
                    <a:lnTo>
                      <a:pt x="386" y="49"/>
                    </a:lnTo>
                    <a:lnTo>
                      <a:pt x="280" y="57"/>
                    </a:lnTo>
                    <a:lnTo>
                      <a:pt x="204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1F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4" name="Freeform 413">
                <a:extLst>
                  <a:ext uri="{FF2B5EF4-FFF2-40B4-BE49-F238E27FC236}">
                    <a16:creationId xmlns:a16="http://schemas.microsoft.com/office/drawing/2014/main" id="{DA5F1658-6E78-49FF-B751-33E84C0AB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275" y="4872038"/>
                <a:ext cx="912813" cy="101600"/>
              </a:xfrm>
              <a:custGeom>
                <a:avLst/>
                <a:gdLst>
                  <a:gd name="T0" fmla="*/ 0 w 575"/>
                  <a:gd name="T1" fmla="*/ 0 h 64"/>
                  <a:gd name="T2" fmla="*/ 575 w 575"/>
                  <a:gd name="T3" fmla="*/ 0 h 64"/>
                  <a:gd name="T4" fmla="*/ 575 w 575"/>
                  <a:gd name="T5" fmla="*/ 64 h 64"/>
                  <a:gd name="T6" fmla="*/ 352 w 575"/>
                  <a:gd name="T7" fmla="*/ 19 h 64"/>
                  <a:gd name="T8" fmla="*/ 242 w 575"/>
                  <a:gd name="T9" fmla="*/ 26 h 64"/>
                  <a:gd name="T10" fmla="*/ 148 w 575"/>
                  <a:gd name="T11" fmla="*/ 15 h 64"/>
                  <a:gd name="T12" fmla="*/ 57 w 575"/>
                  <a:gd name="T13" fmla="*/ 19 h 64"/>
                  <a:gd name="T14" fmla="*/ 0 w 575"/>
                  <a:gd name="T1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5" h="64">
                    <a:moveTo>
                      <a:pt x="0" y="0"/>
                    </a:moveTo>
                    <a:lnTo>
                      <a:pt x="575" y="0"/>
                    </a:lnTo>
                    <a:lnTo>
                      <a:pt x="575" y="64"/>
                    </a:lnTo>
                    <a:lnTo>
                      <a:pt x="352" y="19"/>
                    </a:lnTo>
                    <a:lnTo>
                      <a:pt x="242" y="26"/>
                    </a:lnTo>
                    <a:lnTo>
                      <a:pt x="148" y="15"/>
                    </a:lnTo>
                    <a:lnTo>
                      <a:pt x="57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1F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510" name="ZoneTexte 509">
              <a:extLst>
                <a:ext uri="{FF2B5EF4-FFF2-40B4-BE49-F238E27FC236}">
                  <a16:creationId xmlns:a16="http://schemas.microsoft.com/office/drawing/2014/main" id="{AA6B6C5C-EE84-4BDD-ABDF-C7618B0F7AB3}"/>
                </a:ext>
              </a:extLst>
            </p:cNvPr>
            <p:cNvSpPr txBox="1"/>
            <p:nvPr/>
          </p:nvSpPr>
          <p:spPr>
            <a:xfrm>
              <a:off x="564863" y="4456380"/>
              <a:ext cx="9060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TAF/FTC+DTG</a:t>
              </a:r>
            </a:p>
          </p:txBody>
        </p:sp>
        <p:sp>
          <p:nvSpPr>
            <p:cNvPr id="511" name="ZoneTexte 510">
              <a:extLst>
                <a:ext uri="{FF2B5EF4-FFF2-40B4-BE49-F238E27FC236}">
                  <a16:creationId xmlns:a16="http://schemas.microsoft.com/office/drawing/2014/main" id="{7B93BA27-8F23-48EE-8BAE-B1498E0F4FD7}"/>
                </a:ext>
              </a:extLst>
            </p:cNvPr>
            <p:cNvSpPr txBox="1"/>
            <p:nvPr/>
          </p:nvSpPr>
          <p:spPr>
            <a:xfrm>
              <a:off x="1973365" y="4444509"/>
              <a:ext cx="9108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TDF/FTC+DTG</a:t>
              </a:r>
            </a:p>
          </p:txBody>
        </p:sp>
        <p:sp>
          <p:nvSpPr>
            <p:cNvPr id="512" name="ZoneTexte 511">
              <a:extLst>
                <a:ext uri="{FF2B5EF4-FFF2-40B4-BE49-F238E27FC236}">
                  <a16:creationId xmlns:a16="http://schemas.microsoft.com/office/drawing/2014/main" id="{E8F607C0-8AC7-4332-B8AA-5BCB60DCB47B}"/>
                </a:ext>
              </a:extLst>
            </p:cNvPr>
            <p:cNvSpPr txBox="1"/>
            <p:nvPr/>
          </p:nvSpPr>
          <p:spPr>
            <a:xfrm>
              <a:off x="3359515" y="4450810"/>
              <a:ext cx="8691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TDF/FTC/EFV</a:t>
              </a:r>
            </a:p>
          </p:txBody>
        </p:sp>
        <p:sp>
          <p:nvSpPr>
            <p:cNvPr id="516" name="ZoneTexte 515">
              <a:extLst>
                <a:ext uri="{FF2B5EF4-FFF2-40B4-BE49-F238E27FC236}">
                  <a16:creationId xmlns:a16="http://schemas.microsoft.com/office/drawing/2014/main" id="{E43B2E54-E603-4ACA-B0CA-F502AEF0F71A}"/>
                </a:ext>
              </a:extLst>
            </p:cNvPr>
            <p:cNvSpPr txBox="1"/>
            <p:nvPr/>
          </p:nvSpPr>
          <p:spPr>
            <a:xfrm>
              <a:off x="380671" y="6087587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0</a:t>
              </a:r>
            </a:p>
          </p:txBody>
        </p:sp>
        <p:sp>
          <p:nvSpPr>
            <p:cNvPr id="517" name="ZoneTexte 516">
              <a:extLst>
                <a:ext uri="{FF2B5EF4-FFF2-40B4-BE49-F238E27FC236}">
                  <a16:creationId xmlns:a16="http://schemas.microsoft.com/office/drawing/2014/main" id="{298B6902-FD6E-4ECE-8B46-DE871FFEA14A}"/>
                </a:ext>
              </a:extLst>
            </p:cNvPr>
            <p:cNvSpPr txBox="1"/>
            <p:nvPr/>
          </p:nvSpPr>
          <p:spPr>
            <a:xfrm>
              <a:off x="224655" y="5954465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0</a:t>
              </a:r>
            </a:p>
          </p:txBody>
        </p:sp>
        <p:sp>
          <p:nvSpPr>
            <p:cNvPr id="518" name="ZoneTexte 517">
              <a:extLst>
                <a:ext uri="{FF2B5EF4-FFF2-40B4-BE49-F238E27FC236}">
                  <a16:creationId xmlns:a16="http://schemas.microsoft.com/office/drawing/2014/main" id="{CCC1C99B-7FDD-4806-B484-6A6870935764}"/>
                </a:ext>
              </a:extLst>
            </p:cNvPr>
            <p:cNvSpPr txBox="1"/>
            <p:nvPr/>
          </p:nvSpPr>
          <p:spPr>
            <a:xfrm>
              <a:off x="173359" y="569538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20</a:t>
              </a:r>
            </a:p>
          </p:txBody>
        </p:sp>
        <p:sp>
          <p:nvSpPr>
            <p:cNvPr id="519" name="ZoneTexte 518">
              <a:extLst>
                <a:ext uri="{FF2B5EF4-FFF2-40B4-BE49-F238E27FC236}">
                  <a16:creationId xmlns:a16="http://schemas.microsoft.com/office/drawing/2014/main" id="{A9B8C4DD-BE2B-428D-BAE1-49C0D9A1CD67}"/>
                </a:ext>
              </a:extLst>
            </p:cNvPr>
            <p:cNvSpPr txBox="1"/>
            <p:nvPr/>
          </p:nvSpPr>
          <p:spPr>
            <a:xfrm>
              <a:off x="173359" y="540582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40</a:t>
              </a:r>
            </a:p>
          </p:txBody>
        </p:sp>
        <p:sp>
          <p:nvSpPr>
            <p:cNvPr id="520" name="ZoneTexte 519">
              <a:extLst>
                <a:ext uri="{FF2B5EF4-FFF2-40B4-BE49-F238E27FC236}">
                  <a16:creationId xmlns:a16="http://schemas.microsoft.com/office/drawing/2014/main" id="{5B0BE69F-E8FE-4893-9C85-6626D69AD9E2}"/>
                </a:ext>
              </a:extLst>
            </p:cNvPr>
            <p:cNvSpPr txBox="1"/>
            <p:nvPr/>
          </p:nvSpPr>
          <p:spPr>
            <a:xfrm>
              <a:off x="173359" y="514674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60</a:t>
              </a:r>
            </a:p>
          </p:txBody>
        </p:sp>
        <p:sp>
          <p:nvSpPr>
            <p:cNvPr id="521" name="ZoneTexte 520">
              <a:extLst>
                <a:ext uri="{FF2B5EF4-FFF2-40B4-BE49-F238E27FC236}">
                  <a16:creationId xmlns:a16="http://schemas.microsoft.com/office/drawing/2014/main" id="{F92369E2-3BFC-4E06-93D7-12224D997A71}"/>
                </a:ext>
              </a:extLst>
            </p:cNvPr>
            <p:cNvSpPr txBox="1"/>
            <p:nvPr/>
          </p:nvSpPr>
          <p:spPr>
            <a:xfrm>
              <a:off x="173359" y="484956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80</a:t>
              </a:r>
            </a:p>
          </p:txBody>
        </p:sp>
        <p:sp>
          <p:nvSpPr>
            <p:cNvPr id="522" name="ZoneTexte 521">
              <a:extLst>
                <a:ext uri="{FF2B5EF4-FFF2-40B4-BE49-F238E27FC236}">
                  <a16:creationId xmlns:a16="http://schemas.microsoft.com/office/drawing/2014/main" id="{A7B2A646-ABD1-4B94-9476-8E15CD520D65}"/>
                </a:ext>
              </a:extLst>
            </p:cNvPr>
            <p:cNvSpPr txBox="1"/>
            <p:nvPr/>
          </p:nvSpPr>
          <p:spPr>
            <a:xfrm>
              <a:off x="122063" y="4590485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100</a:t>
              </a:r>
            </a:p>
          </p:txBody>
        </p:sp>
        <p:sp>
          <p:nvSpPr>
            <p:cNvPr id="523" name="ZoneTexte 522">
              <a:extLst>
                <a:ext uri="{FF2B5EF4-FFF2-40B4-BE49-F238E27FC236}">
                  <a16:creationId xmlns:a16="http://schemas.microsoft.com/office/drawing/2014/main" id="{F44DE65A-5649-46B0-881B-47BB9D1732AA}"/>
                </a:ext>
              </a:extLst>
            </p:cNvPr>
            <p:cNvSpPr txBox="1"/>
            <p:nvPr/>
          </p:nvSpPr>
          <p:spPr>
            <a:xfrm>
              <a:off x="486679" y="6087587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12</a:t>
              </a:r>
            </a:p>
          </p:txBody>
        </p:sp>
        <p:sp>
          <p:nvSpPr>
            <p:cNvPr id="524" name="ZoneTexte 523">
              <a:extLst>
                <a:ext uri="{FF2B5EF4-FFF2-40B4-BE49-F238E27FC236}">
                  <a16:creationId xmlns:a16="http://schemas.microsoft.com/office/drawing/2014/main" id="{A39DA170-E24E-4DA9-A747-04897E1A8570}"/>
                </a:ext>
              </a:extLst>
            </p:cNvPr>
            <p:cNvSpPr txBox="1"/>
            <p:nvPr/>
          </p:nvSpPr>
          <p:spPr>
            <a:xfrm>
              <a:off x="618335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24</a:t>
              </a:r>
            </a:p>
          </p:txBody>
        </p:sp>
        <p:sp>
          <p:nvSpPr>
            <p:cNvPr id="525" name="ZoneTexte 524">
              <a:extLst>
                <a:ext uri="{FF2B5EF4-FFF2-40B4-BE49-F238E27FC236}">
                  <a16:creationId xmlns:a16="http://schemas.microsoft.com/office/drawing/2014/main" id="{448378CC-9BAA-48EF-9464-8EF4F0C9BFFA}"/>
                </a:ext>
              </a:extLst>
            </p:cNvPr>
            <p:cNvSpPr txBox="1"/>
            <p:nvPr/>
          </p:nvSpPr>
          <p:spPr>
            <a:xfrm>
              <a:off x="749991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36</a:t>
              </a:r>
            </a:p>
          </p:txBody>
        </p:sp>
        <p:sp>
          <p:nvSpPr>
            <p:cNvPr id="526" name="ZoneTexte 525">
              <a:extLst>
                <a:ext uri="{FF2B5EF4-FFF2-40B4-BE49-F238E27FC236}">
                  <a16:creationId xmlns:a16="http://schemas.microsoft.com/office/drawing/2014/main" id="{9618D4FD-9589-403F-8A6E-7161A9C530FE}"/>
                </a:ext>
              </a:extLst>
            </p:cNvPr>
            <p:cNvSpPr txBox="1"/>
            <p:nvPr/>
          </p:nvSpPr>
          <p:spPr>
            <a:xfrm>
              <a:off x="881647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48</a:t>
              </a:r>
            </a:p>
          </p:txBody>
        </p:sp>
        <p:sp>
          <p:nvSpPr>
            <p:cNvPr id="527" name="ZoneTexte 526">
              <a:extLst>
                <a:ext uri="{FF2B5EF4-FFF2-40B4-BE49-F238E27FC236}">
                  <a16:creationId xmlns:a16="http://schemas.microsoft.com/office/drawing/2014/main" id="{B23DBDE2-C8F7-4756-A6DC-9E0187A57E99}"/>
                </a:ext>
              </a:extLst>
            </p:cNvPr>
            <p:cNvSpPr txBox="1"/>
            <p:nvPr/>
          </p:nvSpPr>
          <p:spPr>
            <a:xfrm>
              <a:off x="1013303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60</a:t>
              </a:r>
            </a:p>
          </p:txBody>
        </p:sp>
        <p:sp>
          <p:nvSpPr>
            <p:cNvPr id="528" name="ZoneTexte 527">
              <a:extLst>
                <a:ext uri="{FF2B5EF4-FFF2-40B4-BE49-F238E27FC236}">
                  <a16:creationId xmlns:a16="http://schemas.microsoft.com/office/drawing/2014/main" id="{3BB75875-C7AE-4FC0-B7EA-C06C64CB7091}"/>
                </a:ext>
              </a:extLst>
            </p:cNvPr>
            <p:cNvSpPr txBox="1"/>
            <p:nvPr/>
          </p:nvSpPr>
          <p:spPr>
            <a:xfrm>
              <a:off x="1144959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72</a:t>
              </a:r>
            </a:p>
          </p:txBody>
        </p:sp>
        <p:sp>
          <p:nvSpPr>
            <p:cNvPr id="529" name="ZoneTexte 528">
              <a:extLst>
                <a:ext uri="{FF2B5EF4-FFF2-40B4-BE49-F238E27FC236}">
                  <a16:creationId xmlns:a16="http://schemas.microsoft.com/office/drawing/2014/main" id="{28864ADA-0EAE-4D12-BED0-A654C72B9E2E}"/>
                </a:ext>
              </a:extLst>
            </p:cNvPr>
            <p:cNvSpPr txBox="1"/>
            <p:nvPr/>
          </p:nvSpPr>
          <p:spPr>
            <a:xfrm>
              <a:off x="1276615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84</a:t>
              </a:r>
            </a:p>
          </p:txBody>
        </p:sp>
        <p:sp>
          <p:nvSpPr>
            <p:cNvPr id="530" name="ZoneTexte 529">
              <a:extLst>
                <a:ext uri="{FF2B5EF4-FFF2-40B4-BE49-F238E27FC236}">
                  <a16:creationId xmlns:a16="http://schemas.microsoft.com/office/drawing/2014/main" id="{01B05BF8-C6EC-491C-A37A-E824D6E24609}"/>
                </a:ext>
              </a:extLst>
            </p:cNvPr>
            <p:cNvSpPr txBox="1"/>
            <p:nvPr/>
          </p:nvSpPr>
          <p:spPr>
            <a:xfrm>
              <a:off x="1408270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96</a:t>
              </a:r>
            </a:p>
          </p:txBody>
        </p:sp>
        <p:sp>
          <p:nvSpPr>
            <p:cNvPr id="531" name="ZoneTexte 530">
              <a:extLst>
                <a:ext uri="{FF2B5EF4-FFF2-40B4-BE49-F238E27FC236}">
                  <a16:creationId xmlns:a16="http://schemas.microsoft.com/office/drawing/2014/main" id="{E568EE7E-7B67-43C4-BC9E-D2C05CB58E22}"/>
                </a:ext>
              </a:extLst>
            </p:cNvPr>
            <p:cNvSpPr txBox="1"/>
            <p:nvPr/>
          </p:nvSpPr>
          <p:spPr>
            <a:xfrm>
              <a:off x="1775131" y="6087587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0</a:t>
              </a:r>
            </a:p>
          </p:txBody>
        </p:sp>
        <p:sp>
          <p:nvSpPr>
            <p:cNvPr id="532" name="ZoneTexte 531">
              <a:extLst>
                <a:ext uri="{FF2B5EF4-FFF2-40B4-BE49-F238E27FC236}">
                  <a16:creationId xmlns:a16="http://schemas.microsoft.com/office/drawing/2014/main" id="{A01424C8-6BAB-430A-901E-CC8F8F87CF17}"/>
                </a:ext>
              </a:extLst>
            </p:cNvPr>
            <p:cNvSpPr txBox="1"/>
            <p:nvPr/>
          </p:nvSpPr>
          <p:spPr>
            <a:xfrm>
              <a:off x="1619115" y="5954465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0</a:t>
              </a:r>
            </a:p>
          </p:txBody>
        </p:sp>
        <p:sp>
          <p:nvSpPr>
            <p:cNvPr id="533" name="ZoneTexte 532">
              <a:extLst>
                <a:ext uri="{FF2B5EF4-FFF2-40B4-BE49-F238E27FC236}">
                  <a16:creationId xmlns:a16="http://schemas.microsoft.com/office/drawing/2014/main" id="{747D8648-D1FA-4C66-BF43-BC887E8546A5}"/>
                </a:ext>
              </a:extLst>
            </p:cNvPr>
            <p:cNvSpPr txBox="1"/>
            <p:nvPr/>
          </p:nvSpPr>
          <p:spPr>
            <a:xfrm>
              <a:off x="1567819" y="569538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20</a:t>
              </a:r>
            </a:p>
          </p:txBody>
        </p:sp>
        <p:sp>
          <p:nvSpPr>
            <p:cNvPr id="534" name="ZoneTexte 533">
              <a:extLst>
                <a:ext uri="{FF2B5EF4-FFF2-40B4-BE49-F238E27FC236}">
                  <a16:creationId xmlns:a16="http://schemas.microsoft.com/office/drawing/2014/main" id="{9DA3F3B7-8886-492F-B1FF-4583D0BD6D0C}"/>
                </a:ext>
              </a:extLst>
            </p:cNvPr>
            <p:cNvSpPr txBox="1"/>
            <p:nvPr/>
          </p:nvSpPr>
          <p:spPr>
            <a:xfrm>
              <a:off x="1567819" y="540582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40</a:t>
              </a:r>
            </a:p>
          </p:txBody>
        </p:sp>
        <p:sp>
          <p:nvSpPr>
            <p:cNvPr id="535" name="ZoneTexte 534">
              <a:extLst>
                <a:ext uri="{FF2B5EF4-FFF2-40B4-BE49-F238E27FC236}">
                  <a16:creationId xmlns:a16="http://schemas.microsoft.com/office/drawing/2014/main" id="{FD50EE9B-295D-4315-A1E9-136A01566F30}"/>
                </a:ext>
              </a:extLst>
            </p:cNvPr>
            <p:cNvSpPr txBox="1"/>
            <p:nvPr/>
          </p:nvSpPr>
          <p:spPr>
            <a:xfrm>
              <a:off x="1567819" y="514674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60</a:t>
              </a:r>
            </a:p>
          </p:txBody>
        </p:sp>
        <p:sp>
          <p:nvSpPr>
            <p:cNvPr id="536" name="ZoneTexte 535">
              <a:extLst>
                <a:ext uri="{FF2B5EF4-FFF2-40B4-BE49-F238E27FC236}">
                  <a16:creationId xmlns:a16="http://schemas.microsoft.com/office/drawing/2014/main" id="{780AB1AE-76A0-4C35-A718-09BC727372F9}"/>
                </a:ext>
              </a:extLst>
            </p:cNvPr>
            <p:cNvSpPr txBox="1"/>
            <p:nvPr/>
          </p:nvSpPr>
          <p:spPr>
            <a:xfrm>
              <a:off x="1567819" y="484956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80</a:t>
              </a:r>
            </a:p>
          </p:txBody>
        </p:sp>
        <p:sp>
          <p:nvSpPr>
            <p:cNvPr id="537" name="ZoneTexte 536">
              <a:extLst>
                <a:ext uri="{FF2B5EF4-FFF2-40B4-BE49-F238E27FC236}">
                  <a16:creationId xmlns:a16="http://schemas.microsoft.com/office/drawing/2014/main" id="{6EAEFC09-B9EE-4180-B8BD-14C996BDD87F}"/>
                </a:ext>
              </a:extLst>
            </p:cNvPr>
            <p:cNvSpPr txBox="1"/>
            <p:nvPr/>
          </p:nvSpPr>
          <p:spPr>
            <a:xfrm>
              <a:off x="1516523" y="4590485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100</a:t>
              </a:r>
            </a:p>
          </p:txBody>
        </p:sp>
        <p:sp>
          <p:nvSpPr>
            <p:cNvPr id="538" name="ZoneTexte 537">
              <a:extLst>
                <a:ext uri="{FF2B5EF4-FFF2-40B4-BE49-F238E27FC236}">
                  <a16:creationId xmlns:a16="http://schemas.microsoft.com/office/drawing/2014/main" id="{3D3BA042-4E28-45A6-A9A5-A7061D8124DA}"/>
                </a:ext>
              </a:extLst>
            </p:cNvPr>
            <p:cNvSpPr txBox="1"/>
            <p:nvPr/>
          </p:nvSpPr>
          <p:spPr>
            <a:xfrm>
              <a:off x="1881139" y="6087587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12</a:t>
              </a:r>
            </a:p>
          </p:txBody>
        </p:sp>
        <p:sp>
          <p:nvSpPr>
            <p:cNvPr id="539" name="ZoneTexte 538">
              <a:extLst>
                <a:ext uri="{FF2B5EF4-FFF2-40B4-BE49-F238E27FC236}">
                  <a16:creationId xmlns:a16="http://schemas.microsoft.com/office/drawing/2014/main" id="{70F37389-AF9D-45F6-8539-3AB4BA45850F}"/>
                </a:ext>
              </a:extLst>
            </p:cNvPr>
            <p:cNvSpPr txBox="1"/>
            <p:nvPr/>
          </p:nvSpPr>
          <p:spPr>
            <a:xfrm>
              <a:off x="2012795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24</a:t>
              </a:r>
            </a:p>
          </p:txBody>
        </p:sp>
        <p:sp>
          <p:nvSpPr>
            <p:cNvPr id="540" name="ZoneTexte 539">
              <a:extLst>
                <a:ext uri="{FF2B5EF4-FFF2-40B4-BE49-F238E27FC236}">
                  <a16:creationId xmlns:a16="http://schemas.microsoft.com/office/drawing/2014/main" id="{70483430-29B8-44F1-B320-77A7B3624E95}"/>
                </a:ext>
              </a:extLst>
            </p:cNvPr>
            <p:cNvSpPr txBox="1"/>
            <p:nvPr/>
          </p:nvSpPr>
          <p:spPr>
            <a:xfrm>
              <a:off x="2144451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36</a:t>
              </a:r>
            </a:p>
          </p:txBody>
        </p:sp>
        <p:sp>
          <p:nvSpPr>
            <p:cNvPr id="541" name="ZoneTexte 540">
              <a:extLst>
                <a:ext uri="{FF2B5EF4-FFF2-40B4-BE49-F238E27FC236}">
                  <a16:creationId xmlns:a16="http://schemas.microsoft.com/office/drawing/2014/main" id="{D6A2C760-F38E-4632-96A6-4D8ABA0C50A4}"/>
                </a:ext>
              </a:extLst>
            </p:cNvPr>
            <p:cNvSpPr txBox="1"/>
            <p:nvPr/>
          </p:nvSpPr>
          <p:spPr>
            <a:xfrm>
              <a:off x="2276107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48</a:t>
              </a:r>
            </a:p>
          </p:txBody>
        </p:sp>
        <p:sp>
          <p:nvSpPr>
            <p:cNvPr id="542" name="ZoneTexte 541">
              <a:extLst>
                <a:ext uri="{FF2B5EF4-FFF2-40B4-BE49-F238E27FC236}">
                  <a16:creationId xmlns:a16="http://schemas.microsoft.com/office/drawing/2014/main" id="{B68A69F3-E1A1-4917-9299-E6959910630C}"/>
                </a:ext>
              </a:extLst>
            </p:cNvPr>
            <p:cNvSpPr txBox="1"/>
            <p:nvPr/>
          </p:nvSpPr>
          <p:spPr>
            <a:xfrm>
              <a:off x="2407763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60</a:t>
              </a:r>
            </a:p>
          </p:txBody>
        </p:sp>
        <p:sp>
          <p:nvSpPr>
            <p:cNvPr id="543" name="ZoneTexte 542">
              <a:extLst>
                <a:ext uri="{FF2B5EF4-FFF2-40B4-BE49-F238E27FC236}">
                  <a16:creationId xmlns:a16="http://schemas.microsoft.com/office/drawing/2014/main" id="{3914D633-2723-4AA9-95D4-9833CF6B9677}"/>
                </a:ext>
              </a:extLst>
            </p:cNvPr>
            <p:cNvSpPr txBox="1"/>
            <p:nvPr/>
          </p:nvSpPr>
          <p:spPr>
            <a:xfrm>
              <a:off x="2539419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72</a:t>
              </a:r>
            </a:p>
          </p:txBody>
        </p:sp>
        <p:sp>
          <p:nvSpPr>
            <p:cNvPr id="544" name="ZoneTexte 543">
              <a:extLst>
                <a:ext uri="{FF2B5EF4-FFF2-40B4-BE49-F238E27FC236}">
                  <a16:creationId xmlns:a16="http://schemas.microsoft.com/office/drawing/2014/main" id="{C4A632CB-E805-45C1-A5CD-C88F22510849}"/>
                </a:ext>
              </a:extLst>
            </p:cNvPr>
            <p:cNvSpPr txBox="1"/>
            <p:nvPr/>
          </p:nvSpPr>
          <p:spPr>
            <a:xfrm>
              <a:off x="2671075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84</a:t>
              </a:r>
            </a:p>
          </p:txBody>
        </p:sp>
        <p:sp>
          <p:nvSpPr>
            <p:cNvPr id="545" name="ZoneTexte 544">
              <a:extLst>
                <a:ext uri="{FF2B5EF4-FFF2-40B4-BE49-F238E27FC236}">
                  <a16:creationId xmlns:a16="http://schemas.microsoft.com/office/drawing/2014/main" id="{CBB559C1-3E56-4F12-8ABF-AC31302A316D}"/>
                </a:ext>
              </a:extLst>
            </p:cNvPr>
            <p:cNvSpPr txBox="1"/>
            <p:nvPr/>
          </p:nvSpPr>
          <p:spPr>
            <a:xfrm>
              <a:off x="2802730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96</a:t>
              </a:r>
            </a:p>
          </p:txBody>
        </p:sp>
        <p:sp>
          <p:nvSpPr>
            <p:cNvPr id="546" name="ZoneTexte 545">
              <a:extLst>
                <a:ext uri="{FF2B5EF4-FFF2-40B4-BE49-F238E27FC236}">
                  <a16:creationId xmlns:a16="http://schemas.microsoft.com/office/drawing/2014/main" id="{FF60C1EB-91F2-4402-A6B5-DF853D369B17}"/>
                </a:ext>
              </a:extLst>
            </p:cNvPr>
            <p:cNvSpPr txBox="1"/>
            <p:nvPr/>
          </p:nvSpPr>
          <p:spPr>
            <a:xfrm>
              <a:off x="3154351" y="6087587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0</a:t>
              </a:r>
            </a:p>
          </p:txBody>
        </p:sp>
        <p:sp>
          <p:nvSpPr>
            <p:cNvPr id="547" name="ZoneTexte 546">
              <a:extLst>
                <a:ext uri="{FF2B5EF4-FFF2-40B4-BE49-F238E27FC236}">
                  <a16:creationId xmlns:a16="http://schemas.microsoft.com/office/drawing/2014/main" id="{6A614613-693D-4CB6-898A-2B9D11EE32A5}"/>
                </a:ext>
              </a:extLst>
            </p:cNvPr>
            <p:cNvSpPr txBox="1"/>
            <p:nvPr/>
          </p:nvSpPr>
          <p:spPr>
            <a:xfrm>
              <a:off x="2998335" y="5954465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0</a:t>
              </a:r>
            </a:p>
          </p:txBody>
        </p:sp>
        <p:sp>
          <p:nvSpPr>
            <p:cNvPr id="548" name="ZoneTexte 547">
              <a:extLst>
                <a:ext uri="{FF2B5EF4-FFF2-40B4-BE49-F238E27FC236}">
                  <a16:creationId xmlns:a16="http://schemas.microsoft.com/office/drawing/2014/main" id="{5A917C82-37BD-4A63-B7EB-165C073CDD18}"/>
                </a:ext>
              </a:extLst>
            </p:cNvPr>
            <p:cNvSpPr txBox="1"/>
            <p:nvPr/>
          </p:nvSpPr>
          <p:spPr>
            <a:xfrm>
              <a:off x="2947039" y="569538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20</a:t>
              </a:r>
            </a:p>
          </p:txBody>
        </p:sp>
        <p:sp>
          <p:nvSpPr>
            <p:cNvPr id="549" name="ZoneTexte 548">
              <a:extLst>
                <a:ext uri="{FF2B5EF4-FFF2-40B4-BE49-F238E27FC236}">
                  <a16:creationId xmlns:a16="http://schemas.microsoft.com/office/drawing/2014/main" id="{BE1BCB6E-5B33-4354-B42A-65B6EC827078}"/>
                </a:ext>
              </a:extLst>
            </p:cNvPr>
            <p:cNvSpPr txBox="1"/>
            <p:nvPr/>
          </p:nvSpPr>
          <p:spPr>
            <a:xfrm>
              <a:off x="2947039" y="540582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40</a:t>
              </a:r>
            </a:p>
          </p:txBody>
        </p:sp>
        <p:sp>
          <p:nvSpPr>
            <p:cNvPr id="550" name="ZoneTexte 549">
              <a:extLst>
                <a:ext uri="{FF2B5EF4-FFF2-40B4-BE49-F238E27FC236}">
                  <a16:creationId xmlns:a16="http://schemas.microsoft.com/office/drawing/2014/main" id="{A66F2FF0-53E7-4060-BBFB-3A193F2DBF3E}"/>
                </a:ext>
              </a:extLst>
            </p:cNvPr>
            <p:cNvSpPr txBox="1"/>
            <p:nvPr/>
          </p:nvSpPr>
          <p:spPr>
            <a:xfrm>
              <a:off x="2947039" y="514674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60</a:t>
              </a:r>
            </a:p>
          </p:txBody>
        </p:sp>
        <p:sp>
          <p:nvSpPr>
            <p:cNvPr id="551" name="ZoneTexte 550">
              <a:extLst>
                <a:ext uri="{FF2B5EF4-FFF2-40B4-BE49-F238E27FC236}">
                  <a16:creationId xmlns:a16="http://schemas.microsoft.com/office/drawing/2014/main" id="{134ED89B-EE4F-4657-AB2B-C47CB84B2B37}"/>
                </a:ext>
              </a:extLst>
            </p:cNvPr>
            <p:cNvSpPr txBox="1"/>
            <p:nvPr/>
          </p:nvSpPr>
          <p:spPr>
            <a:xfrm>
              <a:off x="2947039" y="484956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80</a:t>
              </a:r>
            </a:p>
          </p:txBody>
        </p:sp>
        <p:sp>
          <p:nvSpPr>
            <p:cNvPr id="552" name="ZoneTexte 551">
              <a:extLst>
                <a:ext uri="{FF2B5EF4-FFF2-40B4-BE49-F238E27FC236}">
                  <a16:creationId xmlns:a16="http://schemas.microsoft.com/office/drawing/2014/main" id="{F0DE1514-7A9D-4336-98E4-C560F427A2AB}"/>
                </a:ext>
              </a:extLst>
            </p:cNvPr>
            <p:cNvSpPr txBox="1"/>
            <p:nvPr/>
          </p:nvSpPr>
          <p:spPr>
            <a:xfrm>
              <a:off x="2895743" y="4590485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100</a:t>
              </a:r>
            </a:p>
          </p:txBody>
        </p:sp>
        <p:sp>
          <p:nvSpPr>
            <p:cNvPr id="553" name="ZoneTexte 552">
              <a:extLst>
                <a:ext uri="{FF2B5EF4-FFF2-40B4-BE49-F238E27FC236}">
                  <a16:creationId xmlns:a16="http://schemas.microsoft.com/office/drawing/2014/main" id="{11C7166C-01E5-4F75-87F1-C45B369A3AC6}"/>
                </a:ext>
              </a:extLst>
            </p:cNvPr>
            <p:cNvSpPr txBox="1"/>
            <p:nvPr/>
          </p:nvSpPr>
          <p:spPr>
            <a:xfrm>
              <a:off x="3260359" y="6087587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12</a:t>
              </a:r>
            </a:p>
          </p:txBody>
        </p:sp>
        <p:sp>
          <p:nvSpPr>
            <p:cNvPr id="554" name="ZoneTexte 553">
              <a:extLst>
                <a:ext uri="{FF2B5EF4-FFF2-40B4-BE49-F238E27FC236}">
                  <a16:creationId xmlns:a16="http://schemas.microsoft.com/office/drawing/2014/main" id="{D4BF315F-4045-47FD-8A2D-90FC86CF16BC}"/>
                </a:ext>
              </a:extLst>
            </p:cNvPr>
            <p:cNvSpPr txBox="1"/>
            <p:nvPr/>
          </p:nvSpPr>
          <p:spPr>
            <a:xfrm>
              <a:off x="3392015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24</a:t>
              </a:r>
            </a:p>
          </p:txBody>
        </p:sp>
        <p:sp>
          <p:nvSpPr>
            <p:cNvPr id="555" name="ZoneTexte 554">
              <a:extLst>
                <a:ext uri="{FF2B5EF4-FFF2-40B4-BE49-F238E27FC236}">
                  <a16:creationId xmlns:a16="http://schemas.microsoft.com/office/drawing/2014/main" id="{614EDF3C-1A6E-4E62-AA6F-B67A32E7F260}"/>
                </a:ext>
              </a:extLst>
            </p:cNvPr>
            <p:cNvSpPr txBox="1"/>
            <p:nvPr/>
          </p:nvSpPr>
          <p:spPr>
            <a:xfrm>
              <a:off x="3523671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36</a:t>
              </a:r>
            </a:p>
          </p:txBody>
        </p:sp>
        <p:sp>
          <p:nvSpPr>
            <p:cNvPr id="556" name="ZoneTexte 555">
              <a:extLst>
                <a:ext uri="{FF2B5EF4-FFF2-40B4-BE49-F238E27FC236}">
                  <a16:creationId xmlns:a16="http://schemas.microsoft.com/office/drawing/2014/main" id="{1CB75BF3-D44F-4B84-ACFA-B42CE990EF5D}"/>
                </a:ext>
              </a:extLst>
            </p:cNvPr>
            <p:cNvSpPr txBox="1"/>
            <p:nvPr/>
          </p:nvSpPr>
          <p:spPr>
            <a:xfrm>
              <a:off x="3655327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48</a:t>
              </a:r>
            </a:p>
          </p:txBody>
        </p:sp>
        <p:sp>
          <p:nvSpPr>
            <p:cNvPr id="557" name="ZoneTexte 556">
              <a:extLst>
                <a:ext uri="{FF2B5EF4-FFF2-40B4-BE49-F238E27FC236}">
                  <a16:creationId xmlns:a16="http://schemas.microsoft.com/office/drawing/2014/main" id="{48294540-2351-4123-A45A-332E4FB7C504}"/>
                </a:ext>
              </a:extLst>
            </p:cNvPr>
            <p:cNvSpPr txBox="1"/>
            <p:nvPr/>
          </p:nvSpPr>
          <p:spPr>
            <a:xfrm>
              <a:off x="3786983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60</a:t>
              </a:r>
            </a:p>
          </p:txBody>
        </p:sp>
        <p:sp>
          <p:nvSpPr>
            <p:cNvPr id="558" name="ZoneTexte 557">
              <a:extLst>
                <a:ext uri="{FF2B5EF4-FFF2-40B4-BE49-F238E27FC236}">
                  <a16:creationId xmlns:a16="http://schemas.microsoft.com/office/drawing/2014/main" id="{94E3615D-9C55-4A81-B867-62EE87632E13}"/>
                </a:ext>
              </a:extLst>
            </p:cNvPr>
            <p:cNvSpPr txBox="1"/>
            <p:nvPr/>
          </p:nvSpPr>
          <p:spPr>
            <a:xfrm>
              <a:off x="3918639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72</a:t>
              </a:r>
            </a:p>
          </p:txBody>
        </p:sp>
        <p:sp>
          <p:nvSpPr>
            <p:cNvPr id="559" name="ZoneTexte 558">
              <a:extLst>
                <a:ext uri="{FF2B5EF4-FFF2-40B4-BE49-F238E27FC236}">
                  <a16:creationId xmlns:a16="http://schemas.microsoft.com/office/drawing/2014/main" id="{50602C37-8B6C-47EC-ADE4-379A37E59B25}"/>
                </a:ext>
              </a:extLst>
            </p:cNvPr>
            <p:cNvSpPr txBox="1"/>
            <p:nvPr/>
          </p:nvSpPr>
          <p:spPr>
            <a:xfrm>
              <a:off x="4050295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84</a:t>
              </a:r>
            </a:p>
          </p:txBody>
        </p:sp>
        <p:sp>
          <p:nvSpPr>
            <p:cNvPr id="560" name="ZoneTexte 559">
              <a:extLst>
                <a:ext uri="{FF2B5EF4-FFF2-40B4-BE49-F238E27FC236}">
                  <a16:creationId xmlns:a16="http://schemas.microsoft.com/office/drawing/2014/main" id="{8179CCEC-F30B-41DD-89CC-1669503926F8}"/>
                </a:ext>
              </a:extLst>
            </p:cNvPr>
            <p:cNvSpPr txBox="1"/>
            <p:nvPr/>
          </p:nvSpPr>
          <p:spPr>
            <a:xfrm>
              <a:off x="4181950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96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EA070C9-F46C-4E36-8D4D-FBC0620D3283}"/>
              </a:ext>
            </a:extLst>
          </p:cNvPr>
          <p:cNvGrpSpPr/>
          <p:nvPr/>
        </p:nvGrpSpPr>
        <p:grpSpPr>
          <a:xfrm>
            <a:off x="4579763" y="4061831"/>
            <a:ext cx="4491926" cy="2241200"/>
            <a:chOff x="4579763" y="4061831"/>
            <a:chExt cx="4491926" cy="2241200"/>
          </a:xfrm>
        </p:grpSpPr>
        <p:sp>
          <p:nvSpPr>
            <p:cNvPr id="20" name="ZoneTexte 19"/>
            <p:cNvSpPr txBox="1"/>
            <p:nvPr/>
          </p:nvSpPr>
          <p:spPr>
            <a:xfrm>
              <a:off x="6384282" y="4061831"/>
              <a:ext cx="10138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2000" b="1">
                  <a:solidFill>
                    <a:srgbClr val="0070C0"/>
                  </a:solidFill>
                </a:defRPr>
              </a:lvl1pPr>
            </a:lstStyle>
            <a:p>
              <a:r>
                <a:rPr lang="fr-FR" sz="1800" dirty="0"/>
                <a:t>WOMEN</a:t>
              </a:r>
            </a:p>
          </p:txBody>
        </p:sp>
        <p:grpSp>
          <p:nvGrpSpPr>
            <p:cNvPr id="508" name="Groupe 507">
              <a:extLst>
                <a:ext uri="{FF2B5EF4-FFF2-40B4-BE49-F238E27FC236}">
                  <a16:creationId xmlns:a16="http://schemas.microsoft.com/office/drawing/2014/main" id="{28B2A287-CE60-4949-A11A-6B36F4653183}"/>
                </a:ext>
              </a:extLst>
            </p:cNvPr>
            <p:cNvGrpSpPr/>
            <p:nvPr/>
          </p:nvGrpSpPr>
          <p:grpSpPr>
            <a:xfrm>
              <a:off x="4864099" y="4690031"/>
              <a:ext cx="4071140" cy="1447213"/>
              <a:chOff x="4848225" y="4865688"/>
              <a:chExt cx="3448051" cy="1466850"/>
            </a:xfrm>
          </p:grpSpPr>
          <p:sp>
            <p:nvSpPr>
              <p:cNvPr id="433" name="Line 342">
                <a:extLst>
                  <a:ext uri="{FF2B5EF4-FFF2-40B4-BE49-F238E27FC236}">
                    <a16:creationId xmlns:a16="http://schemas.microsoft.com/office/drawing/2014/main" id="{EF98BBCC-DD07-40C4-A3C3-B59093500E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76800" y="6292850"/>
                <a:ext cx="95091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4" name="Line 343">
                <a:extLst>
                  <a:ext uri="{FF2B5EF4-FFF2-40B4-BE49-F238E27FC236}">
                    <a16:creationId xmlns:a16="http://schemas.microsoft.com/office/drawing/2014/main" id="{D75AF293-2D4E-4815-BCED-C4212F1C82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76800" y="4868863"/>
                <a:ext cx="0" cy="1423988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5" name="Line 344">
                <a:extLst>
                  <a:ext uri="{FF2B5EF4-FFF2-40B4-BE49-F238E27FC236}">
                    <a16:creationId xmlns:a16="http://schemas.microsoft.com/office/drawing/2014/main" id="{8B037CF5-292D-4F45-B3AD-078A9E7088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48225" y="4868863"/>
                <a:ext cx="3016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6" name="Line 345">
                <a:extLst>
                  <a:ext uri="{FF2B5EF4-FFF2-40B4-BE49-F238E27FC236}">
                    <a16:creationId xmlns:a16="http://schemas.microsoft.com/office/drawing/2014/main" id="{63A19A23-0EC9-41ED-BBF8-E6FBE6F317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48225" y="5133975"/>
                <a:ext cx="3016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7" name="Line 346">
                <a:extLst>
                  <a:ext uri="{FF2B5EF4-FFF2-40B4-BE49-F238E27FC236}">
                    <a16:creationId xmlns:a16="http://schemas.microsoft.com/office/drawing/2014/main" id="{A06E66F7-A646-4438-918D-A5F8C65E4C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48225" y="5424488"/>
                <a:ext cx="3016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8" name="Line 347">
                <a:extLst>
                  <a:ext uri="{FF2B5EF4-FFF2-40B4-BE49-F238E27FC236}">
                    <a16:creationId xmlns:a16="http://schemas.microsoft.com/office/drawing/2014/main" id="{76F361F6-CB68-4942-A9A7-DA1EA5CDD9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48225" y="5689600"/>
                <a:ext cx="3016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9" name="Line 348">
                <a:extLst>
                  <a:ext uri="{FF2B5EF4-FFF2-40B4-BE49-F238E27FC236}">
                    <a16:creationId xmlns:a16="http://schemas.microsoft.com/office/drawing/2014/main" id="{669BF07A-CE3B-4995-815B-B192299052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48225" y="5967413"/>
                <a:ext cx="3016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0" name="Line 349">
                <a:extLst>
                  <a:ext uri="{FF2B5EF4-FFF2-40B4-BE49-F238E27FC236}">
                    <a16:creationId xmlns:a16="http://schemas.microsoft.com/office/drawing/2014/main" id="{468B169A-6B26-4B55-B02B-A6FF21BE9D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48225" y="6232525"/>
                <a:ext cx="3016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1" name="Line 350">
                <a:extLst>
                  <a:ext uri="{FF2B5EF4-FFF2-40B4-BE49-F238E27FC236}">
                    <a16:creationId xmlns:a16="http://schemas.microsoft.com/office/drawing/2014/main" id="{15536F07-4061-4A11-8023-21DBA870A5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21250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2" name="Line 351">
                <a:extLst>
                  <a:ext uri="{FF2B5EF4-FFF2-40B4-BE49-F238E27FC236}">
                    <a16:creationId xmlns:a16="http://schemas.microsoft.com/office/drawing/2014/main" id="{A9C52E5B-0D46-443B-A4CC-769D2F74E5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35550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3" name="Line 352">
                <a:extLst>
                  <a:ext uri="{FF2B5EF4-FFF2-40B4-BE49-F238E27FC236}">
                    <a16:creationId xmlns:a16="http://schemas.microsoft.com/office/drawing/2014/main" id="{DBF6D8D4-8040-419B-A32F-8BFB662835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48263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4" name="Line 353">
                <a:extLst>
                  <a:ext uri="{FF2B5EF4-FFF2-40B4-BE49-F238E27FC236}">
                    <a16:creationId xmlns:a16="http://schemas.microsoft.com/office/drawing/2014/main" id="{E93EC9DF-D0CE-4FA0-BF10-5C9E30379B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60975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5" name="Line 354">
                <a:extLst>
                  <a:ext uri="{FF2B5EF4-FFF2-40B4-BE49-F238E27FC236}">
                    <a16:creationId xmlns:a16="http://schemas.microsoft.com/office/drawing/2014/main" id="{991326C5-45FA-4C16-A968-1FF6C610D0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75275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6" name="Line 355">
                <a:extLst>
                  <a:ext uri="{FF2B5EF4-FFF2-40B4-BE49-F238E27FC236}">
                    <a16:creationId xmlns:a16="http://schemas.microsoft.com/office/drawing/2014/main" id="{C2047F5B-626F-4A52-A07B-107778F709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7988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7" name="Line 356">
                <a:extLst>
                  <a:ext uri="{FF2B5EF4-FFF2-40B4-BE49-F238E27FC236}">
                    <a16:creationId xmlns:a16="http://schemas.microsoft.com/office/drawing/2014/main" id="{B632297F-9A06-4BEC-AFF1-6BA0485E4A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00700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8" name="Line 357">
                <a:extLst>
                  <a:ext uri="{FF2B5EF4-FFF2-40B4-BE49-F238E27FC236}">
                    <a16:creationId xmlns:a16="http://schemas.microsoft.com/office/drawing/2014/main" id="{D152B036-B257-4422-BD86-2B0718AEB7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15000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9" name="Line 358">
                <a:extLst>
                  <a:ext uri="{FF2B5EF4-FFF2-40B4-BE49-F238E27FC236}">
                    <a16:creationId xmlns:a16="http://schemas.microsoft.com/office/drawing/2014/main" id="{59A56C7E-9EC1-40ED-9E02-E80209E8D1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27713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0" name="Line 359">
                <a:extLst>
                  <a:ext uri="{FF2B5EF4-FFF2-40B4-BE49-F238E27FC236}">
                    <a16:creationId xmlns:a16="http://schemas.microsoft.com/office/drawing/2014/main" id="{A1F5B858-FFD5-4272-9D41-99A9C6FB6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6000" y="6292850"/>
                <a:ext cx="95091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1" name="Line 360">
                <a:extLst>
                  <a:ext uri="{FF2B5EF4-FFF2-40B4-BE49-F238E27FC236}">
                    <a16:creationId xmlns:a16="http://schemas.microsoft.com/office/drawing/2014/main" id="{DD8773E6-F681-494F-B752-CD7B44BA43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96000" y="4868863"/>
                <a:ext cx="0" cy="1423988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2" name="Line 361">
                <a:extLst>
                  <a:ext uri="{FF2B5EF4-FFF2-40B4-BE49-F238E27FC236}">
                    <a16:creationId xmlns:a16="http://schemas.microsoft.com/office/drawing/2014/main" id="{74242B8A-8276-497B-A581-0D83E8E05C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67425" y="4868863"/>
                <a:ext cx="3016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3" name="Line 362">
                <a:extLst>
                  <a:ext uri="{FF2B5EF4-FFF2-40B4-BE49-F238E27FC236}">
                    <a16:creationId xmlns:a16="http://schemas.microsoft.com/office/drawing/2014/main" id="{BD9BB936-A2E7-4E90-9914-C107182DB3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67425" y="5133975"/>
                <a:ext cx="3016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4" name="Line 363">
                <a:extLst>
                  <a:ext uri="{FF2B5EF4-FFF2-40B4-BE49-F238E27FC236}">
                    <a16:creationId xmlns:a16="http://schemas.microsoft.com/office/drawing/2014/main" id="{F7117FD4-DA85-435A-93E9-E8B1F7811E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67425" y="5424488"/>
                <a:ext cx="3016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5" name="Line 364">
                <a:extLst>
                  <a:ext uri="{FF2B5EF4-FFF2-40B4-BE49-F238E27FC236}">
                    <a16:creationId xmlns:a16="http://schemas.microsoft.com/office/drawing/2014/main" id="{4D11F3F8-3AFA-4CEB-9D61-779578C394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67425" y="5689600"/>
                <a:ext cx="3016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6" name="Line 365">
                <a:extLst>
                  <a:ext uri="{FF2B5EF4-FFF2-40B4-BE49-F238E27FC236}">
                    <a16:creationId xmlns:a16="http://schemas.microsoft.com/office/drawing/2014/main" id="{4C136378-EDC1-4E8C-9ACC-D8F7A23984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67425" y="5967413"/>
                <a:ext cx="3016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7" name="Line 366">
                <a:extLst>
                  <a:ext uri="{FF2B5EF4-FFF2-40B4-BE49-F238E27FC236}">
                    <a16:creationId xmlns:a16="http://schemas.microsoft.com/office/drawing/2014/main" id="{F5FBAE67-802F-4B0D-9851-0892C5DD76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67425" y="6232525"/>
                <a:ext cx="3016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8" name="Line 367">
                <a:extLst>
                  <a:ext uri="{FF2B5EF4-FFF2-40B4-BE49-F238E27FC236}">
                    <a16:creationId xmlns:a16="http://schemas.microsoft.com/office/drawing/2014/main" id="{6199FF2C-492F-482B-8B02-63C946D83F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40450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9" name="Line 368">
                <a:extLst>
                  <a:ext uri="{FF2B5EF4-FFF2-40B4-BE49-F238E27FC236}">
                    <a16:creationId xmlns:a16="http://schemas.microsoft.com/office/drawing/2014/main" id="{6C6CB356-BBE9-46CB-8B23-45ED4020E3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54750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0" name="Line 369">
                <a:extLst>
                  <a:ext uri="{FF2B5EF4-FFF2-40B4-BE49-F238E27FC236}">
                    <a16:creationId xmlns:a16="http://schemas.microsoft.com/office/drawing/2014/main" id="{E100F622-9F87-4BCB-8B3E-8F0D4ED611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67463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" name="Line 370">
                <a:extLst>
                  <a:ext uri="{FF2B5EF4-FFF2-40B4-BE49-F238E27FC236}">
                    <a16:creationId xmlns:a16="http://schemas.microsoft.com/office/drawing/2014/main" id="{FA254C51-9743-4582-85B7-71A1762986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80175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2" name="Line 371">
                <a:extLst>
                  <a:ext uri="{FF2B5EF4-FFF2-40B4-BE49-F238E27FC236}">
                    <a16:creationId xmlns:a16="http://schemas.microsoft.com/office/drawing/2014/main" id="{AF5ABDFE-EBF8-48B4-A97F-292121FD53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94475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3" name="Line 372">
                <a:extLst>
                  <a:ext uri="{FF2B5EF4-FFF2-40B4-BE49-F238E27FC236}">
                    <a16:creationId xmlns:a16="http://schemas.microsoft.com/office/drawing/2014/main" id="{6FBE53C8-A5B3-4D28-8C77-C446FAE804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07188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4" name="Line 373">
                <a:extLst>
                  <a:ext uri="{FF2B5EF4-FFF2-40B4-BE49-F238E27FC236}">
                    <a16:creationId xmlns:a16="http://schemas.microsoft.com/office/drawing/2014/main" id="{1550C7B8-B728-4B29-88E1-531938BCA8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19900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5" name="Line 374">
                <a:extLst>
                  <a:ext uri="{FF2B5EF4-FFF2-40B4-BE49-F238E27FC236}">
                    <a16:creationId xmlns:a16="http://schemas.microsoft.com/office/drawing/2014/main" id="{003E13A3-18FB-4F69-8F20-882BBDE3E4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34200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6" name="Line 375">
                <a:extLst>
                  <a:ext uri="{FF2B5EF4-FFF2-40B4-BE49-F238E27FC236}">
                    <a16:creationId xmlns:a16="http://schemas.microsoft.com/office/drawing/2014/main" id="{2E4B16AF-9725-46C8-BE7D-46FF577D01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46913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7" name="Line 376">
                <a:extLst>
                  <a:ext uri="{FF2B5EF4-FFF2-40B4-BE49-F238E27FC236}">
                    <a16:creationId xmlns:a16="http://schemas.microsoft.com/office/drawing/2014/main" id="{FB8B017E-E16B-4BAC-A237-4FB334915B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45363" y="6292850"/>
                <a:ext cx="95091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8" name="Line 377">
                <a:extLst>
                  <a:ext uri="{FF2B5EF4-FFF2-40B4-BE49-F238E27FC236}">
                    <a16:creationId xmlns:a16="http://schemas.microsoft.com/office/drawing/2014/main" id="{6AEA1154-B293-47DD-BE43-9BA784F316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45363" y="4868863"/>
                <a:ext cx="0" cy="1423988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9" name="Line 378">
                <a:extLst>
                  <a:ext uri="{FF2B5EF4-FFF2-40B4-BE49-F238E27FC236}">
                    <a16:creationId xmlns:a16="http://schemas.microsoft.com/office/drawing/2014/main" id="{6A0FA7E0-2F22-46C6-8566-E7C77B028F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16788" y="4868863"/>
                <a:ext cx="3016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0" name="Line 379">
                <a:extLst>
                  <a:ext uri="{FF2B5EF4-FFF2-40B4-BE49-F238E27FC236}">
                    <a16:creationId xmlns:a16="http://schemas.microsoft.com/office/drawing/2014/main" id="{2680F1ED-E627-4DBC-B644-CB0D35F967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16788" y="5133975"/>
                <a:ext cx="3016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1" name="Line 380">
                <a:extLst>
                  <a:ext uri="{FF2B5EF4-FFF2-40B4-BE49-F238E27FC236}">
                    <a16:creationId xmlns:a16="http://schemas.microsoft.com/office/drawing/2014/main" id="{D714A3F2-3943-4484-BB41-0ADD4D694A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16788" y="5424488"/>
                <a:ext cx="3016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2" name="Line 381">
                <a:extLst>
                  <a:ext uri="{FF2B5EF4-FFF2-40B4-BE49-F238E27FC236}">
                    <a16:creationId xmlns:a16="http://schemas.microsoft.com/office/drawing/2014/main" id="{02C6AA2A-6DE3-4EEA-BE5A-3797D863AD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16788" y="5689600"/>
                <a:ext cx="3016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3" name="Line 382">
                <a:extLst>
                  <a:ext uri="{FF2B5EF4-FFF2-40B4-BE49-F238E27FC236}">
                    <a16:creationId xmlns:a16="http://schemas.microsoft.com/office/drawing/2014/main" id="{568E8219-401C-41E9-9E4B-364DD8682F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16788" y="5967413"/>
                <a:ext cx="3016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4" name="Line 383">
                <a:extLst>
                  <a:ext uri="{FF2B5EF4-FFF2-40B4-BE49-F238E27FC236}">
                    <a16:creationId xmlns:a16="http://schemas.microsoft.com/office/drawing/2014/main" id="{14A76DD0-885D-475F-9A6E-3E3085FDB3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16788" y="6232525"/>
                <a:ext cx="30163" cy="0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5" name="Line 384">
                <a:extLst>
                  <a:ext uri="{FF2B5EF4-FFF2-40B4-BE49-F238E27FC236}">
                    <a16:creationId xmlns:a16="http://schemas.microsoft.com/office/drawing/2014/main" id="{5968DC02-5C74-4C45-9BFF-1ACCC0FC0B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91400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6" name="Line 385">
                <a:extLst>
                  <a:ext uri="{FF2B5EF4-FFF2-40B4-BE49-F238E27FC236}">
                    <a16:creationId xmlns:a16="http://schemas.microsoft.com/office/drawing/2014/main" id="{5C37EEB8-6B36-4692-B64D-2F4A5C5B85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04113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7" name="Line 386">
                <a:extLst>
                  <a:ext uri="{FF2B5EF4-FFF2-40B4-BE49-F238E27FC236}">
                    <a16:creationId xmlns:a16="http://schemas.microsoft.com/office/drawing/2014/main" id="{0C3B210E-D5B9-4472-9422-0EEFBE5A9F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16825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8" name="Line 387">
                <a:extLst>
                  <a:ext uri="{FF2B5EF4-FFF2-40B4-BE49-F238E27FC236}">
                    <a16:creationId xmlns:a16="http://schemas.microsoft.com/office/drawing/2014/main" id="{0676C265-28D0-436E-A18D-BFEF2CD57B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729538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9" name="Line 388">
                <a:extLst>
                  <a:ext uri="{FF2B5EF4-FFF2-40B4-BE49-F238E27FC236}">
                    <a16:creationId xmlns:a16="http://schemas.microsoft.com/office/drawing/2014/main" id="{489EE59F-0A7C-4E89-9BE2-4A3DE5C14A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843838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0" name="Line 389">
                <a:extLst>
                  <a:ext uri="{FF2B5EF4-FFF2-40B4-BE49-F238E27FC236}">
                    <a16:creationId xmlns:a16="http://schemas.microsoft.com/office/drawing/2014/main" id="{ABC37101-BA69-48D6-9F07-77E266D316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956550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1" name="Line 390">
                <a:extLst>
                  <a:ext uri="{FF2B5EF4-FFF2-40B4-BE49-F238E27FC236}">
                    <a16:creationId xmlns:a16="http://schemas.microsoft.com/office/drawing/2014/main" id="{87A513A6-5D1C-4B1B-898A-4188A1779A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069263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2" name="Line 391">
                <a:extLst>
                  <a:ext uri="{FF2B5EF4-FFF2-40B4-BE49-F238E27FC236}">
                    <a16:creationId xmlns:a16="http://schemas.microsoft.com/office/drawing/2014/main" id="{43D69E57-40D0-4BDA-8E65-FD53A9BBF4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83563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3" name="Line 392">
                <a:extLst>
                  <a:ext uri="{FF2B5EF4-FFF2-40B4-BE49-F238E27FC236}">
                    <a16:creationId xmlns:a16="http://schemas.microsoft.com/office/drawing/2014/main" id="{C5708013-6C7F-4B92-A508-F022C3D9FE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296275" y="6296025"/>
                <a:ext cx="0" cy="36513"/>
              </a:xfrm>
              <a:prstGeom prst="line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7" name="Rectangle 396">
                <a:extLst>
                  <a:ext uri="{FF2B5EF4-FFF2-40B4-BE49-F238E27FC236}">
                    <a16:creationId xmlns:a16="http://schemas.microsoft.com/office/drawing/2014/main" id="{4393E3DF-A7D1-4C4D-A319-3D2870A840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4868863"/>
                <a:ext cx="906463" cy="1363663"/>
              </a:xfrm>
              <a:prstGeom prst="rect">
                <a:avLst/>
              </a:prstGeom>
              <a:solidFill>
                <a:srgbClr val="006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8" name="Rectangle 397">
                <a:extLst>
                  <a:ext uri="{FF2B5EF4-FFF2-40B4-BE49-F238E27FC236}">
                    <a16:creationId xmlns:a16="http://schemas.microsoft.com/office/drawing/2014/main" id="{73CE18B8-D5D1-47A9-85ED-3EDD33D98C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40450" y="4868863"/>
                <a:ext cx="906463" cy="1363663"/>
              </a:xfrm>
              <a:prstGeom prst="rect">
                <a:avLst/>
              </a:prstGeom>
              <a:solidFill>
                <a:srgbClr val="006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9" name="Rectangle 398">
                <a:extLst>
                  <a:ext uri="{FF2B5EF4-FFF2-40B4-BE49-F238E27FC236}">
                    <a16:creationId xmlns:a16="http://schemas.microsoft.com/office/drawing/2014/main" id="{CCCD840E-509E-486D-BB82-8746571B4B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1400" y="4868863"/>
                <a:ext cx="904875" cy="1363663"/>
              </a:xfrm>
              <a:prstGeom prst="rect">
                <a:avLst/>
              </a:prstGeom>
              <a:solidFill>
                <a:srgbClr val="0068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3" name="Freeform 402">
                <a:extLst>
                  <a:ext uri="{FF2B5EF4-FFF2-40B4-BE49-F238E27FC236}">
                    <a16:creationId xmlns:a16="http://schemas.microsoft.com/office/drawing/2014/main" id="{F6958178-5AF8-4A43-A915-C6B6E7C5A1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9663" y="4865688"/>
                <a:ext cx="908050" cy="850900"/>
              </a:xfrm>
              <a:custGeom>
                <a:avLst/>
                <a:gdLst>
                  <a:gd name="T0" fmla="*/ 572 w 572"/>
                  <a:gd name="T1" fmla="*/ 0 h 536"/>
                  <a:gd name="T2" fmla="*/ 572 w 572"/>
                  <a:gd name="T3" fmla="*/ 536 h 536"/>
                  <a:gd name="T4" fmla="*/ 515 w 572"/>
                  <a:gd name="T5" fmla="*/ 517 h 536"/>
                  <a:gd name="T6" fmla="*/ 439 w 572"/>
                  <a:gd name="T7" fmla="*/ 460 h 536"/>
                  <a:gd name="T8" fmla="*/ 371 w 572"/>
                  <a:gd name="T9" fmla="*/ 441 h 536"/>
                  <a:gd name="T10" fmla="*/ 295 w 572"/>
                  <a:gd name="T11" fmla="*/ 449 h 536"/>
                  <a:gd name="T12" fmla="*/ 216 w 572"/>
                  <a:gd name="T13" fmla="*/ 357 h 536"/>
                  <a:gd name="T14" fmla="*/ 137 w 572"/>
                  <a:gd name="T15" fmla="*/ 175 h 536"/>
                  <a:gd name="T16" fmla="*/ 76 w 572"/>
                  <a:gd name="T17" fmla="*/ 76 h 536"/>
                  <a:gd name="T18" fmla="*/ 0 w 572"/>
                  <a:gd name="T19" fmla="*/ 0 h 536"/>
                  <a:gd name="T20" fmla="*/ 572 w 572"/>
                  <a:gd name="T21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2" h="536">
                    <a:moveTo>
                      <a:pt x="572" y="0"/>
                    </a:moveTo>
                    <a:lnTo>
                      <a:pt x="572" y="536"/>
                    </a:lnTo>
                    <a:lnTo>
                      <a:pt x="515" y="517"/>
                    </a:lnTo>
                    <a:lnTo>
                      <a:pt x="439" y="460"/>
                    </a:lnTo>
                    <a:lnTo>
                      <a:pt x="371" y="441"/>
                    </a:lnTo>
                    <a:lnTo>
                      <a:pt x="295" y="449"/>
                    </a:lnTo>
                    <a:lnTo>
                      <a:pt x="216" y="357"/>
                    </a:lnTo>
                    <a:lnTo>
                      <a:pt x="137" y="175"/>
                    </a:lnTo>
                    <a:lnTo>
                      <a:pt x="76" y="76"/>
                    </a:lnTo>
                    <a:lnTo>
                      <a:pt x="0" y="0"/>
                    </a:lnTo>
                    <a:lnTo>
                      <a:pt x="572" y="0"/>
                    </a:lnTo>
                    <a:close/>
                  </a:path>
                </a:pathLst>
              </a:custGeom>
              <a:solidFill>
                <a:srgbClr val="EF6F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4" name="Freeform 403">
                <a:extLst>
                  <a:ext uri="{FF2B5EF4-FFF2-40B4-BE49-F238E27FC236}">
                    <a16:creationId xmlns:a16="http://schemas.microsoft.com/office/drawing/2014/main" id="{CCF26D56-8387-432A-B717-D4E6FBA97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1725" y="4865688"/>
                <a:ext cx="865188" cy="441325"/>
              </a:xfrm>
              <a:custGeom>
                <a:avLst/>
                <a:gdLst>
                  <a:gd name="T0" fmla="*/ 0 w 545"/>
                  <a:gd name="T1" fmla="*/ 0 h 278"/>
                  <a:gd name="T2" fmla="*/ 545 w 545"/>
                  <a:gd name="T3" fmla="*/ 0 h 278"/>
                  <a:gd name="T4" fmla="*/ 545 w 545"/>
                  <a:gd name="T5" fmla="*/ 266 h 278"/>
                  <a:gd name="T6" fmla="*/ 492 w 545"/>
                  <a:gd name="T7" fmla="*/ 243 h 278"/>
                  <a:gd name="T8" fmla="*/ 428 w 545"/>
                  <a:gd name="T9" fmla="*/ 278 h 278"/>
                  <a:gd name="T10" fmla="*/ 344 w 545"/>
                  <a:gd name="T11" fmla="*/ 255 h 278"/>
                  <a:gd name="T12" fmla="*/ 227 w 545"/>
                  <a:gd name="T13" fmla="*/ 167 h 278"/>
                  <a:gd name="T14" fmla="*/ 132 w 545"/>
                  <a:gd name="T15" fmla="*/ 84 h 278"/>
                  <a:gd name="T16" fmla="*/ 0 w 545"/>
                  <a:gd name="T17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5" h="278">
                    <a:moveTo>
                      <a:pt x="0" y="0"/>
                    </a:moveTo>
                    <a:lnTo>
                      <a:pt x="545" y="0"/>
                    </a:lnTo>
                    <a:lnTo>
                      <a:pt x="545" y="266"/>
                    </a:lnTo>
                    <a:lnTo>
                      <a:pt x="492" y="243"/>
                    </a:lnTo>
                    <a:lnTo>
                      <a:pt x="428" y="278"/>
                    </a:lnTo>
                    <a:lnTo>
                      <a:pt x="344" y="255"/>
                    </a:lnTo>
                    <a:lnTo>
                      <a:pt x="227" y="167"/>
                    </a:lnTo>
                    <a:lnTo>
                      <a:pt x="132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6F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5" name="Freeform 404">
                <a:extLst>
                  <a:ext uri="{FF2B5EF4-FFF2-40B4-BE49-F238E27FC236}">
                    <a16:creationId xmlns:a16="http://schemas.microsoft.com/office/drawing/2014/main" id="{36ECC862-C2F4-48D8-9781-E05AC16C4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9813" y="4865688"/>
                <a:ext cx="906463" cy="385763"/>
              </a:xfrm>
              <a:custGeom>
                <a:avLst/>
                <a:gdLst>
                  <a:gd name="T0" fmla="*/ 0 w 571"/>
                  <a:gd name="T1" fmla="*/ 0 h 243"/>
                  <a:gd name="T2" fmla="*/ 571 w 571"/>
                  <a:gd name="T3" fmla="*/ 0 h 243"/>
                  <a:gd name="T4" fmla="*/ 571 w 571"/>
                  <a:gd name="T5" fmla="*/ 224 h 243"/>
                  <a:gd name="T6" fmla="*/ 518 w 571"/>
                  <a:gd name="T7" fmla="*/ 243 h 243"/>
                  <a:gd name="T8" fmla="*/ 454 w 571"/>
                  <a:gd name="T9" fmla="*/ 221 h 243"/>
                  <a:gd name="T10" fmla="*/ 299 w 571"/>
                  <a:gd name="T11" fmla="*/ 217 h 243"/>
                  <a:gd name="T12" fmla="*/ 223 w 571"/>
                  <a:gd name="T13" fmla="*/ 156 h 243"/>
                  <a:gd name="T14" fmla="*/ 143 w 571"/>
                  <a:gd name="T15" fmla="*/ 84 h 243"/>
                  <a:gd name="T16" fmla="*/ 0 w 571"/>
                  <a:gd name="T17" fmla="*/ 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1" h="243">
                    <a:moveTo>
                      <a:pt x="0" y="0"/>
                    </a:moveTo>
                    <a:lnTo>
                      <a:pt x="571" y="0"/>
                    </a:lnTo>
                    <a:lnTo>
                      <a:pt x="571" y="224"/>
                    </a:lnTo>
                    <a:lnTo>
                      <a:pt x="518" y="243"/>
                    </a:lnTo>
                    <a:lnTo>
                      <a:pt x="454" y="221"/>
                    </a:lnTo>
                    <a:lnTo>
                      <a:pt x="299" y="217"/>
                    </a:lnTo>
                    <a:lnTo>
                      <a:pt x="223" y="156"/>
                    </a:lnTo>
                    <a:lnTo>
                      <a:pt x="143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6F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8" name="Freeform 407">
                <a:extLst>
                  <a:ext uri="{FF2B5EF4-FFF2-40B4-BE49-F238E27FC236}">
                    <a16:creationId xmlns:a16="http://schemas.microsoft.com/office/drawing/2014/main" id="{1FFD3D91-87F0-4F01-A7FA-C1287C4D7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2363" y="6205538"/>
                <a:ext cx="895350" cy="23813"/>
              </a:xfrm>
              <a:custGeom>
                <a:avLst/>
                <a:gdLst>
                  <a:gd name="T0" fmla="*/ 0 w 564"/>
                  <a:gd name="T1" fmla="*/ 15 h 15"/>
                  <a:gd name="T2" fmla="*/ 7 w 564"/>
                  <a:gd name="T3" fmla="*/ 5 h 15"/>
                  <a:gd name="T4" fmla="*/ 41 w 564"/>
                  <a:gd name="T5" fmla="*/ 11 h 15"/>
                  <a:gd name="T6" fmla="*/ 57 w 564"/>
                  <a:gd name="T7" fmla="*/ 15 h 15"/>
                  <a:gd name="T8" fmla="*/ 64 w 564"/>
                  <a:gd name="T9" fmla="*/ 15 h 15"/>
                  <a:gd name="T10" fmla="*/ 91 w 564"/>
                  <a:gd name="T11" fmla="*/ 15 h 15"/>
                  <a:gd name="T12" fmla="*/ 102 w 564"/>
                  <a:gd name="T13" fmla="*/ 11 h 15"/>
                  <a:gd name="T14" fmla="*/ 117 w 564"/>
                  <a:gd name="T15" fmla="*/ 11 h 15"/>
                  <a:gd name="T16" fmla="*/ 155 w 564"/>
                  <a:gd name="T17" fmla="*/ 11 h 15"/>
                  <a:gd name="T18" fmla="*/ 178 w 564"/>
                  <a:gd name="T19" fmla="*/ 15 h 15"/>
                  <a:gd name="T20" fmla="*/ 257 w 564"/>
                  <a:gd name="T21" fmla="*/ 15 h 15"/>
                  <a:gd name="T22" fmla="*/ 280 w 564"/>
                  <a:gd name="T23" fmla="*/ 11 h 15"/>
                  <a:gd name="T24" fmla="*/ 393 w 564"/>
                  <a:gd name="T25" fmla="*/ 11 h 15"/>
                  <a:gd name="T26" fmla="*/ 530 w 564"/>
                  <a:gd name="T27" fmla="*/ 11 h 15"/>
                  <a:gd name="T28" fmla="*/ 564 w 564"/>
                  <a:gd name="T29" fmla="*/ 0 h 15"/>
                  <a:gd name="T30" fmla="*/ 564 w 564"/>
                  <a:gd name="T31" fmla="*/ 15 h 15"/>
                  <a:gd name="T32" fmla="*/ 0 w 564"/>
                  <a:gd name="T3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64" h="15">
                    <a:moveTo>
                      <a:pt x="0" y="15"/>
                    </a:moveTo>
                    <a:lnTo>
                      <a:pt x="7" y="5"/>
                    </a:lnTo>
                    <a:lnTo>
                      <a:pt x="41" y="11"/>
                    </a:lnTo>
                    <a:lnTo>
                      <a:pt x="57" y="15"/>
                    </a:lnTo>
                    <a:lnTo>
                      <a:pt x="64" y="15"/>
                    </a:lnTo>
                    <a:lnTo>
                      <a:pt x="91" y="15"/>
                    </a:lnTo>
                    <a:lnTo>
                      <a:pt x="102" y="11"/>
                    </a:lnTo>
                    <a:lnTo>
                      <a:pt x="117" y="11"/>
                    </a:lnTo>
                    <a:lnTo>
                      <a:pt x="155" y="11"/>
                    </a:lnTo>
                    <a:lnTo>
                      <a:pt x="178" y="15"/>
                    </a:lnTo>
                    <a:lnTo>
                      <a:pt x="257" y="15"/>
                    </a:lnTo>
                    <a:lnTo>
                      <a:pt x="280" y="11"/>
                    </a:lnTo>
                    <a:lnTo>
                      <a:pt x="393" y="11"/>
                    </a:lnTo>
                    <a:lnTo>
                      <a:pt x="530" y="11"/>
                    </a:lnTo>
                    <a:lnTo>
                      <a:pt x="564" y="0"/>
                    </a:lnTo>
                    <a:lnTo>
                      <a:pt x="564" y="15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F6F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9" name="Freeform 408">
                <a:extLst>
                  <a:ext uri="{FF2B5EF4-FFF2-40B4-BE49-F238E27FC236}">
                    <a16:creationId xmlns:a16="http://schemas.microsoft.com/office/drawing/2014/main" id="{A7E62AE4-A775-4371-A26A-2EB6F0E5C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3488" y="6175376"/>
                <a:ext cx="733425" cy="60326"/>
              </a:xfrm>
              <a:custGeom>
                <a:avLst/>
                <a:gdLst>
                  <a:gd name="T0" fmla="*/ 0 w 462"/>
                  <a:gd name="T1" fmla="*/ 23 h 23"/>
                  <a:gd name="T2" fmla="*/ 49 w 462"/>
                  <a:gd name="T3" fmla="*/ 8 h 23"/>
                  <a:gd name="T4" fmla="*/ 68 w 462"/>
                  <a:gd name="T5" fmla="*/ 16 h 23"/>
                  <a:gd name="T6" fmla="*/ 87 w 462"/>
                  <a:gd name="T7" fmla="*/ 23 h 23"/>
                  <a:gd name="T8" fmla="*/ 148 w 462"/>
                  <a:gd name="T9" fmla="*/ 19 h 23"/>
                  <a:gd name="T10" fmla="*/ 174 w 462"/>
                  <a:gd name="T11" fmla="*/ 16 h 23"/>
                  <a:gd name="T12" fmla="*/ 208 w 462"/>
                  <a:gd name="T13" fmla="*/ 16 h 23"/>
                  <a:gd name="T14" fmla="*/ 216 w 462"/>
                  <a:gd name="T15" fmla="*/ 19 h 23"/>
                  <a:gd name="T16" fmla="*/ 280 w 462"/>
                  <a:gd name="T17" fmla="*/ 19 h 23"/>
                  <a:gd name="T18" fmla="*/ 288 w 462"/>
                  <a:gd name="T19" fmla="*/ 16 h 23"/>
                  <a:gd name="T20" fmla="*/ 307 w 462"/>
                  <a:gd name="T21" fmla="*/ 16 h 23"/>
                  <a:gd name="T22" fmla="*/ 337 w 462"/>
                  <a:gd name="T23" fmla="*/ 0 h 23"/>
                  <a:gd name="T24" fmla="*/ 371 w 462"/>
                  <a:gd name="T25" fmla="*/ 19 h 23"/>
                  <a:gd name="T26" fmla="*/ 435 w 462"/>
                  <a:gd name="T27" fmla="*/ 19 h 23"/>
                  <a:gd name="T28" fmla="*/ 462 w 462"/>
                  <a:gd name="T29" fmla="*/ 8 h 23"/>
                  <a:gd name="T30" fmla="*/ 462 w 462"/>
                  <a:gd name="T31" fmla="*/ 19 h 23"/>
                  <a:gd name="T32" fmla="*/ 0 w 462"/>
                  <a:gd name="T3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23">
                    <a:moveTo>
                      <a:pt x="0" y="23"/>
                    </a:moveTo>
                    <a:lnTo>
                      <a:pt x="49" y="8"/>
                    </a:lnTo>
                    <a:lnTo>
                      <a:pt x="68" y="16"/>
                    </a:lnTo>
                    <a:lnTo>
                      <a:pt x="87" y="23"/>
                    </a:lnTo>
                    <a:lnTo>
                      <a:pt x="148" y="19"/>
                    </a:lnTo>
                    <a:lnTo>
                      <a:pt x="174" y="16"/>
                    </a:lnTo>
                    <a:lnTo>
                      <a:pt x="208" y="16"/>
                    </a:lnTo>
                    <a:lnTo>
                      <a:pt x="216" y="19"/>
                    </a:lnTo>
                    <a:lnTo>
                      <a:pt x="280" y="19"/>
                    </a:lnTo>
                    <a:lnTo>
                      <a:pt x="288" y="16"/>
                    </a:lnTo>
                    <a:lnTo>
                      <a:pt x="307" y="16"/>
                    </a:lnTo>
                    <a:lnTo>
                      <a:pt x="337" y="0"/>
                    </a:lnTo>
                    <a:lnTo>
                      <a:pt x="371" y="19"/>
                    </a:lnTo>
                    <a:lnTo>
                      <a:pt x="435" y="19"/>
                    </a:lnTo>
                    <a:lnTo>
                      <a:pt x="462" y="8"/>
                    </a:lnTo>
                    <a:lnTo>
                      <a:pt x="462" y="19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EF6F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0" name="Freeform 409">
                <a:extLst>
                  <a:ext uri="{FF2B5EF4-FFF2-40B4-BE49-F238E27FC236}">
                    <a16:creationId xmlns:a16="http://schemas.microsoft.com/office/drawing/2014/main" id="{597D14C3-C1BE-4CD8-A43F-C84E3CDC25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3950" y="6145213"/>
                <a:ext cx="822325" cy="90488"/>
              </a:xfrm>
              <a:custGeom>
                <a:avLst/>
                <a:gdLst>
                  <a:gd name="T0" fmla="*/ 0 w 518"/>
                  <a:gd name="T1" fmla="*/ 57 h 57"/>
                  <a:gd name="T2" fmla="*/ 26 w 518"/>
                  <a:gd name="T3" fmla="*/ 42 h 57"/>
                  <a:gd name="T4" fmla="*/ 72 w 518"/>
                  <a:gd name="T5" fmla="*/ 38 h 57"/>
                  <a:gd name="T6" fmla="*/ 234 w 518"/>
                  <a:gd name="T7" fmla="*/ 0 h 57"/>
                  <a:gd name="T8" fmla="*/ 306 w 518"/>
                  <a:gd name="T9" fmla="*/ 15 h 57"/>
                  <a:gd name="T10" fmla="*/ 389 w 518"/>
                  <a:gd name="T11" fmla="*/ 8 h 57"/>
                  <a:gd name="T12" fmla="*/ 461 w 518"/>
                  <a:gd name="T13" fmla="*/ 42 h 57"/>
                  <a:gd name="T14" fmla="*/ 518 w 518"/>
                  <a:gd name="T15" fmla="*/ 12 h 57"/>
                  <a:gd name="T16" fmla="*/ 518 w 518"/>
                  <a:gd name="T17" fmla="*/ 57 h 57"/>
                  <a:gd name="T18" fmla="*/ 0 w 518"/>
                  <a:gd name="T19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8" h="57">
                    <a:moveTo>
                      <a:pt x="0" y="57"/>
                    </a:moveTo>
                    <a:lnTo>
                      <a:pt x="26" y="42"/>
                    </a:lnTo>
                    <a:lnTo>
                      <a:pt x="72" y="38"/>
                    </a:lnTo>
                    <a:lnTo>
                      <a:pt x="234" y="0"/>
                    </a:lnTo>
                    <a:lnTo>
                      <a:pt x="306" y="15"/>
                    </a:lnTo>
                    <a:lnTo>
                      <a:pt x="389" y="8"/>
                    </a:lnTo>
                    <a:lnTo>
                      <a:pt x="461" y="42"/>
                    </a:lnTo>
                    <a:lnTo>
                      <a:pt x="518" y="12"/>
                    </a:lnTo>
                    <a:lnTo>
                      <a:pt x="518" y="57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EF6F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5" name="Freeform 414">
                <a:extLst>
                  <a:ext uri="{FF2B5EF4-FFF2-40B4-BE49-F238E27FC236}">
                    <a16:creationId xmlns:a16="http://schemas.microsoft.com/office/drawing/2014/main" id="{3342CB4B-C3D3-4992-9157-E98E41092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0313" y="4872038"/>
                <a:ext cx="787400" cy="488950"/>
              </a:xfrm>
              <a:custGeom>
                <a:avLst/>
                <a:gdLst>
                  <a:gd name="T0" fmla="*/ 0 w 496"/>
                  <a:gd name="T1" fmla="*/ 0 h 308"/>
                  <a:gd name="T2" fmla="*/ 496 w 496"/>
                  <a:gd name="T3" fmla="*/ 0 h 308"/>
                  <a:gd name="T4" fmla="*/ 496 w 496"/>
                  <a:gd name="T5" fmla="*/ 308 h 308"/>
                  <a:gd name="T6" fmla="*/ 435 w 496"/>
                  <a:gd name="T7" fmla="*/ 304 h 308"/>
                  <a:gd name="T8" fmla="*/ 359 w 496"/>
                  <a:gd name="T9" fmla="*/ 232 h 308"/>
                  <a:gd name="T10" fmla="*/ 261 w 496"/>
                  <a:gd name="T11" fmla="*/ 175 h 308"/>
                  <a:gd name="T12" fmla="*/ 140 w 496"/>
                  <a:gd name="T13" fmla="*/ 57 h 308"/>
                  <a:gd name="T14" fmla="*/ 0 w 496"/>
                  <a:gd name="T15" fmla="*/ 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6" h="308">
                    <a:moveTo>
                      <a:pt x="0" y="0"/>
                    </a:moveTo>
                    <a:lnTo>
                      <a:pt x="496" y="0"/>
                    </a:lnTo>
                    <a:lnTo>
                      <a:pt x="496" y="308"/>
                    </a:lnTo>
                    <a:lnTo>
                      <a:pt x="435" y="304"/>
                    </a:lnTo>
                    <a:lnTo>
                      <a:pt x="359" y="232"/>
                    </a:lnTo>
                    <a:lnTo>
                      <a:pt x="261" y="175"/>
                    </a:lnTo>
                    <a:lnTo>
                      <a:pt x="140" y="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1F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6" name="Freeform 415">
                <a:extLst>
                  <a:ext uri="{FF2B5EF4-FFF2-40B4-BE49-F238E27FC236}">
                    <a16:creationId xmlns:a16="http://schemas.microsoft.com/office/drawing/2014/main" id="{CDCA28D7-5444-4342-85AE-8A03559C6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563" y="4872038"/>
                <a:ext cx="768350" cy="198438"/>
              </a:xfrm>
              <a:custGeom>
                <a:avLst/>
                <a:gdLst>
                  <a:gd name="T0" fmla="*/ 0 w 484"/>
                  <a:gd name="T1" fmla="*/ 0 h 125"/>
                  <a:gd name="T2" fmla="*/ 484 w 484"/>
                  <a:gd name="T3" fmla="*/ 0 h 125"/>
                  <a:gd name="T4" fmla="*/ 484 w 484"/>
                  <a:gd name="T5" fmla="*/ 110 h 125"/>
                  <a:gd name="T6" fmla="*/ 431 w 484"/>
                  <a:gd name="T7" fmla="*/ 110 h 125"/>
                  <a:gd name="T8" fmla="*/ 359 w 484"/>
                  <a:gd name="T9" fmla="*/ 125 h 125"/>
                  <a:gd name="T10" fmla="*/ 264 w 484"/>
                  <a:gd name="T11" fmla="*/ 64 h 125"/>
                  <a:gd name="T12" fmla="*/ 211 w 484"/>
                  <a:gd name="T13" fmla="*/ 45 h 125"/>
                  <a:gd name="T14" fmla="*/ 143 w 484"/>
                  <a:gd name="T15" fmla="*/ 45 h 125"/>
                  <a:gd name="T16" fmla="*/ 79 w 484"/>
                  <a:gd name="T17" fmla="*/ 19 h 125"/>
                  <a:gd name="T18" fmla="*/ 0 w 484"/>
                  <a:gd name="T19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4" h="125">
                    <a:moveTo>
                      <a:pt x="0" y="0"/>
                    </a:moveTo>
                    <a:lnTo>
                      <a:pt x="484" y="0"/>
                    </a:lnTo>
                    <a:lnTo>
                      <a:pt x="484" y="110"/>
                    </a:lnTo>
                    <a:lnTo>
                      <a:pt x="431" y="110"/>
                    </a:lnTo>
                    <a:lnTo>
                      <a:pt x="359" y="125"/>
                    </a:lnTo>
                    <a:lnTo>
                      <a:pt x="264" y="64"/>
                    </a:lnTo>
                    <a:lnTo>
                      <a:pt x="211" y="45"/>
                    </a:lnTo>
                    <a:lnTo>
                      <a:pt x="143" y="45"/>
                    </a:lnTo>
                    <a:lnTo>
                      <a:pt x="79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1F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7" name="Freeform 416">
                <a:extLst>
                  <a:ext uri="{FF2B5EF4-FFF2-40B4-BE49-F238E27FC236}">
                    <a16:creationId xmlns:a16="http://schemas.microsoft.com/office/drawing/2014/main" id="{FE6CBC7A-A345-40FA-BA8A-872401100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3625" y="4872038"/>
                <a:ext cx="882650" cy="180975"/>
              </a:xfrm>
              <a:custGeom>
                <a:avLst/>
                <a:gdLst>
                  <a:gd name="T0" fmla="*/ 0 w 556"/>
                  <a:gd name="T1" fmla="*/ 0 h 114"/>
                  <a:gd name="T2" fmla="*/ 556 w 556"/>
                  <a:gd name="T3" fmla="*/ 0 h 114"/>
                  <a:gd name="T4" fmla="*/ 556 w 556"/>
                  <a:gd name="T5" fmla="*/ 99 h 114"/>
                  <a:gd name="T6" fmla="*/ 435 w 556"/>
                  <a:gd name="T7" fmla="*/ 114 h 114"/>
                  <a:gd name="T8" fmla="*/ 352 w 556"/>
                  <a:gd name="T9" fmla="*/ 80 h 114"/>
                  <a:gd name="T10" fmla="*/ 276 w 556"/>
                  <a:gd name="T11" fmla="*/ 91 h 114"/>
                  <a:gd name="T12" fmla="*/ 185 w 556"/>
                  <a:gd name="T13" fmla="*/ 30 h 114"/>
                  <a:gd name="T14" fmla="*/ 0 w 556"/>
                  <a:gd name="T15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6" h="114">
                    <a:moveTo>
                      <a:pt x="0" y="0"/>
                    </a:moveTo>
                    <a:lnTo>
                      <a:pt x="556" y="0"/>
                    </a:lnTo>
                    <a:lnTo>
                      <a:pt x="556" y="99"/>
                    </a:lnTo>
                    <a:lnTo>
                      <a:pt x="435" y="114"/>
                    </a:lnTo>
                    <a:lnTo>
                      <a:pt x="352" y="80"/>
                    </a:lnTo>
                    <a:lnTo>
                      <a:pt x="276" y="91"/>
                    </a:lnTo>
                    <a:lnTo>
                      <a:pt x="185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1F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513" name="ZoneTexte 512">
              <a:extLst>
                <a:ext uri="{FF2B5EF4-FFF2-40B4-BE49-F238E27FC236}">
                  <a16:creationId xmlns:a16="http://schemas.microsoft.com/office/drawing/2014/main" id="{E9499C43-C67D-4D8B-AB84-A1987D9ABA1E}"/>
                </a:ext>
              </a:extLst>
            </p:cNvPr>
            <p:cNvSpPr txBox="1"/>
            <p:nvPr/>
          </p:nvSpPr>
          <p:spPr>
            <a:xfrm>
              <a:off x="5055406" y="4456380"/>
              <a:ext cx="9060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TAF/FTC+DTG</a:t>
              </a:r>
            </a:p>
          </p:txBody>
        </p:sp>
        <p:sp>
          <p:nvSpPr>
            <p:cNvPr id="514" name="ZoneTexte 513">
              <a:extLst>
                <a:ext uri="{FF2B5EF4-FFF2-40B4-BE49-F238E27FC236}">
                  <a16:creationId xmlns:a16="http://schemas.microsoft.com/office/drawing/2014/main" id="{BBFFFF5D-CA29-4E3D-AE5A-B6E57D11B256}"/>
                </a:ext>
              </a:extLst>
            </p:cNvPr>
            <p:cNvSpPr txBox="1"/>
            <p:nvPr/>
          </p:nvSpPr>
          <p:spPr>
            <a:xfrm>
              <a:off x="6463908" y="4444509"/>
              <a:ext cx="9108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TDF/FTC+DTG</a:t>
              </a:r>
            </a:p>
          </p:txBody>
        </p:sp>
        <p:sp>
          <p:nvSpPr>
            <p:cNvPr id="515" name="ZoneTexte 514">
              <a:extLst>
                <a:ext uri="{FF2B5EF4-FFF2-40B4-BE49-F238E27FC236}">
                  <a16:creationId xmlns:a16="http://schemas.microsoft.com/office/drawing/2014/main" id="{D71FB7C7-A03E-4670-B08F-35024D04B34A}"/>
                </a:ext>
              </a:extLst>
            </p:cNvPr>
            <p:cNvSpPr txBox="1"/>
            <p:nvPr/>
          </p:nvSpPr>
          <p:spPr>
            <a:xfrm>
              <a:off x="7850058" y="4450810"/>
              <a:ext cx="8691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TDF/FTC/EFV</a:t>
              </a:r>
            </a:p>
          </p:txBody>
        </p:sp>
        <p:sp>
          <p:nvSpPr>
            <p:cNvPr id="561" name="ZoneTexte 560">
              <a:extLst>
                <a:ext uri="{FF2B5EF4-FFF2-40B4-BE49-F238E27FC236}">
                  <a16:creationId xmlns:a16="http://schemas.microsoft.com/office/drawing/2014/main" id="{97157AA6-7D8E-4318-B137-CCE0D6264CA0}"/>
                </a:ext>
              </a:extLst>
            </p:cNvPr>
            <p:cNvSpPr txBox="1"/>
            <p:nvPr/>
          </p:nvSpPr>
          <p:spPr>
            <a:xfrm>
              <a:off x="4838371" y="6087587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0</a:t>
              </a:r>
            </a:p>
          </p:txBody>
        </p:sp>
        <p:sp>
          <p:nvSpPr>
            <p:cNvPr id="562" name="ZoneTexte 561">
              <a:extLst>
                <a:ext uri="{FF2B5EF4-FFF2-40B4-BE49-F238E27FC236}">
                  <a16:creationId xmlns:a16="http://schemas.microsoft.com/office/drawing/2014/main" id="{9DB5EA0E-4755-4E4B-B2FA-EF9DDF68A205}"/>
                </a:ext>
              </a:extLst>
            </p:cNvPr>
            <p:cNvSpPr txBox="1"/>
            <p:nvPr/>
          </p:nvSpPr>
          <p:spPr>
            <a:xfrm>
              <a:off x="4682355" y="5954465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0</a:t>
              </a:r>
            </a:p>
          </p:txBody>
        </p:sp>
        <p:sp>
          <p:nvSpPr>
            <p:cNvPr id="563" name="ZoneTexte 562">
              <a:extLst>
                <a:ext uri="{FF2B5EF4-FFF2-40B4-BE49-F238E27FC236}">
                  <a16:creationId xmlns:a16="http://schemas.microsoft.com/office/drawing/2014/main" id="{1A5D9B1D-CAAA-4D51-8DB1-2F2E7DCDD526}"/>
                </a:ext>
              </a:extLst>
            </p:cNvPr>
            <p:cNvSpPr txBox="1"/>
            <p:nvPr/>
          </p:nvSpPr>
          <p:spPr>
            <a:xfrm>
              <a:off x="4631059" y="569538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20</a:t>
              </a:r>
            </a:p>
          </p:txBody>
        </p:sp>
        <p:sp>
          <p:nvSpPr>
            <p:cNvPr id="564" name="ZoneTexte 563">
              <a:extLst>
                <a:ext uri="{FF2B5EF4-FFF2-40B4-BE49-F238E27FC236}">
                  <a16:creationId xmlns:a16="http://schemas.microsoft.com/office/drawing/2014/main" id="{D1E81111-5EEB-497A-B04D-0CCB40FB48EC}"/>
                </a:ext>
              </a:extLst>
            </p:cNvPr>
            <p:cNvSpPr txBox="1"/>
            <p:nvPr/>
          </p:nvSpPr>
          <p:spPr>
            <a:xfrm>
              <a:off x="4631059" y="540582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40</a:t>
              </a:r>
            </a:p>
          </p:txBody>
        </p:sp>
        <p:sp>
          <p:nvSpPr>
            <p:cNvPr id="565" name="ZoneTexte 564">
              <a:extLst>
                <a:ext uri="{FF2B5EF4-FFF2-40B4-BE49-F238E27FC236}">
                  <a16:creationId xmlns:a16="http://schemas.microsoft.com/office/drawing/2014/main" id="{320730F4-0687-4C32-83EF-ADE139484CC3}"/>
                </a:ext>
              </a:extLst>
            </p:cNvPr>
            <p:cNvSpPr txBox="1"/>
            <p:nvPr/>
          </p:nvSpPr>
          <p:spPr>
            <a:xfrm>
              <a:off x="4631059" y="514674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60</a:t>
              </a:r>
            </a:p>
          </p:txBody>
        </p:sp>
        <p:sp>
          <p:nvSpPr>
            <p:cNvPr id="566" name="ZoneTexte 565">
              <a:extLst>
                <a:ext uri="{FF2B5EF4-FFF2-40B4-BE49-F238E27FC236}">
                  <a16:creationId xmlns:a16="http://schemas.microsoft.com/office/drawing/2014/main" id="{77551B92-5889-4840-9292-CED154FD69CC}"/>
                </a:ext>
              </a:extLst>
            </p:cNvPr>
            <p:cNvSpPr txBox="1"/>
            <p:nvPr/>
          </p:nvSpPr>
          <p:spPr>
            <a:xfrm>
              <a:off x="4631059" y="484956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80</a:t>
              </a:r>
            </a:p>
          </p:txBody>
        </p:sp>
        <p:sp>
          <p:nvSpPr>
            <p:cNvPr id="567" name="ZoneTexte 566">
              <a:extLst>
                <a:ext uri="{FF2B5EF4-FFF2-40B4-BE49-F238E27FC236}">
                  <a16:creationId xmlns:a16="http://schemas.microsoft.com/office/drawing/2014/main" id="{B9A05BF3-D34A-485C-BC06-08F3C0F2C5F0}"/>
                </a:ext>
              </a:extLst>
            </p:cNvPr>
            <p:cNvSpPr txBox="1"/>
            <p:nvPr/>
          </p:nvSpPr>
          <p:spPr>
            <a:xfrm>
              <a:off x="4579763" y="4590485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100</a:t>
              </a:r>
            </a:p>
          </p:txBody>
        </p:sp>
        <p:sp>
          <p:nvSpPr>
            <p:cNvPr id="568" name="ZoneTexte 567">
              <a:extLst>
                <a:ext uri="{FF2B5EF4-FFF2-40B4-BE49-F238E27FC236}">
                  <a16:creationId xmlns:a16="http://schemas.microsoft.com/office/drawing/2014/main" id="{27C8985F-9C75-47DB-9F79-94BBD83DA16F}"/>
                </a:ext>
              </a:extLst>
            </p:cNvPr>
            <p:cNvSpPr txBox="1"/>
            <p:nvPr/>
          </p:nvSpPr>
          <p:spPr>
            <a:xfrm>
              <a:off x="4944379" y="6087587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12</a:t>
              </a:r>
            </a:p>
          </p:txBody>
        </p:sp>
        <p:sp>
          <p:nvSpPr>
            <p:cNvPr id="569" name="ZoneTexte 568">
              <a:extLst>
                <a:ext uri="{FF2B5EF4-FFF2-40B4-BE49-F238E27FC236}">
                  <a16:creationId xmlns:a16="http://schemas.microsoft.com/office/drawing/2014/main" id="{568E9770-6CC5-4256-8A55-40658D937D3C}"/>
                </a:ext>
              </a:extLst>
            </p:cNvPr>
            <p:cNvSpPr txBox="1"/>
            <p:nvPr/>
          </p:nvSpPr>
          <p:spPr>
            <a:xfrm>
              <a:off x="5076035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24</a:t>
              </a:r>
            </a:p>
          </p:txBody>
        </p:sp>
        <p:sp>
          <p:nvSpPr>
            <p:cNvPr id="570" name="ZoneTexte 569">
              <a:extLst>
                <a:ext uri="{FF2B5EF4-FFF2-40B4-BE49-F238E27FC236}">
                  <a16:creationId xmlns:a16="http://schemas.microsoft.com/office/drawing/2014/main" id="{15C42D55-B674-48A2-A692-29DEBEF0D820}"/>
                </a:ext>
              </a:extLst>
            </p:cNvPr>
            <p:cNvSpPr txBox="1"/>
            <p:nvPr/>
          </p:nvSpPr>
          <p:spPr>
            <a:xfrm>
              <a:off x="5207691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36</a:t>
              </a:r>
            </a:p>
          </p:txBody>
        </p:sp>
        <p:sp>
          <p:nvSpPr>
            <p:cNvPr id="571" name="ZoneTexte 570">
              <a:extLst>
                <a:ext uri="{FF2B5EF4-FFF2-40B4-BE49-F238E27FC236}">
                  <a16:creationId xmlns:a16="http://schemas.microsoft.com/office/drawing/2014/main" id="{4773CC97-C755-41FC-90C7-BF250E3403AA}"/>
                </a:ext>
              </a:extLst>
            </p:cNvPr>
            <p:cNvSpPr txBox="1"/>
            <p:nvPr/>
          </p:nvSpPr>
          <p:spPr>
            <a:xfrm>
              <a:off x="5339347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48</a:t>
              </a:r>
            </a:p>
          </p:txBody>
        </p:sp>
        <p:sp>
          <p:nvSpPr>
            <p:cNvPr id="572" name="ZoneTexte 571">
              <a:extLst>
                <a:ext uri="{FF2B5EF4-FFF2-40B4-BE49-F238E27FC236}">
                  <a16:creationId xmlns:a16="http://schemas.microsoft.com/office/drawing/2014/main" id="{88FF9948-080A-4D1E-B01C-389B2B21BE1E}"/>
                </a:ext>
              </a:extLst>
            </p:cNvPr>
            <p:cNvSpPr txBox="1"/>
            <p:nvPr/>
          </p:nvSpPr>
          <p:spPr>
            <a:xfrm>
              <a:off x="5471003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60</a:t>
              </a:r>
            </a:p>
          </p:txBody>
        </p:sp>
        <p:sp>
          <p:nvSpPr>
            <p:cNvPr id="573" name="ZoneTexte 572">
              <a:extLst>
                <a:ext uri="{FF2B5EF4-FFF2-40B4-BE49-F238E27FC236}">
                  <a16:creationId xmlns:a16="http://schemas.microsoft.com/office/drawing/2014/main" id="{EB8209A1-A25F-4BAC-8849-FCD216703F76}"/>
                </a:ext>
              </a:extLst>
            </p:cNvPr>
            <p:cNvSpPr txBox="1"/>
            <p:nvPr/>
          </p:nvSpPr>
          <p:spPr>
            <a:xfrm>
              <a:off x="5602659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72</a:t>
              </a:r>
            </a:p>
          </p:txBody>
        </p:sp>
        <p:sp>
          <p:nvSpPr>
            <p:cNvPr id="574" name="ZoneTexte 573">
              <a:extLst>
                <a:ext uri="{FF2B5EF4-FFF2-40B4-BE49-F238E27FC236}">
                  <a16:creationId xmlns:a16="http://schemas.microsoft.com/office/drawing/2014/main" id="{5E525566-6563-4DF9-98CD-09EFE2842DF0}"/>
                </a:ext>
              </a:extLst>
            </p:cNvPr>
            <p:cNvSpPr txBox="1"/>
            <p:nvPr/>
          </p:nvSpPr>
          <p:spPr>
            <a:xfrm>
              <a:off x="5734315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84</a:t>
              </a:r>
            </a:p>
          </p:txBody>
        </p:sp>
        <p:sp>
          <p:nvSpPr>
            <p:cNvPr id="575" name="ZoneTexte 574">
              <a:extLst>
                <a:ext uri="{FF2B5EF4-FFF2-40B4-BE49-F238E27FC236}">
                  <a16:creationId xmlns:a16="http://schemas.microsoft.com/office/drawing/2014/main" id="{2D8166CF-C9A6-45F5-AF0E-73A62B90B4B7}"/>
                </a:ext>
              </a:extLst>
            </p:cNvPr>
            <p:cNvSpPr txBox="1"/>
            <p:nvPr/>
          </p:nvSpPr>
          <p:spPr>
            <a:xfrm>
              <a:off x="5865970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96</a:t>
              </a:r>
            </a:p>
          </p:txBody>
        </p:sp>
        <p:sp>
          <p:nvSpPr>
            <p:cNvPr id="576" name="ZoneTexte 575">
              <a:extLst>
                <a:ext uri="{FF2B5EF4-FFF2-40B4-BE49-F238E27FC236}">
                  <a16:creationId xmlns:a16="http://schemas.microsoft.com/office/drawing/2014/main" id="{99D965B7-4C6E-421A-885D-7DBED567D36C}"/>
                </a:ext>
              </a:extLst>
            </p:cNvPr>
            <p:cNvSpPr txBox="1"/>
            <p:nvPr/>
          </p:nvSpPr>
          <p:spPr>
            <a:xfrm>
              <a:off x="6270931" y="6087587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0</a:t>
              </a:r>
            </a:p>
          </p:txBody>
        </p:sp>
        <p:sp>
          <p:nvSpPr>
            <p:cNvPr id="577" name="ZoneTexte 576">
              <a:extLst>
                <a:ext uri="{FF2B5EF4-FFF2-40B4-BE49-F238E27FC236}">
                  <a16:creationId xmlns:a16="http://schemas.microsoft.com/office/drawing/2014/main" id="{4D1D5D50-0722-44A7-9EB5-772D28369494}"/>
                </a:ext>
              </a:extLst>
            </p:cNvPr>
            <p:cNvSpPr txBox="1"/>
            <p:nvPr/>
          </p:nvSpPr>
          <p:spPr>
            <a:xfrm>
              <a:off x="6114915" y="5954465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0</a:t>
              </a:r>
            </a:p>
          </p:txBody>
        </p:sp>
        <p:sp>
          <p:nvSpPr>
            <p:cNvPr id="578" name="ZoneTexte 577">
              <a:extLst>
                <a:ext uri="{FF2B5EF4-FFF2-40B4-BE49-F238E27FC236}">
                  <a16:creationId xmlns:a16="http://schemas.microsoft.com/office/drawing/2014/main" id="{E2751476-BCD6-4578-B0AC-5E8BDA8DF5CD}"/>
                </a:ext>
              </a:extLst>
            </p:cNvPr>
            <p:cNvSpPr txBox="1"/>
            <p:nvPr/>
          </p:nvSpPr>
          <p:spPr>
            <a:xfrm>
              <a:off x="6063619" y="569538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20</a:t>
              </a:r>
            </a:p>
          </p:txBody>
        </p:sp>
        <p:sp>
          <p:nvSpPr>
            <p:cNvPr id="579" name="ZoneTexte 578">
              <a:extLst>
                <a:ext uri="{FF2B5EF4-FFF2-40B4-BE49-F238E27FC236}">
                  <a16:creationId xmlns:a16="http://schemas.microsoft.com/office/drawing/2014/main" id="{0896A46F-236A-44FD-82BD-67FD7B0C7050}"/>
                </a:ext>
              </a:extLst>
            </p:cNvPr>
            <p:cNvSpPr txBox="1"/>
            <p:nvPr/>
          </p:nvSpPr>
          <p:spPr>
            <a:xfrm>
              <a:off x="6063619" y="540582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40</a:t>
              </a:r>
            </a:p>
          </p:txBody>
        </p:sp>
        <p:sp>
          <p:nvSpPr>
            <p:cNvPr id="580" name="ZoneTexte 579">
              <a:extLst>
                <a:ext uri="{FF2B5EF4-FFF2-40B4-BE49-F238E27FC236}">
                  <a16:creationId xmlns:a16="http://schemas.microsoft.com/office/drawing/2014/main" id="{64BE8114-2BB1-48A4-ABAE-9E128E3499EB}"/>
                </a:ext>
              </a:extLst>
            </p:cNvPr>
            <p:cNvSpPr txBox="1"/>
            <p:nvPr/>
          </p:nvSpPr>
          <p:spPr>
            <a:xfrm>
              <a:off x="6063619" y="514674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60</a:t>
              </a:r>
            </a:p>
          </p:txBody>
        </p:sp>
        <p:sp>
          <p:nvSpPr>
            <p:cNvPr id="581" name="ZoneTexte 580">
              <a:extLst>
                <a:ext uri="{FF2B5EF4-FFF2-40B4-BE49-F238E27FC236}">
                  <a16:creationId xmlns:a16="http://schemas.microsoft.com/office/drawing/2014/main" id="{90462790-CF00-4C23-9685-A946168E0E29}"/>
                </a:ext>
              </a:extLst>
            </p:cNvPr>
            <p:cNvSpPr txBox="1"/>
            <p:nvPr/>
          </p:nvSpPr>
          <p:spPr>
            <a:xfrm>
              <a:off x="6063619" y="484956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80</a:t>
              </a:r>
            </a:p>
          </p:txBody>
        </p:sp>
        <p:sp>
          <p:nvSpPr>
            <p:cNvPr id="582" name="ZoneTexte 581">
              <a:extLst>
                <a:ext uri="{FF2B5EF4-FFF2-40B4-BE49-F238E27FC236}">
                  <a16:creationId xmlns:a16="http://schemas.microsoft.com/office/drawing/2014/main" id="{975A580C-489F-4F61-9620-B78D41A596DE}"/>
                </a:ext>
              </a:extLst>
            </p:cNvPr>
            <p:cNvSpPr txBox="1"/>
            <p:nvPr/>
          </p:nvSpPr>
          <p:spPr>
            <a:xfrm>
              <a:off x="6012323" y="4590485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100</a:t>
              </a:r>
            </a:p>
          </p:txBody>
        </p:sp>
        <p:sp>
          <p:nvSpPr>
            <p:cNvPr id="583" name="ZoneTexte 582">
              <a:extLst>
                <a:ext uri="{FF2B5EF4-FFF2-40B4-BE49-F238E27FC236}">
                  <a16:creationId xmlns:a16="http://schemas.microsoft.com/office/drawing/2014/main" id="{B62B5E0B-4BBF-4719-9FD6-5B9100083065}"/>
                </a:ext>
              </a:extLst>
            </p:cNvPr>
            <p:cNvSpPr txBox="1"/>
            <p:nvPr/>
          </p:nvSpPr>
          <p:spPr>
            <a:xfrm>
              <a:off x="6376939" y="6087587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12</a:t>
              </a:r>
            </a:p>
          </p:txBody>
        </p:sp>
        <p:sp>
          <p:nvSpPr>
            <p:cNvPr id="584" name="ZoneTexte 583">
              <a:extLst>
                <a:ext uri="{FF2B5EF4-FFF2-40B4-BE49-F238E27FC236}">
                  <a16:creationId xmlns:a16="http://schemas.microsoft.com/office/drawing/2014/main" id="{77D6CF17-4D2E-4E5C-A652-451EB68F9F0F}"/>
                </a:ext>
              </a:extLst>
            </p:cNvPr>
            <p:cNvSpPr txBox="1"/>
            <p:nvPr/>
          </p:nvSpPr>
          <p:spPr>
            <a:xfrm>
              <a:off x="6508595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24</a:t>
              </a:r>
            </a:p>
          </p:txBody>
        </p:sp>
        <p:sp>
          <p:nvSpPr>
            <p:cNvPr id="585" name="ZoneTexte 584">
              <a:extLst>
                <a:ext uri="{FF2B5EF4-FFF2-40B4-BE49-F238E27FC236}">
                  <a16:creationId xmlns:a16="http://schemas.microsoft.com/office/drawing/2014/main" id="{BCE35DF5-22E2-4F15-AD26-C47D68C25605}"/>
                </a:ext>
              </a:extLst>
            </p:cNvPr>
            <p:cNvSpPr txBox="1"/>
            <p:nvPr/>
          </p:nvSpPr>
          <p:spPr>
            <a:xfrm>
              <a:off x="6640251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36</a:t>
              </a:r>
            </a:p>
          </p:txBody>
        </p:sp>
        <p:sp>
          <p:nvSpPr>
            <p:cNvPr id="586" name="ZoneTexte 585">
              <a:extLst>
                <a:ext uri="{FF2B5EF4-FFF2-40B4-BE49-F238E27FC236}">
                  <a16:creationId xmlns:a16="http://schemas.microsoft.com/office/drawing/2014/main" id="{8F1BA53B-2F8A-4D66-9051-6AE089B00100}"/>
                </a:ext>
              </a:extLst>
            </p:cNvPr>
            <p:cNvSpPr txBox="1"/>
            <p:nvPr/>
          </p:nvSpPr>
          <p:spPr>
            <a:xfrm>
              <a:off x="6771907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48</a:t>
              </a:r>
            </a:p>
          </p:txBody>
        </p:sp>
        <p:sp>
          <p:nvSpPr>
            <p:cNvPr id="587" name="ZoneTexte 586">
              <a:extLst>
                <a:ext uri="{FF2B5EF4-FFF2-40B4-BE49-F238E27FC236}">
                  <a16:creationId xmlns:a16="http://schemas.microsoft.com/office/drawing/2014/main" id="{B4E2EA21-A117-4911-B55C-561F60F65695}"/>
                </a:ext>
              </a:extLst>
            </p:cNvPr>
            <p:cNvSpPr txBox="1"/>
            <p:nvPr/>
          </p:nvSpPr>
          <p:spPr>
            <a:xfrm>
              <a:off x="6903563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60</a:t>
              </a:r>
            </a:p>
          </p:txBody>
        </p:sp>
        <p:sp>
          <p:nvSpPr>
            <p:cNvPr id="588" name="ZoneTexte 587">
              <a:extLst>
                <a:ext uri="{FF2B5EF4-FFF2-40B4-BE49-F238E27FC236}">
                  <a16:creationId xmlns:a16="http://schemas.microsoft.com/office/drawing/2014/main" id="{BFF36408-F2E4-45F4-9C55-2A719BD2BC41}"/>
                </a:ext>
              </a:extLst>
            </p:cNvPr>
            <p:cNvSpPr txBox="1"/>
            <p:nvPr/>
          </p:nvSpPr>
          <p:spPr>
            <a:xfrm>
              <a:off x="7035219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72</a:t>
              </a:r>
            </a:p>
          </p:txBody>
        </p:sp>
        <p:sp>
          <p:nvSpPr>
            <p:cNvPr id="589" name="ZoneTexte 588">
              <a:extLst>
                <a:ext uri="{FF2B5EF4-FFF2-40B4-BE49-F238E27FC236}">
                  <a16:creationId xmlns:a16="http://schemas.microsoft.com/office/drawing/2014/main" id="{CEAAFBFF-0781-4C67-898F-904A8A5D4999}"/>
                </a:ext>
              </a:extLst>
            </p:cNvPr>
            <p:cNvSpPr txBox="1"/>
            <p:nvPr/>
          </p:nvSpPr>
          <p:spPr>
            <a:xfrm>
              <a:off x="7166875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84</a:t>
              </a:r>
            </a:p>
          </p:txBody>
        </p:sp>
        <p:sp>
          <p:nvSpPr>
            <p:cNvPr id="590" name="ZoneTexte 589">
              <a:extLst>
                <a:ext uri="{FF2B5EF4-FFF2-40B4-BE49-F238E27FC236}">
                  <a16:creationId xmlns:a16="http://schemas.microsoft.com/office/drawing/2014/main" id="{7684894C-6876-4A5C-B2D4-FF80EDAC95E9}"/>
                </a:ext>
              </a:extLst>
            </p:cNvPr>
            <p:cNvSpPr txBox="1"/>
            <p:nvPr/>
          </p:nvSpPr>
          <p:spPr>
            <a:xfrm>
              <a:off x="7298530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96</a:t>
              </a:r>
            </a:p>
          </p:txBody>
        </p:sp>
        <p:sp>
          <p:nvSpPr>
            <p:cNvPr id="591" name="ZoneTexte 590">
              <a:extLst>
                <a:ext uri="{FF2B5EF4-FFF2-40B4-BE49-F238E27FC236}">
                  <a16:creationId xmlns:a16="http://schemas.microsoft.com/office/drawing/2014/main" id="{4FF3C6B1-739C-478C-97EC-9687A175DD3D}"/>
                </a:ext>
              </a:extLst>
            </p:cNvPr>
            <p:cNvSpPr txBox="1"/>
            <p:nvPr/>
          </p:nvSpPr>
          <p:spPr>
            <a:xfrm>
              <a:off x="7756831" y="6087587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0</a:t>
              </a:r>
            </a:p>
          </p:txBody>
        </p:sp>
        <p:sp>
          <p:nvSpPr>
            <p:cNvPr id="592" name="ZoneTexte 591">
              <a:extLst>
                <a:ext uri="{FF2B5EF4-FFF2-40B4-BE49-F238E27FC236}">
                  <a16:creationId xmlns:a16="http://schemas.microsoft.com/office/drawing/2014/main" id="{03C4B817-1D99-40E0-9C16-5112BC8D4419}"/>
                </a:ext>
              </a:extLst>
            </p:cNvPr>
            <p:cNvSpPr txBox="1"/>
            <p:nvPr/>
          </p:nvSpPr>
          <p:spPr>
            <a:xfrm>
              <a:off x="7600815" y="5954465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0</a:t>
              </a:r>
            </a:p>
          </p:txBody>
        </p:sp>
        <p:sp>
          <p:nvSpPr>
            <p:cNvPr id="593" name="ZoneTexte 592">
              <a:extLst>
                <a:ext uri="{FF2B5EF4-FFF2-40B4-BE49-F238E27FC236}">
                  <a16:creationId xmlns:a16="http://schemas.microsoft.com/office/drawing/2014/main" id="{AE3D9A23-0302-43A2-8FAA-75EF2A98C164}"/>
                </a:ext>
              </a:extLst>
            </p:cNvPr>
            <p:cNvSpPr txBox="1"/>
            <p:nvPr/>
          </p:nvSpPr>
          <p:spPr>
            <a:xfrm>
              <a:off x="7549519" y="569538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20</a:t>
              </a:r>
            </a:p>
          </p:txBody>
        </p:sp>
        <p:sp>
          <p:nvSpPr>
            <p:cNvPr id="594" name="ZoneTexte 593">
              <a:extLst>
                <a:ext uri="{FF2B5EF4-FFF2-40B4-BE49-F238E27FC236}">
                  <a16:creationId xmlns:a16="http://schemas.microsoft.com/office/drawing/2014/main" id="{B1483E5D-1697-4789-BE92-95CD84020995}"/>
                </a:ext>
              </a:extLst>
            </p:cNvPr>
            <p:cNvSpPr txBox="1"/>
            <p:nvPr/>
          </p:nvSpPr>
          <p:spPr>
            <a:xfrm>
              <a:off x="7549519" y="540582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40</a:t>
              </a:r>
            </a:p>
          </p:txBody>
        </p:sp>
        <p:sp>
          <p:nvSpPr>
            <p:cNvPr id="595" name="ZoneTexte 594">
              <a:extLst>
                <a:ext uri="{FF2B5EF4-FFF2-40B4-BE49-F238E27FC236}">
                  <a16:creationId xmlns:a16="http://schemas.microsoft.com/office/drawing/2014/main" id="{23001B84-932A-49F8-9A58-8DA6D26E87C6}"/>
                </a:ext>
              </a:extLst>
            </p:cNvPr>
            <p:cNvSpPr txBox="1"/>
            <p:nvPr/>
          </p:nvSpPr>
          <p:spPr>
            <a:xfrm>
              <a:off x="7549519" y="514674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60</a:t>
              </a:r>
            </a:p>
          </p:txBody>
        </p:sp>
        <p:sp>
          <p:nvSpPr>
            <p:cNvPr id="596" name="ZoneTexte 595">
              <a:extLst>
                <a:ext uri="{FF2B5EF4-FFF2-40B4-BE49-F238E27FC236}">
                  <a16:creationId xmlns:a16="http://schemas.microsoft.com/office/drawing/2014/main" id="{BC3E3015-862D-4F87-86BC-82F15483BE0E}"/>
                </a:ext>
              </a:extLst>
            </p:cNvPr>
            <p:cNvSpPr txBox="1"/>
            <p:nvPr/>
          </p:nvSpPr>
          <p:spPr>
            <a:xfrm>
              <a:off x="7549519" y="484956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80</a:t>
              </a:r>
            </a:p>
          </p:txBody>
        </p:sp>
        <p:sp>
          <p:nvSpPr>
            <p:cNvPr id="597" name="ZoneTexte 596">
              <a:extLst>
                <a:ext uri="{FF2B5EF4-FFF2-40B4-BE49-F238E27FC236}">
                  <a16:creationId xmlns:a16="http://schemas.microsoft.com/office/drawing/2014/main" id="{D14E1E68-418A-4AA5-B75E-165065642433}"/>
                </a:ext>
              </a:extLst>
            </p:cNvPr>
            <p:cNvSpPr txBox="1"/>
            <p:nvPr/>
          </p:nvSpPr>
          <p:spPr>
            <a:xfrm>
              <a:off x="7498223" y="4590485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dirty="0"/>
                <a:t>100</a:t>
              </a:r>
            </a:p>
          </p:txBody>
        </p:sp>
        <p:sp>
          <p:nvSpPr>
            <p:cNvPr id="598" name="ZoneTexte 597">
              <a:extLst>
                <a:ext uri="{FF2B5EF4-FFF2-40B4-BE49-F238E27FC236}">
                  <a16:creationId xmlns:a16="http://schemas.microsoft.com/office/drawing/2014/main" id="{50132A6A-E34E-422D-BCDD-D74057FEB43D}"/>
                </a:ext>
              </a:extLst>
            </p:cNvPr>
            <p:cNvSpPr txBox="1"/>
            <p:nvPr/>
          </p:nvSpPr>
          <p:spPr>
            <a:xfrm>
              <a:off x="7862839" y="6087587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12</a:t>
              </a:r>
            </a:p>
          </p:txBody>
        </p:sp>
        <p:sp>
          <p:nvSpPr>
            <p:cNvPr id="599" name="ZoneTexte 598">
              <a:extLst>
                <a:ext uri="{FF2B5EF4-FFF2-40B4-BE49-F238E27FC236}">
                  <a16:creationId xmlns:a16="http://schemas.microsoft.com/office/drawing/2014/main" id="{27C6A9C1-D446-4FA5-8775-F85A122ECBF5}"/>
                </a:ext>
              </a:extLst>
            </p:cNvPr>
            <p:cNvSpPr txBox="1"/>
            <p:nvPr/>
          </p:nvSpPr>
          <p:spPr>
            <a:xfrm>
              <a:off x="7994495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24</a:t>
              </a:r>
            </a:p>
          </p:txBody>
        </p:sp>
        <p:sp>
          <p:nvSpPr>
            <p:cNvPr id="600" name="ZoneTexte 599">
              <a:extLst>
                <a:ext uri="{FF2B5EF4-FFF2-40B4-BE49-F238E27FC236}">
                  <a16:creationId xmlns:a16="http://schemas.microsoft.com/office/drawing/2014/main" id="{D44C13FD-93AA-4CC8-8B77-5F664D332F2A}"/>
                </a:ext>
              </a:extLst>
            </p:cNvPr>
            <p:cNvSpPr txBox="1"/>
            <p:nvPr/>
          </p:nvSpPr>
          <p:spPr>
            <a:xfrm>
              <a:off x="8126151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36</a:t>
              </a:r>
            </a:p>
          </p:txBody>
        </p:sp>
        <p:sp>
          <p:nvSpPr>
            <p:cNvPr id="601" name="ZoneTexte 600">
              <a:extLst>
                <a:ext uri="{FF2B5EF4-FFF2-40B4-BE49-F238E27FC236}">
                  <a16:creationId xmlns:a16="http://schemas.microsoft.com/office/drawing/2014/main" id="{D8F2465E-4BC8-499B-8003-3DBD6C8AA4A7}"/>
                </a:ext>
              </a:extLst>
            </p:cNvPr>
            <p:cNvSpPr txBox="1"/>
            <p:nvPr/>
          </p:nvSpPr>
          <p:spPr>
            <a:xfrm>
              <a:off x="8257807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48</a:t>
              </a:r>
            </a:p>
          </p:txBody>
        </p:sp>
        <p:sp>
          <p:nvSpPr>
            <p:cNvPr id="602" name="ZoneTexte 601">
              <a:extLst>
                <a:ext uri="{FF2B5EF4-FFF2-40B4-BE49-F238E27FC236}">
                  <a16:creationId xmlns:a16="http://schemas.microsoft.com/office/drawing/2014/main" id="{92542E3D-6ED7-4E26-8606-E25D8F0DFBF5}"/>
                </a:ext>
              </a:extLst>
            </p:cNvPr>
            <p:cNvSpPr txBox="1"/>
            <p:nvPr/>
          </p:nvSpPr>
          <p:spPr>
            <a:xfrm>
              <a:off x="8389463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60</a:t>
              </a:r>
            </a:p>
          </p:txBody>
        </p:sp>
        <p:sp>
          <p:nvSpPr>
            <p:cNvPr id="603" name="ZoneTexte 602">
              <a:extLst>
                <a:ext uri="{FF2B5EF4-FFF2-40B4-BE49-F238E27FC236}">
                  <a16:creationId xmlns:a16="http://schemas.microsoft.com/office/drawing/2014/main" id="{8010FB21-2D39-4518-A23A-C96DF2FE657C}"/>
                </a:ext>
              </a:extLst>
            </p:cNvPr>
            <p:cNvSpPr txBox="1"/>
            <p:nvPr/>
          </p:nvSpPr>
          <p:spPr>
            <a:xfrm>
              <a:off x="8521119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72</a:t>
              </a:r>
            </a:p>
          </p:txBody>
        </p:sp>
        <p:sp>
          <p:nvSpPr>
            <p:cNvPr id="604" name="ZoneTexte 603">
              <a:extLst>
                <a:ext uri="{FF2B5EF4-FFF2-40B4-BE49-F238E27FC236}">
                  <a16:creationId xmlns:a16="http://schemas.microsoft.com/office/drawing/2014/main" id="{1E75C72D-A79F-444A-B6E2-41A0A224DBC6}"/>
                </a:ext>
              </a:extLst>
            </p:cNvPr>
            <p:cNvSpPr txBox="1"/>
            <p:nvPr/>
          </p:nvSpPr>
          <p:spPr>
            <a:xfrm>
              <a:off x="8652775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84</a:t>
              </a:r>
            </a:p>
          </p:txBody>
        </p:sp>
        <p:sp>
          <p:nvSpPr>
            <p:cNvPr id="605" name="ZoneTexte 604">
              <a:extLst>
                <a:ext uri="{FF2B5EF4-FFF2-40B4-BE49-F238E27FC236}">
                  <a16:creationId xmlns:a16="http://schemas.microsoft.com/office/drawing/2014/main" id="{22A5332A-C484-4171-90B7-C6BE8A3BB94D}"/>
                </a:ext>
              </a:extLst>
            </p:cNvPr>
            <p:cNvSpPr txBox="1"/>
            <p:nvPr/>
          </p:nvSpPr>
          <p:spPr>
            <a:xfrm>
              <a:off x="8784430" y="6087587"/>
              <a:ext cx="2872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800" dirty="0"/>
                <a:t>96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9DA0FBF6-AF49-44DB-961D-58CEA397BBAB}"/>
              </a:ext>
            </a:extLst>
          </p:cNvPr>
          <p:cNvGrpSpPr/>
          <p:nvPr/>
        </p:nvGrpSpPr>
        <p:grpSpPr>
          <a:xfrm>
            <a:off x="2262074" y="6319383"/>
            <a:ext cx="5269620" cy="265477"/>
            <a:chOff x="2262074" y="6319383"/>
            <a:chExt cx="5269620" cy="26547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4BD9BD5-8086-45BE-9938-73A135598517}"/>
                </a:ext>
              </a:extLst>
            </p:cNvPr>
            <p:cNvSpPr/>
            <p:nvPr/>
          </p:nvSpPr>
          <p:spPr>
            <a:xfrm>
              <a:off x="2262074" y="6319383"/>
              <a:ext cx="502024" cy="265477"/>
            </a:xfrm>
            <a:prstGeom prst="rect">
              <a:avLst/>
            </a:prstGeom>
            <a:solidFill>
              <a:srgbClr val="F043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id="{683484A9-236A-49F1-A179-D423877F62A7}"/>
                </a:ext>
              </a:extLst>
            </p:cNvPr>
            <p:cNvSpPr/>
            <p:nvPr/>
          </p:nvSpPr>
          <p:spPr>
            <a:xfrm>
              <a:off x="3587954" y="6319383"/>
              <a:ext cx="502024" cy="265477"/>
            </a:xfrm>
            <a:prstGeom prst="rect">
              <a:avLst/>
            </a:prstGeom>
            <a:solidFill>
              <a:srgbClr val="08691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id="{6CABED03-36F6-440D-8169-296D0C347816}"/>
                </a:ext>
              </a:extLst>
            </p:cNvPr>
            <p:cNvSpPr/>
            <p:nvPr/>
          </p:nvSpPr>
          <p:spPr>
            <a:xfrm>
              <a:off x="5035754" y="6319383"/>
              <a:ext cx="502024" cy="265477"/>
            </a:xfrm>
            <a:prstGeom prst="rect">
              <a:avLst/>
            </a:prstGeom>
            <a:solidFill>
              <a:srgbClr val="ED6D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36AF79FF-4828-4131-A82A-B6BDD6ECD6F6}"/>
                </a:ext>
              </a:extLst>
            </p:cNvPr>
            <p:cNvSpPr/>
            <p:nvPr/>
          </p:nvSpPr>
          <p:spPr>
            <a:xfrm>
              <a:off x="6361634" y="6319383"/>
              <a:ext cx="502024" cy="265477"/>
            </a:xfrm>
            <a:prstGeom prst="rect">
              <a:avLst/>
            </a:prstGeom>
            <a:solidFill>
              <a:srgbClr val="EE1F1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7" name="ZoneTexte 636">
              <a:extLst>
                <a:ext uri="{FF2B5EF4-FFF2-40B4-BE49-F238E27FC236}">
                  <a16:creationId xmlns:a16="http://schemas.microsoft.com/office/drawing/2014/main" id="{3EED5DBB-D6E3-48DE-A253-ECE8EC7B373C}"/>
                </a:ext>
              </a:extLst>
            </p:cNvPr>
            <p:cNvSpPr txBox="1"/>
            <p:nvPr/>
          </p:nvSpPr>
          <p:spPr>
            <a:xfrm>
              <a:off x="2744661" y="6324113"/>
              <a:ext cx="6960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≥20% loss</a:t>
              </a:r>
            </a:p>
          </p:txBody>
        </p:sp>
        <p:sp>
          <p:nvSpPr>
            <p:cNvPr id="638" name="ZoneTexte 637">
              <a:extLst>
                <a:ext uri="{FF2B5EF4-FFF2-40B4-BE49-F238E27FC236}">
                  <a16:creationId xmlns:a16="http://schemas.microsoft.com/office/drawing/2014/main" id="{36522813-2635-46E8-A851-B1A30B5B93BF}"/>
                </a:ext>
              </a:extLst>
            </p:cNvPr>
            <p:cNvSpPr txBox="1"/>
            <p:nvPr/>
          </p:nvSpPr>
          <p:spPr>
            <a:xfrm>
              <a:off x="4103311" y="6324113"/>
              <a:ext cx="6960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≥10% loss</a:t>
              </a:r>
            </a:p>
          </p:txBody>
        </p:sp>
        <p:sp>
          <p:nvSpPr>
            <p:cNvPr id="639" name="ZoneTexte 638">
              <a:extLst>
                <a:ext uri="{FF2B5EF4-FFF2-40B4-BE49-F238E27FC236}">
                  <a16:creationId xmlns:a16="http://schemas.microsoft.com/office/drawing/2014/main" id="{6F2C348B-DA26-490D-B33B-C11DA0069629}"/>
                </a:ext>
              </a:extLst>
            </p:cNvPr>
            <p:cNvSpPr txBox="1"/>
            <p:nvPr/>
          </p:nvSpPr>
          <p:spPr>
            <a:xfrm>
              <a:off x="5520631" y="6324113"/>
              <a:ext cx="55976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+/-10%</a:t>
              </a:r>
            </a:p>
          </p:txBody>
        </p:sp>
        <p:sp>
          <p:nvSpPr>
            <p:cNvPr id="640" name="ZoneTexte 639">
              <a:extLst>
                <a:ext uri="{FF2B5EF4-FFF2-40B4-BE49-F238E27FC236}">
                  <a16:creationId xmlns:a16="http://schemas.microsoft.com/office/drawing/2014/main" id="{FA0D2D5F-A79E-4D62-A943-5F13919156F6}"/>
                </a:ext>
              </a:extLst>
            </p:cNvPr>
            <p:cNvSpPr txBox="1"/>
            <p:nvPr/>
          </p:nvSpPr>
          <p:spPr>
            <a:xfrm>
              <a:off x="6813228" y="6324113"/>
              <a:ext cx="7184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≥20% gain</a:t>
              </a:r>
            </a:p>
          </p:txBody>
        </p: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A4986B8F-4788-4D04-8F4D-0C33DDC38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1" y="61573"/>
            <a:ext cx="8999378" cy="446164"/>
          </a:xfrm>
        </p:spPr>
        <p:txBody>
          <a:bodyPr>
            <a:noAutofit/>
          </a:bodyPr>
          <a:lstStyle/>
          <a:p>
            <a:r>
              <a:rPr lang="en-US" sz="2200" dirty="0"/>
              <a:t>ADVANCE study:  1</a:t>
            </a:r>
            <a:r>
              <a:rPr lang="en-US" sz="2200" baseline="30000" dirty="0"/>
              <a:t>st</a:t>
            </a:r>
            <a:r>
              <a:rPr lang="en-US" sz="2200" dirty="0"/>
              <a:t> line open-label randomized ART in Johannesburg</a:t>
            </a:r>
            <a:endParaRPr lang="fr-FR" sz="22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D72619B-A548-4B5C-A402-900426B7592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2211" y="598489"/>
            <a:ext cx="8229600" cy="507618"/>
          </a:xfrm>
        </p:spPr>
        <p:txBody>
          <a:bodyPr>
            <a:normAutofit/>
          </a:bodyPr>
          <a:lstStyle/>
          <a:p>
            <a:pPr>
              <a:buClr>
                <a:srgbClr val="FF6600"/>
              </a:buClr>
            </a:pPr>
            <a:r>
              <a:rPr lang="fr-FR" sz="1800" b="1" dirty="0"/>
              <a:t>TAF/FTC + DTG (N = 351) vs TDF/3TC + DTG (N = 351) vs TDF/3TC/EFV600 (N = 351)</a:t>
            </a:r>
          </a:p>
          <a:p>
            <a:pPr marL="0" indent="0">
              <a:buClr>
                <a:srgbClr val="FF6600"/>
              </a:buClr>
              <a:buNone/>
            </a:pPr>
            <a:endParaRPr lang="fr-FR" sz="1800" b="1" dirty="0"/>
          </a:p>
        </p:txBody>
      </p:sp>
      <p:sp>
        <p:nvSpPr>
          <p:cNvPr id="606" name="ZoneTexte 605">
            <a:extLst>
              <a:ext uri="{FF2B5EF4-FFF2-40B4-BE49-F238E27FC236}">
                <a16:creationId xmlns:a16="http://schemas.microsoft.com/office/drawing/2014/main" id="{16A53C6E-2D25-45AD-8AE9-8B0BA42A141A}"/>
              </a:ext>
            </a:extLst>
          </p:cNvPr>
          <p:cNvSpPr txBox="1"/>
          <p:nvPr/>
        </p:nvSpPr>
        <p:spPr>
          <a:xfrm>
            <a:off x="6289342" y="6509002"/>
            <a:ext cx="2886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i="1" dirty="0">
                <a:solidFill>
                  <a:srgbClr val="0070C0"/>
                </a:solidFill>
              </a:rPr>
              <a:t>Hill A, IAS 2019, Abs. MOABX0102LB</a:t>
            </a:r>
          </a:p>
        </p:txBody>
      </p:sp>
    </p:spTree>
    <p:extLst>
      <p:ext uri="{BB962C8B-B14F-4D97-AF65-F5344CB8AC3E}">
        <p14:creationId xmlns:p14="http://schemas.microsoft.com/office/powerpoint/2010/main" val="3375105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934098" y="2043321"/>
            <a:ext cx="5275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en-US"/>
              <a:t>Changes in body weight/BMI by arm at week 48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0FE671-7C0C-4385-8261-38C933CB3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NAMSAL study: 1</a:t>
            </a:r>
            <a:r>
              <a:rPr lang="en-US" baseline="30000" dirty="0"/>
              <a:t>st</a:t>
            </a:r>
            <a:r>
              <a:rPr lang="en-US" dirty="0"/>
              <a:t> line open-label randomized ART in AFRICA (Cameroon)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F0305B-1862-4136-873E-80075AF0F4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619250"/>
            <a:ext cx="8229600" cy="400110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/>
              <a:t>TDF/3TC + DTG (N = 310) vs TDF/3TC + EFV400 (N = 303)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93599724-B7BE-4B84-85E8-309AC52D00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398577"/>
              </p:ext>
            </p:extLst>
          </p:nvPr>
        </p:nvGraphicFramePr>
        <p:xfrm>
          <a:off x="359228" y="2585307"/>
          <a:ext cx="8229600" cy="3495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8800">
                  <a:extLst>
                    <a:ext uri="{9D8B030D-6E8A-4147-A177-3AD203B41FA5}">
                      <a16:colId xmlns:a16="http://schemas.microsoft.com/office/drawing/2014/main" val="2780543610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448016672"/>
                    </a:ext>
                  </a:extLst>
                </a:gridCol>
                <a:gridCol w="1736635">
                  <a:extLst>
                    <a:ext uri="{9D8B030D-6E8A-4147-A177-3AD203B41FA5}">
                      <a16:colId xmlns:a16="http://schemas.microsoft.com/office/drawing/2014/main" val="1517802787"/>
                    </a:ext>
                  </a:extLst>
                </a:gridCol>
                <a:gridCol w="1687285">
                  <a:extLst>
                    <a:ext uri="{9D8B030D-6E8A-4147-A177-3AD203B41FA5}">
                      <a16:colId xmlns:a16="http://schemas.microsoft.com/office/drawing/2014/main" val="1251455779"/>
                    </a:ext>
                  </a:extLst>
                </a:gridCol>
              </a:tblGrid>
              <a:tr h="792742">
                <a:tc>
                  <a:txBody>
                    <a:bodyPr/>
                    <a:lstStyle/>
                    <a:p>
                      <a:r>
                        <a:rPr lang="fr-FR" sz="1600" dirty="0"/>
                        <a:t>Week 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TDF/3TC+DTG </a:t>
                      </a:r>
                      <a:br>
                        <a:rPr lang="fr-FR" sz="16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(N = 293)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TDF/3TC+EFV400</a:t>
                      </a:r>
                      <a:br>
                        <a:rPr lang="fr-FR" sz="16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6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(N = 278)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P-value for </a:t>
                      </a:r>
                      <a:r>
                        <a:rPr lang="en-US" sz="1600" noProof="0" dirty="0"/>
                        <a:t>difference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9031178"/>
                  </a:ext>
                </a:extLst>
              </a:tr>
              <a:tr h="1117046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Mean change from baseline :</a:t>
                      </a:r>
                    </a:p>
                    <a:p>
                      <a:pPr lvl="1"/>
                      <a:r>
                        <a:rPr lang="en-US" sz="1600" b="1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Weight (kg)</a:t>
                      </a:r>
                    </a:p>
                    <a:p>
                      <a:pPr lvl="1"/>
                      <a:r>
                        <a:rPr lang="en-US" sz="1600" b="1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BMI (kg/m²)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br>
                        <a:rPr lang="fr-FR" sz="1600" dirty="0"/>
                      </a:br>
                      <a:r>
                        <a:rPr lang="fr-FR" sz="1600" dirty="0"/>
                        <a:t>+5</a:t>
                      </a:r>
                      <a:br>
                        <a:rPr lang="fr-FR" sz="1600" dirty="0"/>
                      </a:br>
                      <a:r>
                        <a:rPr lang="fr-FR" sz="1600" dirty="0"/>
                        <a:t>+ 1,7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br>
                        <a:rPr lang="fr-FR" sz="1600" dirty="0"/>
                      </a:br>
                      <a:r>
                        <a:rPr lang="fr-FR" sz="1600" dirty="0"/>
                        <a:t>+3</a:t>
                      </a:r>
                      <a:br>
                        <a:rPr lang="fr-FR" sz="1600" dirty="0"/>
                      </a:br>
                      <a:r>
                        <a:rPr lang="fr-FR" sz="1600" dirty="0"/>
                        <a:t>+1,2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 </a:t>
                      </a:r>
                      <a:br>
                        <a:rPr lang="fr-FR" sz="1600" dirty="0"/>
                      </a:br>
                      <a:r>
                        <a:rPr lang="fr-FR" sz="1600" dirty="0"/>
                        <a:t>&lt; 0,001</a:t>
                      </a:r>
                      <a:br>
                        <a:rPr lang="fr-FR" sz="1600" dirty="0"/>
                      </a:br>
                      <a:r>
                        <a:rPr lang="fr-FR" sz="1600" dirty="0"/>
                        <a:t>&lt; 0,001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9162634"/>
                  </a:ext>
                </a:extLst>
              </a:tr>
              <a:tr h="792742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Treatment-emergent overweight</a:t>
                      </a:r>
                    </a:p>
                    <a:p>
                      <a:r>
                        <a:rPr lang="en-US" sz="1600" b="1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(BMI 25 - 29,9), n (%)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br>
                        <a:rPr lang="fr-FR" sz="1600" dirty="0"/>
                      </a:br>
                      <a:r>
                        <a:rPr lang="fr-FR" sz="1600" dirty="0"/>
                        <a:t>16%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br>
                        <a:rPr lang="fr-FR" sz="1600" dirty="0"/>
                      </a:br>
                      <a:r>
                        <a:rPr lang="fr-FR" sz="1600" dirty="0"/>
                        <a:t>17%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br>
                        <a:rPr lang="fr-FR" sz="1600" dirty="0"/>
                      </a:br>
                      <a:r>
                        <a:rPr lang="fr-FR" sz="1600" dirty="0" err="1"/>
                        <a:t>n.s</a:t>
                      </a:r>
                      <a:r>
                        <a:rPr lang="fr-FR" sz="160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1447188"/>
                  </a:ext>
                </a:extLst>
              </a:tr>
              <a:tr h="792742">
                <a:tc>
                  <a:txBody>
                    <a:bodyPr/>
                    <a:lstStyle/>
                    <a:p>
                      <a:r>
                        <a:rPr lang="en-US" sz="1600" b="1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Treatment-emergent obesity</a:t>
                      </a:r>
                    </a:p>
                    <a:p>
                      <a:r>
                        <a:rPr lang="en-US" sz="1600" b="1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(BMI ≥ 30), n (%)</a:t>
                      </a:r>
                      <a:endParaRPr lang="en-US" sz="1600" b="1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br>
                        <a:rPr lang="fr-FR" sz="1600" dirty="0"/>
                      </a:br>
                      <a:r>
                        <a:rPr lang="fr-FR" sz="1600" dirty="0"/>
                        <a:t>12%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br>
                        <a:rPr lang="fr-FR" sz="1600" dirty="0"/>
                      </a:br>
                      <a:r>
                        <a:rPr lang="fr-FR" sz="1600" dirty="0"/>
                        <a:t>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br>
                        <a:rPr lang="fr-FR" sz="1600" dirty="0"/>
                      </a:br>
                      <a:r>
                        <a:rPr lang="fr-FR" sz="1600" dirty="0"/>
                        <a:t>&lt; 0,01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9048581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8499C9B1-BCA3-4C88-B357-F659330006C0}"/>
              </a:ext>
            </a:extLst>
          </p:cNvPr>
          <p:cNvSpPr txBox="1"/>
          <p:nvPr/>
        </p:nvSpPr>
        <p:spPr>
          <a:xfrm>
            <a:off x="6293366" y="6492637"/>
            <a:ext cx="2886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i="1" dirty="0">
                <a:solidFill>
                  <a:srgbClr val="0070C0"/>
                </a:solidFill>
              </a:rPr>
              <a:t>Hill A, IAS 2019, Abs. MOABX0102LB</a:t>
            </a:r>
          </a:p>
        </p:txBody>
      </p:sp>
    </p:spTree>
    <p:extLst>
      <p:ext uri="{BB962C8B-B14F-4D97-AF65-F5344CB8AC3E}">
        <p14:creationId xmlns:p14="http://schemas.microsoft.com/office/powerpoint/2010/main" val="3430982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532" y="4582260"/>
            <a:ext cx="829844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400" b="1" dirty="0"/>
              <a:t>Toxicity was low except for weight gain</a:t>
            </a:r>
            <a:r>
              <a:rPr lang="en-ZA" sz="2400" dirty="0"/>
              <a:t>:</a:t>
            </a:r>
          </a:p>
          <a:p>
            <a:pPr marL="800100" lvl="1" indent="-342900">
              <a:buClr>
                <a:srgbClr val="0070C0"/>
              </a:buClr>
              <a:buFont typeface="Arial"/>
              <a:buChar char="•"/>
            </a:pPr>
            <a:r>
              <a:rPr lang="en-ZA" sz="2000" dirty="0"/>
              <a:t>Renal, bone, lipid measures showed similar differences as per other studies (TDF &gt; TAF)</a:t>
            </a:r>
          </a:p>
          <a:p>
            <a:pPr marL="800100" lvl="1" indent="-342900">
              <a:buClr>
                <a:srgbClr val="0070C0"/>
              </a:buClr>
              <a:buFont typeface="Arial"/>
              <a:buChar char="•"/>
            </a:pPr>
            <a:r>
              <a:rPr lang="en-ZA" sz="2000" dirty="0"/>
              <a:t>No neuropsychiatric impact</a:t>
            </a:r>
          </a:p>
          <a:p>
            <a:pPr marL="800100" lvl="1" indent="-342900">
              <a:buClr>
                <a:srgbClr val="0070C0"/>
              </a:buClr>
              <a:buFont typeface="Arial"/>
              <a:buChar char="•"/>
            </a:pPr>
            <a:r>
              <a:rPr lang="en-ZA" sz="2000" dirty="0"/>
              <a:t>Weight gain significant - &gt; women, &gt; DTG, &gt; TAF</a:t>
            </a:r>
            <a:endParaRPr lang="fr-FR" sz="160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143350AB-68AC-4FB6-AC42-7707EE77C50B}"/>
              </a:ext>
            </a:extLst>
          </p:cNvPr>
          <p:cNvSpPr txBox="1">
            <a:spLocks/>
          </p:cNvSpPr>
          <p:nvPr/>
        </p:nvSpPr>
        <p:spPr>
          <a:xfrm>
            <a:off x="2192175" y="6451608"/>
            <a:ext cx="6967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altLang="ja-JP" sz="1400" b="1" i="1" dirty="0" err="1">
                <a:solidFill>
                  <a:srgbClr val="0070C0"/>
                </a:solidFill>
              </a:rPr>
              <a:t>Venter</a:t>
            </a:r>
            <a:r>
              <a:rPr lang="es-ES" altLang="ja-JP" sz="1400" b="1" i="1" dirty="0">
                <a:solidFill>
                  <a:srgbClr val="0070C0"/>
                </a:solidFill>
              </a:rPr>
              <a:t> F, IAS 2019, Abs. WEAB0405LB ; </a:t>
            </a:r>
            <a:r>
              <a:rPr lang="es-ES" altLang="ja-JP" sz="1400" b="1" i="1" dirty="0" err="1">
                <a:solidFill>
                  <a:srgbClr val="0070C0"/>
                </a:solidFill>
              </a:rPr>
              <a:t>Venter</a:t>
            </a:r>
            <a:r>
              <a:rPr lang="es-ES" altLang="ja-JP" sz="1400" b="1" i="1" dirty="0">
                <a:solidFill>
                  <a:srgbClr val="0070C0"/>
                </a:solidFill>
              </a:rPr>
              <a:t> F. NEJM 2019 ; </a:t>
            </a:r>
            <a:r>
              <a:rPr lang="es-ES" altLang="ja-JP" sz="1400" b="1" i="1" dirty="0" err="1">
                <a:solidFill>
                  <a:srgbClr val="0070C0"/>
                </a:solidFill>
              </a:rPr>
              <a:t>July</a:t>
            </a:r>
            <a:r>
              <a:rPr lang="es-ES" altLang="ja-JP" sz="1400" b="1" i="1" dirty="0">
                <a:solidFill>
                  <a:srgbClr val="0070C0"/>
                </a:solidFill>
              </a:rPr>
              <a:t> 24 (</a:t>
            </a:r>
            <a:r>
              <a:rPr lang="es-ES" altLang="ja-JP" sz="1400" b="1" i="1" dirty="0" err="1">
                <a:solidFill>
                  <a:srgbClr val="0070C0"/>
                </a:solidFill>
              </a:rPr>
              <a:t>ePub</a:t>
            </a:r>
            <a:r>
              <a:rPr lang="es-ES" altLang="ja-JP" sz="1400" b="1" i="1" dirty="0">
                <a:solidFill>
                  <a:srgbClr val="0070C0"/>
                </a:solidFill>
              </a:rPr>
              <a:t> </a:t>
            </a:r>
            <a:r>
              <a:rPr lang="es-ES" altLang="ja-JP" sz="1400" b="1" i="1" dirty="0" err="1">
                <a:solidFill>
                  <a:srgbClr val="0070C0"/>
                </a:solidFill>
              </a:rPr>
              <a:t>ahead</a:t>
            </a:r>
            <a:r>
              <a:rPr lang="es-ES" altLang="ja-JP" sz="1400" b="1" i="1" dirty="0">
                <a:solidFill>
                  <a:srgbClr val="0070C0"/>
                </a:solidFill>
              </a:rPr>
              <a:t> of </a:t>
            </a:r>
            <a:r>
              <a:rPr lang="es-ES" altLang="ja-JP" sz="1400" b="1" i="1" dirty="0" err="1">
                <a:solidFill>
                  <a:srgbClr val="0070C0"/>
                </a:solidFill>
              </a:rPr>
              <a:t>print</a:t>
            </a:r>
            <a:r>
              <a:rPr lang="es-ES" altLang="ja-JP" sz="1400" b="1" i="1" dirty="0">
                <a:solidFill>
                  <a:srgbClr val="0070C0"/>
                </a:solidFill>
              </a:rPr>
              <a:t>)</a:t>
            </a:r>
            <a:endParaRPr lang="en-US" altLang="ja-JP" sz="1400" b="1" i="1" dirty="0">
              <a:solidFill>
                <a:srgbClr val="0070C0"/>
              </a:solidFill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96CE1CE-3263-472A-A86A-02287CAB51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635730"/>
              </p:ext>
            </p:extLst>
          </p:nvPr>
        </p:nvGraphicFramePr>
        <p:xfrm>
          <a:off x="172532" y="1106578"/>
          <a:ext cx="8798936" cy="3204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5214">
                  <a:extLst>
                    <a:ext uri="{9D8B030D-6E8A-4147-A177-3AD203B41FA5}">
                      <a16:colId xmlns:a16="http://schemas.microsoft.com/office/drawing/2014/main" val="1089996928"/>
                    </a:ext>
                  </a:extLst>
                </a:gridCol>
                <a:gridCol w="1830862">
                  <a:extLst>
                    <a:ext uri="{9D8B030D-6E8A-4147-A177-3AD203B41FA5}">
                      <a16:colId xmlns:a16="http://schemas.microsoft.com/office/drawing/2014/main" val="3463629772"/>
                    </a:ext>
                  </a:extLst>
                </a:gridCol>
                <a:gridCol w="1847356">
                  <a:extLst>
                    <a:ext uri="{9D8B030D-6E8A-4147-A177-3AD203B41FA5}">
                      <a16:colId xmlns:a16="http://schemas.microsoft.com/office/drawing/2014/main" val="1204044053"/>
                    </a:ext>
                  </a:extLst>
                </a:gridCol>
                <a:gridCol w="1725504">
                  <a:extLst>
                    <a:ext uri="{9D8B030D-6E8A-4147-A177-3AD203B41FA5}">
                      <a16:colId xmlns:a16="http://schemas.microsoft.com/office/drawing/2014/main" val="3199855588"/>
                    </a:ext>
                  </a:extLst>
                </a:gridCol>
              </a:tblGrid>
              <a:tr h="55938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TAF/FTC + DTG</a:t>
                      </a:r>
                    </a:p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351)</a:t>
                      </a: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TDF/FTC + DTG </a:t>
                      </a:r>
                    </a:p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351)</a:t>
                      </a: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TDF/FTC/EFV</a:t>
                      </a:r>
                    </a:p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351)</a:t>
                      </a: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279886"/>
                  </a:ext>
                </a:extLst>
              </a:tr>
              <a:tr h="833726">
                <a:tc>
                  <a:txBody>
                    <a:bodyPr/>
                    <a:lstStyle/>
                    <a:p>
                      <a:pPr marL="177800" indent="0"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HIV RNA &gt; 50 c/mL at W48</a:t>
                      </a:r>
                    </a:p>
                    <a:p>
                      <a:pPr marL="177800" indent="0"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HIV RNA</a:t>
                      </a:r>
                      <a:r>
                        <a:rPr lang="en-GB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&lt; 50 c/mL post W48 following counselling on adherence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15/17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</a:p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14/17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7/14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128899431"/>
                  </a:ext>
                </a:extLst>
              </a:tr>
              <a:tr h="559389">
                <a:tc>
                  <a:txBody>
                    <a:bodyPr/>
                    <a:lstStyle/>
                    <a:p>
                      <a:pPr marL="144000"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 w/VF, tested for resistance with paired baseline genotype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(0.3%)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(0.3%)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(2%)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5870842"/>
                  </a:ext>
                </a:extLst>
              </a:tr>
              <a:tr h="417220">
                <a:tc>
                  <a:txBody>
                    <a:bodyPr/>
                    <a:lstStyle/>
                    <a:p>
                      <a:pPr marL="144000"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Emergent NRTI mutation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(0%)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(0.3%)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(1%)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5762472"/>
                  </a:ext>
                </a:extLst>
              </a:tr>
              <a:tr h="417220">
                <a:tc>
                  <a:txBody>
                    <a:bodyPr/>
                    <a:lstStyle/>
                    <a:p>
                      <a:pPr marL="144000"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Emergent NNRTI mutation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(0%)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(0%)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(1%)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0520830"/>
                  </a:ext>
                </a:extLst>
              </a:tr>
              <a:tr h="417220">
                <a:tc>
                  <a:txBody>
                    <a:bodyPr/>
                    <a:lstStyle/>
                    <a:p>
                      <a:pPr marL="144000"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Emergent InSTI mutation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(0%)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(0%)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(0%)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95698011"/>
                  </a:ext>
                </a:extLst>
              </a:tr>
            </a:tbl>
          </a:graphicData>
        </a:graphic>
      </p:graphicFrame>
      <p:sp>
        <p:nvSpPr>
          <p:cNvPr id="8" name="Titre 1">
            <a:extLst>
              <a:ext uri="{FF2B5EF4-FFF2-40B4-BE49-F238E27FC236}">
                <a16:creationId xmlns:a16="http://schemas.microsoft.com/office/drawing/2014/main" id="{5121FC60-FCF6-4154-A3CE-619F56EFB79C}"/>
              </a:ext>
            </a:extLst>
          </p:cNvPr>
          <p:cNvSpPr txBox="1">
            <a:spLocks/>
          </p:cNvSpPr>
          <p:nvPr/>
        </p:nvSpPr>
        <p:spPr>
          <a:xfrm>
            <a:off x="457200" y="153049"/>
            <a:ext cx="8229600" cy="508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FF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ADVANCE TRIAL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1EECB1-AEE7-43A8-A89C-22C45A42DFAB}"/>
              </a:ext>
            </a:extLst>
          </p:cNvPr>
          <p:cNvSpPr txBox="1"/>
          <p:nvPr/>
        </p:nvSpPr>
        <p:spPr>
          <a:xfrm>
            <a:off x="2391617" y="582969"/>
            <a:ext cx="4447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6600"/>
                </a:solidFill>
              </a:rPr>
              <a:t>Follow-up, resistance and toxicity</a:t>
            </a:r>
          </a:p>
        </p:txBody>
      </p:sp>
    </p:spTree>
    <p:extLst>
      <p:ext uri="{BB962C8B-B14F-4D97-AF65-F5344CB8AC3E}">
        <p14:creationId xmlns:p14="http://schemas.microsoft.com/office/powerpoint/2010/main" val="13259303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3B18667D-AB7E-4695-B3C4-7E6877348ECA}"/>
              </a:ext>
            </a:extLst>
          </p:cNvPr>
          <p:cNvSpPr>
            <a:spLocks/>
          </p:cNvSpPr>
          <p:nvPr/>
        </p:nvSpPr>
        <p:spPr bwMode="auto">
          <a:xfrm rot="6547129">
            <a:off x="2895346" y="3527728"/>
            <a:ext cx="2816639" cy="2579435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15059723">
            <a:off x="2224020" y="510400"/>
            <a:ext cx="2892162" cy="2518562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25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 rot="10800000">
            <a:off x="1330215" y="2299469"/>
            <a:ext cx="3397777" cy="2214596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25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rot="19539843">
            <a:off x="4180807" y="626390"/>
            <a:ext cx="3411158" cy="2469045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8D41300-8DC3-4D73-9897-2A9AD820CFBB}"/>
              </a:ext>
            </a:extLst>
          </p:cNvPr>
          <p:cNvSpPr>
            <a:spLocks/>
          </p:cNvSpPr>
          <p:nvPr/>
        </p:nvSpPr>
        <p:spPr bwMode="auto">
          <a:xfrm rot="1447449">
            <a:off x="4586137" y="2714244"/>
            <a:ext cx="3287375" cy="2419993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" name="Ellipse 10"/>
          <p:cNvSpPr/>
          <p:nvPr/>
        </p:nvSpPr>
        <p:spPr>
          <a:xfrm>
            <a:off x="3515329" y="2165761"/>
            <a:ext cx="2021856" cy="203905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A9C96C-C8A5-41F5-A475-3397B9580B98}"/>
              </a:ext>
            </a:extLst>
          </p:cNvPr>
          <p:cNvSpPr/>
          <p:nvPr/>
        </p:nvSpPr>
        <p:spPr>
          <a:xfrm>
            <a:off x="3524146" y="4602214"/>
            <a:ext cx="1371337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 err="1">
                <a:solidFill>
                  <a:srgbClr val="002060"/>
                </a:solidFill>
              </a:rPr>
              <a:t>Islatravir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implant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A9C96C-C8A5-41F5-A475-3397B9580B98}"/>
              </a:ext>
            </a:extLst>
          </p:cNvPr>
          <p:cNvSpPr/>
          <p:nvPr/>
        </p:nvSpPr>
        <p:spPr>
          <a:xfrm>
            <a:off x="3515329" y="2971175"/>
            <a:ext cx="2060380" cy="4736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3200" b="1" dirty="0">
                <a:solidFill>
                  <a:schemeClr val="bg1"/>
                </a:solidFill>
              </a:rPr>
              <a:t>Prevention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19692" y="3508203"/>
            <a:ext cx="2219478" cy="1171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 err="1">
                <a:solidFill>
                  <a:srgbClr val="002060"/>
                </a:solidFill>
              </a:rPr>
              <a:t>Dapivirine</a:t>
            </a:r>
            <a:endParaRPr lang="en-US" sz="2400" b="1" dirty="0">
              <a:solidFill>
                <a:srgbClr val="002060"/>
              </a:solidFill>
            </a:endParaRP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Vaginal ring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FF6600"/>
                </a:solidFill>
              </a:rPr>
              <a:t>MTN-025/HOPE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A9C96C-C8A5-41F5-A475-3397B9580B98}"/>
              </a:ext>
            </a:extLst>
          </p:cNvPr>
          <p:cNvSpPr/>
          <p:nvPr/>
        </p:nvSpPr>
        <p:spPr>
          <a:xfrm>
            <a:off x="4923876" y="1451276"/>
            <a:ext cx="2683170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TAF/FTC vs TDF/FTC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FF6600"/>
                </a:solidFill>
              </a:rPr>
              <a:t>DISCOVER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A9C96C-C8A5-41F5-A475-3397B9580B98}"/>
              </a:ext>
            </a:extLst>
          </p:cNvPr>
          <p:cNvSpPr/>
          <p:nvPr/>
        </p:nvSpPr>
        <p:spPr>
          <a:xfrm>
            <a:off x="2407172" y="910532"/>
            <a:ext cx="2246962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 err="1">
                <a:solidFill>
                  <a:srgbClr val="002060"/>
                </a:solidFill>
              </a:rPr>
              <a:t>PrEP</a:t>
            </a:r>
            <a:endParaRPr lang="en-US" sz="2400" b="1" dirty="0">
              <a:solidFill>
                <a:srgbClr val="002060"/>
              </a:solidFill>
            </a:endParaRP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Implementation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A9C96C-C8A5-41F5-A475-3397B9580B98}"/>
              </a:ext>
            </a:extLst>
          </p:cNvPr>
          <p:cNvSpPr/>
          <p:nvPr/>
        </p:nvSpPr>
        <p:spPr>
          <a:xfrm>
            <a:off x="1737585" y="2569865"/>
            <a:ext cx="1611723" cy="1528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Vaccines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FF6600"/>
                </a:solidFill>
              </a:rPr>
              <a:t>APPROACH</a:t>
            </a:r>
            <a:br>
              <a:rPr lang="en-US" sz="2400" b="1" dirty="0">
                <a:solidFill>
                  <a:srgbClr val="FF6600"/>
                </a:solidFill>
              </a:rPr>
            </a:br>
            <a:r>
              <a:rPr lang="en-US" sz="2400" b="1" dirty="0">
                <a:solidFill>
                  <a:srgbClr val="FF6600"/>
                </a:solidFill>
              </a:rPr>
              <a:t>ASCENT</a:t>
            </a:r>
            <a:br>
              <a:rPr lang="en-US" sz="2400" b="1" dirty="0">
                <a:solidFill>
                  <a:srgbClr val="FF6600"/>
                </a:solidFill>
              </a:rPr>
            </a:br>
            <a:r>
              <a:rPr lang="en-US" sz="2400" b="1" dirty="0">
                <a:solidFill>
                  <a:srgbClr val="FF6600"/>
                </a:solidFill>
              </a:rPr>
              <a:t>DNA/MVA</a:t>
            </a:r>
          </a:p>
        </p:txBody>
      </p:sp>
    </p:spTree>
    <p:extLst>
      <p:ext uri="{BB962C8B-B14F-4D97-AF65-F5344CB8AC3E}">
        <p14:creationId xmlns:p14="http://schemas.microsoft.com/office/powerpoint/2010/main" val="3173111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4F81A9-6C35-4E98-8EA1-58493628CED5}"/>
              </a:ext>
            </a:extLst>
          </p:cNvPr>
          <p:cNvSpPr/>
          <p:nvPr/>
        </p:nvSpPr>
        <p:spPr>
          <a:xfrm>
            <a:off x="55880" y="5654040"/>
            <a:ext cx="2935575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531A25-9CEE-490E-BD8C-842863270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15" y="173164"/>
            <a:ext cx="8701495" cy="787400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DISCOVER: </a:t>
            </a:r>
            <a:br>
              <a:rPr lang="en-US" altLang="en-US" sz="2800" dirty="0"/>
            </a:br>
            <a:r>
              <a:rPr lang="en-US" altLang="en-US" sz="2800" dirty="0"/>
              <a:t>Randomized, Double Blind, Non inferiority </a:t>
            </a:r>
            <a:r>
              <a:rPr lang="en-US" altLang="en-US" sz="2800" dirty="0" err="1"/>
              <a:t>PrEP</a:t>
            </a:r>
            <a:r>
              <a:rPr lang="en-US" altLang="en-US" sz="2800" dirty="0"/>
              <a:t> Trial</a:t>
            </a:r>
            <a:endParaRPr lang="en-US" sz="2800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185959" y="1285464"/>
            <a:ext cx="8910970" cy="1204851"/>
            <a:chOff x="643547" y="1601673"/>
            <a:chExt cx="10887956" cy="2034349"/>
          </a:xfrm>
        </p:grpSpPr>
        <p:sp>
          <p:nvSpPr>
            <p:cNvPr id="5" name="TextBox 21">
              <a:extLst>
                <a:ext uri="{FF2B5EF4-FFF2-40B4-BE49-F238E27FC236}">
                  <a16:creationId xmlns:a16="http://schemas.microsoft.com/office/drawing/2014/main" id="{AEC02A2F-95F7-BA42-B285-0A0C35AD1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7297" y="2119748"/>
              <a:ext cx="2042929" cy="1461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28109" tIns="114054" rIns="228109" bIns="114054" anchor="ctr"/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140449" fontAlgn="base">
                <a:lnSpc>
                  <a:spcPct val="100000"/>
                </a:lnSpc>
                <a:spcBef>
                  <a:spcPts val="0"/>
                </a:spcBef>
                <a:buClrTx/>
                <a:buSzTx/>
                <a:buNone/>
                <a:defRPr/>
              </a:pPr>
              <a:r>
                <a:rPr lang="en-US" altLang="en-US" sz="1400" kern="0" dirty="0">
                  <a:solidFill>
                    <a:prstClr val="black"/>
                  </a:solidFill>
                  <a:latin typeface="+mn-lt"/>
                  <a:cs typeface="Arial" pitchFamily="34" charset="0"/>
                </a:rPr>
                <a:t>Randomized</a:t>
              </a:r>
            </a:p>
            <a:p>
              <a:pPr algn="ctr" defTabSz="1140449" fontAlgn="base">
                <a:lnSpc>
                  <a:spcPct val="100000"/>
                </a:lnSpc>
                <a:spcBef>
                  <a:spcPts val="0"/>
                </a:spcBef>
                <a:buClrTx/>
                <a:buSzTx/>
                <a:buNone/>
                <a:defRPr/>
              </a:pPr>
              <a:r>
                <a:rPr lang="en-US" altLang="en-US" sz="1400" kern="0" dirty="0">
                  <a:solidFill>
                    <a:prstClr val="black"/>
                  </a:solidFill>
                  <a:latin typeface="+mn-lt"/>
                  <a:cs typeface="Arial" pitchFamily="34" charset="0"/>
                </a:rPr>
                <a:t>1:1</a:t>
              </a:r>
            </a:p>
            <a:p>
              <a:pPr algn="ctr" defTabSz="1140449" fontAlgn="base">
                <a:lnSpc>
                  <a:spcPct val="100000"/>
                </a:lnSpc>
                <a:spcBef>
                  <a:spcPts val="0"/>
                </a:spcBef>
                <a:buClrTx/>
                <a:buSzTx/>
                <a:buNone/>
                <a:defRPr/>
              </a:pPr>
              <a:endParaRPr lang="en-US" altLang="en-US" sz="1400" kern="0" dirty="0">
                <a:solidFill>
                  <a:prstClr val="black"/>
                </a:solidFill>
                <a:latin typeface="+mn-lt"/>
                <a:cs typeface="Arial" pitchFamily="34" charset="0"/>
              </a:endParaRPr>
            </a:p>
            <a:p>
              <a:pPr algn="ctr" defTabSz="1140449" fontAlgn="base">
                <a:lnSpc>
                  <a:spcPct val="100000"/>
                </a:lnSpc>
                <a:spcBef>
                  <a:spcPts val="0"/>
                </a:spcBef>
                <a:buClrTx/>
                <a:buSzTx/>
                <a:buNone/>
                <a:defRPr/>
              </a:pPr>
              <a:r>
                <a:rPr lang="en-US" altLang="en-US" sz="1400" kern="0" dirty="0">
                  <a:solidFill>
                    <a:prstClr val="black"/>
                  </a:solidFill>
                  <a:latin typeface="+mn-lt"/>
                  <a:cs typeface="Arial" pitchFamily="34" charset="0"/>
                </a:rPr>
                <a:t>Double-blinded</a:t>
              </a:r>
            </a:p>
            <a:p>
              <a:pPr algn="ctr" defTabSz="1140449" fontAlgn="base">
                <a:lnSpc>
                  <a:spcPct val="100000"/>
                </a:lnSpc>
                <a:spcBef>
                  <a:spcPts val="0"/>
                </a:spcBef>
                <a:buClrTx/>
                <a:buSzTx/>
                <a:buNone/>
                <a:defRPr/>
              </a:pPr>
              <a:r>
                <a:rPr lang="en-US" altLang="en-US" sz="1400" kern="0" dirty="0">
                  <a:solidFill>
                    <a:prstClr val="black"/>
                  </a:solidFill>
                  <a:latin typeface="+mn-lt"/>
                  <a:cs typeface="Arial" pitchFamily="34" charset="0"/>
                </a:rPr>
                <a:t>Active controlled</a:t>
              </a:r>
            </a:p>
          </p:txBody>
        </p:sp>
        <p:sp>
          <p:nvSpPr>
            <p:cNvPr id="6" name="Text Box 36">
              <a:extLst>
                <a:ext uri="{FF2B5EF4-FFF2-40B4-BE49-F238E27FC236}">
                  <a16:creationId xmlns:a16="http://schemas.microsoft.com/office/drawing/2014/main" id="{CD00CB5E-3C2F-474D-B982-2444A79A2E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4094" y="2135073"/>
              <a:ext cx="3627409" cy="1106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42769" rIns="0" bIns="42769" anchor="ctr">
              <a:noAutofit/>
            </a:bodyPr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140449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ts val="562"/>
                </a:spcAft>
                <a:buClrTx/>
                <a:buSzTx/>
                <a:buNone/>
              </a:pPr>
              <a:r>
                <a:rPr lang="en-US" altLang="en-US" sz="1800" b="1" dirty="0">
                  <a:solidFill>
                    <a:prstClr val="black"/>
                  </a:solidFill>
                  <a:latin typeface="+mn-lt"/>
                  <a:ea typeface="ＭＳ Ｐゴシック" pitchFamily="34" charset="-128"/>
                  <a:cs typeface="Arial" charset="0"/>
                </a:rPr>
                <a:t>Primary analysis:</a:t>
              </a:r>
            </a:p>
            <a:p>
              <a:pPr marL="323748" defTabSz="1140449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1600" dirty="0">
                  <a:solidFill>
                    <a:prstClr val="black"/>
                  </a:solidFill>
                  <a:latin typeface="+mn-lt"/>
                  <a:ea typeface="ＭＳ Ｐゴシック" pitchFamily="34" charset="-128"/>
                  <a:cs typeface="Arial" charset="0"/>
                </a:rPr>
                <a:t>HIV incidence/100 PY when 100% complete Week 48 </a:t>
              </a:r>
              <a:br>
                <a:rPr lang="en-US" altLang="en-US" sz="1600" dirty="0">
                  <a:solidFill>
                    <a:prstClr val="black"/>
                  </a:solidFill>
                  <a:latin typeface="+mn-lt"/>
                  <a:ea typeface="ＭＳ Ｐゴシック" pitchFamily="34" charset="-128"/>
                  <a:cs typeface="Arial" charset="0"/>
                </a:rPr>
              </a:br>
              <a:r>
                <a:rPr lang="en-US" altLang="en-US" sz="1600" dirty="0">
                  <a:solidFill>
                    <a:prstClr val="black"/>
                  </a:solidFill>
                  <a:latin typeface="+mn-lt"/>
                  <a:ea typeface="ＭＳ Ｐゴシック" pitchFamily="34" charset="-128"/>
                  <a:cs typeface="Arial" charset="0"/>
                </a:rPr>
                <a:t>&amp; 50% complete Week 96</a:t>
              </a:r>
            </a:p>
          </p:txBody>
        </p:sp>
        <p:sp>
          <p:nvSpPr>
            <p:cNvPr id="7" name="TextBox 21">
              <a:extLst>
                <a:ext uri="{FF2B5EF4-FFF2-40B4-BE49-F238E27FC236}">
                  <a16:creationId xmlns:a16="http://schemas.microsoft.com/office/drawing/2014/main" id="{A230A79C-2C39-EC4E-88C8-F5858352E3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547" y="2315930"/>
              <a:ext cx="1589316" cy="744539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  <a:headEnd/>
              <a:tailEnd/>
            </a:ln>
          </p:spPr>
          <p:txBody>
            <a:bodyPr wrap="none" lIns="228109" tIns="114054" rIns="228109" bIns="114054" anchor="ctr"/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Arial" charset="0"/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A9A9A9"/>
                </a:buClr>
                <a:buSzPct val="90000"/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1140449" fontAlgn="base"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1400" b="1" kern="0" dirty="0">
                  <a:solidFill>
                    <a:schemeClr val="bg1"/>
                  </a:solidFill>
                  <a:latin typeface="+mn-lt"/>
                  <a:cs typeface="Arial" pitchFamily="34" charset="0"/>
                </a:rPr>
                <a:t>MSM or TGW</a:t>
              </a:r>
            </a:p>
            <a:p>
              <a:pPr algn="ctr" defTabSz="1140449" fontAlgn="base"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</a:rPr>
                <a:t>Adults ≥ 18 y</a:t>
              </a:r>
              <a:endParaRPr lang="en-US" altLang="en-US" sz="1400" b="1" kern="0" dirty="0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</p:txBody>
        </p:sp>
        <p:cxnSp>
          <p:nvCxnSpPr>
            <p:cNvPr id="8" name="Straight Connector 294">
              <a:extLst>
                <a:ext uri="{FF2B5EF4-FFF2-40B4-BE49-F238E27FC236}">
                  <a16:creationId xmlns:a16="http://schemas.microsoft.com/office/drawing/2014/main" id="{FD71DAA7-885A-D94C-9769-39A9EBD97AF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53489" y="2688180"/>
              <a:ext cx="1651637" cy="0"/>
            </a:xfrm>
            <a:prstGeom prst="line">
              <a:avLst/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66">
              <a:extLst>
                <a:ext uri="{FF2B5EF4-FFF2-40B4-BE49-F238E27FC236}">
                  <a16:creationId xmlns:a16="http://schemas.microsoft.com/office/drawing/2014/main" id="{00E9FEC9-B44E-467E-B586-C7502C867EC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515703" y="2535740"/>
              <a:ext cx="1106220" cy="304888"/>
            </a:xfrm>
            <a:custGeom>
              <a:avLst/>
              <a:gdLst>
                <a:gd name="T0" fmla="*/ 542765 w 2663825"/>
                <a:gd name="T1" fmla="*/ 0 h 127000"/>
                <a:gd name="T2" fmla="*/ 542765 w 2663825"/>
                <a:gd name="T3" fmla="*/ 118872 h 127000"/>
                <a:gd name="T4" fmla="*/ 0 w 2663825"/>
                <a:gd name="T5" fmla="*/ 118872 h 127000"/>
                <a:gd name="T6" fmla="*/ 0 w 2663825"/>
                <a:gd name="T7" fmla="*/ 2972 h 127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63825"/>
                <a:gd name="T13" fmla="*/ 0 h 127000"/>
                <a:gd name="T14" fmla="*/ 2663825 w 2663825"/>
                <a:gd name="T15" fmla="*/ 127000 h 127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63825" h="127000">
                  <a:moveTo>
                    <a:pt x="2663825" y="0"/>
                  </a:moveTo>
                  <a:lnTo>
                    <a:pt x="2663825" y="127000"/>
                  </a:lnTo>
                  <a:lnTo>
                    <a:pt x="0" y="127000"/>
                  </a:lnTo>
                  <a:lnTo>
                    <a:pt x="0" y="3175"/>
                  </a:lnTo>
                </a:path>
              </a:pathLst>
            </a:custGeom>
            <a:noFill/>
            <a:ln w="15875" cap="flat" cmpd="sng" algn="ctr">
              <a:solidFill>
                <a:srgbClr val="0070C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85536" tIns="42769" rIns="85536" bIns="42769"/>
            <a:lstStyle/>
            <a:p>
              <a:pPr defTabSz="85533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0" kern="0" dirty="0">
                <a:ln>
                  <a:solidFill>
                    <a:srgbClr val="000000"/>
                  </a:solidFill>
                </a:ln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D85DF3-8C28-F14F-BD3A-EC832AD6A91C}"/>
                </a:ext>
              </a:extLst>
            </p:cNvPr>
            <p:cNvSpPr/>
            <p:nvPr/>
          </p:nvSpPr>
          <p:spPr bwMode="auto">
            <a:xfrm>
              <a:off x="4876801" y="1733506"/>
              <a:ext cx="2900680" cy="736020"/>
            </a:xfrm>
            <a:prstGeom prst="rect">
              <a:avLst/>
            </a:prstGeom>
            <a:solidFill>
              <a:srgbClr val="00FF00"/>
            </a:solidFill>
            <a:ln w="9525" cap="flat" cmpd="sng" algn="ctr">
              <a:noFill/>
              <a:prstDash val="solid"/>
            </a:ln>
            <a:effectLst/>
          </p:spPr>
          <p:txBody>
            <a:bodyPr lIns="182880" tIns="42769" rIns="85536" bIns="42769" anchor="ctr"/>
            <a:lstStyle/>
            <a:p>
              <a:pPr algn="ctr" defTabSz="114044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kern="0" dirty="0">
                  <a:solidFill>
                    <a:srgbClr val="FFFFFF"/>
                  </a:solidFill>
                  <a:cs typeface="Arial" pitchFamily="34" charset="0"/>
                </a:rPr>
                <a:t>F/TAF 200/25 mg QD</a:t>
              </a:r>
            </a:p>
            <a:p>
              <a:pPr algn="ctr" defTabSz="114044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kern="0" dirty="0">
                  <a:solidFill>
                    <a:srgbClr val="FFFFFF"/>
                  </a:solidFill>
                  <a:cs typeface="Arial" pitchFamily="34" charset="0"/>
                </a:rPr>
                <a:t>N = 2 694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D70F30-E39E-F44C-8026-D1A7CFF75A07}"/>
                </a:ext>
              </a:extLst>
            </p:cNvPr>
            <p:cNvSpPr/>
            <p:nvPr/>
          </p:nvSpPr>
          <p:spPr bwMode="auto">
            <a:xfrm>
              <a:off x="4876801" y="2900002"/>
              <a:ext cx="2900680" cy="7360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182880" tIns="42769" rIns="85536" bIns="42769" anchor="ctr"/>
            <a:lstStyle/>
            <a:p>
              <a:pPr algn="ctr" defTabSz="114044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kern="0" dirty="0">
                  <a:solidFill>
                    <a:srgbClr val="FFFFFF"/>
                  </a:solidFill>
                  <a:cs typeface="Arial" pitchFamily="34" charset="0"/>
                </a:rPr>
                <a:t>F/TDF 200/300 mg QD</a:t>
              </a:r>
            </a:p>
            <a:p>
              <a:pPr algn="ctr" defTabSz="114044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kern="0" dirty="0">
                  <a:solidFill>
                    <a:srgbClr val="FFFFFF"/>
                  </a:solidFill>
                  <a:cs typeface="Arial" pitchFamily="34" charset="0"/>
                </a:rPr>
                <a:t>N = 2 693</a:t>
              </a:r>
            </a:p>
          </p:txBody>
        </p:sp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23DE8332-3F8E-4F7A-9232-9CC5064F9A00}"/>
                </a:ext>
              </a:extLst>
            </p:cNvPr>
            <p:cNvSpPr/>
            <p:nvPr/>
          </p:nvSpPr>
          <p:spPr>
            <a:xfrm>
              <a:off x="4071470" y="1601673"/>
              <a:ext cx="1005840" cy="10058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5538" tIns="42772" rIns="85538" bIns="42772" rtlCol="0" anchor="ctr"/>
            <a:lstStyle/>
            <a:p>
              <a:pPr algn="ctr" defTabSz="855400"/>
              <a:endParaRPr lang="en-US" sz="2592" dirty="0">
                <a:solidFill>
                  <a:srgbClr val="FFFFFF"/>
                </a:solidFill>
              </a:endParaRPr>
            </a:p>
          </p:txBody>
        </p:sp>
        <p:pic>
          <p:nvPicPr>
            <p:cNvPr id="13" name="Picture 2" descr="Image result for descovy pill">
              <a:extLst>
                <a:ext uri="{FF2B5EF4-FFF2-40B4-BE49-F238E27FC236}">
                  <a16:creationId xmlns:a16="http://schemas.microsoft.com/office/drawing/2014/main" id="{F61139A9-2E52-43E1-B143-029379F122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3233" y="1911895"/>
              <a:ext cx="522314" cy="38539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Image result for truvada pill">
              <a:extLst>
                <a:ext uri="{FF2B5EF4-FFF2-40B4-BE49-F238E27FC236}">
                  <a16:creationId xmlns:a16="http://schemas.microsoft.com/office/drawing/2014/main" id="{613C92AF-BD97-4F75-99E0-0A9C1F96D8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2" t="6101" r="18087" b="54161"/>
            <a:stretch/>
          </p:blipFill>
          <p:spPr bwMode="auto">
            <a:xfrm>
              <a:off x="4189359" y="3085709"/>
              <a:ext cx="770062" cy="370764"/>
            </a:xfrm>
            <a:prstGeom prst="roundRect">
              <a:avLst>
                <a:gd name="adj" fmla="val 50000"/>
              </a:avLst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27">
            <a:extLst>
              <a:ext uri="{FF2B5EF4-FFF2-40B4-BE49-F238E27FC236}">
                <a16:creationId xmlns:a16="http://schemas.microsoft.com/office/drawing/2014/main" id="{4593E2AB-3F3B-44E2-9A94-92CABEF0C0C0}"/>
              </a:ext>
            </a:extLst>
          </p:cNvPr>
          <p:cNvGrpSpPr/>
          <p:nvPr/>
        </p:nvGrpSpPr>
        <p:grpSpPr>
          <a:xfrm>
            <a:off x="250733" y="3439464"/>
            <a:ext cx="2563721" cy="2843855"/>
            <a:chOff x="1431001" y="1637319"/>
            <a:chExt cx="4349195" cy="4974371"/>
          </a:xfrm>
        </p:grpSpPr>
        <p:graphicFrame>
          <p:nvGraphicFramePr>
            <p:cNvPr id="19" name="Chart 39">
              <a:extLst>
                <a:ext uri="{FF2B5EF4-FFF2-40B4-BE49-F238E27FC236}">
                  <a16:creationId xmlns:a16="http://schemas.microsoft.com/office/drawing/2014/main" id="{31BEA379-045F-4F19-8696-82C0AF54D3C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4847072"/>
                </p:ext>
              </p:extLst>
            </p:nvPr>
          </p:nvGraphicFramePr>
          <p:xfrm>
            <a:off x="1431001" y="1637319"/>
            <a:ext cx="4349195" cy="37329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0" name="TextBox 29">
              <a:extLst>
                <a:ext uri="{FF2B5EF4-FFF2-40B4-BE49-F238E27FC236}">
                  <a16:creationId xmlns:a16="http://schemas.microsoft.com/office/drawing/2014/main" id="{704B4BDB-7234-436F-BA96-DEB5F6BC7929}"/>
                </a:ext>
              </a:extLst>
            </p:cNvPr>
            <p:cNvSpPr txBox="1"/>
            <p:nvPr/>
          </p:nvSpPr>
          <p:spPr>
            <a:xfrm>
              <a:off x="2264124" y="5247857"/>
              <a:ext cx="1439857" cy="516813"/>
            </a:xfrm>
            <a:prstGeom prst="rect">
              <a:avLst/>
            </a:prstGeom>
            <a:noFill/>
          </p:spPr>
          <p:txBody>
            <a:bodyPr wrap="square" lIns="109727" tIns="54863" rIns="109727" bIns="54863" rtlCol="0" anchor="ctr" anchorCtr="0">
              <a:spAutoFit/>
            </a:bodyPr>
            <a:lstStyle/>
            <a:p>
              <a:pPr algn="ctr" defTabSz="855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black"/>
                  </a:solidFill>
                </a:rPr>
                <a:t>N = 2 694</a:t>
              </a:r>
            </a:p>
          </p:txBody>
        </p:sp>
        <p:sp>
          <p:nvSpPr>
            <p:cNvPr id="21" name="TextBox 30">
              <a:extLst>
                <a:ext uri="{FF2B5EF4-FFF2-40B4-BE49-F238E27FC236}">
                  <a16:creationId xmlns:a16="http://schemas.microsoft.com/office/drawing/2014/main" id="{EF368B55-D50A-4C12-9821-5A4076459A27}"/>
                </a:ext>
              </a:extLst>
            </p:cNvPr>
            <p:cNvSpPr txBox="1"/>
            <p:nvPr/>
          </p:nvSpPr>
          <p:spPr>
            <a:xfrm>
              <a:off x="4230956" y="5224310"/>
              <a:ext cx="1439857" cy="516813"/>
            </a:xfrm>
            <a:prstGeom prst="rect">
              <a:avLst/>
            </a:prstGeom>
            <a:noFill/>
          </p:spPr>
          <p:txBody>
            <a:bodyPr wrap="square" lIns="109727" tIns="54863" rIns="109727" bIns="54863" rtlCol="0" anchor="ctr" anchorCtr="0">
              <a:spAutoFit/>
            </a:bodyPr>
            <a:lstStyle/>
            <a:p>
              <a:pPr algn="ctr" defTabSz="855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black"/>
                  </a:solidFill>
                </a:rPr>
                <a:t>N = 2 693</a:t>
              </a:r>
            </a:p>
          </p:txBody>
        </p:sp>
        <p:sp>
          <p:nvSpPr>
            <p:cNvPr id="22" name="TextBox 31">
              <a:extLst>
                <a:ext uri="{FF2B5EF4-FFF2-40B4-BE49-F238E27FC236}">
                  <a16:creationId xmlns:a16="http://schemas.microsoft.com/office/drawing/2014/main" id="{AEBFDBCE-E00F-4289-83E5-B3C577A413AD}"/>
                </a:ext>
              </a:extLst>
            </p:cNvPr>
            <p:cNvSpPr txBox="1"/>
            <p:nvPr/>
          </p:nvSpPr>
          <p:spPr>
            <a:xfrm>
              <a:off x="2059606" y="5836464"/>
              <a:ext cx="1631745" cy="77522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855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u="sng" dirty="0">
                  <a:solidFill>
                    <a:srgbClr val="000000"/>
                  </a:solidFill>
                </a:rPr>
                <a:t>7 infections</a:t>
              </a:r>
            </a:p>
            <a:p>
              <a:pPr algn="ctr" defTabSz="855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</a:rPr>
                <a:t>4370 PY</a:t>
              </a:r>
            </a:p>
          </p:txBody>
        </p:sp>
        <p:sp>
          <p:nvSpPr>
            <p:cNvPr id="23" name="TextBox 32">
              <a:extLst>
                <a:ext uri="{FF2B5EF4-FFF2-40B4-BE49-F238E27FC236}">
                  <a16:creationId xmlns:a16="http://schemas.microsoft.com/office/drawing/2014/main" id="{5AFC5E4B-0859-4819-B8C1-DDE072193F37}"/>
                </a:ext>
              </a:extLst>
            </p:cNvPr>
            <p:cNvSpPr txBox="1"/>
            <p:nvPr/>
          </p:nvSpPr>
          <p:spPr>
            <a:xfrm>
              <a:off x="3902412" y="5836464"/>
              <a:ext cx="1808509" cy="77522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855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u="sng" dirty="0">
                  <a:solidFill>
                    <a:srgbClr val="000000"/>
                  </a:solidFill>
                </a:rPr>
                <a:t>15 infections</a:t>
              </a:r>
            </a:p>
            <a:p>
              <a:pPr algn="ctr" defTabSz="8552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</a:rPr>
                <a:t>4386 PY</a:t>
              </a:r>
            </a:p>
          </p:txBody>
        </p:sp>
      </p:grpSp>
      <p:sp>
        <p:nvSpPr>
          <p:cNvPr id="24" name="Rectangle 6">
            <a:extLst>
              <a:ext uri="{FF2B5EF4-FFF2-40B4-BE49-F238E27FC236}">
                <a16:creationId xmlns:a16="http://schemas.microsoft.com/office/drawing/2014/main" id="{FA63AA65-7E35-4619-B247-6D30CCA20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04" y="3227348"/>
            <a:ext cx="2571538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/>
          <a:p>
            <a:pPr algn="ctr" defTabSz="1140323"/>
            <a:r>
              <a:rPr lang="en-GB" altLang="en-US" sz="1600" b="1" dirty="0">
                <a:solidFill>
                  <a:srgbClr val="0070C0"/>
                </a:solidFill>
                <a:ea typeface="MS PGothic" pitchFamily="34" charset="-128"/>
              </a:rPr>
              <a:t>HIV Incidence/100 PY (95% CI)</a:t>
            </a:r>
            <a:endParaRPr lang="en-US" altLang="en-US" sz="1600" b="1" dirty="0">
              <a:solidFill>
                <a:srgbClr val="0070C0"/>
              </a:solidFill>
              <a:ea typeface="MS PGothic" pitchFamily="34" charset="-128"/>
            </a:endParaRPr>
          </a:p>
        </p:txBody>
      </p:sp>
      <p:sp>
        <p:nvSpPr>
          <p:cNvPr id="25" name="TextBox 4"/>
          <p:cNvSpPr txBox="1"/>
          <p:nvPr/>
        </p:nvSpPr>
        <p:spPr>
          <a:xfrm>
            <a:off x="3128783" y="5723166"/>
            <a:ext cx="245348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4" algn="ctr"/>
            <a:r>
              <a:rPr lang="en-US" sz="1600" b="1" dirty="0"/>
              <a:t>IRR : 0.47 (0.16/0.34)</a:t>
            </a:r>
            <a:endParaRPr lang="en-US" sz="2000" b="1" dirty="0"/>
          </a:p>
        </p:txBody>
      </p:sp>
      <p:graphicFrame>
        <p:nvGraphicFramePr>
          <p:cNvPr id="26" name="Chart 40">
            <a:extLst>
              <a:ext uri="{FF2B5EF4-FFF2-40B4-BE49-F238E27FC236}">
                <a16:creationId xmlns:a16="http://schemas.microsoft.com/office/drawing/2014/main" id="{5CB69528-B147-43F9-8675-C6F91244FA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1831649"/>
              </p:ext>
            </p:extLst>
          </p:nvPr>
        </p:nvGraphicFramePr>
        <p:xfrm>
          <a:off x="3043076" y="3886080"/>
          <a:ext cx="2539189" cy="1847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27" name="Straight Connector 42">
            <a:extLst>
              <a:ext uri="{FF2B5EF4-FFF2-40B4-BE49-F238E27FC236}">
                <a16:creationId xmlns:a16="http://schemas.microsoft.com/office/drawing/2014/main" id="{370B8FEB-8981-4379-865D-687813FF8A29}"/>
              </a:ext>
            </a:extLst>
          </p:cNvPr>
          <p:cNvCxnSpPr>
            <a:cxnSpLocks/>
          </p:cNvCxnSpPr>
          <p:nvPr/>
        </p:nvCxnSpPr>
        <p:spPr>
          <a:xfrm>
            <a:off x="4319249" y="3841728"/>
            <a:ext cx="0" cy="1414482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99">
            <a:extLst>
              <a:ext uri="{FF2B5EF4-FFF2-40B4-BE49-F238E27FC236}">
                <a16:creationId xmlns:a16="http://schemas.microsoft.com/office/drawing/2014/main" id="{27D03A04-84EF-4E6A-9498-DFEAF490B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328" y="4747874"/>
            <a:ext cx="367088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140323" eaLnBrk="1" hangingPunct="1">
              <a:spcBef>
                <a:spcPct val="50000"/>
              </a:spcBef>
            </a:pPr>
            <a:r>
              <a:rPr lang="en-US" altLang="en-US" sz="1600" b="1" dirty="0">
                <a:solidFill>
                  <a:prstClr val="black"/>
                </a:solidFill>
                <a:latin typeface="+mn-lt"/>
                <a:ea typeface="MS PGothic" pitchFamily="34" charset="-128"/>
              </a:rPr>
              <a:t>1.15</a:t>
            </a:r>
            <a:endParaRPr lang="en-GB" altLang="en-US" sz="1600" b="1" dirty="0">
              <a:solidFill>
                <a:prstClr val="black"/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29" name="Text Box 98">
            <a:extLst>
              <a:ext uri="{FF2B5EF4-FFF2-40B4-BE49-F238E27FC236}">
                <a16:creationId xmlns:a16="http://schemas.microsoft.com/office/drawing/2014/main" id="{C552AF5F-47F6-4E20-A5C9-3816E5F8B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4664" y="4747874"/>
            <a:ext cx="367088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140323" eaLnBrk="1" hangingPunct="1">
              <a:spcBef>
                <a:spcPct val="50000"/>
              </a:spcBef>
            </a:pPr>
            <a:r>
              <a:rPr lang="en-US" altLang="en-US" sz="1600" b="1" dirty="0">
                <a:solidFill>
                  <a:prstClr val="black"/>
                </a:solidFill>
                <a:latin typeface="+mn-lt"/>
                <a:ea typeface="MS PGothic" pitchFamily="34" charset="-128"/>
              </a:rPr>
              <a:t>0.19</a:t>
            </a:r>
            <a:endParaRPr lang="en-GB" altLang="en-US" sz="1600" b="1" dirty="0">
              <a:solidFill>
                <a:prstClr val="black"/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30" name="Text Box 99">
            <a:extLst>
              <a:ext uri="{FF2B5EF4-FFF2-40B4-BE49-F238E27FC236}">
                <a16:creationId xmlns:a16="http://schemas.microsoft.com/office/drawing/2014/main" id="{0B0CDEF8-7737-434E-BFCE-028D3363D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430" y="4281318"/>
            <a:ext cx="3670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140323" eaLnBrk="1" hangingPunct="1">
              <a:spcBef>
                <a:spcPct val="50000"/>
              </a:spcBef>
            </a:pPr>
            <a:r>
              <a:rPr lang="en-US" altLang="en-US" sz="1600" b="1" dirty="0">
                <a:solidFill>
                  <a:prstClr val="black"/>
                </a:solidFill>
                <a:latin typeface="+mn-lt"/>
                <a:ea typeface="MS PGothic" pitchFamily="34" charset="-128"/>
              </a:rPr>
              <a:t>0.47</a:t>
            </a:r>
            <a:endParaRPr lang="en-GB" altLang="en-US" sz="1600" b="1" dirty="0">
              <a:solidFill>
                <a:prstClr val="black"/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74A443-ACE4-403F-A185-3E32454C79EF}"/>
              </a:ext>
            </a:extLst>
          </p:cNvPr>
          <p:cNvSpPr/>
          <p:nvPr/>
        </p:nvSpPr>
        <p:spPr>
          <a:xfrm>
            <a:off x="4647870" y="4027708"/>
            <a:ext cx="769808" cy="492443"/>
          </a:xfrm>
          <a:prstGeom prst="rect">
            <a:avLst/>
          </a:prstGeom>
          <a:solidFill>
            <a:schemeClr val="bg1"/>
          </a:solidFill>
        </p:spPr>
        <p:txBody>
          <a:bodyPr wrap="none" lIns="85525" tIns="0" rIns="85525" bIns="0">
            <a:spAutoFit/>
          </a:bodyPr>
          <a:lstStyle/>
          <a:p>
            <a:pPr algn="ctr" defTabSz="1140323"/>
            <a:r>
              <a:rPr lang="en-US" altLang="en-US" sz="1600" b="1" dirty="0">
                <a:solidFill>
                  <a:prstClr val="black"/>
                </a:solidFill>
                <a:ea typeface="MS PGothic" pitchFamily="34" charset="-128"/>
              </a:rPr>
              <a:t>NI</a:t>
            </a:r>
            <a:br>
              <a:rPr lang="en-US" altLang="en-US" sz="1600" b="1" dirty="0">
                <a:solidFill>
                  <a:prstClr val="black"/>
                </a:solidFill>
                <a:ea typeface="MS PGothic" pitchFamily="34" charset="-128"/>
              </a:rPr>
            </a:br>
            <a:r>
              <a:rPr lang="en-US" altLang="en-US" sz="1600" b="1" dirty="0">
                <a:solidFill>
                  <a:prstClr val="black"/>
                </a:solidFill>
                <a:ea typeface="MS PGothic" pitchFamily="34" charset="-128"/>
              </a:rPr>
              <a:t>margin</a:t>
            </a:r>
          </a:p>
        </p:txBody>
      </p:sp>
      <p:grpSp>
        <p:nvGrpSpPr>
          <p:cNvPr id="33" name="Group 55">
            <a:extLst>
              <a:ext uri="{FF2B5EF4-FFF2-40B4-BE49-F238E27FC236}">
                <a16:creationId xmlns:a16="http://schemas.microsoft.com/office/drawing/2014/main" id="{51A8E0C9-35E7-4D35-87D3-90E6FC667E1F}"/>
              </a:ext>
            </a:extLst>
          </p:cNvPr>
          <p:cNvGrpSpPr/>
          <p:nvPr/>
        </p:nvGrpSpPr>
        <p:grpSpPr>
          <a:xfrm>
            <a:off x="3387026" y="4573190"/>
            <a:ext cx="1102695" cy="156829"/>
            <a:chOff x="6917328" y="4181475"/>
            <a:chExt cx="2346404" cy="451415"/>
          </a:xfrm>
        </p:grpSpPr>
        <p:cxnSp>
          <p:nvCxnSpPr>
            <p:cNvPr id="34" name="Straight Connector 56">
              <a:extLst>
                <a:ext uri="{FF2B5EF4-FFF2-40B4-BE49-F238E27FC236}">
                  <a16:creationId xmlns:a16="http://schemas.microsoft.com/office/drawing/2014/main" id="{779A01AF-43DE-4033-AE30-41A62D1A67CC}"/>
                </a:ext>
              </a:extLst>
            </p:cNvPr>
            <p:cNvCxnSpPr/>
            <p:nvPr/>
          </p:nvCxnSpPr>
          <p:spPr>
            <a:xfrm>
              <a:off x="9263732" y="4181475"/>
              <a:ext cx="0" cy="451415"/>
            </a:xfrm>
            <a:prstGeom prst="line">
              <a:avLst/>
            </a:prstGeom>
            <a:ln w="28575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57">
              <a:extLst>
                <a:ext uri="{FF2B5EF4-FFF2-40B4-BE49-F238E27FC236}">
                  <a16:creationId xmlns:a16="http://schemas.microsoft.com/office/drawing/2014/main" id="{1E83CB84-3371-4554-AFE1-A560AA25BDF1}"/>
                </a:ext>
              </a:extLst>
            </p:cNvPr>
            <p:cNvCxnSpPr/>
            <p:nvPr/>
          </p:nvCxnSpPr>
          <p:spPr>
            <a:xfrm>
              <a:off x="6917328" y="4181475"/>
              <a:ext cx="0" cy="451415"/>
            </a:xfrm>
            <a:prstGeom prst="line">
              <a:avLst/>
            </a:prstGeom>
            <a:ln w="28575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AutoShape 106">
            <a:extLst>
              <a:ext uri="{FF2B5EF4-FFF2-40B4-BE49-F238E27FC236}">
                <a16:creationId xmlns:a16="http://schemas.microsoft.com/office/drawing/2014/main" id="{AFBAC67E-A989-48BB-A8C4-02B8BAB6F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064" y="3722219"/>
            <a:ext cx="1191382" cy="239018"/>
          </a:xfrm>
          <a:prstGeom prst="rightArrow">
            <a:avLst>
              <a:gd name="adj1" fmla="val 74951"/>
              <a:gd name="adj2" fmla="val 72474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85525" tIns="42764" rIns="85525" bIns="42764" anchor="ctr"/>
          <a:lstStyle/>
          <a:p>
            <a:pPr algn="ctr" defTabSz="1140323" fontAlgn="base">
              <a:spcAft>
                <a:spcPct val="0"/>
              </a:spcAft>
              <a:defRPr/>
            </a:pPr>
            <a:r>
              <a:rPr lang="en-US" sz="1400" b="1" kern="0" dirty="0">
                <a:solidFill>
                  <a:prstClr val="white"/>
                </a:solidFill>
                <a:ea typeface="MS PGothic"/>
                <a:cs typeface="Arial" charset="0"/>
              </a:rPr>
              <a:t>Favors F/TDF</a:t>
            </a:r>
          </a:p>
        </p:txBody>
      </p:sp>
      <p:sp>
        <p:nvSpPr>
          <p:cNvPr id="37" name="AutoShape 106">
            <a:extLst>
              <a:ext uri="{FF2B5EF4-FFF2-40B4-BE49-F238E27FC236}">
                <a16:creationId xmlns:a16="http://schemas.microsoft.com/office/drawing/2014/main" id="{D481E3B6-8E35-4622-AFF8-73C2B06A893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131654" y="3722219"/>
            <a:ext cx="1182407" cy="239018"/>
          </a:xfrm>
          <a:prstGeom prst="rightArrow">
            <a:avLst>
              <a:gd name="adj1" fmla="val 74951"/>
              <a:gd name="adj2" fmla="val 71895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lIns="85525" tIns="42764" rIns="85525" bIns="42764" anchor="ctr"/>
          <a:lstStyle/>
          <a:p>
            <a:pPr algn="ctr" defTabSz="1140323" fontAlgn="base">
              <a:spcAft>
                <a:spcPct val="0"/>
              </a:spcAft>
              <a:defRPr/>
            </a:pPr>
            <a:r>
              <a:rPr lang="en-US" sz="1400" b="1" kern="0" dirty="0">
                <a:solidFill>
                  <a:prstClr val="white"/>
                </a:solidFill>
                <a:ea typeface="MS PGothic"/>
                <a:cs typeface="Arial" charset="0"/>
              </a:rPr>
              <a:t>Favors F/TAF</a:t>
            </a:r>
          </a:p>
        </p:txBody>
      </p:sp>
      <p:sp>
        <p:nvSpPr>
          <p:cNvPr id="38" name="Text Box 99">
            <a:extLst>
              <a:ext uri="{FF2B5EF4-FFF2-40B4-BE49-F238E27FC236}">
                <a16:creationId xmlns:a16="http://schemas.microsoft.com/office/drawing/2014/main" id="{9BE32540-27AF-4F53-8EC8-2FD582B92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1671" y="5308711"/>
            <a:ext cx="322204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140323" eaLnBrk="1" hangingPunct="1"/>
            <a:r>
              <a:rPr lang="en-US" altLang="en-US" sz="1400" b="1" dirty="0">
                <a:solidFill>
                  <a:prstClr val="black"/>
                </a:solidFill>
                <a:latin typeface="+mn-lt"/>
                <a:ea typeface="MS PGothic" pitchFamily="34" charset="-128"/>
              </a:rPr>
              <a:t>1.62</a:t>
            </a:r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id="{8C961E72-F7DC-41E1-88FD-D0FB3B909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650" y="3258627"/>
            <a:ext cx="2486258" cy="2215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>
              <a:spcBef>
                <a:spcPts val="3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140323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600" b="1" kern="0" dirty="0">
                <a:solidFill>
                  <a:srgbClr val="0070C0"/>
                </a:solidFill>
                <a:latin typeface="+mn-lt"/>
                <a:ea typeface="MS PGothic" panose="020B0600070205080204" pitchFamily="34" charset="-128"/>
              </a:rPr>
              <a:t>Incidence Rate Ratio (95% CI)</a:t>
            </a:r>
          </a:p>
        </p:txBody>
      </p:sp>
      <p:grpSp>
        <p:nvGrpSpPr>
          <p:cNvPr id="51" name="Grouper 50"/>
          <p:cNvGrpSpPr/>
          <p:nvPr/>
        </p:nvGrpSpPr>
        <p:grpSpPr>
          <a:xfrm>
            <a:off x="5581650" y="3614738"/>
            <a:ext cx="3525838" cy="2800350"/>
            <a:chOff x="1843302" y="1180491"/>
            <a:chExt cx="7879728" cy="4679291"/>
          </a:xfrm>
        </p:grpSpPr>
        <p:graphicFrame>
          <p:nvGraphicFramePr>
            <p:cNvPr id="42" name="Object 14">
              <a:extLst>
                <a:ext uri="{FF2B5EF4-FFF2-40B4-BE49-F238E27FC236}">
                  <a16:creationId xmlns:a16="http://schemas.microsoft.com/office/drawing/2014/main" id="{D4F19062-641D-41E3-9165-377B040F1B0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8423765"/>
                </p:ext>
              </p:extLst>
            </p:nvPr>
          </p:nvGraphicFramePr>
          <p:xfrm>
            <a:off x="1843302" y="1180491"/>
            <a:ext cx="7879728" cy="46792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5" name="Prism 8" r:id="rId8" imgW="7879049" imgH="4679121" progId="Prism8.Document">
                    <p:embed/>
                  </p:oleObj>
                </mc:Choice>
                <mc:Fallback>
                  <p:oleObj name="Prism 8" r:id="rId8" imgW="7879049" imgH="4679121" progId="Prism8.Documen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3302" y="1180491"/>
                          <a:ext cx="7879728" cy="46792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3" name="Group 15">
              <a:extLst>
                <a:ext uri="{FF2B5EF4-FFF2-40B4-BE49-F238E27FC236}">
                  <a16:creationId xmlns:a16="http://schemas.microsoft.com/office/drawing/2014/main" id="{06EAD81F-85DC-4596-97D6-3A612F8B8B40}"/>
                </a:ext>
              </a:extLst>
            </p:cNvPr>
            <p:cNvGrpSpPr/>
            <p:nvPr/>
          </p:nvGrpSpPr>
          <p:grpSpPr>
            <a:xfrm>
              <a:off x="3702357" y="2199055"/>
              <a:ext cx="4773533" cy="1724280"/>
              <a:chOff x="3702354" y="2222500"/>
              <a:chExt cx="4773530" cy="1724280"/>
            </a:xfrm>
          </p:grpSpPr>
          <p:sp>
            <p:nvSpPr>
              <p:cNvPr id="44" name="Right Bracket 16">
                <a:extLst>
                  <a:ext uri="{FF2B5EF4-FFF2-40B4-BE49-F238E27FC236}">
                    <a16:creationId xmlns:a16="http://schemas.microsoft.com/office/drawing/2014/main" id="{EFE44C9E-28D9-457B-B1EE-7371F358A5B4}"/>
                  </a:ext>
                </a:extLst>
              </p:cNvPr>
              <p:cNvSpPr/>
              <p:nvPr/>
            </p:nvSpPr>
            <p:spPr bwMode="auto">
              <a:xfrm flipH="1">
                <a:off x="3992295" y="2222500"/>
                <a:ext cx="167425" cy="1720490"/>
              </a:xfrm>
              <a:prstGeom prst="rightBracket">
                <a:avLst>
                  <a:gd name="adj" fmla="val 0"/>
                </a:avLst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2500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3600" b="1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5730807-86D3-480E-9095-D696D6B16071}"/>
                  </a:ext>
                </a:extLst>
              </p:cNvPr>
              <p:cNvSpPr/>
              <p:nvPr/>
            </p:nvSpPr>
            <p:spPr>
              <a:xfrm>
                <a:off x="3702354" y="2743318"/>
                <a:ext cx="747305" cy="6788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18288" rIns="0" bIns="18288" anchor="ctr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accent1"/>
                    </a:solidFill>
                    <a:cs typeface="Arial"/>
                  </a:rPr>
                  <a:t>98%</a:t>
                </a:r>
                <a:br>
                  <a:rPr lang="en-US" sz="1200" b="1" dirty="0">
                    <a:solidFill>
                      <a:schemeClr val="accent1"/>
                    </a:solidFill>
                    <a:cs typeface="Arial"/>
                  </a:rPr>
                </a:br>
                <a:r>
                  <a:rPr lang="en-US" sz="1200" b="1" dirty="0">
                    <a:solidFill>
                      <a:schemeClr val="accent1"/>
                    </a:solidFill>
                    <a:cs typeface="Arial"/>
                  </a:rPr>
                  <a:t>&gt;EC</a:t>
                </a:r>
                <a:r>
                  <a:rPr lang="en-US" sz="1200" b="1" baseline="-25000" dirty="0">
                    <a:solidFill>
                      <a:schemeClr val="accent1"/>
                    </a:solidFill>
                    <a:cs typeface="Arial"/>
                  </a:rPr>
                  <a:t>90</a:t>
                </a:r>
              </a:p>
            </p:txBody>
          </p:sp>
          <p:sp>
            <p:nvSpPr>
              <p:cNvPr id="46" name="Right Bracket 18">
                <a:extLst>
                  <a:ext uri="{FF2B5EF4-FFF2-40B4-BE49-F238E27FC236}">
                    <a16:creationId xmlns:a16="http://schemas.microsoft.com/office/drawing/2014/main" id="{0ECCCAAB-6DAF-41AA-B430-E7463C47CED9}"/>
                  </a:ext>
                </a:extLst>
              </p:cNvPr>
              <p:cNvSpPr/>
              <p:nvPr/>
            </p:nvSpPr>
            <p:spPr bwMode="auto">
              <a:xfrm>
                <a:off x="8018520" y="2662767"/>
                <a:ext cx="167425" cy="1284013"/>
              </a:xfrm>
              <a:prstGeom prst="rightBracket">
                <a:avLst>
                  <a:gd name="adj" fmla="val 0"/>
                </a:avLst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2500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3600" b="1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C1F9E53-9CBF-4286-9408-43D3777C7374}"/>
                  </a:ext>
                </a:extLst>
              </p:cNvPr>
              <p:cNvSpPr/>
              <p:nvPr/>
            </p:nvSpPr>
            <p:spPr>
              <a:xfrm>
                <a:off x="7728579" y="2965346"/>
                <a:ext cx="747305" cy="6788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18288" rIns="0" bIns="18288" anchor="ctr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Arial"/>
                  </a:rPr>
                  <a:t>68%</a:t>
                </a:r>
              </a:p>
              <a:p>
                <a:pPr algn="ctr"/>
                <a:r>
                  <a:rPr lang="en-US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Arial"/>
                  </a:rPr>
                  <a:t>&gt;EC</a:t>
                </a:r>
                <a:r>
                  <a:rPr lang="en-US" sz="1200" b="1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Arial"/>
                  </a:rPr>
                  <a:t>90</a:t>
                </a:r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09D40AE-1F9B-48C5-9B12-D442211A02AF}"/>
                </a:ext>
              </a:extLst>
            </p:cNvPr>
            <p:cNvSpPr/>
            <p:nvPr/>
          </p:nvSpPr>
          <p:spPr bwMode="auto">
            <a:xfrm>
              <a:off x="8553945" y="3915786"/>
              <a:ext cx="988048" cy="462856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25000"/>
                </a:spcAft>
              </a:pPr>
              <a:r>
                <a:rPr lang="en-US" sz="1200" b="1" dirty="0">
                  <a:solidFill>
                    <a:srgbClr val="13A7D5"/>
                  </a:solidFill>
                </a:rPr>
                <a:t>EC</a:t>
              </a:r>
              <a:r>
                <a:rPr lang="en-US" sz="1200" b="1" baseline="-25000" dirty="0">
                  <a:solidFill>
                    <a:srgbClr val="13A7D5"/>
                  </a:solidFill>
                </a:rPr>
                <a:t>90</a:t>
              </a:r>
              <a:endParaRPr kumimoji="0" lang="en-US" sz="1200" b="1" i="0" u="none" strike="noStrike" cap="none" normalizeH="0" dirty="0">
                <a:ln>
                  <a:noFill/>
                </a:ln>
                <a:solidFill>
                  <a:srgbClr val="13A7D5"/>
                </a:solidFill>
                <a:effectLst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B4B2028-6408-48AF-BDE3-0280950B8129}"/>
                </a:ext>
              </a:extLst>
            </p:cNvPr>
            <p:cNvSpPr/>
            <p:nvPr/>
          </p:nvSpPr>
          <p:spPr bwMode="auto">
            <a:xfrm>
              <a:off x="5496441" y="3012906"/>
              <a:ext cx="939324" cy="462856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</a:rPr>
                <a:t>404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F37D96D-021D-44B9-84C9-0A1E0E28154B}"/>
                </a:ext>
              </a:extLst>
            </p:cNvPr>
            <p:cNvSpPr/>
            <p:nvPr/>
          </p:nvSpPr>
          <p:spPr bwMode="auto">
            <a:xfrm>
              <a:off x="5785859" y="3603135"/>
              <a:ext cx="763783" cy="462856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Arial"/>
                </a:rPr>
                <a:t>61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6371812" y="3176613"/>
            <a:ext cx="1973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PBMC TFV-DP Levels </a:t>
            </a:r>
            <a:endParaRPr lang="fr-FR" sz="1600" b="1" dirty="0">
              <a:solidFill>
                <a:srgbClr val="0070C0"/>
              </a:solidFill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6FFC35E-E2A9-496E-8101-8BC9DFFFA8A4}"/>
              </a:ext>
            </a:extLst>
          </p:cNvPr>
          <p:cNvSpPr txBox="1"/>
          <p:nvPr/>
        </p:nvSpPr>
        <p:spPr>
          <a:xfrm>
            <a:off x="6000770" y="6487301"/>
            <a:ext cx="3168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i="1" dirty="0" err="1">
                <a:solidFill>
                  <a:srgbClr val="0070C0"/>
                </a:solidFill>
              </a:rPr>
              <a:t>Spinner</a:t>
            </a:r>
            <a:r>
              <a:rPr lang="fr-FR" sz="1400" b="1" i="1" dirty="0">
                <a:solidFill>
                  <a:srgbClr val="0070C0"/>
                </a:solidFill>
              </a:rPr>
              <a:t> CD, IAS 2019, Abs. TUAC0403LB</a:t>
            </a:r>
          </a:p>
        </p:txBody>
      </p:sp>
    </p:spTree>
    <p:extLst>
      <p:ext uri="{BB962C8B-B14F-4D97-AF65-F5344CB8AC3E}">
        <p14:creationId xmlns:p14="http://schemas.microsoft.com/office/powerpoint/2010/main" val="35025090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MTN-025 HOPE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Phase 3b, </a:t>
            </a:r>
            <a:r>
              <a:rPr lang="en-US" sz="2000" dirty="0" err="1"/>
              <a:t>dapivirine</a:t>
            </a:r>
            <a:r>
              <a:rPr lang="en-US" sz="2000" dirty="0"/>
              <a:t> vaginal ring (25 mg/month)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1 342 HIV negative women (Malawi, South Africa, Uganda, Zimbabwe)</a:t>
            </a:r>
          </a:p>
          <a:p>
            <a:pPr lvl="1"/>
            <a:r>
              <a:rPr lang="en-US" sz="2000" dirty="0"/>
              <a:t>31 years, 57% no condoms, 16% STI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At 12 months</a:t>
            </a:r>
          </a:p>
          <a:p>
            <a:pPr lvl="1"/>
            <a:r>
              <a:rPr lang="en-US" sz="2000" dirty="0"/>
              <a:t>No safety issue</a:t>
            </a:r>
          </a:p>
          <a:p>
            <a:pPr lvl="1"/>
            <a:r>
              <a:rPr lang="en-US" sz="2000" dirty="0"/>
              <a:t>HIV incidence: 2.7/100 person-years (95% CI: 1.9-3.8), </a:t>
            </a:r>
            <a:br>
              <a:rPr lang="en-US" sz="2000" dirty="0"/>
            </a:br>
            <a:r>
              <a:rPr lang="en-US" sz="2000" dirty="0"/>
              <a:t>corresponding to a reduction of 39% vs expected rate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234985" y="6491628"/>
            <a:ext cx="29428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sz="1400" b="1" i="1" dirty="0" err="1">
                <a:solidFill>
                  <a:srgbClr val="0070C0"/>
                </a:solidFill>
              </a:rPr>
              <a:t>Baeten</a:t>
            </a:r>
            <a:r>
              <a:rPr lang="en-GB" sz="1400" b="1" i="1" dirty="0">
                <a:solidFill>
                  <a:srgbClr val="0070C0"/>
                </a:solidFill>
              </a:rPr>
              <a:t> J. IAS 2019, Abs. TUAC0203 </a:t>
            </a:r>
          </a:p>
        </p:txBody>
      </p:sp>
    </p:spTree>
    <p:extLst>
      <p:ext uri="{BB962C8B-B14F-4D97-AF65-F5344CB8AC3E}">
        <p14:creationId xmlns:p14="http://schemas.microsoft.com/office/powerpoint/2010/main" val="36245771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2642"/>
          </a:xfrm>
        </p:spPr>
        <p:txBody>
          <a:bodyPr/>
          <a:lstStyle/>
          <a:p>
            <a:r>
              <a:rPr lang="en-US" dirty="0" err="1"/>
              <a:t>Islatravir</a:t>
            </a:r>
            <a:r>
              <a:rPr lang="en-US" dirty="0"/>
              <a:t> Implant Phase 1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457200" y="1126089"/>
            <a:ext cx="8229600" cy="5026075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en-US" dirty="0"/>
              <a:t>ISL implant based on </a:t>
            </a:r>
            <a:r>
              <a:rPr lang="en-US" dirty="0" err="1"/>
              <a:t>Implanon</a:t>
            </a:r>
            <a:r>
              <a:rPr lang="en-US" dirty="0"/>
              <a:t>®/</a:t>
            </a:r>
            <a:r>
              <a:rPr lang="en-US" dirty="0" err="1"/>
              <a:t>Nexplanon</a:t>
            </a:r>
            <a:r>
              <a:rPr lang="en-US" dirty="0"/>
              <a:t>®</a:t>
            </a:r>
          </a:p>
          <a:p>
            <a:pPr lvl="1"/>
            <a:r>
              <a:rPr lang="en-US" dirty="0"/>
              <a:t>Uses same polymer, Removable (not </a:t>
            </a:r>
            <a:r>
              <a:rPr lang="en-US" dirty="0" err="1"/>
              <a:t>bioerodible</a:t>
            </a:r>
            <a:r>
              <a:rPr lang="en-US" dirty="0"/>
              <a:t>), Able to use </a:t>
            </a:r>
            <a:r>
              <a:rPr lang="en-US" dirty="0" err="1"/>
              <a:t>Nexplanon</a:t>
            </a:r>
            <a:r>
              <a:rPr lang="en-US" dirty="0"/>
              <a:t>® applicator</a:t>
            </a:r>
          </a:p>
          <a:p>
            <a:pPr lvl="1"/>
            <a:endParaRPr lang="en-US" dirty="0"/>
          </a:p>
          <a:p>
            <a:r>
              <a:rPr lang="en-US" dirty="0"/>
              <a:t>Double-blind, placebo-controlled trial in healthy individuals</a:t>
            </a:r>
          </a:p>
          <a:p>
            <a:pPr lvl="1"/>
            <a:r>
              <a:rPr lang="en-US" dirty="0"/>
              <a:t>Objectives: safety, tolerability, PK</a:t>
            </a:r>
          </a:p>
          <a:p>
            <a:r>
              <a:rPr lang="en-US" dirty="0"/>
              <a:t>Panel A: 54 mg  ; Panel B: 62 mg ; 8 (6 + 2 placebo) per panel</a:t>
            </a:r>
          </a:p>
          <a:p>
            <a:r>
              <a:rPr lang="en-US" dirty="0"/>
              <a:t>Implant placed </a:t>
            </a:r>
            <a:r>
              <a:rPr lang="en-US" dirty="0" err="1"/>
              <a:t>subdermally</a:t>
            </a:r>
            <a:r>
              <a:rPr lang="en-US" dirty="0"/>
              <a:t> in upper arm of non dominant hand, </a:t>
            </a:r>
            <a:br>
              <a:rPr lang="en-US" dirty="0"/>
            </a:br>
            <a:r>
              <a:rPr lang="en-US" dirty="0"/>
              <a:t>in place 12 weeks, followed by 4 weeks post-removal</a:t>
            </a:r>
          </a:p>
          <a:p>
            <a:r>
              <a:rPr lang="en-US" dirty="0"/>
              <a:t>PK (plasma and PBMC), safety</a:t>
            </a:r>
          </a:p>
          <a:p>
            <a:endParaRPr lang="en-US" dirty="0"/>
          </a:p>
          <a:p>
            <a:r>
              <a:rPr lang="en-US" dirty="0"/>
              <a:t>No discontinuations due to an AE and no severe implant-related AEs	</a:t>
            </a:r>
          </a:p>
          <a:p>
            <a:r>
              <a:rPr lang="en-US" dirty="0"/>
              <a:t>No laboratory or other signs of systemic reactions</a:t>
            </a:r>
          </a:p>
          <a:p>
            <a:r>
              <a:rPr lang="en-US" dirty="0"/>
              <a:t>Local tolerability (erythema, induration, pruritus, tenderness) generally mild and possibly dose dependent</a:t>
            </a:r>
          </a:p>
          <a:p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711550" y="6486963"/>
            <a:ext cx="3438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sz="1400" b="1" i="1" dirty="0">
                <a:solidFill>
                  <a:srgbClr val="0070C0"/>
                </a:solidFill>
              </a:rPr>
              <a:t>Matthews R. IAS 2019, Abs. TUAC0401LB </a:t>
            </a:r>
          </a:p>
        </p:txBody>
      </p:sp>
    </p:spTree>
    <p:extLst>
      <p:ext uri="{BB962C8B-B14F-4D97-AF65-F5344CB8AC3E}">
        <p14:creationId xmlns:p14="http://schemas.microsoft.com/office/powerpoint/2010/main" val="2505594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8">
            <a:extLst>
              <a:ext uri="{FF2B5EF4-FFF2-40B4-BE49-F238E27FC236}">
                <a16:creationId xmlns:a16="http://schemas.microsoft.com/office/drawing/2014/main" id="{09A1B732-2628-4302-87E3-C62484C14F02}"/>
              </a:ext>
            </a:extLst>
          </p:cNvPr>
          <p:cNvSpPr txBox="1"/>
          <p:nvPr/>
        </p:nvSpPr>
        <p:spPr>
          <a:xfrm>
            <a:off x="875998" y="1785777"/>
            <a:ext cx="3545796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457063"/>
            <a:r>
              <a:rPr lang="en-US" sz="1600" b="1" kern="600" spc="30" dirty="0">
                <a:solidFill>
                  <a:srgbClr val="0070C0"/>
                </a:solidFill>
              </a:rPr>
              <a:t>54 mg Implant</a:t>
            </a: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2B0B7F97-A4D1-4477-9D66-20C7B6826147}"/>
              </a:ext>
            </a:extLst>
          </p:cNvPr>
          <p:cNvSpPr txBox="1"/>
          <p:nvPr/>
        </p:nvSpPr>
        <p:spPr>
          <a:xfrm>
            <a:off x="5158174" y="1785777"/>
            <a:ext cx="3512466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457063"/>
            <a:r>
              <a:rPr lang="en-US" sz="1600" b="1" kern="600" spc="30" dirty="0">
                <a:solidFill>
                  <a:srgbClr val="0070C0"/>
                </a:solidFill>
              </a:rPr>
              <a:t>62 mg Implant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457200" y="126028"/>
            <a:ext cx="8229600" cy="738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FF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Islatravir Implant Phase 1 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341034" y="5992344"/>
            <a:ext cx="880296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62 mg implant projected to lead to concentrations above threshold for at least 12 months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705575" y="6486964"/>
            <a:ext cx="3438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sz="1400" b="1" i="1" dirty="0">
                <a:solidFill>
                  <a:srgbClr val="0070C0"/>
                </a:solidFill>
              </a:rPr>
              <a:t>Matthews R. IAS 2019, Abs. TUAC0401LB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F809FB-AFCC-48F3-8C6C-FA058112DDC9}"/>
              </a:ext>
            </a:extLst>
          </p:cNvPr>
          <p:cNvSpPr/>
          <p:nvPr/>
        </p:nvSpPr>
        <p:spPr>
          <a:xfrm>
            <a:off x="949653" y="864638"/>
            <a:ext cx="7244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cs typeface="Arial"/>
              </a:rPr>
              <a:t>Intracellular ISL-TP PK Threshold of 0.05 </a:t>
            </a:r>
            <a:r>
              <a:rPr lang="en-US" sz="2000" b="1" dirty="0" err="1">
                <a:solidFill>
                  <a:srgbClr val="0070C0"/>
                </a:solidFill>
                <a:cs typeface="Arial"/>
              </a:rPr>
              <a:t>pmol</a:t>
            </a:r>
            <a:r>
              <a:rPr lang="en-US" sz="2000" b="1" dirty="0">
                <a:solidFill>
                  <a:srgbClr val="0070C0"/>
                </a:solidFill>
                <a:cs typeface="Arial"/>
              </a:rPr>
              <a:t>/10</a:t>
            </a:r>
            <a:r>
              <a:rPr lang="en-US" sz="2000" b="1" baseline="30000" dirty="0">
                <a:solidFill>
                  <a:srgbClr val="0070C0"/>
                </a:solidFill>
                <a:cs typeface="Arial"/>
              </a:rPr>
              <a:t>6</a:t>
            </a:r>
            <a:r>
              <a:rPr lang="en-US" sz="2000" b="1" dirty="0">
                <a:solidFill>
                  <a:srgbClr val="0070C0"/>
                </a:solidFill>
                <a:cs typeface="Arial"/>
              </a:rPr>
              <a:t> Cells </a:t>
            </a:r>
            <a:br>
              <a:rPr lang="en-US" sz="2000" b="1" dirty="0">
                <a:solidFill>
                  <a:srgbClr val="0070C0"/>
                </a:solidFill>
                <a:cs typeface="Arial"/>
              </a:rPr>
            </a:br>
            <a:r>
              <a:rPr lang="en-US" sz="2000" b="1" dirty="0">
                <a:solidFill>
                  <a:srgbClr val="0070C0"/>
                </a:solidFill>
                <a:cs typeface="Arial"/>
              </a:rPr>
              <a:t>Maintained Throughout Placement for Both Doses</a:t>
            </a:r>
          </a:p>
        </p:txBody>
      </p:sp>
      <p:grpSp>
        <p:nvGrpSpPr>
          <p:cNvPr id="2078" name="Groupe 2077"/>
          <p:cNvGrpSpPr/>
          <p:nvPr/>
        </p:nvGrpSpPr>
        <p:grpSpPr>
          <a:xfrm>
            <a:off x="80576" y="2138363"/>
            <a:ext cx="8847525" cy="3573493"/>
            <a:chOff x="80576" y="2138363"/>
            <a:chExt cx="8847525" cy="3573493"/>
          </a:xfrm>
        </p:grpSpPr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581025" y="2138363"/>
              <a:ext cx="3895499" cy="3074987"/>
            </a:xfrm>
            <a:custGeom>
              <a:avLst/>
              <a:gdLst>
                <a:gd name="T0" fmla="*/ 7560 w 7560"/>
                <a:gd name="T1" fmla="*/ 5809 h 5809"/>
                <a:gd name="T2" fmla="*/ 0 w 7560"/>
                <a:gd name="T3" fmla="*/ 5809 h 5809"/>
                <a:gd name="T4" fmla="*/ 0 w 7560"/>
                <a:gd name="T5" fmla="*/ 0 h 5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60" h="5809">
                  <a:moveTo>
                    <a:pt x="7560" y="5809"/>
                  </a:moveTo>
                  <a:lnTo>
                    <a:pt x="0" y="5809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5024438" y="2138363"/>
              <a:ext cx="3903663" cy="3074987"/>
            </a:xfrm>
            <a:custGeom>
              <a:avLst/>
              <a:gdLst>
                <a:gd name="T0" fmla="*/ 7560 w 7560"/>
                <a:gd name="T1" fmla="*/ 5809 h 5809"/>
                <a:gd name="T2" fmla="*/ 0 w 7560"/>
                <a:gd name="T3" fmla="*/ 5809 h 5809"/>
                <a:gd name="T4" fmla="*/ 0 w 7560"/>
                <a:gd name="T5" fmla="*/ 0 h 5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60" h="5809">
                  <a:moveTo>
                    <a:pt x="7560" y="5809"/>
                  </a:moveTo>
                  <a:lnTo>
                    <a:pt x="0" y="5809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985505" y="2449152"/>
              <a:ext cx="100792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>
                  <a:solidFill>
                    <a:prstClr val="black"/>
                  </a:solidFill>
                </a:rPr>
                <a:t>Removal</a:t>
              </a:r>
              <a:r>
                <a:rPr lang="fr-FR" sz="1400" dirty="0">
                  <a:solidFill>
                    <a:prstClr val="black"/>
                  </a:solidFill>
                </a:rPr>
                <a:t> of</a:t>
              </a:r>
            </a:p>
            <a:p>
              <a:pPr algn="ctr"/>
              <a:r>
                <a:rPr lang="fr-FR" sz="1400" dirty="0">
                  <a:solidFill>
                    <a:prstClr val="black"/>
                  </a:solidFill>
                </a:rPr>
                <a:t>implant</a:t>
              </a:r>
            </a:p>
          </p:txBody>
        </p:sp>
        <p:sp>
          <p:nvSpPr>
            <p:cNvPr id="28" name="Line 16"/>
            <p:cNvSpPr>
              <a:spLocks noChangeShapeType="1"/>
            </p:cNvSpPr>
            <p:nvPr/>
          </p:nvSpPr>
          <p:spPr bwMode="auto">
            <a:xfrm flipV="1">
              <a:off x="3033713" y="5213350"/>
              <a:ext cx="0" cy="25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Line 17"/>
            <p:cNvSpPr>
              <a:spLocks noChangeShapeType="1"/>
            </p:cNvSpPr>
            <p:nvPr/>
          </p:nvSpPr>
          <p:spPr bwMode="auto">
            <a:xfrm flipH="1">
              <a:off x="549275" y="2287588"/>
              <a:ext cx="3175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Line 18"/>
            <p:cNvSpPr>
              <a:spLocks noChangeShapeType="1"/>
            </p:cNvSpPr>
            <p:nvPr/>
          </p:nvSpPr>
          <p:spPr bwMode="auto">
            <a:xfrm flipH="1">
              <a:off x="549275" y="2978150"/>
              <a:ext cx="3175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Line 19"/>
            <p:cNvSpPr>
              <a:spLocks noChangeShapeType="1"/>
            </p:cNvSpPr>
            <p:nvPr/>
          </p:nvSpPr>
          <p:spPr bwMode="auto">
            <a:xfrm flipH="1">
              <a:off x="549275" y="3684588"/>
              <a:ext cx="3175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Line 20"/>
            <p:cNvSpPr>
              <a:spLocks noChangeShapeType="1"/>
            </p:cNvSpPr>
            <p:nvPr/>
          </p:nvSpPr>
          <p:spPr bwMode="auto">
            <a:xfrm flipH="1">
              <a:off x="549275" y="4379913"/>
              <a:ext cx="3175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Line 21"/>
            <p:cNvSpPr>
              <a:spLocks noChangeShapeType="1"/>
            </p:cNvSpPr>
            <p:nvPr/>
          </p:nvSpPr>
          <p:spPr bwMode="auto">
            <a:xfrm flipH="1">
              <a:off x="549275" y="5070475"/>
              <a:ext cx="3175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Line 22"/>
            <p:cNvSpPr>
              <a:spLocks noChangeShapeType="1"/>
            </p:cNvSpPr>
            <p:nvPr/>
          </p:nvSpPr>
          <p:spPr bwMode="auto">
            <a:xfrm flipV="1">
              <a:off x="763588" y="5213350"/>
              <a:ext cx="0" cy="25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Line 23"/>
            <p:cNvSpPr>
              <a:spLocks noChangeShapeType="1"/>
            </p:cNvSpPr>
            <p:nvPr/>
          </p:nvSpPr>
          <p:spPr bwMode="auto">
            <a:xfrm flipV="1">
              <a:off x="1890713" y="5213350"/>
              <a:ext cx="0" cy="25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Line 24"/>
            <p:cNvSpPr>
              <a:spLocks noChangeShapeType="1"/>
            </p:cNvSpPr>
            <p:nvPr/>
          </p:nvSpPr>
          <p:spPr bwMode="auto">
            <a:xfrm flipV="1">
              <a:off x="4167188" y="5213350"/>
              <a:ext cx="0" cy="25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077" name="Groupe 2076"/>
            <p:cNvGrpSpPr/>
            <p:nvPr/>
          </p:nvGrpSpPr>
          <p:grpSpPr>
            <a:xfrm>
              <a:off x="581025" y="2149475"/>
              <a:ext cx="3902075" cy="3063875"/>
              <a:chOff x="581025" y="2149475"/>
              <a:chExt cx="3994150" cy="3063875"/>
            </a:xfrm>
          </p:grpSpPr>
          <p:sp>
            <p:nvSpPr>
              <p:cNvPr id="40" name="Line 28"/>
              <p:cNvSpPr>
                <a:spLocks noChangeShapeType="1"/>
              </p:cNvSpPr>
              <p:nvPr/>
            </p:nvSpPr>
            <p:spPr bwMode="auto">
              <a:xfrm flipV="1">
                <a:off x="3500438" y="3890963"/>
                <a:ext cx="0" cy="132238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Line 29"/>
              <p:cNvSpPr>
                <a:spLocks noChangeShapeType="1"/>
              </p:cNvSpPr>
              <p:nvPr/>
            </p:nvSpPr>
            <p:spPr bwMode="auto">
              <a:xfrm flipV="1">
                <a:off x="3500438" y="2149475"/>
                <a:ext cx="0" cy="174148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30"/>
              <p:cNvSpPr>
                <a:spLocks noChangeShapeType="1"/>
              </p:cNvSpPr>
              <p:nvPr/>
            </p:nvSpPr>
            <p:spPr bwMode="auto">
              <a:xfrm>
                <a:off x="581025" y="3897313"/>
                <a:ext cx="290671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Line 31"/>
              <p:cNvSpPr>
                <a:spLocks noChangeShapeType="1"/>
              </p:cNvSpPr>
              <p:nvPr/>
            </p:nvSpPr>
            <p:spPr bwMode="auto">
              <a:xfrm>
                <a:off x="3487738" y="3897313"/>
                <a:ext cx="1087437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6" name="Freeform 34"/>
            <p:cNvSpPr>
              <a:spLocks/>
            </p:cNvSpPr>
            <p:nvPr/>
          </p:nvSpPr>
          <p:spPr bwMode="auto">
            <a:xfrm>
              <a:off x="746125" y="3679825"/>
              <a:ext cx="42862" cy="42862"/>
            </a:xfrm>
            <a:custGeom>
              <a:avLst/>
              <a:gdLst>
                <a:gd name="T0" fmla="*/ 69 w 81"/>
                <a:gd name="T1" fmla="*/ 70 h 82"/>
                <a:gd name="T2" fmla="*/ 74 w 81"/>
                <a:gd name="T3" fmla="*/ 63 h 82"/>
                <a:gd name="T4" fmla="*/ 74 w 81"/>
                <a:gd name="T5" fmla="*/ 60 h 82"/>
                <a:gd name="T6" fmla="*/ 74 w 81"/>
                <a:gd name="T7" fmla="*/ 59 h 82"/>
                <a:gd name="T8" fmla="*/ 75 w 81"/>
                <a:gd name="T9" fmla="*/ 59 h 82"/>
                <a:gd name="T10" fmla="*/ 78 w 81"/>
                <a:gd name="T11" fmla="*/ 57 h 82"/>
                <a:gd name="T12" fmla="*/ 80 w 81"/>
                <a:gd name="T13" fmla="*/ 48 h 82"/>
                <a:gd name="T14" fmla="*/ 81 w 81"/>
                <a:gd name="T15" fmla="*/ 41 h 82"/>
                <a:gd name="T16" fmla="*/ 80 w 81"/>
                <a:gd name="T17" fmla="*/ 33 h 82"/>
                <a:gd name="T18" fmla="*/ 78 w 81"/>
                <a:gd name="T19" fmla="*/ 25 h 82"/>
                <a:gd name="T20" fmla="*/ 74 w 81"/>
                <a:gd name="T21" fmla="*/ 18 h 82"/>
                <a:gd name="T22" fmla="*/ 69 w 81"/>
                <a:gd name="T23" fmla="*/ 12 h 82"/>
                <a:gd name="T24" fmla="*/ 62 w 81"/>
                <a:gd name="T25" fmla="*/ 6 h 82"/>
                <a:gd name="T26" fmla="*/ 56 w 81"/>
                <a:gd name="T27" fmla="*/ 3 h 82"/>
                <a:gd name="T28" fmla="*/ 48 w 81"/>
                <a:gd name="T29" fmla="*/ 0 h 82"/>
                <a:gd name="T30" fmla="*/ 40 w 81"/>
                <a:gd name="T31" fmla="*/ 0 h 82"/>
                <a:gd name="T32" fmla="*/ 25 w 81"/>
                <a:gd name="T33" fmla="*/ 3 h 82"/>
                <a:gd name="T34" fmla="*/ 12 w 81"/>
                <a:gd name="T35" fmla="*/ 12 h 82"/>
                <a:gd name="T36" fmla="*/ 2 w 81"/>
                <a:gd name="T37" fmla="*/ 25 h 82"/>
                <a:gd name="T38" fmla="*/ 0 w 81"/>
                <a:gd name="T39" fmla="*/ 41 h 82"/>
                <a:gd name="T40" fmla="*/ 0 w 81"/>
                <a:gd name="T41" fmla="*/ 48 h 82"/>
                <a:gd name="T42" fmla="*/ 2 w 81"/>
                <a:gd name="T43" fmla="*/ 57 h 82"/>
                <a:gd name="T44" fmla="*/ 6 w 81"/>
                <a:gd name="T45" fmla="*/ 63 h 82"/>
                <a:gd name="T46" fmla="*/ 12 w 81"/>
                <a:gd name="T47" fmla="*/ 70 h 82"/>
                <a:gd name="T48" fmla="*/ 18 w 81"/>
                <a:gd name="T49" fmla="*/ 75 h 82"/>
                <a:gd name="T50" fmla="*/ 25 w 81"/>
                <a:gd name="T51" fmla="*/ 78 h 82"/>
                <a:gd name="T52" fmla="*/ 32 w 81"/>
                <a:gd name="T53" fmla="*/ 81 h 82"/>
                <a:gd name="T54" fmla="*/ 40 w 81"/>
                <a:gd name="T55" fmla="*/ 82 h 82"/>
                <a:gd name="T56" fmla="*/ 48 w 81"/>
                <a:gd name="T57" fmla="*/ 81 h 82"/>
                <a:gd name="T58" fmla="*/ 56 w 81"/>
                <a:gd name="T59" fmla="*/ 78 h 82"/>
                <a:gd name="T60" fmla="*/ 58 w 81"/>
                <a:gd name="T61" fmla="*/ 76 h 82"/>
                <a:gd name="T62" fmla="*/ 58 w 81"/>
                <a:gd name="T63" fmla="*/ 75 h 82"/>
                <a:gd name="T64" fmla="*/ 60 w 81"/>
                <a:gd name="T65" fmla="*/ 75 h 82"/>
                <a:gd name="T66" fmla="*/ 62 w 81"/>
                <a:gd name="T67" fmla="*/ 75 h 82"/>
                <a:gd name="T68" fmla="*/ 69 w 81"/>
                <a:gd name="T69" fmla="*/ 7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" h="82">
                  <a:moveTo>
                    <a:pt x="69" y="70"/>
                  </a:moveTo>
                  <a:lnTo>
                    <a:pt x="74" y="63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5" y="59"/>
                  </a:lnTo>
                  <a:lnTo>
                    <a:pt x="78" y="57"/>
                  </a:lnTo>
                  <a:lnTo>
                    <a:pt x="80" y="48"/>
                  </a:lnTo>
                  <a:lnTo>
                    <a:pt x="81" y="41"/>
                  </a:lnTo>
                  <a:lnTo>
                    <a:pt x="80" y="33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69" y="12"/>
                  </a:lnTo>
                  <a:lnTo>
                    <a:pt x="62" y="6"/>
                  </a:lnTo>
                  <a:lnTo>
                    <a:pt x="56" y="3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25" y="3"/>
                  </a:lnTo>
                  <a:lnTo>
                    <a:pt x="12" y="12"/>
                  </a:lnTo>
                  <a:lnTo>
                    <a:pt x="2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7"/>
                  </a:lnTo>
                  <a:lnTo>
                    <a:pt x="6" y="63"/>
                  </a:lnTo>
                  <a:lnTo>
                    <a:pt x="12" y="70"/>
                  </a:lnTo>
                  <a:lnTo>
                    <a:pt x="18" y="75"/>
                  </a:lnTo>
                  <a:lnTo>
                    <a:pt x="25" y="78"/>
                  </a:lnTo>
                  <a:lnTo>
                    <a:pt x="32" y="81"/>
                  </a:lnTo>
                  <a:lnTo>
                    <a:pt x="40" y="82"/>
                  </a:lnTo>
                  <a:lnTo>
                    <a:pt x="48" y="81"/>
                  </a:lnTo>
                  <a:lnTo>
                    <a:pt x="56" y="78"/>
                  </a:lnTo>
                  <a:lnTo>
                    <a:pt x="58" y="76"/>
                  </a:lnTo>
                  <a:lnTo>
                    <a:pt x="58" y="75"/>
                  </a:lnTo>
                  <a:lnTo>
                    <a:pt x="60" y="75"/>
                  </a:lnTo>
                  <a:lnTo>
                    <a:pt x="62" y="75"/>
                  </a:lnTo>
                  <a:lnTo>
                    <a:pt x="69" y="7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741363" y="3960813"/>
              <a:ext cx="42862" cy="42862"/>
            </a:xfrm>
            <a:custGeom>
              <a:avLst/>
              <a:gdLst>
                <a:gd name="T0" fmla="*/ 69 w 81"/>
                <a:gd name="T1" fmla="*/ 69 h 81"/>
                <a:gd name="T2" fmla="*/ 74 w 81"/>
                <a:gd name="T3" fmla="*/ 62 h 81"/>
                <a:gd name="T4" fmla="*/ 74 w 81"/>
                <a:gd name="T5" fmla="*/ 60 h 81"/>
                <a:gd name="T6" fmla="*/ 74 w 81"/>
                <a:gd name="T7" fmla="*/ 58 h 81"/>
                <a:gd name="T8" fmla="*/ 75 w 81"/>
                <a:gd name="T9" fmla="*/ 58 h 81"/>
                <a:gd name="T10" fmla="*/ 78 w 81"/>
                <a:gd name="T11" fmla="*/ 56 h 81"/>
                <a:gd name="T12" fmla="*/ 80 w 81"/>
                <a:gd name="T13" fmla="*/ 48 h 81"/>
                <a:gd name="T14" fmla="*/ 81 w 81"/>
                <a:gd name="T15" fmla="*/ 40 h 81"/>
                <a:gd name="T16" fmla="*/ 80 w 81"/>
                <a:gd name="T17" fmla="*/ 32 h 81"/>
                <a:gd name="T18" fmla="*/ 78 w 81"/>
                <a:gd name="T19" fmla="*/ 25 h 81"/>
                <a:gd name="T20" fmla="*/ 74 w 81"/>
                <a:gd name="T21" fmla="*/ 18 h 81"/>
                <a:gd name="T22" fmla="*/ 69 w 81"/>
                <a:gd name="T23" fmla="*/ 12 h 81"/>
                <a:gd name="T24" fmla="*/ 62 w 81"/>
                <a:gd name="T25" fmla="*/ 6 h 81"/>
                <a:gd name="T26" fmla="*/ 56 w 81"/>
                <a:gd name="T27" fmla="*/ 2 h 81"/>
                <a:gd name="T28" fmla="*/ 48 w 81"/>
                <a:gd name="T29" fmla="*/ 0 h 81"/>
                <a:gd name="T30" fmla="*/ 41 w 81"/>
                <a:gd name="T31" fmla="*/ 0 h 81"/>
                <a:gd name="T32" fmla="*/ 25 w 81"/>
                <a:gd name="T33" fmla="*/ 2 h 81"/>
                <a:gd name="T34" fmla="*/ 12 w 81"/>
                <a:gd name="T35" fmla="*/ 12 h 81"/>
                <a:gd name="T36" fmla="*/ 2 w 81"/>
                <a:gd name="T37" fmla="*/ 25 h 81"/>
                <a:gd name="T38" fmla="*/ 0 w 81"/>
                <a:gd name="T39" fmla="*/ 40 h 81"/>
                <a:gd name="T40" fmla="*/ 0 w 81"/>
                <a:gd name="T41" fmla="*/ 48 h 81"/>
                <a:gd name="T42" fmla="*/ 2 w 81"/>
                <a:gd name="T43" fmla="*/ 56 h 81"/>
                <a:gd name="T44" fmla="*/ 6 w 81"/>
                <a:gd name="T45" fmla="*/ 62 h 81"/>
                <a:gd name="T46" fmla="*/ 12 w 81"/>
                <a:gd name="T47" fmla="*/ 69 h 81"/>
                <a:gd name="T48" fmla="*/ 18 w 81"/>
                <a:gd name="T49" fmla="*/ 74 h 81"/>
                <a:gd name="T50" fmla="*/ 25 w 81"/>
                <a:gd name="T51" fmla="*/ 78 h 81"/>
                <a:gd name="T52" fmla="*/ 32 w 81"/>
                <a:gd name="T53" fmla="*/ 80 h 81"/>
                <a:gd name="T54" fmla="*/ 41 w 81"/>
                <a:gd name="T55" fmla="*/ 81 h 81"/>
                <a:gd name="T56" fmla="*/ 48 w 81"/>
                <a:gd name="T57" fmla="*/ 80 h 81"/>
                <a:gd name="T58" fmla="*/ 56 w 81"/>
                <a:gd name="T59" fmla="*/ 78 h 81"/>
                <a:gd name="T60" fmla="*/ 59 w 81"/>
                <a:gd name="T61" fmla="*/ 75 h 81"/>
                <a:gd name="T62" fmla="*/ 59 w 81"/>
                <a:gd name="T63" fmla="*/ 74 h 81"/>
                <a:gd name="T64" fmla="*/ 60 w 81"/>
                <a:gd name="T65" fmla="*/ 74 h 81"/>
                <a:gd name="T66" fmla="*/ 62 w 81"/>
                <a:gd name="T67" fmla="*/ 74 h 81"/>
                <a:gd name="T68" fmla="*/ 69 w 81"/>
                <a:gd name="T69" fmla="*/ 6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" h="81">
                  <a:moveTo>
                    <a:pt x="69" y="69"/>
                  </a:moveTo>
                  <a:lnTo>
                    <a:pt x="74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75" y="58"/>
                  </a:lnTo>
                  <a:lnTo>
                    <a:pt x="78" y="56"/>
                  </a:lnTo>
                  <a:lnTo>
                    <a:pt x="80" y="48"/>
                  </a:lnTo>
                  <a:lnTo>
                    <a:pt x="81" y="40"/>
                  </a:lnTo>
                  <a:lnTo>
                    <a:pt x="80" y="32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69" y="12"/>
                  </a:lnTo>
                  <a:lnTo>
                    <a:pt x="62" y="6"/>
                  </a:lnTo>
                  <a:lnTo>
                    <a:pt x="56" y="2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5" y="2"/>
                  </a:lnTo>
                  <a:lnTo>
                    <a:pt x="12" y="12"/>
                  </a:lnTo>
                  <a:lnTo>
                    <a:pt x="2" y="25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2" y="56"/>
                  </a:lnTo>
                  <a:lnTo>
                    <a:pt x="6" y="62"/>
                  </a:lnTo>
                  <a:lnTo>
                    <a:pt x="12" y="69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32" y="80"/>
                  </a:lnTo>
                  <a:lnTo>
                    <a:pt x="41" y="81"/>
                  </a:lnTo>
                  <a:lnTo>
                    <a:pt x="48" y="80"/>
                  </a:lnTo>
                  <a:lnTo>
                    <a:pt x="56" y="78"/>
                  </a:lnTo>
                  <a:lnTo>
                    <a:pt x="59" y="75"/>
                  </a:lnTo>
                  <a:lnTo>
                    <a:pt x="59" y="74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9" y="69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36"/>
            <p:cNvSpPr>
              <a:spLocks/>
            </p:cNvSpPr>
            <p:nvPr/>
          </p:nvSpPr>
          <p:spPr bwMode="auto">
            <a:xfrm>
              <a:off x="757238" y="3446463"/>
              <a:ext cx="44450" cy="42862"/>
            </a:xfrm>
            <a:custGeom>
              <a:avLst/>
              <a:gdLst>
                <a:gd name="T0" fmla="*/ 70 w 82"/>
                <a:gd name="T1" fmla="*/ 69 h 81"/>
                <a:gd name="T2" fmla="*/ 75 w 82"/>
                <a:gd name="T3" fmla="*/ 62 h 81"/>
                <a:gd name="T4" fmla="*/ 75 w 82"/>
                <a:gd name="T5" fmla="*/ 60 h 81"/>
                <a:gd name="T6" fmla="*/ 75 w 82"/>
                <a:gd name="T7" fmla="*/ 58 h 81"/>
                <a:gd name="T8" fmla="*/ 76 w 82"/>
                <a:gd name="T9" fmla="*/ 58 h 81"/>
                <a:gd name="T10" fmla="*/ 78 w 82"/>
                <a:gd name="T11" fmla="*/ 56 h 81"/>
                <a:gd name="T12" fmla="*/ 81 w 82"/>
                <a:gd name="T13" fmla="*/ 48 h 81"/>
                <a:gd name="T14" fmla="*/ 82 w 82"/>
                <a:gd name="T15" fmla="*/ 40 h 81"/>
                <a:gd name="T16" fmla="*/ 81 w 82"/>
                <a:gd name="T17" fmla="*/ 32 h 81"/>
                <a:gd name="T18" fmla="*/ 78 w 82"/>
                <a:gd name="T19" fmla="*/ 25 h 81"/>
                <a:gd name="T20" fmla="*/ 75 w 82"/>
                <a:gd name="T21" fmla="*/ 18 h 81"/>
                <a:gd name="T22" fmla="*/ 70 w 82"/>
                <a:gd name="T23" fmla="*/ 12 h 81"/>
                <a:gd name="T24" fmla="*/ 63 w 82"/>
                <a:gd name="T25" fmla="*/ 6 h 81"/>
                <a:gd name="T26" fmla="*/ 57 w 82"/>
                <a:gd name="T27" fmla="*/ 2 h 81"/>
                <a:gd name="T28" fmla="*/ 48 w 82"/>
                <a:gd name="T29" fmla="*/ 0 h 81"/>
                <a:gd name="T30" fmla="*/ 41 w 82"/>
                <a:gd name="T31" fmla="*/ 0 h 81"/>
                <a:gd name="T32" fmla="*/ 25 w 82"/>
                <a:gd name="T33" fmla="*/ 2 h 81"/>
                <a:gd name="T34" fmla="*/ 12 w 82"/>
                <a:gd name="T35" fmla="*/ 12 h 81"/>
                <a:gd name="T36" fmla="*/ 3 w 82"/>
                <a:gd name="T37" fmla="*/ 25 h 81"/>
                <a:gd name="T38" fmla="*/ 0 w 82"/>
                <a:gd name="T39" fmla="*/ 40 h 81"/>
                <a:gd name="T40" fmla="*/ 0 w 82"/>
                <a:gd name="T41" fmla="*/ 48 h 81"/>
                <a:gd name="T42" fmla="*/ 3 w 82"/>
                <a:gd name="T43" fmla="*/ 56 h 81"/>
                <a:gd name="T44" fmla="*/ 6 w 82"/>
                <a:gd name="T45" fmla="*/ 62 h 81"/>
                <a:gd name="T46" fmla="*/ 12 w 82"/>
                <a:gd name="T47" fmla="*/ 69 h 81"/>
                <a:gd name="T48" fmla="*/ 18 w 82"/>
                <a:gd name="T49" fmla="*/ 74 h 81"/>
                <a:gd name="T50" fmla="*/ 25 w 82"/>
                <a:gd name="T51" fmla="*/ 78 h 81"/>
                <a:gd name="T52" fmla="*/ 33 w 82"/>
                <a:gd name="T53" fmla="*/ 80 h 81"/>
                <a:gd name="T54" fmla="*/ 41 w 82"/>
                <a:gd name="T55" fmla="*/ 81 h 81"/>
                <a:gd name="T56" fmla="*/ 48 w 82"/>
                <a:gd name="T57" fmla="*/ 80 h 81"/>
                <a:gd name="T58" fmla="*/ 57 w 82"/>
                <a:gd name="T59" fmla="*/ 78 h 81"/>
                <a:gd name="T60" fmla="*/ 59 w 82"/>
                <a:gd name="T61" fmla="*/ 75 h 81"/>
                <a:gd name="T62" fmla="*/ 59 w 82"/>
                <a:gd name="T63" fmla="*/ 74 h 81"/>
                <a:gd name="T64" fmla="*/ 60 w 82"/>
                <a:gd name="T65" fmla="*/ 74 h 81"/>
                <a:gd name="T66" fmla="*/ 63 w 82"/>
                <a:gd name="T67" fmla="*/ 74 h 81"/>
                <a:gd name="T68" fmla="*/ 70 w 82"/>
                <a:gd name="T69" fmla="*/ 6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81">
                  <a:moveTo>
                    <a:pt x="70" y="69"/>
                  </a:moveTo>
                  <a:lnTo>
                    <a:pt x="75" y="62"/>
                  </a:lnTo>
                  <a:lnTo>
                    <a:pt x="75" y="60"/>
                  </a:lnTo>
                  <a:lnTo>
                    <a:pt x="75" y="58"/>
                  </a:lnTo>
                  <a:lnTo>
                    <a:pt x="76" y="58"/>
                  </a:lnTo>
                  <a:lnTo>
                    <a:pt x="78" y="56"/>
                  </a:lnTo>
                  <a:lnTo>
                    <a:pt x="81" y="48"/>
                  </a:lnTo>
                  <a:lnTo>
                    <a:pt x="82" y="40"/>
                  </a:lnTo>
                  <a:lnTo>
                    <a:pt x="81" y="32"/>
                  </a:lnTo>
                  <a:lnTo>
                    <a:pt x="78" y="25"/>
                  </a:lnTo>
                  <a:lnTo>
                    <a:pt x="75" y="18"/>
                  </a:lnTo>
                  <a:lnTo>
                    <a:pt x="70" y="12"/>
                  </a:lnTo>
                  <a:lnTo>
                    <a:pt x="63" y="6"/>
                  </a:lnTo>
                  <a:lnTo>
                    <a:pt x="57" y="2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5" y="2"/>
                  </a:lnTo>
                  <a:lnTo>
                    <a:pt x="12" y="12"/>
                  </a:lnTo>
                  <a:lnTo>
                    <a:pt x="3" y="25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3" y="56"/>
                  </a:lnTo>
                  <a:lnTo>
                    <a:pt x="6" y="62"/>
                  </a:lnTo>
                  <a:lnTo>
                    <a:pt x="12" y="69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33" y="80"/>
                  </a:lnTo>
                  <a:lnTo>
                    <a:pt x="41" y="81"/>
                  </a:lnTo>
                  <a:lnTo>
                    <a:pt x="48" y="80"/>
                  </a:lnTo>
                  <a:lnTo>
                    <a:pt x="57" y="78"/>
                  </a:lnTo>
                  <a:lnTo>
                    <a:pt x="59" y="75"/>
                  </a:lnTo>
                  <a:lnTo>
                    <a:pt x="59" y="74"/>
                  </a:lnTo>
                  <a:lnTo>
                    <a:pt x="60" y="74"/>
                  </a:lnTo>
                  <a:lnTo>
                    <a:pt x="63" y="74"/>
                  </a:lnTo>
                  <a:lnTo>
                    <a:pt x="70" y="69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37"/>
            <p:cNvSpPr>
              <a:spLocks/>
            </p:cNvSpPr>
            <p:nvPr/>
          </p:nvSpPr>
          <p:spPr bwMode="auto">
            <a:xfrm>
              <a:off x="774700" y="3367088"/>
              <a:ext cx="42862" cy="44450"/>
            </a:xfrm>
            <a:custGeom>
              <a:avLst/>
              <a:gdLst>
                <a:gd name="T0" fmla="*/ 69 w 81"/>
                <a:gd name="T1" fmla="*/ 70 h 82"/>
                <a:gd name="T2" fmla="*/ 74 w 81"/>
                <a:gd name="T3" fmla="*/ 62 h 82"/>
                <a:gd name="T4" fmla="*/ 74 w 81"/>
                <a:gd name="T5" fmla="*/ 60 h 82"/>
                <a:gd name="T6" fmla="*/ 74 w 81"/>
                <a:gd name="T7" fmla="*/ 59 h 82"/>
                <a:gd name="T8" fmla="*/ 75 w 81"/>
                <a:gd name="T9" fmla="*/ 59 h 82"/>
                <a:gd name="T10" fmla="*/ 78 w 81"/>
                <a:gd name="T11" fmla="*/ 56 h 82"/>
                <a:gd name="T12" fmla="*/ 80 w 81"/>
                <a:gd name="T13" fmla="*/ 48 h 82"/>
                <a:gd name="T14" fmla="*/ 81 w 81"/>
                <a:gd name="T15" fmla="*/ 41 h 82"/>
                <a:gd name="T16" fmla="*/ 80 w 81"/>
                <a:gd name="T17" fmla="*/ 32 h 82"/>
                <a:gd name="T18" fmla="*/ 78 w 81"/>
                <a:gd name="T19" fmla="*/ 25 h 82"/>
                <a:gd name="T20" fmla="*/ 74 w 81"/>
                <a:gd name="T21" fmla="*/ 18 h 82"/>
                <a:gd name="T22" fmla="*/ 69 w 81"/>
                <a:gd name="T23" fmla="*/ 12 h 82"/>
                <a:gd name="T24" fmla="*/ 62 w 81"/>
                <a:gd name="T25" fmla="*/ 6 h 82"/>
                <a:gd name="T26" fmla="*/ 56 w 81"/>
                <a:gd name="T27" fmla="*/ 2 h 82"/>
                <a:gd name="T28" fmla="*/ 48 w 81"/>
                <a:gd name="T29" fmla="*/ 0 h 82"/>
                <a:gd name="T30" fmla="*/ 40 w 81"/>
                <a:gd name="T31" fmla="*/ 0 h 82"/>
                <a:gd name="T32" fmla="*/ 25 w 81"/>
                <a:gd name="T33" fmla="*/ 2 h 82"/>
                <a:gd name="T34" fmla="*/ 12 w 81"/>
                <a:gd name="T35" fmla="*/ 12 h 82"/>
                <a:gd name="T36" fmla="*/ 2 w 81"/>
                <a:gd name="T37" fmla="*/ 25 h 82"/>
                <a:gd name="T38" fmla="*/ 0 w 81"/>
                <a:gd name="T39" fmla="*/ 41 h 82"/>
                <a:gd name="T40" fmla="*/ 0 w 81"/>
                <a:gd name="T41" fmla="*/ 48 h 82"/>
                <a:gd name="T42" fmla="*/ 2 w 81"/>
                <a:gd name="T43" fmla="*/ 56 h 82"/>
                <a:gd name="T44" fmla="*/ 6 w 81"/>
                <a:gd name="T45" fmla="*/ 62 h 82"/>
                <a:gd name="T46" fmla="*/ 12 w 81"/>
                <a:gd name="T47" fmla="*/ 70 h 82"/>
                <a:gd name="T48" fmla="*/ 18 w 81"/>
                <a:gd name="T49" fmla="*/ 74 h 82"/>
                <a:gd name="T50" fmla="*/ 25 w 81"/>
                <a:gd name="T51" fmla="*/ 78 h 82"/>
                <a:gd name="T52" fmla="*/ 32 w 81"/>
                <a:gd name="T53" fmla="*/ 80 h 82"/>
                <a:gd name="T54" fmla="*/ 40 w 81"/>
                <a:gd name="T55" fmla="*/ 82 h 82"/>
                <a:gd name="T56" fmla="*/ 48 w 81"/>
                <a:gd name="T57" fmla="*/ 80 h 82"/>
                <a:gd name="T58" fmla="*/ 56 w 81"/>
                <a:gd name="T59" fmla="*/ 78 h 82"/>
                <a:gd name="T60" fmla="*/ 58 w 81"/>
                <a:gd name="T61" fmla="*/ 76 h 82"/>
                <a:gd name="T62" fmla="*/ 58 w 81"/>
                <a:gd name="T63" fmla="*/ 74 h 82"/>
                <a:gd name="T64" fmla="*/ 60 w 81"/>
                <a:gd name="T65" fmla="*/ 74 h 82"/>
                <a:gd name="T66" fmla="*/ 62 w 81"/>
                <a:gd name="T67" fmla="*/ 74 h 82"/>
                <a:gd name="T68" fmla="*/ 69 w 81"/>
                <a:gd name="T69" fmla="*/ 7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" h="82">
                  <a:moveTo>
                    <a:pt x="69" y="70"/>
                  </a:moveTo>
                  <a:lnTo>
                    <a:pt x="74" y="62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5" y="59"/>
                  </a:lnTo>
                  <a:lnTo>
                    <a:pt x="78" y="56"/>
                  </a:lnTo>
                  <a:lnTo>
                    <a:pt x="80" y="48"/>
                  </a:lnTo>
                  <a:lnTo>
                    <a:pt x="81" y="41"/>
                  </a:lnTo>
                  <a:lnTo>
                    <a:pt x="80" y="32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69" y="12"/>
                  </a:lnTo>
                  <a:lnTo>
                    <a:pt x="62" y="6"/>
                  </a:lnTo>
                  <a:lnTo>
                    <a:pt x="56" y="2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25" y="2"/>
                  </a:lnTo>
                  <a:lnTo>
                    <a:pt x="12" y="12"/>
                  </a:lnTo>
                  <a:lnTo>
                    <a:pt x="2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6"/>
                  </a:lnTo>
                  <a:lnTo>
                    <a:pt x="6" y="62"/>
                  </a:lnTo>
                  <a:lnTo>
                    <a:pt x="12" y="70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32" y="80"/>
                  </a:lnTo>
                  <a:lnTo>
                    <a:pt x="40" y="82"/>
                  </a:lnTo>
                  <a:lnTo>
                    <a:pt x="48" y="80"/>
                  </a:lnTo>
                  <a:lnTo>
                    <a:pt x="56" y="78"/>
                  </a:lnTo>
                  <a:lnTo>
                    <a:pt x="58" y="76"/>
                  </a:lnTo>
                  <a:lnTo>
                    <a:pt x="58" y="74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9" y="7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38"/>
            <p:cNvSpPr>
              <a:spLocks/>
            </p:cNvSpPr>
            <p:nvPr/>
          </p:nvSpPr>
          <p:spPr bwMode="auto">
            <a:xfrm>
              <a:off x="809625" y="3343275"/>
              <a:ext cx="42862" cy="42862"/>
            </a:xfrm>
            <a:custGeom>
              <a:avLst/>
              <a:gdLst>
                <a:gd name="T0" fmla="*/ 70 w 82"/>
                <a:gd name="T1" fmla="*/ 70 h 82"/>
                <a:gd name="T2" fmla="*/ 75 w 82"/>
                <a:gd name="T3" fmla="*/ 63 h 82"/>
                <a:gd name="T4" fmla="*/ 75 w 82"/>
                <a:gd name="T5" fmla="*/ 60 h 82"/>
                <a:gd name="T6" fmla="*/ 75 w 82"/>
                <a:gd name="T7" fmla="*/ 59 h 82"/>
                <a:gd name="T8" fmla="*/ 76 w 82"/>
                <a:gd name="T9" fmla="*/ 59 h 82"/>
                <a:gd name="T10" fmla="*/ 78 w 82"/>
                <a:gd name="T11" fmla="*/ 57 h 82"/>
                <a:gd name="T12" fmla="*/ 81 w 82"/>
                <a:gd name="T13" fmla="*/ 48 h 82"/>
                <a:gd name="T14" fmla="*/ 82 w 82"/>
                <a:gd name="T15" fmla="*/ 41 h 82"/>
                <a:gd name="T16" fmla="*/ 81 w 82"/>
                <a:gd name="T17" fmla="*/ 33 h 82"/>
                <a:gd name="T18" fmla="*/ 78 w 82"/>
                <a:gd name="T19" fmla="*/ 26 h 82"/>
                <a:gd name="T20" fmla="*/ 75 w 82"/>
                <a:gd name="T21" fmla="*/ 18 h 82"/>
                <a:gd name="T22" fmla="*/ 70 w 82"/>
                <a:gd name="T23" fmla="*/ 12 h 82"/>
                <a:gd name="T24" fmla="*/ 63 w 82"/>
                <a:gd name="T25" fmla="*/ 6 h 82"/>
                <a:gd name="T26" fmla="*/ 57 w 82"/>
                <a:gd name="T27" fmla="*/ 3 h 82"/>
                <a:gd name="T28" fmla="*/ 48 w 82"/>
                <a:gd name="T29" fmla="*/ 0 h 82"/>
                <a:gd name="T30" fmla="*/ 41 w 82"/>
                <a:gd name="T31" fmla="*/ 0 h 82"/>
                <a:gd name="T32" fmla="*/ 26 w 82"/>
                <a:gd name="T33" fmla="*/ 3 h 82"/>
                <a:gd name="T34" fmla="*/ 12 w 82"/>
                <a:gd name="T35" fmla="*/ 12 h 82"/>
                <a:gd name="T36" fmla="*/ 3 w 82"/>
                <a:gd name="T37" fmla="*/ 26 h 82"/>
                <a:gd name="T38" fmla="*/ 0 w 82"/>
                <a:gd name="T39" fmla="*/ 41 h 82"/>
                <a:gd name="T40" fmla="*/ 0 w 82"/>
                <a:gd name="T41" fmla="*/ 48 h 82"/>
                <a:gd name="T42" fmla="*/ 3 w 82"/>
                <a:gd name="T43" fmla="*/ 57 h 82"/>
                <a:gd name="T44" fmla="*/ 6 w 82"/>
                <a:gd name="T45" fmla="*/ 63 h 82"/>
                <a:gd name="T46" fmla="*/ 12 w 82"/>
                <a:gd name="T47" fmla="*/ 70 h 82"/>
                <a:gd name="T48" fmla="*/ 18 w 82"/>
                <a:gd name="T49" fmla="*/ 75 h 82"/>
                <a:gd name="T50" fmla="*/ 26 w 82"/>
                <a:gd name="T51" fmla="*/ 78 h 82"/>
                <a:gd name="T52" fmla="*/ 33 w 82"/>
                <a:gd name="T53" fmla="*/ 81 h 82"/>
                <a:gd name="T54" fmla="*/ 41 w 82"/>
                <a:gd name="T55" fmla="*/ 82 h 82"/>
                <a:gd name="T56" fmla="*/ 48 w 82"/>
                <a:gd name="T57" fmla="*/ 81 h 82"/>
                <a:gd name="T58" fmla="*/ 57 w 82"/>
                <a:gd name="T59" fmla="*/ 78 h 82"/>
                <a:gd name="T60" fmla="*/ 59 w 82"/>
                <a:gd name="T61" fmla="*/ 76 h 82"/>
                <a:gd name="T62" fmla="*/ 59 w 82"/>
                <a:gd name="T63" fmla="*/ 75 h 82"/>
                <a:gd name="T64" fmla="*/ 60 w 82"/>
                <a:gd name="T65" fmla="*/ 75 h 82"/>
                <a:gd name="T66" fmla="*/ 63 w 82"/>
                <a:gd name="T67" fmla="*/ 75 h 82"/>
                <a:gd name="T68" fmla="*/ 70 w 82"/>
                <a:gd name="T69" fmla="*/ 7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82">
                  <a:moveTo>
                    <a:pt x="70" y="70"/>
                  </a:moveTo>
                  <a:lnTo>
                    <a:pt x="75" y="63"/>
                  </a:lnTo>
                  <a:lnTo>
                    <a:pt x="75" y="60"/>
                  </a:lnTo>
                  <a:lnTo>
                    <a:pt x="75" y="59"/>
                  </a:lnTo>
                  <a:lnTo>
                    <a:pt x="76" y="59"/>
                  </a:lnTo>
                  <a:lnTo>
                    <a:pt x="78" y="57"/>
                  </a:lnTo>
                  <a:lnTo>
                    <a:pt x="81" y="48"/>
                  </a:lnTo>
                  <a:lnTo>
                    <a:pt x="82" y="41"/>
                  </a:lnTo>
                  <a:lnTo>
                    <a:pt x="81" y="33"/>
                  </a:lnTo>
                  <a:lnTo>
                    <a:pt x="78" y="26"/>
                  </a:lnTo>
                  <a:lnTo>
                    <a:pt x="75" y="18"/>
                  </a:lnTo>
                  <a:lnTo>
                    <a:pt x="70" y="12"/>
                  </a:lnTo>
                  <a:lnTo>
                    <a:pt x="63" y="6"/>
                  </a:lnTo>
                  <a:lnTo>
                    <a:pt x="57" y="3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6" y="3"/>
                  </a:lnTo>
                  <a:lnTo>
                    <a:pt x="12" y="12"/>
                  </a:lnTo>
                  <a:lnTo>
                    <a:pt x="3" y="26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3" y="57"/>
                  </a:lnTo>
                  <a:lnTo>
                    <a:pt x="6" y="63"/>
                  </a:lnTo>
                  <a:lnTo>
                    <a:pt x="12" y="70"/>
                  </a:lnTo>
                  <a:lnTo>
                    <a:pt x="18" y="75"/>
                  </a:lnTo>
                  <a:lnTo>
                    <a:pt x="26" y="78"/>
                  </a:lnTo>
                  <a:lnTo>
                    <a:pt x="33" y="81"/>
                  </a:lnTo>
                  <a:lnTo>
                    <a:pt x="41" y="82"/>
                  </a:lnTo>
                  <a:lnTo>
                    <a:pt x="48" y="81"/>
                  </a:lnTo>
                  <a:lnTo>
                    <a:pt x="57" y="78"/>
                  </a:lnTo>
                  <a:lnTo>
                    <a:pt x="59" y="76"/>
                  </a:lnTo>
                  <a:lnTo>
                    <a:pt x="59" y="75"/>
                  </a:lnTo>
                  <a:lnTo>
                    <a:pt x="60" y="75"/>
                  </a:lnTo>
                  <a:lnTo>
                    <a:pt x="63" y="75"/>
                  </a:lnTo>
                  <a:lnTo>
                    <a:pt x="70" y="7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39"/>
            <p:cNvSpPr>
              <a:spLocks/>
            </p:cNvSpPr>
            <p:nvPr/>
          </p:nvSpPr>
          <p:spPr bwMode="auto">
            <a:xfrm>
              <a:off x="871538" y="3389313"/>
              <a:ext cx="42862" cy="44450"/>
            </a:xfrm>
            <a:custGeom>
              <a:avLst/>
              <a:gdLst>
                <a:gd name="T0" fmla="*/ 69 w 81"/>
                <a:gd name="T1" fmla="*/ 70 h 82"/>
                <a:gd name="T2" fmla="*/ 74 w 81"/>
                <a:gd name="T3" fmla="*/ 62 h 82"/>
                <a:gd name="T4" fmla="*/ 74 w 81"/>
                <a:gd name="T5" fmla="*/ 60 h 82"/>
                <a:gd name="T6" fmla="*/ 74 w 81"/>
                <a:gd name="T7" fmla="*/ 59 h 82"/>
                <a:gd name="T8" fmla="*/ 75 w 81"/>
                <a:gd name="T9" fmla="*/ 59 h 82"/>
                <a:gd name="T10" fmla="*/ 78 w 81"/>
                <a:gd name="T11" fmla="*/ 56 h 82"/>
                <a:gd name="T12" fmla="*/ 80 w 81"/>
                <a:gd name="T13" fmla="*/ 48 h 82"/>
                <a:gd name="T14" fmla="*/ 81 w 81"/>
                <a:gd name="T15" fmla="*/ 41 h 82"/>
                <a:gd name="T16" fmla="*/ 80 w 81"/>
                <a:gd name="T17" fmla="*/ 32 h 82"/>
                <a:gd name="T18" fmla="*/ 78 w 81"/>
                <a:gd name="T19" fmla="*/ 25 h 82"/>
                <a:gd name="T20" fmla="*/ 74 w 81"/>
                <a:gd name="T21" fmla="*/ 18 h 82"/>
                <a:gd name="T22" fmla="*/ 69 w 81"/>
                <a:gd name="T23" fmla="*/ 12 h 82"/>
                <a:gd name="T24" fmla="*/ 62 w 81"/>
                <a:gd name="T25" fmla="*/ 6 h 82"/>
                <a:gd name="T26" fmla="*/ 56 w 81"/>
                <a:gd name="T27" fmla="*/ 2 h 82"/>
                <a:gd name="T28" fmla="*/ 48 w 81"/>
                <a:gd name="T29" fmla="*/ 0 h 82"/>
                <a:gd name="T30" fmla="*/ 40 w 81"/>
                <a:gd name="T31" fmla="*/ 0 h 82"/>
                <a:gd name="T32" fmla="*/ 25 w 81"/>
                <a:gd name="T33" fmla="*/ 2 h 82"/>
                <a:gd name="T34" fmla="*/ 12 w 81"/>
                <a:gd name="T35" fmla="*/ 12 h 82"/>
                <a:gd name="T36" fmla="*/ 2 w 81"/>
                <a:gd name="T37" fmla="*/ 25 h 82"/>
                <a:gd name="T38" fmla="*/ 0 w 81"/>
                <a:gd name="T39" fmla="*/ 41 h 82"/>
                <a:gd name="T40" fmla="*/ 0 w 81"/>
                <a:gd name="T41" fmla="*/ 48 h 82"/>
                <a:gd name="T42" fmla="*/ 2 w 81"/>
                <a:gd name="T43" fmla="*/ 56 h 82"/>
                <a:gd name="T44" fmla="*/ 6 w 81"/>
                <a:gd name="T45" fmla="*/ 62 h 82"/>
                <a:gd name="T46" fmla="*/ 12 w 81"/>
                <a:gd name="T47" fmla="*/ 70 h 82"/>
                <a:gd name="T48" fmla="*/ 18 w 81"/>
                <a:gd name="T49" fmla="*/ 74 h 82"/>
                <a:gd name="T50" fmla="*/ 25 w 81"/>
                <a:gd name="T51" fmla="*/ 78 h 82"/>
                <a:gd name="T52" fmla="*/ 32 w 81"/>
                <a:gd name="T53" fmla="*/ 80 h 82"/>
                <a:gd name="T54" fmla="*/ 40 w 81"/>
                <a:gd name="T55" fmla="*/ 82 h 82"/>
                <a:gd name="T56" fmla="*/ 48 w 81"/>
                <a:gd name="T57" fmla="*/ 80 h 82"/>
                <a:gd name="T58" fmla="*/ 56 w 81"/>
                <a:gd name="T59" fmla="*/ 78 h 82"/>
                <a:gd name="T60" fmla="*/ 58 w 81"/>
                <a:gd name="T61" fmla="*/ 76 h 82"/>
                <a:gd name="T62" fmla="*/ 58 w 81"/>
                <a:gd name="T63" fmla="*/ 74 h 82"/>
                <a:gd name="T64" fmla="*/ 60 w 81"/>
                <a:gd name="T65" fmla="*/ 74 h 82"/>
                <a:gd name="T66" fmla="*/ 62 w 81"/>
                <a:gd name="T67" fmla="*/ 74 h 82"/>
                <a:gd name="T68" fmla="*/ 69 w 81"/>
                <a:gd name="T69" fmla="*/ 7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" h="82">
                  <a:moveTo>
                    <a:pt x="69" y="70"/>
                  </a:moveTo>
                  <a:lnTo>
                    <a:pt x="74" y="62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5" y="59"/>
                  </a:lnTo>
                  <a:lnTo>
                    <a:pt x="78" y="56"/>
                  </a:lnTo>
                  <a:lnTo>
                    <a:pt x="80" y="48"/>
                  </a:lnTo>
                  <a:lnTo>
                    <a:pt x="81" y="41"/>
                  </a:lnTo>
                  <a:lnTo>
                    <a:pt x="80" y="32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69" y="12"/>
                  </a:lnTo>
                  <a:lnTo>
                    <a:pt x="62" y="6"/>
                  </a:lnTo>
                  <a:lnTo>
                    <a:pt x="56" y="2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25" y="2"/>
                  </a:lnTo>
                  <a:lnTo>
                    <a:pt x="12" y="12"/>
                  </a:lnTo>
                  <a:lnTo>
                    <a:pt x="2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6"/>
                  </a:lnTo>
                  <a:lnTo>
                    <a:pt x="6" y="62"/>
                  </a:lnTo>
                  <a:lnTo>
                    <a:pt x="12" y="70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32" y="80"/>
                  </a:lnTo>
                  <a:lnTo>
                    <a:pt x="40" y="82"/>
                  </a:lnTo>
                  <a:lnTo>
                    <a:pt x="48" y="80"/>
                  </a:lnTo>
                  <a:lnTo>
                    <a:pt x="56" y="78"/>
                  </a:lnTo>
                  <a:lnTo>
                    <a:pt x="58" y="76"/>
                  </a:lnTo>
                  <a:lnTo>
                    <a:pt x="58" y="74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9" y="7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0"/>
            <p:cNvSpPr>
              <a:spLocks/>
            </p:cNvSpPr>
            <p:nvPr/>
          </p:nvSpPr>
          <p:spPr bwMode="auto">
            <a:xfrm>
              <a:off x="969963" y="3357563"/>
              <a:ext cx="42862" cy="42862"/>
            </a:xfrm>
            <a:custGeom>
              <a:avLst/>
              <a:gdLst>
                <a:gd name="T0" fmla="*/ 69 w 81"/>
                <a:gd name="T1" fmla="*/ 69 h 81"/>
                <a:gd name="T2" fmla="*/ 74 w 81"/>
                <a:gd name="T3" fmla="*/ 62 h 81"/>
                <a:gd name="T4" fmla="*/ 74 w 81"/>
                <a:gd name="T5" fmla="*/ 60 h 81"/>
                <a:gd name="T6" fmla="*/ 74 w 81"/>
                <a:gd name="T7" fmla="*/ 59 h 81"/>
                <a:gd name="T8" fmla="*/ 75 w 81"/>
                <a:gd name="T9" fmla="*/ 59 h 81"/>
                <a:gd name="T10" fmla="*/ 78 w 81"/>
                <a:gd name="T11" fmla="*/ 56 h 81"/>
                <a:gd name="T12" fmla="*/ 80 w 81"/>
                <a:gd name="T13" fmla="*/ 48 h 81"/>
                <a:gd name="T14" fmla="*/ 81 w 81"/>
                <a:gd name="T15" fmla="*/ 41 h 81"/>
                <a:gd name="T16" fmla="*/ 80 w 81"/>
                <a:gd name="T17" fmla="*/ 32 h 81"/>
                <a:gd name="T18" fmla="*/ 78 w 81"/>
                <a:gd name="T19" fmla="*/ 25 h 81"/>
                <a:gd name="T20" fmla="*/ 74 w 81"/>
                <a:gd name="T21" fmla="*/ 18 h 81"/>
                <a:gd name="T22" fmla="*/ 69 w 81"/>
                <a:gd name="T23" fmla="*/ 12 h 81"/>
                <a:gd name="T24" fmla="*/ 62 w 81"/>
                <a:gd name="T25" fmla="*/ 6 h 81"/>
                <a:gd name="T26" fmla="*/ 56 w 81"/>
                <a:gd name="T27" fmla="*/ 2 h 81"/>
                <a:gd name="T28" fmla="*/ 48 w 81"/>
                <a:gd name="T29" fmla="*/ 0 h 81"/>
                <a:gd name="T30" fmla="*/ 40 w 81"/>
                <a:gd name="T31" fmla="*/ 0 h 81"/>
                <a:gd name="T32" fmla="*/ 25 w 81"/>
                <a:gd name="T33" fmla="*/ 2 h 81"/>
                <a:gd name="T34" fmla="*/ 12 w 81"/>
                <a:gd name="T35" fmla="*/ 12 h 81"/>
                <a:gd name="T36" fmla="*/ 2 w 81"/>
                <a:gd name="T37" fmla="*/ 25 h 81"/>
                <a:gd name="T38" fmla="*/ 0 w 81"/>
                <a:gd name="T39" fmla="*/ 41 h 81"/>
                <a:gd name="T40" fmla="*/ 0 w 81"/>
                <a:gd name="T41" fmla="*/ 48 h 81"/>
                <a:gd name="T42" fmla="*/ 2 w 81"/>
                <a:gd name="T43" fmla="*/ 56 h 81"/>
                <a:gd name="T44" fmla="*/ 6 w 81"/>
                <a:gd name="T45" fmla="*/ 62 h 81"/>
                <a:gd name="T46" fmla="*/ 12 w 81"/>
                <a:gd name="T47" fmla="*/ 69 h 81"/>
                <a:gd name="T48" fmla="*/ 18 w 81"/>
                <a:gd name="T49" fmla="*/ 74 h 81"/>
                <a:gd name="T50" fmla="*/ 25 w 81"/>
                <a:gd name="T51" fmla="*/ 78 h 81"/>
                <a:gd name="T52" fmla="*/ 32 w 81"/>
                <a:gd name="T53" fmla="*/ 80 h 81"/>
                <a:gd name="T54" fmla="*/ 40 w 81"/>
                <a:gd name="T55" fmla="*/ 81 h 81"/>
                <a:gd name="T56" fmla="*/ 48 w 81"/>
                <a:gd name="T57" fmla="*/ 80 h 81"/>
                <a:gd name="T58" fmla="*/ 56 w 81"/>
                <a:gd name="T59" fmla="*/ 78 h 81"/>
                <a:gd name="T60" fmla="*/ 58 w 81"/>
                <a:gd name="T61" fmla="*/ 75 h 81"/>
                <a:gd name="T62" fmla="*/ 58 w 81"/>
                <a:gd name="T63" fmla="*/ 74 h 81"/>
                <a:gd name="T64" fmla="*/ 60 w 81"/>
                <a:gd name="T65" fmla="*/ 74 h 81"/>
                <a:gd name="T66" fmla="*/ 62 w 81"/>
                <a:gd name="T67" fmla="*/ 74 h 81"/>
                <a:gd name="T68" fmla="*/ 69 w 81"/>
                <a:gd name="T69" fmla="*/ 6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" h="81">
                  <a:moveTo>
                    <a:pt x="69" y="69"/>
                  </a:moveTo>
                  <a:lnTo>
                    <a:pt x="74" y="62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5" y="59"/>
                  </a:lnTo>
                  <a:lnTo>
                    <a:pt x="78" y="56"/>
                  </a:lnTo>
                  <a:lnTo>
                    <a:pt x="80" y="48"/>
                  </a:lnTo>
                  <a:lnTo>
                    <a:pt x="81" y="41"/>
                  </a:lnTo>
                  <a:lnTo>
                    <a:pt x="80" y="32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69" y="12"/>
                  </a:lnTo>
                  <a:lnTo>
                    <a:pt x="62" y="6"/>
                  </a:lnTo>
                  <a:lnTo>
                    <a:pt x="56" y="2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25" y="2"/>
                  </a:lnTo>
                  <a:lnTo>
                    <a:pt x="12" y="12"/>
                  </a:lnTo>
                  <a:lnTo>
                    <a:pt x="2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6"/>
                  </a:lnTo>
                  <a:lnTo>
                    <a:pt x="6" y="62"/>
                  </a:lnTo>
                  <a:lnTo>
                    <a:pt x="12" y="69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32" y="80"/>
                  </a:lnTo>
                  <a:lnTo>
                    <a:pt x="40" y="81"/>
                  </a:lnTo>
                  <a:lnTo>
                    <a:pt x="48" y="80"/>
                  </a:lnTo>
                  <a:lnTo>
                    <a:pt x="56" y="78"/>
                  </a:lnTo>
                  <a:lnTo>
                    <a:pt x="58" y="75"/>
                  </a:lnTo>
                  <a:lnTo>
                    <a:pt x="58" y="74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9" y="69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1065213" y="3465513"/>
              <a:ext cx="42862" cy="44450"/>
            </a:xfrm>
            <a:custGeom>
              <a:avLst/>
              <a:gdLst>
                <a:gd name="T0" fmla="*/ 69 w 81"/>
                <a:gd name="T1" fmla="*/ 70 h 82"/>
                <a:gd name="T2" fmla="*/ 74 w 81"/>
                <a:gd name="T3" fmla="*/ 62 h 82"/>
                <a:gd name="T4" fmla="*/ 74 w 81"/>
                <a:gd name="T5" fmla="*/ 60 h 82"/>
                <a:gd name="T6" fmla="*/ 74 w 81"/>
                <a:gd name="T7" fmla="*/ 59 h 82"/>
                <a:gd name="T8" fmla="*/ 75 w 81"/>
                <a:gd name="T9" fmla="*/ 59 h 82"/>
                <a:gd name="T10" fmla="*/ 78 w 81"/>
                <a:gd name="T11" fmla="*/ 56 h 82"/>
                <a:gd name="T12" fmla="*/ 80 w 81"/>
                <a:gd name="T13" fmla="*/ 48 h 82"/>
                <a:gd name="T14" fmla="*/ 81 w 81"/>
                <a:gd name="T15" fmla="*/ 41 h 82"/>
                <a:gd name="T16" fmla="*/ 80 w 81"/>
                <a:gd name="T17" fmla="*/ 32 h 82"/>
                <a:gd name="T18" fmla="*/ 78 w 81"/>
                <a:gd name="T19" fmla="*/ 25 h 82"/>
                <a:gd name="T20" fmla="*/ 74 w 81"/>
                <a:gd name="T21" fmla="*/ 18 h 82"/>
                <a:gd name="T22" fmla="*/ 69 w 81"/>
                <a:gd name="T23" fmla="*/ 12 h 82"/>
                <a:gd name="T24" fmla="*/ 62 w 81"/>
                <a:gd name="T25" fmla="*/ 6 h 82"/>
                <a:gd name="T26" fmla="*/ 56 w 81"/>
                <a:gd name="T27" fmla="*/ 2 h 82"/>
                <a:gd name="T28" fmla="*/ 48 w 81"/>
                <a:gd name="T29" fmla="*/ 0 h 82"/>
                <a:gd name="T30" fmla="*/ 41 w 81"/>
                <a:gd name="T31" fmla="*/ 0 h 82"/>
                <a:gd name="T32" fmla="*/ 25 w 81"/>
                <a:gd name="T33" fmla="*/ 2 h 82"/>
                <a:gd name="T34" fmla="*/ 12 w 81"/>
                <a:gd name="T35" fmla="*/ 12 h 82"/>
                <a:gd name="T36" fmla="*/ 2 w 81"/>
                <a:gd name="T37" fmla="*/ 25 h 82"/>
                <a:gd name="T38" fmla="*/ 0 w 81"/>
                <a:gd name="T39" fmla="*/ 41 h 82"/>
                <a:gd name="T40" fmla="*/ 0 w 81"/>
                <a:gd name="T41" fmla="*/ 48 h 82"/>
                <a:gd name="T42" fmla="*/ 2 w 81"/>
                <a:gd name="T43" fmla="*/ 56 h 82"/>
                <a:gd name="T44" fmla="*/ 6 w 81"/>
                <a:gd name="T45" fmla="*/ 62 h 82"/>
                <a:gd name="T46" fmla="*/ 12 w 81"/>
                <a:gd name="T47" fmla="*/ 70 h 82"/>
                <a:gd name="T48" fmla="*/ 18 w 81"/>
                <a:gd name="T49" fmla="*/ 74 h 82"/>
                <a:gd name="T50" fmla="*/ 25 w 81"/>
                <a:gd name="T51" fmla="*/ 78 h 82"/>
                <a:gd name="T52" fmla="*/ 32 w 81"/>
                <a:gd name="T53" fmla="*/ 80 h 82"/>
                <a:gd name="T54" fmla="*/ 41 w 81"/>
                <a:gd name="T55" fmla="*/ 82 h 82"/>
                <a:gd name="T56" fmla="*/ 48 w 81"/>
                <a:gd name="T57" fmla="*/ 80 h 82"/>
                <a:gd name="T58" fmla="*/ 56 w 81"/>
                <a:gd name="T59" fmla="*/ 78 h 82"/>
                <a:gd name="T60" fmla="*/ 59 w 81"/>
                <a:gd name="T61" fmla="*/ 76 h 82"/>
                <a:gd name="T62" fmla="*/ 59 w 81"/>
                <a:gd name="T63" fmla="*/ 74 h 82"/>
                <a:gd name="T64" fmla="*/ 60 w 81"/>
                <a:gd name="T65" fmla="*/ 74 h 82"/>
                <a:gd name="T66" fmla="*/ 62 w 81"/>
                <a:gd name="T67" fmla="*/ 74 h 82"/>
                <a:gd name="T68" fmla="*/ 69 w 81"/>
                <a:gd name="T69" fmla="*/ 7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" h="82">
                  <a:moveTo>
                    <a:pt x="69" y="70"/>
                  </a:moveTo>
                  <a:lnTo>
                    <a:pt x="74" y="62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5" y="59"/>
                  </a:lnTo>
                  <a:lnTo>
                    <a:pt x="78" y="56"/>
                  </a:lnTo>
                  <a:lnTo>
                    <a:pt x="80" y="48"/>
                  </a:lnTo>
                  <a:lnTo>
                    <a:pt x="81" y="41"/>
                  </a:lnTo>
                  <a:lnTo>
                    <a:pt x="80" y="32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69" y="12"/>
                  </a:lnTo>
                  <a:lnTo>
                    <a:pt x="62" y="6"/>
                  </a:lnTo>
                  <a:lnTo>
                    <a:pt x="56" y="2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5" y="2"/>
                  </a:lnTo>
                  <a:lnTo>
                    <a:pt x="12" y="12"/>
                  </a:lnTo>
                  <a:lnTo>
                    <a:pt x="2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6"/>
                  </a:lnTo>
                  <a:lnTo>
                    <a:pt x="6" y="62"/>
                  </a:lnTo>
                  <a:lnTo>
                    <a:pt x="12" y="70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32" y="80"/>
                  </a:lnTo>
                  <a:lnTo>
                    <a:pt x="41" y="82"/>
                  </a:lnTo>
                  <a:lnTo>
                    <a:pt x="48" y="80"/>
                  </a:lnTo>
                  <a:lnTo>
                    <a:pt x="56" y="78"/>
                  </a:lnTo>
                  <a:lnTo>
                    <a:pt x="59" y="76"/>
                  </a:lnTo>
                  <a:lnTo>
                    <a:pt x="59" y="74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9" y="7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190625" y="3589338"/>
              <a:ext cx="42862" cy="42862"/>
            </a:xfrm>
            <a:custGeom>
              <a:avLst/>
              <a:gdLst>
                <a:gd name="T0" fmla="*/ 70 w 82"/>
                <a:gd name="T1" fmla="*/ 69 h 81"/>
                <a:gd name="T2" fmla="*/ 75 w 82"/>
                <a:gd name="T3" fmla="*/ 62 h 81"/>
                <a:gd name="T4" fmla="*/ 75 w 82"/>
                <a:gd name="T5" fmla="*/ 60 h 81"/>
                <a:gd name="T6" fmla="*/ 75 w 82"/>
                <a:gd name="T7" fmla="*/ 59 h 81"/>
                <a:gd name="T8" fmla="*/ 76 w 82"/>
                <a:gd name="T9" fmla="*/ 59 h 81"/>
                <a:gd name="T10" fmla="*/ 78 w 82"/>
                <a:gd name="T11" fmla="*/ 56 h 81"/>
                <a:gd name="T12" fmla="*/ 81 w 82"/>
                <a:gd name="T13" fmla="*/ 48 h 81"/>
                <a:gd name="T14" fmla="*/ 82 w 82"/>
                <a:gd name="T15" fmla="*/ 41 h 81"/>
                <a:gd name="T16" fmla="*/ 81 w 82"/>
                <a:gd name="T17" fmla="*/ 32 h 81"/>
                <a:gd name="T18" fmla="*/ 78 w 82"/>
                <a:gd name="T19" fmla="*/ 25 h 81"/>
                <a:gd name="T20" fmla="*/ 75 w 82"/>
                <a:gd name="T21" fmla="*/ 18 h 81"/>
                <a:gd name="T22" fmla="*/ 70 w 82"/>
                <a:gd name="T23" fmla="*/ 12 h 81"/>
                <a:gd name="T24" fmla="*/ 63 w 82"/>
                <a:gd name="T25" fmla="*/ 6 h 81"/>
                <a:gd name="T26" fmla="*/ 57 w 82"/>
                <a:gd name="T27" fmla="*/ 2 h 81"/>
                <a:gd name="T28" fmla="*/ 48 w 82"/>
                <a:gd name="T29" fmla="*/ 0 h 81"/>
                <a:gd name="T30" fmla="*/ 41 w 82"/>
                <a:gd name="T31" fmla="*/ 0 h 81"/>
                <a:gd name="T32" fmla="*/ 26 w 82"/>
                <a:gd name="T33" fmla="*/ 2 h 81"/>
                <a:gd name="T34" fmla="*/ 12 w 82"/>
                <a:gd name="T35" fmla="*/ 12 h 81"/>
                <a:gd name="T36" fmla="*/ 3 w 82"/>
                <a:gd name="T37" fmla="*/ 25 h 81"/>
                <a:gd name="T38" fmla="*/ 0 w 82"/>
                <a:gd name="T39" fmla="*/ 41 h 81"/>
                <a:gd name="T40" fmla="*/ 0 w 82"/>
                <a:gd name="T41" fmla="*/ 48 h 81"/>
                <a:gd name="T42" fmla="*/ 3 w 82"/>
                <a:gd name="T43" fmla="*/ 56 h 81"/>
                <a:gd name="T44" fmla="*/ 6 w 82"/>
                <a:gd name="T45" fmla="*/ 62 h 81"/>
                <a:gd name="T46" fmla="*/ 12 w 82"/>
                <a:gd name="T47" fmla="*/ 69 h 81"/>
                <a:gd name="T48" fmla="*/ 18 w 82"/>
                <a:gd name="T49" fmla="*/ 74 h 81"/>
                <a:gd name="T50" fmla="*/ 26 w 82"/>
                <a:gd name="T51" fmla="*/ 78 h 81"/>
                <a:gd name="T52" fmla="*/ 33 w 82"/>
                <a:gd name="T53" fmla="*/ 80 h 81"/>
                <a:gd name="T54" fmla="*/ 41 w 82"/>
                <a:gd name="T55" fmla="*/ 81 h 81"/>
                <a:gd name="T56" fmla="*/ 48 w 82"/>
                <a:gd name="T57" fmla="*/ 80 h 81"/>
                <a:gd name="T58" fmla="*/ 57 w 82"/>
                <a:gd name="T59" fmla="*/ 78 h 81"/>
                <a:gd name="T60" fmla="*/ 59 w 82"/>
                <a:gd name="T61" fmla="*/ 75 h 81"/>
                <a:gd name="T62" fmla="*/ 59 w 82"/>
                <a:gd name="T63" fmla="*/ 74 h 81"/>
                <a:gd name="T64" fmla="*/ 60 w 82"/>
                <a:gd name="T65" fmla="*/ 74 h 81"/>
                <a:gd name="T66" fmla="*/ 63 w 82"/>
                <a:gd name="T67" fmla="*/ 74 h 81"/>
                <a:gd name="T68" fmla="*/ 70 w 82"/>
                <a:gd name="T69" fmla="*/ 6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81">
                  <a:moveTo>
                    <a:pt x="70" y="69"/>
                  </a:moveTo>
                  <a:lnTo>
                    <a:pt x="75" y="62"/>
                  </a:lnTo>
                  <a:lnTo>
                    <a:pt x="75" y="60"/>
                  </a:lnTo>
                  <a:lnTo>
                    <a:pt x="75" y="59"/>
                  </a:lnTo>
                  <a:lnTo>
                    <a:pt x="76" y="59"/>
                  </a:lnTo>
                  <a:lnTo>
                    <a:pt x="78" y="56"/>
                  </a:lnTo>
                  <a:lnTo>
                    <a:pt x="81" y="48"/>
                  </a:lnTo>
                  <a:lnTo>
                    <a:pt x="82" y="41"/>
                  </a:lnTo>
                  <a:lnTo>
                    <a:pt x="81" y="32"/>
                  </a:lnTo>
                  <a:lnTo>
                    <a:pt x="78" y="25"/>
                  </a:lnTo>
                  <a:lnTo>
                    <a:pt x="75" y="18"/>
                  </a:lnTo>
                  <a:lnTo>
                    <a:pt x="70" y="12"/>
                  </a:lnTo>
                  <a:lnTo>
                    <a:pt x="63" y="6"/>
                  </a:lnTo>
                  <a:lnTo>
                    <a:pt x="57" y="2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6" y="2"/>
                  </a:lnTo>
                  <a:lnTo>
                    <a:pt x="12" y="12"/>
                  </a:lnTo>
                  <a:lnTo>
                    <a:pt x="3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3" y="56"/>
                  </a:lnTo>
                  <a:lnTo>
                    <a:pt x="6" y="62"/>
                  </a:lnTo>
                  <a:lnTo>
                    <a:pt x="12" y="69"/>
                  </a:lnTo>
                  <a:lnTo>
                    <a:pt x="18" y="74"/>
                  </a:lnTo>
                  <a:lnTo>
                    <a:pt x="26" y="78"/>
                  </a:lnTo>
                  <a:lnTo>
                    <a:pt x="33" y="80"/>
                  </a:lnTo>
                  <a:lnTo>
                    <a:pt x="41" y="81"/>
                  </a:lnTo>
                  <a:lnTo>
                    <a:pt x="48" y="80"/>
                  </a:lnTo>
                  <a:lnTo>
                    <a:pt x="57" y="78"/>
                  </a:lnTo>
                  <a:lnTo>
                    <a:pt x="59" y="75"/>
                  </a:lnTo>
                  <a:lnTo>
                    <a:pt x="59" y="74"/>
                  </a:lnTo>
                  <a:lnTo>
                    <a:pt x="60" y="74"/>
                  </a:lnTo>
                  <a:lnTo>
                    <a:pt x="63" y="74"/>
                  </a:lnTo>
                  <a:lnTo>
                    <a:pt x="70" y="69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420813" y="3479800"/>
              <a:ext cx="44450" cy="42862"/>
            </a:xfrm>
            <a:custGeom>
              <a:avLst/>
              <a:gdLst>
                <a:gd name="T0" fmla="*/ 70 w 82"/>
                <a:gd name="T1" fmla="*/ 70 h 82"/>
                <a:gd name="T2" fmla="*/ 74 w 82"/>
                <a:gd name="T3" fmla="*/ 63 h 82"/>
                <a:gd name="T4" fmla="*/ 74 w 82"/>
                <a:gd name="T5" fmla="*/ 60 h 82"/>
                <a:gd name="T6" fmla="*/ 74 w 82"/>
                <a:gd name="T7" fmla="*/ 59 h 82"/>
                <a:gd name="T8" fmla="*/ 76 w 82"/>
                <a:gd name="T9" fmla="*/ 59 h 82"/>
                <a:gd name="T10" fmla="*/ 78 w 82"/>
                <a:gd name="T11" fmla="*/ 57 h 82"/>
                <a:gd name="T12" fmla="*/ 80 w 82"/>
                <a:gd name="T13" fmla="*/ 48 h 82"/>
                <a:gd name="T14" fmla="*/ 82 w 82"/>
                <a:gd name="T15" fmla="*/ 41 h 82"/>
                <a:gd name="T16" fmla="*/ 80 w 82"/>
                <a:gd name="T17" fmla="*/ 33 h 82"/>
                <a:gd name="T18" fmla="*/ 78 w 82"/>
                <a:gd name="T19" fmla="*/ 26 h 82"/>
                <a:gd name="T20" fmla="*/ 74 w 82"/>
                <a:gd name="T21" fmla="*/ 18 h 82"/>
                <a:gd name="T22" fmla="*/ 70 w 82"/>
                <a:gd name="T23" fmla="*/ 12 h 82"/>
                <a:gd name="T24" fmla="*/ 62 w 82"/>
                <a:gd name="T25" fmla="*/ 6 h 82"/>
                <a:gd name="T26" fmla="*/ 56 w 82"/>
                <a:gd name="T27" fmla="*/ 3 h 82"/>
                <a:gd name="T28" fmla="*/ 48 w 82"/>
                <a:gd name="T29" fmla="*/ 0 h 82"/>
                <a:gd name="T30" fmla="*/ 41 w 82"/>
                <a:gd name="T31" fmla="*/ 0 h 82"/>
                <a:gd name="T32" fmla="*/ 25 w 82"/>
                <a:gd name="T33" fmla="*/ 3 h 82"/>
                <a:gd name="T34" fmla="*/ 12 w 82"/>
                <a:gd name="T35" fmla="*/ 12 h 82"/>
                <a:gd name="T36" fmla="*/ 2 w 82"/>
                <a:gd name="T37" fmla="*/ 26 h 82"/>
                <a:gd name="T38" fmla="*/ 0 w 82"/>
                <a:gd name="T39" fmla="*/ 41 h 82"/>
                <a:gd name="T40" fmla="*/ 0 w 82"/>
                <a:gd name="T41" fmla="*/ 48 h 82"/>
                <a:gd name="T42" fmla="*/ 2 w 82"/>
                <a:gd name="T43" fmla="*/ 57 h 82"/>
                <a:gd name="T44" fmla="*/ 6 w 82"/>
                <a:gd name="T45" fmla="*/ 63 h 82"/>
                <a:gd name="T46" fmla="*/ 12 w 82"/>
                <a:gd name="T47" fmla="*/ 70 h 82"/>
                <a:gd name="T48" fmla="*/ 18 w 82"/>
                <a:gd name="T49" fmla="*/ 75 h 82"/>
                <a:gd name="T50" fmla="*/ 25 w 82"/>
                <a:gd name="T51" fmla="*/ 78 h 82"/>
                <a:gd name="T52" fmla="*/ 32 w 82"/>
                <a:gd name="T53" fmla="*/ 81 h 82"/>
                <a:gd name="T54" fmla="*/ 41 w 82"/>
                <a:gd name="T55" fmla="*/ 82 h 82"/>
                <a:gd name="T56" fmla="*/ 48 w 82"/>
                <a:gd name="T57" fmla="*/ 81 h 82"/>
                <a:gd name="T58" fmla="*/ 56 w 82"/>
                <a:gd name="T59" fmla="*/ 78 h 82"/>
                <a:gd name="T60" fmla="*/ 59 w 82"/>
                <a:gd name="T61" fmla="*/ 76 h 82"/>
                <a:gd name="T62" fmla="*/ 59 w 82"/>
                <a:gd name="T63" fmla="*/ 75 h 82"/>
                <a:gd name="T64" fmla="*/ 60 w 82"/>
                <a:gd name="T65" fmla="*/ 75 h 82"/>
                <a:gd name="T66" fmla="*/ 62 w 82"/>
                <a:gd name="T67" fmla="*/ 75 h 82"/>
                <a:gd name="T68" fmla="*/ 70 w 82"/>
                <a:gd name="T69" fmla="*/ 7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82">
                  <a:moveTo>
                    <a:pt x="70" y="70"/>
                  </a:moveTo>
                  <a:lnTo>
                    <a:pt x="74" y="63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6" y="59"/>
                  </a:lnTo>
                  <a:lnTo>
                    <a:pt x="78" y="57"/>
                  </a:lnTo>
                  <a:lnTo>
                    <a:pt x="80" y="48"/>
                  </a:lnTo>
                  <a:lnTo>
                    <a:pt x="82" y="41"/>
                  </a:lnTo>
                  <a:lnTo>
                    <a:pt x="80" y="33"/>
                  </a:lnTo>
                  <a:lnTo>
                    <a:pt x="78" y="26"/>
                  </a:lnTo>
                  <a:lnTo>
                    <a:pt x="74" y="18"/>
                  </a:lnTo>
                  <a:lnTo>
                    <a:pt x="70" y="12"/>
                  </a:lnTo>
                  <a:lnTo>
                    <a:pt x="62" y="6"/>
                  </a:lnTo>
                  <a:lnTo>
                    <a:pt x="56" y="3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5" y="3"/>
                  </a:lnTo>
                  <a:lnTo>
                    <a:pt x="12" y="12"/>
                  </a:lnTo>
                  <a:lnTo>
                    <a:pt x="2" y="26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7"/>
                  </a:lnTo>
                  <a:lnTo>
                    <a:pt x="6" y="63"/>
                  </a:lnTo>
                  <a:lnTo>
                    <a:pt x="12" y="70"/>
                  </a:lnTo>
                  <a:lnTo>
                    <a:pt x="18" y="75"/>
                  </a:lnTo>
                  <a:lnTo>
                    <a:pt x="25" y="78"/>
                  </a:lnTo>
                  <a:lnTo>
                    <a:pt x="32" y="81"/>
                  </a:lnTo>
                  <a:lnTo>
                    <a:pt x="41" y="82"/>
                  </a:lnTo>
                  <a:lnTo>
                    <a:pt x="48" y="81"/>
                  </a:lnTo>
                  <a:lnTo>
                    <a:pt x="56" y="78"/>
                  </a:lnTo>
                  <a:lnTo>
                    <a:pt x="59" y="76"/>
                  </a:lnTo>
                  <a:lnTo>
                    <a:pt x="59" y="75"/>
                  </a:lnTo>
                  <a:lnTo>
                    <a:pt x="60" y="75"/>
                  </a:lnTo>
                  <a:lnTo>
                    <a:pt x="62" y="75"/>
                  </a:lnTo>
                  <a:lnTo>
                    <a:pt x="70" y="7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1649413" y="3567113"/>
              <a:ext cx="44450" cy="42862"/>
            </a:xfrm>
            <a:custGeom>
              <a:avLst/>
              <a:gdLst>
                <a:gd name="T0" fmla="*/ 70 w 82"/>
                <a:gd name="T1" fmla="*/ 69 h 81"/>
                <a:gd name="T2" fmla="*/ 74 w 82"/>
                <a:gd name="T3" fmla="*/ 62 h 81"/>
                <a:gd name="T4" fmla="*/ 74 w 82"/>
                <a:gd name="T5" fmla="*/ 60 h 81"/>
                <a:gd name="T6" fmla="*/ 74 w 82"/>
                <a:gd name="T7" fmla="*/ 59 h 81"/>
                <a:gd name="T8" fmla="*/ 76 w 82"/>
                <a:gd name="T9" fmla="*/ 59 h 81"/>
                <a:gd name="T10" fmla="*/ 78 w 82"/>
                <a:gd name="T11" fmla="*/ 56 h 81"/>
                <a:gd name="T12" fmla="*/ 80 w 82"/>
                <a:gd name="T13" fmla="*/ 48 h 81"/>
                <a:gd name="T14" fmla="*/ 82 w 82"/>
                <a:gd name="T15" fmla="*/ 41 h 81"/>
                <a:gd name="T16" fmla="*/ 80 w 82"/>
                <a:gd name="T17" fmla="*/ 32 h 81"/>
                <a:gd name="T18" fmla="*/ 78 w 82"/>
                <a:gd name="T19" fmla="*/ 25 h 81"/>
                <a:gd name="T20" fmla="*/ 74 w 82"/>
                <a:gd name="T21" fmla="*/ 18 h 81"/>
                <a:gd name="T22" fmla="*/ 70 w 82"/>
                <a:gd name="T23" fmla="*/ 12 h 81"/>
                <a:gd name="T24" fmla="*/ 62 w 82"/>
                <a:gd name="T25" fmla="*/ 6 h 81"/>
                <a:gd name="T26" fmla="*/ 56 w 82"/>
                <a:gd name="T27" fmla="*/ 2 h 81"/>
                <a:gd name="T28" fmla="*/ 48 w 82"/>
                <a:gd name="T29" fmla="*/ 0 h 81"/>
                <a:gd name="T30" fmla="*/ 41 w 82"/>
                <a:gd name="T31" fmla="*/ 0 h 81"/>
                <a:gd name="T32" fmla="*/ 25 w 82"/>
                <a:gd name="T33" fmla="*/ 2 h 81"/>
                <a:gd name="T34" fmla="*/ 12 w 82"/>
                <a:gd name="T35" fmla="*/ 12 h 81"/>
                <a:gd name="T36" fmla="*/ 2 w 82"/>
                <a:gd name="T37" fmla="*/ 25 h 81"/>
                <a:gd name="T38" fmla="*/ 0 w 82"/>
                <a:gd name="T39" fmla="*/ 41 h 81"/>
                <a:gd name="T40" fmla="*/ 0 w 82"/>
                <a:gd name="T41" fmla="*/ 48 h 81"/>
                <a:gd name="T42" fmla="*/ 2 w 82"/>
                <a:gd name="T43" fmla="*/ 56 h 81"/>
                <a:gd name="T44" fmla="*/ 6 w 82"/>
                <a:gd name="T45" fmla="*/ 62 h 81"/>
                <a:gd name="T46" fmla="*/ 12 w 82"/>
                <a:gd name="T47" fmla="*/ 69 h 81"/>
                <a:gd name="T48" fmla="*/ 18 w 82"/>
                <a:gd name="T49" fmla="*/ 74 h 81"/>
                <a:gd name="T50" fmla="*/ 25 w 82"/>
                <a:gd name="T51" fmla="*/ 78 h 81"/>
                <a:gd name="T52" fmla="*/ 32 w 82"/>
                <a:gd name="T53" fmla="*/ 80 h 81"/>
                <a:gd name="T54" fmla="*/ 41 w 82"/>
                <a:gd name="T55" fmla="*/ 81 h 81"/>
                <a:gd name="T56" fmla="*/ 48 w 82"/>
                <a:gd name="T57" fmla="*/ 80 h 81"/>
                <a:gd name="T58" fmla="*/ 56 w 82"/>
                <a:gd name="T59" fmla="*/ 78 h 81"/>
                <a:gd name="T60" fmla="*/ 59 w 82"/>
                <a:gd name="T61" fmla="*/ 75 h 81"/>
                <a:gd name="T62" fmla="*/ 59 w 82"/>
                <a:gd name="T63" fmla="*/ 74 h 81"/>
                <a:gd name="T64" fmla="*/ 60 w 82"/>
                <a:gd name="T65" fmla="*/ 74 h 81"/>
                <a:gd name="T66" fmla="*/ 62 w 82"/>
                <a:gd name="T67" fmla="*/ 74 h 81"/>
                <a:gd name="T68" fmla="*/ 70 w 82"/>
                <a:gd name="T69" fmla="*/ 6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81">
                  <a:moveTo>
                    <a:pt x="70" y="69"/>
                  </a:moveTo>
                  <a:lnTo>
                    <a:pt x="74" y="62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6" y="59"/>
                  </a:lnTo>
                  <a:lnTo>
                    <a:pt x="78" y="56"/>
                  </a:lnTo>
                  <a:lnTo>
                    <a:pt x="80" y="48"/>
                  </a:lnTo>
                  <a:lnTo>
                    <a:pt x="82" y="41"/>
                  </a:lnTo>
                  <a:lnTo>
                    <a:pt x="80" y="32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70" y="12"/>
                  </a:lnTo>
                  <a:lnTo>
                    <a:pt x="62" y="6"/>
                  </a:lnTo>
                  <a:lnTo>
                    <a:pt x="56" y="2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5" y="2"/>
                  </a:lnTo>
                  <a:lnTo>
                    <a:pt x="12" y="12"/>
                  </a:lnTo>
                  <a:lnTo>
                    <a:pt x="2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6"/>
                  </a:lnTo>
                  <a:lnTo>
                    <a:pt x="6" y="62"/>
                  </a:lnTo>
                  <a:lnTo>
                    <a:pt x="12" y="69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32" y="80"/>
                  </a:lnTo>
                  <a:lnTo>
                    <a:pt x="41" y="81"/>
                  </a:lnTo>
                  <a:lnTo>
                    <a:pt x="48" y="80"/>
                  </a:lnTo>
                  <a:lnTo>
                    <a:pt x="56" y="78"/>
                  </a:lnTo>
                  <a:lnTo>
                    <a:pt x="59" y="75"/>
                  </a:lnTo>
                  <a:lnTo>
                    <a:pt x="59" y="74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70" y="69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"/>
            <p:cNvSpPr>
              <a:spLocks/>
            </p:cNvSpPr>
            <p:nvPr/>
          </p:nvSpPr>
          <p:spPr bwMode="auto">
            <a:xfrm>
              <a:off x="2103438" y="3697288"/>
              <a:ext cx="42862" cy="44450"/>
            </a:xfrm>
            <a:custGeom>
              <a:avLst/>
              <a:gdLst>
                <a:gd name="T0" fmla="*/ 69 w 81"/>
                <a:gd name="T1" fmla="*/ 70 h 82"/>
                <a:gd name="T2" fmla="*/ 74 w 81"/>
                <a:gd name="T3" fmla="*/ 62 h 82"/>
                <a:gd name="T4" fmla="*/ 74 w 81"/>
                <a:gd name="T5" fmla="*/ 60 h 82"/>
                <a:gd name="T6" fmla="*/ 74 w 81"/>
                <a:gd name="T7" fmla="*/ 59 h 82"/>
                <a:gd name="T8" fmla="*/ 75 w 81"/>
                <a:gd name="T9" fmla="*/ 59 h 82"/>
                <a:gd name="T10" fmla="*/ 78 w 81"/>
                <a:gd name="T11" fmla="*/ 56 h 82"/>
                <a:gd name="T12" fmla="*/ 80 w 81"/>
                <a:gd name="T13" fmla="*/ 48 h 82"/>
                <a:gd name="T14" fmla="*/ 81 w 81"/>
                <a:gd name="T15" fmla="*/ 41 h 82"/>
                <a:gd name="T16" fmla="*/ 80 w 81"/>
                <a:gd name="T17" fmla="*/ 32 h 82"/>
                <a:gd name="T18" fmla="*/ 78 w 81"/>
                <a:gd name="T19" fmla="*/ 25 h 82"/>
                <a:gd name="T20" fmla="*/ 74 w 81"/>
                <a:gd name="T21" fmla="*/ 18 h 82"/>
                <a:gd name="T22" fmla="*/ 69 w 81"/>
                <a:gd name="T23" fmla="*/ 12 h 82"/>
                <a:gd name="T24" fmla="*/ 62 w 81"/>
                <a:gd name="T25" fmla="*/ 6 h 82"/>
                <a:gd name="T26" fmla="*/ 56 w 81"/>
                <a:gd name="T27" fmla="*/ 2 h 82"/>
                <a:gd name="T28" fmla="*/ 48 w 81"/>
                <a:gd name="T29" fmla="*/ 0 h 82"/>
                <a:gd name="T30" fmla="*/ 40 w 81"/>
                <a:gd name="T31" fmla="*/ 0 h 82"/>
                <a:gd name="T32" fmla="*/ 25 w 81"/>
                <a:gd name="T33" fmla="*/ 2 h 82"/>
                <a:gd name="T34" fmla="*/ 12 w 81"/>
                <a:gd name="T35" fmla="*/ 12 h 82"/>
                <a:gd name="T36" fmla="*/ 2 w 81"/>
                <a:gd name="T37" fmla="*/ 25 h 82"/>
                <a:gd name="T38" fmla="*/ 0 w 81"/>
                <a:gd name="T39" fmla="*/ 41 h 82"/>
                <a:gd name="T40" fmla="*/ 0 w 81"/>
                <a:gd name="T41" fmla="*/ 48 h 82"/>
                <a:gd name="T42" fmla="*/ 2 w 81"/>
                <a:gd name="T43" fmla="*/ 56 h 82"/>
                <a:gd name="T44" fmla="*/ 6 w 81"/>
                <a:gd name="T45" fmla="*/ 62 h 82"/>
                <a:gd name="T46" fmla="*/ 12 w 81"/>
                <a:gd name="T47" fmla="*/ 70 h 82"/>
                <a:gd name="T48" fmla="*/ 18 w 81"/>
                <a:gd name="T49" fmla="*/ 74 h 82"/>
                <a:gd name="T50" fmla="*/ 25 w 81"/>
                <a:gd name="T51" fmla="*/ 78 h 82"/>
                <a:gd name="T52" fmla="*/ 32 w 81"/>
                <a:gd name="T53" fmla="*/ 80 h 82"/>
                <a:gd name="T54" fmla="*/ 40 w 81"/>
                <a:gd name="T55" fmla="*/ 82 h 82"/>
                <a:gd name="T56" fmla="*/ 48 w 81"/>
                <a:gd name="T57" fmla="*/ 80 h 82"/>
                <a:gd name="T58" fmla="*/ 56 w 81"/>
                <a:gd name="T59" fmla="*/ 78 h 82"/>
                <a:gd name="T60" fmla="*/ 58 w 81"/>
                <a:gd name="T61" fmla="*/ 76 h 82"/>
                <a:gd name="T62" fmla="*/ 58 w 81"/>
                <a:gd name="T63" fmla="*/ 74 h 82"/>
                <a:gd name="T64" fmla="*/ 60 w 81"/>
                <a:gd name="T65" fmla="*/ 74 h 82"/>
                <a:gd name="T66" fmla="*/ 62 w 81"/>
                <a:gd name="T67" fmla="*/ 74 h 82"/>
                <a:gd name="T68" fmla="*/ 69 w 81"/>
                <a:gd name="T69" fmla="*/ 7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" h="82">
                  <a:moveTo>
                    <a:pt x="69" y="70"/>
                  </a:moveTo>
                  <a:lnTo>
                    <a:pt x="74" y="62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5" y="59"/>
                  </a:lnTo>
                  <a:lnTo>
                    <a:pt x="78" y="56"/>
                  </a:lnTo>
                  <a:lnTo>
                    <a:pt x="80" y="48"/>
                  </a:lnTo>
                  <a:lnTo>
                    <a:pt x="81" y="41"/>
                  </a:lnTo>
                  <a:lnTo>
                    <a:pt x="80" y="32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69" y="12"/>
                  </a:lnTo>
                  <a:lnTo>
                    <a:pt x="62" y="6"/>
                  </a:lnTo>
                  <a:lnTo>
                    <a:pt x="56" y="2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25" y="2"/>
                  </a:lnTo>
                  <a:lnTo>
                    <a:pt x="12" y="12"/>
                  </a:lnTo>
                  <a:lnTo>
                    <a:pt x="2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6"/>
                  </a:lnTo>
                  <a:lnTo>
                    <a:pt x="6" y="62"/>
                  </a:lnTo>
                  <a:lnTo>
                    <a:pt x="12" y="70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32" y="80"/>
                  </a:lnTo>
                  <a:lnTo>
                    <a:pt x="40" y="82"/>
                  </a:lnTo>
                  <a:lnTo>
                    <a:pt x="48" y="80"/>
                  </a:lnTo>
                  <a:lnTo>
                    <a:pt x="56" y="78"/>
                  </a:lnTo>
                  <a:lnTo>
                    <a:pt x="58" y="76"/>
                  </a:lnTo>
                  <a:lnTo>
                    <a:pt x="58" y="74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9" y="7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6"/>
            <p:cNvSpPr>
              <a:spLocks/>
            </p:cNvSpPr>
            <p:nvPr/>
          </p:nvSpPr>
          <p:spPr bwMode="auto">
            <a:xfrm>
              <a:off x="2559050" y="3597275"/>
              <a:ext cx="42862" cy="42862"/>
            </a:xfrm>
            <a:custGeom>
              <a:avLst/>
              <a:gdLst>
                <a:gd name="T0" fmla="*/ 70 w 82"/>
                <a:gd name="T1" fmla="*/ 70 h 82"/>
                <a:gd name="T2" fmla="*/ 74 w 82"/>
                <a:gd name="T3" fmla="*/ 63 h 82"/>
                <a:gd name="T4" fmla="*/ 74 w 82"/>
                <a:gd name="T5" fmla="*/ 60 h 82"/>
                <a:gd name="T6" fmla="*/ 74 w 82"/>
                <a:gd name="T7" fmla="*/ 59 h 82"/>
                <a:gd name="T8" fmla="*/ 76 w 82"/>
                <a:gd name="T9" fmla="*/ 59 h 82"/>
                <a:gd name="T10" fmla="*/ 78 w 82"/>
                <a:gd name="T11" fmla="*/ 57 h 82"/>
                <a:gd name="T12" fmla="*/ 80 w 82"/>
                <a:gd name="T13" fmla="*/ 48 h 82"/>
                <a:gd name="T14" fmla="*/ 82 w 82"/>
                <a:gd name="T15" fmla="*/ 41 h 82"/>
                <a:gd name="T16" fmla="*/ 80 w 82"/>
                <a:gd name="T17" fmla="*/ 33 h 82"/>
                <a:gd name="T18" fmla="*/ 78 w 82"/>
                <a:gd name="T19" fmla="*/ 26 h 82"/>
                <a:gd name="T20" fmla="*/ 74 w 82"/>
                <a:gd name="T21" fmla="*/ 18 h 82"/>
                <a:gd name="T22" fmla="*/ 70 w 82"/>
                <a:gd name="T23" fmla="*/ 12 h 82"/>
                <a:gd name="T24" fmla="*/ 62 w 82"/>
                <a:gd name="T25" fmla="*/ 6 h 82"/>
                <a:gd name="T26" fmla="*/ 56 w 82"/>
                <a:gd name="T27" fmla="*/ 3 h 82"/>
                <a:gd name="T28" fmla="*/ 48 w 82"/>
                <a:gd name="T29" fmla="*/ 0 h 82"/>
                <a:gd name="T30" fmla="*/ 41 w 82"/>
                <a:gd name="T31" fmla="*/ 0 h 82"/>
                <a:gd name="T32" fmla="*/ 25 w 82"/>
                <a:gd name="T33" fmla="*/ 3 h 82"/>
                <a:gd name="T34" fmla="*/ 12 w 82"/>
                <a:gd name="T35" fmla="*/ 12 h 82"/>
                <a:gd name="T36" fmla="*/ 2 w 82"/>
                <a:gd name="T37" fmla="*/ 26 h 82"/>
                <a:gd name="T38" fmla="*/ 0 w 82"/>
                <a:gd name="T39" fmla="*/ 41 h 82"/>
                <a:gd name="T40" fmla="*/ 0 w 82"/>
                <a:gd name="T41" fmla="*/ 48 h 82"/>
                <a:gd name="T42" fmla="*/ 2 w 82"/>
                <a:gd name="T43" fmla="*/ 57 h 82"/>
                <a:gd name="T44" fmla="*/ 6 w 82"/>
                <a:gd name="T45" fmla="*/ 63 h 82"/>
                <a:gd name="T46" fmla="*/ 12 w 82"/>
                <a:gd name="T47" fmla="*/ 70 h 82"/>
                <a:gd name="T48" fmla="*/ 18 w 82"/>
                <a:gd name="T49" fmla="*/ 75 h 82"/>
                <a:gd name="T50" fmla="*/ 25 w 82"/>
                <a:gd name="T51" fmla="*/ 78 h 82"/>
                <a:gd name="T52" fmla="*/ 32 w 82"/>
                <a:gd name="T53" fmla="*/ 81 h 82"/>
                <a:gd name="T54" fmla="*/ 41 w 82"/>
                <a:gd name="T55" fmla="*/ 82 h 82"/>
                <a:gd name="T56" fmla="*/ 48 w 82"/>
                <a:gd name="T57" fmla="*/ 81 h 82"/>
                <a:gd name="T58" fmla="*/ 56 w 82"/>
                <a:gd name="T59" fmla="*/ 78 h 82"/>
                <a:gd name="T60" fmla="*/ 59 w 82"/>
                <a:gd name="T61" fmla="*/ 76 h 82"/>
                <a:gd name="T62" fmla="*/ 59 w 82"/>
                <a:gd name="T63" fmla="*/ 75 h 82"/>
                <a:gd name="T64" fmla="*/ 60 w 82"/>
                <a:gd name="T65" fmla="*/ 75 h 82"/>
                <a:gd name="T66" fmla="*/ 62 w 82"/>
                <a:gd name="T67" fmla="*/ 75 h 82"/>
                <a:gd name="T68" fmla="*/ 70 w 82"/>
                <a:gd name="T69" fmla="*/ 7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82">
                  <a:moveTo>
                    <a:pt x="70" y="70"/>
                  </a:moveTo>
                  <a:lnTo>
                    <a:pt x="74" y="63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6" y="59"/>
                  </a:lnTo>
                  <a:lnTo>
                    <a:pt x="78" y="57"/>
                  </a:lnTo>
                  <a:lnTo>
                    <a:pt x="80" y="48"/>
                  </a:lnTo>
                  <a:lnTo>
                    <a:pt x="82" y="41"/>
                  </a:lnTo>
                  <a:lnTo>
                    <a:pt x="80" y="33"/>
                  </a:lnTo>
                  <a:lnTo>
                    <a:pt x="78" y="26"/>
                  </a:lnTo>
                  <a:lnTo>
                    <a:pt x="74" y="18"/>
                  </a:lnTo>
                  <a:lnTo>
                    <a:pt x="70" y="12"/>
                  </a:lnTo>
                  <a:lnTo>
                    <a:pt x="62" y="6"/>
                  </a:lnTo>
                  <a:lnTo>
                    <a:pt x="56" y="3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5" y="3"/>
                  </a:lnTo>
                  <a:lnTo>
                    <a:pt x="12" y="12"/>
                  </a:lnTo>
                  <a:lnTo>
                    <a:pt x="2" y="26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7"/>
                  </a:lnTo>
                  <a:lnTo>
                    <a:pt x="6" y="63"/>
                  </a:lnTo>
                  <a:lnTo>
                    <a:pt x="12" y="70"/>
                  </a:lnTo>
                  <a:lnTo>
                    <a:pt x="18" y="75"/>
                  </a:lnTo>
                  <a:lnTo>
                    <a:pt x="25" y="78"/>
                  </a:lnTo>
                  <a:lnTo>
                    <a:pt x="32" y="81"/>
                  </a:lnTo>
                  <a:lnTo>
                    <a:pt x="41" y="82"/>
                  </a:lnTo>
                  <a:lnTo>
                    <a:pt x="48" y="81"/>
                  </a:lnTo>
                  <a:lnTo>
                    <a:pt x="56" y="78"/>
                  </a:lnTo>
                  <a:lnTo>
                    <a:pt x="59" y="76"/>
                  </a:lnTo>
                  <a:lnTo>
                    <a:pt x="59" y="75"/>
                  </a:lnTo>
                  <a:lnTo>
                    <a:pt x="60" y="75"/>
                  </a:lnTo>
                  <a:lnTo>
                    <a:pt x="62" y="75"/>
                  </a:lnTo>
                  <a:lnTo>
                    <a:pt x="70" y="7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7"/>
            <p:cNvSpPr>
              <a:spLocks/>
            </p:cNvSpPr>
            <p:nvPr/>
          </p:nvSpPr>
          <p:spPr bwMode="auto">
            <a:xfrm>
              <a:off x="3009900" y="3546475"/>
              <a:ext cx="42862" cy="42862"/>
            </a:xfrm>
            <a:custGeom>
              <a:avLst/>
              <a:gdLst>
                <a:gd name="T0" fmla="*/ 70 w 82"/>
                <a:gd name="T1" fmla="*/ 70 h 82"/>
                <a:gd name="T2" fmla="*/ 74 w 82"/>
                <a:gd name="T3" fmla="*/ 63 h 82"/>
                <a:gd name="T4" fmla="*/ 74 w 82"/>
                <a:gd name="T5" fmla="*/ 60 h 82"/>
                <a:gd name="T6" fmla="*/ 74 w 82"/>
                <a:gd name="T7" fmla="*/ 59 h 82"/>
                <a:gd name="T8" fmla="*/ 76 w 82"/>
                <a:gd name="T9" fmla="*/ 59 h 82"/>
                <a:gd name="T10" fmla="*/ 78 w 82"/>
                <a:gd name="T11" fmla="*/ 57 h 82"/>
                <a:gd name="T12" fmla="*/ 80 w 82"/>
                <a:gd name="T13" fmla="*/ 48 h 82"/>
                <a:gd name="T14" fmla="*/ 82 w 82"/>
                <a:gd name="T15" fmla="*/ 41 h 82"/>
                <a:gd name="T16" fmla="*/ 80 w 82"/>
                <a:gd name="T17" fmla="*/ 33 h 82"/>
                <a:gd name="T18" fmla="*/ 78 w 82"/>
                <a:gd name="T19" fmla="*/ 25 h 82"/>
                <a:gd name="T20" fmla="*/ 74 w 82"/>
                <a:gd name="T21" fmla="*/ 18 h 82"/>
                <a:gd name="T22" fmla="*/ 70 w 82"/>
                <a:gd name="T23" fmla="*/ 12 h 82"/>
                <a:gd name="T24" fmla="*/ 62 w 82"/>
                <a:gd name="T25" fmla="*/ 6 h 82"/>
                <a:gd name="T26" fmla="*/ 56 w 82"/>
                <a:gd name="T27" fmla="*/ 3 h 82"/>
                <a:gd name="T28" fmla="*/ 48 w 82"/>
                <a:gd name="T29" fmla="*/ 0 h 82"/>
                <a:gd name="T30" fmla="*/ 41 w 82"/>
                <a:gd name="T31" fmla="*/ 0 h 82"/>
                <a:gd name="T32" fmla="*/ 25 w 82"/>
                <a:gd name="T33" fmla="*/ 3 h 82"/>
                <a:gd name="T34" fmla="*/ 12 w 82"/>
                <a:gd name="T35" fmla="*/ 12 h 82"/>
                <a:gd name="T36" fmla="*/ 2 w 82"/>
                <a:gd name="T37" fmla="*/ 25 h 82"/>
                <a:gd name="T38" fmla="*/ 0 w 82"/>
                <a:gd name="T39" fmla="*/ 41 h 82"/>
                <a:gd name="T40" fmla="*/ 0 w 82"/>
                <a:gd name="T41" fmla="*/ 48 h 82"/>
                <a:gd name="T42" fmla="*/ 2 w 82"/>
                <a:gd name="T43" fmla="*/ 57 h 82"/>
                <a:gd name="T44" fmla="*/ 6 w 82"/>
                <a:gd name="T45" fmla="*/ 63 h 82"/>
                <a:gd name="T46" fmla="*/ 12 w 82"/>
                <a:gd name="T47" fmla="*/ 70 h 82"/>
                <a:gd name="T48" fmla="*/ 18 w 82"/>
                <a:gd name="T49" fmla="*/ 75 h 82"/>
                <a:gd name="T50" fmla="*/ 25 w 82"/>
                <a:gd name="T51" fmla="*/ 78 h 82"/>
                <a:gd name="T52" fmla="*/ 32 w 82"/>
                <a:gd name="T53" fmla="*/ 81 h 82"/>
                <a:gd name="T54" fmla="*/ 41 w 82"/>
                <a:gd name="T55" fmla="*/ 82 h 82"/>
                <a:gd name="T56" fmla="*/ 48 w 82"/>
                <a:gd name="T57" fmla="*/ 81 h 82"/>
                <a:gd name="T58" fmla="*/ 56 w 82"/>
                <a:gd name="T59" fmla="*/ 78 h 82"/>
                <a:gd name="T60" fmla="*/ 59 w 82"/>
                <a:gd name="T61" fmla="*/ 76 h 82"/>
                <a:gd name="T62" fmla="*/ 59 w 82"/>
                <a:gd name="T63" fmla="*/ 75 h 82"/>
                <a:gd name="T64" fmla="*/ 60 w 82"/>
                <a:gd name="T65" fmla="*/ 75 h 82"/>
                <a:gd name="T66" fmla="*/ 62 w 82"/>
                <a:gd name="T67" fmla="*/ 75 h 82"/>
                <a:gd name="T68" fmla="*/ 70 w 82"/>
                <a:gd name="T69" fmla="*/ 7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82">
                  <a:moveTo>
                    <a:pt x="70" y="70"/>
                  </a:moveTo>
                  <a:lnTo>
                    <a:pt x="74" y="63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6" y="59"/>
                  </a:lnTo>
                  <a:lnTo>
                    <a:pt x="78" y="57"/>
                  </a:lnTo>
                  <a:lnTo>
                    <a:pt x="80" y="48"/>
                  </a:lnTo>
                  <a:lnTo>
                    <a:pt x="82" y="41"/>
                  </a:lnTo>
                  <a:lnTo>
                    <a:pt x="80" y="33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70" y="12"/>
                  </a:lnTo>
                  <a:lnTo>
                    <a:pt x="62" y="6"/>
                  </a:lnTo>
                  <a:lnTo>
                    <a:pt x="56" y="3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5" y="3"/>
                  </a:lnTo>
                  <a:lnTo>
                    <a:pt x="12" y="12"/>
                  </a:lnTo>
                  <a:lnTo>
                    <a:pt x="2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7"/>
                  </a:lnTo>
                  <a:lnTo>
                    <a:pt x="6" y="63"/>
                  </a:lnTo>
                  <a:lnTo>
                    <a:pt x="12" y="70"/>
                  </a:lnTo>
                  <a:lnTo>
                    <a:pt x="18" y="75"/>
                  </a:lnTo>
                  <a:lnTo>
                    <a:pt x="25" y="78"/>
                  </a:lnTo>
                  <a:lnTo>
                    <a:pt x="32" y="81"/>
                  </a:lnTo>
                  <a:lnTo>
                    <a:pt x="41" y="82"/>
                  </a:lnTo>
                  <a:lnTo>
                    <a:pt x="48" y="81"/>
                  </a:lnTo>
                  <a:lnTo>
                    <a:pt x="56" y="78"/>
                  </a:lnTo>
                  <a:lnTo>
                    <a:pt x="59" y="76"/>
                  </a:lnTo>
                  <a:lnTo>
                    <a:pt x="59" y="75"/>
                  </a:lnTo>
                  <a:lnTo>
                    <a:pt x="60" y="75"/>
                  </a:lnTo>
                  <a:lnTo>
                    <a:pt x="62" y="75"/>
                  </a:lnTo>
                  <a:lnTo>
                    <a:pt x="70" y="7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8"/>
            <p:cNvSpPr>
              <a:spLocks/>
            </p:cNvSpPr>
            <p:nvPr/>
          </p:nvSpPr>
          <p:spPr bwMode="auto">
            <a:xfrm>
              <a:off x="3463925" y="3554413"/>
              <a:ext cx="42862" cy="42862"/>
            </a:xfrm>
            <a:custGeom>
              <a:avLst/>
              <a:gdLst>
                <a:gd name="T0" fmla="*/ 70 w 82"/>
                <a:gd name="T1" fmla="*/ 69 h 81"/>
                <a:gd name="T2" fmla="*/ 74 w 82"/>
                <a:gd name="T3" fmla="*/ 62 h 81"/>
                <a:gd name="T4" fmla="*/ 74 w 82"/>
                <a:gd name="T5" fmla="*/ 60 h 81"/>
                <a:gd name="T6" fmla="*/ 74 w 82"/>
                <a:gd name="T7" fmla="*/ 59 h 81"/>
                <a:gd name="T8" fmla="*/ 76 w 82"/>
                <a:gd name="T9" fmla="*/ 59 h 81"/>
                <a:gd name="T10" fmla="*/ 78 w 82"/>
                <a:gd name="T11" fmla="*/ 56 h 81"/>
                <a:gd name="T12" fmla="*/ 80 w 82"/>
                <a:gd name="T13" fmla="*/ 48 h 81"/>
                <a:gd name="T14" fmla="*/ 82 w 82"/>
                <a:gd name="T15" fmla="*/ 41 h 81"/>
                <a:gd name="T16" fmla="*/ 80 w 82"/>
                <a:gd name="T17" fmla="*/ 32 h 81"/>
                <a:gd name="T18" fmla="*/ 78 w 82"/>
                <a:gd name="T19" fmla="*/ 25 h 81"/>
                <a:gd name="T20" fmla="*/ 74 w 82"/>
                <a:gd name="T21" fmla="*/ 18 h 81"/>
                <a:gd name="T22" fmla="*/ 70 w 82"/>
                <a:gd name="T23" fmla="*/ 12 h 81"/>
                <a:gd name="T24" fmla="*/ 62 w 82"/>
                <a:gd name="T25" fmla="*/ 6 h 81"/>
                <a:gd name="T26" fmla="*/ 56 w 82"/>
                <a:gd name="T27" fmla="*/ 2 h 81"/>
                <a:gd name="T28" fmla="*/ 48 w 82"/>
                <a:gd name="T29" fmla="*/ 0 h 81"/>
                <a:gd name="T30" fmla="*/ 41 w 82"/>
                <a:gd name="T31" fmla="*/ 0 h 81"/>
                <a:gd name="T32" fmla="*/ 25 w 82"/>
                <a:gd name="T33" fmla="*/ 2 h 81"/>
                <a:gd name="T34" fmla="*/ 12 w 82"/>
                <a:gd name="T35" fmla="*/ 12 h 81"/>
                <a:gd name="T36" fmla="*/ 2 w 82"/>
                <a:gd name="T37" fmla="*/ 25 h 81"/>
                <a:gd name="T38" fmla="*/ 0 w 82"/>
                <a:gd name="T39" fmla="*/ 41 h 81"/>
                <a:gd name="T40" fmla="*/ 0 w 82"/>
                <a:gd name="T41" fmla="*/ 48 h 81"/>
                <a:gd name="T42" fmla="*/ 2 w 82"/>
                <a:gd name="T43" fmla="*/ 56 h 81"/>
                <a:gd name="T44" fmla="*/ 6 w 82"/>
                <a:gd name="T45" fmla="*/ 62 h 81"/>
                <a:gd name="T46" fmla="*/ 12 w 82"/>
                <a:gd name="T47" fmla="*/ 69 h 81"/>
                <a:gd name="T48" fmla="*/ 18 w 82"/>
                <a:gd name="T49" fmla="*/ 74 h 81"/>
                <a:gd name="T50" fmla="*/ 25 w 82"/>
                <a:gd name="T51" fmla="*/ 78 h 81"/>
                <a:gd name="T52" fmla="*/ 32 w 82"/>
                <a:gd name="T53" fmla="*/ 80 h 81"/>
                <a:gd name="T54" fmla="*/ 41 w 82"/>
                <a:gd name="T55" fmla="*/ 81 h 81"/>
                <a:gd name="T56" fmla="*/ 48 w 82"/>
                <a:gd name="T57" fmla="*/ 80 h 81"/>
                <a:gd name="T58" fmla="*/ 56 w 82"/>
                <a:gd name="T59" fmla="*/ 78 h 81"/>
                <a:gd name="T60" fmla="*/ 59 w 82"/>
                <a:gd name="T61" fmla="*/ 75 h 81"/>
                <a:gd name="T62" fmla="*/ 59 w 82"/>
                <a:gd name="T63" fmla="*/ 74 h 81"/>
                <a:gd name="T64" fmla="*/ 60 w 82"/>
                <a:gd name="T65" fmla="*/ 74 h 81"/>
                <a:gd name="T66" fmla="*/ 62 w 82"/>
                <a:gd name="T67" fmla="*/ 74 h 81"/>
                <a:gd name="T68" fmla="*/ 70 w 82"/>
                <a:gd name="T69" fmla="*/ 6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81">
                  <a:moveTo>
                    <a:pt x="70" y="69"/>
                  </a:moveTo>
                  <a:lnTo>
                    <a:pt x="74" y="62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6" y="59"/>
                  </a:lnTo>
                  <a:lnTo>
                    <a:pt x="78" y="56"/>
                  </a:lnTo>
                  <a:lnTo>
                    <a:pt x="80" y="48"/>
                  </a:lnTo>
                  <a:lnTo>
                    <a:pt x="82" y="41"/>
                  </a:lnTo>
                  <a:lnTo>
                    <a:pt x="80" y="32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70" y="12"/>
                  </a:lnTo>
                  <a:lnTo>
                    <a:pt x="62" y="6"/>
                  </a:lnTo>
                  <a:lnTo>
                    <a:pt x="56" y="2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5" y="2"/>
                  </a:lnTo>
                  <a:lnTo>
                    <a:pt x="12" y="12"/>
                  </a:lnTo>
                  <a:lnTo>
                    <a:pt x="2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6"/>
                  </a:lnTo>
                  <a:lnTo>
                    <a:pt x="6" y="62"/>
                  </a:lnTo>
                  <a:lnTo>
                    <a:pt x="12" y="69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32" y="80"/>
                  </a:lnTo>
                  <a:lnTo>
                    <a:pt x="41" y="81"/>
                  </a:lnTo>
                  <a:lnTo>
                    <a:pt x="48" y="80"/>
                  </a:lnTo>
                  <a:lnTo>
                    <a:pt x="56" y="78"/>
                  </a:lnTo>
                  <a:lnTo>
                    <a:pt x="59" y="75"/>
                  </a:lnTo>
                  <a:lnTo>
                    <a:pt x="59" y="74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70" y="69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9"/>
            <p:cNvSpPr>
              <a:spLocks/>
            </p:cNvSpPr>
            <p:nvPr/>
          </p:nvSpPr>
          <p:spPr bwMode="auto">
            <a:xfrm>
              <a:off x="3921125" y="3968750"/>
              <a:ext cx="42862" cy="42862"/>
            </a:xfrm>
            <a:custGeom>
              <a:avLst/>
              <a:gdLst>
                <a:gd name="T0" fmla="*/ 69 w 81"/>
                <a:gd name="T1" fmla="*/ 70 h 82"/>
                <a:gd name="T2" fmla="*/ 74 w 81"/>
                <a:gd name="T3" fmla="*/ 62 h 82"/>
                <a:gd name="T4" fmla="*/ 74 w 81"/>
                <a:gd name="T5" fmla="*/ 60 h 82"/>
                <a:gd name="T6" fmla="*/ 74 w 81"/>
                <a:gd name="T7" fmla="*/ 59 h 82"/>
                <a:gd name="T8" fmla="*/ 75 w 81"/>
                <a:gd name="T9" fmla="*/ 59 h 82"/>
                <a:gd name="T10" fmla="*/ 78 w 81"/>
                <a:gd name="T11" fmla="*/ 56 h 82"/>
                <a:gd name="T12" fmla="*/ 80 w 81"/>
                <a:gd name="T13" fmla="*/ 48 h 82"/>
                <a:gd name="T14" fmla="*/ 81 w 81"/>
                <a:gd name="T15" fmla="*/ 41 h 82"/>
                <a:gd name="T16" fmla="*/ 80 w 81"/>
                <a:gd name="T17" fmla="*/ 32 h 82"/>
                <a:gd name="T18" fmla="*/ 78 w 81"/>
                <a:gd name="T19" fmla="*/ 25 h 82"/>
                <a:gd name="T20" fmla="*/ 74 w 81"/>
                <a:gd name="T21" fmla="*/ 18 h 82"/>
                <a:gd name="T22" fmla="*/ 69 w 81"/>
                <a:gd name="T23" fmla="*/ 12 h 82"/>
                <a:gd name="T24" fmla="*/ 62 w 81"/>
                <a:gd name="T25" fmla="*/ 6 h 82"/>
                <a:gd name="T26" fmla="*/ 56 w 81"/>
                <a:gd name="T27" fmla="*/ 2 h 82"/>
                <a:gd name="T28" fmla="*/ 48 w 81"/>
                <a:gd name="T29" fmla="*/ 0 h 82"/>
                <a:gd name="T30" fmla="*/ 40 w 81"/>
                <a:gd name="T31" fmla="*/ 0 h 82"/>
                <a:gd name="T32" fmla="*/ 25 w 81"/>
                <a:gd name="T33" fmla="*/ 2 h 82"/>
                <a:gd name="T34" fmla="*/ 12 w 81"/>
                <a:gd name="T35" fmla="*/ 12 h 82"/>
                <a:gd name="T36" fmla="*/ 2 w 81"/>
                <a:gd name="T37" fmla="*/ 25 h 82"/>
                <a:gd name="T38" fmla="*/ 0 w 81"/>
                <a:gd name="T39" fmla="*/ 41 h 82"/>
                <a:gd name="T40" fmla="*/ 0 w 81"/>
                <a:gd name="T41" fmla="*/ 48 h 82"/>
                <a:gd name="T42" fmla="*/ 2 w 81"/>
                <a:gd name="T43" fmla="*/ 56 h 82"/>
                <a:gd name="T44" fmla="*/ 6 w 81"/>
                <a:gd name="T45" fmla="*/ 62 h 82"/>
                <a:gd name="T46" fmla="*/ 12 w 81"/>
                <a:gd name="T47" fmla="*/ 70 h 82"/>
                <a:gd name="T48" fmla="*/ 18 w 81"/>
                <a:gd name="T49" fmla="*/ 74 h 82"/>
                <a:gd name="T50" fmla="*/ 25 w 81"/>
                <a:gd name="T51" fmla="*/ 78 h 82"/>
                <a:gd name="T52" fmla="*/ 32 w 81"/>
                <a:gd name="T53" fmla="*/ 80 h 82"/>
                <a:gd name="T54" fmla="*/ 40 w 81"/>
                <a:gd name="T55" fmla="*/ 82 h 82"/>
                <a:gd name="T56" fmla="*/ 48 w 81"/>
                <a:gd name="T57" fmla="*/ 80 h 82"/>
                <a:gd name="T58" fmla="*/ 56 w 81"/>
                <a:gd name="T59" fmla="*/ 78 h 82"/>
                <a:gd name="T60" fmla="*/ 58 w 81"/>
                <a:gd name="T61" fmla="*/ 76 h 82"/>
                <a:gd name="T62" fmla="*/ 58 w 81"/>
                <a:gd name="T63" fmla="*/ 74 h 82"/>
                <a:gd name="T64" fmla="*/ 60 w 81"/>
                <a:gd name="T65" fmla="*/ 74 h 82"/>
                <a:gd name="T66" fmla="*/ 62 w 81"/>
                <a:gd name="T67" fmla="*/ 74 h 82"/>
                <a:gd name="T68" fmla="*/ 69 w 81"/>
                <a:gd name="T69" fmla="*/ 7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" h="82">
                  <a:moveTo>
                    <a:pt x="69" y="70"/>
                  </a:moveTo>
                  <a:lnTo>
                    <a:pt x="74" y="62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5" y="59"/>
                  </a:lnTo>
                  <a:lnTo>
                    <a:pt x="78" y="56"/>
                  </a:lnTo>
                  <a:lnTo>
                    <a:pt x="80" y="48"/>
                  </a:lnTo>
                  <a:lnTo>
                    <a:pt x="81" y="41"/>
                  </a:lnTo>
                  <a:lnTo>
                    <a:pt x="80" y="32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69" y="12"/>
                  </a:lnTo>
                  <a:lnTo>
                    <a:pt x="62" y="6"/>
                  </a:lnTo>
                  <a:lnTo>
                    <a:pt x="56" y="2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25" y="2"/>
                  </a:lnTo>
                  <a:lnTo>
                    <a:pt x="12" y="12"/>
                  </a:lnTo>
                  <a:lnTo>
                    <a:pt x="2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6"/>
                  </a:lnTo>
                  <a:lnTo>
                    <a:pt x="6" y="62"/>
                  </a:lnTo>
                  <a:lnTo>
                    <a:pt x="12" y="70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32" y="80"/>
                  </a:lnTo>
                  <a:lnTo>
                    <a:pt x="40" y="82"/>
                  </a:lnTo>
                  <a:lnTo>
                    <a:pt x="48" y="80"/>
                  </a:lnTo>
                  <a:lnTo>
                    <a:pt x="56" y="78"/>
                  </a:lnTo>
                  <a:lnTo>
                    <a:pt x="58" y="76"/>
                  </a:lnTo>
                  <a:lnTo>
                    <a:pt x="58" y="74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9" y="7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50"/>
            <p:cNvSpPr>
              <a:spLocks/>
            </p:cNvSpPr>
            <p:nvPr/>
          </p:nvSpPr>
          <p:spPr bwMode="auto">
            <a:xfrm>
              <a:off x="4375150" y="4205288"/>
              <a:ext cx="44450" cy="42862"/>
            </a:xfrm>
            <a:custGeom>
              <a:avLst/>
              <a:gdLst>
                <a:gd name="T0" fmla="*/ 70 w 82"/>
                <a:gd name="T1" fmla="*/ 69 h 81"/>
                <a:gd name="T2" fmla="*/ 74 w 82"/>
                <a:gd name="T3" fmla="*/ 62 h 81"/>
                <a:gd name="T4" fmla="*/ 74 w 82"/>
                <a:gd name="T5" fmla="*/ 60 h 81"/>
                <a:gd name="T6" fmla="*/ 74 w 82"/>
                <a:gd name="T7" fmla="*/ 58 h 81"/>
                <a:gd name="T8" fmla="*/ 76 w 82"/>
                <a:gd name="T9" fmla="*/ 58 h 81"/>
                <a:gd name="T10" fmla="*/ 78 w 82"/>
                <a:gd name="T11" fmla="*/ 56 h 81"/>
                <a:gd name="T12" fmla="*/ 80 w 82"/>
                <a:gd name="T13" fmla="*/ 48 h 81"/>
                <a:gd name="T14" fmla="*/ 82 w 82"/>
                <a:gd name="T15" fmla="*/ 40 h 81"/>
                <a:gd name="T16" fmla="*/ 80 w 82"/>
                <a:gd name="T17" fmla="*/ 32 h 81"/>
                <a:gd name="T18" fmla="*/ 78 w 82"/>
                <a:gd name="T19" fmla="*/ 25 h 81"/>
                <a:gd name="T20" fmla="*/ 74 w 82"/>
                <a:gd name="T21" fmla="*/ 18 h 81"/>
                <a:gd name="T22" fmla="*/ 70 w 82"/>
                <a:gd name="T23" fmla="*/ 12 h 81"/>
                <a:gd name="T24" fmla="*/ 62 w 82"/>
                <a:gd name="T25" fmla="*/ 6 h 81"/>
                <a:gd name="T26" fmla="*/ 56 w 82"/>
                <a:gd name="T27" fmla="*/ 2 h 81"/>
                <a:gd name="T28" fmla="*/ 48 w 82"/>
                <a:gd name="T29" fmla="*/ 0 h 81"/>
                <a:gd name="T30" fmla="*/ 41 w 82"/>
                <a:gd name="T31" fmla="*/ 0 h 81"/>
                <a:gd name="T32" fmla="*/ 25 w 82"/>
                <a:gd name="T33" fmla="*/ 2 h 81"/>
                <a:gd name="T34" fmla="*/ 12 w 82"/>
                <a:gd name="T35" fmla="*/ 12 h 81"/>
                <a:gd name="T36" fmla="*/ 2 w 82"/>
                <a:gd name="T37" fmla="*/ 25 h 81"/>
                <a:gd name="T38" fmla="*/ 0 w 82"/>
                <a:gd name="T39" fmla="*/ 40 h 81"/>
                <a:gd name="T40" fmla="*/ 0 w 82"/>
                <a:gd name="T41" fmla="*/ 48 h 81"/>
                <a:gd name="T42" fmla="*/ 2 w 82"/>
                <a:gd name="T43" fmla="*/ 56 h 81"/>
                <a:gd name="T44" fmla="*/ 6 w 82"/>
                <a:gd name="T45" fmla="*/ 62 h 81"/>
                <a:gd name="T46" fmla="*/ 12 w 82"/>
                <a:gd name="T47" fmla="*/ 69 h 81"/>
                <a:gd name="T48" fmla="*/ 18 w 82"/>
                <a:gd name="T49" fmla="*/ 74 h 81"/>
                <a:gd name="T50" fmla="*/ 25 w 82"/>
                <a:gd name="T51" fmla="*/ 78 h 81"/>
                <a:gd name="T52" fmla="*/ 32 w 82"/>
                <a:gd name="T53" fmla="*/ 80 h 81"/>
                <a:gd name="T54" fmla="*/ 41 w 82"/>
                <a:gd name="T55" fmla="*/ 81 h 81"/>
                <a:gd name="T56" fmla="*/ 48 w 82"/>
                <a:gd name="T57" fmla="*/ 80 h 81"/>
                <a:gd name="T58" fmla="*/ 56 w 82"/>
                <a:gd name="T59" fmla="*/ 78 h 81"/>
                <a:gd name="T60" fmla="*/ 59 w 82"/>
                <a:gd name="T61" fmla="*/ 75 h 81"/>
                <a:gd name="T62" fmla="*/ 59 w 82"/>
                <a:gd name="T63" fmla="*/ 74 h 81"/>
                <a:gd name="T64" fmla="*/ 60 w 82"/>
                <a:gd name="T65" fmla="*/ 74 h 81"/>
                <a:gd name="T66" fmla="*/ 62 w 82"/>
                <a:gd name="T67" fmla="*/ 74 h 81"/>
                <a:gd name="T68" fmla="*/ 70 w 82"/>
                <a:gd name="T69" fmla="*/ 6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81">
                  <a:moveTo>
                    <a:pt x="70" y="69"/>
                  </a:moveTo>
                  <a:lnTo>
                    <a:pt x="74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76" y="58"/>
                  </a:lnTo>
                  <a:lnTo>
                    <a:pt x="78" y="56"/>
                  </a:lnTo>
                  <a:lnTo>
                    <a:pt x="80" y="48"/>
                  </a:lnTo>
                  <a:lnTo>
                    <a:pt x="82" y="40"/>
                  </a:lnTo>
                  <a:lnTo>
                    <a:pt x="80" y="32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70" y="12"/>
                  </a:lnTo>
                  <a:lnTo>
                    <a:pt x="62" y="6"/>
                  </a:lnTo>
                  <a:lnTo>
                    <a:pt x="56" y="2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5" y="2"/>
                  </a:lnTo>
                  <a:lnTo>
                    <a:pt x="12" y="12"/>
                  </a:lnTo>
                  <a:lnTo>
                    <a:pt x="2" y="25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2" y="56"/>
                  </a:lnTo>
                  <a:lnTo>
                    <a:pt x="6" y="62"/>
                  </a:lnTo>
                  <a:lnTo>
                    <a:pt x="12" y="69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32" y="80"/>
                  </a:lnTo>
                  <a:lnTo>
                    <a:pt x="41" y="81"/>
                  </a:lnTo>
                  <a:lnTo>
                    <a:pt x="48" y="80"/>
                  </a:lnTo>
                  <a:lnTo>
                    <a:pt x="56" y="78"/>
                  </a:lnTo>
                  <a:lnTo>
                    <a:pt x="59" y="75"/>
                  </a:lnTo>
                  <a:lnTo>
                    <a:pt x="59" y="74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70" y="69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65" name="Freeform 68"/>
            <p:cNvSpPr>
              <a:spLocks/>
            </p:cNvSpPr>
            <p:nvPr/>
          </p:nvSpPr>
          <p:spPr bwMode="auto">
            <a:xfrm>
              <a:off x="762000" y="3365500"/>
              <a:ext cx="3633787" cy="860425"/>
            </a:xfrm>
            <a:custGeom>
              <a:avLst/>
              <a:gdLst>
                <a:gd name="T0" fmla="*/ 6866 w 6866"/>
                <a:gd name="T1" fmla="*/ 1628 h 1628"/>
                <a:gd name="T2" fmla="*/ 6000 w 6866"/>
                <a:gd name="T3" fmla="*/ 1174 h 1628"/>
                <a:gd name="T4" fmla="*/ 5151 w 6866"/>
                <a:gd name="T5" fmla="*/ 402 h 1628"/>
                <a:gd name="T6" fmla="*/ 4290 w 6866"/>
                <a:gd name="T7" fmla="*/ 381 h 1628"/>
                <a:gd name="T8" fmla="*/ 3437 w 6866"/>
                <a:gd name="T9" fmla="*/ 483 h 1628"/>
                <a:gd name="T10" fmla="*/ 2568 w 6866"/>
                <a:gd name="T11" fmla="*/ 671 h 1628"/>
                <a:gd name="T12" fmla="*/ 1717 w 6866"/>
                <a:gd name="T13" fmla="*/ 424 h 1628"/>
                <a:gd name="T14" fmla="*/ 1279 w 6866"/>
                <a:gd name="T15" fmla="*/ 252 h 1628"/>
                <a:gd name="T16" fmla="*/ 859 w 6866"/>
                <a:gd name="T17" fmla="*/ 468 h 1628"/>
                <a:gd name="T18" fmla="*/ 609 w 6866"/>
                <a:gd name="T19" fmla="*/ 226 h 1628"/>
                <a:gd name="T20" fmla="*/ 425 w 6866"/>
                <a:gd name="T21" fmla="*/ 29 h 1628"/>
                <a:gd name="T22" fmla="*/ 247 w 6866"/>
                <a:gd name="T23" fmla="*/ 90 h 1628"/>
                <a:gd name="T24" fmla="*/ 122 w 6866"/>
                <a:gd name="T25" fmla="*/ 0 h 1628"/>
                <a:gd name="T26" fmla="*/ 58 w 6866"/>
                <a:gd name="T27" fmla="*/ 48 h 1628"/>
                <a:gd name="T28" fmla="*/ 33 w 6866"/>
                <a:gd name="T29" fmla="*/ 186 h 1628"/>
                <a:gd name="T30" fmla="*/ 0 w 6866"/>
                <a:gd name="T31" fmla="*/ 1168 h 1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866" h="1628">
                  <a:moveTo>
                    <a:pt x="6866" y="1628"/>
                  </a:moveTo>
                  <a:lnTo>
                    <a:pt x="6000" y="1174"/>
                  </a:lnTo>
                  <a:lnTo>
                    <a:pt x="5151" y="402"/>
                  </a:lnTo>
                  <a:lnTo>
                    <a:pt x="4290" y="381"/>
                  </a:lnTo>
                  <a:lnTo>
                    <a:pt x="3437" y="483"/>
                  </a:lnTo>
                  <a:lnTo>
                    <a:pt x="2568" y="671"/>
                  </a:lnTo>
                  <a:lnTo>
                    <a:pt x="1717" y="424"/>
                  </a:lnTo>
                  <a:lnTo>
                    <a:pt x="1279" y="252"/>
                  </a:lnTo>
                  <a:lnTo>
                    <a:pt x="859" y="468"/>
                  </a:lnTo>
                  <a:lnTo>
                    <a:pt x="609" y="226"/>
                  </a:lnTo>
                  <a:lnTo>
                    <a:pt x="425" y="29"/>
                  </a:lnTo>
                  <a:lnTo>
                    <a:pt x="247" y="90"/>
                  </a:lnTo>
                  <a:lnTo>
                    <a:pt x="122" y="0"/>
                  </a:lnTo>
                  <a:lnTo>
                    <a:pt x="58" y="48"/>
                  </a:lnTo>
                  <a:lnTo>
                    <a:pt x="33" y="186"/>
                  </a:lnTo>
                  <a:lnTo>
                    <a:pt x="0" y="1168"/>
                  </a:lnTo>
                </a:path>
              </a:pathLst>
            </a:custGeom>
            <a:noFill/>
            <a:ln w="15875">
              <a:solidFill>
                <a:srgbClr val="CC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68" name="Freeform 71"/>
            <p:cNvSpPr>
              <a:spLocks/>
            </p:cNvSpPr>
            <p:nvPr/>
          </p:nvSpPr>
          <p:spPr bwMode="auto">
            <a:xfrm>
              <a:off x="784225" y="3094038"/>
              <a:ext cx="3611562" cy="1131887"/>
            </a:xfrm>
            <a:custGeom>
              <a:avLst/>
              <a:gdLst>
                <a:gd name="T0" fmla="*/ 0 w 6826"/>
                <a:gd name="T1" fmla="*/ 667 h 2139"/>
                <a:gd name="T2" fmla="*/ 20 w 6826"/>
                <a:gd name="T3" fmla="*/ 341 h 2139"/>
                <a:gd name="T4" fmla="*/ 65 w 6826"/>
                <a:gd name="T5" fmla="*/ 288 h 2139"/>
                <a:gd name="T6" fmla="*/ 189 w 6826"/>
                <a:gd name="T7" fmla="*/ 337 h 2139"/>
                <a:gd name="T8" fmla="*/ 399 w 6826"/>
                <a:gd name="T9" fmla="*/ 0 h 2139"/>
                <a:gd name="T10" fmla="*/ 570 w 6826"/>
                <a:gd name="T11" fmla="*/ 618 h 2139"/>
                <a:gd name="T12" fmla="*/ 821 w 6826"/>
                <a:gd name="T13" fmla="*/ 797 h 2139"/>
                <a:gd name="T14" fmla="*/ 1243 w 6826"/>
                <a:gd name="T15" fmla="*/ 272 h 2139"/>
                <a:gd name="T16" fmla="*/ 1757 w 6826"/>
                <a:gd name="T17" fmla="*/ 439 h 2139"/>
                <a:gd name="T18" fmla="*/ 2540 w 6826"/>
                <a:gd name="T19" fmla="*/ 766 h 2139"/>
                <a:gd name="T20" fmla="*/ 3433 w 6826"/>
                <a:gd name="T21" fmla="*/ 833 h 2139"/>
                <a:gd name="T22" fmla="*/ 3935 w 6826"/>
                <a:gd name="T23" fmla="*/ 788 h 2139"/>
                <a:gd name="T24" fmla="*/ 5111 w 6826"/>
                <a:gd name="T25" fmla="*/ 718 h 2139"/>
                <a:gd name="T26" fmla="*/ 5989 w 6826"/>
                <a:gd name="T27" fmla="*/ 1596 h 2139"/>
                <a:gd name="T28" fmla="*/ 6826 w 6826"/>
                <a:gd name="T29" fmla="*/ 2139 h 2139"/>
                <a:gd name="T30" fmla="*/ 5974 w 6826"/>
                <a:gd name="T31" fmla="*/ 1922 h 2139"/>
                <a:gd name="T32" fmla="*/ 5111 w 6826"/>
                <a:gd name="T33" fmla="*/ 1082 h 2139"/>
                <a:gd name="T34" fmla="*/ 4256 w 6826"/>
                <a:gd name="T35" fmla="*/ 979 h 2139"/>
                <a:gd name="T36" fmla="*/ 3407 w 6826"/>
                <a:gd name="T37" fmla="*/ 1647 h 2139"/>
                <a:gd name="T38" fmla="*/ 1686 w 6826"/>
                <a:gd name="T39" fmla="*/ 1871 h 2139"/>
                <a:gd name="T40" fmla="*/ 1536 w 6826"/>
                <a:gd name="T41" fmla="*/ 1659 h 2139"/>
                <a:gd name="T42" fmla="*/ 1247 w 6826"/>
                <a:gd name="T43" fmla="*/ 1199 h 2139"/>
                <a:gd name="T44" fmla="*/ 791 w 6826"/>
                <a:gd name="T45" fmla="*/ 1332 h 2139"/>
                <a:gd name="T46" fmla="*/ 575 w 6826"/>
                <a:gd name="T47" fmla="*/ 1192 h 2139"/>
                <a:gd name="T48" fmla="*/ 391 w 6826"/>
                <a:gd name="T49" fmla="*/ 1506 h 2139"/>
                <a:gd name="T50" fmla="*/ 257 w 6826"/>
                <a:gd name="T51" fmla="*/ 1193 h 2139"/>
                <a:gd name="T52" fmla="*/ 95 w 6826"/>
                <a:gd name="T53" fmla="*/ 902 h 2139"/>
                <a:gd name="T54" fmla="*/ 0 w 6826"/>
                <a:gd name="T55" fmla="*/ 667 h 2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826" h="2139">
                  <a:moveTo>
                    <a:pt x="0" y="667"/>
                  </a:moveTo>
                  <a:lnTo>
                    <a:pt x="20" y="341"/>
                  </a:lnTo>
                  <a:lnTo>
                    <a:pt x="65" y="288"/>
                  </a:lnTo>
                  <a:lnTo>
                    <a:pt x="189" y="337"/>
                  </a:lnTo>
                  <a:lnTo>
                    <a:pt x="399" y="0"/>
                  </a:lnTo>
                  <a:lnTo>
                    <a:pt x="570" y="618"/>
                  </a:lnTo>
                  <a:lnTo>
                    <a:pt x="821" y="797"/>
                  </a:lnTo>
                  <a:lnTo>
                    <a:pt x="1243" y="272"/>
                  </a:lnTo>
                  <a:lnTo>
                    <a:pt x="1757" y="439"/>
                  </a:lnTo>
                  <a:lnTo>
                    <a:pt x="2540" y="766"/>
                  </a:lnTo>
                  <a:lnTo>
                    <a:pt x="3433" y="833"/>
                  </a:lnTo>
                  <a:lnTo>
                    <a:pt x="3935" y="788"/>
                  </a:lnTo>
                  <a:lnTo>
                    <a:pt x="5111" y="718"/>
                  </a:lnTo>
                  <a:lnTo>
                    <a:pt x="5989" y="1596"/>
                  </a:lnTo>
                  <a:lnTo>
                    <a:pt x="6826" y="2139"/>
                  </a:lnTo>
                  <a:lnTo>
                    <a:pt x="5974" y="1922"/>
                  </a:lnTo>
                  <a:lnTo>
                    <a:pt x="5111" y="1082"/>
                  </a:lnTo>
                  <a:lnTo>
                    <a:pt x="4256" y="979"/>
                  </a:lnTo>
                  <a:lnTo>
                    <a:pt x="3407" y="1647"/>
                  </a:lnTo>
                  <a:lnTo>
                    <a:pt x="1686" y="1871"/>
                  </a:lnTo>
                  <a:lnTo>
                    <a:pt x="1536" y="1659"/>
                  </a:lnTo>
                  <a:lnTo>
                    <a:pt x="1247" y="1199"/>
                  </a:lnTo>
                  <a:lnTo>
                    <a:pt x="791" y="1332"/>
                  </a:lnTo>
                  <a:lnTo>
                    <a:pt x="575" y="1192"/>
                  </a:lnTo>
                  <a:lnTo>
                    <a:pt x="391" y="1506"/>
                  </a:lnTo>
                  <a:lnTo>
                    <a:pt x="257" y="1193"/>
                  </a:lnTo>
                  <a:lnTo>
                    <a:pt x="95" y="902"/>
                  </a:lnTo>
                  <a:lnTo>
                    <a:pt x="0" y="667"/>
                  </a:lnTo>
                </a:path>
              </a:pathLst>
            </a:custGeom>
            <a:noFill/>
            <a:ln w="12700">
              <a:solidFill>
                <a:srgbClr val="CC33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69" name="Line 72"/>
            <p:cNvSpPr>
              <a:spLocks noChangeShapeType="1"/>
            </p:cNvSpPr>
            <p:nvPr/>
          </p:nvSpPr>
          <p:spPr bwMode="auto">
            <a:xfrm flipV="1">
              <a:off x="782638" y="3448050"/>
              <a:ext cx="1587" cy="15875"/>
            </a:xfrm>
            <a:prstGeom prst="line">
              <a:avLst/>
            </a:prstGeom>
            <a:noFill/>
            <a:ln w="12700">
              <a:solidFill>
                <a:srgbClr val="CC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70" name="Freeform 73"/>
            <p:cNvSpPr>
              <a:spLocks/>
            </p:cNvSpPr>
            <p:nvPr/>
          </p:nvSpPr>
          <p:spPr bwMode="auto">
            <a:xfrm>
              <a:off x="782638" y="3446463"/>
              <a:ext cx="1587" cy="17462"/>
            </a:xfrm>
            <a:custGeom>
              <a:avLst/>
              <a:gdLst>
                <a:gd name="T0" fmla="*/ 2 w 2"/>
                <a:gd name="T1" fmla="*/ 1 h 31"/>
                <a:gd name="T2" fmla="*/ 1 w 2"/>
                <a:gd name="T3" fmla="*/ 0 h 31"/>
                <a:gd name="T4" fmla="*/ 0 w 2"/>
                <a:gd name="T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1">
                  <a:moveTo>
                    <a:pt x="2" y="1"/>
                  </a:moveTo>
                  <a:lnTo>
                    <a:pt x="1" y="0"/>
                  </a:lnTo>
                  <a:lnTo>
                    <a:pt x="0" y="31"/>
                  </a:lnTo>
                </a:path>
              </a:pathLst>
            </a:custGeom>
            <a:noFill/>
            <a:ln w="12700">
              <a:solidFill>
                <a:srgbClr val="CC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71" name="Line 74"/>
            <p:cNvSpPr>
              <a:spLocks noChangeShapeType="1"/>
            </p:cNvSpPr>
            <p:nvPr/>
          </p:nvSpPr>
          <p:spPr bwMode="auto">
            <a:xfrm flipH="1">
              <a:off x="762000" y="3463925"/>
              <a:ext cx="20637" cy="588962"/>
            </a:xfrm>
            <a:prstGeom prst="line">
              <a:avLst/>
            </a:prstGeom>
            <a:noFill/>
            <a:ln w="12700">
              <a:solidFill>
                <a:srgbClr val="CC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7419743" y="2404975"/>
              <a:ext cx="100792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>
                  <a:solidFill>
                    <a:prstClr val="black"/>
                  </a:solidFill>
                </a:rPr>
                <a:t>Removal</a:t>
              </a:r>
              <a:r>
                <a:rPr lang="fr-FR" sz="1400" dirty="0">
                  <a:solidFill>
                    <a:prstClr val="black"/>
                  </a:solidFill>
                </a:rPr>
                <a:t> of</a:t>
              </a:r>
            </a:p>
            <a:p>
              <a:pPr algn="ctr"/>
              <a:r>
                <a:rPr lang="fr-FR" sz="1400" dirty="0">
                  <a:solidFill>
                    <a:prstClr val="black"/>
                  </a:solidFill>
                </a:rPr>
                <a:t>implant</a:t>
              </a: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 flipV="1">
              <a:off x="8604250" y="5213350"/>
              <a:ext cx="0" cy="25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 flipH="1">
              <a:off x="4994275" y="2287588"/>
              <a:ext cx="3016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 flipH="1">
              <a:off x="4994275" y="2978150"/>
              <a:ext cx="3016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 flipH="1">
              <a:off x="4994275" y="3684588"/>
              <a:ext cx="3016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 flipH="1">
              <a:off x="4994275" y="4379913"/>
              <a:ext cx="3016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Line 13"/>
            <p:cNvSpPr>
              <a:spLocks noChangeShapeType="1"/>
            </p:cNvSpPr>
            <p:nvPr/>
          </p:nvSpPr>
          <p:spPr bwMode="auto">
            <a:xfrm flipH="1">
              <a:off x="4994275" y="5070475"/>
              <a:ext cx="3016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 flipV="1">
              <a:off x="5208588" y="5213350"/>
              <a:ext cx="0" cy="25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 flipV="1">
              <a:off x="6335713" y="5213350"/>
              <a:ext cx="0" cy="25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076" name="Groupe 2075"/>
            <p:cNvGrpSpPr/>
            <p:nvPr/>
          </p:nvGrpSpPr>
          <p:grpSpPr>
            <a:xfrm>
              <a:off x="5056189" y="2144713"/>
              <a:ext cx="3871912" cy="3062287"/>
              <a:chOff x="5056188" y="2144713"/>
              <a:chExt cx="3946525" cy="3062287"/>
            </a:xfrm>
          </p:grpSpPr>
          <p:sp>
            <p:nvSpPr>
              <p:cNvPr id="38" name="Line 26"/>
              <p:cNvSpPr>
                <a:spLocks noChangeShapeType="1"/>
              </p:cNvSpPr>
              <p:nvPr/>
            </p:nvSpPr>
            <p:spPr bwMode="auto">
              <a:xfrm flipV="1">
                <a:off x="7923213" y="2144713"/>
                <a:ext cx="0" cy="174148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Line 27"/>
              <p:cNvSpPr>
                <a:spLocks noChangeShapeType="1"/>
              </p:cNvSpPr>
              <p:nvPr/>
            </p:nvSpPr>
            <p:spPr bwMode="auto">
              <a:xfrm>
                <a:off x="5056188" y="3892550"/>
                <a:ext cx="2867025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32"/>
              <p:cNvSpPr>
                <a:spLocks noChangeShapeType="1"/>
              </p:cNvSpPr>
              <p:nvPr/>
            </p:nvSpPr>
            <p:spPr bwMode="auto">
              <a:xfrm>
                <a:off x="7923213" y="3892550"/>
                <a:ext cx="1079500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Line 33"/>
              <p:cNvSpPr>
                <a:spLocks noChangeShapeType="1"/>
              </p:cNvSpPr>
              <p:nvPr/>
            </p:nvSpPr>
            <p:spPr bwMode="auto">
              <a:xfrm flipV="1">
                <a:off x="7923213" y="3886200"/>
                <a:ext cx="0" cy="132080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3" name="Freeform 51"/>
            <p:cNvSpPr>
              <a:spLocks/>
            </p:cNvSpPr>
            <p:nvPr/>
          </p:nvSpPr>
          <p:spPr bwMode="auto">
            <a:xfrm>
              <a:off x="5178425" y="3692525"/>
              <a:ext cx="42862" cy="42862"/>
            </a:xfrm>
            <a:custGeom>
              <a:avLst/>
              <a:gdLst>
                <a:gd name="T0" fmla="*/ 69 w 81"/>
                <a:gd name="T1" fmla="*/ 70 h 82"/>
                <a:gd name="T2" fmla="*/ 74 w 81"/>
                <a:gd name="T3" fmla="*/ 63 h 82"/>
                <a:gd name="T4" fmla="*/ 74 w 81"/>
                <a:gd name="T5" fmla="*/ 60 h 82"/>
                <a:gd name="T6" fmla="*/ 74 w 81"/>
                <a:gd name="T7" fmla="*/ 59 h 82"/>
                <a:gd name="T8" fmla="*/ 75 w 81"/>
                <a:gd name="T9" fmla="*/ 59 h 82"/>
                <a:gd name="T10" fmla="*/ 78 w 81"/>
                <a:gd name="T11" fmla="*/ 57 h 82"/>
                <a:gd name="T12" fmla="*/ 80 w 81"/>
                <a:gd name="T13" fmla="*/ 48 h 82"/>
                <a:gd name="T14" fmla="*/ 81 w 81"/>
                <a:gd name="T15" fmla="*/ 41 h 82"/>
                <a:gd name="T16" fmla="*/ 80 w 81"/>
                <a:gd name="T17" fmla="*/ 33 h 82"/>
                <a:gd name="T18" fmla="*/ 78 w 81"/>
                <a:gd name="T19" fmla="*/ 26 h 82"/>
                <a:gd name="T20" fmla="*/ 74 w 81"/>
                <a:gd name="T21" fmla="*/ 18 h 82"/>
                <a:gd name="T22" fmla="*/ 69 w 81"/>
                <a:gd name="T23" fmla="*/ 12 h 82"/>
                <a:gd name="T24" fmla="*/ 62 w 81"/>
                <a:gd name="T25" fmla="*/ 6 h 82"/>
                <a:gd name="T26" fmla="*/ 56 w 81"/>
                <a:gd name="T27" fmla="*/ 3 h 82"/>
                <a:gd name="T28" fmla="*/ 48 w 81"/>
                <a:gd name="T29" fmla="*/ 0 h 82"/>
                <a:gd name="T30" fmla="*/ 41 w 81"/>
                <a:gd name="T31" fmla="*/ 0 h 82"/>
                <a:gd name="T32" fmla="*/ 25 w 81"/>
                <a:gd name="T33" fmla="*/ 3 h 82"/>
                <a:gd name="T34" fmla="*/ 12 w 81"/>
                <a:gd name="T35" fmla="*/ 12 h 82"/>
                <a:gd name="T36" fmla="*/ 2 w 81"/>
                <a:gd name="T37" fmla="*/ 26 h 82"/>
                <a:gd name="T38" fmla="*/ 0 w 81"/>
                <a:gd name="T39" fmla="*/ 41 h 82"/>
                <a:gd name="T40" fmla="*/ 0 w 81"/>
                <a:gd name="T41" fmla="*/ 48 h 82"/>
                <a:gd name="T42" fmla="*/ 2 w 81"/>
                <a:gd name="T43" fmla="*/ 57 h 82"/>
                <a:gd name="T44" fmla="*/ 6 w 81"/>
                <a:gd name="T45" fmla="*/ 63 h 82"/>
                <a:gd name="T46" fmla="*/ 12 w 81"/>
                <a:gd name="T47" fmla="*/ 70 h 82"/>
                <a:gd name="T48" fmla="*/ 18 w 81"/>
                <a:gd name="T49" fmla="*/ 75 h 82"/>
                <a:gd name="T50" fmla="*/ 25 w 81"/>
                <a:gd name="T51" fmla="*/ 78 h 82"/>
                <a:gd name="T52" fmla="*/ 32 w 81"/>
                <a:gd name="T53" fmla="*/ 81 h 82"/>
                <a:gd name="T54" fmla="*/ 41 w 81"/>
                <a:gd name="T55" fmla="*/ 82 h 82"/>
                <a:gd name="T56" fmla="*/ 48 w 81"/>
                <a:gd name="T57" fmla="*/ 81 h 82"/>
                <a:gd name="T58" fmla="*/ 56 w 81"/>
                <a:gd name="T59" fmla="*/ 78 h 82"/>
                <a:gd name="T60" fmla="*/ 59 w 81"/>
                <a:gd name="T61" fmla="*/ 76 h 82"/>
                <a:gd name="T62" fmla="*/ 59 w 81"/>
                <a:gd name="T63" fmla="*/ 75 h 82"/>
                <a:gd name="T64" fmla="*/ 60 w 81"/>
                <a:gd name="T65" fmla="*/ 75 h 82"/>
                <a:gd name="T66" fmla="*/ 62 w 81"/>
                <a:gd name="T67" fmla="*/ 75 h 82"/>
                <a:gd name="T68" fmla="*/ 69 w 81"/>
                <a:gd name="T69" fmla="*/ 7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" h="82">
                  <a:moveTo>
                    <a:pt x="69" y="70"/>
                  </a:moveTo>
                  <a:lnTo>
                    <a:pt x="74" y="63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5" y="59"/>
                  </a:lnTo>
                  <a:lnTo>
                    <a:pt x="78" y="57"/>
                  </a:lnTo>
                  <a:lnTo>
                    <a:pt x="80" y="48"/>
                  </a:lnTo>
                  <a:lnTo>
                    <a:pt x="81" y="41"/>
                  </a:lnTo>
                  <a:lnTo>
                    <a:pt x="80" y="33"/>
                  </a:lnTo>
                  <a:lnTo>
                    <a:pt x="78" y="26"/>
                  </a:lnTo>
                  <a:lnTo>
                    <a:pt x="74" y="18"/>
                  </a:lnTo>
                  <a:lnTo>
                    <a:pt x="69" y="12"/>
                  </a:lnTo>
                  <a:lnTo>
                    <a:pt x="62" y="6"/>
                  </a:lnTo>
                  <a:lnTo>
                    <a:pt x="56" y="3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5" y="3"/>
                  </a:lnTo>
                  <a:lnTo>
                    <a:pt x="12" y="12"/>
                  </a:lnTo>
                  <a:lnTo>
                    <a:pt x="2" y="26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7"/>
                  </a:lnTo>
                  <a:lnTo>
                    <a:pt x="6" y="63"/>
                  </a:lnTo>
                  <a:lnTo>
                    <a:pt x="12" y="70"/>
                  </a:lnTo>
                  <a:lnTo>
                    <a:pt x="18" y="75"/>
                  </a:lnTo>
                  <a:lnTo>
                    <a:pt x="25" y="78"/>
                  </a:lnTo>
                  <a:lnTo>
                    <a:pt x="32" y="81"/>
                  </a:lnTo>
                  <a:lnTo>
                    <a:pt x="41" y="82"/>
                  </a:lnTo>
                  <a:lnTo>
                    <a:pt x="48" y="81"/>
                  </a:lnTo>
                  <a:lnTo>
                    <a:pt x="56" y="78"/>
                  </a:lnTo>
                  <a:lnTo>
                    <a:pt x="59" y="76"/>
                  </a:lnTo>
                  <a:lnTo>
                    <a:pt x="59" y="75"/>
                  </a:lnTo>
                  <a:lnTo>
                    <a:pt x="60" y="75"/>
                  </a:lnTo>
                  <a:lnTo>
                    <a:pt x="62" y="75"/>
                  </a:lnTo>
                  <a:lnTo>
                    <a:pt x="69" y="7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48" name="Freeform 52"/>
            <p:cNvSpPr>
              <a:spLocks/>
            </p:cNvSpPr>
            <p:nvPr/>
          </p:nvSpPr>
          <p:spPr bwMode="auto">
            <a:xfrm>
              <a:off x="5184775" y="3546475"/>
              <a:ext cx="42862" cy="42862"/>
            </a:xfrm>
            <a:custGeom>
              <a:avLst/>
              <a:gdLst>
                <a:gd name="T0" fmla="*/ 69 w 81"/>
                <a:gd name="T1" fmla="*/ 70 h 82"/>
                <a:gd name="T2" fmla="*/ 74 w 81"/>
                <a:gd name="T3" fmla="*/ 63 h 82"/>
                <a:gd name="T4" fmla="*/ 74 w 81"/>
                <a:gd name="T5" fmla="*/ 60 h 82"/>
                <a:gd name="T6" fmla="*/ 74 w 81"/>
                <a:gd name="T7" fmla="*/ 59 h 82"/>
                <a:gd name="T8" fmla="*/ 75 w 81"/>
                <a:gd name="T9" fmla="*/ 59 h 82"/>
                <a:gd name="T10" fmla="*/ 78 w 81"/>
                <a:gd name="T11" fmla="*/ 57 h 82"/>
                <a:gd name="T12" fmla="*/ 80 w 81"/>
                <a:gd name="T13" fmla="*/ 48 h 82"/>
                <a:gd name="T14" fmla="*/ 81 w 81"/>
                <a:gd name="T15" fmla="*/ 41 h 82"/>
                <a:gd name="T16" fmla="*/ 80 w 81"/>
                <a:gd name="T17" fmla="*/ 33 h 82"/>
                <a:gd name="T18" fmla="*/ 78 w 81"/>
                <a:gd name="T19" fmla="*/ 25 h 82"/>
                <a:gd name="T20" fmla="*/ 74 w 81"/>
                <a:gd name="T21" fmla="*/ 18 h 82"/>
                <a:gd name="T22" fmla="*/ 69 w 81"/>
                <a:gd name="T23" fmla="*/ 12 h 82"/>
                <a:gd name="T24" fmla="*/ 62 w 81"/>
                <a:gd name="T25" fmla="*/ 6 h 82"/>
                <a:gd name="T26" fmla="*/ 56 w 81"/>
                <a:gd name="T27" fmla="*/ 3 h 82"/>
                <a:gd name="T28" fmla="*/ 48 w 81"/>
                <a:gd name="T29" fmla="*/ 0 h 82"/>
                <a:gd name="T30" fmla="*/ 40 w 81"/>
                <a:gd name="T31" fmla="*/ 0 h 82"/>
                <a:gd name="T32" fmla="*/ 25 w 81"/>
                <a:gd name="T33" fmla="*/ 3 h 82"/>
                <a:gd name="T34" fmla="*/ 12 w 81"/>
                <a:gd name="T35" fmla="*/ 12 h 82"/>
                <a:gd name="T36" fmla="*/ 2 w 81"/>
                <a:gd name="T37" fmla="*/ 25 h 82"/>
                <a:gd name="T38" fmla="*/ 0 w 81"/>
                <a:gd name="T39" fmla="*/ 41 h 82"/>
                <a:gd name="T40" fmla="*/ 0 w 81"/>
                <a:gd name="T41" fmla="*/ 48 h 82"/>
                <a:gd name="T42" fmla="*/ 2 w 81"/>
                <a:gd name="T43" fmla="*/ 57 h 82"/>
                <a:gd name="T44" fmla="*/ 6 w 81"/>
                <a:gd name="T45" fmla="*/ 63 h 82"/>
                <a:gd name="T46" fmla="*/ 12 w 81"/>
                <a:gd name="T47" fmla="*/ 70 h 82"/>
                <a:gd name="T48" fmla="*/ 18 w 81"/>
                <a:gd name="T49" fmla="*/ 75 h 82"/>
                <a:gd name="T50" fmla="*/ 25 w 81"/>
                <a:gd name="T51" fmla="*/ 78 h 82"/>
                <a:gd name="T52" fmla="*/ 32 w 81"/>
                <a:gd name="T53" fmla="*/ 81 h 82"/>
                <a:gd name="T54" fmla="*/ 40 w 81"/>
                <a:gd name="T55" fmla="*/ 82 h 82"/>
                <a:gd name="T56" fmla="*/ 48 w 81"/>
                <a:gd name="T57" fmla="*/ 81 h 82"/>
                <a:gd name="T58" fmla="*/ 56 w 81"/>
                <a:gd name="T59" fmla="*/ 78 h 82"/>
                <a:gd name="T60" fmla="*/ 58 w 81"/>
                <a:gd name="T61" fmla="*/ 76 h 82"/>
                <a:gd name="T62" fmla="*/ 58 w 81"/>
                <a:gd name="T63" fmla="*/ 75 h 82"/>
                <a:gd name="T64" fmla="*/ 60 w 81"/>
                <a:gd name="T65" fmla="*/ 75 h 82"/>
                <a:gd name="T66" fmla="*/ 62 w 81"/>
                <a:gd name="T67" fmla="*/ 75 h 82"/>
                <a:gd name="T68" fmla="*/ 69 w 81"/>
                <a:gd name="T69" fmla="*/ 7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" h="82">
                  <a:moveTo>
                    <a:pt x="69" y="70"/>
                  </a:moveTo>
                  <a:lnTo>
                    <a:pt x="74" y="63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5" y="59"/>
                  </a:lnTo>
                  <a:lnTo>
                    <a:pt x="78" y="57"/>
                  </a:lnTo>
                  <a:lnTo>
                    <a:pt x="80" y="48"/>
                  </a:lnTo>
                  <a:lnTo>
                    <a:pt x="81" y="41"/>
                  </a:lnTo>
                  <a:lnTo>
                    <a:pt x="80" y="33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69" y="12"/>
                  </a:lnTo>
                  <a:lnTo>
                    <a:pt x="62" y="6"/>
                  </a:lnTo>
                  <a:lnTo>
                    <a:pt x="56" y="3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25" y="3"/>
                  </a:lnTo>
                  <a:lnTo>
                    <a:pt x="12" y="12"/>
                  </a:lnTo>
                  <a:lnTo>
                    <a:pt x="2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7"/>
                  </a:lnTo>
                  <a:lnTo>
                    <a:pt x="6" y="63"/>
                  </a:lnTo>
                  <a:lnTo>
                    <a:pt x="12" y="70"/>
                  </a:lnTo>
                  <a:lnTo>
                    <a:pt x="18" y="75"/>
                  </a:lnTo>
                  <a:lnTo>
                    <a:pt x="25" y="78"/>
                  </a:lnTo>
                  <a:lnTo>
                    <a:pt x="32" y="81"/>
                  </a:lnTo>
                  <a:lnTo>
                    <a:pt x="40" y="82"/>
                  </a:lnTo>
                  <a:lnTo>
                    <a:pt x="48" y="81"/>
                  </a:lnTo>
                  <a:lnTo>
                    <a:pt x="56" y="78"/>
                  </a:lnTo>
                  <a:lnTo>
                    <a:pt x="58" y="76"/>
                  </a:lnTo>
                  <a:lnTo>
                    <a:pt x="58" y="75"/>
                  </a:lnTo>
                  <a:lnTo>
                    <a:pt x="60" y="75"/>
                  </a:lnTo>
                  <a:lnTo>
                    <a:pt x="62" y="75"/>
                  </a:lnTo>
                  <a:lnTo>
                    <a:pt x="69" y="7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49" name="Freeform 53"/>
            <p:cNvSpPr>
              <a:spLocks/>
            </p:cNvSpPr>
            <p:nvPr/>
          </p:nvSpPr>
          <p:spPr bwMode="auto">
            <a:xfrm>
              <a:off x="5192713" y="3186113"/>
              <a:ext cx="42862" cy="42862"/>
            </a:xfrm>
            <a:custGeom>
              <a:avLst/>
              <a:gdLst>
                <a:gd name="T0" fmla="*/ 70 w 82"/>
                <a:gd name="T1" fmla="*/ 69 h 81"/>
                <a:gd name="T2" fmla="*/ 75 w 82"/>
                <a:gd name="T3" fmla="*/ 62 h 81"/>
                <a:gd name="T4" fmla="*/ 75 w 82"/>
                <a:gd name="T5" fmla="*/ 60 h 81"/>
                <a:gd name="T6" fmla="*/ 75 w 82"/>
                <a:gd name="T7" fmla="*/ 59 h 81"/>
                <a:gd name="T8" fmla="*/ 76 w 82"/>
                <a:gd name="T9" fmla="*/ 59 h 81"/>
                <a:gd name="T10" fmla="*/ 78 w 82"/>
                <a:gd name="T11" fmla="*/ 56 h 81"/>
                <a:gd name="T12" fmla="*/ 81 w 82"/>
                <a:gd name="T13" fmla="*/ 48 h 81"/>
                <a:gd name="T14" fmla="*/ 82 w 82"/>
                <a:gd name="T15" fmla="*/ 41 h 81"/>
                <a:gd name="T16" fmla="*/ 81 w 82"/>
                <a:gd name="T17" fmla="*/ 32 h 81"/>
                <a:gd name="T18" fmla="*/ 78 w 82"/>
                <a:gd name="T19" fmla="*/ 25 h 81"/>
                <a:gd name="T20" fmla="*/ 75 w 82"/>
                <a:gd name="T21" fmla="*/ 18 h 81"/>
                <a:gd name="T22" fmla="*/ 70 w 82"/>
                <a:gd name="T23" fmla="*/ 12 h 81"/>
                <a:gd name="T24" fmla="*/ 63 w 82"/>
                <a:gd name="T25" fmla="*/ 6 h 81"/>
                <a:gd name="T26" fmla="*/ 57 w 82"/>
                <a:gd name="T27" fmla="*/ 2 h 81"/>
                <a:gd name="T28" fmla="*/ 48 w 82"/>
                <a:gd name="T29" fmla="*/ 0 h 81"/>
                <a:gd name="T30" fmla="*/ 41 w 82"/>
                <a:gd name="T31" fmla="*/ 0 h 81"/>
                <a:gd name="T32" fmla="*/ 25 w 82"/>
                <a:gd name="T33" fmla="*/ 2 h 81"/>
                <a:gd name="T34" fmla="*/ 12 w 82"/>
                <a:gd name="T35" fmla="*/ 12 h 81"/>
                <a:gd name="T36" fmla="*/ 3 w 82"/>
                <a:gd name="T37" fmla="*/ 25 h 81"/>
                <a:gd name="T38" fmla="*/ 0 w 82"/>
                <a:gd name="T39" fmla="*/ 41 h 81"/>
                <a:gd name="T40" fmla="*/ 0 w 82"/>
                <a:gd name="T41" fmla="*/ 48 h 81"/>
                <a:gd name="T42" fmla="*/ 3 w 82"/>
                <a:gd name="T43" fmla="*/ 56 h 81"/>
                <a:gd name="T44" fmla="*/ 6 w 82"/>
                <a:gd name="T45" fmla="*/ 62 h 81"/>
                <a:gd name="T46" fmla="*/ 12 w 82"/>
                <a:gd name="T47" fmla="*/ 69 h 81"/>
                <a:gd name="T48" fmla="*/ 18 w 82"/>
                <a:gd name="T49" fmla="*/ 74 h 81"/>
                <a:gd name="T50" fmla="*/ 25 w 82"/>
                <a:gd name="T51" fmla="*/ 78 h 81"/>
                <a:gd name="T52" fmla="*/ 33 w 82"/>
                <a:gd name="T53" fmla="*/ 80 h 81"/>
                <a:gd name="T54" fmla="*/ 41 w 82"/>
                <a:gd name="T55" fmla="*/ 81 h 81"/>
                <a:gd name="T56" fmla="*/ 48 w 82"/>
                <a:gd name="T57" fmla="*/ 80 h 81"/>
                <a:gd name="T58" fmla="*/ 57 w 82"/>
                <a:gd name="T59" fmla="*/ 78 h 81"/>
                <a:gd name="T60" fmla="*/ 59 w 82"/>
                <a:gd name="T61" fmla="*/ 75 h 81"/>
                <a:gd name="T62" fmla="*/ 59 w 82"/>
                <a:gd name="T63" fmla="*/ 74 h 81"/>
                <a:gd name="T64" fmla="*/ 60 w 82"/>
                <a:gd name="T65" fmla="*/ 74 h 81"/>
                <a:gd name="T66" fmla="*/ 63 w 82"/>
                <a:gd name="T67" fmla="*/ 74 h 81"/>
                <a:gd name="T68" fmla="*/ 70 w 82"/>
                <a:gd name="T69" fmla="*/ 6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81">
                  <a:moveTo>
                    <a:pt x="70" y="69"/>
                  </a:moveTo>
                  <a:lnTo>
                    <a:pt x="75" y="62"/>
                  </a:lnTo>
                  <a:lnTo>
                    <a:pt x="75" y="60"/>
                  </a:lnTo>
                  <a:lnTo>
                    <a:pt x="75" y="59"/>
                  </a:lnTo>
                  <a:lnTo>
                    <a:pt x="76" y="59"/>
                  </a:lnTo>
                  <a:lnTo>
                    <a:pt x="78" y="56"/>
                  </a:lnTo>
                  <a:lnTo>
                    <a:pt x="81" y="48"/>
                  </a:lnTo>
                  <a:lnTo>
                    <a:pt x="82" y="41"/>
                  </a:lnTo>
                  <a:lnTo>
                    <a:pt x="81" y="32"/>
                  </a:lnTo>
                  <a:lnTo>
                    <a:pt x="78" y="25"/>
                  </a:lnTo>
                  <a:lnTo>
                    <a:pt x="75" y="18"/>
                  </a:lnTo>
                  <a:lnTo>
                    <a:pt x="70" y="12"/>
                  </a:lnTo>
                  <a:lnTo>
                    <a:pt x="63" y="6"/>
                  </a:lnTo>
                  <a:lnTo>
                    <a:pt x="57" y="2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5" y="2"/>
                  </a:lnTo>
                  <a:lnTo>
                    <a:pt x="12" y="12"/>
                  </a:lnTo>
                  <a:lnTo>
                    <a:pt x="3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3" y="56"/>
                  </a:lnTo>
                  <a:lnTo>
                    <a:pt x="6" y="62"/>
                  </a:lnTo>
                  <a:lnTo>
                    <a:pt x="12" y="69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33" y="80"/>
                  </a:lnTo>
                  <a:lnTo>
                    <a:pt x="41" y="81"/>
                  </a:lnTo>
                  <a:lnTo>
                    <a:pt x="48" y="80"/>
                  </a:lnTo>
                  <a:lnTo>
                    <a:pt x="57" y="78"/>
                  </a:lnTo>
                  <a:lnTo>
                    <a:pt x="59" y="75"/>
                  </a:lnTo>
                  <a:lnTo>
                    <a:pt x="59" y="74"/>
                  </a:lnTo>
                  <a:lnTo>
                    <a:pt x="60" y="74"/>
                  </a:lnTo>
                  <a:lnTo>
                    <a:pt x="63" y="74"/>
                  </a:lnTo>
                  <a:lnTo>
                    <a:pt x="70" y="69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50" name="Freeform 54"/>
            <p:cNvSpPr>
              <a:spLocks/>
            </p:cNvSpPr>
            <p:nvPr/>
          </p:nvSpPr>
          <p:spPr bwMode="auto">
            <a:xfrm>
              <a:off x="5214938" y="3149600"/>
              <a:ext cx="42862" cy="42862"/>
            </a:xfrm>
            <a:custGeom>
              <a:avLst/>
              <a:gdLst>
                <a:gd name="T0" fmla="*/ 70 w 82"/>
                <a:gd name="T1" fmla="*/ 70 h 82"/>
                <a:gd name="T2" fmla="*/ 74 w 82"/>
                <a:gd name="T3" fmla="*/ 63 h 82"/>
                <a:gd name="T4" fmla="*/ 74 w 82"/>
                <a:gd name="T5" fmla="*/ 60 h 82"/>
                <a:gd name="T6" fmla="*/ 74 w 82"/>
                <a:gd name="T7" fmla="*/ 59 h 82"/>
                <a:gd name="T8" fmla="*/ 76 w 82"/>
                <a:gd name="T9" fmla="*/ 59 h 82"/>
                <a:gd name="T10" fmla="*/ 78 w 82"/>
                <a:gd name="T11" fmla="*/ 57 h 82"/>
                <a:gd name="T12" fmla="*/ 80 w 82"/>
                <a:gd name="T13" fmla="*/ 48 h 82"/>
                <a:gd name="T14" fmla="*/ 82 w 82"/>
                <a:gd name="T15" fmla="*/ 41 h 82"/>
                <a:gd name="T16" fmla="*/ 80 w 82"/>
                <a:gd name="T17" fmla="*/ 33 h 82"/>
                <a:gd name="T18" fmla="*/ 78 w 82"/>
                <a:gd name="T19" fmla="*/ 25 h 82"/>
                <a:gd name="T20" fmla="*/ 74 w 82"/>
                <a:gd name="T21" fmla="*/ 18 h 82"/>
                <a:gd name="T22" fmla="*/ 70 w 82"/>
                <a:gd name="T23" fmla="*/ 12 h 82"/>
                <a:gd name="T24" fmla="*/ 62 w 82"/>
                <a:gd name="T25" fmla="*/ 6 h 82"/>
                <a:gd name="T26" fmla="*/ 56 w 82"/>
                <a:gd name="T27" fmla="*/ 3 h 82"/>
                <a:gd name="T28" fmla="*/ 48 w 82"/>
                <a:gd name="T29" fmla="*/ 0 h 82"/>
                <a:gd name="T30" fmla="*/ 41 w 82"/>
                <a:gd name="T31" fmla="*/ 0 h 82"/>
                <a:gd name="T32" fmla="*/ 25 w 82"/>
                <a:gd name="T33" fmla="*/ 3 h 82"/>
                <a:gd name="T34" fmla="*/ 12 w 82"/>
                <a:gd name="T35" fmla="*/ 12 h 82"/>
                <a:gd name="T36" fmla="*/ 2 w 82"/>
                <a:gd name="T37" fmla="*/ 25 h 82"/>
                <a:gd name="T38" fmla="*/ 0 w 82"/>
                <a:gd name="T39" fmla="*/ 41 h 82"/>
                <a:gd name="T40" fmla="*/ 0 w 82"/>
                <a:gd name="T41" fmla="*/ 48 h 82"/>
                <a:gd name="T42" fmla="*/ 2 w 82"/>
                <a:gd name="T43" fmla="*/ 57 h 82"/>
                <a:gd name="T44" fmla="*/ 6 w 82"/>
                <a:gd name="T45" fmla="*/ 63 h 82"/>
                <a:gd name="T46" fmla="*/ 12 w 82"/>
                <a:gd name="T47" fmla="*/ 70 h 82"/>
                <a:gd name="T48" fmla="*/ 18 w 82"/>
                <a:gd name="T49" fmla="*/ 75 h 82"/>
                <a:gd name="T50" fmla="*/ 25 w 82"/>
                <a:gd name="T51" fmla="*/ 78 h 82"/>
                <a:gd name="T52" fmla="*/ 32 w 82"/>
                <a:gd name="T53" fmla="*/ 81 h 82"/>
                <a:gd name="T54" fmla="*/ 41 w 82"/>
                <a:gd name="T55" fmla="*/ 82 h 82"/>
                <a:gd name="T56" fmla="*/ 48 w 82"/>
                <a:gd name="T57" fmla="*/ 81 h 82"/>
                <a:gd name="T58" fmla="*/ 56 w 82"/>
                <a:gd name="T59" fmla="*/ 78 h 82"/>
                <a:gd name="T60" fmla="*/ 59 w 82"/>
                <a:gd name="T61" fmla="*/ 76 h 82"/>
                <a:gd name="T62" fmla="*/ 59 w 82"/>
                <a:gd name="T63" fmla="*/ 75 h 82"/>
                <a:gd name="T64" fmla="*/ 60 w 82"/>
                <a:gd name="T65" fmla="*/ 75 h 82"/>
                <a:gd name="T66" fmla="*/ 62 w 82"/>
                <a:gd name="T67" fmla="*/ 75 h 82"/>
                <a:gd name="T68" fmla="*/ 70 w 82"/>
                <a:gd name="T69" fmla="*/ 7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82">
                  <a:moveTo>
                    <a:pt x="70" y="70"/>
                  </a:moveTo>
                  <a:lnTo>
                    <a:pt x="74" y="63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6" y="59"/>
                  </a:lnTo>
                  <a:lnTo>
                    <a:pt x="78" y="57"/>
                  </a:lnTo>
                  <a:lnTo>
                    <a:pt x="80" y="48"/>
                  </a:lnTo>
                  <a:lnTo>
                    <a:pt x="82" y="41"/>
                  </a:lnTo>
                  <a:lnTo>
                    <a:pt x="80" y="33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70" y="12"/>
                  </a:lnTo>
                  <a:lnTo>
                    <a:pt x="62" y="6"/>
                  </a:lnTo>
                  <a:lnTo>
                    <a:pt x="56" y="3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5" y="3"/>
                  </a:lnTo>
                  <a:lnTo>
                    <a:pt x="12" y="12"/>
                  </a:lnTo>
                  <a:lnTo>
                    <a:pt x="2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7"/>
                  </a:lnTo>
                  <a:lnTo>
                    <a:pt x="6" y="63"/>
                  </a:lnTo>
                  <a:lnTo>
                    <a:pt x="12" y="70"/>
                  </a:lnTo>
                  <a:lnTo>
                    <a:pt x="18" y="75"/>
                  </a:lnTo>
                  <a:lnTo>
                    <a:pt x="25" y="78"/>
                  </a:lnTo>
                  <a:lnTo>
                    <a:pt x="32" y="81"/>
                  </a:lnTo>
                  <a:lnTo>
                    <a:pt x="41" y="82"/>
                  </a:lnTo>
                  <a:lnTo>
                    <a:pt x="48" y="81"/>
                  </a:lnTo>
                  <a:lnTo>
                    <a:pt x="56" y="78"/>
                  </a:lnTo>
                  <a:lnTo>
                    <a:pt x="59" y="76"/>
                  </a:lnTo>
                  <a:lnTo>
                    <a:pt x="59" y="75"/>
                  </a:lnTo>
                  <a:lnTo>
                    <a:pt x="60" y="75"/>
                  </a:lnTo>
                  <a:lnTo>
                    <a:pt x="62" y="75"/>
                  </a:lnTo>
                  <a:lnTo>
                    <a:pt x="70" y="7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51" name="Freeform 55"/>
            <p:cNvSpPr>
              <a:spLocks/>
            </p:cNvSpPr>
            <p:nvPr/>
          </p:nvSpPr>
          <p:spPr bwMode="auto">
            <a:xfrm>
              <a:off x="5245100" y="3186113"/>
              <a:ext cx="42862" cy="42862"/>
            </a:xfrm>
            <a:custGeom>
              <a:avLst/>
              <a:gdLst>
                <a:gd name="T0" fmla="*/ 69 w 81"/>
                <a:gd name="T1" fmla="*/ 69 h 81"/>
                <a:gd name="T2" fmla="*/ 74 w 81"/>
                <a:gd name="T3" fmla="*/ 62 h 81"/>
                <a:gd name="T4" fmla="*/ 74 w 81"/>
                <a:gd name="T5" fmla="*/ 60 h 81"/>
                <a:gd name="T6" fmla="*/ 74 w 81"/>
                <a:gd name="T7" fmla="*/ 59 h 81"/>
                <a:gd name="T8" fmla="*/ 75 w 81"/>
                <a:gd name="T9" fmla="*/ 59 h 81"/>
                <a:gd name="T10" fmla="*/ 78 w 81"/>
                <a:gd name="T11" fmla="*/ 56 h 81"/>
                <a:gd name="T12" fmla="*/ 80 w 81"/>
                <a:gd name="T13" fmla="*/ 48 h 81"/>
                <a:gd name="T14" fmla="*/ 81 w 81"/>
                <a:gd name="T15" fmla="*/ 41 h 81"/>
                <a:gd name="T16" fmla="*/ 80 w 81"/>
                <a:gd name="T17" fmla="*/ 32 h 81"/>
                <a:gd name="T18" fmla="*/ 78 w 81"/>
                <a:gd name="T19" fmla="*/ 25 h 81"/>
                <a:gd name="T20" fmla="*/ 74 w 81"/>
                <a:gd name="T21" fmla="*/ 18 h 81"/>
                <a:gd name="T22" fmla="*/ 69 w 81"/>
                <a:gd name="T23" fmla="*/ 12 h 81"/>
                <a:gd name="T24" fmla="*/ 62 w 81"/>
                <a:gd name="T25" fmla="*/ 6 h 81"/>
                <a:gd name="T26" fmla="*/ 56 w 81"/>
                <a:gd name="T27" fmla="*/ 2 h 81"/>
                <a:gd name="T28" fmla="*/ 48 w 81"/>
                <a:gd name="T29" fmla="*/ 0 h 81"/>
                <a:gd name="T30" fmla="*/ 40 w 81"/>
                <a:gd name="T31" fmla="*/ 0 h 81"/>
                <a:gd name="T32" fmla="*/ 25 w 81"/>
                <a:gd name="T33" fmla="*/ 2 h 81"/>
                <a:gd name="T34" fmla="*/ 12 w 81"/>
                <a:gd name="T35" fmla="*/ 12 h 81"/>
                <a:gd name="T36" fmla="*/ 2 w 81"/>
                <a:gd name="T37" fmla="*/ 25 h 81"/>
                <a:gd name="T38" fmla="*/ 0 w 81"/>
                <a:gd name="T39" fmla="*/ 41 h 81"/>
                <a:gd name="T40" fmla="*/ 0 w 81"/>
                <a:gd name="T41" fmla="*/ 48 h 81"/>
                <a:gd name="T42" fmla="*/ 2 w 81"/>
                <a:gd name="T43" fmla="*/ 56 h 81"/>
                <a:gd name="T44" fmla="*/ 6 w 81"/>
                <a:gd name="T45" fmla="*/ 62 h 81"/>
                <a:gd name="T46" fmla="*/ 12 w 81"/>
                <a:gd name="T47" fmla="*/ 69 h 81"/>
                <a:gd name="T48" fmla="*/ 18 w 81"/>
                <a:gd name="T49" fmla="*/ 74 h 81"/>
                <a:gd name="T50" fmla="*/ 25 w 81"/>
                <a:gd name="T51" fmla="*/ 78 h 81"/>
                <a:gd name="T52" fmla="*/ 32 w 81"/>
                <a:gd name="T53" fmla="*/ 80 h 81"/>
                <a:gd name="T54" fmla="*/ 40 w 81"/>
                <a:gd name="T55" fmla="*/ 81 h 81"/>
                <a:gd name="T56" fmla="*/ 48 w 81"/>
                <a:gd name="T57" fmla="*/ 80 h 81"/>
                <a:gd name="T58" fmla="*/ 56 w 81"/>
                <a:gd name="T59" fmla="*/ 78 h 81"/>
                <a:gd name="T60" fmla="*/ 58 w 81"/>
                <a:gd name="T61" fmla="*/ 75 h 81"/>
                <a:gd name="T62" fmla="*/ 58 w 81"/>
                <a:gd name="T63" fmla="*/ 74 h 81"/>
                <a:gd name="T64" fmla="*/ 60 w 81"/>
                <a:gd name="T65" fmla="*/ 74 h 81"/>
                <a:gd name="T66" fmla="*/ 62 w 81"/>
                <a:gd name="T67" fmla="*/ 74 h 81"/>
                <a:gd name="T68" fmla="*/ 69 w 81"/>
                <a:gd name="T69" fmla="*/ 6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" h="81">
                  <a:moveTo>
                    <a:pt x="69" y="69"/>
                  </a:moveTo>
                  <a:lnTo>
                    <a:pt x="74" y="62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5" y="59"/>
                  </a:lnTo>
                  <a:lnTo>
                    <a:pt x="78" y="56"/>
                  </a:lnTo>
                  <a:lnTo>
                    <a:pt x="80" y="48"/>
                  </a:lnTo>
                  <a:lnTo>
                    <a:pt x="81" y="41"/>
                  </a:lnTo>
                  <a:lnTo>
                    <a:pt x="80" y="32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69" y="12"/>
                  </a:lnTo>
                  <a:lnTo>
                    <a:pt x="62" y="6"/>
                  </a:lnTo>
                  <a:lnTo>
                    <a:pt x="56" y="2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25" y="2"/>
                  </a:lnTo>
                  <a:lnTo>
                    <a:pt x="12" y="12"/>
                  </a:lnTo>
                  <a:lnTo>
                    <a:pt x="2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6"/>
                  </a:lnTo>
                  <a:lnTo>
                    <a:pt x="6" y="62"/>
                  </a:lnTo>
                  <a:lnTo>
                    <a:pt x="12" y="69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32" y="80"/>
                  </a:lnTo>
                  <a:lnTo>
                    <a:pt x="40" y="81"/>
                  </a:lnTo>
                  <a:lnTo>
                    <a:pt x="48" y="80"/>
                  </a:lnTo>
                  <a:lnTo>
                    <a:pt x="56" y="78"/>
                  </a:lnTo>
                  <a:lnTo>
                    <a:pt x="58" y="75"/>
                  </a:lnTo>
                  <a:lnTo>
                    <a:pt x="58" y="74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9" y="69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52" name="Freeform 56"/>
            <p:cNvSpPr>
              <a:spLocks/>
            </p:cNvSpPr>
            <p:nvPr/>
          </p:nvSpPr>
          <p:spPr bwMode="auto">
            <a:xfrm>
              <a:off x="5307013" y="3121025"/>
              <a:ext cx="42862" cy="42862"/>
            </a:xfrm>
            <a:custGeom>
              <a:avLst/>
              <a:gdLst>
                <a:gd name="T0" fmla="*/ 70 w 82"/>
                <a:gd name="T1" fmla="*/ 70 h 82"/>
                <a:gd name="T2" fmla="*/ 75 w 82"/>
                <a:gd name="T3" fmla="*/ 63 h 82"/>
                <a:gd name="T4" fmla="*/ 75 w 82"/>
                <a:gd name="T5" fmla="*/ 60 h 82"/>
                <a:gd name="T6" fmla="*/ 75 w 82"/>
                <a:gd name="T7" fmla="*/ 59 h 82"/>
                <a:gd name="T8" fmla="*/ 76 w 82"/>
                <a:gd name="T9" fmla="*/ 59 h 82"/>
                <a:gd name="T10" fmla="*/ 78 w 82"/>
                <a:gd name="T11" fmla="*/ 57 h 82"/>
                <a:gd name="T12" fmla="*/ 81 w 82"/>
                <a:gd name="T13" fmla="*/ 48 h 82"/>
                <a:gd name="T14" fmla="*/ 82 w 82"/>
                <a:gd name="T15" fmla="*/ 41 h 82"/>
                <a:gd name="T16" fmla="*/ 81 w 82"/>
                <a:gd name="T17" fmla="*/ 33 h 82"/>
                <a:gd name="T18" fmla="*/ 78 w 82"/>
                <a:gd name="T19" fmla="*/ 25 h 82"/>
                <a:gd name="T20" fmla="*/ 75 w 82"/>
                <a:gd name="T21" fmla="*/ 18 h 82"/>
                <a:gd name="T22" fmla="*/ 70 w 82"/>
                <a:gd name="T23" fmla="*/ 12 h 82"/>
                <a:gd name="T24" fmla="*/ 63 w 82"/>
                <a:gd name="T25" fmla="*/ 6 h 82"/>
                <a:gd name="T26" fmla="*/ 57 w 82"/>
                <a:gd name="T27" fmla="*/ 3 h 82"/>
                <a:gd name="T28" fmla="*/ 48 w 82"/>
                <a:gd name="T29" fmla="*/ 0 h 82"/>
                <a:gd name="T30" fmla="*/ 41 w 82"/>
                <a:gd name="T31" fmla="*/ 0 h 82"/>
                <a:gd name="T32" fmla="*/ 25 w 82"/>
                <a:gd name="T33" fmla="*/ 3 h 82"/>
                <a:gd name="T34" fmla="*/ 12 w 82"/>
                <a:gd name="T35" fmla="*/ 12 h 82"/>
                <a:gd name="T36" fmla="*/ 3 w 82"/>
                <a:gd name="T37" fmla="*/ 25 h 82"/>
                <a:gd name="T38" fmla="*/ 0 w 82"/>
                <a:gd name="T39" fmla="*/ 41 h 82"/>
                <a:gd name="T40" fmla="*/ 0 w 82"/>
                <a:gd name="T41" fmla="*/ 48 h 82"/>
                <a:gd name="T42" fmla="*/ 3 w 82"/>
                <a:gd name="T43" fmla="*/ 57 h 82"/>
                <a:gd name="T44" fmla="*/ 6 w 82"/>
                <a:gd name="T45" fmla="*/ 63 h 82"/>
                <a:gd name="T46" fmla="*/ 12 w 82"/>
                <a:gd name="T47" fmla="*/ 70 h 82"/>
                <a:gd name="T48" fmla="*/ 18 w 82"/>
                <a:gd name="T49" fmla="*/ 75 h 82"/>
                <a:gd name="T50" fmla="*/ 25 w 82"/>
                <a:gd name="T51" fmla="*/ 78 h 82"/>
                <a:gd name="T52" fmla="*/ 33 w 82"/>
                <a:gd name="T53" fmla="*/ 81 h 82"/>
                <a:gd name="T54" fmla="*/ 41 w 82"/>
                <a:gd name="T55" fmla="*/ 82 h 82"/>
                <a:gd name="T56" fmla="*/ 48 w 82"/>
                <a:gd name="T57" fmla="*/ 81 h 82"/>
                <a:gd name="T58" fmla="*/ 57 w 82"/>
                <a:gd name="T59" fmla="*/ 78 h 82"/>
                <a:gd name="T60" fmla="*/ 59 w 82"/>
                <a:gd name="T61" fmla="*/ 76 h 82"/>
                <a:gd name="T62" fmla="*/ 59 w 82"/>
                <a:gd name="T63" fmla="*/ 75 h 82"/>
                <a:gd name="T64" fmla="*/ 60 w 82"/>
                <a:gd name="T65" fmla="*/ 75 h 82"/>
                <a:gd name="T66" fmla="*/ 63 w 82"/>
                <a:gd name="T67" fmla="*/ 75 h 82"/>
                <a:gd name="T68" fmla="*/ 70 w 82"/>
                <a:gd name="T69" fmla="*/ 7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82">
                  <a:moveTo>
                    <a:pt x="70" y="70"/>
                  </a:moveTo>
                  <a:lnTo>
                    <a:pt x="75" y="63"/>
                  </a:lnTo>
                  <a:lnTo>
                    <a:pt x="75" y="60"/>
                  </a:lnTo>
                  <a:lnTo>
                    <a:pt x="75" y="59"/>
                  </a:lnTo>
                  <a:lnTo>
                    <a:pt x="76" y="59"/>
                  </a:lnTo>
                  <a:lnTo>
                    <a:pt x="78" y="57"/>
                  </a:lnTo>
                  <a:lnTo>
                    <a:pt x="81" y="48"/>
                  </a:lnTo>
                  <a:lnTo>
                    <a:pt x="82" y="41"/>
                  </a:lnTo>
                  <a:lnTo>
                    <a:pt x="81" y="33"/>
                  </a:lnTo>
                  <a:lnTo>
                    <a:pt x="78" y="25"/>
                  </a:lnTo>
                  <a:lnTo>
                    <a:pt x="75" y="18"/>
                  </a:lnTo>
                  <a:lnTo>
                    <a:pt x="70" y="12"/>
                  </a:lnTo>
                  <a:lnTo>
                    <a:pt x="63" y="6"/>
                  </a:lnTo>
                  <a:lnTo>
                    <a:pt x="57" y="3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5" y="3"/>
                  </a:lnTo>
                  <a:lnTo>
                    <a:pt x="12" y="12"/>
                  </a:lnTo>
                  <a:lnTo>
                    <a:pt x="3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3" y="57"/>
                  </a:lnTo>
                  <a:lnTo>
                    <a:pt x="6" y="63"/>
                  </a:lnTo>
                  <a:lnTo>
                    <a:pt x="12" y="70"/>
                  </a:lnTo>
                  <a:lnTo>
                    <a:pt x="18" y="75"/>
                  </a:lnTo>
                  <a:lnTo>
                    <a:pt x="25" y="78"/>
                  </a:lnTo>
                  <a:lnTo>
                    <a:pt x="33" y="81"/>
                  </a:lnTo>
                  <a:lnTo>
                    <a:pt x="41" y="82"/>
                  </a:lnTo>
                  <a:lnTo>
                    <a:pt x="48" y="81"/>
                  </a:lnTo>
                  <a:lnTo>
                    <a:pt x="57" y="78"/>
                  </a:lnTo>
                  <a:lnTo>
                    <a:pt x="59" y="76"/>
                  </a:lnTo>
                  <a:lnTo>
                    <a:pt x="59" y="75"/>
                  </a:lnTo>
                  <a:lnTo>
                    <a:pt x="60" y="75"/>
                  </a:lnTo>
                  <a:lnTo>
                    <a:pt x="63" y="75"/>
                  </a:lnTo>
                  <a:lnTo>
                    <a:pt x="70" y="7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54" name="Freeform 57"/>
            <p:cNvSpPr>
              <a:spLocks/>
            </p:cNvSpPr>
            <p:nvPr/>
          </p:nvSpPr>
          <p:spPr bwMode="auto">
            <a:xfrm>
              <a:off x="5408613" y="3089275"/>
              <a:ext cx="42862" cy="42862"/>
            </a:xfrm>
            <a:custGeom>
              <a:avLst/>
              <a:gdLst>
                <a:gd name="T0" fmla="*/ 70 w 82"/>
                <a:gd name="T1" fmla="*/ 70 h 82"/>
                <a:gd name="T2" fmla="*/ 74 w 82"/>
                <a:gd name="T3" fmla="*/ 63 h 82"/>
                <a:gd name="T4" fmla="*/ 74 w 82"/>
                <a:gd name="T5" fmla="*/ 60 h 82"/>
                <a:gd name="T6" fmla="*/ 74 w 82"/>
                <a:gd name="T7" fmla="*/ 59 h 82"/>
                <a:gd name="T8" fmla="*/ 76 w 82"/>
                <a:gd name="T9" fmla="*/ 59 h 82"/>
                <a:gd name="T10" fmla="*/ 78 w 82"/>
                <a:gd name="T11" fmla="*/ 57 h 82"/>
                <a:gd name="T12" fmla="*/ 80 w 82"/>
                <a:gd name="T13" fmla="*/ 48 h 82"/>
                <a:gd name="T14" fmla="*/ 82 w 82"/>
                <a:gd name="T15" fmla="*/ 41 h 82"/>
                <a:gd name="T16" fmla="*/ 80 w 82"/>
                <a:gd name="T17" fmla="*/ 33 h 82"/>
                <a:gd name="T18" fmla="*/ 78 w 82"/>
                <a:gd name="T19" fmla="*/ 26 h 82"/>
                <a:gd name="T20" fmla="*/ 74 w 82"/>
                <a:gd name="T21" fmla="*/ 18 h 82"/>
                <a:gd name="T22" fmla="*/ 70 w 82"/>
                <a:gd name="T23" fmla="*/ 12 h 82"/>
                <a:gd name="T24" fmla="*/ 62 w 82"/>
                <a:gd name="T25" fmla="*/ 6 h 82"/>
                <a:gd name="T26" fmla="*/ 56 w 82"/>
                <a:gd name="T27" fmla="*/ 3 h 82"/>
                <a:gd name="T28" fmla="*/ 48 w 82"/>
                <a:gd name="T29" fmla="*/ 0 h 82"/>
                <a:gd name="T30" fmla="*/ 41 w 82"/>
                <a:gd name="T31" fmla="*/ 0 h 82"/>
                <a:gd name="T32" fmla="*/ 25 w 82"/>
                <a:gd name="T33" fmla="*/ 3 h 82"/>
                <a:gd name="T34" fmla="*/ 12 w 82"/>
                <a:gd name="T35" fmla="*/ 12 h 82"/>
                <a:gd name="T36" fmla="*/ 2 w 82"/>
                <a:gd name="T37" fmla="*/ 26 h 82"/>
                <a:gd name="T38" fmla="*/ 0 w 82"/>
                <a:gd name="T39" fmla="*/ 41 h 82"/>
                <a:gd name="T40" fmla="*/ 0 w 82"/>
                <a:gd name="T41" fmla="*/ 48 h 82"/>
                <a:gd name="T42" fmla="*/ 2 w 82"/>
                <a:gd name="T43" fmla="*/ 57 h 82"/>
                <a:gd name="T44" fmla="*/ 6 w 82"/>
                <a:gd name="T45" fmla="*/ 63 h 82"/>
                <a:gd name="T46" fmla="*/ 12 w 82"/>
                <a:gd name="T47" fmla="*/ 70 h 82"/>
                <a:gd name="T48" fmla="*/ 18 w 82"/>
                <a:gd name="T49" fmla="*/ 75 h 82"/>
                <a:gd name="T50" fmla="*/ 25 w 82"/>
                <a:gd name="T51" fmla="*/ 78 h 82"/>
                <a:gd name="T52" fmla="*/ 32 w 82"/>
                <a:gd name="T53" fmla="*/ 81 h 82"/>
                <a:gd name="T54" fmla="*/ 41 w 82"/>
                <a:gd name="T55" fmla="*/ 82 h 82"/>
                <a:gd name="T56" fmla="*/ 48 w 82"/>
                <a:gd name="T57" fmla="*/ 81 h 82"/>
                <a:gd name="T58" fmla="*/ 56 w 82"/>
                <a:gd name="T59" fmla="*/ 78 h 82"/>
                <a:gd name="T60" fmla="*/ 59 w 82"/>
                <a:gd name="T61" fmla="*/ 76 h 82"/>
                <a:gd name="T62" fmla="*/ 59 w 82"/>
                <a:gd name="T63" fmla="*/ 75 h 82"/>
                <a:gd name="T64" fmla="*/ 60 w 82"/>
                <a:gd name="T65" fmla="*/ 75 h 82"/>
                <a:gd name="T66" fmla="*/ 62 w 82"/>
                <a:gd name="T67" fmla="*/ 75 h 82"/>
                <a:gd name="T68" fmla="*/ 70 w 82"/>
                <a:gd name="T69" fmla="*/ 7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82">
                  <a:moveTo>
                    <a:pt x="70" y="70"/>
                  </a:moveTo>
                  <a:lnTo>
                    <a:pt x="74" y="63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6" y="59"/>
                  </a:lnTo>
                  <a:lnTo>
                    <a:pt x="78" y="57"/>
                  </a:lnTo>
                  <a:lnTo>
                    <a:pt x="80" y="48"/>
                  </a:lnTo>
                  <a:lnTo>
                    <a:pt x="82" y="41"/>
                  </a:lnTo>
                  <a:lnTo>
                    <a:pt x="80" y="33"/>
                  </a:lnTo>
                  <a:lnTo>
                    <a:pt x="78" y="26"/>
                  </a:lnTo>
                  <a:lnTo>
                    <a:pt x="74" y="18"/>
                  </a:lnTo>
                  <a:lnTo>
                    <a:pt x="70" y="12"/>
                  </a:lnTo>
                  <a:lnTo>
                    <a:pt x="62" y="6"/>
                  </a:lnTo>
                  <a:lnTo>
                    <a:pt x="56" y="3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5" y="3"/>
                  </a:lnTo>
                  <a:lnTo>
                    <a:pt x="12" y="12"/>
                  </a:lnTo>
                  <a:lnTo>
                    <a:pt x="2" y="26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7"/>
                  </a:lnTo>
                  <a:lnTo>
                    <a:pt x="6" y="63"/>
                  </a:lnTo>
                  <a:lnTo>
                    <a:pt x="12" y="70"/>
                  </a:lnTo>
                  <a:lnTo>
                    <a:pt x="18" y="75"/>
                  </a:lnTo>
                  <a:lnTo>
                    <a:pt x="25" y="78"/>
                  </a:lnTo>
                  <a:lnTo>
                    <a:pt x="32" y="81"/>
                  </a:lnTo>
                  <a:lnTo>
                    <a:pt x="41" y="82"/>
                  </a:lnTo>
                  <a:lnTo>
                    <a:pt x="48" y="81"/>
                  </a:lnTo>
                  <a:lnTo>
                    <a:pt x="56" y="78"/>
                  </a:lnTo>
                  <a:lnTo>
                    <a:pt x="59" y="76"/>
                  </a:lnTo>
                  <a:lnTo>
                    <a:pt x="59" y="75"/>
                  </a:lnTo>
                  <a:lnTo>
                    <a:pt x="60" y="75"/>
                  </a:lnTo>
                  <a:lnTo>
                    <a:pt x="62" y="75"/>
                  </a:lnTo>
                  <a:lnTo>
                    <a:pt x="70" y="7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55" name="Freeform 58"/>
            <p:cNvSpPr>
              <a:spLocks/>
            </p:cNvSpPr>
            <p:nvPr/>
          </p:nvSpPr>
          <p:spPr bwMode="auto">
            <a:xfrm>
              <a:off x="5502275" y="3049588"/>
              <a:ext cx="42862" cy="42862"/>
            </a:xfrm>
            <a:custGeom>
              <a:avLst/>
              <a:gdLst>
                <a:gd name="T0" fmla="*/ 69 w 81"/>
                <a:gd name="T1" fmla="*/ 69 h 81"/>
                <a:gd name="T2" fmla="*/ 74 w 81"/>
                <a:gd name="T3" fmla="*/ 62 h 81"/>
                <a:gd name="T4" fmla="*/ 74 w 81"/>
                <a:gd name="T5" fmla="*/ 60 h 81"/>
                <a:gd name="T6" fmla="*/ 74 w 81"/>
                <a:gd name="T7" fmla="*/ 59 h 81"/>
                <a:gd name="T8" fmla="*/ 75 w 81"/>
                <a:gd name="T9" fmla="*/ 59 h 81"/>
                <a:gd name="T10" fmla="*/ 78 w 81"/>
                <a:gd name="T11" fmla="*/ 56 h 81"/>
                <a:gd name="T12" fmla="*/ 80 w 81"/>
                <a:gd name="T13" fmla="*/ 48 h 81"/>
                <a:gd name="T14" fmla="*/ 81 w 81"/>
                <a:gd name="T15" fmla="*/ 41 h 81"/>
                <a:gd name="T16" fmla="*/ 80 w 81"/>
                <a:gd name="T17" fmla="*/ 32 h 81"/>
                <a:gd name="T18" fmla="*/ 78 w 81"/>
                <a:gd name="T19" fmla="*/ 25 h 81"/>
                <a:gd name="T20" fmla="*/ 74 w 81"/>
                <a:gd name="T21" fmla="*/ 18 h 81"/>
                <a:gd name="T22" fmla="*/ 69 w 81"/>
                <a:gd name="T23" fmla="*/ 12 h 81"/>
                <a:gd name="T24" fmla="*/ 62 w 81"/>
                <a:gd name="T25" fmla="*/ 6 h 81"/>
                <a:gd name="T26" fmla="*/ 56 w 81"/>
                <a:gd name="T27" fmla="*/ 2 h 81"/>
                <a:gd name="T28" fmla="*/ 48 w 81"/>
                <a:gd name="T29" fmla="*/ 0 h 81"/>
                <a:gd name="T30" fmla="*/ 41 w 81"/>
                <a:gd name="T31" fmla="*/ 0 h 81"/>
                <a:gd name="T32" fmla="*/ 25 w 81"/>
                <a:gd name="T33" fmla="*/ 2 h 81"/>
                <a:gd name="T34" fmla="*/ 12 w 81"/>
                <a:gd name="T35" fmla="*/ 12 h 81"/>
                <a:gd name="T36" fmla="*/ 2 w 81"/>
                <a:gd name="T37" fmla="*/ 25 h 81"/>
                <a:gd name="T38" fmla="*/ 0 w 81"/>
                <a:gd name="T39" fmla="*/ 41 h 81"/>
                <a:gd name="T40" fmla="*/ 0 w 81"/>
                <a:gd name="T41" fmla="*/ 48 h 81"/>
                <a:gd name="T42" fmla="*/ 2 w 81"/>
                <a:gd name="T43" fmla="*/ 56 h 81"/>
                <a:gd name="T44" fmla="*/ 6 w 81"/>
                <a:gd name="T45" fmla="*/ 62 h 81"/>
                <a:gd name="T46" fmla="*/ 12 w 81"/>
                <a:gd name="T47" fmla="*/ 69 h 81"/>
                <a:gd name="T48" fmla="*/ 18 w 81"/>
                <a:gd name="T49" fmla="*/ 74 h 81"/>
                <a:gd name="T50" fmla="*/ 25 w 81"/>
                <a:gd name="T51" fmla="*/ 78 h 81"/>
                <a:gd name="T52" fmla="*/ 32 w 81"/>
                <a:gd name="T53" fmla="*/ 80 h 81"/>
                <a:gd name="T54" fmla="*/ 41 w 81"/>
                <a:gd name="T55" fmla="*/ 81 h 81"/>
                <a:gd name="T56" fmla="*/ 48 w 81"/>
                <a:gd name="T57" fmla="*/ 80 h 81"/>
                <a:gd name="T58" fmla="*/ 56 w 81"/>
                <a:gd name="T59" fmla="*/ 78 h 81"/>
                <a:gd name="T60" fmla="*/ 59 w 81"/>
                <a:gd name="T61" fmla="*/ 75 h 81"/>
                <a:gd name="T62" fmla="*/ 59 w 81"/>
                <a:gd name="T63" fmla="*/ 74 h 81"/>
                <a:gd name="T64" fmla="*/ 60 w 81"/>
                <a:gd name="T65" fmla="*/ 74 h 81"/>
                <a:gd name="T66" fmla="*/ 62 w 81"/>
                <a:gd name="T67" fmla="*/ 74 h 81"/>
                <a:gd name="T68" fmla="*/ 69 w 81"/>
                <a:gd name="T69" fmla="*/ 6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" h="81">
                  <a:moveTo>
                    <a:pt x="69" y="69"/>
                  </a:moveTo>
                  <a:lnTo>
                    <a:pt x="74" y="62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5" y="59"/>
                  </a:lnTo>
                  <a:lnTo>
                    <a:pt x="78" y="56"/>
                  </a:lnTo>
                  <a:lnTo>
                    <a:pt x="80" y="48"/>
                  </a:lnTo>
                  <a:lnTo>
                    <a:pt x="81" y="41"/>
                  </a:lnTo>
                  <a:lnTo>
                    <a:pt x="80" y="32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69" y="12"/>
                  </a:lnTo>
                  <a:lnTo>
                    <a:pt x="62" y="6"/>
                  </a:lnTo>
                  <a:lnTo>
                    <a:pt x="56" y="2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5" y="2"/>
                  </a:lnTo>
                  <a:lnTo>
                    <a:pt x="12" y="12"/>
                  </a:lnTo>
                  <a:lnTo>
                    <a:pt x="2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6"/>
                  </a:lnTo>
                  <a:lnTo>
                    <a:pt x="6" y="62"/>
                  </a:lnTo>
                  <a:lnTo>
                    <a:pt x="12" y="69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32" y="80"/>
                  </a:lnTo>
                  <a:lnTo>
                    <a:pt x="41" y="81"/>
                  </a:lnTo>
                  <a:lnTo>
                    <a:pt x="48" y="80"/>
                  </a:lnTo>
                  <a:lnTo>
                    <a:pt x="56" y="78"/>
                  </a:lnTo>
                  <a:lnTo>
                    <a:pt x="59" y="75"/>
                  </a:lnTo>
                  <a:lnTo>
                    <a:pt x="59" y="74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9" y="69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56" name="Freeform 59"/>
            <p:cNvSpPr>
              <a:spLocks/>
            </p:cNvSpPr>
            <p:nvPr/>
          </p:nvSpPr>
          <p:spPr bwMode="auto">
            <a:xfrm>
              <a:off x="5627688" y="3086100"/>
              <a:ext cx="42862" cy="42862"/>
            </a:xfrm>
            <a:custGeom>
              <a:avLst/>
              <a:gdLst>
                <a:gd name="T0" fmla="*/ 70 w 82"/>
                <a:gd name="T1" fmla="*/ 70 h 82"/>
                <a:gd name="T2" fmla="*/ 74 w 82"/>
                <a:gd name="T3" fmla="*/ 63 h 82"/>
                <a:gd name="T4" fmla="*/ 74 w 82"/>
                <a:gd name="T5" fmla="*/ 60 h 82"/>
                <a:gd name="T6" fmla="*/ 74 w 82"/>
                <a:gd name="T7" fmla="*/ 59 h 82"/>
                <a:gd name="T8" fmla="*/ 76 w 82"/>
                <a:gd name="T9" fmla="*/ 59 h 82"/>
                <a:gd name="T10" fmla="*/ 78 w 82"/>
                <a:gd name="T11" fmla="*/ 57 h 82"/>
                <a:gd name="T12" fmla="*/ 80 w 82"/>
                <a:gd name="T13" fmla="*/ 48 h 82"/>
                <a:gd name="T14" fmla="*/ 82 w 82"/>
                <a:gd name="T15" fmla="*/ 41 h 82"/>
                <a:gd name="T16" fmla="*/ 80 w 82"/>
                <a:gd name="T17" fmla="*/ 33 h 82"/>
                <a:gd name="T18" fmla="*/ 78 w 82"/>
                <a:gd name="T19" fmla="*/ 25 h 82"/>
                <a:gd name="T20" fmla="*/ 74 w 82"/>
                <a:gd name="T21" fmla="*/ 18 h 82"/>
                <a:gd name="T22" fmla="*/ 70 w 82"/>
                <a:gd name="T23" fmla="*/ 12 h 82"/>
                <a:gd name="T24" fmla="*/ 62 w 82"/>
                <a:gd name="T25" fmla="*/ 6 h 82"/>
                <a:gd name="T26" fmla="*/ 56 w 82"/>
                <a:gd name="T27" fmla="*/ 3 h 82"/>
                <a:gd name="T28" fmla="*/ 48 w 82"/>
                <a:gd name="T29" fmla="*/ 0 h 82"/>
                <a:gd name="T30" fmla="*/ 41 w 82"/>
                <a:gd name="T31" fmla="*/ 0 h 82"/>
                <a:gd name="T32" fmla="*/ 25 w 82"/>
                <a:gd name="T33" fmla="*/ 3 h 82"/>
                <a:gd name="T34" fmla="*/ 12 w 82"/>
                <a:gd name="T35" fmla="*/ 12 h 82"/>
                <a:gd name="T36" fmla="*/ 3 w 82"/>
                <a:gd name="T37" fmla="*/ 25 h 82"/>
                <a:gd name="T38" fmla="*/ 0 w 82"/>
                <a:gd name="T39" fmla="*/ 41 h 82"/>
                <a:gd name="T40" fmla="*/ 0 w 82"/>
                <a:gd name="T41" fmla="*/ 48 h 82"/>
                <a:gd name="T42" fmla="*/ 3 w 82"/>
                <a:gd name="T43" fmla="*/ 57 h 82"/>
                <a:gd name="T44" fmla="*/ 6 w 82"/>
                <a:gd name="T45" fmla="*/ 63 h 82"/>
                <a:gd name="T46" fmla="*/ 12 w 82"/>
                <a:gd name="T47" fmla="*/ 70 h 82"/>
                <a:gd name="T48" fmla="*/ 18 w 82"/>
                <a:gd name="T49" fmla="*/ 75 h 82"/>
                <a:gd name="T50" fmla="*/ 25 w 82"/>
                <a:gd name="T51" fmla="*/ 78 h 82"/>
                <a:gd name="T52" fmla="*/ 33 w 82"/>
                <a:gd name="T53" fmla="*/ 81 h 82"/>
                <a:gd name="T54" fmla="*/ 41 w 82"/>
                <a:gd name="T55" fmla="*/ 82 h 82"/>
                <a:gd name="T56" fmla="*/ 48 w 82"/>
                <a:gd name="T57" fmla="*/ 81 h 82"/>
                <a:gd name="T58" fmla="*/ 56 w 82"/>
                <a:gd name="T59" fmla="*/ 78 h 82"/>
                <a:gd name="T60" fmla="*/ 59 w 82"/>
                <a:gd name="T61" fmla="*/ 76 h 82"/>
                <a:gd name="T62" fmla="*/ 59 w 82"/>
                <a:gd name="T63" fmla="*/ 75 h 82"/>
                <a:gd name="T64" fmla="*/ 60 w 82"/>
                <a:gd name="T65" fmla="*/ 75 h 82"/>
                <a:gd name="T66" fmla="*/ 62 w 82"/>
                <a:gd name="T67" fmla="*/ 75 h 82"/>
                <a:gd name="T68" fmla="*/ 70 w 82"/>
                <a:gd name="T69" fmla="*/ 7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82">
                  <a:moveTo>
                    <a:pt x="70" y="70"/>
                  </a:moveTo>
                  <a:lnTo>
                    <a:pt x="74" y="63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6" y="59"/>
                  </a:lnTo>
                  <a:lnTo>
                    <a:pt x="78" y="57"/>
                  </a:lnTo>
                  <a:lnTo>
                    <a:pt x="80" y="48"/>
                  </a:lnTo>
                  <a:lnTo>
                    <a:pt x="82" y="41"/>
                  </a:lnTo>
                  <a:lnTo>
                    <a:pt x="80" y="33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70" y="12"/>
                  </a:lnTo>
                  <a:lnTo>
                    <a:pt x="62" y="6"/>
                  </a:lnTo>
                  <a:lnTo>
                    <a:pt x="56" y="3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5" y="3"/>
                  </a:lnTo>
                  <a:lnTo>
                    <a:pt x="12" y="12"/>
                  </a:lnTo>
                  <a:lnTo>
                    <a:pt x="3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3" y="57"/>
                  </a:lnTo>
                  <a:lnTo>
                    <a:pt x="6" y="63"/>
                  </a:lnTo>
                  <a:lnTo>
                    <a:pt x="12" y="70"/>
                  </a:lnTo>
                  <a:lnTo>
                    <a:pt x="18" y="75"/>
                  </a:lnTo>
                  <a:lnTo>
                    <a:pt x="25" y="78"/>
                  </a:lnTo>
                  <a:lnTo>
                    <a:pt x="33" y="81"/>
                  </a:lnTo>
                  <a:lnTo>
                    <a:pt x="41" y="82"/>
                  </a:lnTo>
                  <a:lnTo>
                    <a:pt x="48" y="81"/>
                  </a:lnTo>
                  <a:lnTo>
                    <a:pt x="56" y="78"/>
                  </a:lnTo>
                  <a:lnTo>
                    <a:pt x="59" y="76"/>
                  </a:lnTo>
                  <a:lnTo>
                    <a:pt x="59" y="75"/>
                  </a:lnTo>
                  <a:lnTo>
                    <a:pt x="60" y="75"/>
                  </a:lnTo>
                  <a:lnTo>
                    <a:pt x="62" y="75"/>
                  </a:lnTo>
                  <a:lnTo>
                    <a:pt x="70" y="7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57" name="Freeform 60"/>
            <p:cNvSpPr>
              <a:spLocks/>
            </p:cNvSpPr>
            <p:nvPr/>
          </p:nvSpPr>
          <p:spPr bwMode="auto">
            <a:xfrm>
              <a:off x="5857875" y="3106738"/>
              <a:ext cx="42862" cy="42862"/>
            </a:xfrm>
            <a:custGeom>
              <a:avLst/>
              <a:gdLst>
                <a:gd name="T0" fmla="*/ 69 w 81"/>
                <a:gd name="T1" fmla="*/ 69 h 81"/>
                <a:gd name="T2" fmla="*/ 74 w 81"/>
                <a:gd name="T3" fmla="*/ 62 h 81"/>
                <a:gd name="T4" fmla="*/ 74 w 81"/>
                <a:gd name="T5" fmla="*/ 60 h 81"/>
                <a:gd name="T6" fmla="*/ 74 w 81"/>
                <a:gd name="T7" fmla="*/ 58 h 81"/>
                <a:gd name="T8" fmla="*/ 75 w 81"/>
                <a:gd name="T9" fmla="*/ 58 h 81"/>
                <a:gd name="T10" fmla="*/ 78 w 81"/>
                <a:gd name="T11" fmla="*/ 56 h 81"/>
                <a:gd name="T12" fmla="*/ 80 w 81"/>
                <a:gd name="T13" fmla="*/ 48 h 81"/>
                <a:gd name="T14" fmla="*/ 81 w 81"/>
                <a:gd name="T15" fmla="*/ 40 h 81"/>
                <a:gd name="T16" fmla="*/ 80 w 81"/>
                <a:gd name="T17" fmla="*/ 32 h 81"/>
                <a:gd name="T18" fmla="*/ 78 w 81"/>
                <a:gd name="T19" fmla="*/ 25 h 81"/>
                <a:gd name="T20" fmla="*/ 74 w 81"/>
                <a:gd name="T21" fmla="*/ 18 h 81"/>
                <a:gd name="T22" fmla="*/ 69 w 81"/>
                <a:gd name="T23" fmla="*/ 12 h 81"/>
                <a:gd name="T24" fmla="*/ 62 w 81"/>
                <a:gd name="T25" fmla="*/ 6 h 81"/>
                <a:gd name="T26" fmla="*/ 56 w 81"/>
                <a:gd name="T27" fmla="*/ 2 h 81"/>
                <a:gd name="T28" fmla="*/ 48 w 81"/>
                <a:gd name="T29" fmla="*/ 0 h 81"/>
                <a:gd name="T30" fmla="*/ 40 w 81"/>
                <a:gd name="T31" fmla="*/ 0 h 81"/>
                <a:gd name="T32" fmla="*/ 25 w 81"/>
                <a:gd name="T33" fmla="*/ 2 h 81"/>
                <a:gd name="T34" fmla="*/ 12 w 81"/>
                <a:gd name="T35" fmla="*/ 12 h 81"/>
                <a:gd name="T36" fmla="*/ 2 w 81"/>
                <a:gd name="T37" fmla="*/ 25 h 81"/>
                <a:gd name="T38" fmla="*/ 0 w 81"/>
                <a:gd name="T39" fmla="*/ 40 h 81"/>
                <a:gd name="T40" fmla="*/ 0 w 81"/>
                <a:gd name="T41" fmla="*/ 48 h 81"/>
                <a:gd name="T42" fmla="*/ 2 w 81"/>
                <a:gd name="T43" fmla="*/ 56 h 81"/>
                <a:gd name="T44" fmla="*/ 6 w 81"/>
                <a:gd name="T45" fmla="*/ 62 h 81"/>
                <a:gd name="T46" fmla="*/ 12 w 81"/>
                <a:gd name="T47" fmla="*/ 69 h 81"/>
                <a:gd name="T48" fmla="*/ 18 w 81"/>
                <a:gd name="T49" fmla="*/ 74 h 81"/>
                <a:gd name="T50" fmla="*/ 25 w 81"/>
                <a:gd name="T51" fmla="*/ 78 h 81"/>
                <a:gd name="T52" fmla="*/ 32 w 81"/>
                <a:gd name="T53" fmla="*/ 80 h 81"/>
                <a:gd name="T54" fmla="*/ 40 w 81"/>
                <a:gd name="T55" fmla="*/ 81 h 81"/>
                <a:gd name="T56" fmla="*/ 48 w 81"/>
                <a:gd name="T57" fmla="*/ 80 h 81"/>
                <a:gd name="T58" fmla="*/ 56 w 81"/>
                <a:gd name="T59" fmla="*/ 78 h 81"/>
                <a:gd name="T60" fmla="*/ 58 w 81"/>
                <a:gd name="T61" fmla="*/ 75 h 81"/>
                <a:gd name="T62" fmla="*/ 58 w 81"/>
                <a:gd name="T63" fmla="*/ 74 h 81"/>
                <a:gd name="T64" fmla="*/ 60 w 81"/>
                <a:gd name="T65" fmla="*/ 74 h 81"/>
                <a:gd name="T66" fmla="*/ 62 w 81"/>
                <a:gd name="T67" fmla="*/ 74 h 81"/>
                <a:gd name="T68" fmla="*/ 69 w 81"/>
                <a:gd name="T69" fmla="*/ 6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" h="81">
                  <a:moveTo>
                    <a:pt x="69" y="69"/>
                  </a:moveTo>
                  <a:lnTo>
                    <a:pt x="74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75" y="58"/>
                  </a:lnTo>
                  <a:lnTo>
                    <a:pt x="78" y="56"/>
                  </a:lnTo>
                  <a:lnTo>
                    <a:pt x="80" y="48"/>
                  </a:lnTo>
                  <a:lnTo>
                    <a:pt x="81" y="40"/>
                  </a:lnTo>
                  <a:lnTo>
                    <a:pt x="80" y="32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69" y="12"/>
                  </a:lnTo>
                  <a:lnTo>
                    <a:pt x="62" y="6"/>
                  </a:lnTo>
                  <a:lnTo>
                    <a:pt x="56" y="2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25" y="2"/>
                  </a:lnTo>
                  <a:lnTo>
                    <a:pt x="12" y="12"/>
                  </a:lnTo>
                  <a:lnTo>
                    <a:pt x="2" y="25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2" y="56"/>
                  </a:lnTo>
                  <a:lnTo>
                    <a:pt x="6" y="62"/>
                  </a:lnTo>
                  <a:lnTo>
                    <a:pt x="12" y="69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32" y="80"/>
                  </a:lnTo>
                  <a:lnTo>
                    <a:pt x="40" y="81"/>
                  </a:lnTo>
                  <a:lnTo>
                    <a:pt x="48" y="80"/>
                  </a:lnTo>
                  <a:lnTo>
                    <a:pt x="56" y="78"/>
                  </a:lnTo>
                  <a:lnTo>
                    <a:pt x="58" y="75"/>
                  </a:lnTo>
                  <a:lnTo>
                    <a:pt x="58" y="74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9" y="69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58" name="Freeform 61"/>
            <p:cNvSpPr>
              <a:spLocks/>
            </p:cNvSpPr>
            <p:nvPr/>
          </p:nvSpPr>
          <p:spPr bwMode="auto">
            <a:xfrm>
              <a:off x="6081713" y="3149600"/>
              <a:ext cx="42862" cy="42862"/>
            </a:xfrm>
            <a:custGeom>
              <a:avLst/>
              <a:gdLst>
                <a:gd name="T0" fmla="*/ 70 w 82"/>
                <a:gd name="T1" fmla="*/ 70 h 82"/>
                <a:gd name="T2" fmla="*/ 74 w 82"/>
                <a:gd name="T3" fmla="*/ 63 h 82"/>
                <a:gd name="T4" fmla="*/ 74 w 82"/>
                <a:gd name="T5" fmla="*/ 60 h 82"/>
                <a:gd name="T6" fmla="*/ 74 w 82"/>
                <a:gd name="T7" fmla="*/ 59 h 82"/>
                <a:gd name="T8" fmla="*/ 76 w 82"/>
                <a:gd name="T9" fmla="*/ 59 h 82"/>
                <a:gd name="T10" fmla="*/ 78 w 82"/>
                <a:gd name="T11" fmla="*/ 57 h 82"/>
                <a:gd name="T12" fmla="*/ 80 w 82"/>
                <a:gd name="T13" fmla="*/ 48 h 82"/>
                <a:gd name="T14" fmla="*/ 82 w 82"/>
                <a:gd name="T15" fmla="*/ 41 h 82"/>
                <a:gd name="T16" fmla="*/ 80 w 82"/>
                <a:gd name="T17" fmla="*/ 33 h 82"/>
                <a:gd name="T18" fmla="*/ 78 w 82"/>
                <a:gd name="T19" fmla="*/ 25 h 82"/>
                <a:gd name="T20" fmla="*/ 74 w 82"/>
                <a:gd name="T21" fmla="*/ 18 h 82"/>
                <a:gd name="T22" fmla="*/ 70 w 82"/>
                <a:gd name="T23" fmla="*/ 12 h 82"/>
                <a:gd name="T24" fmla="*/ 62 w 82"/>
                <a:gd name="T25" fmla="*/ 6 h 82"/>
                <a:gd name="T26" fmla="*/ 56 w 82"/>
                <a:gd name="T27" fmla="*/ 3 h 82"/>
                <a:gd name="T28" fmla="*/ 48 w 82"/>
                <a:gd name="T29" fmla="*/ 0 h 82"/>
                <a:gd name="T30" fmla="*/ 41 w 82"/>
                <a:gd name="T31" fmla="*/ 0 h 82"/>
                <a:gd name="T32" fmla="*/ 25 w 82"/>
                <a:gd name="T33" fmla="*/ 3 h 82"/>
                <a:gd name="T34" fmla="*/ 12 w 82"/>
                <a:gd name="T35" fmla="*/ 12 h 82"/>
                <a:gd name="T36" fmla="*/ 2 w 82"/>
                <a:gd name="T37" fmla="*/ 25 h 82"/>
                <a:gd name="T38" fmla="*/ 0 w 82"/>
                <a:gd name="T39" fmla="*/ 41 h 82"/>
                <a:gd name="T40" fmla="*/ 0 w 82"/>
                <a:gd name="T41" fmla="*/ 48 h 82"/>
                <a:gd name="T42" fmla="*/ 2 w 82"/>
                <a:gd name="T43" fmla="*/ 57 h 82"/>
                <a:gd name="T44" fmla="*/ 6 w 82"/>
                <a:gd name="T45" fmla="*/ 63 h 82"/>
                <a:gd name="T46" fmla="*/ 12 w 82"/>
                <a:gd name="T47" fmla="*/ 70 h 82"/>
                <a:gd name="T48" fmla="*/ 18 w 82"/>
                <a:gd name="T49" fmla="*/ 75 h 82"/>
                <a:gd name="T50" fmla="*/ 25 w 82"/>
                <a:gd name="T51" fmla="*/ 78 h 82"/>
                <a:gd name="T52" fmla="*/ 32 w 82"/>
                <a:gd name="T53" fmla="*/ 81 h 82"/>
                <a:gd name="T54" fmla="*/ 41 w 82"/>
                <a:gd name="T55" fmla="*/ 82 h 82"/>
                <a:gd name="T56" fmla="*/ 48 w 82"/>
                <a:gd name="T57" fmla="*/ 81 h 82"/>
                <a:gd name="T58" fmla="*/ 56 w 82"/>
                <a:gd name="T59" fmla="*/ 78 h 82"/>
                <a:gd name="T60" fmla="*/ 59 w 82"/>
                <a:gd name="T61" fmla="*/ 76 h 82"/>
                <a:gd name="T62" fmla="*/ 59 w 82"/>
                <a:gd name="T63" fmla="*/ 75 h 82"/>
                <a:gd name="T64" fmla="*/ 60 w 82"/>
                <a:gd name="T65" fmla="*/ 75 h 82"/>
                <a:gd name="T66" fmla="*/ 62 w 82"/>
                <a:gd name="T67" fmla="*/ 75 h 82"/>
                <a:gd name="T68" fmla="*/ 70 w 82"/>
                <a:gd name="T69" fmla="*/ 7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82">
                  <a:moveTo>
                    <a:pt x="70" y="70"/>
                  </a:moveTo>
                  <a:lnTo>
                    <a:pt x="74" y="63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6" y="59"/>
                  </a:lnTo>
                  <a:lnTo>
                    <a:pt x="78" y="57"/>
                  </a:lnTo>
                  <a:lnTo>
                    <a:pt x="80" y="48"/>
                  </a:lnTo>
                  <a:lnTo>
                    <a:pt x="82" y="41"/>
                  </a:lnTo>
                  <a:lnTo>
                    <a:pt x="80" y="33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70" y="12"/>
                  </a:lnTo>
                  <a:lnTo>
                    <a:pt x="62" y="6"/>
                  </a:lnTo>
                  <a:lnTo>
                    <a:pt x="56" y="3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5" y="3"/>
                  </a:lnTo>
                  <a:lnTo>
                    <a:pt x="12" y="12"/>
                  </a:lnTo>
                  <a:lnTo>
                    <a:pt x="2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7"/>
                  </a:lnTo>
                  <a:lnTo>
                    <a:pt x="6" y="63"/>
                  </a:lnTo>
                  <a:lnTo>
                    <a:pt x="12" y="70"/>
                  </a:lnTo>
                  <a:lnTo>
                    <a:pt x="18" y="75"/>
                  </a:lnTo>
                  <a:lnTo>
                    <a:pt x="25" y="78"/>
                  </a:lnTo>
                  <a:lnTo>
                    <a:pt x="32" y="81"/>
                  </a:lnTo>
                  <a:lnTo>
                    <a:pt x="41" y="82"/>
                  </a:lnTo>
                  <a:lnTo>
                    <a:pt x="48" y="81"/>
                  </a:lnTo>
                  <a:lnTo>
                    <a:pt x="56" y="78"/>
                  </a:lnTo>
                  <a:lnTo>
                    <a:pt x="59" y="76"/>
                  </a:lnTo>
                  <a:lnTo>
                    <a:pt x="59" y="75"/>
                  </a:lnTo>
                  <a:lnTo>
                    <a:pt x="60" y="75"/>
                  </a:lnTo>
                  <a:lnTo>
                    <a:pt x="62" y="75"/>
                  </a:lnTo>
                  <a:lnTo>
                    <a:pt x="70" y="7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59" name="Freeform 62"/>
            <p:cNvSpPr>
              <a:spLocks/>
            </p:cNvSpPr>
            <p:nvPr/>
          </p:nvSpPr>
          <p:spPr bwMode="auto">
            <a:xfrm>
              <a:off x="6538913" y="3100388"/>
              <a:ext cx="42862" cy="42862"/>
            </a:xfrm>
            <a:custGeom>
              <a:avLst/>
              <a:gdLst>
                <a:gd name="T0" fmla="*/ 69 w 81"/>
                <a:gd name="T1" fmla="*/ 69 h 81"/>
                <a:gd name="T2" fmla="*/ 74 w 81"/>
                <a:gd name="T3" fmla="*/ 62 h 81"/>
                <a:gd name="T4" fmla="*/ 74 w 81"/>
                <a:gd name="T5" fmla="*/ 60 h 81"/>
                <a:gd name="T6" fmla="*/ 74 w 81"/>
                <a:gd name="T7" fmla="*/ 59 h 81"/>
                <a:gd name="T8" fmla="*/ 75 w 81"/>
                <a:gd name="T9" fmla="*/ 59 h 81"/>
                <a:gd name="T10" fmla="*/ 78 w 81"/>
                <a:gd name="T11" fmla="*/ 56 h 81"/>
                <a:gd name="T12" fmla="*/ 80 w 81"/>
                <a:gd name="T13" fmla="*/ 48 h 81"/>
                <a:gd name="T14" fmla="*/ 81 w 81"/>
                <a:gd name="T15" fmla="*/ 41 h 81"/>
                <a:gd name="T16" fmla="*/ 80 w 81"/>
                <a:gd name="T17" fmla="*/ 32 h 81"/>
                <a:gd name="T18" fmla="*/ 78 w 81"/>
                <a:gd name="T19" fmla="*/ 25 h 81"/>
                <a:gd name="T20" fmla="*/ 74 w 81"/>
                <a:gd name="T21" fmla="*/ 18 h 81"/>
                <a:gd name="T22" fmla="*/ 69 w 81"/>
                <a:gd name="T23" fmla="*/ 12 h 81"/>
                <a:gd name="T24" fmla="*/ 62 w 81"/>
                <a:gd name="T25" fmla="*/ 6 h 81"/>
                <a:gd name="T26" fmla="*/ 56 w 81"/>
                <a:gd name="T27" fmla="*/ 2 h 81"/>
                <a:gd name="T28" fmla="*/ 48 w 81"/>
                <a:gd name="T29" fmla="*/ 0 h 81"/>
                <a:gd name="T30" fmla="*/ 41 w 81"/>
                <a:gd name="T31" fmla="*/ 0 h 81"/>
                <a:gd name="T32" fmla="*/ 25 w 81"/>
                <a:gd name="T33" fmla="*/ 2 h 81"/>
                <a:gd name="T34" fmla="*/ 12 w 81"/>
                <a:gd name="T35" fmla="*/ 12 h 81"/>
                <a:gd name="T36" fmla="*/ 2 w 81"/>
                <a:gd name="T37" fmla="*/ 25 h 81"/>
                <a:gd name="T38" fmla="*/ 0 w 81"/>
                <a:gd name="T39" fmla="*/ 41 h 81"/>
                <a:gd name="T40" fmla="*/ 0 w 81"/>
                <a:gd name="T41" fmla="*/ 48 h 81"/>
                <a:gd name="T42" fmla="*/ 2 w 81"/>
                <a:gd name="T43" fmla="*/ 56 h 81"/>
                <a:gd name="T44" fmla="*/ 6 w 81"/>
                <a:gd name="T45" fmla="*/ 62 h 81"/>
                <a:gd name="T46" fmla="*/ 12 w 81"/>
                <a:gd name="T47" fmla="*/ 69 h 81"/>
                <a:gd name="T48" fmla="*/ 18 w 81"/>
                <a:gd name="T49" fmla="*/ 74 h 81"/>
                <a:gd name="T50" fmla="*/ 25 w 81"/>
                <a:gd name="T51" fmla="*/ 78 h 81"/>
                <a:gd name="T52" fmla="*/ 32 w 81"/>
                <a:gd name="T53" fmla="*/ 80 h 81"/>
                <a:gd name="T54" fmla="*/ 41 w 81"/>
                <a:gd name="T55" fmla="*/ 81 h 81"/>
                <a:gd name="T56" fmla="*/ 48 w 81"/>
                <a:gd name="T57" fmla="*/ 80 h 81"/>
                <a:gd name="T58" fmla="*/ 56 w 81"/>
                <a:gd name="T59" fmla="*/ 78 h 81"/>
                <a:gd name="T60" fmla="*/ 59 w 81"/>
                <a:gd name="T61" fmla="*/ 75 h 81"/>
                <a:gd name="T62" fmla="*/ 59 w 81"/>
                <a:gd name="T63" fmla="*/ 74 h 81"/>
                <a:gd name="T64" fmla="*/ 60 w 81"/>
                <a:gd name="T65" fmla="*/ 74 h 81"/>
                <a:gd name="T66" fmla="*/ 62 w 81"/>
                <a:gd name="T67" fmla="*/ 74 h 81"/>
                <a:gd name="T68" fmla="*/ 69 w 81"/>
                <a:gd name="T69" fmla="*/ 6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" h="81">
                  <a:moveTo>
                    <a:pt x="69" y="69"/>
                  </a:moveTo>
                  <a:lnTo>
                    <a:pt x="74" y="62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5" y="59"/>
                  </a:lnTo>
                  <a:lnTo>
                    <a:pt x="78" y="56"/>
                  </a:lnTo>
                  <a:lnTo>
                    <a:pt x="80" y="48"/>
                  </a:lnTo>
                  <a:lnTo>
                    <a:pt x="81" y="41"/>
                  </a:lnTo>
                  <a:lnTo>
                    <a:pt x="80" y="32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69" y="12"/>
                  </a:lnTo>
                  <a:lnTo>
                    <a:pt x="62" y="6"/>
                  </a:lnTo>
                  <a:lnTo>
                    <a:pt x="56" y="2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5" y="2"/>
                  </a:lnTo>
                  <a:lnTo>
                    <a:pt x="12" y="12"/>
                  </a:lnTo>
                  <a:lnTo>
                    <a:pt x="2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6"/>
                  </a:lnTo>
                  <a:lnTo>
                    <a:pt x="6" y="62"/>
                  </a:lnTo>
                  <a:lnTo>
                    <a:pt x="12" y="69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32" y="80"/>
                  </a:lnTo>
                  <a:lnTo>
                    <a:pt x="41" y="81"/>
                  </a:lnTo>
                  <a:lnTo>
                    <a:pt x="48" y="80"/>
                  </a:lnTo>
                  <a:lnTo>
                    <a:pt x="56" y="78"/>
                  </a:lnTo>
                  <a:lnTo>
                    <a:pt x="59" y="75"/>
                  </a:lnTo>
                  <a:lnTo>
                    <a:pt x="59" y="74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9" y="69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60" name="Freeform 63"/>
            <p:cNvSpPr>
              <a:spLocks/>
            </p:cNvSpPr>
            <p:nvPr/>
          </p:nvSpPr>
          <p:spPr bwMode="auto">
            <a:xfrm>
              <a:off x="6991350" y="3111500"/>
              <a:ext cx="42862" cy="42862"/>
            </a:xfrm>
            <a:custGeom>
              <a:avLst/>
              <a:gdLst>
                <a:gd name="T0" fmla="*/ 70 w 82"/>
                <a:gd name="T1" fmla="*/ 70 h 82"/>
                <a:gd name="T2" fmla="*/ 75 w 82"/>
                <a:gd name="T3" fmla="*/ 63 h 82"/>
                <a:gd name="T4" fmla="*/ 75 w 82"/>
                <a:gd name="T5" fmla="*/ 60 h 82"/>
                <a:gd name="T6" fmla="*/ 75 w 82"/>
                <a:gd name="T7" fmla="*/ 59 h 82"/>
                <a:gd name="T8" fmla="*/ 76 w 82"/>
                <a:gd name="T9" fmla="*/ 59 h 82"/>
                <a:gd name="T10" fmla="*/ 78 w 82"/>
                <a:gd name="T11" fmla="*/ 57 h 82"/>
                <a:gd name="T12" fmla="*/ 81 w 82"/>
                <a:gd name="T13" fmla="*/ 48 h 82"/>
                <a:gd name="T14" fmla="*/ 82 w 82"/>
                <a:gd name="T15" fmla="*/ 41 h 82"/>
                <a:gd name="T16" fmla="*/ 81 w 82"/>
                <a:gd name="T17" fmla="*/ 33 h 82"/>
                <a:gd name="T18" fmla="*/ 78 w 82"/>
                <a:gd name="T19" fmla="*/ 26 h 82"/>
                <a:gd name="T20" fmla="*/ 75 w 82"/>
                <a:gd name="T21" fmla="*/ 18 h 82"/>
                <a:gd name="T22" fmla="*/ 70 w 82"/>
                <a:gd name="T23" fmla="*/ 12 h 82"/>
                <a:gd name="T24" fmla="*/ 63 w 82"/>
                <a:gd name="T25" fmla="*/ 6 h 82"/>
                <a:gd name="T26" fmla="*/ 57 w 82"/>
                <a:gd name="T27" fmla="*/ 3 h 82"/>
                <a:gd name="T28" fmla="*/ 48 w 82"/>
                <a:gd name="T29" fmla="*/ 0 h 82"/>
                <a:gd name="T30" fmla="*/ 41 w 82"/>
                <a:gd name="T31" fmla="*/ 0 h 82"/>
                <a:gd name="T32" fmla="*/ 25 w 82"/>
                <a:gd name="T33" fmla="*/ 3 h 82"/>
                <a:gd name="T34" fmla="*/ 12 w 82"/>
                <a:gd name="T35" fmla="*/ 12 h 82"/>
                <a:gd name="T36" fmla="*/ 3 w 82"/>
                <a:gd name="T37" fmla="*/ 26 h 82"/>
                <a:gd name="T38" fmla="*/ 0 w 82"/>
                <a:gd name="T39" fmla="*/ 41 h 82"/>
                <a:gd name="T40" fmla="*/ 0 w 82"/>
                <a:gd name="T41" fmla="*/ 48 h 82"/>
                <a:gd name="T42" fmla="*/ 3 w 82"/>
                <a:gd name="T43" fmla="*/ 57 h 82"/>
                <a:gd name="T44" fmla="*/ 6 w 82"/>
                <a:gd name="T45" fmla="*/ 63 h 82"/>
                <a:gd name="T46" fmla="*/ 12 w 82"/>
                <a:gd name="T47" fmla="*/ 70 h 82"/>
                <a:gd name="T48" fmla="*/ 18 w 82"/>
                <a:gd name="T49" fmla="*/ 75 h 82"/>
                <a:gd name="T50" fmla="*/ 25 w 82"/>
                <a:gd name="T51" fmla="*/ 78 h 82"/>
                <a:gd name="T52" fmla="*/ 33 w 82"/>
                <a:gd name="T53" fmla="*/ 81 h 82"/>
                <a:gd name="T54" fmla="*/ 41 w 82"/>
                <a:gd name="T55" fmla="*/ 82 h 82"/>
                <a:gd name="T56" fmla="*/ 48 w 82"/>
                <a:gd name="T57" fmla="*/ 81 h 82"/>
                <a:gd name="T58" fmla="*/ 57 w 82"/>
                <a:gd name="T59" fmla="*/ 78 h 82"/>
                <a:gd name="T60" fmla="*/ 59 w 82"/>
                <a:gd name="T61" fmla="*/ 76 h 82"/>
                <a:gd name="T62" fmla="*/ 59 w 82"/>
                <a:gd name="T63" fmla="*/ 75 h 82"/>
                <a:gd name="T64" fmla="*/ 60 w 82"/>
                <a:gd name="T65" fmla="*/ 75 h 82"/>
                <a:gd name="T66" fmla="*/ 63 w 82"/>
                <a:gd name="T67" fmla="*/ 75 h 82"/>
                <a:gd name="T68" fmla="*/ 70 w 82"/>
                <a:gd name="T69" fmla="*/ 7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82">
                  <a:moveTo>
                    <a:pt x="70" y="70"/>
                  </a:moveTo>
                  <a:lnTo>
                    <a:pt x="75" y="63"/>
                  </a:lnTo>
                  <a:lnTo>
                    <a:pt x="75" y="60"/>
                  </a:lnTo>
                  <a:lnTo>
                    <a:pt x="75" y="59"/>
                  </a:lnTo>
                  <a:lnTo>
                    <a:pt x="76" y="59"/>
                  </a:lnTo>
                  <a:lnTo>
                    <a:pt x="78" y="57"/>
                  </a:lnTo>
                  <a:lnTo>
                    <a:pt x="81" y="48"/>
                  </a:lnTo>
                  <a:lnTo>
                    <a:pt x="82" y="41"/>
                  </a:lnTo>
                  <a:lnTo>
                    <a:pt x="81" y="33"/>
                  </a:lnTo>
                  <a:lnTo>
                    <a:pt x="78" y="26"/>
                  </a:lnTo>
                  <a:lnTo>
                    <a:pt x="75" y="18"/>
                  </a:lnTo>
                  <a:lnTo>
                    <a:pt x="70" y="12"/>
                  </a:lnTo>
                  <a:lnTo>
                    <a:pt x="63" y="6"/>
                  </a:lnTo>
                  <a:lnTo>
                    <a:pt x="57" y="3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5" y="3"/>
                  </a:lnTo>
                  <a:lnTo>
                    <a:pt x="12" y="12"/>
                  </a:lnTo>
                  <a:lnTo>
                    <a:pt x="3" y="26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3" y="57"/>
                  </a:lnTo>
                  <a:lnTo>
                    <a:pt x="6" y="63"/>
                  </a:lnTo>
                  <a:lnTo>
                    <a:pt x="12" y="70"/>
                  </a:lnTo>
                  <a:lnTo>
                    <a:pt x="18" y="75"/>
                  </a:lnTo>
                  <a:lnTo>
                    <a:pt x="25" y="78"/>
                  </a:lnTo>
                  <a:lnTo>
                    <a:pt x="33" y="81"/>
                  </a:lnTo>
                  <a:lnTo>
                    <a:pt x="41" y="82"/>
                  </a:lnTo>
                  <a:lnTo>
                    <a:pt x="48" y="81"/>
                  </a:lnTo>
                  <a:lnTo>
                    <a:pt x="57" y="78"/>
                  </a:lnTo>
                  <a:lnTo>
                    <a:pt x="59" y="76"/>
                  </a:lnTo>
                  <a:lnTo>
                    <a:pt x="59" y="75"/>
                  </a:lnTo>
                  <a:lnTo>
                    <a:pt x="60" y="75"/>
                  </a:lnTo>
                  <a:lnTo>
                    <a:pt x="63" y="75"/>
                  </a:lnTo>
                  <a:lnTo>
                    <a:pt x="70" y="7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61" name="Freeform 64"/>
            <p:cNvSpPr>
              <a:spLocks/>
            </p:cNvSpPr>
            <p:nvPr/>
          </p:nvSpPr>
          <p:spPr bwMode="auto">
            <a:xfrm>
              <a:off x="7437438" y="3268663"/>
              <a:ext cx="44450" cy="42862"/>
            </a:xfrm>
            <a:custGeom>
              <a:avLst/>
              <a:gdLst>
                <a:gd name="T0" fmla="*/ 70 w 82"/>
                <a:gd name="T1" fmla="*/ 69 h 81"/>
                <a:gd name="T2" fmla="*/ 74 w 82"/>
                <a:gd name="T3" fmla="*/ 62 h 81"/>
                <a:gd name="T4" fmla="*/ 74 w 82"/>
                <a:gd name="T5" fmla="*/ 60 h 81"/>
                <a:gd name="T6" fmla="*/ 74 w 82"/>
                <a:gd name="T7" fmla="*/ 59 h 81"/>
                <a:gd name="T8" fmla="*/ 76 w 82"/>
                <a:gd name="T9" fmla="*/ 59 h 81"/>
                <a:gd name="T10" fmla="*/ 78 w 82"/>
                <a:gd name="T11" fmla="*/ 56 h 81"/>
                <a:gd name="T12" fmla="*/ 80 w 82"/>
                <a:gd name="T13" fmla="*/ 48 h 81"/>
                <a:gd name="T14" fmla="*/ 82 w 82"/>
                <a:gd name="T15" fmla="*/ 41 h 81"/>
                <a:gd name="T16" fmla="*/ 80 w 82"/>
                <a:gd name="T17" fmla="*/ 32 h 81"/>
                <a:gd name="T18" fmla="*/ 78 w 82"/>
                <a:gd name="T19" fmla="*/ 25 h 81"/>
                <a:gd name="T20" fmla="*/ 74 w 82"/>
                <a:gd name="T21" fmla="*/ 18 h 81"/>
                <a:gd name="T22" fmla="*/ 70 w 82"/>
                <a:gd name="T23" fmla="*/ 12 h 81"/>
                <a:gd name="T24" fmla="*/ 62 w 82"/>
                <a:gd name="T25" fmla="*/ 6 h 81"/>
                <a:gd name="T26" fmla="*/ 56 w 82"/>
                <a:gd name="T27" fmla="*/ 2 h 81"/>
                <a:gd name="T28" fmla="*/ 48 w 82"/>
                <a:gd name="T29" fmla="*/ 0 h 81"/>
                <a:gd name="T30" fmla="*/ 41 w 82"/>
                <a:gd name="T31" fmla="*/ 0 h 81"/>
                <a:gd name="T32" fmla="*/ 25 w 82"/>
                <a:gd name="T33" fmla="*/ 2 h 81"/>
                <a:gd name="T34" fmla="*/ 12 w 82"/>
                <a:gd name="T35" fmla="*/ 12 h 81"/>
                <a:gd name="T36" fmla="*/ 2 w 82"/>
                <a:gd name="T37" fmla="*/ 25 h 81"/>
                <a:gd name="T38" fmla="*/ 0 w 82"/>
                <a:gd name="T39" fmla="*/ 41 h 81"/>
                <a:gd name="T40" fmla="*/ 0 w 82"/>
                <a:gd name="T41" fmla="*/ 48 h 81"/>
                <a:gd name="T42" fmla="*/ 2 w 82"/>
                <a:gd name="T43" fmla="*/ 56 h 81"/>
                <a:gd name="T44" fmla="*/ 6 w 82"/>
                <a:gd name="T45" fmla="*/ 62 h 81"/>
                <a:gd name="T46" fmla="*/ 12 w 82"/>
                <a:gd name="T47" fmla="*/ 69 h 81"/>
                <a:gd name="T48" fmla="*/ 18 w 82"/>
                <a:gd name="T49" fmla="*/ 74 h 81"/>
                <a:gd name="T50" fmla="*/ 25 w 82"/>
                <a:gd name="T51" fmla="*/ 78 h 81"/>
                <a:gd name="T52" fmla="*/ 32 w 82"/>
                <a:gd name="T53" fmla="*/ 80 h 81"/>
                <a:gd name="T54" fmla="*/ 41 w 82"/>
                <a:gd name="T55" fmla="*/ 81 h 81"/>
                <a:gd name="T56" fmla="*/ 48 w 82"/>
                <a:gd name="T57" fmla="*/ 80 h 81"/>
                <a:gd name="T58" fmla="*/ 56 w 82"/>
                <a:gd name="T59" fmla="*/ 78 h 81"/>
                <a:gd name="T60" fmla="*/ 59 w 82"/>
                <a:gd name="T61" fmla="*/ 75 h 81"/>
                <a:gd name="T62" fmla="*/ 59 w 82"/>
                <a:gd name="T63" fmla="*/ 74 h 81"/>
                <a:gd name="T64" fmla="*/ 60 w 82"/>
                <a:gd name="T65" fmla="*/ 74 h 81"/>
                <a:gd name="T66" fmla="*/ 62 w 82"/>
                <a:gd name="T67" fmla="*/ 74 h 81"/>
                <a:gd name="T68" fmla="*/ 70 w 82"/>
                <a:gd name="T69" fmla="*/ 6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81">
                  <a:moveTo>
                    <a:pt x="70" y="69"/>
                  </a:moveTo>
                  <a:lnTo>
                    <a:pt x="74" y="62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6" y="59"/>
                  </a:lnTo>
                  <a:lnTo>
                    <a:pt x="78" y="56"/>
                  </a:lnTo>
                  <a:lnTo>
                    <a:pt x="80" y="48"/>
                  </a:lnTo>
                  <a:lnTo>
                    <a:pt x="82" y="41"/>
                  </a:lnTo>
                  <a:lnTo>
                    <a:pt x="80" y="32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70" y="12"/>
                  </a:lnTo>
                  <a:lnTo>
                    <a:pt x="62" y="6"/>
                  </a:lnTo>
                  <a:lnTo>
                    <a:pt x="56" y="2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5" y="2"/>
                  </a:lnTo>
                  <a:lnTo>
                    <a:pt x="12" y="12"/>
                  </a:lnTo>
                  <a:lnTo>
                    <a:pt x="2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6"/>
                  </a:lnTo>
                  <a:lnTo>
                    <a:pt x="6" y="62"/>
                  </a:lnTo>
                  <a:lnTo>
                    <a:pt x="12" y="69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32" y="80"/>
                  </a:lnTo>
                  <a:lnTo>
                    <a:pt x="41" y="81"/>
                  </a:lnTo>
                  <a:lnTo>
                    <a:pt x="48" y="80"/>
                  </a:lnTo>
                  <a:lnTo>
                    <a:pt x="56" y="78"/>
                  </a:lnTo>
                  <a:lnTo>
                    <a:pt x="59" y="75"/>
                  </a:lnTo>
                  <a:lnTo>
                    <a:pt x="59" y="74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70" y="69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62" name="Freeform 65"/>
            <p:cNvSpPr>
              <a:spLocks/>
            </p:cNvSpPr>
            <p:nvPr/>
          </p:nvSpPr>
          <p:spPr bwMode="auto">
            <a:xfrm>
              <a:off x="7894638" y="3332163"/>
              <a:ext cx="42862" cy="44450"/>
            </a:xfrm>
            <a:custGeom>
              <a:avLst/>
              <a:gdLst>
                <a:gd name="T0" fmla="*/ 69 w 81"/>
                <a:gd name="T1" fmla="*/ 70 h 82"/>
                <a:gd name="T2" fmla="*/ 74 w 81"/>
                <a:gd name="T3" fmla="*/ 62 h 82"/>
                <a:gd name="T4" fmla="*/ 74 w 81"/>
                <a:gd name="T5" fmla="*/ 60 h 82"/>
                <a:gd name="T6" fmla="*/ 74 w 81"/>
                <a:gd name="T7" fmla="*/ 59 h 82"/>
                <a:gd name="T8" fmla="*/ 75 w 81"/>
                <a:gd name="T9" fmla="*/ 59 h 82"/>
                <a:gd name="T10" fmla="*/ 78 w 81"/>
                <a:gd name="T11" fmla="*/ 56 h 82"/>
                <a:gd name="T12" fmla="*/ 80 w 81"/>
                <a:gd name="T13" fmla="*/ 48 h 82"/>
                <a:gd name="T14" fmla="*/ 81 w 81"/>
                <a:gd name="T15" fmla="*/ 41 h 82"/>
                <a:gd name="T16" fmla="*/ 80 w 81"/>
                <a:gd name="T17" fmla="*/ 32 h 82"/>
                <a:gd name="T18" fmla="*/ 78 w 81"/>
                <a:gd name="T19" fmla="*/ 25 h 82"/>
                <a:gd name="T20" fmla="*/ 74 w 81"/>
                <a:gd name="T21" fmla="*/ 18 h 82"/>
                <a:gd name="T22" fmla="*/ 69 w 81"/>
                <a:gd name="T23" fmla="*/ 12 h 82"/>
                <a:gd name="T24" fmla="*/ 62 w 81"/>
                <a:gd name="T25" fmla="*/ 6 h 82"/>
                <a:gd name="T26" fmla="*/ 56 w 81"/>
                <a:gd name="T27" fmla="*/ 2 h 82"/>
                <a:gd name="T28" fmla="*/ 48 w 81"/>
                <a:gd name="T29" fmla="*/ 0 h 82"/>
                <a:gd name="T30" fmla="*/ 41 w 81"/>
                <a:gd name="T31" fmla="*/ 0 h 82"/>
                <a:gd name="T32" fmla="*/ 25 w 81"/>
                <a:gd name="T33" fmla="*/ 2 h 82"/>
                <a:gd name="T34" fmla="*/ 12 w 81"/>
                <a:gd name="T35" fmla="*/ 12 h 82"/>
                <a:gd name="T36" fmla="*/ 2 w 81"/>
                <a:gd name="T37" fmla="*/ 25 h 82"/>
                <a:gd name="T38" fmla="*/ 0 w 81"/>
                <a:gd name="T39" fmla="*/ 41 h 82"/>
                <a:gd name="T40" fmla="*/ 0 w 81"/>
                <a:gd name="T41" fmla="*/ 48 h 82"/>
                <a:gd name="T42" fmla="*/ 2 w 81"/>
                <a:gd name="T43" fmla="*/ 56 h 82"/>
                <a:gd name="T44" fmla="*/ 6 w 81"/>
                <a:gd name="T45" fmla="*/ 62 h 82"/>
                <a:gd name="T46" fmla="*/ 12 w 81"/>
                <a:gd name="T47" fmla="*/ 70 h 82"/>
                <a:gd name="T48" fmla="*/ 18 w 81"/>
                <a:gd name="T49" fmla="*/ 74 h 82"/>
                <a:gd name="T50" fmla="*/ 25 w 81"/>
                <a:gd name="T51" fmla="*/ 78 h 82"/>
                <a:gd name="T52" fmla="*/ 32 w 81"/>
                <a:gd name="T53" fmla="*/ 80 h 82"/>
                <a:gd name="T54" fmla="*/ 41 w 81"/>
                <a:gd name="T55" fmla="*/ 82 h 82"/>
                <a:gd name="T56" fmla="*/ 48 w 81"/>
                <a:gd name="T57" fmla="*/ 80 h 82"/>
                <a:gd name="T58" fmla="*/ 56 w 81"/>
                <a:gd name="T59" fmla="*/ 78 h 82"/>
                <a:gd name="T60" fmla="*/ 59 w 81"/>
                <a:gd name="T61" fmla="*/ 76 h 82"/>
                <a:gd name="T62" fmla="*/ 59 w 81"/>
                <a:gd name="T63" fmla="*/ 74 h 82"/>
                <a:gd name="T64" fmla="*/ 60 w 81"/>
                <a:gd name="T65" fmla="*/ 74 h 82"/>
                <a:gd name="T66" fmla="*/ 62 w 81"/>
                <a:gd name="T67" fmla="*/ 74 h 82"/>
                <a:gd name="T68" fmla="*/ 69 w 81"/>
                <a:gd name="T69" fmla="*/ 7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" h="82">
                  <a:moveTo>
                    <a:pt x="69" y="70"/>
                  </a:moveTo>
                  <a:lnTo>
                    <a:pt x="74" y="62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5" y="59"/>
                  </a:lnTo>
                  <a:lnTo>
                    <a:pt x="78" y="56"/>
                  </a:lnTo>
                  <a:lnTo>
                    <a:pt x="80" y="48"/>
                  </a:lnTo>
                  <a:lnTo>
                    <a:pt x="81" y="41"/>
                  </a:lnTo>
                  <a:lnTo>
                    <a:pt x="80" y="32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69" y="12"/>
                  </a:lnTo>
                  <a:lnTo>
                    <a:pt x="62" y="6"/>
                  </a:lnTo>
                  <a:lnTo>
                    <a:pt x="56" y="2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5" y="2"/>
                  </a:lnTo>
                  <a:lnTo>
                    <a:pt x="12" y="12"/>
                  </a:lnTo>
                  <a:lnTo>
                    <a:pt x="2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6"/>
                  </a:lnTo>
                  <a:lnTo>
                    <a:pt x="6" y="62"/>
                  </a:lnTo>
                  <a:lnTo>
                    <a:pt x="12" y="70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32" y="80"/>
                  </a:lnTo>
                  <a:lnTo>
                    <a:pt x="41" y="82"/>
                  </a:lnTo>
                  <a:lnTo>
                    <a:pt x="48" y="80"/>
                  </a:lnTo>
                  <a:lnTo>
                    <a:pt x="56" y="78"/>
                  </a:lnTo>
                  <a:lnTo>
                    <a:pt x="59" y="76"/>
                  </a:lnTo>
                  <a:lnTo>
                    <a:pt x="59" y="74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9" y="7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63" name="Freeform 66"/>
            <p:cNvSpPr>
              <a:spLocks/>
            </p:cNvSpPr>
            <p:nvPr/>
          </p:nvSpPr>
          <p:spPr bwMode="auto">
            <a:xfrm>
              <a:off x="8345488" y="3562350"/>
              <a:ext cx="42862" cy="42862"/>
            </a:xfrm>
            <a:custGeom>
              <a:avLst/>
              <a:gdLst>
                <a:gd name="T0" fmla="*/ 69 w 81"/>
                <a:gd name="T1" fmla="*/ 70 h 82"/>
                <a:gd name="T2" fmla="*/ 74 w 81"/>
                <a:gd name="T3" fmla="*/ 63 h 82"/>
                <a:gd name="T4" fmla="*/ 74 w 81"/>
                <a:gd name="T5" fmla="*/ 60 h 82"/>
                <a:gd name="T6" fmla="*/ 74 w 81"/>
                <a:gd name="T7" fmla="*/ 59 h 82"/>
                <a:gd name="T8" fmla="*/ 75 w 81"/>
                <a:gd name="T9" fmla="*/ 59 h 82"/>
                <a:gd name="T10" fmla="*/ 78 w 81"/>
                <a:gd name="T11" fmla="*/ 57 h 82"/>
                <a:gd name="T12" fmla="*/ 80 w 81"/>
                <a:gd name="T13" fmla="*/ 48 h 82"/>
                <a:gd name="T14" fmla="*/ 81 w 81"/>
                <a:gd name="T15" fmla="*/ 41 h 82"/>
                <a:gd name="T16" fmla="*/ 80 w 81"/>
                <a:gd name="T17" fmla="*/ 33 h 82"/>
                <a:gd name="T18" fmla="*/ 78 w 81"/>
                <a:gd name="T19" fmla="*/ 25 h 82"/>
                <a:gd name="T20" fmla="*/ 74 w 81"/>
                <a:gd name="T21" fmla="*/ 18 h 82"/>
                <a:gd name="T22" fmla="*/ 69 w 81"/>
                <a:gd name="T23" fmla="*/ 12 h 82"/>
                <a:gd name="T24" fmla="*/ 62 w 81"/>
                <a:gd name="T25" fmla="*/ 6 h 82"/>
                <a:gd name="T26" fmla="*/ 56 w 81"/>
                <a:gd name="T27" fmla="*/ 3 h 82"/>
                <a:gd name="T28" fmla="*/ 48 w 81"/>
                <a:gd name="T29" fmla="*/ 0 h 82"/>
                <a:gd name="T30" fmla="*/ 40 w 81"/>
                <a:gd name="T31" fmla="*/ 0 h 82"/>
                <a:gd name="T32" fmla="*/ 25 w 81"/>
                <a:gd name="T33" fmla="*/ 3 h 82"/>
                <a:gd name="T34" fmla="*/ 12 w 81"/>
                <a:gd name="T35" fmla="*/ 12 h 82"/>
                <a:gd name="T36" fmla="*/ 2 w 81"/>
                <a:gd name="T37" fmla="*/ 25 h 82"/>
                <a:gd name="T38" fmla="*/ 0 w 81"/>
                <a:gd name="T39" fmla="*/ 41 h 82"/>
                <a:gd name="T40" fmla="*/ 0 w 81"/>
                <a:gd name="T41" fmla="*/ 48 h 82"/>
                <a:gd name="T42" fmla="*/ 2 w 81"/>
                <a:gd name="T43" fmla="*/ 57 h 82"/>
                <a:gd name="T44" fmla="*/ 6 w 81"/>
                <a:gd name="T45" fmla="*/ 63 h 82"/>
                <a:gd name="T46" fmla="*/ 12 w 81"/>
                <a:gd name="T47" fmla="*/ 70 h 82"/>
                <a:gd name="T48" fmla="*/ 18 w 81"/>
                <a:gd name="T49" fmla="*/ 75 h 82"/>
                <a:gd name="T50" fmla="*/ 25 w 81"/>
                <a:gd name="T51" fmla="*/ 78 h 82"/>
                <a:gd name="T52" fmla="*/ 32 w 81"/>
                <a:gd name="T53" fmla="*/ 81 h 82"/>
                <a:gd name="T54" fmla="*/ 40 w 81"/>
                <a:gd name="T55" fmla="*/ 82 h 82"/>
                <a:gd name="T56" fmla="*/ 48 w 81"/>
                <a:gd name="T57" fmla="*/ 81 h 82"/>
                <a:gd name="T58" fmla="*/ 56 w 81"/>
                <a:gd name="T59" fmla="*/ 78 h 82"/>
                <a:gd name="T60" fmla="*/ 58 w 81"/>
                <a:gd name="T61" fmla="*/ 76 h 82"/>
                <a:gd name="T62" fmla="*/ 58 w 81"/>
                <a:gd name="T63" fmla="*/ 75 h 82"/>
                <a:gd name="T64" fmla="*/ 60 w 81"/>
                <a:gd name="T65" fmla="*/ 75 h 82"/>
                <a:gd name="T66" fmla="*/ 62 w 81"/>
                <a:gd name="T67" fmla="*/ 75 h 82"/>
                <a:gd name="T68" fmla="*/ 69 w 81"/>
                <a:gd name="T69" fmla="*/ 7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" h="82">
                  <a:moveTo>
                    <a:pt x="69" y="70"/>
                  </a:moveTo>
                  <a:lnTo>
                    <a:pt x="74" y="63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5" y="59"/>
                  </a:lnTo>
                  <a:lnTo>
                    <a:pt x="78" y="57"/>
                  </a:lnTo>
                  <a:lnTo>
                    <a:pt x="80" y="48"/>
                  </a:lnTo>
                  <a:lnTo>
                    <a:pt x="81" y="41"/>
                  </a:lnTo>
                  <a:lnTo>
                    <a:pt x="80" y="33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69" y="12"/>
                  </a:lnTo>
                  <a:lnTo>
                    <a:pt x="62" y="6"/>
                  </a:lnTo>
                  <a:lnTo>
                    <a:pt x="56" y="3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25" y="3"/>
                  </a:lnTo>
                  <a:lnTo>
                    <a:pt x="12" y="12"/>
                  </a:lnTo>
                  <a:lnTo>
                    <a:pt x="2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7"/>
                  </a:lnTo>
                  <a:lnTo>
                    <a:pt x="6" y="63"/>
                  </a:lnTo>
                  <a:lnTo>
                    <a:pt x="12" y="70"/>
                  </a:lnTo>
                  <a:lnTo>
                    <a:pt x="18" y="75"/>
                  </a:lnTo>
                  <a:lnTo>
                    <a:pt x="25" y="78"/>
                  </a:lnTo>
                  <a:lnTo>
                    <a:pt x="32" y="81"/>
                  </a:lnTo>
                  <a:lnTo>
                    <a:pt x="40" y="82"/>
                  </a:lnTo>
                  <a:lnTo>
                    <a:pt x="48" y="81"/>
                  </a:lnTo>
                  <a:lnTo>
                    <a:pt x="56" y="78"/>
                  </a:lnTo>
                  <a:lnTo>
                    <a:pt x="58" y="76"/>
                  </a:lnTo>
                  <a:lnTo>
                    <a:pt x="58" y="75"/>
                  </a:lnTo>
                  <a:lnTo>
                    <a:pt x="60" y="75"/>
                  </a:lnTo>
                  <a:lnTo>
                    <a:pt x="62" y="75"/>
                  </a:lnTo>
                  <a:lnTo>
                    <a:pt x="69" y="7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64" name="Freeform 67"/>
            <p:cNvSpPr>
              <a:spLocks/>
            </p:cNvSpPr>
            <p:nvPr/>
          </p:nvSpPr>
          <p:spPr bwMode="auto">
            <a:xfrm>
              <a:off x="8801100" y="3968750"/>
              <a:ext cx="42862" cy="42862"/>
            </a:xfrm>
            <a:custGeom>
              <a:avLst/>
              <a:gdLst>
                <a:gd name="T0" fmla="*/ 69 w 81"/>
                <a:gd name="T1" fmla="*/ 70 h 82"/>
                <a:gd name="T2" fmla="*/ 74 w 81"/>
                <a:gd name="T3" fmla="*/ 62 h 82"/>
                <a:gd name="T4" fmla="*/ 74 w 81"/>
                <a:gd name="T5" fmla="*/ 60 h 82"/>
                <a:gd name="T6" fmla="*/ 74 w 81"/>
                <a:gd name="T7" fmla="*/ 59 h 82"/>
                <a:gd name="T8" fmla="*/ 75 w 81"/>
                <a:gd name="T9" fmla="*/ 59 h 82"/>
                <a:gd name="T10" fmla="*/ 78 w 81"/>
                <a:gd name="T11" fmla="*/ 56 h 82"/>
                <a:gd name="T12" fmla="*/ 80 w 81"/>
                <a:gd name="T13" fmla="*/ 48 h 82"/>
                <a:gd name="T14" fmla="*/ 81 w 81"/>
                <a:gd name="T15" fmla="*/ 41 h 82"/>
                <a:gd name="T16" fmla="*/ 80 w 81"/>
                <a:gd name="T17" fmla="*/ 32 h 82"/>
                <a:gd name="T18" fmla="*/ 78 w 81"/>
                <a:gd name="T19" fmla="*/ 25 h 82"/>
                <a:gd name="T20" fmla="*/ 74 w 81"/>
                <a:gd name="T21" fmla="*/ 18 h 82"/>
                <a:gd name="T22" fmla="*/ 69 w 81"/>
                <a:gd name="T23" fmla="*/ 12 h 82"/>
                <a:gd name="T24" fmla="*/ 62 w 81"/>
                <a:gd name="T25" fmla="*/ 6 h 82"/>
                <a:gd name="T26" fmla="*/ 56 w 81"/>
                <a:gd name="T27" fmla="*/ 2 h 82"/>
                <a:gd name="T28" fmla="*/ 48 w 81"/>
                <a:gd name="T29" fmla="*/ 0 h 82"/>
                <a:gd name="T30" fmla="*/ 41 w 81"/>
                <a:gd name="T31" fmla="*/ 0 h 82"/>
                <a:gd name="T32" fmla="*/ 25 w 81"/>
                <a:gd name="T33" fmla="*/ 2 h 82"/>
                <a:gd name="T34" fmla="*/ 12 w 81"/>
                <a:gd name="T35" fmla="*/ 12 h 82"/>
                <a:gd name="T36" fmla="*/ 2 w 81"/>
                <a:gd name="T37" fmla="*/ 25 h 82"/>
                <a:gd name="T38" fmla="*/ 0 w 81"/>
                <a:gd name="T39" fmla="*/ 41 h 82"/>
                <a:gd name="T40" fmla="*/ 0 w 81"/>
                <a:gd name="T41" fmla="*/ 48 h 82"/>
                <a:gd name="T42" fmla="*/ 2 w 81"/>
                <a:gd name="T43" fmla="*/ 56 h 82"/>
                <a:gd name="T44" fmla="*/ 6 w 81"/>
                <a:gd name="T45" fmla="*/ 62 h 82"/>
                <a:gd name="T46" fmla="*/ 12 w 81"/>
                <a:gd name="T47" fmla="*/ 70 h 82"/>
                <a:gd name="T48" fmla="*/ 18 w 81"/>
                <a:gd name="T49" fmla="*/ 74 h 82"/>
                <a:gd name="T50" fmla="*/ 25 w 81"/>
                <a:gd name="T51" fmla="*/ 78 h 82"/>
                <a:gd name="T52" fmla="*/ 32 w 81"/>
                <a:gd name="T53" fmla="*/ 80 h 82"/>
                <a:gd name="T54" fmla="*/ 41 w 81"/>
                <a:gd name="T55" fmla="*/ 82 h 82"/>
                <a:gd name="T56" fmla="*/ 48 w 81"/>
                <a:gd name="T57" fmla="*/ 80 h 82"/>
                <a:gd name="T58" fmla="*/ 56 w 81"/>
                <a:gd name="T59" fmla="*/ 78 h 82"/>
                <a:gd name="T60" fmla="*/ 59 w 81"/>
                <a:gd name="T61" fmla="*/ 76 h 82"/>
                <a:gd name="T62" fmla="*/ 59 w 81"/>
                <a:gd name="T63" fmla="*/ 74 h 82"/>
                <a:gd name="T64" fmla="*/ 60 w 81"/>
                <a:gd name="T65" fmla="*/ 74 h 82"/>
                <a:gd name="T66" fmla="*/ 62 w 81"/>
                <a:gd name="T67" fmla="*/ 74 h 82"/>
                <a:gd name="T68" fmla="*/ 69 w 81"/>
                <a:gd name="T69" fmla="*/ 7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" h="82">
                  <a:moveTo>
                    <a:pt x="69" y="70"/>
                  </a:moveTo>
                  <a:lnTo>
                    <a:pt x="74" y="62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5" y="59"/>
                  </a:lnTo>
                  <a:lnTo>
                    <a:pt x="78" y="56"/>
                  </a:lnTo>
                  <a:lnTo>
                    <a:pt x="80" y="48"/>
                  </a:lnTo>
                  <a:lnTo>
                    <a:pt x="81" y="41"/>
                  </a:lnTo>
                  <a:lnTo>
                    <a:pt x="80" y="32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69" y="12"/>
                  </a:lnTo>
                  <a:lnTo>
                    <a:pt x="62" y="6"/>
                  </a:lnTo>
                  <a:lnTo>
                    <a:pt x="56" y="2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25" y="2"/>
                  </a:lnTo>
                  <a:lnTo>
                    <a:pt x="12" y="12"/>
                  </a:lnTo>
                  <a:lnTo>
                    <a:pt x="2" y="25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2" y="56"/>
                  </a:lnTo>
                  <a:lnTo>
                    <a:pt x="6" y="62"/>
                  </a:lnTo>
                  <a:lnTo>
                    <a:pt x="12" y="70"/>
                  </a:lnTo>
                  <a:lnTo>
                    <a:pt x="18" y="74"/>
                  </a:lnTo>
                  <a:lnTo>
                    <a:pt x="25" y="78"/>
                  </a:lnTo>
                  <a:lnTo>
                    <a:pt x="32" y="80"/>
                  </a:lnTo>
                  <a:lnTo>
                    <a:pt x="41" y="82"/>
                  </a:lnTo>
                  <a:lnTo>
                    <a:pt x="48" y="80"/>
                  </a:lnTo>
                  <a:lnTo>
                    <a:pt x="56" y="78"/>
                  </a:lnTo>
                  <a:lnTo>
                    <a:pt x="59" y="76"/>
                  </a:lnTo>
                  <a:lnTo>
                    <a:pt x="59" y="74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9" y="7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66" name="Freeform 69"/>
            <p:cNvSpPr>
              <a:spLocks/>
            </p:cNvSpPr>
            <p:nvPr/>
          </p:nvSpPr>
          <p:spPr bwMode="auto">
            <a:xfrm>
              <a:off x="5199063" y="3071813"/>
              <a:ext cx="3625850" cy="920750"/>
            </a:xfrm>
            <a:custGeom>
              <a:avLst/>
              <a:gdLst>
                <a:gd name="T0" fmla="*/ 6853 w 6853"/>
                <a:gd name="T1" fmla="*/ 1741 h 1741"/>
                <a:gd name="T2" fmla="*/ 5986 w 6853"/>
                <a:gd name="T3" fmla="*/ 966 h 1741"/>
                <a:gd name="T4" fmla="*/ 5137 w 6853"/>
                <a:gd name="T5" fmla="*/ 534 h 1741"/>
                <a:gd name="T6" fmla="*/ 4273 w 6853"/>
                <a:gd name="T7" fmla="*/ 415 h 1741"/>
                <a:gd name="T8" fmla="*/ 3431 w 6853"/>
                <a:gd name="T9" fmla="*/ 120 h 1741"/>
                <a:gd name="T10" fmla="*/ 2566 w 6853"/>
                <a:gd name="T11" fmla="*/ 99 h 1741"/>
                <a:gd name="T12" fmla="*/ 1711 w 6853"/>
                <a:gd name="T13" fmla="*/ 188 h 1741"/>
                <a:gd name="T14" fmla="*/ 1294 w 6853"/>
                <a:gd name="T15" fmla="*/ 108 h 1741"/>
                <a:gd name="T16" fmla="*/ 845 w 6853"/>
                <a:gd name="T17" fmla="*/ 63 h 1741"/>
                <a:gd name="T18" fmla="*/ 615 w 6853"/>
                <a:gd name="T19" fmla="*/ 0 h 1741"/>
                <a:gd name="T20" fmla="*/ 243 w 6853"/>
                <a:gd name="T21" fmla="*/ 139 h 1741"/>
                <a:gd name="T22" fmla="*/ 127 w 6853"/>
                <a:gd name="T23" fmla="*/ 260 h 1741"/>
                <a:gd name="T24" fmla="*/ 69 w 6853"/>
                <a:gd name="T25" fmla="*/ 189 h 1741"/>
                <a:gd name="T26" fmla="*/ 27 w 6853"/>
                <a:gd name="T27" fmla="*/ 257 h 1741"/>
                <a:gd name="T28" fmla="*/ 0 w 6853"/>
                <a:gd name="T29" fmla="*/ 1215 h 1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53" h="1741">
                  <a:moveTo>
                    <a:pt x="6853" y="1741"/>
                  </a:moveTo>
                  <a:lnTo>
                    <a:pt x="5986" y="966"/>
                  </a:lnTo>
                  <a:lnTo>
                    <a:pt x="5137" y="534"/>
                  </a:lnTo>
                  <a:lnTo>
                    <a:pt x="4273" y="415"/>
                  </a:lnTo>
                  <a:lnTo>
                    <a:pt x="3431" y="120"/>
                  </a:lnTo>
                  <a:lnTo>
                    <a:pt x="2566" y="99"/>
                  </a:lnTo>
                  <a:lnTo>
                    <a:pt x="1711" y="188"/>
                  </a:lnTo>
                  <a:lnTo>
                    <a:pt x="1294" y="108"/>
                  </a:lnTo>
                  <a:lnTo>
                    <a:pt x="845" y="63"/>
                  </a:lnTo>
                  <a:lnTo>
                    <a:pt x="615" y="0"/>
                  </a:lnTo>
                  <a:lnTo>
                    <a:pt x="243" y="139"/>
                  </a:lnTo>
                  <a:lnTo>
                    <a:pt x="127" y="260"/>
                  </a:lnTo>
                  <a:lnTo>
                    <a:pt x="69" y="189"/>
                  </a:lnTo>
                  <a:lnTo>
                    <a:pt x="27" y="257"/>
                  </a:lnTo>
                  <a:lnTo>
                    <a:pt x="0" y="1215"/>
                  </a:lnTo>
                </a:path>
              </a:pathLst>
            </a:custGeom>
            <a:noFill/>
            <a:ln w="15875">
              <a:solidFill>
                <a:srgbClr val="CC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72" name="Freeform 75"/>
            <p:cNvSpPr>
              <a:spLocks/>
            </p:cNvSpPr>
            <p:nvPr/>
          </p:nvSpPr>
          <p:spPr bwMode="auto">
            <a:xfrm>
              <a:off x="5199063" y="2862263"/>
              <a:ext cx="3625850" cy="1187450"/>
            </a:xfrm>
            <a:custGeom>
              <a:avLst/>
              <a:gdLst>
                <a:gd name="T0" fmla="*/ 22 w 6853"/>
                <a:gd name="T1" fmla="*/ 815 h 2245"/>
                <a:gd name="T2" fmla="*/ 43 w 6853"/>
                <a:gd name="T3" fmla="*/ 449 h 2245"/>
                <a:gd name="T4" fmla="*/ 119 w 6853"/>
                <a:gd name="T5" fmla="*/ 357 h 2245"/>
                <a:gd name="T6" fmla="*/ 227 w 6853"/>
                <a:gd name="T7" fmla="*/ 398 h 2245"/>
                <a:gd name="T8" fmla="*/ 615 w 6853"/>
                <a:gd name="T9" fmla="*/ 0 h 2245"/>
                <a:gd name="T10" fmla="*/ 831 w 6853"/>
                <a:gd name="T11" fmla="*/ 114 h 2245"/>
                <a:gd name="T12" fmla="*/ 1247 w 6853"/>
                <a:gd name="T13" fmla="*/ 191 h 2245"/>
                <a:gd name="T14" fmla="*/ 1706 w 6853"/>
                <a:gd name="T15" fmla="*/ 357 h 2245"/>
                <a:gd name="T16" fmla="*/ 2416 w 6853"/>
                <a:gd name="T17" fmla="*/ 305 h 2245"/>
                <a:gd name="T18" fmla="*/ 3423 w 6853"/>
                <a:gd name="T19" fmla="*/ 270 h 2245"/>
                <a:gd name="T20" fmla="*/ 4259 w 6853"/>
                <a:gd name="T21" fmla="*/ 599 h 2245"/>
                <a:gd name="T22" fmla="*/ 4821 w 6853"/>
                <a:gd name="T23" fmla="*/ 599 h 2245"/>
                <a:gd name="T24" fmla="*/ 5052 w 6853"/>
                <a:gd name="T25" fmla="*/ 569 h 2245"/>
                <a:gd name="T26" fmla="*/ 5137 w 6853"/>
                <a:gd name="T27" fmla="*/ 593 h 2245"/>
                <a:gd name="T28" fmla="*/ 6016 w 6853"/>
                <a:gd name="T29" fmla="*/ 1101 h 2245"/>
                <a:gd name="T30" fmla="*/ 6825 w 6853"/>
                <a:gd name="T31" fmla="*/ 2004 h 2245"/>
                <a:gd name="T32" fmla="*/ 6853 w 6853"/>
                <a:gd name="T33" fmla="*/ 2137 h 2245"/>
                <a:gd name="T34" fmla="*/ 6836 w 6853"/>
                <a:gd name="T35" fmla="*/ 2245 h 2245"/>
                <a:gd name="T36" fmla="*/ 5137 w 6853"/>
                <a:gd name="T37" fmla="*/ 1355 h 2245"/>
                <a:gd name="T38" fmla="*/ 4269 w 6853"/>
                <a:gd name="T39" fmla="*/ 1097 h 2245"/>
                <a:gd name="T40" fmla="*/ 3497 w 6853"/>
                <a:gd name="T41" fmla="*/ 788 h 2245"/>
                <a:gd name="T42" fmla="*/ 3162 w 6853"/>
                <a:gd name="T43" fmla="*/ 719 h 2245"/>
                <a:gd name="T44" fmla="*/ 2568 w 6853"/>
                <a:gd name="T45" fmla="*/ 630 h 2245"/>
                <a:gd name="T46" fmla="*/ 1702 w 6853"/>
                <a:gd name="T47" fmla="*/ 1416 h 2245"/>
                <a:gd name="T48" fmla="*/ 1476 w 6853"/>
                <a:gd name="T49" fmla="*/ 1325 h 2245"/>
                <a:gd name="T50" fmla="*/ 1220 w 6853"/>
                <a:gd name="T51" fmla="*/ 1247 h 2245"/>
                <a:gd name="T52" fmla="*/ 854 w 6853"/>
                <a:gd name="T53" fmla="*/ 1214 h 2245"/>
                <a:gd name="T54" fmla="*/ 609 w 6853"/>
                <a:gd name="T55" fmla="*/ 977 h 2245"/>
                <a:gd name="T56" fmla="*/ 421 w 6853"/>
                <a:gd name="T57" fmla="*/ 1202 h 2245"/>
                <a:gd name="T58" fmla="*/ 259 w 6853"/>
                <a:gd name="T59" fmla="*/ 1041 h 2245"/>
                <a:gd name="T60" fmla="*/ 131 w 6853"/>
                <a:gd name="T61" fmla="*/ 1005 h 2245"/>
                <a:gd name="T62" fmla="*/ 49 w 6853"/>
                <a:gd name="T63" fmla="*/ 1046 h 2245"/>
                <a:gd name="T64" fmla="*/ 3 w 6853"/>
                <a:gd name="T65" fmla="*/ 1990 h 2245"/>
                <a:gd name="T66" fmla="*/ 0 w 6853"/>
                <a:gd name="T67" fmla="*/ 1611 h 2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53" h="2245">
                  <a:moveTo>
                    <a:pt x="22" y="815"/>
                  </a:moveTo>
                  <a:lnTo>
                    <a:pt x="43" y="449"/>
                  </a:lnTo>
                  <a:lnTo>
                    <a:pt x="119" y="357"/>
                  </a:lnTo>
                  <a:lnTo>
                    <a:pt x="227" y="398"/>
                  </a:lnTo>
                  <a:lnTo>
                    <a:pt x="615" y="0"/>
                  </a:lnTo>
                  <a:lnTo>
                    <a:pt x="831" y="114"/>
                  </a:lnTo>
                  <a:lnTo>
                    <a:pt x="1247" y="191"/>
                  </a:lnTo>
                  <a:lnTo>
                    <a:pt x="1706" y="357"/>
                  </a:lnTo>
                  <a:lnTo>
                    <a:pt x="2416" y="305"/>
                  </a:lnTo>
                  <a:lnTo>
                    <a:pt x="3423" y="270"/>
                  </a:lnTo>
                  <a:lnTo>
                    <a:pt x="4259" y="599"/>
                  </a:lnTo>
                  <a:lnTo>
                    <a:pt x="4821" y="599"/>
                  </a:lnTo>
                  <a:lnTo>
                    <a:pt x="5052" y="569"/>
                  </a:lnTo>
                  <a:lnTo>
                    <a:pt x="5137" y="593"/>
                  </a:lnTo>
                  <a:lnTo>
                    <a:pt x="6016" y="1101"/>
                  </a:lnTo>
                  <a:lnTo>
                    <a:pt x="6825" y="2004"/>
                  </a:lnTo>
                  <a:lnTo>
                    <a:pt x="6853" y="2137"/>
                  </a:lnTo>
                  <a:lnTo>
                    <a:pt x="6836" y="2245"/>
                  </a:lnTo>
                  <a:lnTo>
                    <a:pt x="5137" y="1355"/>
                  </a:lnTo>
                  <a:lnTo>
                    <a:pt x="4269" y="1097"/>
                  </a:lnTo>
                  <a:lnTo>
                    <a:pt x="3497" y="788"/>
                  </a:lnTo>
                  <a:lnTo>
                    <a:pt x="3162" y="719"/>
                  </a:lnTo>
                  <a:lnTo>
                    <a:pt x="2568" y="630"/>
                  </a:lnTo>
                  <a:lnTo>
                    <a:pt x="1702" y="1416"/>
                  </a:lnTo>
                  <a:lnTo>
                    <a:pt x="1476" y="1325"/>
                  </a:lnTo>
                  <a:lnTo>
                    <a:pt x="1220" y="1247"/>
                  </a:lnTo>
                  <a:lnTo>
                    <a:pt x="854" y="1214"/>
                  </a:lnTo>
                  <a:lnTo>
                    <a:pt x="609" y="977"/>
                  </a:lnTo>
                  <a:lnTo>
                    <a:pt x="421" y="1202"/>
                  </a:lnTo>
                  <a:lnTo>
                    <a:pt x="259" y="1041"/>
                  </a:lnTo>
                  <a:lnTo>
                    <a:pt x="131" y="1005"/>
                  </a:lnTo>
                  <a:lnTo>
                    <a:pt x="49" y="1046"/>
                  </a:lnTo>
                  <a:lnTo>
                    <a:pt x="3" y="1990"/>
                  </a:lnTo>
                  <a:lnTo>
                    <a:pt x="0" y="1611"/>
                  </a:lnTo>
                </a:path>
              </a:pathLst>
            </a:custGeom>
            <a:noFill/>
            <a:ln w="12700">
              <a:solidFill>
                <a:srgbClr val="CC33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278571" y="2166715"/>
              <a:ext cx="33855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900" dirty="0">
                  <a:solidFill>
                    <a:prstClr val="black"/>
                  </a:solidFill>
                </a:rPr>
                <a:t>10</a:t>
              </a:r>
              <a:r>
                <a:rPr lang="fr-FR" sz="900" baseline="3000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F06ECE16-7DBC-4246-9487-BEB4F8F056F7}"/>
                </a:ext>
              </a:extLst>
            </p:cNvPr>
            <p:cNvSpPr txBox="1"/>
            <p:nvPr/>
          </p:nvSpPr>
          <p:spPr>
            <a:xfrm rot="16200000">
              <a:off x="-590601" y="3781436"/>
              <a:ext cx="16193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prstClr val="black"/>
                  </a:solidFill>
                </a:rPr>
                <a:t>ISL-TP (pmol/10</a:t>
              </a:r>
              <a:r>
                <a:rPr lang="en-US" sz="1200" b="1" baseline="30000">
                  <a:solidFill>
                    <a:prstClr val="black"/>
                  </a:solidFill>
                </a:rPr>
                <a:t>6</a:t>
              </a:r>
              <a:r>
                <a:rPr lang="en-US" sz="1200" b="1">
                  <a:solidFill>
                    <a:prstClr val="black"/>
                  </a:solidFill>
                </a:rPr>
                <a:t> cells)</a:t>
              </a:r>
            </a:p>
          </p:txBody>
        </p:sp>
        <p:sp>
          <p:nvSpPr>
            <p:cNvPr id="94" name="ZoneTexte 93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278571" y="2865215"/>
              <a:ext cx="33855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900" dirty="0">
                  <a:solidFill>
                    <a:prstClr val="black"/>
                  </a:solidFill>
                </a:rPr>
                <a:t>10</a:t>
              </a:r>
              <a:r>
                <a:rPr lang="fr-FR" sz="900" baseline="30000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254525" y="3589337"/>
              <a:ext cx="3626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900" dirty="0">
                  <a:solidFill>
                    <a:prstClr val="black"/>
                  </a:solidFill>
                </a:rPr>
                <a:t>10</a:t>
              </a:r>
              <a:r>
                <a:rPr lang="fr-FR" sz="900" baseline="30000" dirty="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254525" y="4256346"/>
              <a:ext cx="3626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900" dirty="0">
                  <a:solidFill>
                    <a:prstClr val="black"/>
                  </a:solidFill>
                </a:rPr>
                <a:t>10</a:t>
              </a:r>
              <a:r>
                <a:rPr lang="fr-FR" sz="900" baseline="30000" dirty="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254525" y="4961541"/>
              <a:ext cx="3626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900" dirty="0">
                  <a:solidFill>
                    <a:prstClr val="black"/>
                  </a:solidFill>
                </a:rPr>
                <a:t>10</a:t>
              </a:r>
              <a:r>
                <a:rPr lang="fr-FR" sz="900" baseline="30000" dirty="0">
                  <a:solidFill>
                    <a:prstClr val="black"/>
                  </a:solidFill>
                </a:rPr>
                <a:t>-3</a:t>
              </a:r>
            </a:p>
          </p:txBody>
        </p:sp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635352" y="5195728"/>
              <a:ext cx="2503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>
                  <a:solidFill>
                    <a:prstClr val="black"/>
                  </a:solidFill>
                </a:rPr>
                <a:t>0</a:t>
              </a:r>
              <a:endParaRPr lang="fr-FR" sz="10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99" name="ZoneTexte 98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1765651" y="5195728"/>
              <a:ext cx="2503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>
                  <a:solidFill>
                    <a:prstClr val="black"/>
                  </a:solidFill>
                </a:rPr>
                <a:t>5</a:t>
              </a:r>
              <a:endParaRPr lang="fr-FR" sz="10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100" name="ZoneTexte 99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2881394" y="5195728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>
                  <a:solidFill>
                    <a:prstClr val="black"/>
                  </a:solidFill>
                </a:rPr>
                <a:t>10</a:t>
              </a:r>
              <a:endParaRPr lang="fr-FR" sz="10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4004125" y="5195728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>
                  <a:solidFill>
                    <a:prstClr val="black"/>
                  </a:solidFill>
                </a:rPr>
                <a:t>15</a:t>
              </a:r>
              <a:endParaRPr lang="fr-FR" sz="10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102" name="ZoneTexte 101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1661159" y="2198465"/>
              <a:ext cx="5229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>
                  <a:solidFill>
                    <a:prstClr val="black"/>
                  </a:solidFill>
                </a:rPr>
                <a:t>Mean</a:t>
              </a:r>
              <a:endParaRPr lang="en-US" sz="1100" b="1" baseline="30000">
                <a:solidFill>
                  <a:prstClr val="black"/>
                </a:solidFill>
              </a:endParaRPr>
            </a:p>
          </p:txBody>
        </p:sp>
        <p:sp>
          <p:nvSpPr>
            <p:cNvPr id="103" name="ZoneTexte 102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1661159" y="2451232"/>
              <a:ext cx="13548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>
                  <a:solidFill>
                    <a:prstClr val="black"/>
                  </a:solidFill>
                </a:rPr>
                <a:t>Min &amp; Max of range</a:t>
              </a:r>
              <a:endParaRPr lang="en-US" sz="1100" b="1" baseline="30000">
                <a:solidFill>
                  <a:prstClr val="black"/>
                </a:solidFill>
              </a:endParaRPr>
            </a:p>
          </p:txBody>
        </p: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3070718" y="2483204"/>
              <a:ext cx="84991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>
                  <a:solidFill>
                    <a:prstClr val="black"/>
                  </a:solidFill>
                </a:rPr>
                <a:t>Removal of</a:t>
              </a:r>
              <a:br>
                <a:rPr lang="en-US" sz="1100" b="1">
                  <a:solidFill>
                    <a:prstClr val="black"/>
                  </a:solidFill>
                </a:rPr>
              </a:br>
              <a:r>
                <a:rPr lang="en-US" sz="1100" b="1">
                  <a:solidFill>
                    <a:prstClr val="black"/>
                  </a:solidFill>
                </a:rPr>
                <a:t>implant</a:t>
              </a:r>
            </a:p>
          </p:txBody>
        </p:sp>
        <p:sp>
          <p:nvSpPr>
            <p:cNvPr id="105" name="ZoneTexte 104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672860" y="4149727"/>
              <a:ext cx="220765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>
                  <a:solidFill>
                    <a:srgbClr val="0070C0"/>
                  </a:solidFill>
                </a:rPr>
                <a:t>PK Threshold : 0,05 pmol/10</a:t>
              </a:r>
              <a:r>
                <a:rPr lang="en-US" sz="1100" b="1" baseline="30000">
                  <a:solidFill>
                    <a:srgbClr val="0070C0"/>
                  </a:solidFill>
                </a:rPr>
                <a:t>6</a:t>
              </a:r>
              <a:r>
                <a:rPr lang="en-US" sz="1100" b="1">
                  <a:solidFill>
                    <a:srgbClr val="0070C0"/>
                  </a:solidFill>
                </a:rPr>
                <a:t> cells</a:t>
              </a:r>
              <a:endParaRPr lang="en-US" sz="1100" b="1" baseline="30000">
                <a:solidFill>
                  <a:srgbClr val="0070C0"/>
                </a:solidFill>
              </a:endParaRPr>
            </a:p>
          </p:txBody>
        </p:sp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5077382" y="3972580"/>
              <a:ext cx="220765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>
                  <a:solidFill>
                    <a:srgbClr val="0070C0"/>
                  </a:solidFill>
                </a:rPr>
                <a:t>PK Threshold : 0,05 pmol/10</a:t>
              </a:r>
              <a:r>
                <a:rPr lang="en-US" sz="1100" b="1" baseline="30000">
                  <a:solidFill>
                    <a:srgbClr val="0070C0"/>
                  </a:solidFill>
                </a:rPr>
                <a:t>6</a:t>
              </a:r>
              <a:r>
                <a:rPr lang="en-US" sz="1100" b="1">
                  <a:solidFill>
                    <a:srgbClr val="0070C0"/>
                  </a:solidFill>
                </a:rPr>
                <a:t> cells</a:t>
              </a:r>
              <a:endParaRPr lang="en-US" sz="1100" b="1" baseline="30000">
                <a:solidFill>
                  <a:srgbClr val="0070C0"/>
                </a:solidFill>
              </a:endParaRPr>
            </a:p>
          </p:txBody>
        </p:sp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F06ECE16-7DBC-4246-9487-BEB4F8F056F7}"/>
                </a:ext>
              </a:extLst>
            </p:cNvPr>
            <p:cNvSpPr txBox="1"/>
            <p:nvPr/>
          </p:nvSpPr>
          <p:spPr>
            <a:xfrm>
              <a:off x="1552015" y="5434857"/>
              <a:ext cx="21632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prstClr val="black"/>
                  </a:solidFill>
                </a:rPr>
                <a:t>Relative Nominal Time (weeks)</a:t>
              </a:r>
            </a:p>
          </p:txBody>
        </p:sp>
        <p:sp>
          <p:nvSpPr>
            <p:cNvPr id="108" name="ZoneTexte 107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4726783" y="2166715"/>
              <a:ext cx="33855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900" dirty="0">
                  <a:solidFill>
                    <a:prstClr val="black"/>
                  </a:solidFill>
                </a:rPr>
                <a:t>10</a:t>
              </a:r>
              <a:r>
                <a:rPr lang="fr-FR" sz="900" baseline="3000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09" name="ZoneTexte 108">
              <a:extLst>
                <a:ext uri="{FF2B5EF4-FFF2-40B4-BE49-F238E27FC236}">
                  <a16:creationId xmlns:a16="http://schemas.microsoft.com/office/drawing/2014/main" id="{F06ECE16-7DBC-4246-9487-BEB4F8F056F7}"/>
                </a:ext>
              </a:extLst>
            </p:cNvPr>
            <p:cNvSpPr txBox="1"/>
            <p:nvPr/>
          </p:nvSpPr>
          <p:spPr>
            <a:xfrm rot="16200000">
              <a:off x="3857611" y="3781436"/>
              <a:ext cx="16193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prstClr val="black"/>
                  </a:solidFill>
                </a:rPr>
                <a:t>ISL-TP (pmol/10</a:t>
              </a:r>
              <a:r>
                <a:rPr lang="en-US" sz="1200" b="1" baseline="30000">
                  <a:solidFill>
                    <a:prstClr val="black"/>
                  </a:solidFill>
                </a:rPr>
                <a:t>6</a:t>
              </a:r>
              <a:r>
                <a:rPr lang="en-US" sz="1200" b="1">
                  <a:solidFill>
                    <a:prstClr val="black"/>
                  </a:solidFill>
                </a:rPr>
                <a:t> cells)</a:t>
              </a:r>
            </a:p>
          </p:txBody>
        </p:sp>
        <p:sp>
          <p:nvSpPr>
            <p:cNvPr id="110" name="ZoneTexte 109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4726783" y="2865215"/>
              <a:ext cx="33855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900" dirty="0">
                  <a:solidFill>
                    <a:prstClr val="black"/>
                  </a:solidFill>
                </a:rPr>
                <a:t>10</a:t>
              </a:r>
              <a:r>
                <a:rPr lang="fr-FR" sz="900" baseline="30000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4702737" y="3589337"/>
              <a:ext cx="3626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900" dirty="0">
                  <a:solidFill>
                    <a:prstClr val="black"/>
                  </a:solidFill>
                </a:rPr>
                <a:t>10</a:t>
              </a:r>
              <a:r>
                <a:rPr lang="fr-FR" sz="900" baseline="30000" dirty="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112" name="ZoneTexte 111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4702737" y="4256346"/>
              <a:ext cx="3626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900" dirty="0">
                  <a:solidFill>
                    <a:prstClr val="black"/>
                  </a:solidFill>
                </a:rPr>
                <a:t>10</a:t>
              </a:r>
              <a:r>
                <a:rPr lang="fr-FR" sz="900" baseline="30000" dirty="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113" name="ZoneTexte 112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4702737" y="4961541"/>
              <a:ext cx="3626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900" dirty="0">
                  <a:solidFill>
                    <a:prstClr val="black"/>
                  </a:solidFill>
                </a:rPr>
                <a:t>10</a:t>
              </a:r>
              <a:r>
                <a:rPr lang="fr-FR" sz="900" baseline="30000" dirty="0">
                  <a:solidFill>
                    <a:prstClr val="black"/>
                  </a:solidFill>
                </a:rPr>
                <a:t>-3</a:t>
              </a:r>
            </a:p>
          </p:txBody>
        </p:sp>
        <p:sp>
          <p:nvSpPr>
            <p:cNvPr id="114" name="ZoneTexte 113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5083564" y="5195728"/>
              <a:ext cx="2503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>
                  <a:solidFill>
                    <a:prstClr val="black"/>
                  </a:solidFill>
                </a:rPr>
                <a:t>0</a:t>
              </a:r>
              <a:endParaRPr lang="fr-FR" sz="10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115" name="ZoneTexte 114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6213863" y="5195728"/>
              <a:ext cx="2503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>
                  <a:solidFill>
                    <a:prstClr val="black"/>
                  </a:solidFill>
                </a:rPr>
                <a:t>5</a:t>
              </a:r>
              <a:endParaRPr lang="fr-FR" sz="10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116" name="ZoneTexte 115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7316906" y="5195728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>
                  <a:solidFill>
                    <a:prstClr val="black"/>
                  </a:solidFill>
                </a:rPr>
                <a:t>10</a:t>
              </a:r>
              <a:endParaRPr lang="fr-FR" sz="10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8452337" y="5195728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>
                  <a:solidFill>
                    <a:prstClr val="black"/>
                  </a:solidFill>
                </a:rPr>
                <a:t>15</a:t>
              </a:r>
              <a:endParaRPr lang="fr-FR" sz="1000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118" name="ZoneTexte 117">
              <a:extLst>
                <a:ext uri="{FF2B5EF4-FFF2-40B4-BE49-F238E27FC236}">
                  <a16:creationId xmlns:a16="http://schemas.microsoft.com/office/drawing/2014/main" id="{F06ECE16-7DBC-4246-9487-BEB4F8F056F7}"/>
                </a:ext>
              </a:extLst>
            </p:cNvPr>
            <p:cNvSpPr txBox="1"/>
            <p:nvPr/>
          </p:nvSpPr>
          <p:spPr>
            <a:xfrm>
              <a:off x="6000227" y="5434857"/>
              <a:ext cx="21632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prstClr val="black"/>
                  </a:solidFill>
                </a:rPr>
                <a:t>Relative Nominal Time (weeks)</a:t>
              </a:r>
            </a:p>
          </p:txBody>
        </p:sp>
        <p:sp>
          <p:nvSpPr>
            <p:cNvPr id="119" name="Line 70"/>
            <p:cNvSpPr>
              <a:spLocks noChangeShapeType="1"/>
            </p:cNvSpPr>
            <p:nvPr/>
          </p:nvSpPr>
          <p:spPr bwMode="auto">
            <a:xfrm flipH="1">
              <a:off x="985838" y="2582863"/>
              <a:ext cx="649287" cy="0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0" name="Line 76"/>
            <p:cNvSpPr>
              <a:spLocks noChangeShapeType="1"/>
            </p:cNvSpPr>
            <p:nvPr/>
          </p:nvSpPr>
          <p:spPr bwMode="auto">
            <a:xfrm flipH="1">
              <a:off x="985838" y="2320925"/>
              <a:ext cx="649287" cy="0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1" name="ZoneTexte 120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6131360" y="2198465"/>
              <a:ext cx="5229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>
                  <a:solidFill>
                    <a:prstClr val="black"/>
                  </a:solidFill>
                </a:rPr>
                <a:t>Mean</a:t>
              </a:r>
              <a:endParaRPr lang="en-US" sz="1100" b="1" baseline="30000">
                <a:solidFill>
                  <a:prstClr val="black"/>
                </a:solidFill>
              </a:endParaRPr>
            </a:p>
          </p:txBody>
        </p:sp>
        <p:sp>
          <p:nvSpPr>
            <p:cNvPr id="122" name="ZoneTexte 121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6131360" y="2451232"/>
              <a:ext cx="13548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>
                  <a:solidFill>
                    <a:prstClr val="black"/>
                  </a:solidFill>
                </a:rPr>
                <a:t>Min &amp; Max of range</a:t>
              </a:r>
              <a:endParaRPr lang="en-US" sz="1100" b="1" baseline="30000">
                <a:solidFill>
                  <a:prstClr val="black"/>
                </a:solidFill>
              </a:endParaRPr>
            </a:p>
          </p:txBody>
        </p:sp>
        <p:sp>
          <p:nvSpPr>
            <p:cNvPr id="123" name="Line 70"/>
            <p:cNvSpPr>
              <a:spLocks noChangeShapeType="1"/>
            </p:cNvSpPr>
            <p:nvPr/>
          </p:nvSpPr>
          <p:spPr bwMode="auto">
            <a:xfrm flipH="1">
              <a:off x="5456039" y="2582863"/>
              <a:ext cx="649287" cy="0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4" name="Line 76"/>
            <p:cNvSpPr>
              <a:spLocks noChangeShapeType="1"/>
            </p:cNvSpPr>
            <p:nvPr/>
          </p:nvSpPr>
          <p:spPr bwMode="auto">
            <a:xfrm flipH="1">
              <a:off x="5456039" y="2320925"/>
              <a:ext cx="649287" cy="0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5" name="ZoneTexte 124">
              <a:extLst>
                <a:ext uri="{FF2B5EF4-FFF2-40B4-BE49-F238E27FC236}">
                  <a16:creationId xmlns:a16="http://schemas.microsoft.com/office/drawing/2014/main" id="{6CF59C4E-49A9-426C-8A89-90804B008CC0}"/>
                </a:ext>
              </a:extLst>
            </p:cNvPr>
            <p:cNvSpPr txBox="1"/>
            <p:nvPr/>
          </p:nvSpPr>
          <p:spPr>
            <a:xfrm>
              <a:off x="7497270" y="2483204"/>
              <a:ext cx="84991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>
                  <a:solidFill>
                    <a:prstClr val="black"/>
                  </a:solidFill>
                </a:rPr>
                <a:t>Removal of</a:t>
              </a:r>
              <a:br>
                <a:rPr lang="en-US" sz="1100" b="1">
                  <a:solidFill>
                    <a:prstClr val="black"/>
                  </a:solidFill>
                </a:rPr>
              </a:br>
              <a:r>
                <a:rPr lang="en-US" sz="1100" b="1">
                  <a:solidFill>
                    <a:prstClr val="black"/>
                  </a:solidFill>
                </a:rPr>
                <a:t>implant</a:t>
              </a:r>
            </a:p>
          </p:txBody>
        </p:sp>
      </p:grpSp>
      <p:sp>
        <p:nvSpPr>
          <p:cNvPr id="130" name="Line 25"/>
          <p:cNvSpPr>
            <a:spLocks noChangeShapeType="1"/>
          </p:cNvSpPr>
          <p:nvPr/>
        </p:nvSpPr>
        <p:spPr bwMode="auto">
          <a:xfrm flipV="1">
            <a:off x="7469188" y="5213350"/>
            <a:ext cx="0" cy="25400"/>
          </a:xfrm>
          <a:prstGeom prst="line">
            <a:avLst/>
          </a:pr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462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5322"/>
            <a:ext cx="8229600" cy="777232"/>
          </a:xfrm>
        </p:spPr>
        <p:txBody>
          <a:bodyPr/>
          <a:lstStyle/>
          <a:p>
            <a:r>
              <a:rPr lang="fr-FR" dirty="0" err="1"/>
              <a:t>ImPrEP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3E14FCC-7E76-48D5-A9F2-A9C36A4EE6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956237"/>
            <a:ext cx="8229600" cy="1955223"/>
          </a:xfrm>
        </p:spPr>
        <p:txBody>
          <a:bodyPr>
            <a:normAutofit fontScale="85000" lnSpcReduction="10000"/>
          </a:bodyPr>
          <a:lstStyle/>
          <a:p>
            <a:pPr>
              <a:buClr>
                <a:srgbClr val="0070C0"/>
              </a:buClr>
            </a:pPr>
            <a:r>
              <a:rPr lang="en-US" dirty="0"/>
              <a:t>Objective: assess uptake, acceptability and feasibility of same day </a:t>
            </a:r>
            <a:r>
              <a:rPr lang="en-US" dirty="0" err="1"/>
              <a:t>PrEP</a:t>
            </a:r>
            <a:r>
              <a:rPr lang="en-US" dirty="0"/>
              <a:t> (TDF/FTC) for MSM and TGW in the context of HIV combination prevention</a:t>
            </a:r>
          </a:p>
          <a:p>
            <a:pPr>
              <a:buClr>
                <a:srgbClr val="0070C0"/>
              </a:buClr>
            </a:pPr>
            <a:r>
              <a:rPr lang="en-US" dirty="0"/>
              <a:t>Design: multi-site prospective, open-label demonstration study </a:t>
            </a:r>
            <a:br>
              <a:rPr lang="en-US" dirty="0"/>
            </a:br>
            <a:r>
              <a:rPr lang="en-US" dirty="0"/>
              <a:t>(Brazil, Peru and Mexico), at Public Health services and NGOs</a:t>
            </a:r>
          </a:p>
          <a:p>
            <a:pPr>
              <a:buClr>
                <a:srgbClr val="0070C0"/>
              </a:buClr>
            </a:pPr>
            <a:r>
              <a:rPr lang="en-US" dirty="0"/>
              <a:t>Population: 7500 MSM/TGW (Brazil: 3 000 ; Mexico: 3 000 ; Peru: 1 500)</a:t>
            </a:r>
          </a:p>
          <a:p>
            <a:pPr>
              <a:buClr>
                <a:srgbClr val="0070C0"/>
              </a:buClr>
            </a:pP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3548348" y="28197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34967" y="2860894"/>
            <a:ext cx="78882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Wingdings" charset="0"/>
              <a:buChar char="è"/>
            </a:pPr>
            <a:r>
              <a:rPr lang="en-US" sz="2000" dirty="0"/>
              <a:t>High rate of STI at First visit: 11.5% GC ; 7.5% Chlamydia ; 10% syphilis ; </a:t>
            </a:r>
          </a:p>
          <a:p>
            <a:pPr>
              <a:buClr>
                <a:srgbClr val="0070C0"/>
              </a:buClr>
            </a:pPr>
            <a:r>
              <a:rPr lang="en-US" sz="2000" dirty="0"/>
              <a:t>Acute HIV infection: 0.3% at this initial visit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739416" y="6510930"/>
            <a:ext cx="3438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sz="1400" b="1" i="1" dirty="0" err="1">
                <a:solidFill>
                  <a:srgbClr val="0070C0"/>
                </a:solidFill>
              </a:rPr>
              <a:t>Veloso</a:t>
            </a:r>
            <a:r>
              <a:rPr lang="en-GB" sz="1400" b="1" i="1" dirty="0">
                <a:solidFill>
                  <a:srgbClr val="0070C0"/>
                </a:solidFill>
              </a:rPr>
              <a:t> VG. IAS 2019, Abs. TUAC0404LB 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9DD35209-6F6F-481D-9CA7-86BAD255ED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572035"/>
              </p:ext>
            </p:extLst>
          </p:nvPr>
        </p:nvGraphicFramePr>
        <p:xfrm>
          <a:off x="457200" y="3597891"/>
          <a:ext cx="8109252" cy="2786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6489">
                  <a:extLst>
                    <a:ext uri="{9D8B030D-6E8A-4147-A177-3AD203B41FA5}">
                      <a16:colId xmlns:a16="http://schemas.microsoft.com/office/drawing/2014/main" val="1379699684"/>
                    </a:ext>
                  </a:extLst>
                </a:gridCol>
                <a:gridCol w="1966489">
                  <a:extLst>
                    <a:ext uri="{9D8B030D-6E8A-4147-A177-3AD203B41FA5}">
                      <a16:colId xmlns:a16="http://schemas.microsoft.com/office/drawing/2014/main" val="3029599347"/>
                    </a:ext>
                  </a:extLst>
                </a:gridCol>
                <a:gridCol w="1966489">
                  <a:extLst>
                    <a:ext uri="{9D8B030D-6E8A-4147-A177-3AD203B41FA5}">
                      <a16:colId xmlns:a16="http://schemas.microsoft.com/office/drawing/2014/main" val="1947874678"/>
                    </a:ext>
                  </a:extLst>
                </a:gridCol>
                <a:gridCol w="2209785">
                  <a:extLst>
                    <a:ext uri="{9D8B030D-6E8A-4147-A177-3AD203B41FA5}">
                      <a16:colId xmlns:a16="http://schemas.microsoft.com/office/drawing/2014/main" val="3655460173"/>
                    </a:ext>
                  </a:extLst>
                </a:gridCol>
              </a:tblGrid>
              <a:tr h="90961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 </a:t>
                      </a:r>
                      <a:endParaRPr lang="pt-BR" sz="16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814" marR="668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Early continuation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HIV Incidence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per 100 person years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(CI 95%)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2942984"/>
                  </a:ext>
                </a:extLst>
              </a:tr>
              <a:tr h="32251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spc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Brazil</a:t>
                      </a:r>
                      <a:endParaRPr lang="pt-BR" sz="1600" b="1" spc="1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814" marR="668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3 466</a:t>
                      </a:r>
                    </a:p>
                  </a:txBody>
                  <a:tcPr marL="66814" marR="668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85.4%</a:t>
                      </a:r>
                      <a:endParaRPr lang="pt-BR" sz="16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814" marR="668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0.2 (0.1-0.6)</a:t>
                      </a:r>
                      <a:endParaRPr lang="pt-BR" sz="16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814" marR="66814" marT="0" marB="0" anchor="ctr"/>
                </a:tc>
                <a:extLst>
                  <a:ext uri="{0D108BD9-81ED-4DB2-BD59-A6C34878D82A}">
                    <a16:rowId xmlns:a16="http://schemas.microsoft.com/office/drawing/2014/main" val="1203598393"/>
                  </a:ext>
                </a:extLst>
              </a:tr>
              <a:tr h="32251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spc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Mexico</a:t>
                      </a:r>
                      <a:endParaRPr lang="pt-BR" sz="1600" b="1" spc="1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814" marR="668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739</a:t>
                      </a:r>
                    </a:p>
                  </a:txBody>
                  <a:tcPr marL="66814" marR="668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84.0%</a:t>
                      </a:r>
                      <a:endParaRPr lang="pt-BR" sz="16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814" marR="668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0.6 (0.2-2.3)</a:t>
                      </a:r>
                      <a:endParaRPr lang="pt-BR" sz="16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814" marR="66814" marT="0" marB="0" anchor="ctr"/>
                </a:tc>
                <a:extLst>
                  <a:ext uri="{0D108BD9-81ED-4DB2-BD59-A6C34878D82A}">
                    <a16:rowId xmlns:a16="http://schemas.microsoft.com/office/drawing/2014/main" val="1631868818"/>
                  </a:ext>
                </a:extLst>
              </a:tr>
              <a:tr h="32251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spc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Peru</a:t>
                      </a:r>
                      <a:endParaRPr lang="pt-BR" sz="1600" b="1" spc="1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814" marR="668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1 149</a:t>
                      </a:r>
                    </a:p>
                  </a:txBody>
                  <a:tcPr marL="66814" marR="668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52.7%</a:t>
                      </a:r>
                      <a:endParaRPr lang="pt-BR" sz="16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814" marR="668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2.4 (1.2-5.1)</a:t>
                      </a:r>
                      <a:endParaRPr lang="pt-BR" sz="16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814" marR="66814" marT="0" marB="0" anchor="ctr"/>
                </a:tc>
                <a:extLst>
                  <a:ext uri="{0D108BD9-81ED-4DB2-BD59-A6C34878D82A}">
                    <a16:rowId xmlns:a16="http://schemas.microsoft.com/office/drawing/2014/main" val="3812646607"/>
                  </a:ext>
                </a:extLst>
              </a:tr>
              <a:tr h="90961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spc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Overall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spc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Overall TGW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spc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Overall 18-24</a:t>
                      </a:r>
                      <a:endParaRPr lang="pt-BR" sz="1600" b="1" spc="1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814" marR="668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5 354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335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1 382</a:t>
                      </a:r>
                    </a:p>
                  </a:txBody>
                  <a:tcPr marL="66814" marR="668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79.6%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55%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70.4%</a:t>
                      </a:r>
                      <a:endParaRPr lang="pt-BR" sz="16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814" marR="668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0.6 (0.3-1.0)</a:t>
                      </a:r>
                      <a:endParaRPr lang="pt-BR" sz="16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814" marR="66814" marT="0" marB="0" anchor="ctr"/>
                </a:tc>
                <a:extLst>
                  <a:ext uri="{0D108BD9-81ED-4DB2-BD59-A6C34878D82A}">
                    <a16:rowId xmlns:a16="http://schemas.microsoft.com/office/drawing/2014/main" val="3785740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6883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9806"/>
          </a:xfrm>
        </p:spPr>
        <p:txBody>
          <a:bodyPr/>
          <a:lstStyle/>
          <a:p>
            <a:r>
              <a:rPr lang="fr-FR" dirty="0" err="1"/>
              <a:t>Expanded</a:t>
            </a:r>
            <a:r>
              <a:rPr lang="fr-FR" dirty="0"/>
              <a:t> </a:t>
            </a:r>
            <a:r>
              <a:rPr lang="fr-FR" dirty="0" err="1"/>
              <a:t>PrEP</a:t>
            </a:r>
            <a:r>
              <a:rPr lang="fr-FR" dirty="0"/>
              <a:t> </a:t>
            </a:r>
            <a:r>
              <a:rPr lang="fr-FR" dirty="0" err="1"/>
              <a:t>implementation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effective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457200" y="1264444"/>
            <a:ext cx="8451022" cy="4972648"/>
          </a:xfrm>
        </p:spPr>
        <p:txBody>
          <a:bodyPr>
            <a:normAutofit fontScale="92500" lnSpcReduction="10000"/>
          </a:bodyPr>
          <a:lstStyle/>
          <a:p>
            <a:r>
              <a:rPr lang="en-US" sz="2600" b="1" dirty="0"/>
              <a:t>EPIC-NSW </a:t>
            </a:r>
            <a:r>
              <a:rPr lang="en-US" dirty="0"/>
              <a:t>(New South Wales, Australia)</a:t>
            </a:r>
          </a:p>
          <a:p>
            <a:pPr lvl="1"/>
            <a:r>
              <a:rPr lang="en-US" dirty="0"/>
              <a:t>March 2016-April 2018: 9 708 </a:t>
            </a:r>
            <a:r>
              <a:rPr lang="en-US" dirty="0" err="1"/>
              <a:t>PrEP</a:t>
            </a:r>
            <a:r>
              <a:rPr lang="en-US" dirty="0"/>
              <a:t> initiations (98.5% MSM) </a:t>
            </a:r>
          </a:p>
          <a:p>
            <a:pPr lvl="1"/>
            <a:r>
              <a:rPr lang="en-US" dirty="0"/>
              <a:t>16 HIV incident diagnoses, all with evidence of non adherence</a:t>
            </a:r>
          </a:p>
          <a:p>
            <a:pPr lvl="1"/>
            <a:r>
              <a:rPr lang="en-US" dirty="0"/>
              <a:t>Global HIV incidence: 0.9/1000 PY (higher if methamphetamine use and history of rectal STI)</a:t>
            </a:r>
          </a:p>
          <a:p>
            <a:pPr lvl="1"/>
            <a:r>
              <a:rPr lang="en-US" dirty="0"/>
              <a:t>During follow-up, 13% stopped </a:t>
            </a:r>
            <a:r>
              <a:rPr lang="en-US" dirty="0" err="1"/>
              <a:t>PrEP</a:t>
            </a:r>
            <a:r>
              <a:rPr lang="en-US" dirty="0"/>
              <a:t> &gt; 3 months (26% restarted)</a:t>
            </a:r>
          </a:p>
          <a:p>
            <a:pPr lvl="2"/>
            <a:r>
              <a:rPr lang="en-US" dirty="0"/>
              <a:t>May be associated with changes in risk profile</a:t>
            </a:r>
          </a:p>
          <a:p>
            <a:pPr lvl="2"/>
            <a:r>
              <a:rPr lang="en-US" dirty="0"/>
              <a:t>But intentional discontinuation associated with high risk behavior in some</a:t>
            </a:r>
          </a:p>
          <a:p>
            <a:pPr lvl="1"/>
            <a:r>
              <a:rPr lang="en-US" dirty="0"/>
              <a:t>Decrease of new HIV diagnoses of 44% in 2 years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sz="2600" b="1" dirty="0"/>
              <a:t>PREVENIR </a:t>
            </a:r>
            <a:r>
              <a:rPr lang="en-US" dirty="0"/>
              <a:t>(Paris, France)</a:t>
            </a:r>
          </a:p>
          <a:p>
            <a:pPr lvl="1"/>
            <a:r>
              <a:rPr lang="en-US" dirty="0"/>
              <a:t>May 2017-May 2019: 3057 </a:t>
            </a:r>
            <a:r>
              <a:rPr lang="en-US" dirty="0" err="1"/>
              <a:t>PrEP</a:t>
            </a:r>
            <a:r>
              <a:rPr lang="en-US" dirty="0"/>
              <a:t> initiations (98.7% MSM)</a:t>
            </a:r>
          </a:p>
          <a:p>
            <a:pPr lvl="1"/>
            <a:r>
              <a:rPr lang="en-US" dirty="0"/>
              <a:t>Daily TDF/FTC = 50.8% ; On demand = 49.2%</a:t>
            </a:r>
          </a:p>
          <a:p>
            <a:pPr lvl="1"/>
            <a:r>
              <a:rPr lang="en-US" dirty="0"/>
              <a:t>2 incident HIV infections (on demand </a:t>
            </a:r>
            <a:r>
              <a:rPr lang="en-US" dirty="0" err="1"/>
              <a:t>PrEP</a:t>
            </a:r>
            <a:r>
              <a:rPr lang="en-US" dirty="0"/>
              <a:t>, not adherent)</a:t>
            </a:r>
          </a:p>
          <a:p>
            <a:pPr lvl="1"/>
            <a:r>
              <a:rPr lang="en-US" dirty="0"/>
              <a:t>HIV incidence 0.9/1000 PY</a:t>
            </a:r>
          </a:p>
          <a:p>
            <a:pPr lvl="2"/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95428" y="6482298"/>
            <a:ext cx="60870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sz="1400" b="1" i="1" dirty="0" err="1">
                <a:solidFill>
                  <a:srgbClr val="0070C0"/>
                </a:solidFill>
              </a:rPr>
              <a:t>Grulich</a:t>
            </a:r>
            <a:r>
              <a:rPr lang="en-GB" sz="1400" b="1" i="1" dirty="0">
                <a:solidFill>
                  <a:srgbClr val="0070C0"/>
                </a:solidFill>
              </a:rPr>
              <a:t> A. IAS 2019, Abs. TUAC0201 ; Molina JM, IAS 2019, Abs. TUAC0202 </a:t>
            </a:r>
          </a:p>
        </p:txBody>
      </p:sp>
    </p:spTree>
    <p:extLst>
      <p:ext uri="{BB962C8B-B14F-4D97-AF65-F5344CB8AC3E}">
        <p14:creationId xmlns:p14="http://schemas.microsoft.com/office/powerpoint/2010/main" val="770216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 ARV-trials.com webinars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86F33D2-A754-41CD-A3D3-2DE4638A3700}"/>
              </a:ext>
            </a:extLst>
          </p:cNvPr>
          <p:cNvGrpSpPr/>
          <p:nvPr/>
        </p:nvGrpSpPr>
        <p:grpSpPr>
          <a:xfrm>
            <a:off x="2956264" y="1997476"/>
            <a:ext cx="3480047" cy="3551068"/>
            <a:chOff x="2956264" y="1997476"/>
            <a:chExt cx="3480047" cy="3551068"/>
          </a:xfrm>
        </p:grpSpPr>
        <p:sp>
          <p:nvSpPr>
            <p:cNvPr id="10" name="Rectangle à coins arrondis 9"/>
            <p:cNvSpPr/>
            <p:nvPr/>
          </p:nvSpPr>
          <p:spPr>
            <a:xfrm>
              <a:off x="2956264" y="1997476"/>
              <a:ext cx="3480047" cy="355106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3"/>
            <a:srcRect l="11187" r="23446"/>
            <a:stretch/>
          </p:blipFill>
          <p:spPr>
            <a:xfrm>
              <a:off x="3280299" y="2805575"/>
              <a:ext cx="2956264" cy="1847388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3771812" y="2173662"/>
              <a:ext cx="18960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EACS, Basel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145327" y="4820532"/>
              <a:ext cx="31490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</a:t>
              </a:r>
              <a:r>
                <a:rPr kumimoji="0" lang="en-US" sz="2800" b="1" i="0" u="none" strike="noStrike" kern="1200" cap="none" spc="0" normalizeH="0" baseline="3000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</a:t>
              </a:r>
              <a:r>
                <a:rPr kumimoji="0" lang="en-US" sz="2800" b="1" i="0" u="none" strike="noStrike" kern="1200" cap="none" spc="0" normalizeH="0" baseline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November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617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-2341" y="4400"/>
            <a:ext cx="9146341" cy="1143000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+mj-lt"/>
              </a:rPr>
              <a:t>REFLATE-TB2 : TDF/FTC + EFV vs TDF/FTC + RAL </a:t>
            </a:r>
            <a:br>
              <a:rPr lang="fr-FR" sz="3200" dirty="0">
                <a:latin typeface="+mj-lt"/>
              </a:rPr>
            </a:br>
            <a:r>
              <a:rPr lang="fr-FR" sz="3200" dirty="0">
                <a:latin typeface="+mj-lt"/>
              </a:rPr>
              <a:t>as 1</a:t>
            </a:r>
            <a:r>
              <a:rPr lang="fr-FR" sz="3200" baseline="30000" dirty="0">
                <a:latin typeface="+mj-lt"/>
              </a:rPr>
              <a:t>st</a:t>
            </a:r>
            <a:r>
              <a:rPr lang="fr-FR" sz="3200" dirty="0">
                <a:latin typeface="+mj-lt"/>
              </a:rPr>
              <a:t> line in 455 patients on TB </a:t>
            </a:r>
            <a:r>
              <a:rPr lang="fr-FR" sz="3200" dirty="0" err="1">
                <a:latin typeface="+mj-lt"/>
              </a:rPr>
              <a:t>Rx</a:t>
            </a:r>
            <a:r>
              <a:rPr lang="fr-FR" sz="3200" dirty="0">
                <a:latin typeface="+mj-lt"/>
              </a:rPr>
              <a:t> </a:t>
            </a:r>
          </a:p>
        </p:txBody>
      </p:sp>
      <p:sp>
        <p:nvSpPr>
          <p:cNvPr id="132" name="TextBox 176">
            <a:extLst>
              <a:ext uri="{FF2B5EF4-FFF2-40B4-BE49-F238E27FC236}">
                <a16:creationId xmlns:a16="http://schemas.microsoft.com/office/drawing/2014/main" id="{3AA3B866-D143-4FED-88D2-EB5F9D633412}"/>
              </a:ext>
            </a:extLst>
          </p:cNvPr>
          <p:cNvSpPr txBox="1"/>
          <p:nvPr/>
        </p:nvSpPr>
        <p:spPr bwMode="auto">
          <a:xfrm>
            <a:off x="5640862" y="1141394"/>
            <a:ext cx="2842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70C0"/>
                </a:solidFill>
                <a:cs typeface="Arial" panose="020B0604020202020204" pitchFamily="34" charset="0"/>
              </a:rPr>
              <a:t>Treatment Difference (95% CI): </a:t>
            </a:r>
            <a:br>
              <a:rPr lang="en-US" sz="1600" b="1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0070C0"/>
                </a:solidFill>
                <a:cs typeface="Arial" panose="020B0604020202020204" pitchFamily="34" charset="0"/>
              </a:rPr>
              <a:t>RAL - EFV</a:t>
            </a:r>
          </a:p>
        </p:txBody>
      </p:sp>
      <p:sp>
        <p:nvSpPr>
          <p:cNvPr id="40" name="Text Box 7">
            <a:extLst>
              <a:ext uri="{FF2B5EF4-FFF2-40B4-BE49-F238E27FC236}">
                <a16:creationId xmlns:a16="http://schemas.microsoft.com/office/drawing/2014/main" id="{9640BC83-73B8-46B5-8D40-B3D015AE2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1394"/>
            <a:ext cx="47160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49263">
              <a:tabLst>
                <a:tab pos="180975" algn="l"/>
                <a:tab pos="444500" algn="l"/>
              </a:tabLst>
            </a:pPr>
            <a:r>
              <a:rPr lang="en-US" sz="1600" b="1" dirty="0">
                <a:solidFill>
                  <a:srgbClr val="0070C0"/>
                </a:solidFill>
                <a:latin typeface="+mn-lt"/>
              </a:rPr>
              <a:t>Primary endpoint ITT: </a:t>
            </a:r>
          </a:p>
          <a:p>
            <a:pPr algn="ctr" defTabSz="449263">
              <a:tabLst>
                <a:tab pos="180975" algn="l"/>
                <a:tab pos="444500" algn="l"/>
              </a:tabLst>
            </a:pPr>
            <a:r>
              <a:rPr lang="en-US" sz="1600" b="1" dirty="0">
                <a:solidFill>
                  <a:srgbClr val="0070C0"/>
                </a:solidFill>
                <a:latin typeface="+mn-lt"/>
              </a:rPr>
              <a:t>HIV RNA&lt;50 c/mL at W48 (FDA snapshot)</a:t>
            </a:r>
          </a:p>
        </p:txBody>
      </p:sp>
      <p:sp>
        <p:nvSpPr>
          <p:cNvPr id="44" name="Footer Placeholder 3">
            <a:extLst>
              <a:ext uri="{FF2B5EF4-FFF2-40B4-BE49-F238E27FC236}">
                <a16:creationId xmlns:a16="http://schemas.microsoft.com/office/drawing/2014/main" id="{3C6D3D11-2B2D-4801-9E1C-2A191376F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2587" y="6486464"/>
            <a:ext cx="3069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b="1" i="1" dirty="0">
                <a:solidFill>
                  <a:srgbClr val="0070C0"/>
                </a:solidFill>
              </a:rPr>
              <a:t>De Castro N, IAS 2019, Abs. MOAB0101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25464" y="5512226"/>
            <a:ext cx="24304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Advanced HIV infection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fr-FR" sz="1600" dirty="0" err="1"/>
              <a:t>Median</a:t>
            </a:r>
            <a:r>
              <a:rPr lang="fr-FR" sz="1600" dirty="0"/>
              <a:t> CD4: 100/mm</a:t>
            </a:r>
            <a:r>
              <a:rPr lang="fr-FR" sz="1600" baseline="30000" dirty="0"/>
              <a:t>3</a:t>
            </a:r>
            <a:endParaRPr lang="fr-FR" sz="1600" dirty="0"/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fr-FR" sz="1600" dirty="0"/>
              <a:t>HIV RNA &gt; 5 log: 74%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0A0EBEF-82A5-430B-AAF2-78773CC7C397}"/>
              </a:ext>
            </a:extLst>
          </p:cNvPr>
          <p:cNvGrpSpPr/>
          <p:nvPr/>
        </p:nvGrpSpPr>
        <p:grpSpPr>
          <a:xfrm>
            <a:off x="5067301" y="1654055"/>
            <a:ext cx="3858408" cy="1601808"/>
            <a:chOff x="5067301" y="1654055"/>
            <a:chExt cx="3858408" cy="1601808"/>
          </a:xfrm>
        </p:grpSpPr>
        <p:sp>
          <p:nvSpPr>
            <p:cNvPr id="133" name="Down Arrow 10">
              <a:extLst>
                <a:ext uri="{FF2B5EF4-FFF2-40B4-BE49-F238E27FC236}">
                  <a16:creationId xmlns:a16="http://schemas.microsoft.com/office/drawing/2014/main" id="{73C32EB7-F728-4588-BD26-D4BD502A5C16}"/>
                </a:ext>
              </a:extLst>
            </p:cNvPr>
            <p:cNvSpPr/>
            <p:nvPr/>
          </p:nvSpPr>
          <p:spPr>
            <a:xfrm rot="16200000">
              <a:off x="7070832" y="1418377"/>
              <a:ext cx="477548" cy="948903"/>
            </a:xfrm>
            <a:prstGeom prst="downArrow">
              <a:avLst/>
            </a:prstGeom>
            <a:solidFill>
              <a:srgbClr val="FF9900"/>
            </a:solidFill>
            <a:ln w="25400" cap="flat" cmpd="sng" algn="ctr">
              <a:noFill/>
              <a:prstDash val="solid"/>
            </a:ln>
            <a:effectLst/>
          </p:spPr>
          <p:txBody>
            <a:bodyPr vert="vert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panose="020B0604020202020204" pitchFamily="34" charset="0"/>
                </a:rPr>
                <a:t>RAL arm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134" name="Down Arrow 11">
              <a:extLst>
                <a:ext uri="{FF2B5EF4-FFF2-40B4-BE49-F238E27FC236}">
                  <a16:creationId xmlns:a16="http://schemas.microsoft.com/office/drawing/2014/main" id="{7B365CB7-140F-4791-BD5A-F3232F1580C8}"/>
                </a:ext>
              </a:extLst>
            </p:cNvPr>
            <p:cNvSpPr/>
            <p:nvPr/>
          </p:nvSpPr>
          <p:spPr>
            <a:xfrm rot="5400000">
              <a:off x="6143097" y="1428654"/>
              <a:ext cx="455764" cy="928351"/>
            </a:xfrm>
            <a:prstGeom prst="downArrow">
              <a:avLst/>
            </a:prstGeom>
            <a:solidFill>
              <a:srgbClr val="006699"/>
            </a:solidFill>
            <a:ln w="25400" cap="flat" cmpd="sng" algn="ctr">
              <a:noFill/>
              <a:prstDash val="solid"/>
            </a:ln>
            <a:effectLst/>
          </p:spPr>
          <p:txBody>
            <a:bodyPr vert="vert270" lIns="0" tIns="0" rIns="0" bIns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kern="0" dirty="0">
                  <a:solidFill>
                    <a:schemeClr val="bg1"/>
                  </a:solidFill>
                  <a:cs typeface="Arial" panose="020B0604020202020204" pitchFamily="34" charset="0"/>
                </a:rPr>
                <a:t>EFV arm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402079" y="2204510"/>
              <a:ext cx="1523630" cy="523220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Non-inferiority 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criteria not met</a:t>
              </a:r>
              <a:endParaRPr lang="fr-FR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35" name="Groupe 234">
              <a:extLst>
                <a:ext uri="{FF2B5EF4-FFF2-40B4-BE49-F238E27FC236}">
                  <a16:creationId xmlns:a16="http://schemas.microsoft.com/office/drawing/2014/main" id="{6F8F82FB-C9FD-4833-B0F9-F62DAC5D6186}"/>
                </a:ext>
              </a:extLst>
            </p:cNvPr>
            <p:cNvGrpSpPr/>
            <p:nvPr/>
          </p:nvGrpSpPr>
          <p:grpSpPr>
            <a:xfrm>
              <a:off x="5680075" y="2198688"/>
              <a:ext cx="2219326" cy="877887"/>
              <a:chOff x="5680075" y="2198688"/>
              <a:chExt cx="2219326" cy="877887"/>
            </a:xfrm>
          </p:grpSpPr>
          <p:sp>
            <p:nvSpPr>
              <p:cNvPr id="154" name="Line 86">
                <a:extLst>
                  <a:ext uri="{FF2B5EF4-FFF2-40B4-BE49-F238E27FC236}">
                    <a16:creationId xmlns:a16="http://schemas.microsoft.com/office/drawing/2014/main" id="{A751A4A9-9D27-4C6B-93A1-D619051CEF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80075" y="2198688"/>
                <a:ext cx="0" cy="808037"/>
              </a:xfrm>
              <a:prstGeom prst="line">
                <a:avLst/>
              </a:prstGeom>
              <a:noFill/>
              <a:ln w="0">
                <a:solidFill>
                  <a:srgbClr val="000066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5" name="Line 87">
                <a:extLst>
                  <a:ext uri="{FF2B5EF4-FFF2-40B4-BE49-F238E27FC236}">
                    <a16:creationId xmlns:a16="http://schemas.microsoft.com/office/drawing/2014/main" id="{313E922F-0336-4D05-A365-7C835311DA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89738" y="3006725"/>
                <a:ext cx="0" cy="6985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6" name="Freeform 88">
                <a:extLst>
                  <a:ext uri="{FF2B5EF4-FFF2-40B4-BE49-F238E27FC236}">
                    <a16:creationId xmlns:a16="http://schemas.microsoft.com/office/drawing/2014/main" id="{C30E3364-E4C2-4904-9C8D-7D3792253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0075" y="3006725"/>
                <a:ext cx="1109663" cy="0"/>
              </a:xfrm>
              <a:custGeom>
                <a:avLst/>
                <a:gdLst>
                  <a:gd name="T0" fmla="*/ 0 w 699"/>
                  <a:gd name="T1" fmla="*/ 233 w 699"/>
                  <a:gd name="T2" fmla="*/ 466 w 699"/>
                  <a:gd name="T3" fmla="*/ 699 w 69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99">
                    <a:moveTo>
                      <a:pt x="0" y="0"/>
                    </a:moveTo>
                    <a:lnTo>
                      <a:pt x="233" y="0"/>
                    </a:lnTo>
                    <a:lnTo>
                      <a:pt x="466" y="0"/>
                    </a:lnTo>
                    <a:lnTo>
                      <a:pt x="699" y="0"/>
                    </a:lnTo>
                  </a:path>
                </a:pathLst>
              </a:cu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" name="Line 89">
                <a:extLst>
                  <a:ext uri="{FF2B5EF4-FFF2-40B4-BE49-F238E27FC236}">
                    <a16:creationId xmlns:a16="http://schemas.microsoft.com/office/drawing/2014/main" id="{1B5653FB-D7D0-47CB-848A-9C8343F9C3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19850" y="3006725"/>
                <a:ext cx="0" cy="6985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" name="Freeform 90">
                <a:extLst>
                  <a:ext uri="{FF2B5EF4-FFF2-40B4-BE49-F238E27FC236}">
                    <a16:creationId xmlns:a16="http://schemas.microsoft.com/office/drawing/2014/main" id="{DA3EFF55-B6C9-4369-9C7C-856EF41DC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9738" y="3006725"/>
                <a:ext cx="1109663" cy="0"/>
              </a:xfrm>
              <a:custGeom>
                <a:avLst/>
                <a:gdLst>
                  <a:gd name="T0" fmla="*/ 0 w 699"/>
                  <a:gd name="T1" fmla="*/ 233 w 699"/>
                  <a:gd name="T2" fmla="*/ 466 w 699"/>
                  <a:gd name="T3" fmla="*/ 699 w 69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99">
                    <a:moveTo>
                      <a:pt x="0" y="0"/>
                    </a:moveTo>
                    <a:lnTo>
                      <a:pt x="233" y="0"/>
                    </a:lnTo>
                    <a:lnTo>
                      <a:pt x="466" y="0"/>
                    </a:lnTo>
                    <a:lnTo>
                      <a:pt x="699" y="0"/>
                    </a:lnTo>
                  </a:path>
                </a:pathLst>
              </a:cu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9" name="Line 91">
                <a:extLst>
                  <a:ext uri="{FF2B5EF4-FFF2-40B4-BE49-F238E27FC236}">
                    <a16:creationId xmlns:a16="http://schemas.microsoft.com/office/drawing/2014/main" id="{6C94F697-D416-42A7-9430-8AAA9F85A7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899400" y="3006725"/>
                <a:ext cx="0" cy="6985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0" name="Line 92">
                <a:extLst>
                  <a:ext uri="{FF2B5EF4-FFF2-40B4-BE49-F238E27FC236}">
                    <a16:creationId xmlns:a16="http://schemas.microsoft.com/office/drawing/2014/main" id="{C1A74C9C-1375-414B-B061-455D3C1779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29513" y="3006725"/>
                <a:ext cx="0" cy="6985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1" name="Line 93">
                <a:extLst>
                  <a:ext uri="{FF2B5EF4-FFF2-40B4-BE49-F238E27FC236}">
                    <a16:creationId xmlns:a16="http://schemas.microsoft.com/office/drawing/2014/main" id="{B71CDABF-837F-47B4-BD08-96427405D5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89738" y="2198688"/>
                <a:ext cx="0" cy="808037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2" name="Line 94">
                <a:extLst>
                  <a:ext uri="{FF2B5EF4-FFF2-40B4-BE49-F238E27FC236}">
                    <a16:creationId xmlns:a16="http://schemas.microsoft.com/office/drawing/2014/main" id="{52A388EC-CA59-4981-AAB5-DB49FEEF4D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49963" y="3006725"/>
                <a:ext cx="0" cy="6985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3" name="Line 95">
                <a:extLst>
                  <a:ext uri="{FF2B5EF4-FFF2-40B4-BE49-F238E27FC236}">
                    <a16:creationId xmlns:a16="http://schemas.microsoft.com/office/drawing/2014/main" id="{C146FB4E-956E-4D96-A3B7-4BA37D5D04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80075" y="3006725"/>
                <a:ext cx="0" cy="6985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" name="Line 96">
                <a:extLst>
                  <a:ext uri="{FF2B5EF4-FFF2-40B4-BE49-F238E27FC236}">
                    <a16:creationId xmlns:a16="http://schemas.microsoft.com/office/drawing/2014/main" id="{BA127C7E-B779-4530-858B-8DB58F3FB6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159625" y="3006725"/>
                <a:ext cx="0" cy="6985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65" name="Rectangle 97">
              <a:extLst>
                <a:ext uri="{FF2B5EF4-FFF2-40B4-BE49-F238E27FC236}">
                  <a16:creationId xmlns:a16="http://schemas.microsoft.com/office/drawing/2014/main" id="{6F80F0BA-A654-4762-BAFA-6D072D19E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6701" y="3101975"/>
              <a:ext cx="16991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-12</a:t>
              </a:r>
              <a:endParaRPr kumimoji="0" lang="fr-FR" altLang="fr-FR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66" name="Rectangle 98">
              <a:extLst>
                <a:ext uri="{FF2B5EF4-FFF2-40B4-BE49-F238E27FC236}">
                  <a16:creationId xmlns:a16="http://schemas.microsoft.com/office/drawing/2014/main" id="{E5556C2A-6188-46D1-ABAC-E953D5433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9450" y="3101975"/>
              <a:ext cx="10419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-8</a:t>
              </a:r>
              <a:endParaRPr kumimoji="0" lang="fr-FR" altLang="fr-FR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67" name="Rectangle 99">
              <a:extLst>
                <a:ext uri="{FF2B5EF4-FFF2-40B4-BE49-F238E27FC236}">
                  <a16:creationId xmlns:a16="http://schemas.microsoft.com/office/drawing/2014/main" id="{D4DB1002-26BA-413E-B3DF-CA41820AD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9337" y="3101975"/>
              <a:ext cx="10419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-4</a:t>
              </a:r>
              <a:endParaRPr kumimoji="0" lang="fr-FR" altLang="fr-FR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68" name="Rectangle 100">
              <a:extLst>
                <a:ext uri="{FF2B5EF4-FFF2-40B4-BE49-F238E27FC236}">
                  <a16:creationId xmlns:a16="http://schemas.microsoft.com/office/drawing/2014/main" id="{97C91737-2E78-4868-A36C-02E01E5CC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7667" y="3101975"/>
              <a:ext cx="6572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0</a:t>
              </a:r>
              <a:endParaRPr kumimoji="0" lang="fr-FR" altLang="fr-FR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69" name="Rectangle 101">
              <a:extLst>
                <a:ext uri="{FF2B5EF4-FFF2-40B4-BE49-F238E27FC236}">
                  <a16:creationId xmlns:a16="http://schemas.microsoft.com/office/drawing/2014/main" id="{F88816CC-987B-40F9-88E9-3E6E37CD4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7554" y="3101975"/>
              <a:ext cx="6572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4</a:t>
              </a:r>
              <a:endParaRPr kumimoji="0" lang="fr-FR" altLang="fr-FR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70" name="Rectangle 102">
              <a:extLst>
                <a:ext uri="{FF2B5EF4-FFF2-40B4-BE49-F238E27FC236}">
                  <a16:creationId xmlns:a16="http://schemas.microsoft.com/office/drawing/2014/main" id="{0A0287A5-E815-4B2D-8B78-DC7ED5455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7442" y="3101975"/>
              <a:ext cx="6572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8</a:t>
              </a:r>
              <a:endParaRPr kumimoji="0" lang="fr-FR" altLang="fr-FR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71" name="Rectangle 103">
              <a:extLst>
                <a:ext uri="{FF2B5EF4-FFF2-40B4-BE49-F238E27FC236}">
                  <a16:creationId xmlns:a16="http://schemas.microsoft.com/office/drawing/2014/main" id="{B5B776DE-62BF-440A-9514-FA2B6E959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6056" y="3101975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12</a:t>
              </a:r>
              <a:endParaRPr kumimoji="0" lang="fr-FR" altLang="fr-FR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grpSp>
          <p:nvGrpSpPr>
            <p:cNvPr id="236" name="Groupe 235">
              <a:extLst>
                <a:ext uri="{FF2B5EF4-FFF2-40B4-BE49-F238E27FC236}">
                  <a16:creationId xmlns:a16="http://schemas.microsoft.com/office/drawing/2014/main" id="{BDD17FC2-AEF0-4ECF-9388-8DB563E921F5}"/>
                </a:ext>
              </a:extLst>
            </p:cNvPr>
            <p:cNvGrpSpPr/>
            <p:nvPr/>
          </p:nvGrpSpPr>
          <p:grpSpPr>
            <a:xfrm>
              <a:off x="5588000" y="2484438"/>
              <a:ext cx="1458913" cy="152400"/>
              <a:chOff x="5588000" y="2484438"/>
              <a:chExt cx="1458913" cy="152400"/>
            </a:xfrm>
          </p:grpSpPr>
          <p:sp>
            <p:nvSpPr>
              <p:cNvPr id="32" name="Line 30">
                <a:extLst>
                  <a:ext uri="{FF2B5EF4-FFF2-40B4-BE49-F238E27FC236}">
                    <a16:creationId xmlns:a16="http://schemas.microsoft.com/office/drawing/2014/main" id="{A8288B24-8B5E-4F97-BB05-F2BF9A27D1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88000" y="2560638"/>
                <a:ext cx="0" cy="76200"/>
              </a:xfrm>
              <a:prstGeom prst="line">
                <a:avLst/>
              </a:prstGeom>
              <a:noFill/>
              <a:ln w="1270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" name="Line 31">
                <a:extLst>
                  <a:ext uri="{FF2B5EF4-FFF2-40B4-BE49-F238E27FC236}">
                    <a16:creationId xmlns:a16="http://schemas.microsoft.com/office/drawing/2014/main" id="{31B24FDA-3AA5-4AE2-8691-29B875E4B1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46913" y="2484438"/>
                <a:ext cx="0" cy="76200"/>
              </a:xfrm>
              <a:prstGeom prst="line">
                <a:avLst/>
              </a:prstGeom>
              <a:noFill/>
              <a:ln w="1270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" name="Line 32">
                <a:extLst>
                  <a:ext uri="{FF2B5EF4-FFF2-40B4-BE49-F238E27FC236}">
                    <a16:creationId xmlns:a16="http://schemas.microsoft.com/office/drawing/2014/main" id="{BC35D986-546C-422B-A617-816D26F002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46913" y="2560638"/>
                <a:ext cx="0" cy="76200"/>
              </a:xfrm>
              <a:prstGeom prst="line">
                <a:avLst/>
              </a:prstGeom>
              <a:noFill/>
              <a:ln w="1270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" name="Line 33">
                <a:extLst>
                  <a:ext uri="{FF2B5EF4-FFF2-40B4-BE49-F238E27FC236}">
                    <a16:creationId xmlns:a16="http://schemas.microsoft.com/office/drawing/2014/main" id="{1AE69C5A-5936-428C-B30E-3FD77AA4E5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88000" y="2560638"/>
                <a:ext cx="1458913" cy="0"/>
              </a:xfrm>
              <a:prstGeom prst="line">
                <a:avLst/>
              </a:prstGeom>
              <a:noFill/>
              <a:ln w="1270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" name="Line 34">
                <a:extLst>
                  <a:ext uri="{FF2B5EF4-FFF2-40B4-BE49-F238E27FC236}">
                    <a16:creationId xmlns:a16="http://schemas.microsoft.com/office/drawing/2014/main" id="{1B1C0D7E-6815-4407-9476-DDFF4370A6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88000" y="2484438"/>
                <a:ext cx="0" cy="76200"/>
              </a:xfrm>
              <a:prstGeom prst="line">
                <a:avLst/>
              </a:prstGeom>
              <a:noFill/>
              <a:ln w="12700">
                <a:solidFill>
                  <a:srgbClr val="99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2" name="Rectangle 104">
                <a:extLst>
                  <a:ext uri="{FF2B5EF4-FFF2-40B4-BE49-F238E27FC236}">
                    <a16:creationId xmlns:a16="http://schemas.microsoft.com/office/drawing/2014/main" id="{C9C31539-9511-4F76-A226-6B5D0BC61A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7138" y="2508250"/>
                <a:ext cx="104775" cy="106362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73" name="Rectangle 105">
              <a:extLst>
                <a:ext uri="{FF2B5EF4-FFF2-40B4-BE49-F238E27FC236}">
                  <a16:creationId xmlns:a16="http://schemas.microsoft.com/office/drawing/2014/main" id="{AE7C5A91-39B4-4599-9B6C-28426BE6E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825" y="2668588"/>
              <a:ext cx="19877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3.7</a:t>
              </a:r>
              <a:endParaRPr kumimoji="0" lang="fr-FR" altLang="fr-FR" sz="2800" b="1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74" name="Rectangle 106">
              <a:extLst>
                <a:ext uri="{FF2B5EF4-FFF2-40B4-BE49-F238E27FC236}">
                  <a16:creationId xmlns:a16="http://schemas.microsoft.com/office/drawing/2014/main" id="{CE4BA1E2-9CAE-4366-A74B-7FDBC2642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9400" y="2668588"/>
              <a:ext cx="32380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-13.9</a:t>
              </a:r>
              <a:endParaRPr kumimoji="0" lang="fr-FR" altLang="fr-FR" sz="2800" b="1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75" name="Rectangle 107">
              <a:extLst>
                <a:ext uri="{FF2B5EF4-FFF2-40B4-BE49-F238E27FC236}">
                  <a16:creationId xmlns:a16="http://schemas.microsoft.com/office/drawing/2014/main" id="{F8928261-E9F5-47C2-A531-F5A88943D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3163" y="2668588"/>
              <a:ext cx="2452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-5.1</a:t>
              </a:r>
              <a:endParaRPr kumimoji="0" lang="fr-FR" altLang="fr-FR" sz="2800" b="1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239" name="Rectangle 106">
              <a:extLst>
                <a:ext uri="{FF2B5EF4-FFF2-40B4-BE49-F238E27FC236}">
                  <a16:creationId xmlns:a16="http://schemas.microsoft.com/office/drawing/2014/main" id="{C588803A-A961-4C55-9E49-1893E6744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301" y="2016969"/>
              <a:ext cx="97764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defTabSz="914400"/>
              <a:r>
                <a:rPr lang="en-US" altLang="fr-FR" sz="1200" b="1" dirty="0">
                  <a:latin typeface="+mn-lt"/>
                </a:rPr>
                <a:t>-12% NI margin</a:t>
              </a:r>
            </a:p>
          </p:txBody>
        </p:sp>
      </p:grpSp>
      <p:grpSp>
        <p:nvGrpSpPr>
          <p:cNvPr id="241" name="Groupe 240">
            <a:extLst>
              <a:ext uri="{FF2B5EF4-FFF2-40B4-BE49-F238E27FC236}">
                <a16:creationId xmlns:a16="http://schemas.microsoft.com/office/drawing/2014/main" id="{2602AD42-4909-49B2-9D2D-270858D712A6}"/>
              </a:ext>
            </a:extLst>
          </p:cNvPr>
          <p:cNvGrpSpPr/>
          <p:nvPr/>
        </p:nvGrpSpPr>
        <p:grpSpPr>
          <a:xfrm>
            <a:off x="187130" y="1710050"/>
            <a:ext cx="3915206" cy="3576841"/>
            <a:chOff x="187130" y="1710050"/>
            <a:chExt cx="3915206" cy="3576841"/>
          </a:xfrm>
        </p:grpSpPr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CE8B9BA5-F863-4DEA-A24F-F9E445535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9538" y="2211388"/>
              <a:ext cx="184150" cy="18415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D92003D4-205C-4613-8F98-0BE436A4FC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750" y="2211388"/>
              <a:ext cx="184150" cy="184150"/>
            </a:xfrm>
            <a:prstGeom prst="rect">
              <a:avLst/>
            </a:prstGeom>
            <a:solidFill>
              <a:srgbClr val="00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1978D7E4-4CA0-4DF2-926F-83CA44E88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350" y="3095625"/>
              <a:ext cx="390525" cy="1949450"/>
            </a:xfrm>
            <a:prstGeom prst="rect">
              <a:avLst/>
            </a:prstGeom>
            <a:solidFill>
              <a:srgbClr val="00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B9F3ED0E-9E5E-4A30-8F83-37AE7042B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413" y="3232150"/>
              <a:ext cx="390525" cy="1812925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B43FBBC3-8F18-477D-B59C-5A992DE02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9438" y="4391025"/>
              <a:ext cx="390525" cy="654050"/>
            </a:xfrm>
            <a:prstGeom prst="rect">
              <a:avLst/>
            </a:prstGeom>
            <a:solidFill>
              <a:srgbClr val="00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B47E01F1-6FD7-4C66-B362-289C73058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00" y="4748213"/>
              <a:ext cx="390525" cy="296862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E6EDE9A7-0715-4E2C-B5D6-4CAD38FA7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7913" y="4186238"/>
              <a:ext cx="392113" cy="858837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495ED1AD-BBE1-4895-8014-B5AE0C5CE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5938" y="4683125"/>
              <a:ext cx="392113" cy="361950"/>
            </a:xfrm>
            <a:prstGeom prst="rect">
              <a:avLst/>
            </a:prstGeom>
            <a:solidFill>
              <a:srgbClr val="00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38" name="Groupe 237">
              <a:extLst>
                <a:ext uri="{FF2B5EF4-FFF2-40B4-BE49-F238E27FC236}">
                  <a16:creationId xmlns:a16="http://schemas.microsoft.com/office/drawing/2014/main" id="{E00ACFB2-F9AF-4A2B-B071-4A93A5F943E7}"/>
                </a:ext>
              </a:extLst>
            </p:cNvPr>
            <p:cNvGrpSpPr/>
            <p:nvPr/>
          </p:nvGrpSpPr>
          <p:grpSpPr>
            <a:xfrm>
              <a:off x="441325" y="2093913"/>
              <a:ext cx="3635375" cy="2947987"/>
              <a:chOff x="441325" y="2093913"/>
              <a:chExt cx="3635375" cy="2947987"/>
            </a:xfrm>
          </p:grpSpPr>
          <p:sp>
            <p:nvSpPr>
              <p:cNvPr id="39" name="Line 37">
                <a:extLst>
                  <a:ext uri="{FF2B5EF4-FFF2-40B4-BE49-F238E27FC236}">
                    <a16:creationId xmlns:a16="http://schemas.microsoft.com/office/drawing/2014/main" id="{5D8224A6-5F8F-4F30-B779-A7FD92EFED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1325" y="2390775"/>
                <a:ext cx="53975" cy="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" name="Freeform 38">
                <a:extLst>
                  <a:ext uri="{FF2B5EF4-FFF2-40B4-BE49-F238E27FC236}">
                    <a16:creationId xmlns:a16="http://schemas.microsoft.com/office/drawing/2014/main" id="{4CAFFBF0-B076-4B44-A133-9726FCE4F5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300" y="2093913"/>
                <a:ext cx="3581400" cy="2947987"/>
              </a:xfrm>
              <a:custGeom>
                <a:avLst/>
                <a:gdLst>
                  <a:gd name="T0" fmla="*/ 0 w 2256"/>
                  <a:gd name="T1" fmla="*/ 0 h 1857"/>
                  <a:gd name="T2" fmla="*/ 0 w 2256"/>
                  <a:gd name="T3" fmla="*/ 185 h 1857"/>
                  <a:gd name="T4" fmla="*/ 0 w 2256"/>
                  <a:gd name="T5" fmla="*/ 371 h 1857"/>
                  <a:gd name="T6" fmla="*/ 0 w 2256"/>
                  <a:gd name="T7" fmla="*/ 556 h 1857"/>
                  <a:gd name="T8" fmla="*/ 0 w 2256"/>
                  <a:gd name="T9" fmla="*/ 742 h 1857"/>
                  <a:gd name="T10" fmla="*/ 0 w 2256"/>
                  <a:gd name="T11" fmla="*/ 927 h 1857"/>
                  <a:gd name="T12" fmla="*/ 0 w 2256"/>
                  <a:gd name="T13" fmla="*/ 1113 h 1857"/>
                  <a:gd name="T14" fmla="*/ 0 w 2256"/>
                  <a:gd name="T15" fmla="*/ 1298 h 1857"/>
                  <a:gd name="T16" fmla="*/ 0 w 2256"/>
                  <a:gd name="T17" fmla="*/ 1484 h 1857"/>
                  <a:gd name="T18" fmla="*/ 0 w 2256"/>
                  <a:gd name="T19" fmla="*/ 1669 h 1857"/>
                  <a:gd name="T20" fmla="*/ 0 w 2256"/>
                  <a:gd name="T21" fmla="*/ 1854 h 1857"/>
                  <a:gd name="T22" fmla="*/ 0 w 2256"/>
                  <a:gd name="T23" fmla="*/ 1857 h 1857"/>
                  <a:gd name="T24" fmla="*/ 2256 w 2256"/>
                  <a:gd name="T25" fmla="*/ 1857 h 1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56" h="1857">
                    <a:moveTo>
                      <a:pt x="0" y="0"/>
                    </a:moveTo>
                    <a:lnTo>
                      <a:pt x="0" y="185"/>
                    </a:lnTo>
                    <a:lnTo>
                      <a:pt x="0" y="371"/>
                    </a:lnTo>
                    <a:lnTo>
                      <a:pt x="0" y="556"/>
                    </a:lnTo>
                    <a:lnTo>
                      <a:pt x="0" y="742"/>
                    </a:lnTo>
                    <a:lnTo>
                      <a:pt x="0" y="927"/>
                    </a:lnTo>
                    <a:lnTo>
                      <a:pt x="0" y="1113"/>
                    </a:lnTo>
                    <a:lnTo>
                      <a:pt x="0" y="1298"/>
                    </a:lnTo>
                    <a:lnTo>
                      <a:pt x="0" y="1484"/>
                    </a:lnTo>
                    <a:lnTo>
                      <a:pt x="0" y="1669"/>
                    </a:lnTo>
                    <a:lnTo>
                      <a:pt x="0" y="1854"/>
                    </a:lnTo>
                    <a:lnTo>
                      <a:pt x="0" y="1857"/>
                    </a:lnTo>
                    <a:lnTo>
                      <a:pt x="2256" y="1857"/>
                    </a:lnTo>
                  </a:path>
                </a:pathLst>
              </a:cu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" name="Line 39">
                <a:extLst>
                  <a:ext uri="{FF2B5EF4-FFF2-40B4-BE49-F238E27FC236}">
                    <a16:creationId xmlns:a16="http://schemas.microsoft.com/office/drawing/2014/main" id="{F77AC196-68E7-40EE-9391-A9FEB8CF22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1325" y="2097088"/>
                <a:ext cx="53975" cy="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" name="Line 40">
                <a:extLst>
                  <a:ext uri="{FF2B5EF4-FFF2-40B4-BE49-F238E27FC236}">
                    <a16:creationId xmlns:a16="http://schemas.microsoft.com/office/drawing/2014/main" id="{46D40EED-88E0-4A1B-9096-7A1C8E2B13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1325" y="2979738"/>
                <a:ext cx="53975" cy="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" name="Line 41">
                <a:extLst>
                  <a:ext uri="{FF2B5EF4-FFF2-40B4-BE49-F238E27FC236}">
                    <a16:creationId xmlns:a16="http://schemas.microsoft.com/office/drawing/2014/main" id="{664D460A-E03E-4E50-8EDD-4C928D7E63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1325" y="2686050"/>
                <a:ext cx="53975" cy="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" name="Line 42">
                <a:extLst>
                  <a:ext uri="{FF2B5EF4-FFF2-40B4-BE49-F238E27FC236}">
                    <a16:creationId xmlns:a16="http://schemas.microsoft.com/office/drawing/2014/main" id="{365017EB-E2CF-4249-8B6A-438715D5BF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1325" y="3568700"/>
                <a:ext cx="53975" cy="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" name="Line 43">
                <a:extLst>
                  <a:ext uri="{FF2B5EF4-FFF2-40B4-BE49-F238E27FC236}">
                    <a16:creationId xmlns:a16="http://schemas.microsoft.com/office/drawing/2014/main" id="{C5947810-149D-4789-B3D3-282F1A7852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1325" y="3275013"/>
                <a:ext cx="53975" cy="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" name="Line 44">
                <a:extLst>
                  <a:ext uri="{FF2B5EF4-FFF2-40B4-BE49-F238E27FC236}">
                    <a16:creationId xmlns:a16="http://schemas.microsoft.com/office/drawing/2014/main" id="{CED779DF-03C4-4873-BA2D-0E838808F5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1325" y="4157663"/>
                <a:ext cx="53975" cy="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" name="Line 45">
                <a:extLst>
                  <a:ext uri="{FF2B5EF4-FFF2-40B4-BE49-F238E27FC236}">
                    <a16:creationId xmlns:a16="http://schemas.microsoft.com/office/drawing/2014/main" id="{2CE584AC-6AF0-4702-8F60-09E670D688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1325" y="3863975"/>
                <a:ext cx="53975" cy="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" name="Line 46">
                <a:extLst>
                  <a:ext uri="{FF2B5EF4-FFF2-40B4-BE49-F238E27FC236}">
                    <a16:creationId xmlns:a16="http://schemas.microsoft.com/office/drawing/2014/main" id="{8E7E0FB8-E32C-4F76-9DA0-01329EBDE0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1325" y="4746625"/>
                <a:ext cx="53975" cy="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" name="Line 47">
                <a:extLst>
                  <a:ext uri="{FF2B5EF4-FFF2-40B4-BE49-F238E27FC236}">
                    <a16:creationId xmlns:a16="http://schemas.microsoft.com/office/drawing/2014/main" id="{E94F5111-8DC3-4D4C-B383-31DE328AF7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1325" y="4452938"/>
                <a:ext cx="53975" cy="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" name="Line 48">
                <a:extLst>
                  <a:ext uri="{FF2B5EF4-FFF2-40B4-BE49-F238E27FC236}">
                    <a16:creationId xmlns:a16="http://schemas.microsoft.com/office/drawing/2014/main" id="{093EA733-05D9-40EC-A538-0C9A3CE0E8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1325" y="5040313"/>
                <a:ext cx="53975" cy="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56" name="Rectangle 49">
              <a:extLst>
                <a:ext uri="{FF2B5EF4-FFF2-40B4-BE49-F238E27FC236}">
                  <a16:creationId xmlns:a16="http://schemas.microsoft.com/office/drawing/2014/main" id="{1FBB9260-E3FE-4DA6-81AB-CBED9C6F6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630" y="2022475"/>
              <a:ext cx="19717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100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57" name="Rectangle 50">
              <a:extLst>
                <a:ext uri="{FF2B5EF4-FFF2-40B4-BE49-F238E27FC236}">
                  <a16:creationId xmlns:a16="http://schemas.microsoft.com/office/drawing/2014/main" id="{366A0324-EDDD-4F67-9AA7-6FA5552AA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54" y="2317750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90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58" name="Rectangle 51">
              <a:extLst>
                <a:ext uri="{FF2B5EF4-FFF2-40B4-BE49-F238E27FC236}">
                  <a16:creationId xmlns:a16="http://schemas.microsoft.com/office/drawing/2014/main" id="{874F7F6A-AABA-4ADE-8AA5-66FC0C862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54" y="2611438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80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59" name="Rectangle 52">
              <a:extLst>
                <a:ext uri="{FF2B5EF4-FFF2-40B4-BE49-F238E27FC236}">
                  <a16:creationId xmlns:a16="http://schemas.microsoft.com/office/drawing/2014/main" id="{91859012-68B6-48CA-B3C9-B316D314A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54" y="2905125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70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60" name="Rectangle 53">
              <a:extLst>
                <a:ext uri="{FF2B5EF4-FFF2-40B4-BE49-F238E27FC236}">
                  <a16:creationId xmlns:a16="http://schemas.microsoft.com/office/drawing/2014/main" id="{33F9BF34-E0C5-41F3-81F2-0D325E032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54" y="3200400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60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61" name="Rectangle 54">
              <a:extLst>
                <a:ext uri="{FF2B5EF4-FFF2-40B4-BE49-F238E27FC236}">
                  <a16:creationId xmlns:a16="http://schemas.microsoft.com/office/drawing/2014/main" id="{F7648B22-8A7C-4588-A62F-7016CBABB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54" y="3789363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40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62" name="Rectangle 55">
              <a:extLst>
                <a:ext uri="{FF2B5EF4-FFF2-40B4-BE49-F238E27FC236}">
                  <a16:creationId xmlns:a16="http://schemas.microsoft.com/office/drawing/2014/main" id="{DC3DD1E9-C66E-4A54-8100-D1B988254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54" y="4378325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20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63" name="Rectangle 56">
              <a:extLst>
                <a:ext uri="{FF2B5EF4-FFF2-40B4-BE49-F238E27FC236}">
                  <a16:creationId xmlns:a16="http://schemas.microsoft.com/office/drawing/2014/main" id="{0E9B5900-E150-4C01-AAC3-22EDA1B83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54" y="3495675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50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96" name="Rectangle 57">
              <a:extLst>
                <a:ext uri="{FF2B5EF4-FFF2-40B4-BE49-F238E27FC236}">
                  <a16:creationId xmlns:a16="http://schemas.microsoft.com/office/drawing/2014/main" id="{B4327E68-1ABE-41A8-AACE-B17FB1E7E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54" y="4083050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30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97" name="Rectangle 58">
              <a:extLst>
                <a:ext uri="{FF2B5EF4-FFF2-40B4-BE49-F238E27FC236}">
                  <a16:creationId xmlns:a16="http://schemas.microsoft.com/office/drawing/2014/main" id="{F066A6F6-34DB-4199-8FB3-77548B711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54" y="4672013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10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06" name="Rectangle 59">
              <a:extLst>
                <a:ext uri="{FF2B5EF4-FFF2-40B4-BE49-F238E27FC236}">
                  <a16:creationId xmlns:a16="http://schemas.microsoft.com/office/drawing/2014/main" id="{AE6D31CA-CC1F-412E-95F0-4AA9B1627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" y="4967288"/>
              <a:ext cx="6572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0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07" name="Rectangle 60">
              <a:extLst>
                <a:ext uri="{FF2B5EF4-FFF2-40B4-BE49-F238E27FC236}">
                  <a16:creationId xmlns:a16="http://schemas.microsoft.com/office/drawing/2014/main" id="{529A9557-9593-474F-B630-D0EAD0FBBE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078" y="5102225"/>
              <a:ext cx="85119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HIV RNA &lt; 50</a:t>
              </a:r>
              <a:endParaRPr kumimoji="0" lang="fr-FR" altLang="fr-FR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12" name="Rectangle 61">
              <a:extLst>
                <a:ext uri="{FF2B5EF4-FFF2-40B4-BE49-F238E27FC236}">
                  <a16:creationId xmlns:a16="http://schemas.microsoft.com/office/drawing/2014/main" id="{80BBD7AF-98A2-4DF1-AEC6-CE84676AD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270" y="5102225"/>
              <a:ext cx="84933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Virologic non</a:t>
              </a:r>
              <a:endParaRPr kumimoji="0" lang="fr-FR" altLang="fr-FR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15" name="Rectangle 62">
              <a:extLst>
                <a:ext uri="{FF2B5EF4-FFF2-40B4-BE49-F238E27FC236}">
                  <a16:creationId xmlns:a16="http://schemas.microsoft.com/office/drawing/2014/main" id="{1C51D3CB-7168-4416-AC04-93EEBB945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796" y="5102225"/>
              <a:ext cx="1083695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No virologic data</a:t>
              </a:r>
              <a:endParaRPr kumimoji="0" lang="fr-FR" altLang="fr-FR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16" name="Rectangle 63">
              <a:extLst>
                <a:ext uri="{FF2B5EF4-FFF2-40B4-BE49-F238E27FC236}">
                  <a16:creationId xmlns:a16="http://schemas.microsoft.com/office/drawing/2014/main" id="{F5D4BD38-267C-4271-9E93-B50F1D0CB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800" y="2888457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66</a:t>
              </a:r>
              <a:endParaRPr kumimoji="0" lang="fr-FR" altLang="fr-FR" sz="2000" b="1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21" name="Rectangle 64">
              <a:extLst>
                <a:ext uri="{FF2B5EF4-FFF2-40B4-BE49-F238E27FC236}">
                  <a16:creationId xmlns:a16="http://schemas.microsoft.com/office/drawing/2014/main" id="{32B759C4-CDE9-41BD-916C-B4AEC524F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275" y="3024982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61</a:t>
              </a:r>
              <a:endParaRPr kumimoji="0" lang="fr-FR" altLang="fr-FR" sz="2000" b="1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22" name="Rectangle 65">
              <a:extLst>
                <a:ext uri="{FF2B5EF4-FFF2-40B4-BE49-F238E27FC236}">
                  <a16:creationId xmlns:a16="http://schemas.microsoft.com/office/drawing/2014/main" id="{A89FA569-F060-49B7-A70C-B974A4683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7300" y="4183857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22</a:t>
              </a:r>
              <a:endParaRPr kumimoji="0" lang="fr-FR" altLang="fr-FR" sz="2000" b="1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30" name="Rectangle 66">
              <a:extLst>
                <a:ext uri="{FF2B5EF4-FFF2-40B4-BE49-F238E27FC236}">
                  <a16:creationId xmlns:a16="http://schemas.microsoft.com/office/drawing/2014/main" id="{84CDD81C-A2DE-4426-AB9A-A44117BA0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7362" y="3979069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29</a:t>
              </a:r>
              <a:endParaRPr kumimoji="0" lang="fr-FR" altLang="fr-FR" sz="2000" b="1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31" name="Rectangle 67">
              <a:extLst>
                <a:ext uri="{FF2B5EF4-FFF2-40B4-BE49-F238E27FC236}">
                  <a16:creationId xmlns:a16="http://schemas.microsoft.com/office/drawing/2014/main" id="{86238230-AB54-4B43-BD69-BAEC7DC43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387" y="4475957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12</a:t>
              </a:r>
              <a:endParaRPr kumimoji="0" lang="fr-FR" altLang="fr-FR" sz="2000" b="1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35" name="Rectangle 68">
              <a:extLst>
                <a:ext uri="{FF2B5EF4-FFF2-40B4-BE49-F238E27FC236}">
                  <a16:creationId xmlns:a16="http://schemas.microsoft.com/office/drawing/2014/main" id="{6396EADB-CDAF-469A-9403-64E5C7E67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3862" y="4541044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10</a:t>
              </a:r>
              <a:endParaRPr kumimoji="0" lang="fr-FR" altLang="fr-FR" sz="2000" b="1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233" name="Rectangle 165">
              <a:extLst>
                <a:ext uri="{FF2B5EF4-FFF2-40B4-BE49-F238E27FC236}">
                  <a16:creationId xmlns:a16="http://schemas.microsoft.com/office/drawing/2014/main" id="{5E4D0388-D33F-42E7-9C59-138E3263CA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4150" y="2217738"/>
              <a:ext cx="113813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EFV 600 mg QD</a:t>
              </a:r>
              <a:endParaRPr kumimoji="0" lang="fr-FR" altLang="fr-FR" sz="20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234" name="Rectangle 166">
              <a:extLst>
                <a:ext uri="{FF2B5EF4-FFF2-40B4-BE49-F238E27FC236}">
                  <a16:creationId xmlns:a16="http://schemas.microsoft.com/office/drawing/2014/main" id="{C17EF886-6C13-4509-939E-6C43374DF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938" y="2217738"/>
              <a:ext cx="117339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RAL 400 mg BID</a:t>
              </a:r>
              <a:endParaRPr kumimoji="0" lang="fr-FR" altLang="fr-FR" sz="20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8C3B7BEE-609C-469A-BAB6-729905819833}"/>
                </a:ext>
              </a:extLst>
            </p:cNvPr>
            <p:cNvSpPr txBox="1"/>
            <p:nvPr/>
          </p:nvSpPr>
          <p:spPr>
            <a:xfrm>
              <a:off x="187130" y="1710050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%</a:t>
              </a:r>
            </a:p>
          </p:txBody>
        </p:sp>
      </p:grpSp>
      <p:grpSp>
        <p:nvGrpSpPr>
          <p:cNvPr id="240" name="Groupe 239">
            <a:extLst>
              <a:ext uri="{FF2B5EF4-FFF2-40B4-BE49-F238E27FC236}">
                <a16:creationId xmlns:a16="http://schemas.microsoft.com/office/drawing/2014/main" id="{17780EF2-698B-460A-B737-DF9AC0BA97E8}"/>
              </a:ext>
            </a:extLst>
          </p:cNvPr>
          <p:cNvGrpSpPr/>
          <p:nvPr/>
        </p:nvGrpSpPr>
        <p:grpSpPr>
          <a:xfrm>
            <a:off x="4374063" y="3068276"/>
            <a:ext cx="4671356" cy="3229852"/>
            <a:chOff x="4374063" y="3068276"/>
            <a:chExt cx="4671356" cy="3229852"/>
          </a:xfrm>
        </p:grpSpPr>
        <p:grpSp>
          <p:nvGrpSpPr>
            <p:cNvPr id="237" name="Groupe 236">
              <a:extLst>
                <a:ext uri="{FF2B5EF4-FFF2-40B4-BE49-F238E27FC236}">
                  <a16:creationId xmlns:a16="http://schemas.microsoft.com/office/drawing/2014/main" id="{FB51DD9D-9E5A-42EE-8701-9262B8EFD5DA}"/>
                </a:ext>
              </a:extLst>
            </p:cNvPr>
            <p:cNvGrpSpPr/>
            <p:nvPr/>
          </p:nvGrpSpPr>
          <p:grpSpPr>
            <a:xfrm>
              <a:off x="4619625" y="3311525"/>
              <a:ext cx="4410075" cy="2689225"/>
              <a:chOff x="4619625" y="3311525"/>
              <a:chExt cx="4410075" cy="2689225"/>
            </a:xfrm>
          </p:grpSpPr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78D7F6BE-4365-41DF-A029-3EF4BFF69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0900" y="3311525"/>
                <a:ext cx="4368800" cy="2644775"/>
              </a:xfrm>
              <a:custGeom>
                <a:avLst/>
                <a:gdLst>
                  <a:gd name="T0" fmla="*/ 0 w 2752"/>
                  <a:gd name="T1" fmla="*/ 0 h 1666"/>
                  <a:gd name="T2" fmla="*/ 0 w 2752"/>
                  <a:gd name="T3" fmla="*/ 73 h 1666"/>
                  <a:gd name="T4" fmla="*/ 0 w 2752"/>
                  <a:gd name="T5" fmla="*/ 268 h 1666"/>
                  <a:gd name="T6" fmla="*/ 0 w 2752"/>
                  <a:gd name="T7" fmla="*/ 462 h 1666"/>
                  <a:gd name="T8" fmla="*/ 0 w 2752"/>
                  <a:gd name="T9" fmla="*/ 657 h 1666"/>
                  <a:gd name="T10" fmla="*/ 0 w 2752"/>
                  <a:gd name="T11" fmla="*/ 851 h 1666"/>
                  <a:gd name="T12" fmla="*/ 0 w 2752"/>
                  <a:gd name="T13" fmla="*/ 1046 h 1666"/>
                  <a:gd name="T14" fmla="*/ 0 w 2752"/>
                  <a:gd name="T15" fmla="*/ 1241 h 1666"/>
                  <a:gd name="T16" fmla="*/ 0 w 2752"/>
                  <a:gd name="T17" fmla="*/ 1436 h 1666"/>
                  <a:gd name="T18" fmla="*/ 0 w 2752"/>
                  <a:gd name="T19" fmla="*/ 1630 h 1666"/>
                  <a:gd name="T20" fmla="*/ 0 w 2752"/>
                  <a:gd name="T21" fmla="*/ 1666 h 1666"/>
                  <a:gd name="T22" fmla="*/ 250 w 2752"/>
                  <a:gd name="T23" fmla="*/ 1666 h 1666"/>
                  <a:gd name="T24" fmla="*/ 456 w 2752"/>
                  <a:gd name="T25" fmla="*/ 1666 h 1666"/>
                  <a:gd name="T26" fmla="*/ 867 w 2752"/>
                  <a:gd name="T27" fmla="*/ 1666 h 1666"/>
                  <a:gd name="T28" fmla="*/ 1486 w 2752"/>
                  <a:gd name="T29" fmla="*/ 1666 h 1666"/>
                  <a:gd name="T30" fmla="*/ 1897 w 2752"/>
                  <a:gd name="T31" fmla="*/ 1666 h 1666"/>
                  <a:gd name="T32" fmla="*/ 2308 w 2752"/>
                  <a:gd name="T33" fmla="*/ 1666 h 1666"/>
                  <a:gd name="T34" fmla="*/ 2720 w 2752"/>
                  <a:gd name="T35" fmla="*/ 1666 h 1666"/>
                  <a:gd name="T36" fmla="*/ 2752 w 2752"/>
                  <a:gd name="T37" fmla="*/ 1666 h 1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52" h="1666">
                    <a:moveTo>
                      <a:pt x="0" y="0"/>
                    </a:moveTo>
                    <a:lnTo>
                      <a:pt x="0" y="73"/>
                    </a:lnTo>
                    <a:lnTo>
                      <a:pt x="0" y="268"/>
                    </a:lnTo>
                    <a:lnTo>
                      <a:pt x="0" y="462"/>
                    </a:lnTo>
                    <a:lnTo>
                      <a:pt x="0" y="657"/>
                    </a:lnTo>
                    <a:lnTo>
                      <a:pt x="0" y="851"/>
                    </a:lnTo>
                    <a:lnTo>
                      <a:pt x="0" y="1046"/>
                    </a:lnTo>
                    <a:lnTo>
                      <a:pt x="0" y="1241"/>
                    </a:lnTo>
                    <a:lnTo>
                      <a:pt x="0" y="1436"/>
                    </a:lnTo>
                    <a:lnTo>
                      <a:pt x="0" y="1630"/>
                    </a:lnTo>
                    <a:lnTo>
                      <a:pt x="0" y="1666"/>
                    </a:lnTo>
                    <a:lnTo>
                      <a:pt x="250" y="1666"/>
                    </a:lnTo>
                    <a:lnTo>
                      <a:pt x="456" y="1666"/>
                    </a:lnTo>
                    <a:lnTo>
                      <a:pt x="867" y="1666"/>
                    </a:lnTo>
                    <a:lnTo>
                      <a:pt x="1486" y="1666"/>
                    </a:lnTo>
                    <a:lnTo>
                      <a:pt x="1897" y="1666"/>
                    </a:lnTo>
                    <a:lnTo>
                      <a:pt x="2308" y="1666"/>
                    </a:lnTo>
                    <a:lnTo>
                      <a:pt x="2720" y="1666"/>
                    </a:lnTo>
                    <a:lnTo>
                      <a:pt x="2752" y="1666"/>
                    </a:lnTo>
                  </a:path>
                </a:pathLst>
              </a:cu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Line 14">
                <a:extLst>
                  <a:ext uri="{FF2B5EF4-FFF2-40B4-BE49-F238E27FC236}">
                    <a16:creationId xmlns:a16="http://schemas.microsoft.com/office/drawing/2014/main" id="{350C3920-1E31-4BA2-BBE3-2FBAA42FFD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78900" y="5956300"/>
                <a:ext cx="0" cy="4445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" name="Line 15">
                <a:extLst>
                  <a:ext uri="{FF2B5EF4-FFF2-40B4-BE49-F238E27FC236}">
                    <a16:creationId xmlns:a16="http://schemas.microsoft.com/office/drawing/2014/main" id="{E11A204A-8F0F-4110-876B-88F1C95CC1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24850" y="5956300"/>
                <a:ext cx="0" cy="4445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" name="Line 16">
                <a:extLst>
                  <a:ext uri="{FF2B5EF4-FFF2-40B4-BE49-F238E27FC236}">
                    <a16:creationId xmlns:a16="http://schemas.microsoft.com/office/drawing/2014/main" id="{80185E89-C288-43C0-A927-E5D9AF8E04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72388" y="5956300"/>
                <a:ext cx="0" cy="4445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" name="Line 17">
                <a:extLst>
                  <a:ext uri="{FF2B5EF4-FFF2-40B4-BE49-F238E27FC236}">
                    <a16:creationId xmlns:a16="http://schemas.microsoft.com/office/drawing/2014/main" id="{9660B76A-028A-4F86-9C76-8D475D61BD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19625" y="3736975"/>
                <a:ext cx="41275" cy="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" name="Line 18">
                <a:extLst>
                  <a:ext uri="{FF2B5EF4-FFF2-40B4-BE49-F238E27FC236}">
                    <a16:creationId xmlns:a16="http://schemas.microsoft.com/office/drawing/2014/main" id="{957DCE26-F232-4A16-A6C6-F385FDC812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19625" y="3427413"/>
                <a:ext cx="41275" cy="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" name="Line 19">
                <a:extLst>
                  <a:ext uri="{FF2B5EF4-FFF2-40B4-BE49-F238E27FC236}">
                    <a16:creationId xmlns:a16="http://schemas.microsoft.com/office/drawing/2014/main" id="{A663268F-69BE-4194-861B-D70184AD9B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19925" y="5956300"/>
                <a:ext cx="0" cy="4445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" name="Line 20">
                <a:extLst>
                  <a:ext uri="{FF2B5EF4-FFF2-40B4-BE49-F238E27FC236}">
                    <a16:creationId xmlns:a16="http://schemas.microsoft.com/office/drawing/2014/main" id="{023F1A0C-0D2B-4565-988F-123D067502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37263" y="5956300"/>
                <a:ext cx="0" cy="4445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" name="Line 21">
                <a:extLst>
                  <a:ext uri="{FF2B5EF4-FFF2-40B4-BE49-F238E27FC236}">
                    <a16:creationId xmlns:a16="http://schemas.microsoft.com/office/drawing/2014/main" id="{B76D5960-8DB6-4E76-B1E8-4C3CF8173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19625" y="4354513"/>
                <a:ext cx="41275" cy="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" name="Line 22">
                <a:extLst>
                  <a:ext uri="{FF2B5EF4-FFF2-40B4-BE49-F238E27FC236}">
                    <a16:creationId xmlns:a16="http://schemas.microsoft.com/office/drawing/2014/main" id="{0776205B-5FBA-44DD-9773-D1FA27A012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19625" y="4044950"/>
                <a:ext cx="41275" cy="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" name="Line 23">
                <a:extLst>
                  <a:ext uri="{FF2B5EF4-FFF2-40B4-BE49-F238E27FC236}">
                    <a16:creationId xmlns:a16="http://schemas.microsoft.com/office/drawing/2014/main" id="{55893B37-78AD-4040-AA64-A4F5800C3B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19625" y="4972050"/>
                <a:ext cx="41275" cy="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" name="Line 24">
                <a:extLst>
                  <a:ext uri="{FF2B5EF4-FFF2-40B4-BE49-F238E27FC236}">
                    <a16:creationId xmlns:a16="http://schemas.microsoft.com/office/drawing/2014/main" id="{E9A94780-E7F9-4FA4-A36F-FD0775F2DE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19625" y="4662488"/>
                <a:ext cx="41275" cy="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" name="Line 25">
                <a:extLst>
                  <a:ext uri="{FF2B5EF4-FFF2-40B4-BE49-F238E27FC236}">
                    <a16:creationId xmlns:a16="http://schemas.microsoft.com/office/drawing/2014/main" id="{73287732-88C3-46BE-98D8-F367439F8B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19625" y="5591175"/>
                <a:ext cx="41275" cy="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" name="Line 26">
                <a:extLst>
                  <a:ext uri="{FF2B5EF4-FFF2-40B4-BE49-F238E27FC236}">
                    <a16:creationId xmlns:a16="http://schemas.microsoft.com/office/drawing/2014/main" id="{FEC8C9BB-43B6-40C0-9FDF-54396925BD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19625" y="5281613"/>
                <a:ext cx="41275" cy="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" name="Line 27">
                <a:extLst>
                  <a:ext uri="{FF2B5EF4-FFF2-40B4-BE49-F238E27FC236}">
                    <a16:creationId xmlns:a16="http://schemas.microsoft.com/office/drawing/2014/main" id="{13215533-C8E1-445D-BCA7-331212AA6F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19625" y="5899150"/>
                <a:ext cx="41275" cy="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" name="Line 28">
                <a:extLst>
                  <a:ext uri="{FF2B5EF4-FFF2-40B4-BE49-F238E27FC236}">
                    <a16:creationId xmlns:a16="http://schemas.microsoft.com/office/drawing/2014/main" id="{1021EA01-AB71-47E8-8984-4D06788225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57775" y="5956300"/>
                <a:ext cx="0" cy="4445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" name="Line 29">
                <a:extLst>
                  <a:ext uri="{FF2B5EF4-FFF2-40B4-BE49-F238E27FC236}">
                    <a16:creationId xmlns:a16="http://schemas.microsoft.com/office/drawing/2014/main" id="{D67D5157-151B-4ED6-BD2B-08ECF255DE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84800" y="5956300"/>
                <a:ext cx="0" cy="4445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37" name="Line 35">
              <a:extLst>
                <a:ext uri="{FF2B5EF4-FFF2-40B4-BE49-F238E27FC236}">
                  <a16:creationId xmlns:a16="http://schemas.microsoft.com/office/drawing/2014/main" id="{D992CCC1-C3BA-46C2-A390-36C5352404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23188" y="5283200"/>
              <a:ext cx="285750" cy="0"/>
            </a:xfrm>
            <a:prstGeom prst="line">
              <a:avLst/>
            </a:prstGeom>
            <a:noFill/>
            <a:ln w="3810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38" name="Line 36">
              <a:extLst>
                <a:ext uri="{FF2B5EF4-FFF2-40B4-BE49-F238E27FC236}">
                  <a16:creationId xmlns:a16="http://schemas.microsoft.com/office/drawing/2014/main" id="{2574B353-A5A6-45BA-9B1D-F7A6CFDC54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23188" y="5473700"/>
              <a:ext cx="285750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36" name="Rectangle 69">
              <a:extLst>
                <a:ext uri="{FF2B5EF4-FFF2-40B4-BE49-F238E27FC236}">
                  <a16:creationId xmlns:a16="http://schemas.microsoft.com/office/drawing/2014/main" id="{84A34458-C77B-4EF2-92CC-4A2011785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5709" y="6022976"/>
              <a:ext cx="6572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0</a:t>
              </a:r>
              <a:endParaRPr kumimoji="0" lang="fr-FR" altLang="fr-FR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37" name="Rectangle 70">
              <a:extLst>
                <a:ext uri="{FF2B5EF4-FFF2-40B4-BE49-F238E27FC236}">
                  <a16:creationId xmlns:a16="http://schemas.microsoft.com/office/drawing/2014/main" id="{C0BBE3EC-1144-4387-A435-EF114739B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3923" y="6022976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12</a:t>
              </a:r>
              <a:endParaRPr kumimoji="0" lang="fr-FR" altLang="fr-FR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38" name="Rectangle 71">
              <a:extLst>
                <a:ext uri="{FF2B5EF4-FFF2-40B4-BE49-F238E27FC236}">
                  <a16:creationId xmlns:a16="http://schemas.microsoft.com/office/drawing/2014/main" id="{80E8661A-75BB-4E36-B2A2-85A8CC85F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4998" y="6022976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24</a:t>
              </a:r>
              <a:endParaRPr kumimoji="0" lang="fr-FR" altLang="fr-FR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40" name="Rectangle 72">
              <a:extLst>
                <a:ext uri="{FF2B5EF4-FFF2-40B4-BE49-F238E27FC236}">
                  <a16:creationId xmlns:a16="http://schemas.microsoft.com/office/drawing/2014/main" id="{4358E06A-AC2C-4D8A-8E22-776D0A0AB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7461" y="6022976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32</a:t>
              </a:r>
              <a:endParaRPr kumimoji="0" lang="fr-FR" altLang="fr-FR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41" name="Rectangle 73">
              <a:extLst>
                <a:ext uri="{FF2B5EF4-FFF2-40B4-BE49-F238E27FC236}">
                  <a16:creationId xmlns:a16="http://schemas.microsoft.com/office/drawing/2014/main" id="{E853D306-71D5-41C5-8B54-E3F255C83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13973" y="6022976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48</a:t>
              </a:r>
              <a:endParaRPr kumimoji="0" lang="fr-FR" altLang="fr-FR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42" name="Rectangle 74">
              <a:extLst>
                <a:ext uri="{FF2B5EF4-FFF2-40B4-BE49-F238E27FC236}">
                  <a16:creationId xmlns:a16="http://schemas.microsoft.com/office/drawing/2014/main" id="{590358FA-90B5-4E60-979B-D35892B04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2734" y="6022976"/>
              <a:ext cx="6572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4</a:t>
              </a:r>
              <a:endParaRPr kumimoji="0" lang="fr-FR" altLang="fr-FR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43" name="Rectangle 75">
              <a:extLst>
                <a:ext uri="{FF2B5EF4-FFF2-40B4-BE49-F238E27FC236}">
                  <a16:creationId xmlns:a16="http://schemas.microsoft.com/office/drawing/2014/main" id="{EBFA39BF-4079-4E9C-BBCC-C28F68A2A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1511" y="6022976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40</a:t>
              </a:r>
              <a:endParaRPr kumimoji="0" lang="fr-FR" altLang="fr-FR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44" name="Rectangle 76">
              <a:extLst>
                <a:ext uri="{FF2B5EF4-FFF2-40B4-BE49-F238E27FC236}">
                  <a16:creationId xmlns:a16="http://schemas.microsoft.com/office/drawing/2014/main" id="{AC2CDC58-5545-4700-AAEF-717824787C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061" y="6113462"/>
              <a:ext cx="42120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Weeks</a:t>
              </a:r>
              <a:endParaRPr kumimoji="0" lang="en-US" altLang="fr-FR" sz="28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45" name="Rectangle 77">
              <a:extLst>
                <a:ext uri="{FF2B5EF4-FFF2-40B4-BE49-F238E27FC236}">
                  <a16:creationId xmlns:a16="http://schemas.microsoft.com/office/drawing/2014/main" id="{21C753FB-920E-4F9B-812A-9E34466B4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9449" y="5826124"/>
              <a:ext cx="6572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0</a:t>
              </a:r>
              <a:endParaRPr kumimoji="0" lang="fr-FR" altLang="fr-FR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46" name="Rectangle 78">
              <a:extLst>
                <a:ext uri="{FF2B5EF4-FFF2-40B4-BE49-F238E27FC236}">
                  <a16:creationId xmlns:a16="http://schemas.microsoft.com/office/drawing/2014/main" id="{ACA0C768-2AED-4338-A346-9D7792102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5313" y="5516561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10</a:t>
              </a:r>
              <a:endParaRPr kumimoji="0" lang="fr-FR" altLang="fr-FR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47" name="Rectangle 79">
              <a:extLst>
                <a:ext uri="{FF2B5EF4-FFF2-40B4-BE49-F238E27FC236}">
                  <a16:creationId xmlns:a16="http://schemas.microsoft.com/office/drawing/2014/main" id="{243D1255-BDBD-4047-9D15-9453001FE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5313" y="4899024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30</a:t>
              </a:r>
              <a:endParaRPr kumimoji="0" lang="fr-FR" altLang="fr-FR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48" name="Rectangle 80">
              <a:extLst>
                <a:ext uri="{FF2B5EF4-FFF2-40B4-BE49-F238E27FC236}">
                  <a16:creationId xmlns:a16="http://schemas.microsoft.com/office/drawing/2014/main" id="{7FBF4D96-86F2-4E7C-A1D0-ECFDEB092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5313" y="4281486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50</a:t>
              </a:r>
              <a:endParaRPr kumimoji="0" lang="fr-FR" altLang="fr-FR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49" name="Rectangle 81">
              <a:extLst>
                <a:ext uri="{FF2B5EF4-FFF2-40B4-BE49-F238E27FC236}">
                  <a16:creationId xmlns:a16="http://schemas.microsoft.com/office/drawing/2014/main" id="{6245A137-12C0-404C-AB55-65D629C299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5313" y="5208586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20</a:t>
              </a:r>
              <a:endParaRPr kumimoji="0" lang="fr-FR" altLang="fr-FR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50" name="Rectangle 82">
              <a:extLst>
                <a:ext uri="{FF2B5EF4-FFF2-40B4-BE49-F238E27FC236}">
                  <a16:creationId xmlns:a16="http://schemas.microsoft.com/office/drawing/2014/main" id="{3D0C3980-0F59-4394-96C8-4DD310C7C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5313" y="4589461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40</a:t>
              </a:r>
              <a:endParaRPr kumimoji="0" lang="fr-FR" altLang="fr-FR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51" name="Rectangle 83">
              <a:extLst>
                <a:ext uri="{FF2B5EF4-FFF2-40B4-BE49-F238E27FC236}">
                  <a16:creationId xmlns:a16="http://schemas.microsoft.com/office/drawing/2014/main" id="{1751FFA4-ED7E-448C-B216-2F4804C15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5313" y="3971924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60</a:t>
              </a:r>
              <a:endParaRPr kumimoji="0" lang="fr-FR" altLang="fr-FR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52" name="Rectangle 84">
              <a:extLst>
                <a:ext uri="{FF2B5EF4-FFF2-40B4-BE49-F238E27FC236}">
                  <a16:creationId xmlns:a16="http://schemas.microsoft.com/office/drawing/2014/main" id="{2C87AAAE-C96A-4935-806D-62AB3C180A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5313" y="3662361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70</a:t>
              </a:r>
              <a:endParaRPr kumimoji="0" lang="fr-FR" altLang="fr-FR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53" name="Rectangle 85">
              <a:extLst>
                <a:ext uri="{FF2B5EF4-FFF2-40B4-BE49-F238E27FC236}">
                  <a16:creationId xmlns:a16="http://schemas.microsoft.com/office/drawing/2014/main" id="{4A07C518-C1F2-4B6C-8992-9C270E867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5313" y="3354386"/>
              <a:ext cx="1314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80</a:t>
              </a:r>
              <a:endParaRPr kumimoji="0" lang="fr-FR" altLang="fr-FR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76" name="Freeform 108">
              <a:extLst>
                <a:ext uri="{FF2B5EF4-FFF2-40B4-BE49-F238E27FC236}">
                  <a16:creationId xmlns:a16="http://schemas.microsoft.com/office/drawing/2014/main" id="{7C963ACF-8CF0-4513-B307-B20CD3548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3975" y="3692525"/>
              <a:ext cx="63500" cy="0"/>
            </a:xfrm>
            <a:custGeom>
              <a:avLst/>
              <a:gdLst>
                <a:gd name="T0" fmla="*/ 40 w 40"/>
                <a:gd name="T1" fmla="*/ 20 w 40"/>
                <a:gd name="T2" fmla="*/ 0 w 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">
                  <a:moveTo>
                    <a:pt x="40" y="0"/>
                  </a:move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77" name="Freeform 109">
              <a:extLst>
                <a:ext uri="{FF2B5EF4-FFF2-40B4-BE49-F238E27FC236}">
                  <a16:creationId xmlns:a16="http://schemas.microsoft.com/office/drawing/2014/main" id="{29F735AF-9F7E-405F-A8C5-BC3B11892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5" y="3692525"/>
              <a:ext cx="0" cy="388937"/>
            </a:xfrm>
            <a:custGeom>
              <a:avLst/>
              <a:gdLst>
                <a:gd name="T0" fmla="*/ 245 h 245"/>
                <a:gd name="T1" fmla="*/ 123 h 245"/>
                <a:gd name="T2" fmla="*/ 0 h 24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5">
                  <a:moveTo>
                    <a:pt x="0" y="245"/>
                  </a:moveTo>
                  <a:lnTo>
                    <a:pt x="0" y="12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78" name="Line 110">
              <a:extLst>
                <a:ext uri="{FF2B5EF4-FFF2-40B4-BE49-F238E27FC236}">
                  <a16:creationId xmlns:a16="http://schemas.microsoft.com/office/drawing/2014/main" id="{749ED622-2A15-4C15-A153-AC0707D443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943975" y="4081463"/>
              <a:ext cx="31750" cy="0"/>
            </a:xfrm>
            <a:prstGeom prst="line">
              <a:avLst/>
            </a:prstGeom>
            <a:noFill/>
            <a:ln w="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79" name="Line 111">
              <a:extLst>
                <a:ext uri="{FF2B5EF4-FFF2-40B4-BE49-F238E27FC236}">
                  <a16:creationId xmlns:a16="http://schemas.microsoft.com/office/drawing/2014/main" id="{56FF0570-710D-4CAF-B833-E0A74FEA47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975725" y="4081463"/>
              <a:ext cx="31750" cy="0"/>
            </a:xfrm>
            <a:prstGeom prst="line">
              <a:avLst/>
            </a:prstGeom>
            <a:noFill/>
            <a:ln w="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80" name="Line 112">
              <a:extLst>
                <a:ext uri="{FF2B5EF4-FFF2-40B4-BE49-F238E27FC236}">
                  <a16:creationId xmlns:a16="http://schemas.microsoft.com/office/drawing/2014/main" id="{CD8D5B5A-CC93-4362-850B-5B63166D4E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21675" y="3730625"/>
              <a:ext cx="31750" cy="0"/>
            </a:xfrm>
            <a:prstGeom prst="line">
              <a:avLst/>
            </a:prstGeom>
            <a:noFill/>
            <a:ln w="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81" name="Line 113">
              <a:extLst>
                <a:ext uri="{FF2B5EF4-FFF2-40B4-BE49-F238E27FC236}">
                  <a16:creationId xmlns:a16="http://schemas.microsoft.com/office/drawing/2014/main" id="{35284D3D-48F3-47EA-9262-5404C4AD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89925" y="3730625"/>
              <a:ext cx="31750" cy="0"/>
            </a:xfrm>
            <a:prstGeom prst="line">
              <a:avLst/>
            </a:prstGeom>
            <a:noFill/>
            <a:ln w="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82" name="Freeform 114">
              <a:extLst>
                <a:ext uri="{FF2B5EF4-FFF2-40B4-BE49-F238E27FC236}">
                  <a16:creationId xmlns:a16="http://schemas.microsoft.com/office/drawing/2014/main" id="{30C6147C-02AA-466C-BB72-E3AF2826D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163" y="4494213"/>
              <a:ext cx="63500" cy="0"/>
            </a:xfrm>
            <a:custGeom>
              <a:avLst/>
              <a:gdLst>
                <a:gd name="T0" fmla="*/ 40 w 40"/>
                <a:gd name="T1" fmla="*/ 20 w 40"/>
                <a:gd name="T2" fmla="*/ 0 w 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">
                  <a:moveTo>
                    <a:pt x="40" y="0"/>
                  </a:move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83" name="Freeform 115">
              <a:extLst>
                <a:ext uri="{FF2B5EF4-FFF2-40B4-BE49-F238E27FC236}">
                  <a16:creationId xmlns:a16="http://schemas.microsoft.com/office/drawing/2014/main" id="{78B40219-503C-4933-B06C-77EB582C4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913" y="4494213"/>
              <a:ext cx="0" cy="390525"/>
            </a:xfrm>
            <a:custGeom>
              <a:avLst/>
              <a:gdLst>
                <a:gd name="T0" fmla="*/ 0 h 246"/>
                <a:gd name="T1" fmla="*/ 124 h 246"/>
                <a:gd name="T2" fmla="*/ 246 h 24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6">
                  <a:moveTo>
                    <a:pt x="0" y="0"/>
                  </a:moveTo>
                  <a:lnTo>
                    <a:pt x="0" y="124"/>
                  </a:lnTo>
                  <a:lnTo>
                    <a:pt x="0" y="246"/>
                  </a:lnTo>
                </a:path>
              </a:pathLst>
            </a:custGeom>
            <a:noFill/>
            <a:ln w="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84" name="Freeform 116">
              <a:extLst>
                <a:ext uri="{FF2B5EF4-FFF2-40B4-BE49-F238E27FC236}">
                  <a16:creationId xmlns:a16="http://schemas.microsoft.com/office/drawing/2014/main" id="{E52EB12E-9046-4D69-AD42-418914D1F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163" y="4884738"/>
              <a:ext cx="63500" cy="0"/>
            </a:xfrm>
            <a:custGeom>
              <a:avLst/>
              <a:gdLst>
                <a:gd name="T0" fmla="*/ 40 w 40"/>
                <a:gd name="T1" fmla="*/ 20 w 40"/>
                <a:gd name="T2" fmla="*/ 0 w 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">
                  <a:moveTo>
                    <a:pt x="40" y="0"/>
                  </a:move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85" name="Freeform 117">
              <a:extLst>
                <a:ext uri="{FF2B5EF4-FFF2-40B4-BE49-F238E27FC236}">
                  <a16:creationId xmlns:a16="http://schemas.microsoft.com/office/drawing/2014/main" id="{0EF1C493-6E56-4D18-9927-DCFC3F7DF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875" y="5578475"/>
              <a:ext cx="63500" cy="0"/>
            </a:xfrm>
            <a:custGeom>
              <a:avLst/>
              <a:gdLst>
                <a:gd name="T0" fmla="*/ 40 w 40"/>
                <a:gd name="T1" fmla="*/ 20 w 40"/>
                <a:gd name="T2" fmla="*/ 0 w 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">
                  <a:moveTo>
                    <a:pt x="40" y="0"/>
                  </a:move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86" name="Freeform 118">
              <a:extLst>
                <a:ext uri="{FF2B5EF4-FFF2-40B4-BE49-F238E27FC236}">
                  <a16:creationId xmlns:a16="http://schemas.microsoft.com/office/drawing/2014/main" id="{4E2A92B1-872A-4277-A99B-9B82575DD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875" y="5786438"/>
              <a:ext cx="63500" cy="0"/>
            </a:xfrm>
            <a:custGeom>
              <a:avLst/>
              <a:gdLst>
                <a:gd name="T0" fmla="*/ 40 w 40"/>
                <a:gd name="T1" fmla="*/ 20 w 40"/>
                <a:gd name="T2" fmla="*/ 0 w 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">
                  <a:moveTo>
                    <a:pt x="40" y="0"/>
                  </a:move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87" name="Freeform 119">
              <a:extLst>
                <a:ext uri="{FF2B5EF4-FFF2-40B4-BE49-F238E27FC236}">
                  <a16:creationId xmlns:a16="http://schemas.microsoft.com/office/drawing/2014/main" id="{28CFB94B-6C44-47D8-BC2A-B22E226DE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625" y="5578475"/>
              <a:ext cx="0" cy="207962"/>
            </a:xfrm>
            <a:custGeom>
              <a:avLst/>
              <a:gdLst>
                <a:gd name="T0" fmla="*/ 131 h 131"/>
                <a:gd name="T1" fmla="*/ 66 h 131"/>
                <a:gd name="T2" fmla="*/ 0 h 13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1">
                  <a:moveTo>
                    <a:pt x="0" y="131"/>
                  </a:moveTo>
                  <a:lnTo>
                    <a:pt x="0" y="66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88" name="Freeform 120">
              <a:extLst>
                <a:ext uri="{FF2B5EF4-FFF2-40B4-BE49-F238E27FC236}">
                  <a16:creationId xmlns:a16="http://schemas.microsoft.com/office/drawing/2014/main" id="{F4956DF0-D64E-4D54-9BB4-7BD659291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3413" y="4332288"/>
              <a:ext cx="63500" cy="0"/>
            </a:xfrm>
            <a:custGeom>
              <a:avLst/>
              <a:gdLst>
                <a:gd name="T0" fmla="*/ 40 w 40"/>
                <a:gd name="T1" fmla="*/ 20 w 40"/>
                <a:gd name="T2" fmla="*/ 0 w 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">
                  <a:moveTo>
                    <a:pt x="40" y="0"/>
                  </a:move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89" name="Line 121">
              <a:extLst>
                <a:ext uri="{FF2B5EF4-FFF2-40B4-BE49-F238E27FC236}">
                  <a16:creationId xmlns:a16="http://schemas.microsoft.com/office/drawing/2014/main" id="{7A26613D-4400-42EC-93CF-23BEE6B5DD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89925" y="4106863"/>
              <a:ext cx="31750" cy="0"/>
            </a:xfrm>
            <a:prstGeom prst="line">
              <a:avLst/>
            </a:prstGeom>
            <a:noFill/>
            <a:ln w="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90" name="Line 122">
              <a:extLst>
                <a:ext uri="{FF2B5EF4-FFF2-40B4-BE49-F238E27FC236}">
                  <a16:creationId xmlns:a16="http://schemas.microsoft.com/office/drawing/2014/main" id="{AC391250-7DB6-47A0-8C39-8022382B76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21675" y="4106863"/>
              <a:ext cx="31750" cy="0"/>
            </a:xfrm>
            <a:prstGeom prst="line">
              <a:avLst/>
            </a:prstGeom>
            <a:noFill/>
            <a:ln w="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91" name="Freeform 123">
              <a:extLst>
                <a:ext uri="{FF2B5EF4-FFF2-40B4-BE49-F238E27FC236}">
                  <a16:creationId xmlns:a16="http://schemas.microsoft.com/office/drawing/2014/main" id="{259DE4A5-8419-4F7A-B4F6-82C2C3F79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1675" y="3730625"/>
              <a:ext cx="0" cy="376237"/>
            </a:xfrm>
            <a:custGeom>
              <a:avLst/>
              <a:gdLst>
                <a:gd name="T0" fmla="*/ 237 h 237"/>
                <a:gd name="T1" fmla="*/ 124 h 237"/>
                <a:gd name="T2" fmla="*/ 0 h 23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7">
                  <a:moveTo>
                    <a:pt x="0" y="237"/>
                  </a:moveTo>
                  <a:lnTo>
                    <a:pt x="0" y="12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92" name="Freeform 124">
              <a:extLst>
                <a:ext uri="{FF2B5EF4-FFF2-40B4-BE49-F238E27FC236}">
                  <a16:creationId xmlns:a16="http://schemas.microsoft.com/office/drawing/2014/main" id="{7E15ABD6-9DF5-4C01-BD52-623DCA76C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9213" y="3829050"/>
              <a:ext cx="0" cy="395287"/>
            </a:xfrm>
            <a:custGeom>
              <a:avLst/>
              <a:gdLst>
                <a:gd name="T0" fmla="*/ 0 h 249"/>
                <a:gd name="T1" fmla="*/ 121 h 249"/>
                <a:gd name="T2" fmla="*/ 249 h 24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9">
                  <a:moveTo>
                    <a:pt x="0" y="0"/>
                  </a:moveTo>
                  <a:lnTo>
                    <a:pt x="0" y="121"/>
                  </a:lnTo>
                  <a:lnTo>
                    <a:pt x="0" y="249"/>
                  </a:lnTo>
                </a:path>
              </a:pathLst>
            </a:custGeom>
            <a:noFill/>
            <a:ln w="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93" name="Freeform 125">
              <a:extLst>
                <a:ext uri="{FF2B5EF4-FFF2-40B4-BE49-F238E27FC236}">
                  <a16:creationId xmlns:a16="http://schemas.microsoft.com/office/drawing/2014/main" id="{62516F94-67C1-44EE-BB97-0545B1F4F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7463" y="3829050"/>
              <a:ext cx="63500" cy="0"/>
            </a:xfrm>
            <a:custGeom>
              <a:avLst/>
              <a:gdLst>
                <a:gd name="T0" fmla="*/ 40 w 40"/>
                <a:gd name="T1" fmla="*/ 20 w 40"/>
                <a:gd name="T2" fmla="*/ 0 w 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">
                  <a:moveTo>
                    <a:pt x="40" y="0"/>
                  </a:move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94" name="Line 126">
              <a:extLst>
                <a:ext uri="{FF2B5EF4-FFF2-40B4-BE49-F238E27FC236}">
                  <a16:creationId xmlns:a16="http://schemas.microsoft.com/office/drawing/2014/main" id="{CABCEF90-F95C-407D-8A9A-1E4D5A00DD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37463" y="4224338"/>
              <a:ext cx="31750" cy="0"/>
            </a:xfrm>
            <a:prstGeom prst="line">
              <a:avLst/>
            </a:prstGeom>
            <a:noFill/>
            <a:ln w="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95" name="Line 127">
              <a:extLst>
                <a:ext uri="{FF2B5EF4-FFF2-40B4-BE49-F238E27FC236}">
                  <a16:creationId xmlns:a16="http://schemas.microsoft.com/office/drawing/2014/main" id="{2D41BB0E-68BC-4397-80E9-A6C2342CB4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69213" y="4224338"/>
              <a:ext cx="31750" cy="0"/>
            </a:xfrm>
            <a:prstGeom prst="line">
              <a:avLst/>
            </a:prstGeom>
            <a:noFill/>
            <a:ln w="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96" name="Freeform 128">
              <a:extLst>
                <a:ext uri="{FF2B5EF4-FFF2-40B4-BE49-F238E27FC236}">
                  <a16:creationId xmlns:a16="http://schemas.microsoft.com/office/drawing/2014/main" id="{ED9CC0C8-CA92-41ED-A0FF-98B9028C6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3413" y="3930650"/>
              <a:ext cx="63500" cy="0"/>
            </a:xfrm>
            <a:custGeom>
              <a:avLst/>
              <a:gdLst>
                <a:gd name="T0" fmla="*/ 40 w 40"/>
                <a:gd name="T1" fmla="*/ 20 w 40"/>
                <a:gd name="T2" fmla="*/ 0 w 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">
                  <a:moveTo>
                    <a:pt x="40" y="0"/>
                  </a:move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97" name="Freeform 129">
              <a:extLst>
                <a:ext uri="{FF2B5EF4-FFF2-40B4-BE49-F238E27FC236}">
                  <a16:creationId xmlns:a16="http://schemas.microsoft.com/office/drawing/2014/main" id="{28ACACE3-0E96-4B02-94EF-7443C1D9B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5163" y="3930650"/>
              <a:ext cx="0" cy="401637"/>
            </a:xfrm>
            <a:custGeom>
              <a:avLst/>
              <a:gdLst>
                <a:gd name="T0" fmla="*/ 253 h 253"/>
                <a:gd name="T1" fmla="*/ 127 h 253"/>
                <a:gd name="T2" fmla="*/ 0 h 25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3">
                  <a:moveTo>
                    <a:pt x="0" y="253"/>
                  </a:moveTo>
                  <a:lnTo>
                    <a:pt x="0" y="12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98" name="Freeform 130">
              <a:extLst>
                <a:ext uri="{FF2B5EF4-FFF2-40B4-BE49-F238E27FC236}">
                  <a16:creationId xmlns:a16="http://schemas.microsoft.com/office/drawing/2014/main" id="{D7A52969-A943-4D1E-84AD-9AE5C5E04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425" y="3887788"/>
              <a:ext cx="3924300" cy="2017712"/>
            </a:xfrm>
            <a:custGeom>
              <a:avLst/>
              <a:gdLst>
                <a:gd name="T0" fmla="*/ 0 w 2472"/>
                <a:gd name="T1" fmla="*/ 1271 h 1271"/>
                <a:gd name="T2" fmla="*/ 208 w 2472"/>
                <a:gd name="T3" fmla="*/ 1131 h 1271"/>
                <a:gd name="T4" fmla="*/ 617 w 2472"/>
                <a:gd name="T5" fmla="*/ 506 h 1271"/>
                <a:gd name="T6" fmla="*/ 1237 w 2472"/>
                <a:gd name="T7" fmla="*/ 154 h 1271"/>
                <a:gd name="T8" fmla="*/ 1649 w 2472"/>
                <a:gd name="T9" fmla="*/ 84 h 1271"/>
                <a:gd name="T10" fmla="*/ 2060 w 2472"/>
                <a:gd name="T11" fmla="*/ 25 h 1271"/>
                <a:gd name="T12" fmla="*/ 2472 w 2472"/>
                <a:gd name="T13" fmla="*/ 0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2" h="1271">
                  <a:moveTo>
                    <a:pt x="0" y="1271"/>
                  </a:moveTo>
                  <a:lnTo>
                    <a:pt x="208" y="1131"/>
                  </a:lnTo>
                  <a:lnTo>
                    <a:pt x="617" y="506"/>
                  </a:lnTo>
                  <a:lnTo>
                    <a:pt x="1237" y="154"/>
                  </a:lnTo>
                  <a:lnTo>
                    <a:pt x="1649" y="84"/>
                  </a:lnTo>
                  <a:lnTo>
                    <a:pt x="2060" y="25"/>
                  </a:lnTo>
                  <a:lnTo>
                    <a:pt x="2472" y="0"/>
                  </a:lnTo>
                </a:path>
              </a:pathLst>
            </a:custGeom>
            <a:noFill/>
            <a:ln w="12700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199" name="Freeform 131">
              <a:extLst>
                <a:ext uri="{FF2B5EF4-FFF2-40B4-BE49-F238E27FC236}">
                  <a16:creationId xmlns:a16="http://schemas.microsoft.com/office/drawing/2014/main" id="{BD373B9C-10A4-4BDE-B91D-E32380DE5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5" y="3825875"/>
              <a:ext cx="0" cy="398462"/>
            </a:xfrm>
            <a:custGeom>
              <a:avLst/>
              <a:gdLst>
                <a:gd name="T0" fmla="*/ 0 h 251"/>
                <a:gd name="T1" fmla="*/ 127 h 251"/>
                <a:gd name="T2" fmla="*/ 251 h 25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1">
                  <a:moveTo>
                    <a:pt x="0" y="0"/>
                  </a:moveTo>
                  <a:lnTo>
                    <a:pt x="0" y="127"/>
                  </a:lnTo>
                  <a:lnTo>
                    <a:pt x="0" y="251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00" name="Freeform 132">
              <a:extLst>
                <a:ext uri="{FF2B5EF4-FFF2-40B4-BE49-F238E27FC236}">
                  <a16:creationId xmlns:a16="http://schemas.microsoft.com/office/drawing/2014/main" id="{D4DC072D-2DFE-4323-94D3-B82F7DE61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3975" y="3825875"/>
              <a:ext cx="63500" cy="0"/>
            </a:xfrm>
            <a:custGeom>
              <a:avLst/>
              <a:gdLst>
                <a:gd name="T0" fmla="*/ 40 w 40"/>
                <a:gd name="T1" fmla="*/ 20 w 40"/>
                <a:gd name="T2" fmla="*/ 0 w 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">
                  <a:moveTo>
                    <a:pt x="40" y="0"/>
                  </a:move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01" name="Freeform 133">
              <a:extLst>
                <a:ext uri="{FF2B5EF4-FFF2-40B4-BE49-F238E27FC236}">
                  <a16:creationId xmlns:a16="http://schemas.microsoft.com/office/drawing/2014/main" id="{6983D316-3C37-4C2F-ACCE-1CA6803EB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3975" y="4224338"/>
              <a:ext cx="63500" cy="0"/>
            </a:xfrm>
            <a:custGeom>
              <a:avLst/>
              <a:gdLst>
                <a:gd name="T0" fmla="*/ 40 w 40"/>
                <a:gd name="T1" fmla="*/ 20 w 40"/>
                <a:gd name="T2" fmla="*/ 0 w 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">
                  <a:moveTo>
                    <a:pt x="40" y="0"/>
                  </a:move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02" name="Freeform 134">
              <a:extLst>
                <a:ext uri="{FF2B5EF4-FFF2-40B4-BE49-F238E27FC236}">
                  <a16:creationId xmlns:a16="http://schemas.microsoft.com/office/drawing/2014/main" id="{5011B225-05D8-442D-BC8A-7D124726D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13" y="3965575"/>
              <a:ext cx="63500" cy="0"/>
            </a:xfrm>
            <a:custGeom>
              <a:avLst/>
              <a:gdLst>
                <a:gd name="T0" fmla="*/ 40 w 40"/>
                <a:gd name="T1" fmla="*/ 20 w 40"/>
                <a:gd name="T2" fmla="*/ 0 w 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">
                  <a:moveTo>
                    <a:pt x="40" y="0"/>
                  </a:move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03" name="Freeform 135">
              <a:extLst>
                <a:ext uri="{FF2B5EF4-FFF2-40B4-BE49-F238E27FC236}">
                  <a16:creationId xmlns:a16="http://schemas.microsoft.com/office/drawing/2014/main" id="{0EEE496B-62C6-4590-A7B3-1CE999C48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5163" y="3917950"/>
              <a:ext cx="0" cy="392112"/>
            </a:xfrm>
            <a:custGeom>
              <a:avLst/>
              <a:gdLst>
                <a:gd name="T0" fmla="*/ 247 h 247"/>
                <a:gd name="T1" fmla="*/ 123 h 247"/>
                <a:gd name="T2" fmla="*/ 0 h 24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7">
                  <a:moveTo>
                    <a:pt x="0" y="247"/>
                  </a:moveTo>
                  <a:lnTo>
                    <a:pt x="0" y="12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04" name="Freeform 136">
              <a:extLst>
                <a:ext uri="{FF2B5EF4-FFF2-40B4-BE49-F238E27FC236}">
                  <a16:creationId xmlns:a16="http://schemas.microsoft.com/office/drawing/2014/main" id="{AE6B4166-7359-4EA2-B005-9691A41F7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13" y="4365625"/>
              <a:ext cx="63500" cy="0"/>
            </a:xfrm>
            <a:custGeom>
              <a:avLst/>
              <a:gdLst>
                <a:gd name="T0" fmla="*/ 40 w 40"/>
                <a:gd name="T1" fmla="*/ 20 w 40"/>
                <a:gd name="T2" fmla="*/ 0 w 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">
                  <a:moveTo>
                    <a:pt x="40" y="0"/>
                  </a:move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05" name="Freeform 137">
              <a:extLst>
                <a:ext uri="{FF2B5EF4-FFF2-40B4-BE49-F238E27FC236}">
                  <a16:creationId xmlns:a16="http://schemas.microsoft.com/office/drawing/2014/main" id="{A096360B-5327-447D-A98F-B1BC9D8AB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7263" y="3965575"/>
              <a:ext cx="0" cy="400050"/>
            </a:xfrm>
            <a:custGeom>
              <a:avLst/>
              <a:gdLst>
                <a:gd name="T0" fmla="*/ 252 h 252"/>
                <a:gd name="T1" fmla="*/ 125 h 252"/>
                <a:gd name="T2" fmla="*/ 0 h 25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2">
                  <a:moveTo>
                    <a:pt x="0" y="252"/>
                  </a:moveTo>
                  <a:lnTo>
                    <a:pt x="0" y="12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06" name="Line 138">
              <a:extLst>
                <a:ext uri="{FF2B5EF4-FFF2-40B4-BE49-F238E27FC236}">
                  <a16:creationId xmlns:a16="http://schemas.microsoft.com/office/drawing/2014/main" id="{7E93D193-610C-4374-B2BD-676AE869DE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78450" y="5416550"/>
              <a:ext cx="31750" cy="0"/>
            </a:xfrm>
            <a:prstGeom prst="line">
              <a:avLst/>
            </a:pr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07" name="Freeform 139">
              <a:extLst>
                <a:ext uri="{FF2B5EF4-FFF2-40B4-BE49-F238E27FC236}">
                  <a16:creationId xmlns:a16="http://schemas.microsoft.com/office/drawing/2014/main" id="{F13B08C9-C4D4-41DD-B1DD-B17354705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6700" y="5086350"/>
              <a:ext cx="63500" cy="0"/>
            </a:xfrm>
            <a:custGeom>
              <a:avLst/>
              <a:gdLst>
                <a:gd name="T0" fmla="*/ 40 w 40"/>
                <a:gd name="T1" fmla="*/ 20 w 40"/>
                <a:gd name="T2" fmla="*/ 0 w 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">
                  <a:moveTo>
                    <a:pt x="40" y="0"/>
                  </a:move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08" name="Freeform 140">
              <a:extLst>
                <a:ext uri="{FF2B5EF4-FFF2-40B4-BE49-F238E27FC236}">
                  <a16:creationId xmlns:a16="http://schemas.microsoft.com/office/drawing/2014/main" id="{9E6A2196-0FA7-4114-A427-FCC9784DB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5086350"/>
              <a:ext cx="0" cy="330200"/>
            </a:xfrm>
            <a:custGeom>
              <a:avLst/>
              <a:gdLst>
                <a:gd name="T0" fmla="*/ 208 h 208"/>
                <a:gd name="T1" fmla="*/ 103 h 208"/>
                <a:gd name="T2" fmla="*/ 0 h 20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08">
                  <a:moveTo>
                    <a:pt x="0" y="208"/>
                  </a:moveTo>
                  <a:lnTo>
                    <a:pt x="0" y="10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09" name="Line 141">
              <a:extLst>
                <a:ext uri="{FF2B5EF4-FFF2-40B4-BE49-F238E27FC236}">
                  <a16:creationId xmlns:a16="http://schemas.microsoft.com/office/drawing/2014/main" id="{F35E873F-12C4-4F22-A96B-D1BBF12E91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46700" y="5416550"/>
              <a:ext cx="31750" cy="0"/>
            </a:xfrm>
            <a:prstGeom prst="line">
              <a:avLst/>
            </a:pr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10" name="Freeform 142">
              <a:extLst>
                <a:ext uri="{FF2B5EF4-FFF2-40B4-BE49-F238E27FC236}">
                  <a16:creationId xmlns:a16="http://schemas.microsoft.com/office/drawing/2014/main" id="{68A31032-6763-4082-B622-9144A9843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927475"/>
              <a:ext cx="63500" cy="0"/>
            </a:xfrm>
            <a:custGeom>
              <a:avLst/>
              <a:gdLst>
                <a:gd name="T0" fmla="*/ 40 w 40"/>
                <a:gd name="T1" fmla="*/ 20 w 40"/>
                <a:gd name="T2" fmla="*/ 0 w 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">
                  <a:moveTo>
                    <a:pt x="40" y="0"/>
                  </a:move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11" name="Freeform 143">
              <a:extLst>
                <a:ext uri="{FF2B5EF4-FFF2-40B4-BE49-F238E27FC236}">
                  <a16:creationId xmlns:a16="http://schemas.microsoft.com/office/drawing/2014/main" id="{2C861E61-B27C-4117-9251-0FC2FD149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1675" y="3927475"/>
              <a:ext cx="0" cy="384175"/>
            </a:xfrm>
            <a:custGeom>
              <a:avLst/>
              <a:gdLst>
                <a:gd name="T0" fmla="*/ 242 h 242"/>
                <a:gd name="T1" fmla="*/ 113 h 242"/>
                <a:gd name="T2" fmla="*/ 0 h 24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2">
                  <a:moveTo>
                    <a:pt x="0" y="242"/>
                  </a:moveTo>
                  <a:lnTo>
                    <a:pt x="0" y="11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12" name="Line 144">
              <a:extLst>
                <a:ext uri="{FF2B5EF4-FFF2-40B4-BE49-F238E27FC236}">
                  <a16:creationId xmlns:a16="http://schemas.microsoft.com/office/drawing/2014/main" id="{26F5FA7E-F864-4D21-930B-1DFD381BD1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89925" y="4311650"/>
              <a:ext cx="31750" cy="0"/>
            </a:xfrm>
            <a:prstGeom prst="line">
              <a:avLst/>
            </a:pr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13" name="Line 145">
              <a:extLst>
                <a:ext uri="{FF2B5EF4-FFF2-40B4-BE49-F238E27FC236}">
                  <a16:creationId xmlns:a16="http://schemas.microsoft.com/office/drawing/2014/main" id="{15528585-A0B3-4E0F-B49B-A66FA1A3CA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21675" y="4311650"/>
              <a:ext cx="31750" cy="0"/>
            </a:xfrm>
            <a:prstGeom prst="line">
              <a:avLst/>
            </a:pr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14" name="Freeform 146">
              <a:extLst>
                <a:ext uri="{FF2B5EF4-FFF2-40B4-BE49-F238E27FC236}">
                  <a16:creationId xmlns:a16="http://schemas.microsoft.com/office/drawing/2014/main" id="{F3E42267-5B6C-4701-A599-B98B829D6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9213" y="3776663"/>
              <a:ext cx="0" cy="393700"/>
            </a:xfrm>
            <a:custGeom>
              <a:avLst/>
              <a:gdLst>
                <a:gd name="T0" fmla="*/ 0 h 248"/>
                <a:gd name="T1" fmla="*/ 124 h 248"/>
                <a:gd name="T2" fmla="*/ 248 h 24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8">
                  <a:moveTo>
                    <a:pt x="0" y="0"/>
                  </a:moveTo>
                  <a:lnTo>
                    <a:pt x="0" y="124"/>
                  </a:lnTo>
                  <a:lnTo>
                    <a:pt x="0" y="248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15" name="Freeform 147">
              <a:extLst>
                <a:ext uri="{FF2B5EF4-FFF2-40B4-BE49-F238E27FC236}">
                  <a16:creationId xmlns:a16="http://schemas.microsoft.com/office/drawing/2014/main" id="{A86FEF04-2D97-4A74-AB3C-D458E0BFA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7463" y="3776663"/>
              <a:ext cx="63500" cy="0"/>
            </a:xfrm>
            <a:custGeom>
              <a:avLst/>
              <a:gdLst>
                <a:gd name="T0" fmla="*/ 40 w 40"/>
                <a:gd name="T1" fmla="*/ 20 w 40"/>
                <a:gd name="T2" fmla="*/ 0 w 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">
                  <a:moveTo>
                    <a:pt x="40" y="0"/>
                  </a:move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16" name="Freeform 148">
              <a:extLst>
                <a:ext uri="{FF2B5EF4-FFF2-40B4-BE49-F238E27FC236}">
                  <a16:creationId xmlns:a16="http://schemas.microsoft.com/office/drawing/2014/main" id="{80BD4C26-4D42-4E61-9D8F-E9EC60EE2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7463" y="4170363"/>
              <a:ext cx="63500" cy="0"/>
            </a:xfrm>
            <a:custGeom>
              <a:avLst/>
              <a:gdLst>
                <a:gd name="T0" fmla="*/ 40 w 40"/>
                <a:gd name="T1" fmla="*/ 20 w 40"/>
                <a:gd name="T2" fmla="*/ 0 w 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">
                  <a:moveTo>
                    <a:pt x="40" y="0"/>
                  </a:move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17" name="Freeform 149">
              <a:extLst>
                <a:ext uri="{FF2B5EF4-FFF2-40B4-BE49-F238E27FC236}">
                  <a16:creationId xmlns:a16="http://schemas.microsoft.com/office/drawing/2014/main" id="{C777E47B-2B36-4A2C-A2F8-2AFFF0DE0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3413" y="3917950"/>
              <a:ext cx="63500" cy="0"/>
            </a:xfrm>
            <a:custGeom>
              <a:avLst/>
              <a:gdLst>
                <a:gd name="T0" fmla="*/ 40 w 40"/>
                <a:gd name="T1" fmla="*/ 20 w 40"/>
                <a:gd name="T2" fmla="*/ 0 w 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">
                  <a:moveTo>
                    <a:pt x="40" y="0"/>
                  </a:move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18" name="Freeform 150">
              <a:extLst>
                <a:ext uri="{FF2B5EF4-FFF2-40B4-BE49-F238E27FC236}">
                  <a16:creationId xmlns:a16="http://schemas.microsoft.com/office/drawing/2014/main" id="{F956033E-ADEF-40FB-AA43-FAF2AC5D2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3413" y="4310063"/>
              <a:ext cx="63500" cy="0"/>
            </a:xfrm>
            <a:custGeom>
              <a:avLst/>
              <a:gdLst>
                <a:gd name="T0" fmla="*/ 40 w 40"/>
                <a:gd name="T1" fmla="*/ 20 w 40"/>
                <a:gd name="T2" fmla="*/ 0 w 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0">
                  <a:moveTo>
                    <a:pt x="40" y="0"/>
                  </a:move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19" name="Freeform 151">
              <a:extLst>
                <a:ext uri="{FF2B5EF4-FFF2-40B4-BE49-F238E27FC236}">
                  <a16:creationId xmlns:a16="http://schemas.microsoft.com/office/drawing/2014/main" id="{4A81BA6B-B25D-493E-BF47-0470DCA87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425" y="3973513"/>
              <a:ext cx="3924300" cy="1931987"/>
            </a:xfrm>
            <a:custGeom>
              <a:avLst/>
              <a:gdLst>
                <a:gd name="T0" fmla="*/ 0 w 2472"/>
                <a:gd name="T1" fmla="*/ 1217 h 1217"/>
                <a:gd name="T2" fmla="*/ 206 w 2472"/>
                <a:gd name="T3" fmla="*/ 804 h 1217"/>
                <a:gd name="T4" fmla="*/ 229 w 2472"/>
                <a:gd name="T5" fmla="*/ 766 h 1217"/>
                <a:gd name="T6" fmla="*/ 253 w 2472"/>
                <a:gd name="T7" fmla="*/ 727 h 1217"/>
                <a:gd name="T8" fmla="*/ 261 w 2472"/>
                <a:gd name="T9" fmla="*/ 714 h 1217"/>
                <a:gd name="T10" fmla="*/ 269 w 2472"/>
                <a:gd name="T11" fmla="*/ 701 h 1217"/>
                <a:gd name="T12" fmla="*/ 569 w 2472"/>
                <a:gd name="T13" fmla="*/ 205 h 1217"/>
                <a:gd name="T14" fmla="*/ 621 w 2472"/>
                <a:gd name="T15" fmla="*/ 120 h 1217"/>
                <a:gd name="T16" fmla="*/ 1237 w 2472"/>
                <a:gd name="T17" fmla="*/ 88 h 1217"/>
                <a:gd name="T18" fmla="*/ 1649 w 2472"/>
                <a:gd name="T19" fmla="*/ 0 h 1217"/>
                <a:gd name="T20" fmla="*/ 2060 w 2472"/>
                <a:gd name="T21" fmla="*/ 84 h 1217"/>
                <a:gd name="T22" fmla="*/ 2472 w 2472"/>
                <a:gd name="T23" fmla="*/ 34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72" h="1217">
                  <a:moveTo>
                    <a:pt x="0" y="1217"/>
                  </a:moveTo>
                  <a:lnTo>
                    <a:pt x="206" y="804"/>
                  </a:lnTo>
                  <a:lnTo>
                    <a:pt x="229" y="766"/>
                  </a:lnTo>
                  <a:lnTo>
                    <a:pt x="253" y="727"/>
                  </a:lnTo>
                  <a:lnTo>
                    <a:pt x="261" y="714"/>
                  </a:lnTo>
                  <a:lnTo>
                    <a:pt x="269" y="701"/>
                  </a:lnTo>
                  <a:lnTo>
                    <a:pt x="569" y="205"/>
                  </a:lnTo>
                  <a:lnTo>
                    <a:pt x="621" y="120"/>
                  </a:lnTo>
                  <a:lnTo>
                    <a:pt x="1237" y="88"/>
                  </a:lnTo>
                  <a:lnTo>
                    <a:pt x="1649" y="0"/>
                  </a:lnTo>
                  <a:lnTo>
                    <a:pt x="2060" y="84"/>
                  </a:lnTo>
                  <a:lnTo>
                    <a:pt x="2472" y="34"/>
                  </a:lnTo>
                </a:path>
              </a:pathLst>
            </a:custGeom>
            <a:noFill/>
            <a:ln w="12700">
              <a:solidFill>
                <a:srgbClr val="FF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200"/>
            </a:p>
          </p:txBody>
        </p:sp>
        <p:sp>
          <p:nvSpPr>
            <p:cNvPr id="220" name="Rectangle 152">
              <a:extLst>
                <a:ext uri="{FF2B5EF4-FFF2-40B4-BE49-F238E27FC236}">
                  <a16:creationId xmlns:a16="http://schemas.microsoft.com/office/drawing/2014/main" id="{183CE2B9-3022-4E7E-A357-5D188E115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775" y="5129213"/>
              <a:ext cx="2773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21.1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221" name="Rectangle 153">
              <a:extLst>
                <a:ext uri="{FF2B5EF4-FFF2-40B4-BE49-F238E27FC236}">
                  <a16:creationId xmlns:a16="http://schemas.microsoft.com/office/drawing/2014/main" id="{5A9C30F3-5EFA-4C9A-A906-8BA5CADED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5213" y="5784850"/>
              <a:ext cx="19877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0.0</a:t>
              </a:r>
              <a:endParaRPr kumimoji="0" lang="fr-FR" altLang="fr-FR" sz="12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222" name="Rectangle 154">
              <a:extLst>
                <a:ext uri="{FF2B5EF4-FFF2-40B4-BE49-F238E27FC236}">
                  <a16:creationId xmlns:a16="http://schemas.microsoft.com/office/drawing/2014/main" id="{A713A667-D5B5-4AF2-B400-1CDBA33D0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8244" y="4070350"/>
              <a:ext cx="2773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56.1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223" name="Rectangle 155">
              <a:extLst>
                <a:ext uri="{FF2B5EF4-FFF2-40B4-BE49-F238E27FC236}">
                  <a16:creationId xmlns:a16="http://schemas.microsoft.com/office/drawing/2014/main" id="{EAE00291-C142-4F4E-8916-A274AA186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1349" y="3966218"/>
              <a:ext cx="2773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57.9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224" name="Rectangle 156">
              <a:extLst>
                <a:ext uri="{FF2B5EF4-FFF2-40B4-BE49-F238E27FC236}">
                  <a16:creationId xmlns:a16="http://schemas.microsoft.com/office/drawing/2014/main" id="{F4FA52A1-282D-47EB-BCFE-AA5EEB81C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9583" y="3838317"/>
              <a:ext cx="2773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62.3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225" name="Rectangle 157">
              <a:extLst>
                <a:ext uri="{FF2B5EF4-FFF2-40B4-BE49-F238E27FC236}">
                  <a16:creationId xmlns:a16="http://schemas.microsoft.com/office/drawing/2014/main" id="{6DF502B8-0252-4A5E-82F0-618A2942A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718" y="4119563"/>
              <a:ext cx="2773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57.9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226" name="Rectangle 158">
              <a:extLst>
                <a:ext uri="{FF2B5EF4-FFF2-40B4-BE49-F238E27FC236}">
                  <a16:creationId xmlns:a16="http://schemas.microsoft.com/office/drawing/2014/main" id="{89CA4D12-3A5A-47D6-94D5-CAA28DD6C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5541" y="4087216"/>
              <a:ext cx="2773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60.5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227" name="Rectangle 159">
              <a:extLst>
                <a:ext uri="{FF2B5EF4-FFF2-40B4-BE49-F238E27FC236}">
                  <a16:creationId xmlns:a16="http://schemas.microsoft.com/office/drawing/2014/main" id="{481D1036-D94A-4AEC-B1EE-58F13CF53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8389" y="3722171"/>
              <a:ext cx="2773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65.2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228" name="Rectangle 160">
              <a:extLst>
                <a:ext uri="{FF2B5EF4-FFF2-40B4-BE49-F238E27FC236}">
                  <a16:creationId xmlns:a16="http://schemas.microsoft.com/office/drawing/2014/main" id="{3BD30702-532A-45F5-80FF-B0F67A745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6665" y="3776663"/>
              <a:ext cx="2773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63.9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229" name="Rectangle 161">
              <a:extLst>
                <a:ext uri="{FF2B5EF4-FFF2-40B4-BE49-F238E27FC236}">
                  <a16:creationId xmlns:a16="http://schemas.microsoft.com/office/drawing/2014/main" id="{6CDC6991-EABA-40B6-9DF4-181E2A721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8260" y="4692166"/>
              <a:ext cx="2773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39.2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230" name="Rectangle 162">
              <a:extLst>
                <a:ext uri="{FF2B5EF4-FFF2-40B4-BE49-F238E27FC236}">
                  <a16:creationId xmlns:a16="http://schemas.microsoft.com/office/drawing/2014/main" id="{FE78D118-1D58-4F1A-8126-74CC7BFC2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2122" y="5638530"/>
              <a:ext cx="19877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2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7.0</a:t>
              </a:r>
              <a:endParaRPr kumimoji="0" lang="fr-FR" altLang="fr-FR" sz="12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231" name="Rectangle 163">
              <a:extLst>
                <a:ext uri="{FF2B5EF4-FFF2-40B4-BE49-F238E27FC236}">
                  <a16:creationId xmlns:a16="http://schemas.microsoft.com/office/drawing/2014/main" id="{9E024417-E743-4E54-8FF1-087B8AD25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0375" y="5160848"/>
              <a:ext cx="63478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EFV Arm</a:t>
              </a:r>
            </a:p>
          </p:txBody>
        </p:sp>
        <p:sp>
          <p:nvSpPr>
            <p:cNvPr id="232" name="Rectangle 164">
              <a:extLst>
                <a:ext uri="{FF2B5EF4-FFF2-40B4-BE49-F238E27FC236}">
                  <a16:creationId xmlns:a16="http://schemas.microsoft.com/office/drawing/2014/main" id="{B620B5D5-12C5-40A4-8BE0-C0512931A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0375" y="5352935"/>
              <a:ext cx="64440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>
                  <a:ln>
                    <a:noFill/>
                  </a:ln>
                  <a:effectLst/>
                  <a:latin typeface="+mn-lt"/>
                </a:rPr>
                <a:t>RAL Arm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567338D-925E-4133-B927-3C86E5D5A8F1}"/>
                </a:ext>
              </a:extLst>
            </p:cNvPr>
            <p:cNvSpPr txBox="1"/>
            <p:nvPr/>
          </p:nvSpPr>
          <p:spPr>
            <a:xfrm>
              <a:off x="4374063" y="3068276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3223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D/C/F/TAF (AMBER-EMERALD </a:t>
            </a:r>
            <a:r>
              <a:rPr lang="fr-FR" b="1" dirty="0" err="1"/>
              <a:t>studies</a:t>
            </a:r>
            <a:r>
              <a:rPr lang="fr-FR" b="1" dirty="0"/>
              <a:t>)</a:t>
            </a:r>
            <a:br>
              <a:rPr lang="fr-FR" b="1" dirty="0"/>
            </a:br>
            <a:r>
              <a:rPr lang="fr-FR" b="1" dirty="0"/>
              <a:t>Emergence of </a:t>
            </a:r>
            <a:r>
              <a:rPr lang="fr-FR" b="1" dirty="0" err="1"/>
              <a:t>resistance</a:t>
            </a:r>
            <a:r>
              <a:rPr lang="fr-FR" b="1" dirty="0"/>
              <a:t> </a:t>
            </a:r>
            <a:r>
              <a:rPr lang="fr-FR" b="1" dirty="0" err="1"/>
              <a:t>at</a:t>
            </a:r>
            <a:r>
              <a:rPr lang="fr-FR" b="1" dirty="0"/>
              <a:t> W96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1D76B33-4852-4138-9279-4325CDA53ECC}"/>
              </a:ext>
            </a:extLst>
          </p:cNvPr>
          <p:cNvSpPr txBox="1"/>
          <p:nvPr/>
        </p:nvSpPr>
        <p:spPr>
          <a:xfrm>
            <a:off x="5936799" y="6495955"/>
            <a:ext cx="3244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b="1" i="1" dirty="0" err="1">
                <a:solidFill>
                  <a:srgbClr val="0070C0"/>
                </a:solidFill>
              </a:rPr>
              <a:t>Lathouwers</a:t>
            </a:r>
            <a:r>
              <a:rPr lang="fr-FR" sz="1400" b="1" i="1" dirty="0">
                <a:solidFill>
                  <a:srgbClr val="0070C0"/>
                </a:solidFill>
              </a:rPr>
              <a:t> E, IAS 2019, Abs. MOPEB225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8DBBA10-A3AB-4077-85D5-937E01E9F2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819285"/>
              </p:ext>
            </p:extLst>
          </p:nvPr>
        </p:nvGraphicFramePr>
        <p:xfrm>
          <a:off x="389659" y="2697625"/>
          <a:ext cx="8313199" cy="3608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688">
                  <a:extLst>
                    <a:ext uri="{9D8B030D-6E8A-4147-A177-3AD203B41FA5}">
                      <a16:colId xmlns:a16="http://schemas.microsoft.com/office/drawing/2014/main" val="1089996928"/>
                    </a:ext>
                  </a:extLst>
                </a:gridCol>
                <a:gridCol w="1114212">
                  <a:extLst>
                    <a:ext uri="{9D8B030D-6E8A-4147-A177-3AD203B41FA5}">
                      <a16:colId xmlns:a16="http://schemas.microsoft.com/office/drawing/2014/main" val="3463629772"/>
                    </a:ext>
                  </a:extLst>
                </a:gridCol>
                <a:gridCol w="959589">
                  <a:extLst>
                    <a:ext uri="{9D8B030D-6E8A-4147-A177-3AD203B41FA5}">
                      <a16:colId xmlns:a16="http://schemas.microsoft.com/office/drawing/2014/main" val="1204044053"/>
                    </a:ext>
                  </a:extLst>
                </a:gridCol>
                <a:gridCol w="1185205">
                  <a:extLst>
                    <a:ext uri="{9D8B030D-6E8A-4147-A177-3AD203B41FA5}">
                      <a16:colId xmlns:a16="http://schemas.microsoft.com/office/drawing/2014/main" val="3199855588"/>
                    </a:ext>
                  </a:extLst>
                </a:gridCol>
                <a:gridCol w="1600622">
                  <a:extLst>
                    <a:ext uri="{9D8B030D-6E8A-4147-A177-3AD203B41FA5}">
                      <a16:colId xmlns:a16="http://schemas.microsoft.com/office/drawing/2014/main" val="734561036"/>
                    </a:ext>
                  </a:extLst>
                </a:gridCol>
                <a:gridCol w="1446698">
                  <a:extLst>
                    <a:ext uri="{9D8B030D-6E8A-4147-A177-3AD203B41FA5}">
                      <a16:colId xmlns:a16="http://schemas.microsoft.com/office/drawing/2014/main" val="3509624101"/>
                    </a:ext>
                  </a:extLst>
                </a:gridCol>
                <a:gridCol w="1152185">
                  <a:extLst>
                    <a:ext uri="{9D8B030D-6E8A-4147-A177-3AD203B41FA5}">
                      <a16:colId xmlns:a16="http://schemas.microsoft.com/office/drawing/2014/main" val="3945220694"/>
                    </a:ext>
                  </a:extLst>
                </a:gridCol>
              </a:tblGrid>
              <a:tr h="640971">
                <a:tc rowSpan="2"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Study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</a:t>
                      </a: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Patients,</a:t>
                      </a:r>
                      <a:br>
                        <a:rPr lang="en-GB" sz="1600" b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1600" b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Patients</a:t>
                      </a:r>
                      <a:br>
                        <a:rPr lang="en-GB" sz="1600" b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1600" b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</a:t>
                      </a:r>
                      <a:br>
                        <a:rPr lang="en-GB" sz="1600" b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1600" b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PDVF, N (%)</a:t>
                      </a: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PDVF patients</a:t>
                      </a:r>
                      <a:br>
                        <a:rPr lang="en-GB" sz="1600" b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1600" b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evaluated for</a:t>
                      </a:r>
                      <a:br>
                        <a:rPr lang="en-GB" sz="1600" b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1600" b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resistance, N (%)</a:t>
                      </a: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Patients with &gt; 1 RAM</a:t>
                      </a:r>
                      <a:br>
                        <a:rPr lang="en-GB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post-baseline, N (%)</a:t>
                      </a: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245095"/>
                  </a:ext>
                </a:extLst>
              </a:tr>
              <a:tr h="977070">
                <a:tc vMerge="1"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solidFill>
                      <a:srgbClr val="4F81B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solidFill>
                      <a:srgbClr val="4F81B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solidFill>
                      <a:srgbClr val="4F81B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solidFill>
                      <a:srgbClr val="4F81B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Reverse</a:t>
                      </a:r>
                      <a:b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transcriptase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FTC/TFV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Protease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Primary PI/ darunavir</a:t>
                      </a: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279886"/>
                  </a:ext>
                </a:extLst>
              </a:tr>
              <a:tr h="80902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AMBER</a:t>
                      </a: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D/C/F/TAF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Control</a:t>
                      </a: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362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363</a:t>
                      </a: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(4)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 (5)</a:t>
                      </a: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(2)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(2)</a:t>
                      </a: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M184I/V</a:t>
                      </a:r>
                      <a:r>
                        <a:rPr lang="en-GB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; N=1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M184V</a:t>
                      </a:r>
                      <a:r>
                        <a:rPr lang="en-GB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; N=1</a:t>
                      </a:r>
                    </a:p>
                  </a:txBody>
                  <a:tcPr marL="90000" marR="90000" marT="46800" marB="4680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0000" marR="90000" marT="46800" marB="4680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28899431"/>
                  </a:ext>
                </a:extLst>
              </a:tr>
              <a:tr h="80902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AMBER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D/C/F/TAF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Control</a:t>
                      </a: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763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352</a:t>
                      </a: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(3)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(2)</a:t>
                      </a: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(1)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(1)</a:t>
                      </a: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1230883101"/>
                  </a:ext>
                </a:extLst>
              </a:tr>
              <a:tr h="372091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D/C/F/TAF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1,125</a:t>
                      </a: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 (3)</a:t>
                      </a: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 (1)</a:t>
                      </a: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(&lt;0,1)</a:t>
                      </a: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3852917010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C5445F5-D0F0-4B28-883D-EC74EB75F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89865"/>
            <a:ext cx="83542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lnSpc>
                <a:spcPct val="90000"/>
              </a:lnSpc>
              <a:spcBef>
                <a:spcPts val="12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50165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A9A9A9"/>
              </a:buClr>
              <a:buSzPct val="90000"/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7302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9588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</a:defRPr>
            </a:lvl4pPr>
            <a:lvl5pPr marL="1187450" indent="-182563" eaLnBrk="0" hangingPunct="0">
              <a:lnSpc>
                <a:spcPct val="90000"/>
              </a:lnSpc>
              <a:spcBef>
                <a:spcPts val="600"/>
              </a:spcBef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6446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1018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5590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016250" indent="-182563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A9A9A9"/>
              </a:buClr>
              <a:buSzPct val="9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b="1" dirty="0">
                <a:solidFill>
                  <a:srgbClr val="000000"/>
                </a:solidFill>
                <a:ea typeface="MS PGothic" pitchFamily="34" charset="-128"/>
              </a:rPr>
              <a:t>  </a:t>
            </a:r>
            <a:r>
              <a:rPr lang="en-GB" altLang="en-US" b="1" dirty="0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</a:rPr>
              <a:t>Post-baseline resistance through week 96 evaluated in patients with PDVF in the AMBER and EMERALD Phase III Clinical Studies</a:t>
            </a:r>
          </a:p>
        </p:txBody>
      </p:sp>
    </p:spTree>
    <p:extLst>
      <p:ext uri="{BB962C8B-B14F-4D97-AF65-F5344CB8AC3E}">
        <p14:creationId xmlns:p14="http://schemas.microsoft.com/office/powerpoint/2010/main" val="3439205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71F165AF-B7CC-4F4F-AB05-906C2F4FF42D}"/>
              </a:ext>
            </a:extLst>
          </p:cNvPr>
          <p:cNvGrpSpPr/>
          <p:nvPr/>
        </p:nvGrpSpPr>
        <p:grpSpPr>
          <a:xfrm>
            <a:off x="73020" y="2409161"/>
            <a:ext cx="8893622" cy="2392121"/>
            <a:chOff x="73020" y="2409161"/>
            <a:chExt cx="8893622" cy="2392121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B7FF4A57-6A02-474B-8342-CBC670EDC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946" y="2966613"/>
              <a:ext cx="4377327" cy="438855"/>
            </a:xfrm>
            <a:prstGeom prst="homePlate">
              <a:avLst>
                <a:gd name="adj" fmla="val 37877"/>
              </a:avLst>
            </a:prstGeom>
            <a:solidFill>
              <a:srgbClr val="002F5F"/>
            </a:solidFill>
            <a:ln w="19050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contourClr>
                <a:srgbClr val="FFFFFF"/>
              </a:contourClr>
            </a:sp3d>
          </p:spPr>
          <p:txBody>
            <a:bodyPr wrap="none" lIns="18288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US" b="1" dirty="0">
                  <a:solidFill>
                    <a:schemeClr val="bg1"/>
                  </a:solidFill>
                  <a:latin typeface="+mj-lt"/>
                </a:rPr>
                <a:t>DTG + 3TC (N = 716)</a:t>
              </a:r>
              <a:endParaRPr lang="en-US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3B2A533F-B3CA-4DF8-BA80-3CDC1F8B09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020" y="4317459"/>
              <a:ext cx="8846356" cy="17654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ja-JP" altLang="en-US" sz="2000">
                <a:solidFill>
                  <a:srgbClr val="00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CE600E0C-8450-44DA-9D55-B62319C3DF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4419" y="4536530"/>
              <a:ext cx="389850" cy="264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altLang="ja-JP" sz="1400" b="1" dirty="0">
                  <a:latin typeface="+mj-lt"/>
                  <a:cs typeface="Arial" panose="020B0604020202020204" pitchFamily="34" charset="0"/>
                </a:rPr>
                <a:t>D1</a:t>
              </a:r>
            </a:p>
          </p:txBody>
        </p:sp>
        <p:sp>
          <p:nvSpPr>
            <p:cNvPr id="8" name="Line 11">
              <a:extLst>
                <a:ext uri="{FF2B5EF4-FFF2-40B4-BE49-F238E27FC236}">
                  <a16:creationId xmlns:a16="http://schemas.microsoft.com/office/drawing/2014/main" id="{6C7F56EC-87B2-4696-931A-5D28E064AF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9344" y="4316254"/>
              <a:ext cx="0" cy="21466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ja-JP" altLang="en-US" sz="2000">
                <a:solidFill>
                  <a:srgbClr val="00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9" name="Line 12">
              <a:extLst>
                <a:ext uri="{FF2B5EF4-FFF2-40B4-BE49-F238E27FC236}">
                  <a16:creationId xmlns:a16="http://schemas.microsoft.com/office/drawing/2014/main" id="{D9227E2D-5DF0-4446-A84A-96B9827982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9512" y="4316254"/>
              <a:ext cx="0" cy="21466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ja-JP" altLang="en-US" sz="2000">
                <a:solidFill>
                  <a:srgbClr val="00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 Box 17">
              <a:extLst>
                <a:ext uri="{FF2B5EF4-FFF2-40B4-BE49-F238E27FC236}">
                  <a16:creationId xmlns:a16="http://schemas.microsoft.com/office/drawing/2014/main" id="{226AD226-14D7-4EB3-8791-6887863D9F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4072" y="2409161"/>
              <a:ext cx="948914" cy="453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altLang="ja-JP" sz="1400" b="1" dirty="0">
                  <a:latin typeface="+mj-lt"/>
                  <a:cs typeface="Arial" panose="020B0604020202020204" pitchFamily="34" charset="0"/>
                </a:rPr>
                <a:t>Screening </a:t>
              </a:r>
            </a:p>
            <a:p>
              <a:pPr algn="ctr" fontAlgn="auto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altLang="ja-JP" sz="1400" b="1" dirty="0">
                  <a:latin typeface="+mj-lt"/>
                  <a:cs typeface="Arial" panose="020B0604020202020204" pitchFamily="34" charset="0"/>
                </a:rPr>
                <a:t>(28 days)</a:t>
              </a:r>
            </a:p>
          </p:txBody>
        </p:sp>
        <p:sp>
          <p:nvSpPr>
            <p:cNvPr id="11" name="AutoShape 4">
              <a:extLst>
                <a:ext uri="{FF2B5EF4-FFF2-40B4-BE49-F238E27FC236}">
                  <a16:creationId xmlns:a16="http://schemas.microsoft.com/office/drawing/2014/main" id="{354BCD46-E037-469B-807F-B308B767C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946" y="3647759"/>
              <a:ext cx="4377327" cy="438855"/>
            </a:xfrm>
            <a:prstGeom prst="homePlate">
              <a:avLst>
                <a:gd name="adj" fmla="val 37877"/>
              </a:avLst>
            </a:prstGeom>
            <a:solidFill>
              <a:srgbClr val="FF6600"/>
            </a:solidFill>
            <a:ln w="19050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contourClr>
                <a:srgbClr val="FFFFFF"/>
              </a:contourClr>
            </a:sp3d>
          </p:spPr>
          <p:txBody>
            <a:bodyPr wrap="none" lIns="18288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US" b="1" dirty="0">
                  <a:solidFill>
                    <a:schemeClr val="bg1"/>
                  </a:solidFill>
                  <a:latin typeface="+mj-lt"/>
                </a:rPr>
                <a:t>DTG + TDF/FTC</a:t>
              </a:r>
              <a:r>
                <a:rPr lang="en-US" b="1" dirty="0">
                  <a:solidFill>
                    <a:srgbClr val="FFFFFF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chemeClr val="bg1"/>
                  </a:solidFill>
                  <a:latin typeface="+mj-lt"/>
                </a:rPr>
                <a:t>(N = 717)</a:t>
              </a:r>
              <a:r>
                <a:rPr lang="en-US" b="1" dirty="0">
                  <a:solidFill>
                    <a:srgbClr val="FFFFFF"/>
                  </a:solidFill>
                  <a:latin typeface="+mj-lt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2" name="AutoShape 4">
              <a:extLst>
                <a:ext uri="{FF2B5EF4-FFF2-40B4-BE49-F238E27FC236}">
                  <a16:creationId xmlns:a16="http://schemas.microsoft.com/office/drawing/2014/main" id="{1E904AB3-6380-4790-996A-12F55FDF6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0184" y="2998515"/>
              <a:ext cx="1806458" cy="401334"/>
            </a:xfrm>
            <a:prstGeom prst="homePlate">
              <a:avLst>
                <a:gd name="adj" fmla="val 37877"/>
              </a:avLst>
            </a:prstGeom>
            <a:solidFill>
              <a:srgbClr val="002F5F"/>
            </a:solidFill>
            <a:ln w="19050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contourClr>
                <a:srgbClr val="FFFFFF"/>
              </a:contourClr>
            </a:sp3d>
          </p:spPr>
          <p:txBody>
            <a:bodyPr wrap="none" lIns="18288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US" b="1" dirty="0">
                  <a:solidFill>
                    <a:schemeClr val="bg1"/>
                  </a:solidFill>
                  <a:latin typeface="+mj-lt"/>
                </a:rPr>
                <a:t>DTG + 3TC</a:t>
              </a:r>
              <a:endParaRPr lang="en-US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3" name="Text Box 18">
              <a:extLst>
                <a:ext uri="{FF2B5EF4-FFF2-40B4-BE49-F238E27FC236}">
                  <a16:creationId xmlns:a16="http://schemas.microsoft.com/office/drawing/2014/main" id="{0E0A5505-8F7C-4B8A-A95A-D37ACE9F2A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0829" y="4536530"/>
              <a:ext cx="530915" cy="264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altLang="ja-JP" sz="1400" b="1" dirty="0">
                  <a:latin typeface="+mj-lt"/>
                  <a:cs typeface="Arial" panose="020B0604020202020204" pitchFamily="34" charset="0"/>
                </a:rPr>
                <a:t>W48</a:t>
              </a:r>
            </a:p>
          </p:txBody>
        </p:sp>
        <p:sp>
          <p:nvSpPr>
            <p:cNvPr id="14" name="Text Box 18">
              <a:extLst>
                <a:ext uri="{FF2B5EF4-FFF2-40B4-BE49-F238E27FC236}">
                  <a16:creationId xmlns:a16="http://schemas.microsoft.com/office/drawing/2014/main" id="{9A950302-9CB8-4CA8-B333-38F78294F6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9344" y="2409161"/>
              <a:ext cx="2840176" cy="453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auto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altLang="ja-JP" sz="1400" b="1" dirty="0">
                  <a:latin typeface="+mj-lt"/>
                  <a:cs typeface="Arial" panose="020B0604020202020204" pitchFamily="34" charset="0"/>
                </a:rPr>
                <a:t>Double-blind </a:t>
              </a:r>
              <a:br>
                <a:rPr lang="en-US" altLang="ja-JP" sz="1400" b="1" dirty="0">
                  <a:latin typeface="+mj-lt"/>
                  <a:cs typeface="Arial" panose="020B0604020202020204" pitchFamily="34" charset="0"/>
                </a:rPr>
              </a:br>
              <a:r>
                <a:rPr lang="en-US" altLang="ja-JP" sz="1400" b="1" dirty="0">
                  <a:latin typeface="+mj-lt"/>
                  <a:cs typeface="Arial" panose="020B0604020202020204" pitchFamily="34" charset="0"/>
                </a:rPr>
                <a:t>phase</a:t>
              </a:r>
              <a:r>
                <a:rPr lang="en-US" altLang="ja-JP" sz="1400" b="1" baseline="30000" dirty="0">
                  <a:latin typeface="+mj-lt"/>
                  <a:cs typeface="Arial" panose="020B0604020202020204" pitchFamily="34" charset="0"/>
                </a:rPr>
                <a:t> </a:t>
              </a:r>
              <a:endParaRPr lang="en-US" altLang="ja-JP" sz="1400" b="1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5" name="Text Box 17">
              <a:extLst>
                <a:ext uri="{FF2B5EF4-FFF2-40B4-BE49-F238E27FC236}">
                  <a16:creationId xmlns:a16="http://schemas.microsoft.com/office/drawing/2014/main" id="{19DE543F-D52D-450E-8370-F48745B00A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3353" y="2409161"/>
              <a:ext cx="1550097" cy="453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auto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altLang="ja-JP" sz="1400" b="1" dirty="0">
                  <a:latin typeface="+mj-lt"/>
                  <a:cs typeface="Arial" panose="020B0604020202020204" pitchFamily="34" charset="0"/>
                </a:rPr>
                <a:t>Open-label</a:t>
              </a:r>
              <a:br>
                <a:rPr lang="en-US" altLang="ja-JP" sz="1400" b="1" dirty="0">
                  <a:latin typeface="+mj-lt"/>
                  <a:cs typeface="Arial" panose="020B0604020202020204" pitchFamily="34" charset="0"/>
                </a:rPr>
              </a:br>
              <a:r>
                <a:rPr lang="en-US" altLang="ja-JP" sz="1400" b="1" dirty="0">
                  <a:latin typeface="+mj-lt"/>
                  <a:cs typeface="Arial" panose="020B0604020202020204" pitchFamily="34" charset="0"/>
                </a:rPr>
                <a:t>phase</a:t>
              </a:r>
            </a:p>
          </p:txBody>
        </p:sp>
        <p:sp>
          <p:nvSpPr>
            <p:cNvPr id="16" name="Text Box 18">
              <a:extLst>
                <a:ext uri="{FF2B5EF4-FFF2-40B4-BE49-F238E27FC236}">
                  <a16:creationId xmlns:a16="http://schemas.microsoft.com/office/drawing/2014/main" id="{25BE57DA-D619-4ED7-95C9-F5773E932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37282" y="2409161"/>
              <a:ext cx="1806458" cy="453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auto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altLang="ja-JP" sz="1400" b="1" dirty="0">
                  <a:latin typeface="+mj-lt"/>
                  <a:cs typeface="Arial" panose="020B0604020202020204" pitchFamily="34" charset="0"/>
                </a:rPr>
                <a:t>Continuation </a:t>
              </a:r>
              <a:endParaRPr lang="en-US" altLang="ja-JP" sz="1400" b="1" dirty="0">
                <a:latin typeface="+mj-lt"/>
              </a:endParaRPr>
            </a:p>
            <a:p>
              <a:pPr algn="ctr" fontAlgn="auto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altLang="ja-JP" sz="1400" b="1" dirty="0">
                  <a:latin typeface="+mj-lt"/>
                  <a:cs typeface="Arial" panose="020B0604020202020204" pitchFamily="34" charset="0"/>
                </a:rPr>
                <a:t>phase</a:t>
              </a:r>
            </a:p>
          </p:txBody>
        </p:sp>
        <p:sp>
          <p:nvSpPr>
            <p:cNvPr id="18" name="Line 12">
              <a:extLst>
                <a:ext uri="{FF2B5EF4-FFF2-40B4-BE49-F238E27FC236}">
                  <a16:creationId xmlns:a16="http://schemas.microsoft.com/office/drawing/2014/main" id="{1D643D06-2E26-47F2-9D31-7950BCCA7A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23449" y="4310614"/>
              <a:ext cx="0" cy="21466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ja-JP" altLang="en-US" sz="2000">
                <a:solidFill>
                  <a:srgbClr val="00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9" name="Line 12">
              <a:extLst>
                <a:ext uri="{FF2B5EF4-FFF2-40B4-BE49-F238E27FC236}">
                  <a16:creationId xmlns:a16="http://schemas.microsoft.com/office/drawing/2014/main" id="{D75AA5E0-C2D8-415A-A366-CDA65DEF25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7595" y="4316254"/>
              <a:ext cx="0" cy="21466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ja-JP" altLang="en-US" sz="2000">
                <a:solidFill>
                  <a:srgbClr val="00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0" name="Line 12">
              <a:extLst>
                <a:ext uri="{FF2B5EF4-FFF2-40B4-BE49-F238E27FC236}">
                  <a16:creationId xmlns:a16="http://schemas.microsoft.com/office/drawing/2014/main" id="{57E58190-4FAB-496E-9173-53611856EB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6287" y="4316254"/>
              <a:ext cx="0" cy="214667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ja-JP" altLang="en-US" sz="2000">
                <a:solidFill>
                  <a:srgbClr val="00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2" name="Text Box 18">
              <a:extLst>
                <a:ext uri="{FF2B5EF4-FFF2-40B4-BE49-F238E27FC236}">
                  <a16:creationId xmlns:a16="http://schemas.microsoft.com/office/drawing/2014/main" id="{A55106CA-1CD3-4270-8034-342197CBF0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4055" y="4536530"/>
              <a:ext cx="530915" cy="264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altLang="ja-JP" sz="1400" b="1" dirty="0">
                  <a:latin typeface="+mj-lt"/>
                  <a:cs typeface="Arial" panose="020B0604020202020204" pitchFamily="34" charset="0"/>
                </a:rPr>
                <a:t>W96</a:t>
              </a:r>
            </a:p>
          </p:txBody>
        </p:sp>
        <p:grpSp>
          <p:nvGrpSpPr>
            <p:cNvPr id="23" name="Group 32">
              <a:extLst>
                <a:ext uri="{FF2B5EF4-FFF2-40B4-BE49-F238E27FC236}">
                  <a16:creationId xmlns:a16="http://schemas.microsoft.com/office/drawing/2014/main" id="{EFE8DA1C-ABE6-4660-991F-A1D2C895A73F}"/>
                </a:ext>
              </a:extLst>
            </p:cNvPr>
            <p:cNvGrpSpPr/>
            <p:nvPr/>
          </p:nvGrpSpPr>
          <p:grpSpPr>
            <a:xfrm>
              <a:off x="89601" y="2511560"/>
              <a:ext cx="2663573" cy="1687054"/>
              <a:chOff x="287348" y="1748088"/>
              <a:chExt cx="2448186" cy="1147798"/>
            </a:xfrm>
          </p:grpSpPr>
          <p:sp>
            <p:nvSpPr>
              <p:cNvPr id="24" name="AutoShape 2">
                <a:extLst>
                  <a:ext uri="{FF2B5EF4-FFF2-40B4-BE49-F238E27FC236}">
                    <a16:creationId xmlns:a16="http://schemas.microsoft.com/office/drawing/2014/main" id="{2ADA81F4-1E54-436E-B6C1-B7D8FE648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348" y="2033424"/>
                <a:ext cx="2370851" cy="862462"/>
              </a:xfrm>
              <a:prstGeom prst="rightArrow">
                <a:avLst>
                  <a:gd name="adj1" fmla="val 57009"/>
                  <a:gd name="adj2" fmla="val 65033"/>
                </a:avLst>
              </a:prstGeom>
              <a:solidFill>
                <a:srgbClr val="0070C0"/>
              </a:solidFill>
              <a:ln w="19050">
                <a:noFill/>
                <a:miter lim="800000"/>
                <a:headEnd/>
                <a:tailEnd/>
              </a:ln>
              <a:effectLst/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contourClr>
                  <a:srgbClr val="FFFFFF"/>
                </a:contourClr>
              </a:sp3d>
            </p:spPr>
            <p:txBody>
              <a:bodyPr wrap="none" lIns="18288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defRPr/>
                </a:pPr>
                <a:r>
                  <a:rPr lang="en-US" sz="2000" b="1" dirty="0">
                    <a:solidFill>
                      <a:srgbClr val="FFFFFF"/>
                    </a:solidFill>
                    <a:latin typeface="+mj-lt"/>
                    <a:cs typeface="Arial" panose="020B0604020202020204" pitchFamily="34" charset="0"/>
                  </a:rPr>
                  <a:t>ART-naive adults</a:t>
                </a:r>
              </a:p>
            </p:txBody>
          </p:sp>
          <p:sp>
            <p:nvSpPr>
              <p:cNvPr id="25" name="TextBox 34">
                <a:extLst>
                  <a:ext uri="{FF2B5EF4-FFF2-40B4-BE49-F238E27FC236}">
                    <a16:creationId xmlns:a16="http://schemas.microsoft.com/office/drawing/2014/main" id="{918F48F3-DA1E-4024-9F32-FADC56B40259}"/>
                  </a:ext>
                </a:extLst>
              </p:cNvPr>
              <p:cNvSpPr txBox="1"/>
              <p:nvPr/>
            </p:nvSpPr>
            <p:spPr>
              <a:xfrm>
                <a:off x="2336467" y="1748088"/>
                <a:ext cx="399067" cy="1675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</a:rPr>
                  <a:t>1:1</a:t>
                </a:r>
              </a:p>
            </p:txBody>
          </p:sp>
        </p:grpSp>
        <p:sp>
          <p:nvSpPr>
            <p:cNvPr id="26" name="Oval 39">
              <a:extLst>
                <a:ext uri="{FF2B5EF4-FFF2-40B4-BE49-F238E27FC236}">
                  <a16:creationId xmlns:a16="http://schemas.microsoft.com/office/drawing/2014/main" id="{CA0DD381-7A45-4516-99A0-7969CDCB9FEC}"/>
                </a:ext>
              </a:extLst>
            </p:cNvPr>
            <p:cNvSpPr/>
            <p:nvPr/>
          </p:nvSpPr>
          <p:spPr>
            <a:xfrm>
              <a:off x="5237253" y="4500905"/>
              <a:ext cx="645218" cy="264752"/>
            </a:xfrm>
            <a:prstGeom prst="ellipse">
              <a:avLst/>
            </a:prstGeom>
            <a:noFill/>
            <a:ln w="28575">
              <a:solidFill>
                <a:srgbClr val="E31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+mj-lt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4C70177-28AB-49B9-AC14-A2C646466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GEMINI-1 AND GEMINI-2 </a:t>
            </a:r>
            <a:br>
              <a:rPr lang="en-US" altLang="en-US" sz="3200" dirty="0"/>
            </a:br>
            <a:r>
              <a:rPr lang="en-US" altLang="en-US" sz="3200" dirty="0"/>
              <a:t>PHASE III STUDY</a:t>
            </a:r>
            <a:endParaRPr lang="fr-FR" sz="3200" dirty="0"/>
          </a:p>
        </p:txBody>
      </p:sp>
      <p:sp>
        <p:nvSpPr>
          <p:cNvPr id="60" name="Footer Placeholder 3">
            <a:extLst>
              <a:ext uri="{FF2B5EF4-FFF2-40B4-BE49-F238E27FC236}">
                <a16:creationId xmlns:a16="http://schemas.microsoft.com/office/drawing/2014/main" id="{325B4153-E464-4F85-A8F3-34832F159F7E}"/>
              </a:ext>
            </a:extLst>
          </p:cNvPr>
          <p:cNvSpPr txBox="1">
            <a:spLocks/>
          </p:cNvSpPr>
          <p:nvPr/>
        </p:nvSpPr>
        <p:spPr>
          <a:xfrm>
            <a:off x="6281742" y="6486465"/>
            <a:ext cx="2862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altLang="ja-JP" sz="1400" b="1" i="1" dirty="0">
                <a:solidFill>
                  <a:srgbClr val="0070C0"/>
                </a:solidFill>
              </a:rPr>
              <a:t>Cahn P, IAS 2019, Abs. WEAB0404LB</a:t>
            </a:r>
            <a:endParaRPr lang="en-US" altLang="ja-JP" sz="1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48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29">
            <a:extLst>
              <a:ext uri="{FF2B5EF4-FFF2-40B4-BE49-F238E27FC236}">
                <a16:creationId xmlns:a16="http://schemas.microsoft.com/office/drawing/2014/main" id="{09936810-2DD6-4118-A109-ABD200385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051685"/>
              </p:ext>
            </p:extLst>
          </p:nvPr>
        </p:nvGraphicFramePr>
        <p:xfrm>
          <a:off x="2277362" y="2927107"/>
          <a:ext cx="4510295" cy="1271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529">
                  <a:extLst>
                    <a:ext uri="{9D8B030D-6E8A-4147-A177-3AD203B41FA5}">
                      <a16:colId xmlns:a16="http://schemas.microsoft.com/office/drawing/2014/main" val="3735737012"/>
                    </a:ext>
                  </a:extLst>
                </a:gridCol>
                <a:gridCol w="1439457">
                  <a:extLst>
                    <a:ext uri="{9D8B030D-6E8A-4147-A177-3AD203B41FA5}">
                      <a16:colId xmlns:a16="http://schemas.microsoft.com/office/drawing/2014/main" val="1813352299"/>
                    </a:ext>
                  </a:extLst>
                </a:gridCol>
                <a:gridCol w="1823309">
                  <a:extLst>
                    <a:ext uri="{9D8B030D-6E8A-4147-A177-3AD203B41FA5}">
                      <a16:colId xmlns:a16="http://schemas.microsoft.com/office/drawing/2014/main" val="3154424513"/>
                    </a:ext>
                  </a:extLst>
                </a:gridCol>
              </a:tblGrid>
              <a:tr h="63968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Treatment</a:t>
                      </a:r>
                    </a:p>
                  </a:txBody>
                  <a:tcPr marL="116539" marR="116539" marT="58270" marB="58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Responders, n (%)</a:t>
                      </a:r>
                    </a:p>
                  </a:txBody>
                  <a:tcPr marL="116539" marR="116539" marT="58270" marB="58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Adjusted difference, % (95% CI)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116539" marR="116539" marT="58270" marB="5827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397920"/>
                  </a:ext>
                </a:extLst>
              </a:tr>
              <a:tr h="315832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DTG + 3TC</a:t>
                      </a:r>
                    </a:p>
                  </a:txBody>
                  <a:tcPr marL="0" marR="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616/716 (86.0)</a:t>
                      </a:r>
                    </a:p>
                  </a:txBody>
                  <a:tcPr marL="0" marR="0" marT="27432" marB="27432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−3.4 (−6.7, 0.0)</a:t>
                      </a:r>
                    </a:p>
                  </a:txBody>
                  <a:tcPr marL="0" marR="0" marT="27432" marB="27432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093519"/>
                  </a:ext>
                </a:extLst>
              </a:tr>
              <a:tr h="315832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DTG + TDF/FTC</a:t>
                      </a:r>
                    </a:p>
                  </a:txBody>
                  <a:tcPr marL="0" marR="0" marT="27432" marB="274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642/717 (89.5)</a:t>
                      </a:r>
                    </a:p>
                  </a:txBody>
                  <a:tcPr marL="0" marR="0" marT="27432" marB="27432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27432" marB="27432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251687"/>
                  </a:ext>
                </a:extLst>
              </a:tr>
            </a:tbl>
          </a:graphicData>
        </a:graphic>
      </p:graphicFrame>
      <p:grpSp>
        <p:nvGrpSpPr>
          <p:cNvPr id="3" name="Groupe 2">
            <a:extLst>
              <a:ext uri="{FF2B5EF4-FFF2-40B4-BE49-F238E27FC236}">
                <a16:creationId xmlns:a16="http://schemas.microsoft.com/office/drawing/2014/main" id="{82A48B70-F11C-496B-B4A0-23A9A74D91DB}"/>
              </a:ext>
            </a:extLst>
          </p:cNvPr>
          <p:cNvGrpSpPr/>
          <p:nvPr/>
        </p:nvGrpSpPr>
        <p:grpSpPr>
          <a:xfrm>
            <a:off x="-370965" y="1602769"/>
            <a:ext cx="9343445" cy="4811831"/>
            <a:chOff x="-370965" y="1602769"/>
            <a:chExt cx="9343445" cy="4811831"/>
          </a:xfrm>
        </p:grpSpPr>
        <p:graphicFrame>
          <p:nvGraphicFramePr>
            <p:cNvPr id="28" name="Chart 10">
              <a:extLst>
                <a:ext uri="{FF2B5EF4-FFF2-40B4-BE49-F238E27FC236}">
                  <a16:creationId xmlns:a16="http://schemas.microsoft.com/office/drawing/2014/main" id="{5ADB82DA-CCB0-4951-8D36-E65EE26B529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02336218"/>
                </p:ext>
              </p:extLst>
            </p:nvPr>
          </p:nvGraphicFramePr>
          <p:xfrm>
            <a:off x="-370965" y="1602769"/>
            <a:ext cx="9272293" cy="48118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0" name="TextBox 21">
              <a:extLst>
                <a:ext uri="{FF2B5EF4-FFF2-40B4-BE49-F238E27FC236}">
                  <a16:creationId xmlns:a16="http://schemas.microsoft.com/office/drawing/2014/main" id="{8689014B-E6D6-4335-A2D6-A9AD74FE1560}"/>
                </a:ext>
              </a:extLst>
            </p:cNvPr>
            <p:cNvSpPr txBox="1"/>
            <p:nvPr/>
          </p:nvSpPr>
          <p:spPr>
            <a:xfrm>
              <a:off x="8129543" y="2801918"/>
              <a:ext cx="84293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latin typeface="+mj-lt"/>
                  <a:cs typeface="Arial" panose="020B0604020202020204" pitchFamily="34" charset="0"/>
                </a:rPr>
                <a:t>Snapshot</a:t>
              </a:r>
            </a:p>
          </p:txBody>
        </p:sp>
        <p:cxnSp>
          <p:nvCxnSpPr>
            <p:cNvPr id="34" name="Straight Connector 6">
              <a:extLst>
                <a:ext uri="{FF2B5EF4-FFF2-40B4-BE49-F238E27FC236}">
                  <a16:creationId xmlns:a16="http://schemas.microsoft.com/office/drawing/2014/main" id="{E3BBF624-76B5-49E7-A850-032058B3A600}"/>
                </a:ext>
              </a:extLst>
            </p:cNvPr>
            <p:cNvCxnSpPr/>
            <p:nvPr/>
          </p:nvCxnSpPr>
          <p:spPr>
            <a:xfrm>
              <a:off x="998531" y="4501681"/>
              <a:ext cx="76097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Freeform: Shape 2">
              <a:extLst>
                <a:ext uri="{FF2B5EF4-FFF2-40B4-BE49-F238E27FC236}">
                  <a16:creationId xmlns:a16="http://schemas.microsoft.com/office/drawing/2014/main" id="{1BFDFD72-9CC8-4267-948E-69E1E0574E06}"/>
                </a:ext>
              </a:extLst>
            </p:cNvPr>
            <p:cNvSpPr/>
            <p:nvPr/>
          </p:nvSpPr>
          <p:spPr>
            <a:xfrm>
              <a:off x="998531" y="4503642"/>
              <a:ext cx="0" cy="54864"/>
            </a:xfrm>
            <a:custGeom>
              <a:avLst/>
              <a:gdLst>
                <a:gd name="connsiteX0" fmla="*/ 0 w 0"/>
                <a:gd name="connsiteY0" fmla="*/ 0 h 106586"/>
                <a:gd name="connsiteX1" fmla="*/ 0 w 0"/>
                <a:gd name="connsiteY1" fmla="*/ 106586 h 10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06586">
                  <a:moveTo>
                    <a:pt x="0" y="0"/>
                  </a:moveTo>
                  <a:lnTo>
                    <a:pt x="0" y="106586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6" name="TextBox 3">
              <a:extLst>
                <a:ext uri="{FF2B5EF4-FFF2-40B4-BE49-F238E27FC236}">
                  <a16:creationId xmlns:a16="http://schemas.microsoft.com/office/drawing/2014/main" id="{D26129A5-335D-41CD-BD64-60FD38984A68}"/>
                </a:ext>
              </a:extLst>
            </p:cNvPr>
            <p:cNvSpPr txBox="1"/>
            <p:nvPr/>
          </p:nvSpPr>
          <p:spPr>
            <a:xfrm>
              <a:off x="941256" y="4590324"/>
              <a:ext cx="114549" cy="2831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sz="1400" dirty="0"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7" name="Freeform: Shape 34">
              <a:extLst>
                <a:ext uri="{FF2B5EF4-FFF2-40B4-BE49-F238E27FC236}">
                  <a16:creationId xmlns:a16="http://schemas.microsoft.com/office/drawing/2014/main" id="{2FB215A6-336A-45F9-AA10-E202BCCA6559}"/>
                </a:ext>
              </a:extLst>
            </p:cNvPr>
            <p:cNvSpPr/>
            <p:nvPr/>
          </p:nvSpPr>
          <p:spPr>
            <a:xfrm>
              <a:off x="1303184" y="4503642"/>
              <a:ext cx="0" cy="54864"/>
            </a:xfrm>
            <a:custGeom>
              <a:avLst/>
              <a:gdLst>
                <a:gd name="connsiteX0" fmla="*/ 0 w 0"/>
                <a:gd name="connsiteY0" fmla="*/ 0 h 106586"/>
                <a:gd name="connsiteX1" fmla="*/ 0 w 0"/>
                <a:gd name="connsiteY1" fmla="*/ 106586 h 10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06586">
                  <a:moveTo>
                    <a:pt x="0" y="0"/>
                  </a:moveTo>
                  <a:lnTo>
                    <a:pt x="0" y="106586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8" name="TextBox 35">
              <a:extLst>
                <a:ext uri="{FF2B5EF4-FFF2-40B4-BE49-F238E27FC236}">
                  <a16:creationId xmlns:a16="http://schemas.microsoft.com/office/drawing/2014/main" id="{6B655F27-972F-4D82-99E9-9F54FFC50F19}"/>
                </a:ext>
              </a:extLst>
            </p:cNvPr>
            <p:cNvSpPr txBox="1"/>
            <p:nvPr/>
          </p:nvSpPr>
          <p:spPr>
            <a:xfrm>
              <a:off x="1245910" y="4590324"/>
              <a:ext cx="114549" cy="2831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sz="1400" dirty="0"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9" name="Freeform: Shape 36">
              <a:extLst>
                <a:ext uri="{FF2B5EF4-FFF2-40B4-BE49-F238E27FC236}">
                  <a16:creationId xmlns:a16="http://schemas.microsoft.com/office/drawing/2014/main" id="{51DC7D84-6B48-423A-88D1-1DDB02AAA7A6}"/>
                </a:ext>
              </a:extLst>
            </p:cNvPr>
            <p:cNvSpPr/>
            <p:nvPr/>
          </p:nvSpPr>
          <p:spPr>
            <a:xfrm>
              <a:off x="1607837" y="4503642"/>
              <a:ext cx="0" cy="54864"/>
            </a:xfrm>
            <a:custGeom>
              <a:avLst/>
              <a:gdLst>
                <a:gd name="connsiteX0" fmla="*/ 0 w 0"/>
                <a:gd name="connsiteY0" fmla="*/ 0 h 106586"/>
                <a:gd name="connsiteX1" fmla="*/ 0 w 0"/>
                <a:gd name="connsiteY1" fmla="*/ 106586 h 10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06586">
                  <a:moveTo>
                    <a:pt x="0" y="0"/>
                  </a:moveTo>
                  <a:lnTo>
                    <a:pt x="0" y="106586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0" name="TextBox 37">
              <a:extLst>
                <a:ext uri="{FF2B5EF4-FFF2-40B4-BE49-F238E27FC236}">
                  <a16:creationId xmlns:a16="http://schemas.microsoft.com/office/drawing/2014/main" id="{50B6FC8E-D5E4-4EE0-A1B2-E16F2C794303}"/>
                </a:ext>
              </a:extLst>
            </p:cNvPr>
            <p:cNvSpPr txBox="1"/>
            <p:nvPr/>
          </p:nvSpPr>
          <p:spPr>
            <a:xfrm>
              <a:off x="1550563" y="4590324"/>
              <a:ext cx="114549" cy="2831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sz="1400" dirty="0"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1" name="Freeform: Shape 38">
              <a:extLst>
                <a:ext uri="{FF2B5EF4-FFF2-40B4-BE49-F238E27FC236}">
                  <a16:creationId xmlns:a16="http://schemas.microsoft.com/office/drawing/2014/main" id="{D6A2BD56-7508-4F93-9AB1-1792A057116E}"/>
                </a:ext>
              </a:extLst>
            </p:cNvPr>
            <p:cNvSpPr/>
            <p:nvPr/>
          </p:nvSpPr>
          <p:spPr>
            <a:xfrm>
              <a:off x="1912491" y="4503642"/>
              <a:ext cx="0" cy="54864"/>
            </a:xfrm>
            <a:custGeom>
              <a:avLst/>
              <a:gdLst>
                <a:gd name="connsiteX0" fmla="*/ 0 w 0"/>
                <a:gd name="connsiteY0" fmla="*/ 0 h 106586"/>
                <a:gd name="connsiteX1" fmla="*/ 0 w 0"/>
                <a:gd name="connsiteY1" fmla="*/ 106586 h 10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06586">
                  <a:moveTo>
                    <a:pt x="0" y="0"/>
                  </a:moveTo>
                  <a:lnTo>
                    <a:pt x="0" y="106586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2" name="TextBox 39">
              <a:extLst>
                <a:ext uri="{FF2B5EF4-FFF2-40B4-BE49-F238E27FC236}">
                  <a16:creationId xmlns:a16="http://schemas.microsoft.com/office/drawing/2014/main" id="{3437130D-B26A-4C87-AB65-49BA2C343C0E}"/>
                </a:ext>
              </a:extLst>
            </p:cNvPr>
            <p:cNvSpPr txBox="1"/>
            <p:nvPr/>
          </p:nvSpPr>
          <p:spPr>
            <a:xfrm>
              <a:off x="1855216" y="4590324"/>
              <a:ext cx="114549" cy="2831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sz="1400" dirty="0"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43" name="Freeform: Shape 40">
              <a:extLst>
                <a:ext uri="{FF2B5EF4-FFF2-40B4-BE49-F238E27FC236}">
                  <a16:creationId xmlns:a16="http://schemas.microsoft.com/office/drawing/2014/main" id="{F49AA331-0343-4AA7-ACBB-C6188386CC6E}"/>
                </a:ext>
              </a:extLst>
            </p:cNvPr>
            <p:cNvSpPr/>
            <p:nvPr/>
          </p:nvSpPr>
          <p:spPr>
            <a:xfrm>
              <a:off x="2214707" y="4503642"/>
              <a:ext cx="0" cy="54864"/>
            </a:xfrm>
            <a:custGeom>
              <a:avLst/>
              <a:gdLst>
                <a:gd name="connsiteX0" fmla="*/ 0 w 0"/>
                <a:gd name="connsiteY0" fmla="*/ 0 h 106586"/>
                <a:gd name="connsiteX1" fmla="*/ 0 w 0"/>
                <a:gd name="connsiteY1" fmla="*/ 106586 h 10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06586">
                  <a:moveTo>
                    <a:pt x="0" y="0"/>
                  </a:moveTo>
                  <a:lnTo>
                    <a:pt x="0" y="106586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4" name="TextBox 41">
              <a:extLst>
                <a:ext uri="{FF2B5EF4-FFF2-40B4-BE49-F238E27FC236}">
                  <a16:creationId xmlns:a16="http://schemas.microsoft.com/office/drawing/2014/main" id="{43138171-E537-4280-A673-60D34846F657}"/>
                </a:ext>
              </a:extLst>
            </p:cNvPr>
            <p:cNvSpPr txBox="1"/>
            <p:nvPr/>
          </p:nvSpPr>
          <p:spPr>
            <a:xfrm>
              <a:off x="2157432" y="4590324"/>
              <a:ext cx="114549" cy="2831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sz="1400" dirty="0"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45" name="Freeform: Shape 42">
              <a:extLst>
                <a:ext uri="{FF2B5EF4-FFF2-40B4-BE49-F238E27FC236}">
                  <a16:creationId xmlns:a16="http://schemas.microsoft.com/office/drawing/2014/main" id="{34C65524-BC44-407E-925B-475ED70AB7F3}"/>
                </a:ext>
              </a:extLst>
            </p:cNvPr>
            <p:cNvSpPr/>
            <p:nvPr/>
          </p:nvSpPr>
          <p:spPr>
            <a:xfrm>
              <a:off x="2826450" y="4503642"/>
              <a:ext cx="0" cy="54864"/>
            </a:xfrm>
            <a:custGeom>
              <a:avLst/>
              <a:gdLst>
                <a:gd name="connsiteX0" fmla="*/ 0 w 0"/>
                <a:gd name="connsiteY0" fmla="*/ 0 h 106586"/>
                <a:gd name="connsiteX1" fmla="*/ 0 w 0"/>
                <a:gd name="connsiteY1" fmla="*/ 106586 h 10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06586">
                  <a:moveTo>
                    <a:pt x="0" y="0"/>
                  </a:moveTo>
                  <a:lnTo>
                    <a:pt x="0" y="106586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6" name="TextBox 43">
              <a:extLst>
                <a:ext uri="{FF2B5EF4-FFF2-40B4-BE49-F238E27FC236}">
                  <a16:creationId xmlns:a16="http://schemas.microsoft.com/office/drawing/2014/main" id="{B71F11A3-837A-4593-89C3-74E15ECBE1AC}"/>
                </a:ext>
              </a:extLst>
            </p:cNvPr>
            <p:cNvSpPr txBox="1"/>
            <p:nvPr/>
          </p:nvSpPr>
          <p:spPr>
            <a:xfrm>
              <a:off x="2769176" y="4590324"/>
              <a:ext cx="114549" cy="2831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sz="1400" dirty="0">
                  <a:cs typeface="Arial" panose="020B0604020202020204" pitchFamily="34" charset="0"/>
                </a:rPr>
                <a:t>24</a:t>
              </a:r>
            </a:p>
          </p:txBody>
        </p:sp>
        <p:sp>
          <p:nvSpPr>
            <p:cNvPr id="47" name="Freeform: Shape 44">
              <a:extLst>
                <a:ext uri="{FF2B5EF4-FFF2-40B4-BE49-F238E27FC236}">
                  <a16:creationId xmlns:a16="http://schemas.microsoft.com/office/drawing/2014/main" id="{180ADC6E-A4F2-4CA2-ADC2-602350F197E1}"/>
                </a:ext>
              </a:extLst>
            </p:cNvPr>
            <p:cNvSpPr/>
            <p:nvPr/>
          </p:nvSpPr>
          <p:spPr>
            <a:xfrm>
              <a:off x="3737973" y="4503642"/>
              <a:ext cx="0" cy="54864"/>
            </a:xfrm>
            <a:custGeom>
              <a:avLst/>
              <a:gdLst>
                <a:gd name="connsiteX0" fmla="*/ 0 w 0"/>
                <a:gd name="connsiteY0" fmla="*/ 0 h 106586"/>
                <a:gd name="connsiteX1" fmla="*/ 0 w 0"/>
                <a:gd name="connsiteY1" fmla="*/ 106586 h 10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06586">
                  <a:moveTo>
                    <a:pt x="0" y="0"/>
                  </a:moveTo>
                  <a:lnTo>
                    <a:pt x="0" y="106586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8" name="TextBox 45">
              <a:extLst>
                <a:ext uri="{FF2B5EF4-FFF2-40B4-BE49-F238E27FC236}">
                  <a16:creationId xmlns:a16="http://schemas.microsoft.com/office/drawing/2014/main" id="{15D874A9-7114-496F-8DCD-4294D91755F7}"/>
                </a:ext>
              </a:extLst>
            </p:cNvPr>
            <p:cNvSpPr txBox="1"/>
            <p:nvPr/>
          </p:nvSpPr>
          <p:spPr>
            <a:xfrm>
              <a:off x="3680699" y="4590324"/>
              <a:ext cx="114549" cy="2831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sz="1400" dirty="0">
                  <a:cs typeface="Arial" panose="020B0604020202020204" pitchFamily="34" charset="0"/>
                </a:rPr>
                <a:t>36</a:t>
              </a:r>
            </a:p>
          </p:txBody>
        </p:sp>
        <p:sp>
          <p:nvSpPr>
            <p:cNvPr id="49" name="Freeform: Shape 50">
              <a:extLst>
                <a:ext uri="{FF2B5EF4-FFF2-40B4-BE49-F238E27FC236}">
                  <a16:creationId xmlns:a16="http://schemas.microsoft.com/office/drawing/2014/main" id="{96796B0D-D14F-43DD-8F12-0F69BDFD3B39}"/>
                </a:ext>
              </a:extLst>
            </p:cNvPr>
            <p:cNvSpPr/>
            <p:nvPr/>
          </p:nvSpPr>
          <p:spPr>
            <a:xfrm>
              <a:off x="4647058" y="4503642"/>
              <a:ext cx="0" cy="54864"/>
            </a:xfrm>
            <a:custGeom>
              <a:avLst/>
              <a:gdLst>
                <a:gd name="connsiteX0" fmla="*/ 0 w 0"/>
                <a:gd name="connsiteY0" fmla="*/ 0 h 106586"/>
                <a:gd name="connsiteX1" fmla="*/ 0 w 0"/>
                <a:gd name="connsiteY1" fmla="*/ 106586 h 10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06586">
                  <a:moveTo>
                    <a:pt x="0" y="0"/>
                  </a:moveTo>
                  <a:lnTo>
                    <a:pt x="0" y="106586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50" name="TextBox 51">
              <a:extLst>
                <a:ext uri="{FF2B5EF4-FFF2-40B4-BE49-F238E27FC236}">
                  <a16:creationId xmlns:a16="http://schemas.microsoft.com/office/drawing/2014/main" id="{210E124E-F281-45B7-8D2B-27B3B4234D40}"/>
                </a:ext>
              </a:extLst>
            </p:cNvPr>
            <p:cNvSpPr txBox="1"/>
            <p:nvPr/>
          </p:nvSpPr>
          <p:spPr>
            <a:xfrm>
              <a:off x="4589784" y="4590324"/>
              <a:ext cx="114549" cy="2831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sz="1400" dirty="0">
                  <a:cs typeface="Arial" panose="020B0604020202020204" pitchFamily="34" charset="0"/>
                </a:rPr>
                <a:t>48</a:t>
              </a:r>
            </a:p>
          </p:txBody>
        </p:sp>
        <p:sp>
          <p:nvSpPr>
            <p:cNvPr id="51" name="Freeform: Shape 52">
              <a:extLst>
                <a:ext uri="{FF2B5EF4-FFF2-40B4-BE49-F238E27FC236}">
                  <a16:creationId xmlns:a16="http://schemas.microsoft.com/office/drawing/2014/main" id="{9BE87508-711E-4BC6-AB7A-4606122DC3C2}"/>
                </a:ext>
              </a:extLst>
            </p:cNvPr>
            <p:cNvSpPr/>
            <p:nvPr/>
          </p:nvSpPr>
          <p:spPr>
            <a:xfrm>
              <a:off x="5561018" y="4503642"/>
              <a:ext cx="0" cy="54864"/>
            </a:xfrm>
            <a:custGeom>
              <a:avLst/>
              <a:gdLst>
                <a:gd name="connsiteX0" fmla="*/ 0 w 0"/>
                <a:gd name="connsiteY0" fmla="*/ 0 h 106586"/>
                <a:gd name="connsiteX1" fmla="*/ 0 w 0"/>
                <a:gd name="connsiteY1" fmla="*/ 106586 h 10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06586">
                  <a:moveTo>
                    <a:pt x="0" y="0"/>
                  </a:moveTo>
                  <a:lnTo>
                    <a:pt x="0" y="106586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52" name="TextBox 53">
              <a:extLst>
                <a:ext uri="{FF2B5EF4-FFF2-40B4-BE49-F238E27FC236}">
                  <a16:creationId xmlns:a16="http://schemas.microsoft.com/office/drawing/2014/main" id="{8F3B3301-7F6D-4630-9B54-8C172808379C}"/>
                </a:ext>
              </a:extLst>
            </p:cNvPr>
            <p:cNvSpPr txBox="1"/>
            <p:nvPr/>
          </p:nvSpPr>
          <p:spPr>
            <a:xfrm>
              <a:off x="5503743" y="4590324"/>
              <a:ext cx="114549" cy="2831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sz="1400" dirty="0"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53" name="Freeform: Shape 54">
              <a:extLst>
                <a:ext uri="{FF2B5EF4-FFF2-40B4-BE49-F238E27FC236}">
                  <a16:creationId xmlns:a16="http://schemas.microsoft.com/office/drawing/2014/main" id="{8E8E57C5-79AE-4270-B6B4-2F5180565C7D}"/>
                </a:ext>
              </a:extLst>
            </p:cNvPr>
            <p:cNvSpPr/>
            <p:nvPr/>
          </p:nvSpPr>
          <p:spPr>
            <a:xfrm>
              <a:off x="6470104" y="4503642"/>
              <a:ext cx="0" cy="54864"/>
            </a:xfrm>
            <a:custGeom>
              <a:avLst/>
              <a:gdLst>
                <a:gd name="connsiteX0" fmla="*/ 0 w 0"/>
                <a:gd name="connsiteY0" fmla="*/ 0 h 106586"/>
                <a:gd name="connsiteX1" fmla="*/ 0 w 0"/>
                <a:gd name="connsiteY1" fmla="*/ 106586 h 10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06586">
                  <a:moveTo>
                    <a:pt x="0" y="0"/>
                  </a:moveTo>
                  <a:lnTo>
                    <a:pt x="0" y="106586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54" name="TextBox 55">
              <a:extLst>
                <a:ext uri="{FF2B5EF4-FFF2-40B4-BE49-F238E27FC236}">
                  <a16:creationId xmlns:a16="http://schemas.microsoft.com/office/drawing/2014/main" id="{316B7872-0AAD-41B2-BE2B-0D6C5372EA5B}"/>
                </a:ext>
              </a:extLst>
            </p:cNvPr>
            <p:cNvSpPr txBox="1"/>
            <p:nvPr/>
          </p:nvSpPr>
          <p:spPr>
            <a:xfrm>
              <a:off x="6412829" y="4590324"/>
              <a:ext cx="114549" cy="2831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sz="1400" dirty="0">
                  <a:cs typeface="Arial" panose="020B0604020202020204" pitchFamily="34" charset="0"/>
                </a:rPr>
                <a:t>72</a:t>
              </a:r>
            </a:p>
          </p:txBody>
        </p:sp>
        <p:sp>
          <p:nvSpPr>
            <p:cNvPr id="55" name="Freeform: Shape 56">
              <a:extLst>
                <a:ext uri="{FF2B5EF4-FFF2-40B4-BE49-F238E27FC236}">
                  <a16:creationId xmlns:a16="http://schemas.microsoft.com/office/drawing/2014/main" id="{9E96C623-3D5D-40BE-8DEA-764514A32FE9}"/>
                </a:ext>
              </a:extLst>
            </p:cNvPr>
            <p:cNvSpPr/>
            <p:nvPr/>
          </p:nvSpPr>
          <p:spPr>
            <a:xfrm>
              <a:off x="7384063" y="4503642"/>
              <a:ext cx="0" cy="54864"/>
            </a:xfrm>
            <a:custGeom>
              <a:avLst/>
              <a:gdLst>
                <a:gd name="connsiteX0" fmla="*/ 0 w 0"/>
                <a:gd name="connsiteY0" fmla="*/ 0 h 106586"/>
                <a:gd name="connsiteX1" fmla="*/ 0 w 0"/>
                <a:gd name="connsiteY1" fmla="*/ 106586 h 10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06586">
                  <a:moveTo>
                    <a:pt x="0" y="0"/>
                  </a:moveTo>
                  <a:lnTo>
                    <a:pt x="0" y="106586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56" name="TextBox 57">
              <a:extLst>
                <a:ext uri="{FF2B5EF4-FFF2-40B4-BE49-F238E27FC236}">
                  <a16:creationId xmlns:a16="http://schemas.microsoft.com/office/drawing/2014/main" id="{6E3FDADA-5ED3-4EE3-9E22-216F7E7E5208}"/>
                </a:ext>
              </a:extLst>
            </p:cNvPr>
            <p:cNvSpPr txBox="1"/>
            <p:nvPr/>
          </p:nvSpPr>
          <p:spPr>
            <a:xfrm>
              <a:off x="7326788" y="4590324"/>
              <a:ext cx="114549" cy="2831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sz="1400" dirty="0">
                  <a:cs typeface="Arial" panose="020B0604020202020204" pitchFamily="34" charset="0"/>
                </a:rPr>
                <a:t>84</a:t>
              </a:r>
            </a:p>
          </p:txBody>
        </p:sp>
        <p:sp>
          <p:nvSpPr>
            <p:cNvPr id="57" name="Freeform: Shape 58">
              <a:extLst>
                <a:ext uri="{FF2B5EF4-FFF2-40B4-BE49-F238E27FC236}">
                  <a16:creationId xmlns:a16="http://schemas.microsoft.com/office/drawing/2014/main" id="{1C18C28A-37C3-40C1-8656-A80D5EB2ABF0}"/>
                </a:ext>
              </a:extLst>
            </p:cNvPr>
            <p:cNvSpPr/>
            <p:nvPr/>
          </p:nvSpPr>
          <p:spPr>
            <a:xfrm>
              <a:off x="8293148" y="4503642"/>
              <a:ext cx="0" cy="54864"/>
            </a:xfrm>
            <a:custGeom>
              <a:avLst/>
              <a:gdLst>
                <a:gd name="connsiteX0" fmla="*/ 0 w 0"/>
                <a:gd name="connsiteY0" fmla="*/ 0 h 106586"/>
                <a:gd name="connsiteX1" fmla="*/ 0 w 0"/>
                <a:gd name="connsiteY1" fmla="*/ 106586 h 10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06586">
                  <a:moveTo>
                    <a:pt x="0" y="0"/>
                  </a:moveTo>
                  <a:lnTo>
                    <a:pt x="0" y="106586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58" name="TextBox 59">
              <a:extLst>
                <a:ext uri="{FF2B5EF4-FFF2-40B4-BE49-F238E27FC236}">
                  <a16:creationId xmlns:a16="http://schemas.microsoft.com/office/drawing/2014/main" id="{47D5357F-1979-4B23-A9E3-DEE9C6D86724}"/>
                </a:ext>
              </a:extLst>
            </p:cNvPr>
            <p:cNvSpPr txBox="1"/>
            <p:nvPr/>
          </p:nvSpPr>
          <p:spPr>
            <a:xfrm>
              <a:off x="8235874" y="4590324"/>
              <a:ext cx="114549" cy="2831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sz="1400" dirty="0">
                  <a:cs typeface="Arial" panose="020B0604020202020204" pitchFamily="34" charset="0"/>
                </a:rPr>
                <a:t>96</a:t>
              </a:r>
            </a:p>
          </p:txBody>
        </p:sp>
      </p:grpSp>
      <p:sp>
        <p:nvSpPr>
          <p:cNvPr id="59" name="ZoneTexte 58"/>
          <p:cNvSpPr txBox="1"/>
          <p:nvPr/>
        </p:nvSpPr>
        <p:spPr>
          <a:xfrm>
            <a:off x="6853491" y="3494137"/>
            <a:ext cx="157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Non-</a:t>
            </a:r>
            <a:r>
              <a:rPr lang="fr-FR" dirty="0" err="1"/>
              <a:t>inferiority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4C70177-28AB-49B9-AC14-A2C646466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GEMINI-1 AND GEMINI-2 </a:t>
            </a:r>
            <a:br>
              <a:rPr lang="en-US" altLang="en-US" sz="3200" dirty="0"/>
            </a:br>
            <a:r>
              <a:rPr lang="en-US" altLang="en-US" sz="3200" dirty="0"/>
              <a:t>PHASE III STUDY</a:t>
            </a:r>
            <a:endParaRPr lang="fr-FR" sz="3200" dirty="0"/>
          </a:p>
        </p:txBody>
      </p:sp>
      <p:sp>
        <p:nvSpPr>
          <p:cNvPr id="60" name="Footer Placeholder 3">
            <a:extLst>
              <a:ext uri="{FF2B5EF4-FFF2-40B4-BE49-F238E27FC236}">
                <a16:creationId xmlns:a16="http://schemas.microsoft.com/office/drawing/2014/main" id="{325B4153-E464-4F85-A8F3-34832F159F7E}"/>
              </a:ext>
            </a:extLst>
          </p:cNvPr>
          <p:cNvSpPr txBox="1">
            <a:spLocks/>
          </p:cNvSpPr>
          <p:nvPr/>
        </p:nvSpPr>
        <p:spPr>
          <a:xfrm>
            <a:off x="6281742" y="6486465"/>
            <a:ext cx="2862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altLang="ja-JP" sz="1400" b="1" i="1" dirty="0">
                <a:solidFill>
                  <a:srgbClr val="0070C0"/>
                </a:solidFill>
              </a:rPr>
              <a:t>Cahn P, IAS 2019, Abs. WEAB0404LB</a:t>
            </a:r>
            <a:endParaRPr lang="en-US" altLang="ja-JP" sz="1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224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Chart 10">
            <a:extLst>
              <a:ext uri="{FF2B5EF4-FFF2-40B4-BE49-F238E27FC236}">
                <a16:creationId xmlns:a16="http://schemas.microsoft.com/office/drawing/2014/main" id="{F988D598-AEBF-4365-A5BE-8FEE8E46DC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6844224"/>
              </p:ext>
            </p:extLst>
          </p:nvPr>
        </p:nvGraphicFramePr>
        <p:xfrm>
          <a:off x="356800" y="1878745"/>
          <a:ext cx="7530502" cy="3766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e 3">
            <a:extLst>
              <a:ext uri="{FF2B5EF4-FFF2-40B4-BE49-F238E27FC236}">
                <a16:creationId xmlns:a16="http://schemas.microsoft.com/office/drawing/2014/main" id="{A4F2744C-5DF1-4222-A59C-B2A3F6886C38}"/>
              </a:ext>
            </a:extLst>
          </p:cNvPr>
          <p:cNvGrpSpPr/>
          <p:nvPr/>
        </p:nvGrpSpPr>
        <p:grpSpPr>
          <a:xfrm>
            <a:off x="283218" y="1159092"/>
            <a:ext cx="7928720" cy="3772297"/>
            <a:chOff x="283218" y="1159092"/>
            <a:chExt cx="7928720" cy="3772297"/>
          </a:xfrm>
        </p:grpSpPr>
        <p:sp>
          <p:nvSpPr>
            <p:cNvPr id="38" name="TextBox 15">
              <a:extLst>
                <a:ext uri="{FF2B5EF4-FFF2-40B4-BE49-F238E27FC236}">
                  <a16:creationId xmlns:a16="http://schemas.microsoft.com/office/drawing/2014/main" id="{BD32ED6C-B4F3-4A45-99F6-E71E3D19517D}"/>
                </a:ext>
              </a:extLst>
            </p:cNvPr>
            <p:cNvSpPr txBox="1"/>
            <p:nvPr/>
          </p:nvSpPr>
          <p:spPr>
            <a:xfrm>
              <a:off x="3394726" y="4181446"/>
              <a:ext cx="58669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cs typeface="Arial" panose="020B0604020202020204" pitchFamily="34" charset="0"/>
                </a:rPr>
                <a:t>&gt;100,000</a:t>
              </a:r>
            </a:p>
          </p:txBody>
        </p:sp>
        <p:sp>
          <p:nvSpPr>
            <p:cNvPr id="39" name="TextBox 16">
              <a:extLst>
                <a:ext uri="{FF2B5EF4-FFF2-40B4-BE49-F238E27FC236}">
                  <a16:creationId xmlns:a16="http://schemas.microsoft.com/office/drawing/2014/main" id="{51A9061B-2044-43C5-955C-6AE77CA13160}"/>
                </a:ext>
              </a:extLst>
            </p:cNvPr>
            <p:cNvSpPr txBox="1"/>
            <p:nvPr/>
          </p:nvSpPr>
          <p:spPr>
            <a:xfrm>
              <a:off x="1701642" y="4181446"/>
              <a:ext cx="58669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cs typeface="Arial" panose="020B0604020202020204" pitchFamily="34" charset="0"/>
                </a:rPr>
                <a:t>≤100,000</a:t>
              </a:r>
            </a:p>
          </p:txBody>
        </p:sp>
        <p:cxnSp>
          <p:nvCxnSpPr>
            <p:cNvPr id="40" name="Straight Connector 17">
              <a:extLst>
                <a:ext uri="{FF2B5EF4-FFF2-40B4-BE49-F238E27FC236}">
                  <a16:creationId xmlns:a16="http://schemas.microsoft.com/office/drawing/2014/main" id="{96F0756A-98A9-4E7E-9AB4-0756B109C7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3066" y="4417341"/>
              <a:ext cx="2789289" cy="10992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18">
              <a:extLst>
                <a:ext uri="{FF2B5EF4-FFF2-40B4-BE49-F238E27FC236}">
                  <a16:creationId xmlns:a16="http://schemas.microsoft.com/office/drawing/2014/main" id="{6AE38041-D542-4DA1-A8AF-7347F840DF40}"/>
                </a:ext>
              </a:extLst>
            </p:cNvPr>
            <p:cNvSpPr txBox="1"/>
            <p:nvPr/>
          </p:nvSpPr>
          <p:spPr>
            <a:xfrm>
              <a:off x="1360830" y="4438946"/>
              <a:ext cx="2851526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>
                  <a:cs typeface="Arial" panose="020B0604020202020204" pitchFamily="34" charset="0"/>
                </a:rPr>
                <a:t>Baseline HIV-1 </a:t>
              </a:r>
              <a:br>
                <a:rPr lang="en-US" sz="1600" b="1" dirty="0">
                  <a:cs typeface="Arial" panose="020B0604020202020204" pitchFamily="34" charset="0"/>
                </a:rPr>
              </a:br>
              <a:r>
                <a:rPr lang="en-US" sz="1600" b="1" dirty="0">
                  <a:cs typeface="Arial" panose="020B0604020202020204" pitchFamily="34" charset="0"/>
                </a:rPr>
                <a:t>RNA, c/mL</a:t>
              </a:r>
            </a:p>
          </p:txBody>
        </p:sp>
        <p:sp>
          <p:nvSpPr>
            <p:cNvPr id="42" name="TextBox 29">
              <a:extLst>
                <a:ext uri="{FF2B5EF4-FFF2-40B4-BE49-F238E27FC236}">
                  <a16:creationId xmlns:a16="http://schemas.microsoft.com/office/drawing/2014/main" id="{4732157E-F1C9-4E6B-B5A3-878253AF22FD}"/>
                </a:ext>
              </a:extLst>
            </p:cNvPr>
            <p:cNvSpPr txBox="1"/>
            <p:nvPr/>
          </p:nvSpPr>
          <p:spPr>
            <a:xfrm>
              <a:off x="5108220" y="4175027"/>
              <a:ext cx="5296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cs typeface="Arial" panose="020B0604020202020204" pitchFamily="34" charset="0"/>
                </a:rPr>
                <a:t>&gt;200</a:t>
              </a:r>
            </a:p>
          </p:txBody>
        </p:sp>
        <p:sp>
          <p:nvSpPr>
            <p:cNvPr id="43" name="TextBox 30">
              <a:extLst>
                <a:ext uri="{FF2B5EF4-FFF2-40B4-BE49-F238E27FC236}">
                  <a16:creationId xmlns:a16="http://schemas.microsoft.com/office/drawing/2014/main" id="{FF5C25CD-A5E9-408F-88F5-E233B64C659B}"/>
                </a:ext>
              </a:extLst>
            </p:cNvPr>
            <p:cNvSpPr txBox="1"/>
            <p:nvPr/>
          </p:nvSpPr>
          <p:spPr>
            <a:xfrm>
              <a:off x="7160508" y="4175027"/>
              <a:ext cx="43638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cs typeface="Arial" panose="020B0604020202020204" pitchFamily="34" charset="0"/>
                </a:rPr>
                <a:t>≤200</a:t>
              </a:r>
            </a:p>
          </p:txBody>
        </p:sp>
        <p:cxnSp>
          <p:nvCxnSpPr>
            <p:cNvPr id="44" name="Straight Connector 31">
              <a:extLst>
                <a:ext uri="{FF2B5EF4-FFF2-40B4-BE49-F238E27FC236}">
                  <a16:creationId xmlns:a16="http://schemas.microsoft.com/office/drawing/2014/main" id="{5EE68EC2-207F-48C7-914B-FBDCED21A05A}"/>
                </a:ext>
              </a:extLst>
            </p:cNvPr>
            <p:cNvCxnSpPr>
              <a:cxnSpLocks/>
            </p:cNvCxnSpPr>
            <p:nvPr/>
          </p:nvCxnSpPr>
          <p:spPr>
            <a:xfrm>
              <a:off x="4617723" y="4417342"/>
              <a:ext cx="3269579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32">
              <a:extLst>
                <a:ext uri="{FF2B5EF4-FFF2-40B4-BE49-F238E27FC236}">
                  <a16:creationId xmlns:a16="http://schemas.microsoft.com/office/drawing/2014/main" id="{2CC5205E-F351-4F91-9CCE-AAAD4C783E71}"/>
                </a:ext>
              </a:extLst>
            </p:cNvPr>
            <p:cNvSpPr txBox="1"/>
            <p:nvPr/>
          </p:nvSpPr>
          <p:spPr>
            <a:xfrm>
              <a:off x="5081087" y="4417435"/>
              <a:ext cx="2548182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>
                  <a:cs typeface="Arial" panose="020B0604020202020204" pitchFamily="34" charset="0"/>
                </a:rPr>
                <a:t>Baseline CD4+ </a:t>
              </a:r>
              <a:br>
                <a:rPr lang="en-US" sz="1600" b="1" dirty="0">
                  <a:cs typeface="Arial" panose="020B0604020202020204" pitchFamily="34" charset="0"/>
                </a:rPr>
              </a:br>
              <a:r>
                <a:rPr lang="en-US" sz="1600" b="1" dirty="0">
                  <a:cs typeface="Arial" panose="020B0604020202020204" pitchFamily="34" charset="0"/>
                </a:rPr>
                <a:t>cell count, cells/mm</a:t>
              </a:r>
              <a:r>
                <a:rPr lang="en-US" sz="1600" b="1" baseline="30000" dirty="0">
                  <a:cs typeface="Arial" panose="020B0604020202020204" pitchFamily="34" charset="0"/>
                </a:rPr>
                <a:t>3</a:t>
              </a:r>
              <a:endParaRPr lang="en-US" sz="1600" b="1" dirty="0">
                <a:cs typeface="Arial" panose="020B0604020202020204" pitchFamily="34" charset="0"/>
              </a:endParaRPr>
            </a:p>
          </p:txBody>
        </p:sp>
        <p:sp>
          <p:nvSpPr>
            <p:cNvPr id="46" name="TextBox 33">
              <a:extLst>
                <a:ext uri="{FF2B5EF4-FFF2-40B4-BE49-F238E27FC236}">
                  <a16:creationId xmlns:a16="http://schemas.microsoft.com/office/drawing/2014/main" id="{9E8827D1-BF97-435C-8016-19ADA85003C7}"/>
                </a:ext>
              </a:extLst>
            </p:cNvPr>
            <p:cNvSpPr txBox="1"/>
            <p:nvPr/>
          </p:nvSpPr>
          <p:spPr>
            <a:xfrm rot="16200000">
              <a:off x="-616615" y="2811931"/>
              <a:ext cx="2445998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cs typeface="Arial" panose="020B0604020202020204" pitchFamily="34" charset="0"/>
                </a:rPr>
                <a:t>HIV-1 RNA &lt;50 c/mL </a:t>
              </a:r>
              <a:br>
                <a:rPr lang="en-US" sz="1400" dirty="0">
                  <a:cs typeface="Arial" panose="020B0604020202020204" pitchFamily="34" charset="0"/>
                </a:rPr>
              </a:br>
              <a:r>
                <a:rPr lang="en-US" sz="1400" dirty="0">
                  <a:cs typeface="Arial" panose="020B0604020202020204" pitchFamily="34" charset="0"/>
                </a:rPr>
                <a:t>or without TRDF, %</a:t>
              </a:r>
            </a:p>
            <a:p>
              <a:pPr algn="ctr"/>
              <a:endParaRPr lang="en-US" sz="1400" dirty="0">
                <a:cs typeface="Arial" panose="020B0604020202020204" pitchFamily="34" charset="0"/>
              </a:endParaRPr>
            </a:p>
          </p:txBody>
        </p:sp>
        <p:sp>
          <p:nvSpPr>
            <p:cNvPr id="47" name="TextBox 35">
              <a:extLst>
                <a:ext uri="{FF2B5EF4-FFF2-40B4-BE49-F238E27FC236}">
                  <a16:creationId xmlns:a16="http://schemas.microsoft.com/office/drawing/2014/main" id="{039D917B-CEE3-4206-9D6E-E0B2DCF8EFEA}"/>
                </a:ext>
              </a:extLst>
            </p:cNvPr>
            <p:cNvSpPr txBox="1"/>
            <p:nvPr/>
          </p:nvSpPr>
          <p:spPr>
            <a:xfrm>
              <a:off x="2025791" y="3707158"/>
              <a:ext cx="290800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560/</a:t>
              </a:r>
            </a:p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576</a:t>
              </a:r>
            </a:p>
          </p:txBody>
        </p:sp>
        <p:sp>
          <p:nvSpPr>
            <p:cNvPr id="48" name="TextBox 36">
              <a:extLst>
                <a:ext uri="{FF2B5EF4-FFF2-40B4-BE49-F238E27FC236}">
                  <a16:creationId xmlns:a16="http://schemas.microsoft.com/office/drawing/2014/main" id="{9F0B167D-E79C-4ABD-89D2-0CC9B7EC5E0E}"/>
                </a:ext>
              </a:extLst>
            </p:cNvPr>
            <p:cNvSpPr txBox="1"/>
            <p:nvPr/>
          </p:nvSpPr>
          <p:spPr>
            <a:xfrm>
              <a:off x="1360829" y="3707158"/>
              <a:ext cx="264363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  <a:cs typeface="Arial" panose="020B0604020202020204" pitchFamily="34" charset="0"/>
                </a:rPr>
                <a:t>499/</a:t>
              </a:r>
            </a:p>
            <a:p>
              <a:pPr algn="ctr"/>
              <a:r>
                <a:rPr lang="en-US" sz="1050" b="1" dirty="0">
                  <a:solidFill>
                    <a:schemeClr val="bg1"/>
                  </a:solidFill>
                  <a:cs typeface="Arial" panose="020B0604020202020204" pitchFamily="34" charset="0"/>
                </a:rPr>
                <a:t>576</a:t>
              </a:r>
            </a:p>
          </p:txBody>
        </p:sp>
        <p:sp>
          <p:nvSpPr>
            <p:cNvPr id="49" name="TextBox 37">
              <a:extLst>
                <a:ext uri="{FF2B5EF4-FFF2-40B4-BE49-F238E27FC236}">
                  <a16:creationId xmlns:a16="http://schemas.microsoft.com/office/drawing/2014/main" id="{66D5BF4D-C971-43A4-B4F0-F827B462C08C}"/>
                </a:ext>
              </a:extLst>
            </p:cNvPr>
            <p:cNvSpPr txBox="1"/>
            <p:nvPr/>
          </p:nvSpPr>
          <p:spPr>
            <a:xfrm>
              <a:off x="1698517" y="3707158"/>
              <a:ext cx="290800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510/</a:t>
              </a:r>
            </a:p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564</a:t>
              </a:r>
            </a:p>
          </p:txBody>
        </p:sp>
        <p:sp>
          <p:nvSpPr>
            <p:cNvPr id="50" name="TextBox 38">
              <a:extLst>
                <a:ext uri="{FF2B5EF4-FFF2-40B4-BE49-F238E27FC236}">
                  <a16:creationId xmlns:a16="http://schemas.microsoft.com/office/drawing/2014/main" id="{07DCDEDD-F137-49AA-9301-DC9BA4C933D0}"/>
                </a:ext>
              </a:extLst>
            </p:cNvPr>
            <p:cNvSpPr txBox="1"/>
            <p:nvPr/>
          </p:nvSpPr>
          <p:spPr>
            <a:xfrm>
              <a:off x="3034216" y="3707158"/>
              <a:ext cx="290800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  <a:cs typeface="Arial" panose="020B0604020202020204" pitchFamily="34" charset="0"/>
                </a:rPr>
                <a:t>117/</a:t>
              </a:r>
            </a:p>
            <a:p>
              <a:pPr algn="ctr"/>
              <a:r>
                <a:rPr lang="en-US" sz="1050" b="1" dirty="0">
                  <a:solidFill>
                    <a:schemeClr val="bg1"/>
                  </a:solidFill>
                  <a:cs typeface="Arial" panose="020B0604020202020204" pitchFamily="34" charset="0"/>
                </a:rPr>
                <a:t>140</a:t>
              </a:r>
            </a:p>
          </p:txBody>
        </p:sp>
        <p:sp>
          <p:nvSpPr>
            <p:cNvPr id="51" name="TextBox 39">
              <a:extLst>
                <a:ext uri="{FF2B5EF4-FFF2-40B4-BE49-F238E27FC236}">
                  <a16:creationId xmlns:a16="http://schemas.microsoft.com/office/drawing/2014/main" id="{4A6CDE23-0A53-455D-9050-E16FDD90AB7F}"/>
                </a:ext>
              </a:extLst>
            </p:cNvPr>
            <p:cNvSpPr txBox="1"/>
            <p:nvPr/>
          </p:nvSpPr>
          <p:spPr>
            <a:xfrm>
              <a:off x="3377869" y="3707158"/>
              <a:ext cx="290800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132/</a:t>
              </a:r>
            </a:p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153</a:t>
              </a:r>
            </a:p>
          </p:txBody>
        </p:sp>
        <p:sp>
          <p:nvSpPr>
            <p:cNvPr id="52" name="TextBox 40">
              <a:extLst>
                <a:ext uri="{FF2B5EF4-FFF2-40B4-BE49-F238E27FC236}">
                  <a16:creationId xmlns:a16="http://schemas.microsoft.com/office/drawing/2014/main" id="{6105F88B-3195-468B-9DA7-F0034B43372B}"/>
                </a:ext>
              </a:extLst>
            </p:cNvPr>
            <p:cNvSpPr txBox="1"/>
            <p:nvPr/>
          </p:nvSpPr>
          <p:spPr>
            <a:xfrm>
              <a:off x="3705144" y="3707158"/>
              <a:ext cx="290800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132/</a:t>
              </a:r>
            </a:p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140</a:t>
              </a:r>
            </a:p>
          </p:txBody>
        </p:sp>
        <p:sp>
          <p:nvSpPr>
            <p:cNvPr id="53" name="TextBox 41">
              <a:extLst>
                <a:ext uri="{FF2B5EF4-FFF2-40B4-BE49-F238E27FC236}">
                  <a16:creationId xmlns:a16="http://schemas.microsoft.com/office/drawing/2014/main" id="{8F7D9BE8-A0EC-4A6D-951C-BF755A331BA5}"/>
                </a:ext>
              </a:extLst>
            </p:cNvPr>
            <p:cNvSpPr txBox="1"/>
            <p:nvPr/>
          </p:nvSpPr>
          <p:spPr>
            <a:xfrm>
              <a:off x="4046748" y="3707158"/>
              <a:ext cx="290800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146/</a:t>
              </a:r>
            </a:p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153</a:t>
              </a:r>
            </a:p>
          </p:txBody>
        </p:sp>
        <p:sp>
          <p:nvSpPr>
            <p:cNvPr id="54" name="TextBox 42">
              <a:extLst>
                <a:ext uri="{FF2B5EF4-FFF2-40B4-BE49-F238E27FC236}">
                  <a16:creationId xmlns:a16="http://schemas.microsoft.com/office/drawing/2014/main" id="{F0014431-F23E-482F-B99B-CD1475125C5E}"/>
                </a:ext>
              </a:extLst>
            </p:cNvPr>
            <p:cNvSpPr txBox="1"/>
            <p:nvPr/>
          </p:nvSpPr>
          <p:spPr>
            <a:xfrm>
              <a:off x="4738847" y="3707158"/>
              <a:ext cx="264363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  <a:cs typeface="Arial" panose="020B0604020202020204" pitchFamily="34" charset="0"/>
                </a:rPr>
                <a:t>573/</a:t>
              </a:r>
            </a:p>
            <a:p>
              <a:pPr algn="ctr"/>
              <a:r>
                <a:rPr lang="en-US" sz="1050" b="1" dirty="0">
                  <a:solidFill>
                    <a:schemeClr val="bg1"/>
                  </a:solidFill>
                  <a:cs typeface="Arial" panose="020B0604020202020204" pitchFamily="34" charset="0"/>
                </a:rPr>
                <a:t>653</a:t>
              </a:r>
            </a:p>
          </p:txBody>
        </p:sp>
        <p:sp>
          <p:nvSpPr>
            <p:cNvPr id="55" name="TextBox 43">
              <a:extLst>
                <a:ext uri="{FF2B5EF4-FFF2-40B4-BE49-F238E27FC236}">
                  <a16:creationId xmlns:a16="http://schemas.microsoft.com/office/drawing/2014/main" id="{5E939701-5DE2-4DA3-A77A-5B4F2FCFE474}"/>
                </a:ext>
              </a:extLst>
            </p:cNvPr>
            <p:cNvSpPr txBox="1"/>
            <p:nvPr/>
          </p:nvSpPr>
          <p:spPr>
            <a:xfrm>
              <a:off x="5050259" y="3707158"/>
              <a:ext cx="290800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594/</a:t>
              </a:r>
            </a:p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662</a:t>
              </a:r>
            </a:p>
          </p:txBody>
        </p:sp>
        <p:sp>
          <p:nvSpPr>
            <p:cNvPr id="56" name="TextBox 44">
              <a:extLst>
                <a:ext uri="{FF2B5EF4-FFF2-40B4-BE49-F238E27FC236}">
                  <a16:creationId xmlns:a16="http://schemas.microsoft.com/office/drawing/2014/main" id="{EE395E73-790D-49F2-85D2-B21D5DB631FB}"/>
                </a:ext>
              </a:extLst>
            </p:cNvPr>
            <p:cNvSpPr txBox="1"/>
            <p:nvPr/>
          </p:nvSpPr>
          <p:spPr>
            <a:xfrm>
              <a:off x="5383509" y="3707158"/>
              <a:ext cx="290800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633/</a:t>
              </a:r>
            </a:p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653</a:t>
              </a:r>
            </a:p>
          </p:txBody>
        </p:sp>
        <p:sp>
          <p:nvSpPr>
            <p:cNvPr id="57" name="TextBox 45">
              <a:extLst>
                <a:ext uri="{FF2B5EF4-FFF2-40B4-BE49-F238E27FC236}">
                  <a16:creationId xmlns:a16="http://schemas.microsoft.com/office/drawing/2014/main" id="{09558C4F-1ECB-49BB-A920-0BEB1F8C2A8E}"/>
                </a:ext>
              </a:extLst>
            </p:cNvPr>
            <p:cNvSpPr txBox="1"/>
            <p:nvPr/>
          </p:nvSpPr>
          <p:spPr>
            <a:xfrm>
              <a:off x="6400828" y="3707158"/>
              <a:ext cx="290800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  <a:cs typeface="Arial" panose="020B0604020202020204" pitchFamily="34" charset="0"/>
                </a:rPr>
                <a:t>43/</a:t>
              </a:r>
            </a:p>
            <a:p>
              <a:pPr algn="ctr"/>
              <a:r>
                <a:rPr lang="en-US" sz="1050" b="1" dirty="0">
                  <a:solidFill>
                    <a:schemeClr val="bg1"/>
                  </a:solidFill>
                  <a:cs typeface="Arial" panose="020B0604020202020204" pitchFamily="34" charset="0"/>
                </a:rPr>
                <a:t>63</a:t>
              </a:r>
            </a:p>
          </p:txBody>
        </p:sp>
        <p:sp>
          <p:nvSpPr>
            <p:cNvPr id="58" name="TextBox 46">
              <a:extLst>
                <a:ext uri="{FF2B5EF4-FFF2-40B4-BE49-F238E27FC236}">
                  <a16:creationId xmlns:a16="http://schemas.microsoft.com/office/drawing/2014/main" id="{269FB44E-C515-457F-AB1A-39D8620619CE}"/>
                </a:ext>
              </a:extLst>
            </p:cNvPr>
            <p:cNvSpPr txBox="1"/>
            <p:nvPr/>
          </p:nvSpPr>
          <p:spPr>
            <a:xfrm>
              <a:off x="6735990" y="3707158"/>
              <a:ext cx="290800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48/</a:t>
              </a:r>
            </a:p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55</a:t>
              </a:r>
            </a:p>
          </p:txBody>
        </p:sp>
        <p:sp>
          <p:nvSpPr>
            <p:cNvPr id="59" name="TextBox 47">
              <a:extLst>
                <a:ext uri="{FF2B5EF4-FFF2-40B4-BE49-F238E27FC236}">
                  <a16:creationId xmlns:a16="http://schemas.microsoft.com/office/drawing/2014/main" id="{3EABA55D-4DE2-44D6-AB69-E1F5165B9906}"/>
                </a:ext>
              </a:extLst>
            </p:cNvPr>
            <p:cNvSpPr txBox="1"/>
            <p:nvPr/>
          </p:nvSpPr>
          <p:spPr>
            <a:xfrm>
              <a:off x="7063266" y="3707158"/>
              <a:ext cx="290800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59/</a:t>
              </a:r>
            </a:p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63</a:t>
              </a:r>
            </a:p>
          </p:txBody>
        </p:sp>
        <p:sp>
          <p:nvSpPr>
            <p:cNvPr id="60" name="TextBox 48">
              <a:extLst>
                <a:ext uri="{FF2B5EF4-FFF2-40B4-BE49-F238E27FC236}">
                  <a16:creationId xmlns:a16="http://schemas.microsoft.com/office/drawing/2014/main" id="{D063A4D6-747A-47E5-839E-32B918AED0BF}"/>
                </a:ext>
              </a:extLst>
            </p:cNvPr>
            <p:cNvSpPr txBox="1"/>
            <p:nvPr/>
          </p:nvSpPr>
          <p:spPr>
            <a:xfrm>
              <a:off x="7397660" y="3707158"/>
              <a:ext cx="290800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53/</a:t>
              </a:r>
              <a:br>
                <a:rPr lang="en-US" sz="1050" b="1" dirty="0">
                  <a:cs typeface="Arial" panose="020B0604020202020204" pitchFamily="34" charset="0"/>
                </a:rPr>
              </a:br>
              <a:r>
                <a:rPr lang="en-US" sz="1050" b="1" dirty="0">
                  <a:cs typeface="Arial" panose="020B0604020202020204" pitchFamily="34" charset="0"/>
                </a:rPr>
                <a:t>55</a:t>
              </a:r>
            </a:p>
          </p:txBody>
        </p:sp>
        <p:sp>
          <p:nvSpPr>
            <p:cNvPr id="61" name="TextBox 1">
              <a:extLst>
                <a:ext uri="{FF2B5EF4-FFF2-40B4-BE49-F238E27FC236}">
                  <a16:creationId xmlns:a16="http://schemas.microsoft.com/office/drawing/2014/main" id="{BBE4521C-717B-40E0-A2CC-8BF6F7500230}"/>
                </a:ext>
              </a:extLst>
            </p:cNvPr>
            <p:cNvSpPr txBox="1"/>
            <p:nvPr/>
          </p:nvSpPr>
          <p:spPr>
            <a:xfrm>
              <a:off x="2358367" y="3707158"/>
              <a:ext cx="297127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545/</a:t>
              </a:r>
            </a:p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564</a:t>
              </a:r>
            </a:p>
          </p:txBody>
        </p:sp>
        <p:sp>
          <p:nvSpPr>
            <p:cNvPr id="62" name="TextBox 1">
              <a:extLst>
                <a:ext uri="{FF2B5EF4-FFF2-40B4-BE49-F238E27FC236}">
                  <a16:creationId xmlns:a16="http://schemas.microsoft.com/office/drawing/2014/main" id="{B31BFB08-9B9B-47B8-8909-35817F89DFBC}"/>
                </a:ext>
              </a:extLst>
            </p:cNvPr>
            <p:cNvSpPr txBox="1"/>
            <p:nvPr/>
          </p:nvSpPr>
          <p:spPr>
            <a:xfrm>
              <a:off x="5718320" y="3707158"/>
              <a:ext cx="297219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638/</a:t>
              </a:r>
            </a:p>
            <a:p>
              <a:pPr algn="ctr"/>
              <a:r>
                <a:rPr lang="en-US" sz="1050" b="1" dirty="0">
                  <a:cs typeface="Arial" panose="020B0604020202020204" pitchFamily="34" charset="0"/>
                </a:rPr>
                <a:t>662</a:t>
              </a:r>
            </a:p>
          </p:txBody>
        </p:sp>
        <p:sp>
          <p:nvSpPr>
            <p:cNvPr id="63" name="TextBox 55">
              <a:extLst>
                <a:ext uri="{FF2B5EF4-FFF2-40B4-BE49-F238E27FC236}">
                  <a16:creationId xmlns:a16="http://schemas.microsoft.com/office/drawing/2014/main" id="{6752DAB0-09F9-48C4-B237-17E016968A87}"/>
                </a:ext>
              </a:extLst>
            </p:cNvPr>
            <p:cNvSpPr txBox="1"/>
            <p:nvPr/>
          </p:nvSpPr>
          <p:spPr>
            <a:xfrm>
              <a:off x="7826756" y="3861047"/>
              <a:ext cx="385182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50" b="1" dirty="0">
                  <a:cs typeface="Arial" panose="020B0604020202020204" pitchFamily="34" charset="0"/>
                </a:rPr>
                <a:t>n/N</a:t>
              </a:r>
            </a:p>
          </p:txBody>
        </p:sp>
        <p:grpSp>
          <p:nvGrpSpPr>
            <p:cNvPr id="64" name="Group 56">
              <a:extLst>
                <a:ext uri="{FF2B5EF4-FFF2-40B4-BE49-F238E27FC236}">
                  <a16:creationId xmlns:a16="http://schemas.microsoft.com/office/drawing/2014/main" id="{5D1A7886-CE7C-4B6D-99DC-45509A9602D1}"/>
                </a:ext>
              </a:extLst>
            </p:cNvPr>
            <p:cNvGrpSpPr/>
            <p:nvPr/>
          </p:nvGrpSpPr>
          <p:grpSpPr>
            <a:xfrm>
              <a:off x="1911550" y="1159092"/>
              <a:ext cx="5891894" cy="682324"/>
              <a:chOff x="4362643" y="1690709"/>
              <a:chExt cx="5891894" cy="682324"/>
            </a:xfrm>
          </p:grpSpPr>
          <p:sp>
            <p:nvSpPr>
              <p:cNvPr id="65" name="TextBox 57">
                <a:extLst>
                  <a:ext uri="{FF2B5EF4-FFF2-40B4-BE49-F238E27FC236}">
                    <a16:creationId xmlns:a16="http://schemas.microsoft.com/office/drawing/2014/main" id="{95C43270-7144-48B8-B363-139FCDAA920D}"/>
                  </a:ext>
                </a:extLst>
              </p:cNvPr>
              <p:cNvSpPr txBox="1"/>
              <p:nvPr/>
            </p:nvSpPr>
            <p:spPr>
              <a:xfrm>
                <a:off x="4663466" y="1697399"/>
                <a:ext cx="2442294" cy="6756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750"/>
                  </a:lnSpc>
                </a:pPr>
                <a:r>
                  <a:rPr lang="en-US" sz="1400" b="1" u="sng" dirty="0">
                    <a:cs typeface="Arial" panose="020B0604020202020204" pitchFamily="34" charset="0"/>
                  </a:rPr>
                  <a:t>Snapshot</a:t>
                </a:r>
                <a:br>
                  <a:rPr lang="en-US" sz="1400" dirty="0">
                    <a:cs typeface="Arial" panose="020B0604020202020204" pitchFamily="34" charset="0"/>
                  </a:rPr>
                </a:br>
                <a:r>
                  <a:rPr lang="en-US" sz="1400" dirty="0">
                    <a:cs typeface="Arial" panose="020B0604020202020204" pitchFamily="34" charset="0"/>
                  </a:rPr>
                  <a:t>DTG + 3TC</a:t>
                </a:r>
                <a:br>
                  <a:rPr lang="en-US" sz="1400" dirty="0">
                    <a:cs typeface="Arial" panose="020B0604020202020204" pitchFamily="34" charset="0"/>
                  </a:rPr>
                </a:br>
                <a:r>
                  <a:rPr lang="en-US" sz="1400" dirty="0">
                    <a:cs typeface="Arial" panose="020B0604020202020204" pitchFamily="34" charset="0"/>
                  </a:rPr>
                  <a:t>DTG + TDF/FTC</a:t>
                </a:r>
              </a:p>
            </p:txBody>
          </p:sp>
          <p:sp>
            <p:nvSpPr>
              <p:cNvPr id="66" name="TextBox 58">
                <a:extLst>
                  <a:ext uri="{FF2B5EF4-FFF2-40B4-BE49-F238E27FC236}">
                    <a16:creationId xmlns:a16="http://schemas.microsoft.com/office/drawing/2014/main" id="{F92B7F1C-3B3A-4342-BF98-574CFE3E73D2}"/>
                  </a:ext>
                </a:extLst>
              </p:cNvPr>
              <p:cNvSpPr txBox="1"/>
              <p:nvPr/>
            </p:nvSpPr>
            <p:spPr>
              <a:xfrm>
                <a:off x="7812243" y="1690709"/>
                <a:ext cx="2442294" cy="6756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750"/>
                  </a:lnSpc>
                </a:pPr>
                <a:r>
                  <a:rPr lang="en-US" sz="1400" b="1" u="sng" dirty="0">
                    <a:cs typeface="Arial" panose="020B0604020202020204" pitchFamily="34" charset="0"/>
                  </a:rPr>
                  <a:t>TRDF</a:t>
                </a:r>
                <a:r>
                  <a:rPr lang="en-US" sz="1400" b="1" u="sng" baseline="30000" dirty="0">
                    <a:cs typeface="Arial" panose="020B0604020202020204" pitchFamily="34" charset="0"/>
                  </a:rPr>
                  <a:t>a</a:t>
                </a:r>
                <a:br>
                  <a:rPr lang="en-US" sz="1400" dirty="0">
                    <a:cs typeface="Arial" panose="020B0604020202020204" pitchFamily="34" charset="0"/>
                  </a:rPr>
                </a:br>
                <a:r>
                  <a:rPr lang="en-US" sz="1400" dirty="0">
                    <a:cs typeface="Arial" panose="020B0604020202020204" pitchFamily="34" charset="0"/>
                  </a:rPr>
                  <a:t>DTG + 3TC</a:t>
                </a:r>
                <a:br>
                  <a:rPr lang="en-US" sz="1400" dirty="0">
                    <a:cs typeface="Arial" panose="020B0604020202020204" pitchFamily="34" charset="0"/>
                  </a:rPr>
                </a:br>
                <a:r>
                  <a:rPr lang="en-US" sz="1400" dirty="0">
                    <a:cs typeface="Arial" panose="020B0604020202020204" pitchFamily="34" charset="0"/>
                  </a:rPr>
                  <a:t>DTG + TDF/FTC</a:t>
                </a: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CE02875-2B8D-4760-B58E-C5A724929B0A}"/>
                  </a:ext>
                </a:extLst>
              </p:cNvPr>
              <p:cNvSpPr/>
              <p:nvPr/>
            </p:nvSpPr>
            <p:spPr>
              <a:xfrm>
                <a:off x="4362643" y="1947196"/>
                <a:ext cx="181796" cy="159386"/>
              </a:xfrm>
              <a:prstGeom prst="rect">
                <a:avLst/>
              </a:prstGeom>
              <a:solidFill>
                <a:srgbClr val="002F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4A30D1A-8188-4D48-9967-D34046364921}"/>
                  </a:ext>
                </a:extLst>
              </p:cNvPr>
              <p:cNvSpPr/>
              <p:nvPr/>
            </p:nvSpPr>
            <p:spPr>
              <a:xfrm>
                <a:off x="4370984" y="2190498"/>
                <a:ext cx="181796" cy="159386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A89DE78-F5D4-44C9-9927-AA5845E65CA6}"/>
                  </a:ext>
                </a:extLst>
              </p:cNvPr>
              <p:cNvSpPr/>
              <p:nvPr/>
            </p:nvSpPr>
            <p:spPr>
              <a:xfrm>
                <a:off x="7523308" y="1943638"/>
                <a:ext cx="181796" cy="159386"/>
              </a:xfrm>
              <a:prstGeom prst="rect">
                <a:avLst/>
              </a:prstGeom>
              <a:pattFill prst="wdUpDiag">
                <a:fgClr>
                  <a:srgbClr val="002F5F"/>
                </a:fgClr>
                <a:bgClr>
                  <a:schemeClr val="bg1"/>
                </a:bgClr>
              </a:pattFill>
              <a:ln w="6350">
                <a:solidFill>
                  <a:srgbClr val="071D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BC996F2-9506-437C-B16B-086A2FDAE754}"/>
                  </a:ext>
                </a:extLst>
              </p:cNvPr>
              <p:cNvSpPr/>
              <p:nvPr/>
            </p:nvSpPr>
            <p:spPr>
              <a:xfrm>
                <a:off x="7519761" y="2170671"/>
                <a:ext cx="181796" cy="159386"/>
              </a:xfrm>
              <a:prstGeom prst="rect">
                <a:avLst/>
              </a:prstGeom>
              <a:pattFill prst="wdUpDiag">
                <a:fgClr>
                  <a:srgbClr val="FF6600"/>
                </a:fgClr>
                <a:bgClr>
                  <a:schemeClr val="bg1"/>
                </a:bgClr>
              </a:pattFill>
              <a:ln w="6350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AAEBB51-5CC0-43EE-B13F-99E68DA61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06"/>
            <a:ext cx="9144000" cy="1143000"/>
          </a:xfrm>
        </p:spPr>
        <p:txBody>
          <a:bodyPr>
            <a:normAutofit/>
          </a:bodyPr>
          <a:lstStyle/>
          <a:p>
            <a:r>
              <a:rPr lang="fr-FR" sz="2800" dirty="0"/>
              <a:t>GEMINI - HIV RNA &lt; 50 c/</a:t>
            </a:r>
            <a:r>
              <a:rPr lang="fr-FR" sz="2800" dirty="0" err="1"/>
              <a:t>mL</a:t>
            </a:r>
            <a:r>
              <a:rPr lang="fr-FR" sz="2800" dirty="0"/>
              <a:t> </a:t>
            </a:r>
            <a:br>
              <a:rPr lang="fr-FR" sz="2800" dirty="0"/>
            </a:br>
            <a:r>
              <a:rPr lang="fr-FR" sz="2800" dirty="0" err="1"/>
              <a:t>according</a:t>
            </a:r>
            <a:r>
              <a:rPr lang="fr-FR" sz="2800" dirty="0"/>
              <a:t> to </a:t>
            </a:r>
            <a:r>
              <a:rPr lang="fr-FR" sz="2800" dirty="0" err="1"/>
              <a:t>baseline</a:t>
            </a:r>
            <a:r>
              <a:rPr lang="fr-FR" sz="2800" dirty="0"/>
              <a:t> HIV RNA and CD4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4F0A22-EC5C-4A89-B636-478E7C13F3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5067963"/>
            <a:ext cx="8229600" cy="1488059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0070C0"/>
              </a:buClr>
            </a:pPr>
            <a:r>
              <a:rPr lang="en-US" dirty="0"/>
              <a:t>No emergence of resistance </a:t>
            </a:r>
            <a:r>
              <a:rPr lang="fr-FR" dirty="0"/>
              <a:t>at CVW: 11 in DTG/3TC vs 7 in DTG + FTC/TDF</a:t>
            </a:r>
          </a:p>
          <a:p>
            <a:pPr>
              <a:buClr>
                <a:srgbClr val="0070C0"/>
              </a:buClr>
            </a:pPr>
            <a:r>
              <a:rPr lang="en-US" dirty="0">
                <a:ea typeface="Times New Roman"/>
                <a:cs typeface="Arial" panose="020B0604020202020204" pitchFamily="34" charset="0"/>
              </a:rPr>
              <a:t>AEs leading to withdrawal from the study: 3 in each group</a:t>
            </a:r>
          </a:p>
          <a:p>
            <a:pPr>
              <a:buClr>
                <a:srgbClr val="0070C0"/>
              </a:buClr>
            </a:pPr>
            <a:r>
              <a:rPr lang="en-US" dirty="0">
                <a:ea typeface="Times New Roman"/>
                <a:cs typeface="Arial" panose="020B0604020202020204" pitchFamily="34" charset="0"/>
              </a:rPr>
              <a:t>Lower risk of drug-related AEs with DTG + 3TC</a:t>
            </a:r>
          </a:p>
          <a:p>
            <a:pPr>
              <a:buClr>
                <a:srgbClr val="0070C0"/>
              </a:buClr>
            </a:pPr>
            <a:r>
              <a:rPr lang="en-US" dirty="0">
                <a:ea typeface="Times New Roman"/>
                <a:cs typeface="Arial" panose="020B0604020202020204" pitchFamily="34" charset="0"/>
              </a:rPr>
              <a:t>Change in renal and bone biomarkers significantly favors DTG + 3TC</a:t>
            </a:r>
          </a:p>
          <a:p>
            <a:pPr>
              <a:buClr>
                <a:srgbClr val="0070C0"/>
              </a:buClr>
            </a:pPr>
            <a:r>
              <a:rPr lang="en-US" dirty="0">
                <a:ea typeface="Times New Roman"/>
                <a:cs typeface="Arial" panose="020B0604020202020204" pitchFamily="34" charset="0"/>
              </a:rPr>
              <a:t>Improvement in TC:HDL ratio in both arms </a:t>
            </a:r>
          </a:p>
        </p:txBody>
      </p:sp>
      <p:sp>
        <p:nvSpPr>
          <p:cNvPr id="73" name="Footer Placeholder 3">
            <a:extLst>
              <a:ext uri="{FF2B5EF4-FFF2-40B4-BE49-F238E27FC236}">
                <a16:creationId xmlns:a16="http://schemas.microsoft.com/office/drawing/2014/main" id="{143350AB-68AC-4FB6-AC42-7707EE77C50B}"/>
              </a:ext>
            </a:extLst>
          </p:cNvPr>
          <p:cNvSpPr txBox="1">
            <a:spLocks/>
          </p:cNvSpPr>
          <p:nvPr/>
        </p:nvSpPr>
        <p:spPr>
          <a:xfrm>
            <a:off x="6281742" y="6484772"/>
            <a:ext cx="2862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altLang="ja-JP" sz="1400" b="1" i="1" dirty="0">
                <a:solidFill>
                  <a:srgbClr val="0070C0"/>
                </a:solidFill>
              </a:rPr>
              <a:t>Cahn P, IAS 2019, Abs. WEAB0404LB</a:t>
            </a:r>
            <a:endParaRPr lang="en-US" altLang="ja-JP" sz="1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643521"/>
      </p:ext>
    </p:extLst>
  </p:cSld>
  <p:clrMapOvr>
    <a:masterClrMapping/>
  </p:clrMapOvr>
</p:sld>
</file>

<file path=ppt/theme/theme1.xml><?xml version="1.0" encoding="utf-8"?>
<a:theme xmlns:a="http://schemas.openxmlformats.org/drawingml/2006/main" name="ARV-trials - IAS 2019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ViiV Color Theme">
    <a:dk1>
      <a:srgbClr val="000000"/>
    </a:dk1>
    <a:lt1>
      <a:srgbClr val="FFFFFF"/>
    </a:lt1>
    <a:dk2>
      <a:srgbClr val="A30234"/>
    </a:dk2>
    <a:lt2>
      <a:srgbClr val="808080"/>
    </a:lt2>
    <a:accent1>
      <a:srgbClr val="002F5F"/>
    </a:accent1>
    <a:accent2>
      <a:srgbClr val="FF6600"/>
    </a:accent2>
    <a:accent3>
      <a:srgbClr val="00B050"/>
    </a:accent3>
    <a:accent4>
      <a:srgbClr val="FFCC00"/>
    </a:accent4>
    <a:accent5>
      <a:srgbClr val="0098DB"/>
    </a:accent5>
    <a:accent6>
      <a:srgbClr val="A50021"/>
    </a:accent6>
    <a:hlink>
      <a:srgbClr val="0000FF"/>
    </a:hlink>
    <a:folHlink>
      <a:srgbClr val="7030A0"/>
    </a:folHlink>
  </a:clrScheme>
  <a:fontScheme name="ViiV Corporate Font 201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ViiV Color Theme">
    <a:dk1>
      <a:srgbClr val="000000"/>
    </a:dk1>
    <a:lt1>
      <a:srgbClr val="FFFFFF"/>
    </a:lt1>
    <a:dk2>
      <a:srgbClr val="A30234"/>
    </a:dk2>
    <a:lt2>
      <a:srgbClr val="808080"/>
    </a:lt2>
    <a:accent1>
      <a:srgbClr val="002F5F"/>
    </a:accent1>
    <a:accent2>
      <a:srgbClr val="FF6600"/>
    </a:accent2>
    <a:accent3>
      <a:srgbClr val="00B050"/>
    </a:accent3>
    <a:accent4>
      <a:srgbClr val="FFCC00"/>
    </a:accent4>
    <a:accent5>
      <a:srgbClr val="0098DB"/>
    </a:accent5>
    <a:accent6>
      <a:srgbClr val="A50021"/>
    </a:accent6>
    <a:hlink>
      <a:srgbClr val="0000FF"/>
    </a:hlink>
    <a:folHlink>
      <a:srgbClr val="7030A0"/>
    </a:folHlink>
  </a:clrScheme>
  <a:fontScheme name="ViiV Corporate Font 201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ViiV Color Theme">
    <a:dk1>
      <a:srgbClr val="000000"/>
    </a:dk1>
    <a:lt1>
      <a:srgbClr val="FFFFFF"/>
    </a:lt1>
    <a:dk2>
      <a:srgbClr val="A30234"/>
    </a:dk2>
    <a:lt2>
      <a:srgbClr val="808080"/>
    </a:lt2>
    <a:accent1>
      <a:srgbClr val="002F5F"/>
    </a:accent1>
    <a:accent2>
      <a:srgbClr val="FF6600"/>
    </a:accent2>
    <a:accent3>
      <a:srgbClr val="00B050"/>
    </a:accent3>
    <a:accent4>
      <a:srgbClr val="FFCC00"/>
    </a:accent4>
    <a:accent5>
      <a:srgbClr val="0098DB"/>
    </a:accent5>
    <a:accent6>
      <a:srgbClr val="A50021"/>
    </a:accent6>
    <a:hlink>
      <a:srgbClr val="0000FF"/>
    </a:hlink>
    <a:folHlink>
      <a:srgbClr val="7030A0"/>
    </a:folHlink>
  </a:clrScheme>
  <a:fontScheme name="ViiV Corporate Font 201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Merck Branding 2017">
    <a:dk1>
      <a:srgbClr val="37424A"/>
    </a:dk1>
    <a:lt1>
      <a:sysClr val="window" lastClr="FFFFFF"/>
    </a:lt1>
    <a:dk2>
      <a:srgbClr val="00877C"/>
    </a:dk2>
    <a:lt2>
      <a:srgbClr val="BFB8AF"/>
    </a:lt2>
    <a:accent1>
      <a:srgbClr val="00877C"/>
    </a:accent1>
    <a:accent2>
      <a:srgbClr val="6ECEB2"/>
    </a:accent2>
    <a:accent3>
      <a:srgbClr val="66203A"/>
    </a:accent3>
    <a:accent4>
      <a:srgbClr val="F68D2E"/>
    </a:accent4>
    <a:accent5>
      <a:srgbClr val="9AC92E"/>
    </a:accent5>
    <a:accent6>
      <a:srgbClr val="FBE122"/>
    </a:accent6>
    <a:hlink>
      <a:srgbClr val="0033CC"/>
    </a:hlink>
    <a:folHlink>
      <a:srgbClr val="7030A0"/>
    </a:folHlink>
  </a:clrScheme>
  <a:fontScheme name="Merck Font Theme #1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</TotalTime>
  <Words>5098</Words>
  <Application>Microsoft Office PowerPoint</Application>
  <PresentationFormat>Affichage à l'écran (4:3)</PresentationFormat>
  <Paragraphs>1563</Paragraphs>
  <Slides>47</Slides>
  <Notes>47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4" baseType="lpstr">
      <vt:lpstr>Arial</vt:lpstr>
      <vt:lpstr>Arial Narrow</vt:lpstr>
      <vt:lpstr>Calibri</vt:lpstr>
      <vt:lpstr>Times</vt:lpstr>
      <vt:lpstr>Wingdings</vt:lpstr>
      <vt:lpstr>ARV-trials - IAS 2019</vt:lpstr>
      <vt:lpstr>Prism 8</vt:lpstr>
      <vt:lpstr>10TH IAS CONFERENCE ON HIV SCIENCE (IAS 2019)</vt:lpstr>
      <vt:lpstr>Présentation PowerPoint</vt:lpstr>
      <vt:lpstr>ADVANCE TRIAL</vt:lpstr>
      <vt:lpstr>Présentation PowerPoint</vt:lpstr>
      <vt:lpstr>REFLATE-TB2 : TDF/FTC + EFV vs TDF/FTC + RAL  as 1st line in 455 patients on TB Rx </vt:lpstr>
      <vt:lpstr>D/C/F/TAF (AMBER-EMERALD studies) Emergence of resistance at W96</vt:lpstr>
      <vt:lpstr>GEMINI-1 AND GEMINI-2  PHASE III STUDY</vt:lpstr>
      <vt:lpstr>GEMINI-1 AND GEMINI-2  PHASE III STUDY</vt:lpstr>
      <vt:lpstr>GEMINI - HIV RNA &lt; 50 c/mL  according to baseline HIV RNA and CD4</vt:lpstr>
      <vt:lpstr>TANGO – PHASE III </vt:lpstr>
      <vt:lpstr>TANGO – PHASE III </vt:lpstr>
      <vt:lpstr>Study 380-4030 : Switch DTG + F/TXF to B/F/TAF </vt:lpstr>
      <vt:lpstr>Study 380-4030 : Switch DTG + F/TXF to B/F/TAF </vt:lpstr>
      <vt:lpstr>QUATUOR – Study design Randomized, multicenter, national, open-label, non-inferiority study in adults with HIV-1 virological suppression</vt:lpstr>
      <vt:lpstr>QUATUOR – Primary endpoint at W48  KM estimation (ITT)</vt:lpstr>
      <vt:lpstr>QUATUOR –Treatment failure</vt:lpstr>
      <vt:lpstr>CAB + RPV LA IM as switch ATLAS Participant Reported Outcomes: Summary </vt:lpstr>
      <vt:lpstr>CAB + RPV LA IM as induction/maintenance - FLAIR Study  Patient-reported Outcomes and views (W48)</vt:lpstr>
      <vt:lpstr>Présentation PowerPoint</vt:lpstr>
      <vt:lpstr>Islatravir (MK-8591) </vt:lpstr>
      <vt:lpstr>Islatravir Phase 2 (switch to 2DR ISL + DOR)</vt:lpstr>
      <vt:lpstr>Fostemsavir, prodrug metabolized to temsavir, a first in-class attachment inhibitor that binds to gp120, preventing HIV attachment and entry into the CD4+ T cell</vt:lpstr>
      <vt:lpstr>BRIGHTE STUDY W96: fostemsavir in heavily treatment experienced patients with MDR</vt:lpstr>
      <vt:lpstr>BRIGHTE STUDY W96</vt:lpstr>
      <vt:lpstr>GS-6207: First-in-Class HIV Capsid Inhibitor</vt:lpstr>
      <vt:lpstr>Subcutaneous GS-6207: Antiviral Activity</vt:lpstr>
      <vt:lpstr>Immune-Based Strategies to Eliminate HIV Reservoirs Vesatolimod (GS-9620)</vt:lpstr>
      <vt:lpstr>Vesatolimod Dose Escalation Study in PLWH </vt:lpstr>
      <vt:lpstr> HIV-1 neutralizing antibodies</vt:lpstr>
      <vt:lpstr> HIV-1 broadly neutralizing antibodies,  VRC01LS or VRC07-523LS (Phase 1)</vt:lpstr>
      <vt:lpstr>Présentation PowerPoint</vt:lpstr>
      <vt:lpstr>Retrospective study (Brazil) NTD with ARV at conception</vt:lpstr>
      <vt:lpstr>Prospective APR, Periconception:  CNS and NTD by Drug Class</vt:lpstr>
      <vt:lpstr>Tsepamo (Botswana): NTD Prevalence by Exposure at Conception</vt:lpstr>
      <vt:lpstr>Tsepamo-DTG at conception - Conclusions</vt:lpstr>
      <vt:lpstr>Présentation PowerPoint</vt:lpstr>
      <vt:lpstr>Preferred and alternative first-line ART regimens</vt:lpstr>
      <vt:lpstr>ADVANCE study:  1st line open-label randomized ART in Johannesburg</vt:lpstr>
      <vt:lpstr>NAMSAL study: 1st line open-label randomized ART in AFRICA (Cameroon) </vt:lpstr>
      <vt:lpstr>Présentation PowerPoint</vt:lpstr>
      <vt:lpstr>DISCOVER:  Randomized, Double Blind, Non inferiority PrEP Trial</vt:lpstr>
      <vt:lpstr>MTN-025 HOPE</vt:lpstr>
      <vt:lpstr>Islatravir Implant Phase 1 </vt:lpstr>
      <vt:lpstr>Présentation PowerPoint</vt:lpstr>
      <vt:lpstr>ImPrEP</vt:lpstr>
      <vt:lpstr>Expanded PrEP implementation is effective</vt:lpstr>
      <vt:lpstr>Next ARV-trials.com webinars</vt:lpstr>
    </vt:vector>
  </TitlesOfParts>
  <Company>AEI - www.aei.fr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ARV-trials - Webinar IAS 2019</dc:title>
  <dc:subject>www.arv-trials.com</dc:subject>
  <dc:creator>Pedro Cahn, Anton Pozniak et François Raffi</dc:creator>
  <cp:lastModifiedBy>Pilar</cp:lastModifiedBy>
  <cp:revision>551</cp:revision>
  <dcterms:created xsi:type="dcterms:W3CDTF">2018-10-26T15:18:15Z</dcterms:created>
  <dcterms:modified xsi:type="dcterms:W3CDTF">2019-08-15T13:28:18Z</dcterms:modified>
</cp:coreProperties>
</file>