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265" r:id="rId2"/>
    <p:sldId id="257" r:id="rId3"/>
    <p:sldId id="258" r:id="rId4"/>
    <p:sldId id="259" r:id="rId5"/>
    <p:sldId id="266" r:id="rId6"/>
    <p:sldId id="260" r:id="rId7"/>
    <p:sldId id="262" r:id="rId8"/>
    <p:sldId id="270" r:id="rId9"/>
    <p:sldId id="268" r:id="rId10"/>
    <p:sldId id="269" r:id="rId11"/>
    <p:sldId id="264" r:id="rId12"/>
  </p:sldIdLst>
  <p:sldSz cx="9144000" cy="6858000" type="screen4x3"/>
  <p:notesSz cx="6759575" cy="9867900"/>
  <p:custDataLst>
    <p:tags r:id="rId15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99FF33"/>
    <a:srgbClr val="CC3300"/>
    <a:srgbClr val="DDDDDD"/>
    <a:srgbClr val="000066"/>
    <a:srgbClr val="00B050"/>
    <a:srgbClr val="CC0000"/>
    <a:srgbClr val="5B92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84" autoAdjust="0"/>
    <p:restoredTop sz="94660"/>
  </p:normalViewPr>
  <p:slideViewPr>
    <p:cSldViewPr snapToGrid="0" snapToObjects="1" showGuides="1">
      <p:cViewPr varScale="1">
        <p:scale>
          <a:sx n="77" d="100"/>
          <a:sy n="77" d="100"/>
        </p:scale>
        <p:origin x="-384" y="-104"/>
      </p:cViewPr>
      <p:guideLst>
        <p:guide orient="horz" pos="191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tags" Target="tags/tag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7C90613-0EB8-4EFE-B778-600831C36E62}" type="datetimeFigureOut">
              <a:rPr lang="fr-FR"/>
              <a:pPr>
                <a:defRPr/>
              </a:pPr>
              <a:t>20/11/15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6275" y="4687888"/>
            <a:ext cx="5407025" cy="44402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29050" y="937260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8A40831-68B0-47D5-A56A-DDAD014F303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9121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34" charset="-128"/>
            </a:endParaRPr>
          </a:p>
        </p:txBody>
      </p:sp>
      <p:sp>
        <p:nvSpPr>
          <p:cNvPr id="1434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1623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14341" name="Rectangle 7"/>
          <p:cNvSpPr txBox="1">
            <a:spLocks noGrp="1" noChangeArrowheads="1"/>
          </p:cNvSpPr>
          <p:nvPr/>
        </p:nvSpPr>
        <p:spPr bwMode="auto">
          <a:xfrm>
            <a:off x="3562350" y="9091613"/>
            <a:ext cx="29257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E41F8231-F6E0-4A34-B03D-A10D380ACFD2}" type="slidenum">
              <a:rPr lang="fr-FR" sz="1200">
                <a:latin typeface="Calibri" pitchFamily="34" charset="0"/>
              </a:rPr>
              <a:pPr algn="r" defTabSz="850900"/>
              <a:t>1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355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1623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23557" name="Rectangle 7"/>
          <p:cNvSpPr txBox="1">
            <a:spLocks noGrp="1" noChangeArrowheads="1"/>
          </p:cNvSpPr>
          <p:nvPr/>
        </p:nvSpPr>
        <p:spPr bwMode="auto">
          <a:xfrm>
            <a:off x="3562350" y="9091613"/>
            <a:ext cx="29257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F6EEF3D1-3D56-4C6E-AFA3-F42C77A8C78D}" type="slidenum">
              <a:rPr lang="fr-FR" sz="1200">
                <a:solidFill>
                  <a:srgbClr val="000000"/>
                </a:solidFill>
              </a:rPr>
              <a:pPr algn="r" defTabSz="850900"/>
              <a:t>11</a:t>
            </a:fld>
            <a:endParaRPr 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53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1623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5365" name="Rectangle 7"/>
          <p:cNvSpPr txBox="1">
            <a:spLocks noGrp="1" noChangeArrowheads="1"/>
          </p:cNvSpPr>
          <p:nvPr/>
        </p:nvSpPr>
        <p:spPr bwMode="auto">
          <a:xfrm>
            <a:off x="3562350" y="9091613"/>
            <a:ext cx="29257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FD4E2D92-9F58-4A39-9D62-6105AD810CD0}" type="slidenum">
              <a:rPr lang="fr-FR" sz="1200">
                <a:solidFill>
                  <a:srgbClr val="000000"/>
                </a:solidFill>
              </a:rPr>
              <a:pPr algn="r" defTabSz="850900"/>
              <a:t>2</a:t>
            </a:fld>
            <a:endParaRPr 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638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1623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6389" name="Rectangle 7"/>
          <p:cNvSpPr txBox="1">
            <a:spLocks noGrp="1" noChangeArrowheads="1"/>
          </p:cNvSpPr>
          <p:nvPr/>
        </p:nvSpPr>
        <p:spPr bwMode="auto">
          <a:xfrm>
            <a:off x="3562350" y="9091613"/>
            <a:ext cx="29257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C55ADCA-1B18-49B9-8833-550795596DC9}" type="slidenum">
              <a:rPr lang="fr-FR" sz="1200">
                <a:solidFill>
                  <a:srgbClr val="000000"/>
                </a:solidFill>
              </a:rPr>
              <a:pPr algn="r" defTabSz="850900"/>
              <a:t>3</a:t>
            </a:fld>
            <a:endParaRPr 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741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1623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7413" name="Rectangle 7"/>
          <p:cNvSpPr txBox="1">
            <a:spLocks noGrp="1" noChangeArrowheads="1"/>
          </p:cNvSpPr>
          <p:nvPr/>
        </p:nvSpPr>
        <p:spPr bwMode="auto">
          <a:xfrm>
            <a:off x="3562350" y="9091613"/>
            <a:ext cx="29257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F75A5B4E-879F-41A2-A946-86D24389A219}" type="slidenum">
              <a:rPr lang="fr-FR" sz="1200">
                <a:solidFill>
                  <a:srgbClr val="000000"/>
                </a:solidFill>
              </a:rPr>
              <a:pPr algn="r" defTabSz="850900"/>
              <a:t>4</a:t>
            </a:fld>
            <a:endParaRPr 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1623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8437" name="Rectangle 7"/>
          <p:cNvSpPr txBox="1">
            <a:spLocks noGrp="1" noChangeArrowheads="1"/>
          </p:cNvSpPr>
          <p:nvPr/>
        </p:nvSpPr>
        <p:spPr bwMode="auto">
          <a:xfrm>
            <a:off x="3562350" y="9091613"/>
            <a:ext cx="29257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69E0AEDF-F36C-4178-8836-5763A9922A2E}" type="slidenum">
              <a:rPr lang="fr-FR" sz="1200">
                <a:solidFill>
                  <a:srgbClr val="000000"/>
                </a:solidFill>
              </a:rPr>
              <a:pPr algn="r" defTabSz="850900"/>
              <a:t>6</a:t>
            </a:fld>
            <a:endParaRPr 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946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1623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9461" name="Rectangle 7"/>
          <p:cNvSpPr txBox="1">
            <a:spLocks noGrp="1" noChangeArrowheads="1"/>
          </p:cNvSpPr>
          <p:nvPr/>
        </p:nvSpPr>
        <p:spPr bwMode="auto">
          <a:xfrm>
            <a:off x="3562350" y="9091613"/>
            <a:ext cx="29257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BD78805E-82DD-467D-BCE7-742398C46B86}" type="slidenum">
              <a:rPr lang="fr-FR" sz="1200">
                <a:solidFill>
                  <a:srgbClr val="000000"/>
                </a:solidFill>
                <a:latin typeface="Calibri" pitchFamily="34" charset="0"/>
              </a:rPr>
              <a:pPr algn="r" defTabSz="850900"/>
              <a:t>7</a:t>
            </a:fld>
            <a:endParaRPr lang="fr-FR" sz="120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048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1623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20485" name="Rectangle 7"/>
          <p:cNvSpPr txBox="1">
            <a:spLocks noGrp="1" noChangeArrowheads="1"/>
          </p:cNvSpPr>
          <p:nvPr/>
        </p:nvSpPr>
        <p:spPr bwMode="auto">
          <a:xfrm>
            <a:off x="3562350" y="9091613"/>
            <a:ext cx="29257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0B2CD5E7-8E86-468B-A8AD-FD3D78C44AEB}" type="slidenum">
              <a:rPr lang="fr-FR" sz="1200">
                <a:solidFill>
                  <a:srgbClr val="000000"/>
                </a:solidFill>
                <a:latin typeface="Calibri" pitchFamily="34" charset="0"/>
              </a:rPr>
              <a:pPr algn="r" defTabSz="850900"/>
              <a:t>8</a:t>
            </a:fld>
            <a:endParaRPr lang="fr-FR" sz="120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725F35C-FB12-4391-968D-1B23937227CD}" type="slidenum">
              <a:rPr lang="en-US" smtClean="0">
                <a:latin typeface="Arial" charset="0"/>
              </a:rPr>
              <a:pPr/>
              <a:t>9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89458F9-1D5A-47EA-8A61-B428375419F6}" type="slidenum">
              <a:rPr lang="en-US" smtClean="0">
                <a:latin typeface="Arial" charset="0"/>
              </a:rPr>
              <a:pPr/>
              <a:t>10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tags" Target="../tags/tag9.xm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tags" Target="../tags/tag5.x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tags" Target="../tags/tag7.xm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tags" Target="../tags/tag8.xm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3200" smtClean="0">
                <a:ea typeface="ＭＳ Ｐゴシック" pitchFamily="34" charset="-128"/>
              </a:rPr>
              <a:t>Comparison of RTV vs Cobi</a:t>
            </a:r>
          </a:p>
        </p:txBody>
      </p:sp>
      <p:sp>
        <p:nvSpPr>
          <p:cNvPr id="2051" name="Espace réservé du contenu 4"/>
          <p:cNvSpPr>
            <a:spLocks/>
          </p:cNvSpPr>
          <p:nvPr/>
        </p:nvSpPr>
        <p:spPr bwMode="auto">
          <a:xfrm>
            <a:off x="50800" y="1219200"/>
            <a:ext cx="819308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sz="2800" b="1">
                <a:solidFill>
                  <a:srgbClr val="CC3300"/>
                </a:solidFill>
                <a:latin typeface="Calibri" pitchFamily="34" charset="0"/>
              </a:rPr>
              <a:t>GS-US-216-0114</a:t>
            </a:r>
            <a:r>
              <a:rPr lang="en-US" sz="2800" b="1">
                <a:solidFill>
                  <a:srgbClr val="C0C0C0"/>
                </a:solidFill>
                <a:latin typeface="Calibri" pitchFamily="34" charset="0"/>
              </a:rPr>
              <a:t>			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Content Placeholder 66"/>
          <p:cNvSpPr>
            <a:spLocks noGrp="1"/>
          </p:cNvSpPr>
          <p:nvPr>
            <p:ph idx="1"/>
          </p:nvPr>
        </p:nvSpPr>
        <p:spPr>
          <a:xfrm>
            <a:off x="217488" y="5913438"/>
            <a:ext cx="9026525" cy="382587"/>
          </a:xfrm>
        </p:spPr>
        <p:txBody>
          <a:bodyPr/>
          <a:lstStyle/>
          <a:p>
            <a:pPr>
              <a:defRPr/>
            </a:pPr>
            <a:r>
              <a:rPr lang="en-US" b="1" dirty="0" smtClean="0">
                <a:latin typeface="+mj-lt"/>
                <a:ea typeface="ＭＳ Ｐゴシック" pitchFamily="34" charset="-128"/>
              </a:rPr>
              <a:t>No difference in TC:HDL ratio changes between arms (- 0.3 </a:t>
            </a:r>
            <a:r>
              <a:rPr lang="en-US" b="1" dirty="0" err="1" smtClean="0">
                <a:latin typeface="+mj-lt"/>
                <a:ea typeface="ＭＳ Ｐゴシック" pitchFamily="34" charset="-128"/>
              </a:rPr>
              <a:t>vs</a:t>
            </a:r>
            <a:r>
              <a:rPr lang="en-US" b="1" dirty="0" smtClean="0">
                <a:latin typeface="+mj-lt"/>
                <a:ea typeface="ＭＳ Ｐゴシック" pitchFamily="34" charset="-128"/>
              </a:rPr>
              <a:t> -0.2)</a:t>
            </a:r>
          </a:p>
        </p:txBody>
      </p:sp>
      <p:sp>
        <p:nvSpPr>
          <p:cNvPr id="20499" name="TextBox 57"/>
          <p:cNvSpPr txBox="1">
            <a:spLocks noChangeArrowheads="1"/>
          </p:cNvSpPr>
          <p:nvPr/>
        </p:nvSpPr>
        <p:spPr bwMode="auto">
          <a:xfrm>
            <a:off x="1243013" y="1247775"/>
            <a:ext cx="6584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rgbClr val="CC3300"/>
                </a:solidFill>
                <a:latin typeface="+mj-lt"/>
              </a:rPr>
              <a:t>Median </a:t>
            </a:r>
            <a:r>
              <a:rPr lang="en-US" sz="2000" b="1" dirty="0" smtClean="0">
                <a:solidFill>
                  <a:srgbClr val="CC3300"/>
                </a:solidFill>
                <a:latin typeface="+mj-lt"/>
              </a:rPr>
              <a:t>change </a:t>
            </a:r>
            <a:r>
              <a:rPr lang="en-US" sz="2000" b="1" dirty="0">
                <a:solidFill>
                  <a:srgbClr val="CC3300"/>
                </a:solidFill>
                <a:latin typeface="+mj-lt"/>
              </a:rPr>
              <a:t>in fasting lipids at week 144 (mg/</a:t>
            </a:r>
            <a:r>
              <a:rPr lang="en-US" sz="2000" b="1" dirty="0" err="1">
                <a:solidFill>
                  <a:srgbClr val="CC3300"/>
                </a:solidFill>
                <a:latin typeface="+mj-lt"/>
              </a:rPr>
              <a:t>dL</a:t>
            </a:r>
            <a:r>
              <a:rPr lang="en-US" sz="2000" b="1" dirty="0">
                <a:solidFill>
                  <a:srgbClr val="CC3300"/>
                </a:solidFill>
                <a:latin typeface="+mj-lt"/>
              </a:rPr>
              <a:t>)</a:t>
            </a:r>
          </a:p>
        </p:txBody>
      </p:sp>
      <p:grpSp>
        <p:nvGrpSpPr>
          <p:cNvPr id="11268" name="Grouper 44"/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11323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US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11324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US" sz="1200" b="1" i="1">
                  <a:solidFill>
                    <a:srgbClr val="333399"/>
                  </a:solidFill>
                  <a:latin typeface="Cambria" pitchFamily="18" charset="0"/>
                </a:rPr>
                <a:t>GS-US-216-0114</a:t>
              </a:r>
            </a:p>
          </p:txBody>
        </p:sp>
      </p:grpSp>
      <p:sp>
        <p:nvSpPr>
          <p:cNvPr id="11269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US" sz="3200" smtClean="0">
                <a:ea typeface="ＭＳ Ｐゴシック" pitchFamily="34" charset="-128"/>
              </a:rPr>
              <a:t>Study GS-US-216-0114: ATV + ritonavir + FTC/TDF QD vs ATV + cobicistat + FTC/TDF</a:t>
            </a:r>
          </a:p>
        </p:txBody>
      </p:sp>
      <p:sp>
        <p:nvSpPr>
          <p:cNvPr id="11270" name="ZoneTexte 4"/>
          <p:cNvSpPr txBox="1">
            <a:spLocks noChangeArrowheads="1"/>
          </p:cNvSpPr>
          <p:nvPr/>
        </p:nvSpPr>
        <p:spPr bwMode="auto">
          <a:xfrm>
            <a:off x="6507163" y="6561138"/>
            <a:ext cx="26177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fr-FR" sz="1200" i="1">
                <a:solidFill>
                  <a:srgbClr val="CC3300"/>
                </a:solidFill>
              </a:rPr>
              <a:t>Gallant JE. JAIDS 2015;69:338-40</a:t>
            </a:r>
          </a:p>
        </p:txBody>
      </p:sp>
      <p:grpSp>
        <p:nvGrpSpPr>
          <p:cNvPr id="11271" name="Groupe 70"/>
          <p:cNvGrpSpPr>
            <a:grpSpLocks/>
          </p:cNvGrpSpPr>
          <p:nvPr/>
        </p:nvGrpSpPr>
        <p:grpSpPr bwMode="auto">
          <a:xfrm>
            <a:off x="314325" y="1844675"/>
            <a:ext cx="8356600" cy="3890963"/>
            <a:chOff x="349663" y="1890788"/>
            <a:chExt cx="8356187" cy="3891262"/>
          </a:xfrm>
        </p:grpSpPr>
        <p:grpSp>
          <p:nvGrpSpPr>
            <p:cNvPr id="11272" name="Group 2"/>
            <p:cNvGrpSpPr>
              <a:grpSpLocks/>
            </p:cNvGrpSpPr>
            <p:nvPr/>
          </p:nvGrpSpPr>
          <p:grpSpPr bwMode="auto">
            <a:xfrm>
              <a:off x="1003713" y="5407400"/>
              <a:ext cx="7388225" cy="374650"/>
              <a:chOff x="1350646" y="4957763"/>
              <a:chExt cx="7387878" cy="374650"/>
            </a:xfrm>
          </p:grpSpPr>
          <p:sp>
            <p:nvSpPr>
              <p:cNvPr id="20536" name="TextBox 2"/>
              <p:cNvSpPr txBox="1">
                <a:spLocks noChangeArrowheads="1"/>
              </p:cNvSpPr>
              <p:nvPr/>
            </p:nvSpPr>
            <p:spPr bwMode="auto">
              <a:xfrm>
                <a:off x="1350614" y="4960909"/>
                <a:ext cx="1836561" cy="3699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b="1" dirty="0" smtClean="0">
                    <a:solidFill>
                      <a:srgbClr val="333399"/>
                    </a:solidFill>
                    <a:latin typeface="+mj-lt"/>
                  </a:rPr>
                  <a:t>Total cholesterol</a:t>
                </a:r>
                <a:endParaRPr lang="en-US" b="1" dirty="0">
                  <a:solidFill>
                    <a:srgbClr val="333399"/>
                  </a:solidFill>
                  <a:latin typeface="+mj-lt"/>
                </a:endParaRPr>
              </a:p>
            </p:txBody>
          </p:sp>
          <p:sp>
            <p:nvSpPr>
              <p:cNvPr id="20537" name="TextBox 10"/>
              <p:cNvSpPr txBox="1">
                <a:spLocks noChangeArrowheads="1"/>
              </p:cNvSpPr>
              <p:nvPr/>
            </p:nvSpPr>
            <p:spPr bwMode="auto">
              <a:xfrm>
                <a:off x="3187175" y="4960909"/>
                <a:ext cx="1861958" cy="3699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b="1" dirty="0" smtClean="0">
                    <a:solidFill>
                      <a:srgbClr val="333399"/>
                    </a:solidFill>
                    <a:latin typeface="+mj-lt"/>
                  </a:rPr>
                  <a:t>LDL-c</a:t>
                </a:r>
                <a:endParaRPr lang="en-US" b="1" dirty="0">
                  <a:solidFill>
                    <a:srgbClr val="333399"/>
                  </a:solidFill>
                  <a:latin typeface="+mj-lt"/>
                </a:endParaRPr>
              </a:p>
            </p:txBody>
          </p:sp>
          <p:sp>
            <p:nvSpPr>
              <p:cNvPr id="20538" name="TextBox 11"/>
              <p:cNvSpPr txBox="1">
                <a:spLocks noChangeArrowheads="1"/>
              </p:cNvSpPr>
              <p:nvPr/>
            </p:nvSpPr>
            <p:spPr bwMode="auto">
              <a:xfrm>
                <a:off x="5049133" y="4964084"/>
                <a:ext cx="1804814" cy="3683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b="1" dirty="0" smtClean="0">
                    <a:solidFill>
                      <a:srgbClr val="333399"/>
                    </a:solidFill>
                    <a:latin typeface="+mj-lt"/>
                  </a:rPr>
                  <a:t>HDL-c</a:t>
                </a:r>
                <a:endParaRPr lang="en-US" b="1" dirty="0">
                  <a:solidFill>
                    <a:srgbClr val="333399"/>
                  </a:solidFill>
                  <a:latin typeface="+mj-lt"/>
                </a:endParaRPr>
              </a:p>
            </p:txBody>
          </p:sp>
          <p:sp>
            <p:nvSpPr>
              <p:cNvPr id="20539" name="TextBox 12"/>
              <p:cNvSpPr txBox="1">
                <a:spLocks noChangeArrowheads="1"/>
              </p:cNvSpPr>
              <p:nvPr/>
            </p:nvSpPr>
            <p:spPr bwMode="auto">
              <a:xfrm>
                <a:off x="6853947" y="4957734"/>
                <a:ext cx="1884180" cy="3699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b="1" dirty="0" smtClean="0">
                    <a:solidFill>
                      <a:srgbClr val="333399"/>
                    </a:solidFill>
                    <a:latin typeface="+mj-lt"/>
                  </a:rPr>
                  <a:t>Triglycerides</a:t>
                </a:r>
                <a:endParaRPr lang="en-US" b="1" dirty="0">
                  <a:solidFill>
                    <a:srgbClr val="333399"/>
                  </a:solidFill>
                  <a:latin typeface="+mj-lt"/>
                </a:endParaRPr>
              </a:p>
            </p:txBody>
          </p:sp>
        </p:grpSp>
        <p:sp>
          <p:nvSpPr>
            <p:cNvPr id="14" name="Rectangle 13"/>
            <p:cNvSpPr/>
            <p:nvPr/>
          </p:nvSpPr>
          <p:spPr bwMode="auto">
            <a:xfrm>
              <a:off x="6839042" y="4089645"/>
              <a:ext cx="619094" cy="1336778"/>
            </a:xfrm>
            <a:prstGeom prst="rect">
              <a:avLst/>
            </a:prstGeom>
            <a:solidFill>
              <a:srgbClr val="99FF33"/>
            </a:solidFill>
            <a:ln w="9525" cap="flat" cmpd="sng" algn="ctr">
              <a:solidFill>
                <a:srgbClr val="99FF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Font typeface="Arial" charset="0"/>
                <a:buChar char="•"/>
                <a:defRPr/>
              </a:pPr>
              <a:endParaRPr lang="en-US" dirty="0">
                <a:solidFill>
                  <a:srgbClr val="333399"/>
                </a:solidFill>
                <a:latin typeface="+mj-lt"/>
                <a:ea typeface="+mn-ea"/>
                <a:cs typeface="ＭＳ Ｐゴシック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7458137" y="3632410"/>
              <a:ext cx="615920" cy="1794013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Font typeface="Arial" charset="0"/>
                <a:buChar char="•"/>
                <a:defRPr/>
              </a:pPr>
              <a:endParaRPr lang="en-US" dirty="0">
                <a:solidFill>
                  <a:srgbClr val="333399"/>
                </a:solidFill>
                <a:latin typeface="+mj-lt"/>
                <a:ea typeface="+mn-ea"/>
                <a:cs typeface="ＭＳ Ｐゴシック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1325928" y="3976923"/>
              <a:ext cx="609570" cy="1449499"/>
            </a:xfrm>
            <a:prstGeom prst="rect">
              <a:avLst/>
            </a:prstGeom>
            <a:solidFill>
              <a:srgbClr val="99FF33"/>
            </a:solidFill>
            <a:ln w="9525" cap="flat" cmpd="sng" algn="ctr">
              <a:solidFill>
                <a:srgbClr val="99FF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Font typeface="Arial" charset="0"/>
                <a:buChar char="•"/>
                <a:defRPr/>
              </a:pPr>
              <a:endParaRPr lang="en-US" dirty="0">
                <a:solidFill>
                  <a:srgbClr val="333399"/>
                </a:solidFill>
                <a:latin typeface="+mj-lt"/>
                <a:ea typeface="+mn-ea"/>
                <a:cs typeface="ＭＳ Ｐゴシック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1935498" y="3495874"/>
              <a:ext cx="609570" cy="1930548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Font typeface="Arial" charset="0"/>
                <a:buChar char="•"/>
                <a:defRPr/>
              </a:pPr>
              <a:endParaRPr lang="en-US" dirty="0">
                <a:solidFill>
                  <a:srgbClr val="333399"/>
                </a:solidFill>
                <a:latin typeface="+mj-lt"/>
                <a:ea typeface="+mn-ea"/>
                <a:cs typeface="ＭＳ Ｐゴシック" charset="0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3162574" y="4378592"/>
              <a:ext cx="609570" cy="1047831"/>
            </a:xfrm>
            <a:prstGeom prst="rect">
              <a:avLst/>
            </a:prstGeom>
            <a:solidFill>
              <a:srgbClr val="99FF33"/>
            </a:solidFill>
            <a:ln w="9525" cap="flat" cmpd="sng" algn="ctr">
              <a:solidFill>
                <a:srgbClr val="99FF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Font typeface="Arial" charset="0"/>
                <a:buChar char="•"/>
                <a:defRPr/>
              </a:pPr>
              <a:endParaRPr lang="en-US" dirty="0">
                <a:solidFill>
                  <a:srgbClr val="333399"/>
                </a:solidFill>
                <a:latin typeface="+mj-lt"/>
                <a:ea typeface="+mn-ea"/>
                <a:cs typeface="ＭＳ Ｐゴシック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3772144" y="3799110"/>
              <a:ext cx="611158" cy="1627313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Font typeface="Arial" charset="0"/>
                <a:buChar char="•"/>
                <a:defRPr/>
              </a:pPr>
              <a:endParaRPr lang="en-US" dirty="0">
                <a:solidFill>
                  <a:srgbClr val="333399"/>
                </a:solidFill>
                <a:latin typeface="+mj-lt"/>
                <a:ea typeface="+mn-ea"/>
                <a:cs typeface="ＭＳ Ｐゴシック" charset="0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4994458" y="4611972"/>
              <a:ext cx="611158" cy="814451"/>
            </a:xfrm>
            <a:prstGeom prst="rect">
              <a:avLst/>
            </a:prstGeom>
            <a:solidFill>
              <a:srgbClr val="99FF33"/>
            </a:solidFill>
            <a:ln w="9525" cap="flat" cmpd="sng" algn="ctr">
              <a:solidFill>
                <a:srgbClr val="99FF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Font typeface="Arial" charset="0"/>
                <a:buChar char="•"/>
                <a:defRPr/>
              </a:pPr>
              <a:endParaRPr lang="en-US" dirty="0">
                <a:solidFill>
                  <a:srgbClr val="333399"/>
                </a:solidFill>
                <a:latin typeface="+mj-lt"/>
                <a:ea typeface="+mn-ea"/>
                <a:cs typeface="ＭＳ Ｐゴシック" charset="0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5605616" y="4758033"/>
              <a:ext cx="609570" cy="668389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Font typeface="Arial" charset="0"/>
                <a:buChar char="•"/>
                <a:defRPr/>
              </a:pPr>
              <a:endParaRPr lang="en-US" dirty="0">
                <a:solidFill>
                  <a:srgbClr val="333399"/>
                </a:solidFill>
                <a:latin typeface="+mj-lt"/>
                <a:ea typeface="+mn-ea"/>
                <a:cs typeface="ＭＳ Ｐゴシック" charset="0"/>
              </a:endParaRPr>
            </a:p>
          </p:txBody>
        </p:sp>
        <p:cxnSp>
          <p:nvCxnSpPr>
            <p:cNvPr id="11281" name="Straight Connector 17"/>
            <p:cNvCxnSpPr>
              <a:cxnSpLocks noChangeShapeType="1"/>
            </p:cNvCxnSpPr>
            <p:nvPr/>
          </p:nvCxnSpPr>
          <p:spPr bwMode="auto">
            <a:xfrm>
              <a:off x="1016413" y="5426450"/>
              <a:ext cx="7375525" cy="0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/>
            </a:ln>
          </p:spPr>
        </p:cxnSp>
        <p:cxnSp>
          <p:nvCxnSpPr>
            <p:cNvPr id="11282" name="Straight Connector 26"/>
            <p:cNvCxnSpPr>
              <a:cxnSpLocks noChangeShapeType="1"/>
            </p:cNvCxnSpPr>
            <p:nvPr/>
          </p:nvCxnSpPr>
          <p:spPr bwMode="auto">
            <a:xfrm>
              <a:off x="1016413" y="3015038"/>
              <a:ext cx="0" cy="2424112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/>
            </a:ln>
          </p:spPr>
        </p:cxnSp>
        <p:grpSp>
          <p:nvGrpSpPr>
            <p:cNvPr id="11283" name="Group 4"/>
            <p:cNvGrpSpPr>
              <a:grpSpLocks/>
            </p:cNvGrpSpPr>
            <p:nvPr/>
          </p:nvGrpSpPr>
          <p:grpSpPr bwMode="auto">
            <a:xfrm>
              <a:off x="943388" y="3029325"/>
              <a:ext cx="63500" cy="2395538"/>
              <a:chOff x="1260867" y="2542955"/>
              <a:chExt cx="64008" cy="2396062"/>
            </a:xfrm>
          </p:grpSpPr>
          <p:cxnSp>
            <p:nvCxnSpPr>
              <p:cNvPr id="11314" name="Straight Connector 38"/>
              <p:cNvCxnSpPr>
                <a:cxnSpLocks noChangeShapeType="1"/>
              </p:cNvCxnSpPr>
              <p:nvPr/>
            </p:nvCxnSpPr>
            <p:spPr bwMode="auto">
              <a:xfrm>
                <a:off x="1260867" y="2542955"/>
                <a:ext cx="64008" cy="0"/>
              </a:xfrm>
              <a:prstGeom prst="line">
                <a:avLst/>
              </a:prstGeom>
              <a:noFill/>
              <a:ln w="28575">
                <a:solidFill>
                  <a:srgbClr val="333399"/>
                </a:solidFill>
                <a:round/>
                <a:headEnd/>
                <a:tailEnd/>
              </a:ln>
            </p:spPr>
          </p:cxnSp>
          <p:cxnSp>
            <p:nvCxnSpPr>
              <p:cNvPr id="11315" name="Straight Connector 51"/>
              <p:cNvCxnSpPr>
                <a:cxnSpLocks noChangeShapeType="1"/>
              </p:cNvCxnSpPr>
              <p:nvPr/>
            </p:nvCxnSpPr>
            <p:spPr bwMode="auto">
              <a:xfrm>
                <a:off x="1260867" y="3147426"/>
                <a:ext cx="64008" cy="0"/>
              </a:xfrm>
              <a:prstGeom prst="line">
                <a:avLst/>
              </a:prstGeom>
              <a:noFill/>
              <a:ln w="28575">
                <a:solidFill>
                  <a:srgbClr val="333399"/>
                </a:solidFill>
                <a:round/>
                <a:headEnd/>
                <a:tailEnd/>
              </a:ln>
            </p:spPr>
          </p:cxnSp>
          <p:cxnSp>
            <p:nvCxnSpPr>
              <p:cNvPr id="11316" name="Straight Connector 53"/>
              <p:cNvCxnSpPr>
                <a:cxnSpLocks noChangeShapeType="1"/>
              </p:cNvCxnSpPr>
              <p:nvPr/>
            </p:nvCxnSpPr>
            <p:spPr bwMode="auto">
              <a:xfrm>
                <a:off x="1260867" y="3740947"/>
                <a:ext cx="64008" cy="0"/>
              </a:xfrm>
              <a:prstGeom prst="line">
                <a:avLst/>
              </a:prstGeom>
              <a:noFill/>
              <a:ln w="28575">
                <a:solidFill>
                  <a:srgbClr val="333399"/>
                </a:solidFill>
                <a:round/>
                <a:headEnd/>
                <a:tailEnd/>
              </a:ln>
            </p:spPr>
          </p:cxnSp>
          <p:cxnSp>
            <p:nvCxnSpPr>
              <p:cNvPr id="11317" name="Straight Connector 54"/>
              <p:cNvCxnSpPr>
                <a:cxnSpLocks noChangeShapeType="1"/>
              </p:cNvCxnSpPr>
              <p:nvPr/>
            </p:nvCxnSpPr>
            <p:spPr bwMode="auto">
              <a:xfrm>
                <a:off x="1260867" y="4354033"/>
                <a:ext cx="64008" cy="0"/>
              </a:xfrm>
              <a:prstGeom prst="line">
                <a:avLst/>
              </a:prstGeom>
              <a:noFill/>
              <a:ln w="28575">
                <a:solidFill>
                  <a:srgbClr val="333399"/>
                </a:solidFill>
                <a:round/>
                <a:headEnd/>
                <a:tailEnd/>
              </a:ln>
            </p:spPr>
          </p:cxnSp>
          <p:cxnSp>
            <p:nvCxnSpPr>
              <p:cNvPr id="11318" name="Straight Connector 55"/>
              <p:cNvCxnSpPr>
                <a:cxnSpLocks noChangeShapeType="1"/>
              </p:cNvCxnSpPr>
              <p:nvPr/>
            </p:nvCxnSpPr>
            <p:spPr bwMode="auto">
              <a:xfrm>
                <a:off x="1260867" y="4939017"/>
                <a:ext cx="64008" cy="0"/>
              </a:xfrm>
              <a:prstGeom prst="line">
                <a:avLst/>
              </a:prstGeom>
              <a:noFill/>
              <a:ln w="28575">
                <a:solidFill>
                  <a:srgbClr val="333399"/>
                </a:solidFill>
                <a:round/>
                <a:headEnd/>
                <a:tailEnd/>
              </a:ln>
            </p:spPr>
          </p:cxnSp>
        </p:grpSp>
        <p:sp>
          <p:nvSpPr>
            <p:cNvPr id="20494" name="TextBox 82"/>
            <p:cNvSpPr txBox="1">
              <a:spLocks noChangeArrowheads="1"/>
            </p:cNvSpPr>
            <p:nvPr/>
          </p:nvSpPr>
          <p:spPr bwMode="auto">
            <a:xfrm>
              <a:off x="6839042" y="2878289"/>
              <a:ext cx="1235014" cy="307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400" dirty="0">
                  <a:solidFill>
                    <a:srgbClr val="333399"/>
                  </a:solidFill>
                  <a:latin typeface="+mj-lt"/>
                </a:rPr>
                <a:t>p = 0.35</a:t>
              </a:r>
            </a:p>
          </p:txBody>
        </p:sp>
        <p:sp>
          <p:nvSpPr>
            <p:cNvPr id="20495" name="TextBox 89"/>
            <p:cNvSpPr txBox="1">
              <a:spLocks noChangeArrowheads="1"/>
            </p:cNvSpPr>
            <p:nvPr/>
          </p:nvSpPr>
          <p:spPr bwMode="auto">
            <a:xfrm>
              <a:off x="4959535" y="2878289"/>
              <a:ext cx="1238189" cy="307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400" dirty="0">
                  <a:solidFill>
                    <a:srgbClr val="333399"/>
                  </a:solidFill>
                  <a:latin typeface="+mj-lt"/>
                </a:rPr>
                <a:t>p = 0.11</a:t>
              </a:r>
            </a:p>
          </p:txBody>
        </p:sp>
        <p:sp>
          <p:nvSpPr>
            <p:cNvPr id="20496" name="TextBox 90"/>
            <p:cNvSpPr txBox="1">
              <a:spLocks noChangeArrowheads="1"/>
            </p:cNvSpPr>
            <p:nvPr/>
          </p:nvSpPr>
          <p:spPr bwMode="auto">
            <a:xfrm>
              <a:off x="3160987" y="2878289"/>
              <a:ext cx="1238189" cy="307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400" dirty="0">
                  <a:solidFill>
                    <a:srgbClr val="333399"/>
                  </a:solidFill>
                  <a:latin typeface="+mj-lt"/>
                </a:rPr>
                <a:t>p = 0.11</a:t>
              </a:r>
            </a:p>
          </p:txBody>
        </p:sp>
        <p:sp>
          <p:nvSpPr>
            <p:cNvPr id="20497" name="TextBox 91"/>
            <p:cNvSpPr txBox="1">
              <a:spLocks noChangeArrowheads="1"/>
            </p:cNvSpPr>
            <p:nvPr/>
          </p:nvSpPr>
          <p:spPr bwMode="auto">
            <a:xfrm>
              <a:off x="1310054" y="2878289"/>
              <a:ext cx="1235014" cy="307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400" dirty="0">
                  <a:solidFill>
                    <a:srgbClr val="333399"/>
                  </a:solidFill>
                  <a:latin typeface="+mj-lt"/>
                </a:rPr>
                <a:t>p = 0.49</a:t>
              </a:r>
            </a:p>
          </p:txBody>
        </p:sp>
        <p:grpSp>
          <p:nvGrpSpPr>
            <p:cNvPr id="11288" name="Group 93"/>
            <p:cNvGrpSpPr>
              <a:grpSpLocks/>
            </p:cNvGrpSpPr>
            <p:nvPr/>
          </p:nvGrpSpPr>
          <p:grpSpPr bwMode="auto">
            <a:xfrm>
              <a:off x="349663" y="2868988"/>
              <a:ext cx="673100" cy="2690749"/>
              <a:chOff x="6433436" y="2238763"/>
              <a:chExt cx="479830" cy="2730045"/>
            </a:xfrm>
          </p:grpSpPr>
          <p:sp>
            <p:nvSpPr>
              <p:cNvPr id="20526" name="TextBox 94"/>
              <p:cNvSpPr txBox="1">
                <a:spLocks noChangeArrowheads="1"/>
              </p:cNvSpPr>
              <p:nvPr/>
            </p:nvSpPr>
            <p:spPr bwMode="auto">
              <a:xfrm>
                <a:off x="6433436" y="2238535"/>
                <a:ext cx="479806" cy="3431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defRPr/>
                </a:pPr>
                <a:r>
                  <a:rPr lang="en-US" sz="1600" dirty="0">
                    <a:solidFill>
                      <a:srgbClr val="333399"/>
                    </a:solidFill>
                    <a:latin typeface="+mj-lt"/>
                  </a:rPr>
                  <a:t>20</a:t>
                </a:r>
              </a:p>
            </p:txBody>
          </p:sp>
          <p:sp>
            <p:nvSpPr>
              <p:cNvPr id="20527" name="TextBox 95"/>
              <p:cNvSpPr txBox="1">
                <a:spLocks noChangeArrowheads="1"/>
              </p:cNvSpPr>
              <p:nvPr/>
            </p:nvSpPr>
            <p:spPr bwMode="auto">
              <a:xfrm>
                <a:off x="6433436" y="2821647"/>
                <a:ext cx="479806" cy="344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defRPr/>
                </a:pPr>
                <a:r>
                  <a:rPr lang="en-US" sz="1600">
                    <a:solidFill>
                      <a:srgbClr val="333399"/>
                    </a:solidFill>
                    <a:latin typeface="+mj-lt"/>
                  </a:rPr>
                  <a:t>15</a:t>
                </a:r>
              </a:p>
            </p:txBody>
          </p:sp>
          <p:sp>
            <p:nvSpPr>
              <p:cNvPr id="20528" name="TextBox 96"/>
              <p:cNvSpPr txBox="1">
                <a:spLocks noChangeArrowheads="1"/>
              </p:cNvSpPr>
              <p:nvPr/>
            </p:nvSpPr>
            <p:spPr bwMode="auto">
              <a:xfrm>
                <a:off x="6433436" y="3409593"/>
                <a:ext cx="479806" cy="343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defRPr/>
                </a:pPr>
                <a:r>
                  <a:rPr lang="en-US" sz="1600">
                    <a:solidFill>
                      <a:srgbClr val="333399"/>
                    </a:solidFill>
                    <a:latin typeface="+mj-lt"/>
                  </a:rPr>
                  <a:t>10</a:t>
                </a:r>
              </a:p>
            </p:txBody>
          </p:sp>
          <p:sp>
            <p:nvSpPr>
              <p:cNvPr id="20529" name="TextBox 97"/>
              <p:cNvSpPr txBox="1">
                <a:spLocks noChangeArrowheads="1"/>
              </p:cNvSpPr>
              <p:nvPr/>
            </p:nvSpPr>
            <p:spPr bwMode="auto">
              <a:xfrm>
                <a:off x="6433436" y="4037808"/>
                <a:ext cx="479806" cy="343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defRPr/>
                </a:pPr>
                <a:r>
                  <a:rPr lang="en-US" sz="1600">
                    <a:solidFill>
                      <a:srgbClr val="333399"/>
                    </a:solidFill>
                    <a:latin typeface="+mj-lt"/>
                  </a:rPr>
                  <a:t>5</a:t>
                </a:r>
              </a:p>
            </p:txBody>
          </p:sp>
          <p:sp>
            <p:nvSpPr>
              <p:cNvPr id="20530" name="TextBox 98"/>
              <p:cNvSpPr txBox="1">
                <a:spLocks noChangeArrowheads="1"/>
              </p:cNvSpPr>
              <p:nvPr/>
            </p:nvSpPr>
            <p:spPr bwMode="auto">
              <a:xfrm>
                <a:off x="6433436" y="4625752"/>
                <a:ext cx="479806" cy="3431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defRPr/>
                </a:pPr>
                <a:r>
                  <a:rPr lang="en-US" sz="1600">
                    <a:solidFill>
                      <a:srgbClr val="333399"/>
                    </a:solidFill>
                    <a:latin typeface="+mj-lt"/>
                  </a:rPr>
                  <a:t>0</a:t>
                </a:r>
              </a:p>
            </p:txBody>
          </p:sp>
        </p:grpSp>
        <p:grpSp>
          <p:nvGrpSpPr>
            <p:cNvPr id="11289" name="Group 3"/>
            <p:cNvGrpSpPr>
              <a:grpSpLocks/>
            </p:cNvGrpSpPr>
            <p:nvPr/>
          </p:nvGrpSpPr>
          <p:grpSpPr bwMode="auto">
            <a:xfrm>
              <a:off x="1011650" y="5432800"/>
              <a:ext cx="7369175" cy="63500"/>
              <a:chOff x="1359204" y="4928929"/>
              <a:chExt cx="7368928" cy="86029"/>
            </a:xfrm>
          </p:grpSpPr>
          <p:cxnSp>
            <p:nvCxnSpPr>
              <p:cNvPr id="11304" name="Straight Connector 20"/>
              <p:cNvCxnSpPr>
                <a:cxnSpLocks noChangeShapeType="1"/>
              </p:cNvCxnSpPr>
              <p:nvPr/>
            </p:nvCxnSpPr>
            <p:spPr bwMode="auto">
              <a:xfrm>
                <a:off x="1359204" y="4945640"/>
                <a:ext cx="0" cy="63061"/>
              </a:xfrm>
              <a:prstGeom prst="line">
                <a:avLst/>
              </a:prstGeom>
              <a:noFill/>
              <a:ln w="28575">
                <a:solidFill>
                  <a:srgbClr val="333399"/>
                </a:solidFill>
                <a:round/>
                <a:headEnd/>
                <a:tailEnd/>
              </a:ln>
            </p:spPr>
          </p:cxnSp>
          <p:cxnSp>
            <p:nvCxnSpPr>
              <p:cNvPr id="11305" name="Straight Connector 44"/>
              <p:cNvCxnSpPr>
                <a:cxnSpLocks noChangeShapeType="1"/>
              </p:cNvCxnSpPr>
              <p:nvPr/>
            </p:nvCxnSpPr>
            <p:spPr bwMode="auto">
              <a:xfrm>
                <a:off x="5049558" y="4945640"/>
                <a:ext cx="0" cy="63061"/>
              </a:xfrm>
              <a:prstGeom prst="line">
                <a:avLst/>
              </a:prstGeom>
              <a:noFill/>
              <a:ln w="28575">
                <a:solidFill>
                  <a:srgbClr val="333399"/>
                </a:solidFill>
                <a:round/>
                <a:headEnd/>
                <a:tailEnd/>
              </a:ln>
            </p:spPr>
          </p:cxnSp>
          <p:cxnSp>
            <p:nvCxnSpPr>
              <p:cNvPr id="11306" name="Straight Connector 45"/>
              <p:cNvCxnSpPr>
                <a:cxnSpLocks noChangeShapeType="1"/>
              </p:cNvCxnSpPr>
              <p:nvPr/>
            </p:nvCxnSpPr>
            <p:spPr bwMode="auto">
              <a:xfrm>
                <a:off x="6853547" y="4939383"/>
                <a:ext cx="0" cy="63061"/>
              </a:xfrm>
              <a:prstGeom prst="line">
                <a:avLst/>
              </a:prstGeom>
              <a:noFill/>
              <a:ln w="28575">
                <a:solidFill>
                  <a:srgbClr val="333399"/>
                </a:solidFill>
                <a:round/>
                <a:headEnd/>
                <a:tailEnd/>
              </a:ln>
            </p:spPr>
          </p:cxnSp>
          <p:cxnSp>
            <p:nvCxnSpPr>
              <p:cNvPr id="11307" name="Straight Connector 20"/>
              <p:cNvCxnSpPr>
                <a:cxnSpLocks noChangeShapeType="1"/>
              </p:cNvCxnSpPr>
              <p:nvPr/>
            </p:nvCxnSpPr>
            <p:spPr bwMode="auto">
              <a:xfrm>
                <a:off x="3187065" y="4952391"/>
                <a:ext cx="0" cy="62567"/>
              </a:xfrm>
              <a:prstGeom prst="line">
                <a:avLst/>
              </a:prstGeom>
              <a:noFill/>
              <a:ln w="28575">
                <a:solidFill>
                  <a:srgbClr val="333399"/>
                </a:solidFill>
                <a:round/>
                <a:headEnd/>
                <a:tailEnd/>
              </a:ln>
            </p:spPr>
          </p:cxnSp>
          <p:cxnSp>
            <p:nvCxnSpPr>
              <p:cNvPr id="11308" name="Straight Connector 11"/>
              <p:cNvCxnSpPr>
                <a:cxnSpLocks noChangeShapeType="1"/>
              </p:cNvCxnSpPr>
              <p:nvPr/>
            </p:nvCxnSpPr>
            <p:spPr bwMode="auto">
              <a:xfrm>
                <a:off x="8728132" y="4928929"/>
                <a:ext cx="0" cy="62568"/>
              </a:xfrm>
              <a:prstGeom prst="line">
                <a:avLst/>
              </a:prstGeom>
              <a:noFill/>
              <a:ln w="28575">
                <a:solidFill>
                  <a:srgbClr val="333399"/>
                </a:solidFill>
                <a:round/>
                <a:headEnd/>
                <a:tailEnd/>
              </a:ln>
            </p:spPr>
          </p:cxnSp>
        </p:grpSp>
        <p:sp>
          <p:nvSpPr>
            <p:cNvPr id="20508" name="ZoneTexte 3"/>
            <p:cNvSpPr txBox="1">
              <a:spLocks noChangeArrowheads="1"/>
            </p:cNvSpPr>
            <p:nvPr/>
          </p:nvSpPr>
          <p:spPr bwMode="auto">
            <a:xfrm>
              <a:off x="1430698" y="3699090"/>
              <a:ext cx="366694" cy="307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12</a:t>
              </a:r>
            </a:p>
          </p:txBody>
        </p:sp>
        <p:sp>
          <p:nvSpPr>
            <p:cNvPr id="20509" name="ZoneTexte 51"/>
            <p:cNvSpPr txBox="1">
              <a:spLocks noChangeArrowheads="1"/>
            </p:cNvSpPr>
            <p:nvPr/>
          </p:nvSpPr>
          <p:spPr bwMode="auto">
            <a:xfrm>
              <a:off x="2022805" y="3218040"/>
              <a:ext cx="368282" cy="307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400" b="1">
                  <a:solidFill>
                    <a:srgbClr val="333399"/>
                  </a:solidFill>
                  <a:latin typeface="+mj-lt"/>
                </a:rPr>
                <a:t>16</a:t>
              </a:r>
            </a:p>
          </p:txBody>
        </p:sp>
        <p:sp>
          <p:nvSpPr>
            <p:cNvPr id="20510" name="ZoneTexte 52"/>
            <p:cNvSpPr txBox="1">
              <a:spLocks noChangeArrowheads="1"/>
            </p:cNvSpPr>
            <p:nvPr/>
          </p:nvSpPr>
          <p:spPr bwMode="auto">
            <a:xfrm>
              <a:off x="3310205" y="4072181"/>
              <a:ext cx="276211" cy="307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9</a:t>
              </a:r>
            </a:p>
          </p:txBody>
        </p:sp>
        <p:sp>
          <p:nvSpPr>
            <p:cNvPr id="20511" name="ZoneTexte 53"/>
            <p:cNvSpPr txBox="1">
              <a:spLocks noChangeArrowheads="1"/>
            </p:cNvSpPr>
            <p:nvPr/>
          </p:nvSpPr>
          <p:spPr bwMode="auto">
            <a:xfrm>
              <a:off x="3876914" y="3475235"/>
              <a:ext cx="368282" cy="307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400" b="1">
                  <a:solidFill>
                    <a:srgbClr val="333399"/>
                  </a:solidFill>
                  <a:latin typeface="+mj-lt"/>
                </a:rPr>
                <a:t>14</a:t>
              </a:r>
            </a:p>
          </p:txBody>
        </p:sp>
        <p:sp>
          <p:nvSpPr>
            <p:cNvPr id="20512" name="ZoneTexte 54"/>
            <p:cNvSpPr txBox="1">
              <a:spLocks noChangeArrowheads="1"/>
            </p:cNvSpPr>
            <p:nvPr/>
          </p:nvSpPr>
          <p:spPr bwMode="auto">
            <a:xfrm>
              <a:off x="5170663" y="4292861"/>
              <a:ext cx="276211" cy="307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7</a:t>
              </a:r>
            </a:p>
          </p:txBody>
        </p:sp>
        <p:sp>
          <p:nvSpPr>
            <p:cNvPr id="20513" name="ZoneTexte 55"/>
            <p:cNvSpPr txBox="1">
              <a:spLocks noChangeArrowheads="1"/>
            </p:cNvSpPr>
            <p:nvPr/>
          </p:nvSpPr>
          <p:spPr bwMode="auto">
            <a:xfrm>
              <a:off x="5811981" y="4470674"/>
              <a:ext cx="276211" cy="307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400" b="1">
                  <a:solidFill>
                    <a:srgbClr val="333399"/>
                  </a:solidFill>
                  <a:latin typeface="+mj-lt"/>
                </a:rPr>
                <a:t>5</a:t>
              </a:r>
            </a:p>
          </p:txBody>
        </p:sp>
        <p:sp>
          <p:nvSpPr>
            <p:cNvPr id="20514" name="ZoneTexte 56"/>
            <p:cNvSpPr txBox="1">
              <a:spLocks noChangeArrowheads="1"/>
            </p:cNvSpPr>
            <p:nvPr/>
          </p:nvSpPr>
          <p:spPr bwMode="auto">
            <a:xfrm>
              <a:off x="6988260" y="3795934"/>
              <a:ext cx="366695" cy="307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11</a:t>
              </a:r>
            </a:p>
          </p:txBody>
        </p:sp>
        <p:sp>
          <p:nvSpPr>
            <p:cNvPr id="20515" name="ZoneTexte 57"/>
            <p:cNvSpPr txBox="1">
              <a:spLocks noChangeArrowheads="1"/>
            </p:cNvSpPr>
            <p:nvPr/>
          </p:nvSpPr>
          <p:spPr bwMode="auto">
            <a:xfrm>
              <a:off x="7601005" y="3314885"/>
              <a:ext cx="368282" cy="307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400" b="1">
                  <a:solidFill>
                    <a:srgbClr val="333399"/>
                  </a:solidFill>
                  <a:latin typeface="+mj-lt"/>
                </a:rPr>
                <a:t>15</a:t>
              </a:r>
            </a:p>
          </p:txBody>
        </p:sp>
        <p:grpSp>
          <p:nvGrpSpPr>
            <p:cNvPr id="11298" name="Groupe 69"/>
            <p:cNvGrpSpPr>
              <a:grpSpLocks/>
            </p:cNvGrpSpPr>
            <p:nvPr/>
          </p:nvGrpSpPr>
          <p:grpSpPr bwMode="auto">
            <a:xfrm>
              <a:off x="6105525" y="1890788"/>
              <a:ext cx="2600325" cy="630237"/>
              <a:chOff x="6105525" y="1890788"/>
              <a:chExt cx="2600325" cy="630237"/>
            </a:xfrm>
          </p:grpSpPr>
          <p:sp>
            <p:nvSpPr>
              <p:cNvPr id="11299" name="AutoShape 165"/>
              <p:cNvSpPr>
                <a:spLocks noChangeArrowheads="1"/>
              </p:cNvSpPr>
              <p:nvPr/>
            </p:nvSpPr>
            <p:spPr bwMode="auto">
              <a:xfrm>
                <a:off x="6105525" y="1913013"/>
                <a:ext cx="2600325" cy="593725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defTabSz="914400"/>
                <a:endParaRPr lang="en-US" sz="2800">
                  <a:solidFill>
                    <a:srgbClr val="333399"/>
                  </a:solidFill>
                </a:endParaRPr>
              </a:p>
            </p:txBody>
          </p:sp>
          <p:sp>
            <p:nvSpPr>
              <p:cNvPr id="11300" name="Rectangle 3"/>
              <p:cNvSpPr>
                <a:spLocks noChangeArrowheads="1"/>
              </p:cNvSpPr>
              <p:nvPr/>
            </p:nvSpPr>
            <p:spPr bwMode="auto">
              <a:xfrm>
                <a:off x="6215063" y="2011438"/>
                <a:ext cx="177800" cy="144462"/>
              </a:xfrm>
              <a:prstGeom prst="rect">
                <a:avLst/>
              </a:prstGeom>
              <a:solidFill>
                <a:srgbClr val="99FF3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 sz="2400">
                  <a:solidFill>
                    <a:srgbClr val="333399"/>
                  </a:solidFill>
                </a:endParaRPr>
              </a:p>
            </p:txBody>
          </p:sp>
          <p:sp>
            <p:nvSpPr>
              <p:cNvPr id="67" name="Rectangle 4"/>
              <p:cNvSpPr>
                <a:spLocks noChangeArrowheads="1"/>
              </p:cNvSpPr>
              <p:nvPr/>
            </p:nvSpPr>
            <p:spPr bwMode="auto">
              <a:xfrm>
                <a:off x="6215187" y="2260704"/>
                <a:ext cx="177791" cy="144473"/>
              </a:xfrm>
              <a:prstGeom prst="rect">
                <a:avLst/>
              </a:prstGeom>
              <a:solidFill>
                <a:srgbClr val="00B050"/>
              </a:solidFill>
              <a:ln w="9525">
                <a:solidFill>
                  <a:srgbClr val="00B05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>
                  <a:defRPr/>
                </a:pPr>
                <a:endParaRPr lang="en-US" sz="2400">
                  <a:solidFill>
                    <a:srgbClr val="333399"/>
                  </a:solidFill>
                  <a:latin typeface="+mj-lt"/>
                </a:endParaRPr>
              </a:p>
            </p:txBody>
          </p:sp>
          <p:sp>
            <p:nvSpPr>
              <p:cNvPr id="11302" name="ZoneTexte 84"/>
              <p:cNvSpPr txBox="1">
                <a:spLocks noChangeArrowheads="1"/>
              </p:cNvSpPr>
              <p:nvPr/>
            </p:nvSpPr>
            <p:spPr bwMode="auto">
              <a:xfrm>
                <a:off x="6372225" y="1890788"/>
                <a:ext cx="2333625" cy="369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defTabSz="914400"/>
                <a:r>
                  <a:rPr lang="en-US" b="1">
                    <a:solidFill>
                      <a:srgbClr val="333399"/>
                    </a:solidFill>
                    <a:latin typeface="Calibri" pitchFamily="34" charset="0"/>
                  </a:rPr>
                  <a:t>COBI + ATV + FTC/TDF</a:t>
                </a:r>
              </a:p>
            </p:txBody>
          </p:sp>
          <p:sp>
            <p:nvSpPr>
              <p:cNvPr id="11303" name="ZoneTexte 85"/>
              <p:cNvSpPr txBox="1">
                <a:spLocks noChangeArrowheads="1"/>
              </p:cNvSpPr>
              <p:nvPr/>
            </p:nvSpPr>
            <p:spPr bwMode="auto">
              <a:xfrm>
                <a:off x="6372225" y="2151138"/>
                <a:ext cx="2178050" cy="369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US" b="1">
                    <a:solidFill>
                      <a:srgbClr val="333399"/>
                    </a:solidFill>
                    <a:latin typeface="Calibri" pitchFamily="34" charset="0"/>
                  </a:rPr>
                  <a:t>RTV + ATV + FTC/TDF</a:t>
                </a:r>
              </a:p>
            </p:txBody>
          </p:sp>
        </p:grp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150938"/>
            <a:ext cx="8926513" cy="5303837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GB" sz="2800" b="1" smtClean="0">
                <a:latin typeface="Calibri" pitchFamily="34" charset="0"/>
                <a:ea typeface="ＭＳ Ｐゴシック" pitchFamily="34" charset="-128"/>
              </a:rPr>
              <a:t>Summary</a:t>
            </a:r>
          </a:p>
          <a:p>
            <a:pPr lvl="1">
              <a:spcBef>
                <a:spcPts val="300"/>
              </a:spcBef>
            </a:pPr>
            <a:r>
              <a:rPr lang="en-GB" sz="2000" smtClean="0">
                <a:ea typeface="ＭＳ Ｐゴシック" pitchFamily="34" charset="-128"/>
              </a:rPr>
              <a:t>COBI was non inferior to RTV in combination with ATV plus FTC/TDF up to week 144</a:t>
            </a:r>
          </a:p>
          <a:p>
            <a:pPr lvl="2">
              <a:spcBef>
                <a:spcPts val="300"/>
              </a:spcBef>
            </a:pPr>
            <a:r>
              <a:rPr lang="en-GB" sz="1800" smtClean="0">
                <a:ea typeface="ＭＳ Ｐゴシック" pitchFamily="34" charset="-128"/>
              </a:rPr>
              <a:t>Both regimens </a:t>
            </a:r>
            <a:r>
              <a:rPr lang="en-GB" sz="2000" smtClean="0">
                <a:ea typeface="ＭＳ Ｐゴシック" pitchFamily="34" charset="-128"/>
              </a:rPr>
              <a:t>achieved high rates of virologic success </a:t>
            </a:r>
          </a:p>
          <a:p>
            <a:pPr lvl="1">
              <a:spcBef>
                <a:spcPts val="300"/>
              </a:spcBef>
            </a:pPr>
            <a:r>
              <a:rPr lang="en-GB" sz="2000" smtClean="0">
                <a:ea typeface="ＭＳ Ｐゴシック" pitchFamily="34" charset="-128"/>
              </a:rPr>
              <a:t>Safety and tolerability profiles of the 2 regimens were comparable</a:t>
            </a:r>
          </a:p>
          <a:p>
            <a:pPr lvl="1">
              <a:spcBef>
                <a:spcPts val="300"/>
              </a:spcBef>
            </a:pPr>
            <a:r>
              <a:rPr lang="en-GB" sz="2000" smtClean="0">
                <a:ea typeface="ＭＳ Ｐゴシック" pitchFamily="34" charset="-128"/>
              </a:rPr>
              <a:t>Once-daily COBI is a safe and effective pharmaco-enhancer of the protease inhibitor ATV</a:t>
            </a:r>
          </a:p>
          <a:p>
            <a:pPr lvl="1">
              <a:spcBef>
                <a:spcPts val="300"/>
              </a:spcBef>
            </a:pPr>
            <a:r>
              <a:rPr lang="en-GB" sz="2000" smtClean="0">
                <a:ea typeface="ＭＳ Ｐゴシック" pitchFamily="34" charset="-128"/>
              </a:rPr>
              <a:t>Renal safety was comparable between treatment arms</a:t>
            </a:r>
          </a:p>
          <a:p>
            <a:pPr lvl="2">
              <a:spcBef>
                <a:spcPts val="300"/>
              </a:spcBef>
            </a:pPr>
            <a:r>
              <a:rPr lang="en-GB" sz="1800" smtClean="0">
                <a:ea typeface="ＭＳ Ｐゴシック" pitchFamily="34" charset="-128"/>
              </a:rPr>
              <a:t>Discontinuation due to renal events was 2.9% in the COBI group and 3.2% in the RTV group at W144</a:t>
            </a:r>
          </a:p>
          <a:p>
            <a:pPr lvl="2">
              <a:spcBef>
                <a:spcPts val="300"/>
              </a:spcBef>
            </a:pPr>
            <a:r>
              <a:rPr lang="en-GB" sz="1800" smtClean="0">
                <a:ea typeface="ＭＳ Ｐゴシック" pitchFamily="34" charset="-128"/>
              </a:rPr>
              <a:t>Proximal renal tubulopathy occurred in 7 vs 7 patients (2.0%)</a:t>
            </a:r>
          </a:p>
          <a:p>
            <a:pPr lvl="2">
              <a:spcBef>
                <a:spcPts val="300"/>
              </a:spcBef>
            </a:pPr>
            <a:r>
              <a:rPr lang="en-GB" sz="1800" smtClean="0">
                <a:ea typeface="ＭＳ Ｐゴシック" pitchFamily="34" charset="-128"/>
              </a:rPr>
              <a:t>A small, </a:t>
            </a:r>
            <a:r>
              <a:rPr lang="fr-FR" sz="1800" smtClean="0">
                <a:ea typeface="ＭＳ Ｐゴシック" pitchFamily="34" charset="-128"/>
              </a:rPr>
              <a:t>but significantly higher with COBI</a:t>
            </a:r>
            <a:r>
              <a:rPr lang="en-GB" sz="1800" smtClean="0">
                <a:ea typeface="ＭＳ Ｐゴシック" pitchFamily="34" charset="-128"/>
              </a:rPr>
              <a:t>, increase in creatinine was seen in both groups, as early as week 2, with peak at week 8, and stabilization through 144 weeks</a:t>
            </a:r>
          </a:p>
        </p:txBody>
      </p:sp>
      <p:sp>
        <p:nvSpPr>
          <p:cNvPr id="12291" name="ZoneTexte 69"/>
          <p:cNvSpPr txBox="1">
            <a:spLocks noChangeArrowheads="1"/>
          </p:cNvSpPr>
          <p:nvPr/>
        </p:nvSpPr>
        <p:spPr bwMode="auto">
          <a:xfrm>
            <a:off x="3979863" y="6567488"/>
            <a:ext cx="51466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US" sz="1200" i="1">
                <a:solidFill>
                  <a:srgbClr val="CC3300"/>
                </a:solidFill>
              </a:rPr>
              <a:t>Gallant JE. JID 2013;208:32-9 ; </a:t>
            </a:r>
            <a:r>
              <a:rPr lang="fr-FR" sz="1200" i="1">
                <a:solidFill>
                  <a:srgbClr val="CC3300"/>
                </a:solidFill>
              </a:rPr>
              <a:t>Gallant JE. JAIDS 2015;69:338-40</a:t>
            </a:r>
          </a:p>
        </p:txBody>
      </p:sp>
      <p:grpSp>
        <p:nvGrpSpPr>
          <p:cNvPr id="12292" name="Grouper 9"/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12294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US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12295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US" sz="1200" b="1" i="1">
                  <a:solidFill>
                    <a:srgbClr val="333399"/>
                  </a:solidFill>
                  <a:latin typeface="Cambria" pitchFamily="18" charset="0"/>
                </a:rPr>
                <a:t>GS-US-216-0114</a:t>
              </a:r>
            </a:p>
          </p:txBody>
        </p:sp>
      </p:grpSp>
      <p:sp>
        <p:nvSpPr>
          <p:cNvPr id="12293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US" sz="3200" smtClean="0">
                <a:ea typeface="ＭＳ Ｐゴシック" pitchFamily="34" charset="-128"/>
              </a:rPr>
              <a:t>Study GS-US-216-0114: ATV + ritonavir + FTC/TDF QD vs ATV + cobicistat + FTC/TDF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oneTexte 69"/>
          <p:cNvSpPr txBox="1">
            <a:spLocks noChangeArrowheads="1"/>
          </p:cNvSpPr>
          <p:nvPr/>
        </p:nvSpPr>
        <p:spPr bwMode="auto">
          <a:xfrm>
            <a:off x="6372225" y="6553200"/>
            <a:ext cx="2743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3300"/>
                </a:solidFill>
              </a:rPr>
              <a:t>Gallant JE. JID 2013;208:32-9</a:t>
            </a:r>
          </a:p>
        </p:txBody>
      </p:sp>
      <p:grpSp>
        <p:nvGrpSpPr>
          <p:cNvPr id="3075" name="Grouper 25"/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3106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3107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GS-US-216-0114</a:t>
              </a:r>
            </a:p>
          </p:txBody>
        </p:sp>
      </p:grp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3077" name="Connecteur droit 66"/>
          <p:cNvCxnSpPr>
            <a:cxnSpLocks noChangeShapeType="1"/>
          </p:cNvCxnSpPr>
          <p:nvPr/>
        </p:nvCxnSpPr>
        <p:spPr bwMode="auto">
          <a:xfrm rot="5400000">
            <a:off x="2563019" y="2585244"/>
            <a:ext cx="400050" cy="15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3078" name="Espace réservé du contenu 2"/>
          <p:cNvSpPr>
            <a:spLocks/>
          </p:cNvSpPr>
          <p:nvPr/>
        </p:nvSpPr>
        <p:spPr bwMode="auto">
          <a:xfrm>
            <a:off x="34925" y="4840288"/>
            <a:ext cx="89630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Objective</a:t>
            </a:r>
          </a:p>
          <a:p>
            <a:pPr marL="800100" lvl="1" indent="-342900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>
                <a:solidFill>
                  <a:srgbClr val="000066"/>
                </a:solidFill>
              </a:rPr>
              <a:t>Non inferiority of COBI compared with RTV at W48: % HIV RNA &lt; 50 c/mL </a:t>
            </a:r>
            <a:br>
              <a:rPr lang="en-GB">
                <a:solidFill>
                  <a:srgbClr val="000066"/>
                </a:solidFill>
              </a:rPr>
            </a:br>
            <a:r>
              <a:rPr lang="en-GB">
                <a:solidFill>
                  <a:srgbClr val="000066"/>
                </a:solidFill>
              </a:rPr>
              <a:t>by intention to treat, snapshot analysis (lower limit for the 95% CI for the difference = -12%, 95% power)</a:t>
            </a:r>
            <a:endParaRPr lang="en-GB" b="1">
              <a:solidFill>
                <a:srgbClr val="000066"/>
              </a:solidFill>
            </a:endParaRPr>
          </a:p>
        </p:txBody>
      </p:sp>
      <p:graphicFrame>
        <p:nvGraphicFramePr>
          <p:cNvPr id="207880" name="Group 8"/>
          <p:cNvGraphicFramePr>
            <a:graphicFrameLocks noGrp="1"/>
          </p:cNvGraphicFramePr>
          <p:nvPr/>
        </p:nvGraphicFramePr>
        <p:xfrm>
          <a:off x="3862388" y="2420938"/>
          <a:ext cx="3533775" cy="530285"/>
        </p:xfrm>
        <a:graphic>
          <a:graphicData uri="http://schemas.openxmlformats.org/drawingml/2006/table">
            <a:tbl>
              <a:tblPr/>
              <a:tblGrid>
                <a:gridCol w="3533775"/>
              </a:tblGrid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COBI + RTV placebo + ATV 300 mg </a:t>
                      </a:r>
                      <a:b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FTC/TDF QD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50" marR="91450" marT="45687" marB="4568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/>
        </p:nvGraphicFramePr>
        <p:xfrm>
          <a:off x="3862388" y="3433763"/>
          <a:ext cx="3533775" cy="530285"/>
        </p:xfrm>
        <a:graphic>
          <a:graphicData uri="http://schemas.openxmlformats.org/drawingml/2006/table">
            <a:tbl>
              <a:tblPr/>
              <a:tblGrid>
                <a:gridCol w="3533775"/>
              </a:tblGrid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COBI placebo + RTV + ATV 300 mg </a:t>
                      </a:r>
                      <a:b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FTC/TDF QD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50" marR="91450" marT="45687" marB="4568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3091" name="Oval 170"/>
          <p:cNvSpPr>
            <a:spLocks noChangeArrowheads="1"/>
          </p:cNvSpPr>
          <p:nvPr/>
        </p:nvSpPr>
        <p:spPr bwMode="auto">
          <a:xfrm>
            <a:off x="1992313" y="1371600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Randomisation*</a:t>
            </a:r>
          </a:p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1 : 1</a:t>
            </a:r>
          </a:p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Double-blind</a:t>
            </a:r>
          </a:p>
        </p:txBody>
      </p:sp>
      <p:sp>
        <p:nvSpPr>
          <p:cNvPr id="3092" name="AutoShape 162"/>
          <p:cNvSpPr>
            <a:spLocks noChangeArrowheads="1"/>
          </p:cNvSpPr>
          <p:nvPr/>
        </p:nvSpPr>
        <p:spPr bwMode="auto">
          <a:xfrm>
            <a:off x="285750" y="2311400"/>
            <a:ext cx="2241550" cy="200818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spAutoFit/>
          </a:bodyPr>
          <a:lstStyle/>
          <a:p>
            <a:pPr algn="ctr" defTabSz="914400"/>
            <a:r>
              <a:rPr lang="en-GB" sz="1600" b="1" u="sng">
                <a:solidFill>
                  <a:srgbClr val="000066"/>
                </a:solidFill>
                <a:latin typeface="Calibri" pitchFamily="34" charset="0"/>
                <a:cs typeface="Arial" charset="0"/>
              </a:rPr>
              <a:t>&gt;</a:t>
            </a:r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 18 years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ARV-naïve 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HIV RNA </a:t>
            </a:r>
            <a:r>
              <a:rPr lang="en-GB" sz="1600" b="1" u="sng">
                <a:solidFill>
                  <a:srgbClr val="000066"/>
                </a:solidFill>
                <a:latin typeface="Calibri" pitchFamily="34" charset="0"/>
                <a:cs typeface="Arial" charset="0"/>
              </a:rPr>
              <a:t>&gt;</a:t>
            </a:r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 5,000 c/mL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Any CD4 cell count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eGFR &gt; 70 mL/min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Sensitivity to ATV, FTC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And TDF on genotype</a:t>
            </a:r>
          </a:p>
        </p:txBody>
      </p:sp>
      <p:sp>
        <p:nvSpPr>
          <p:cNvPr id="3093" name="ZoneTexte 71"/>
          <p:cNvSpPr txBox="1">
            <a:spLocks noChangeArrowheads="1"/>
          </p:cNvSpPr>
          <p:nvPr/>
        </p:nvSpPr>
        <p:spPr bwMode="auto">
          <a:xfrm>
            <a:off x="398463" y="4405313"/>
            <a:ext cx="63769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GB" sz="1400">
                <a:solidFill>
                  <a:srgbClr val="000066"/>
                </a:solidFill>
              </a:rPr>
              <a:t>* Randomisation was stratified by HIV RNA (</a:t>
            </a:r>
            <a:r>
              <a:rPr lang="en-GB" sz="1400" u="sng">
                <a:solidFill>
                  <a:srgbClr val="000066"/>
                </a:solidFill>
              </a:rPr>
              <a:t>&lt;</a:t>
            </a:r>
            <a:r>
              <a:rPr lang="en-GB" sz="1400">
                <a:solidFill>
                  <a:srgbClr val="000066"/>
                </a:solidFill>
              </a:rPr>
              <a:t> or &gt; 100,000 c/mL) at screening</a:t>
            </a:r>
            <a:endParaRPr lang="en-GB" sz="1400" baseline="30000">
              <a:solidFill>
                <a:srgbClr val="000066"/>
              </a:solidFill>
            </a:endParaRPr>
          </a:p>
        </p:txBody>
      </p:sp>
      <p:sp>
        <p:nvSpPr>
          <p:cNvPr id="3094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Study GS-US-216-0114: ATV + ritonavir + FTC/TDF QD vs ATV + cobicistat + FTC/TDF</a:t>
            </a:r>
          </a:p>
        </p:txBody>
      </p:sp>
      <p:cxnSp>
        <p:nvCxnSpPr>
          <p:cNvPr id="3095" name="AutoShape 60"/>
          <p:cNvCxnSpPr>
            <a:cxnSpLocks noChangeShapeType="1"/>
          </p:cNvCxnSpPr>
          <p:nvPr/>
        </p:nvCxnSpPr>
        <p:spPr bwMode="auto">
          <a:xfrm rot="10800000" flipH="1" flipV="1">
            <a:off x="3814763" y="2794000"/>
            <a:ext cx="1587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3096" name="Line 63"/>
          <p:cNvSpPr>
            <a:spLocks noChangeShapeType="1"/>
          </p:cNvSpPr>
          <p:nvPr/>
        </p:nvSpPr>
        <p:spPr bwMode="auto">
          <a:xfrm>
            <a:off x="2527300" y="3284538"/>
            <a:ext cx="51117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097" name="Rectangle 9"/>
          <p:cNvSpPr>
            <a:spLocks noChangeArrowheads="1"/>
          </p:cNvSpPr>
          <p:nvPr/>
        </p:nvSpPr>
        <p:spPr bwMode="auto">
          <a:xfrm>
            <a:off x="3036888" y="3460750"/>
            <a:ext cx="8255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1600" b="1">
                <a:solidFill>
                  <a:srgbClr val="C00000"/>
                </a:solidFill>
                <a:latin typeface="Calibri" pitchFamily="34" charset="0"/>
                <a:cs typeface="Arial" charset="0"/>
              </a:rPr>
              <a:t>N = 348</a:t>
            </a:r>
          </a:p>
        </p:txBody>
      </p:sp>
      <p:sp>
        <p:nvSpPr>
          <p:cNvPr id="3098" name="Rectangle 8"/>
          <p:cNvSpPr>
            <a:spLocks noChangeArrowheads="1"/>
          </p:cNvSpPr>
          <p:nvPr/>
        </p:nvSpPr>
        <p:spPr bwMode="auto">
          <a:xfrm>
            <a:off x="3036888" y="2466975"/>
            <a:ext cx="8255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1600" b="1">
                <a:solidFill>
                  <a:srgbClr val="C00000"/>
                </a:solidFill>
                <a:latin typeface="Calibri" pitchFamily="34" charset="0"/>
                <a:cs typeface="Arial" charset="0"/>
              </a:rPr>
              <a:t>N = 344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7096125" y="144780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W48</a:t>
            </a:r>
            <a:endParaRPr lang="en-GB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8782" name="Oval 110"/>
          <p:cNvSpPr>
            <a:spLocks noChangeArrowheads="1"/>
          </p:cNvSpPr>
          <p:nvPr/>
        </p:nvSpPr>
        <p:spPr bwMode="auto">
          <a:xfrm>
            <a:off x="8421688" y="144780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W192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101" name="Line 172"/>
          <p:cNvSpPr>
            <a:spLocks noChangeShapeType="1"/>
          </p:cNvSpPr>
          <p:nvPr/>
        </p:nvSpPr>
        <p:spPr bwMode="auto">
          <a:xfrm>
            <a:off x="8720138" y="19875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102" name="Line 172"/>
          <p:cNvSpPr>
            <a:spLocks noChangeShapeType="1"/>
          </p:cNvSpPr>
          <p:nvPr/>
        </p:nvSpPr>
        <p:spPr bwMode="auto">
          <a:xfrm>
            <a:off x="7415213" y="19875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3103" name="Group 37"/>
          <p:cNvGrpSpPr>
            <a:grpSpLocks/>
          </p:cNvGrpSpPr>
          <p:nvPr/>
        </p:nvGrpSpPr>
        <p:grpSpPr bwMode="auto">
          <a:xfrm>
            <a:off x="7396163" y="2800350"/>
            <a:ext cx="1303337" cy="974725"/>
            <a:chOff x="4502" y="1764"/>
            <a:chExt cx="646" cy="614"/>
          </a:xfrm>
        </p:grpSpPr>
        <p:sp>
          <p:nvSpPr>
            <p:cNvPr id="3104" name="Line 31"/>
            <p:cNvSpPr>
              <a:spLocks noChangeShapeType="1"/>
            </p:cNvSpPr>
            <p:nvPr/>
          </p:nvSpPr>
          <p:spPr bwMode="auto">
            <a:xfrm flipV="1">
              <a:off x="4502" y="1764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05" name="Line 31"/>
            <p:cNvSpPr>
              <a:spLocks noChangeShapeType="1"/>
            </p:cNvSpPr>
            <p:nvPr/>
          </p:nvSpPr>
          <p:spPr bwMode="auto">
            <a:xfrm flipV="1">
              <a:off x="4502" y="2378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</p:nvPr>
        </p:nvGraphicFramePr>
        <p:xfrm>
          <a:off x="395288" y="1709738"/>
          <a:ext cx="8353425" cy="4625976"/>
        </p:xfrm>
        <a:graphic>
          <a:graphicData uri="http://schemas.openxmlformats.org/drawingml/2006/table">
            <a:tbl>
              <a:tblPr/>
              <a:tblGrid>
                <a:gridCol w="433387"/>
                <a:gridCol w="2847641"/>
                <a:gridCol w="2606842"/>
                <a:gridCol w="2465555"/>
              </a:tblGrid>
              <a:tr h="73002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COBI + ATV + FTC/TDF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344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RTV + ATV + FTC/TDF</a:t>
                      </a:r>
                      <a:b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348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3246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</a:t>
                      </a: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46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246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 RNA (log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c/mL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),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4.78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4.84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46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 RNA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&gt;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100,000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c/mL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38.4%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41.1%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246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),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353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351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46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CD4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</a:t>
                      </a:r>
                      <a:r>
                        <a:rPr kumimoji="0" lang="en-GB" sz="1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&lt;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200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per 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246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Hepatitis B / hepatitis C coinfection</a:t>
                      </a: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%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%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46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by W48</a:t>
                      </a: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24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For lack of efficacy</a:t>
                      </a:r>
                    </a:p>
                  </a:txBody>
                  <a:tcPr marL="90000" marR="90000" marT="46805" marB="46805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4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For adverse event</a:t>
                      </a:r>
                    </a:p>
                  </a:txBody>
                  <a:tcPr marL="90000" marR="90000" marT="46805" marB="46805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25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4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Lost to follow-up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5" marB="46805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4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Non-compliance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5" marB="46805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5" marB="4680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160" name="Rectangle 6"/>
          <p:cNvSpPr>
            <a:spLocks noChangeArrowheads="1"/>
          </p:cNvSpPr>
          <p:nvPr/>
        </p:nvSpPr>
        <p:spPr bwMode="auto">
          <a:xfrm>
            <a:off x="982663" y="1317625"/>
            <a:ext cx="71628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lnSpc>
                <a:spcPts val="1525"/>
              </a:lnSpc>
              <a:spcBef>
                <a:spcPct val="20000"/>
              </a:spcBef>
            </a:pPr>
            <a:r>
              <a:rPr lang="en-GB" sz="2400" b="1">
                <a:solidFill>
                  <a:srgbClr val="CC3300"/>
                </a:solidFill>
                <a:latin typeface="Calibri" pitchFamily="34" charset="0"/>
              </a:rPr>
              <a:t>Baseline characteristics and patient disposition</a:t>
            </a:r>
          </a:p>
        </p:txBody>
      </p:sp>
      <p:sp>
        <p:nvSpPr>
          <p:cNvPr id="4161" name="ZoneTexte 69"/>
          <p:cNvSpPr txBox="1">
            <a:spLocks noChangeArrowheads="1"/>
          </p:cNvSpPr>
          <p:nvPr/>
        </p:nvSpPr>
        <p:spPr bwMode="auto">
          <a:xfrm>
            <a:off x="6372225" y="6553200"/>
            <a:ext cx="2743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3300"/>
                </a:solidFill>
              </a:rPr>
              <a:t>Gallant JE. JID 2013;208:32-9</a:t>
            </a:r>
          </a:p>
        </p:txBody>
      </p:sp>
      <p:grpSp>
        <p:nvGrpSpPr>
          <p:cNvPr id="4162" name="Grouper 12"/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4164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4165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GS-US-216-0114</a:t>
              </a:r>
            </a:p>
          </p:txBody>
        </p:sp>
      </p:grpSp>
      <p:sp>
        <p:nvSpPr>
          <p:cNvPr id="4163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Study GS-US-216-0114: ATV + ritonavir + FTC/TDF QD vs ATV + cobicistat + FTC/TDF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34"/>
          <p:cNvSpPr txBox="1">
            <a:spLocks noChangeArrowheads="1"/>
          </p:cNvSpPr>
          <p:nvPr/>
        </p:nvSpPr>
        <p:spPr bwMode="auto">
          <a:xfrm>
            <a:off x="836613" y="1622425"/>
            <a:ext cx="3159125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defTabSz="914400">
              <a:lnSpc>
                <a:spcPct val="80000"/>
              </a:lnSpc>
              <a:spcBef>
                <a:spcPct val="5000"/>
              </a:spcBef>
            </a:pPr>
            <a:r>
              <a:rPr lang="en-US" sz="2000" b="1">
                <a:solidFill>
                  <a:srgbClr val="333399"/>
                </a:solidFill>
                <a:latin typeface="Calibri" pitchFamily="34" charset="0"/>
                <a:cs typeface="Arial" charset="0"/>
              </a:rPr>
              <a:t>HIV RNA &lt; 50 c/mL </a:t>
            </a:r>
          </a:p>
        </p:txBody>
      </p:sp>
      <p:sp>
        <p:nvSpPr>
          <p:cNvPr id="5123" name="Text Box 179"/>
          <p:cNvSpPr txBox="1">
            <a:spLocks noChangeArrowheads="1"/>
          </p:cNvSpPr>
          <p:nvPr/>
        </p:nvSpPr>
        <p:spPr bwMode="auto">
          <a:xfrm>
            <a:off x="5081588" y="4856163"/>
            <a:ext cx="365125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914400">
              <a:spcBef>
                <a:spcPct val="5000"/>
              </a:spcBef>
            </a:pPr>
            <a:r>
              <a:rPr lang="en-US" sz="1700">
                <a:solidFill>
                  <a:srgbClr val="000066"/>
                </a:solidFill>
                <a:cs typeface="Arial" charset="0"/>
              </a:rPr>
              <a:t>Mean CD4/mm</a:t>
            </a:r>
            <a:r>
              <a:rPr lang="en-US" sz="1700" baseline="30000">
                <a:solidFill>
                  <a:srgbClr val="000066"/>
                </a:solidFill>
                <a:cs typeface="Arial" charset="0"/>
              </a:rPr>
              <a:t>3</a:t>
            </a:r>
            <a:r>
              <a:rPr lang="en-US" sz="1700">
                <a:solidFill>
                  <a:srgbClr val="000066"/>
                </a:solidFill>
                <a:cs typeface="Arial" charset="0"/>
              </a:rPr>
              <a:t> increase at W48 :</a:t>
            </a:r>
          </a:p>
          <a:p>
            <a:pPr defTabSz="914400">
              <a:spcBef>
                <a:spcPct val="5000"/>
              </a:spcBef>
            </a:pPr>
            <a:r>
              <a:rPr lang="en-US" sz="1700">
                <a:solidFill>
                  <a:srgbClr val="000066"/>
                </a:solidFill>
                <a:cs typeface="Arial" charset="0"/>
              </a:rPr>
              <a:t>+ 213 COBI vs + 219 RTV</a:t>
            </a:r>
          </a:p>
        </p:txBody>
      </p:sp>
      <p:sp>
        <p:nvSpPr>
          <p:cNvPr id="5124" name="Text Box 2"/>
          <p:cNvSpPr txBox="1">
            <a:spLocks noChangeArrowheads="1"/>
          </p:cNvSpPr>
          <p:nvPr/>
        </p:nvSpPr>
        <p:spPr bwMode="auto">
          <a:xfrm>
            <a:off x="2278063" y="1128713"/>
            <a:ext cx="45751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US" sz="2400" b="1">
                <a:solidFill>
                  <a:srgbClr val="CC3300"/>
                </a:solidFill>
                <a:latin typeface="Calibri" pitchFamily="34" charset="0"/>
              </a:rPr>
              <a:t>Response to treatment at week 48</a:t>
            </a:r>
          </a:p>
        </p:txBody>
      </p:sp>
      <p:sp>
        <p:nvSpPr>
          <p:cNvPr id="5125" name="Text Box 134"/>
          <p:cNvSpPr txBox="1">
            <a:spLocks noChangeArrowheads="1"/>
          </p:cNvSpPr>
          <p:nvPr/>
        </p:nvSpPr>
        <p:spPr bwMode="auto">
          <a:xfrm>
            <a:off x="5081588" y="3011488"/>
            <a:ext cx="386715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914400">
              <a:spcBef>
                <a:spcPct val="5000"/>
              </a:spcBef>
            </a:pPr>
            <a:r>
              <a:rPr lang="en-US" sz="1700">
                <a:solidFill>
                  <a:srgbClr val="000066"/>
                </a:solidFill>
                <a:cs typeface="Arial" charset="0"/>
              </a:rPr>
              <a:t>Viral suppression was high in both treatment arms, for various</a:t>
            </a:r>
          </a:p>
          <a:p>
            <a:pPr defTabSz="914400">
              <a:spcBef>
                <a:spcPct val="5000"/>
              </a:spcBef>
            </a:pPr>
            <a:r>
              <a:rPr lang="en-US" sz="1700">
                <a:solidFill>
                  <a:srgbClr val="000066"/>
                </a:solidFill>
                <a:cs typeface="Arial" charset="0"/>
              </a:rPr>
              <a:t>subgroups, including patients with </a:t>
            </a:r>
            <a:br>
              <a:rPr lang="en-US" sz="1700">
                <a:solidFill>
                  <a:srgbClr val="000066"/>
                </a:solidFill>
                <a:cs typeface="Arial" charset="0"/>
              </a:rPr>
            </a:br>
            <a:r>
              <a:rPr lang="en-US" sz="1700">
                <a:solidFill>
                  <a:srgbClr val="000066"/>
                </a:solidFill>
                <a:cs typeface="Arial" charset="0"/>
              </a:rPr>
              <a:t>HIV RNA &gt; 100,000 c/mL at baseline</a:t>
            </a:r>
          </a:p>
        </p:txBody>
      </p:sp>
      <p:sp>
        <p:nvSpPr>
          <p:cNvPr id="5126" name="ZoneTexte 69"/>
          <p:cNvSpPr txBox="1">
            <a:spLocks noChangeArrowheads="1"/>
          </p:cNvSpPr>
          <p:nvPr/>
        </p:nvSpPr>
        <p:spPr bwMode="auto">
          <a:xfrm>
            <a:off x="6372225" y="6553200"/>
            <a:ext cx="2743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US" sz="1200" i="1">
                <a:solidFill>
                  <a:srgbClr val="CC3300"/>
                </a:solidFill>
              </a:rPr>
              <a:t>Gallant JE. JID 2013;208:32-9</a:t>
            </a:r>
          </a:p>
        </p:txBody>
      </p:sp>
      <p:grpSp>
        <p:nvGrpSpPr>
          <p:cNvPr id="5127" name="Grouper 44"/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5160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US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5161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US" sz="1200" b="1" i="1">
                  <a:solidFill>
                    <a:srgbClr val="333399"/>
                  </a:solidFill>
                  <a:latin typeface="Cambria" pitchFamily="18" charset="0"/>
                </a:rPr>
                <a:t>GS-US-216-0114</a:t>
              </a:r>
            </a:p>
          </p:txBody>
        </p:sp>
      </p:grpSp>
      <p:sp>
        <p:nvSpPr>
          <p:cNvPr id="5128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US" sz="3200" smtClean="0">
                <a:ea typeface="ＭＳ Ｐゴシック" pitchFamily="34" charset="-128"/>
              </a:rPr>
              <a:t>Study GS-US-216-0114: ATV + ritonavir + FTC/TDF QD vs ATV + cobicistat + FTC/TDF</a:t>
            </a:r>
          </a:p>
        </p:txBody>
      </p:sp>
      <p:grpSp>
        <p:nvGrpSpPr>
          <p:cNvPr id="5129" name="Groupe 40"/>
          <p:cNvGrpSpPr>
            <a:grpSpLocks/>
          </p:cNvGrpSpPr>
          <p:nvPr/>
        </p:nvGrpSpPr>
        <p:grpSpPr bwMode="auto">
          <a:xfrm>
            <a:off x="449263" y="1887538"/>
            <a:ext cx="6583362" cy="4473575"/>
            <a:chOff x="449554" y="1888322"/>
            <a:chExt cx="6582899" cy="4472144"/>
          </a:xfrm>
        </p:grpSpPr>
        <p:sp>
          <p:nvSpPr>
            <p:cNvPr id="5130" name="Rectangle 133"/>
            <p:cNvSpPr>
              <a:spLocks noChangeArrowheads="1"/>
            </p:cNvSpPr>
            <p:nvPr/>
          </p:nvSpPr>
          <p:spPr bwMode="auto">
            <a:xfrm>
              <a:off x="1092201" y="2957517"/>
              <a:ext cx="609601" cy="2390779"/>
            </a:xfrm>
            <a:prstGeom prst="rect">
              <a:avLst/>
            </a:prstGeom>
            <a:solidFill>
              <a:srgbClr val="99FF33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US">
                <a:solidFill>
                  <a:srgbClr val="333399"/>
                </a:solidFill>
              </a:endParaRPr>
            </a:p>
          </p:txBody>
        </p:sp>
        <p:sp>
          <p:nvSpPr>
            <p:cNvPr id="5131" name="Rectangle 135"/>
            <p:cNvSpPr>
              <a:spLocks noChangeArrowheads="1"/>
            </p:cNvSpPr>
            <p:nvPr/>
          </p:nvSpPr>
          <p:spPr bwMode="auto">
            <a:xfrm>
              <a:off x="548941" y="4559536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US" sz="1400" b="1">
                  <a:solidFill>
                    <a:srgbClr val="333399"/>
                  </a:solidFill>
                  <a:cs typeface="Arial" charset="0"/>
                </a:rPr>
                <a:t>25</a:t>
              </a:r>
            </a:p>
          </p:txBody>
        </p:sp>
        <p:sp>
          <p:nvSpPr>
            <p:cNvPr id="5132" name="Rectangle 136"/>
            <p:cNvSpPr>
              <a:spLocks noChangeArrowheads="1"/>
            </p:cNvSpPr>
            <p:nvPr/>
          </p:nvSpPr>
          <p:spPr bwMode="auto">
            <a:xfrm>
              <a:off x="548941" y="3867385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US" sz="1400" b="1">
                  <a:solidFill>
                    <a:srgbClr val="333399"/>
                  </a:solidFill>
                  <a:cs typeface="Arial" charset="0"/>
                </a:rPr>
                <a:t>50</a:t>
              </a:r>
            </a:p>
          </p:txBody>
        </p:sp>
        <p:sp>
          <p:nvSpPr>
            <p:cNvPr id="5133" name="Rectangle 137"/>
            <p:cNvSpPr>
              <a:spLocks noChangeArrowheads="1"/>
            </p:cNvSpPr>
            <p:nvPr/>
          </p:nvSpPr>
          <p:spPr bwMode="auto">
            <a:xfrm>
              <a:off x="449554" y="2486257"/>
              <a:ext cx="29815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US" sz="1400" b="1">
                  <a:solidFill>
                    <a:srgbClr val="333399"/>
                  </a:solidFill>
                  <a:cs typeface="Arial" charset="0"/>
                </a:rPr>
                <a:t>100</a:t>
              </a:r>
            </a:p>
          </p:txBody>
        </p:sp>
        <p:sp>
          <p:nvSpPr>
            <p:cNvPr id="5134" name="Rectangle 138"/>
            <p:cNvSpPr>
              <a:spLocks noChangeArrowheads="1"/>
            </p:cNvSpPr>
            <p:nvPr/>
          </p:nvSpPr>
          <p:spPr bwMode="auto">
            <a:xfrm>
              <a:off x="548941" y="3176821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US" sz="1400" b="1">
                  <a:solidFill>
                    <a:srgbClr val="333399"/>
                  </a:solidFill>
                  <a:cs typeface="Arial" charset="0"/>
                </a:rPr>
                <a:t>75</a:t>
              </a:r>
            </a:p>
          </p:txBody>
        </p:sp>
        <p:sp>
          <p:nvSpPr>
            <p:cNvPr id="5135" name="Line 139"/>
            <p:cNvSpPr>
              <a:spLocks noChangeShapeType="1"/>
            </p:cNvSpPr>
            <p:nvPr/>
          </p:nvSpPr>
          <p:spPr bwMode="auto">
            <a:xfrm>
              <a:off x="815975" y="4667257"/>
              <a:ext cx="92076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5136" name="Line 140"/>
            <p:cNvSpPr>
              <a:spLocks noChangeShapeType="1"/>
            </p:cNvSpPr>
            <p:nvPr/>
          </p:nvSpPr>
          <p:spPr bwMode="auto">
            <a:xfrm>
              <a:off x="815975" y="3976694"/>
              <a:ext cx="92076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5137" name="Line 141"/>
            <p:cNvSpPr>
              <a:spLocks noChangeShapeType="1"/>
            </p:cNvSpPr>
            <p:nvPr/>
          </p:nvSpPr>
          <p:spPr bwMode="auto">
            <a:xfrm>
              <a:off x="815975" y="2592392"/>
              <a:ext cx="92076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5138" name="Line 142"/>
            <p:cNvSpPr>
              <a:spLocks noChangeShapeType="1"/>
            </p:cNvSpPr>
            <p:nvPr/>
          </p:nvSpPr>
          <p:spPr bwMode="auto">
            <a:xfrm>
              <a:off x="815975" y="3282955"/>
              <a:ext cx="92076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5139" name="Line 143"/>
            <p:cNvSpPr>
              <a:spLocks noChangeShapeType="1"/>
            </p:cNvSpPr>
            <p:nvPr/>
          </p:nvSpPr>
          <p:spPr bwMode="auto">
            <a:xfrm>
              <a:off x="906464" y="2582866"/>
              <a:ext cx="1587" cy="286068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5140" name="Text Box 148"/>
            <p:cNvSpPr txBox="1">
              <a:spLocks noChangeArrowheads="1"/>
            </p:cNvSpPr>
            <p:nvPr/>
          </p:nvSpPr>
          <p:spPr bwMode="auto">
            <a:xfrm>
              <a:off x="477838" y="2106615"/>
              <a:ext cx="387351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US">
                  <a:solidFill>
                    <a:srgbClr val="333399"/>
                  </a:solidFill>
                </a:rPr>
                <a:t>%</a:t>
              </a:r>
            </a:p>
          </p:txBody>
        </p:sp>
        <p:sp>
          <p:nvSpPr>
            <p:cNvPr id="5141" name="Rectangle 151"/>
            <p:cNvSpPr>
              <a:spLocks noChangeArrowheads="1"/>
            </p:cNvSpPr>
            <p:nvPr/>
          </p:nvSpPr>
          <p:spPr bwMode="auto">
            <a:xfrm>
              <a:off x="1695452" y="2903419"/>
              <a:ext cx="609601" cy="2444878"/>
            </a:xfrm>
            <a:prstGeom prst="rect">
              <a:avLst/>
            </a:prstGeom>
            <a:solidFill>
              <a:srgbClr val="00B05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US">
                <a:solidFill>
                  <a:srgbClr val="333399"/>
                </a:solidFill>
              </a:endParaRPr>
            </a:p>
          </p:txBody>
        </p:sp>
        <p:sp>
          <p:nvSpPr>
            <p:cNvPr id="5142" name="ZoneTexte 86"/>
            <p:cNvSpPr txBox="1">
              <a:spLocks noChangeArrowheads="1"/>
            </p:cNvSpPr>
            <p:nvPr/>
          </p:nvSpPr>
          <p:spPr bwMode="auto">
            <a:xfrm>
              <a:off x="750639" y="5686434"/>
              <a:ext cx="1713868" cy="674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US" sz="1400">
                  <a:solidFill>
                    <a:srgbClr val="333399"/>
                  </a:solidFill>
                </a:rPr>
                <a:t>Adjusted </a:t>
              </a:r>
              <a:r>
                <a:rPr lang="en-US" sz="1400">
                  <a:solidFill>
                    <a:srgbClr val="333399"/>
                  </a:solidFill>
                  <a:cs typeface="Arial" charset="0"/>
                  <a:sym typeface="Symbol" pitchFamily="18" charset="2"/>
                </a:rPr>
                <a:t>difference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US" sz="1400">
                  <a:solidFill>
                    <a:srgbClr val="333399"/>
                  </a:solidFill>
                  <a:cs typeface="Arial" charset="0"/>
                  <a:sym typeface="Symbol" pitchFamily="18" charset="2"/>
                </a:rPr>
                <a:t>(95% CI)</a:t>
              </a:r>
              <a:r>
                <a:rPr lang="en-US" sz="1400">
                  <a:solidFill>
                    <a:srgbClr val="333399"/>
                  </a:solidFill>
                  <a:sym typeface="Symbol" pitchFamily="18" charset="2"/>
                </a:rPr>
                <a:t> </a:t>
              </a:r>
              <a:r>
                <a:rPr lang="en-US" sz="1400">
                  <a:solidFill>
                    <a:srgbClr val="333399"/>
                  </a:solidFill>
                </a:rPr>
                <a:t>=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US" sz="1400">
                  <a:solidFill>
                    <a:srgbClr val="333399"/>
                  </a:solidFill>
                </a:rPr>
                <a:t>-2.2%( - 7.4 ; 3.0)</a:t>
              </a:r>
            </a:p>
          </p:txBody>
        </p:sp>
        <p:sp>
          <p:nvSpPr>
            <p:cNvPr id="5143" name="Rectangle 133"/>
            <p:cNvSpPr>
              <a:spLocks noChangeArrowheads="1"/>
            </p:cNvSpPr>
            <p:nvPr/>
          </p:nvSpPr>
          <p:spPr bwMode="auto">
            <a:xfrm>
              <a:off x="2786067" y="2611443"/>
              <a:ext cx="609601" cy="2736855"/>
            </a:xfrm>
            <a:prstGeom prst="rect">
              <a:avLst/>
            </a:prstGeom>
            <a:solidFill>
              <a:srgbClr val="99FF33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US">
                <a:solidFill>
                  <a:srgbClr val="333399"/>
                </a:solidFill>
              </a:endParaRPr>
            </a:p>
          </p:txBody>
        </p:sp>
        <p:sp>
          <p:nvSpPr>
            <p:cNvPr id="9239" name="Rectangle 144"/>
            <p:cNvSpPr>
              <a:spLocks noChangeArrowheads="1"/>
            </p:cNvSpPr>
            <p:nvPr/>
          </p:nvSpPr>
          <p:spPr bwMode="auto">
            <a:xfrm>
              <a:off x="2829049" y="2240634"/>
              <a:ext cx="507964" cy="3999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defTabSz="914400">
                <a:defRPr/>
              </a:pPr>
              <a:r>
                <a:rPr lang="en-US" sz="1400" b="1">
                  <a:solidFill>
                    <a:srgbClr val="333399"/>
                  </a:solidFill>
                  <a:latin typeface="+mj-lt"/>
                  <a:cs typeface="Arial" charset="0"/>
                </a:rPr>
                <a:t>98.0</a:t>
              </a:r>
            </a:p>
          </p:txBody>
        </p:sp>
        <p:sp>
          <p:nvSpPr>
            <p:cNvPr id="5145" name="Rectangle 151"/>
            <p:cNvSpPr>
              <a:spLocks noChangeArrowheads="1"/>
            </p:cNvSpPr>
            <p:nvPr/>
          </p:nvSpPr>
          <p:spPr bwMode="auto">
            <a:xfrm>
              <a:off x="3389317" y="2625173"/>
              <a:ext cx="609601" cy="2723123"/>
            </a:xfrm>
            <a:prstGeom prst="rect">
              <a:avLst/>
            </a:prstGeom>
            <a:solidFill>
              <a:srgbClr val="00B05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US">
                <a:solidFill>
                  <a:srgbClr val="333399"/>
                </a:solidFill>
              </a:endParaRPr>
            </a:p>
          </p:txBody>
        </p:sp>
        <p:sp>
          <p:nvSpPr>
            <p:cNvPr id="5146" name="Rectangle 40"/>
            <p:cNvSpPr>
              <a:spLocks noChangeArrowheads="1"/>
            </p:cNvSpPr>
            <p:nvPr/>
          </p:nvSpPr>
          <p:spPr bwMode="auto">
            <a:xfrm>
              <a:off x="1052736" y="2161048"/>
              <a:ext cx="1493396" cy="307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US" sz="1400">
                  <a:solidFill>
                    <a:srgbClr val="333399"/>
                  </a:solidFill>
                  <a:cs typeface="Arial" charset="0"/>
                </a:rPr>
                <a:t>Primary analysis</a:t>
              </a:r>
              <a:endParaRPr lang="en-US" sz="1600">
                <a:solidFill>
                  <a:srgbClr val="333399"/>
                </a:solidFill>
                <a:cs typeface="Arial" charset="0"/>
              </a:endParaRPr>
            </a:p>
          </p:txBody>
        </p:sp>
        <p:sp>
          <p:nvSpPr>
            <p:cNvPr id="5147" name="ZoneTexte 86"/>
            <p:cNvSpPr txBox="1">
              <a:spLocks noChangeArrowheads="1"/>
            </p:cNvSpPr>
            <p:nvPr/>
          </p:nvSpPr>
          <p:spPr bwMode="auto">
            <a:xfrm>
              <a:off x="2671523" y="5686434"/>
              <a:ext cx="1713868" cy="674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US" sz="1400">
                  <a:solidFill>
                    <a:srgbClr val="333399"/>
                  </a:solidFill>
                </a:rPr>
                <a:t>Adjusted </a:t>
              </a:r>
              <a:r>
                <a:rPr lang="en-US" sz="1400">
                  <a:solidFill>
                    <a:srgbClr val="333399"/>
                  </a:solidFill>
                  <a:cs typeface="Arial" charset="0"/>
                  <a:sym typeface="Symbol" pitchFamily="18" charset="2"/>
                </a:rPr>
                <a:t>difference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US" sz="1400">
                  <a:solidFill>
                    <a:srgbClr val="333399"/>
                  </a:solidFill>
                  <a:cs typeface="Arial" charset="0"/>
                  <a:sym typeface="Symbol" pitchFamily="18" charset="2"/>
                </a:rPr>
                <a:t>(95% CI)</a:t>
              </a:r>
              <a:r>
                <a:rPr lang="en-US" sz="1400">
                  <a:solidFill>
                    <a:srgbClr val="333399"/>
                  </a:solidFill>
                  <a:sym typeface="Symbol" pitchFamily="18" charset="2"/>
                </a:rPr>
                <a:t> </a:t>
              </a:r>
              <a:r>
                <a:rPr lang="en-US" sz="1400">
                  <a:solidFill>
                    <a:srgbClr val="333399"/>
                  </a:solidFill>
                </a:rPr>
                <a:t>=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US" sz="1400">
                  <a:solidFill>
                    <a:srgbClr val="333399"/>
                  </a:solidFill>
                </a:rPr>
                <a:t>-0.1 % ( - 2.5 ; 2.3)</a:t>
              </a:r>
            </a:p>
          </p:txBody>
        </p:sp>
        <p:sp>
          <p:nvSpPr>
            <p:cNvPr id="5148" name="Line 146"/>
            <p:cNvSpPr>
              <a:spLocks noChangeShapeType="1"/>
            </p:cNvSpPr>
            <p:nvPr/>
          </p:nvSpPr>
          <p:spPr bwMode="auto">
            <a:xfrm>
              <a:off x="815975" y="5359408"/>
              <a:ext cx="3468693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5149" name="AutoShape 165"/>
            <p:cNvSpPr>
              <a:spLocks noChangeArrowheads="1"/>
            </p:cNvSpPr>
            <p:nvPr/>
          </p:nvSpPr>
          <p:spPr bwMode="auto">
            <a:xfrm>
              <a:off x="4432542" y="1910547"/>
              <a:ext cx="2599911" cy="59372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US" sz="2800">
                <a:solidFill>
                  <a:srgbClr val="333399"/>
                </a:solidFill>
              </a:endParaRPr>
            </a:p>
          </p:txBody>
        </p:sp>
        <p:sp>
          <p:nvSpPr>
            <p:cNvPr id="5150" name="Rectangle 3"/>
            <p:cNvSpPr>
              <a:spLocks noChangeArrowheads="1"/>
            </p:cNvSpPr>
            <p:nvPr/>
          </p:nvSpPr>
          <p:spPr bwMode="auto">
            <a:xfrm>
              <a:off x="4542078" y="2008972"/>
              <a:ext cx="177800" cy="144462"/>
            </a:xfrm>
            <a:prstGeom prst="rect">
              <a:avLst/>
            </a:prstGeom>
            <a:solidFill>
              <a:srgbClr val="99FF33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/>
              <a:endParaRPr lang="en-US" sz="2400">
                <a:solidFill>
                  <a:srgbClr val="333399"/>
                </a:solidFill>
              </a:endParaRPr>
            </a:p>
          </p:txBody>
        </p:sp>
        <p:sp>
          <p:nvSpPr>
            <p:cNvPr id="5151" name="Rectangle 4"/>
            <p:cNvSpPr>
              <a:spLocks noChangeArrowheads="1"/>
            </p:cNvSpPr>
            <p:nvPr/>
          </p:nvSpPr>
          <p:spPr bwMode="auto">
            <a:xfrm>
              <a:off x="4542078" y="2274085"/>
              <a:ext cx="177800" cy="144463"/>
            </a:xfrm>
            <a:prstGeom prst="rect">
              <a:avLst/>
            </a:prstGeom>
            <a:solidFill>
              <a:srgbClr val="00B05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/>
              <a:endParaRPr lang="en-US" sz="2400">
                <a:solidFill>
                  <a:srgbClr val="333399"/>
                </a:solidFill>
              </a:endParaRPr>
            </a:p>
          </p:txBody>
        </p:sp>
        <p:sp>
          <p:nvSpPr>
            <p:cNvPr id="5152" name="ZoneTexte 84"/>
            <p:cNvSpPr txBox="1">
              <a:spLocks noChangeArrowheads="1"/>
            </p:cNvSpPr>
            <p:nvPr/>
          </p:nvSpPr>
          <p:spPr bwMode="auto">
            <a:xfrm>
              <a:off x="4699242" y="1888322"/>
              <a:ext cx="2333210" cy="369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US" b="1">
                  <a:solidFill>
                    <a:srgbClr val="333399"/>
                  </a:solidFill>
                  <a:latin typeface="Calibri" pitchFamily="34" charset="0"/>
                </a:rPr>
                <a:t>COBI + ATV + FTC/TDF</a:t>
              </a:r>
            </a:p>
          </p:txBody>
        </p:sp>
        <p:sp>
          <p:nvSpPr>
            <p:cNvPr id="5153" name="ZoneTexte 85"/>
            <p:cNvSpPr txBox="1">
              <a:spLocks noChangeArrowheads="1"/>
            </p:cNvSpPr>
            <p:nvPr/>
          </p:nvSpPr>
          <p:spPr bwMode="auto">
            <a:xfrm>
              <a:off x="4699242" y="2148673"/>
              <a:ext cx="2176726" cy="369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US" b="1">
                  <a:solidFill>
                    <a:srgbClr val="333399"/>
                  </a:solidFill>
                  <a:latin typeface="Calibri" pitchFamily="34" charset="0"/>
                </a:rPr>
                <a:t>RTV + ATV + FTC/TDF</a:t>
              </a:r>
            </a:p>
          </p:txBody>
        </p:sp>
        <p:sp>
          <p:nvSpPr>
            <p:cNvPr id="9249" name="Rectangle 40"/>
            <p:cNvSpPr>
              <a:spLocks noChangeArrowheads="1"/>
            </p:cNvSpPr>
            <p:nvPr/>
          </p:nvSpPr>
          <p:spPr bwMode="auto">
            <a:xfrm>
              <a:off x="1041649" y="5368595"/>
              <a:ext cx="1300072" cy="338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  <a:defRPr/>
              </a:pPr>
              <a:r>
                <a:rPr lang="en-US" sz="16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ITT, snapshot</a:t>
              </a:r>
            </a:p>
          </p:txBody>
        </p:sp>
        <p:sp>
          <p:nvSpPr>
            <p:cNvPr id="9250" name="Rectangle 41"/>
            <p:cNvSpPr>
              <a:spLocks noChangeArrowheads="1"/>
            </p:cNvSpPr>
            <p:nvPr/>
          </p:nvSpPr>
          <p:spPr bwMode="auto">
            <a:xfrm>
              <a:off x="2790951" y="5368595"/>
              <a:ext cx="1230226" cy="338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  <a:defRPr/>
              </a:pPr>
              <a:r>
                <a:rPr lang="en-US" sz="1600" b="1">
                  <a:solidFill>
                    <a:srgbClr val="333399"/>
                  </a:solidFill>
                  <a:latin typeface="+mj-lt"/>
                  <a:cs typeface="Arial" charset="0"/>
                </a:rPr>
                <a:t>Per protocol</a:t>
              </a:r>
            </a:p>
          </p:txBody>
        </p:sp>
        <p:sp>
          <p:nvSpPr>
            <p:cNvPr id="9251" name="Rectangle 144"/>
            <p:cNvSpPr>
              <a:spLocks noChangeArrowheads="1"/>
            </p:cNvSpPr>
            <p:nvPr/>
          </p:nvSpPr>
          <p:spPr bwMode="auto">
            <a:xfrm>
              <a:off x="3413208" y="2240634"/>
              <a:ext cx="506377" cy="3999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defTabSz="914400">
                <a:defRPr/>
              </a:pPr>
              <a:r>
                <a:rPr lang="en-US" sz="1400" b="1">
                  <a:solidFill>
                    <a:srgbClr val="333399"/>
                  </a:solidFill>
                  <a:latin typeface="+mj-lt"/>
                  <a:cs typeface="Arial" charset="0"/>
                </a:rPr>
                <a:t>98.0</a:t>
              </a:r>
            </a:p>
          </p:txBody>
        </p:sp>
        <p:sp>
          <p:nvSpPr>
            <p:cNvPr id="9252" name="Rectangle 144"/>
            <p:cNvSpPr>
              <a:spLocks noChangeArrowheads="1"/>
            </p:cNvSpPr>
            <p:nvPr/>
          </p:nvSpPr>
          <p:spPr bwMode="auto">
            <a:xfrm>
              <a:off x="1130543" y="2577077"/>
              <a:ext cx="506377" cy="3999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defTabSz="914400"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85.2</a:t>
              </a:r>
            </a:p>
          </p:txBody>
        </p:sp>
        <p:sp>
          <p:nvSpPr>
            <p:cNvPr id="9253" name="Rectangle 145"/>
            <p:cNvSpPr>
              <a:spLocks noChangeArrowheads="1"/>
            </p:cNvSpPr>
            <p:nvPr/>
          </p:nvSpPr>
          <p:spPr bwMode="auto">
            <a:xfrm>
              <a:off x="1724226" y="2535815"/>
              <a:ext cx="507964" cy="3999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defTabSz="914400">
                <a:defRPr/>
              </a:pPr>
              <a:r>
                <a:rPr lang="en-US" sz="1400" b="1">
                  <a:solidFill>
                    <a:srgbClr val="333399"/>
                  </a:solidFill>
                  <a:latin typeface="+mj-lt"/>
                  <a:cs typeface="Arial" charset="0"/>
                </a:rPr>
                <a:t>87.4</a:t>
              </a:r>
            </a:p>
          </p:txBody>
        </p:sp>
        <p:sp>
          <p:nvSpPr>
            <p:cNvPr id="5159" name="Rectangle 135"/>
            <p:cNvSpPr>
              <a:spLocks noChangeArrowheads="1"/>
            </p:cNvSpPr>
            <p:nvPr/>
          </p:nvSpPr>
          <p:spPr bwMode="auto">
            <a:xfrm>
              <a:off x="637437" y="5234457"/>
              <a:ext cx="993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US" sz="1400" b="1">
                  <a:solidFill>
                    <a:srgbClr val="333399"/>
                  </a:solidFill>
                  <a:cs typeface="Arial" charset="0"/>
                </a:rPr>
                <a:t>0</a:t>
              </a: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oneTexte 4"/>
          <p:cNvSpPr txBox="1">
            <a:spLocks noChangeArrowheads="1"/>
          </p:cNvSpPr>
          <p:nvPr/>
        </p:nvSpPr>
        <p:spPr bwMode="auto">
          <a:xfrm>
            <a:off x="6507163" y="6561138"/>
            <a:ext cx="26177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fr-FR" sz="1200" i="1">
                <a:solidFill>
                  <a:srgbClr val="CC3300"/>
                </a:solidFill>
              </a:rPr>
              <a:t>Gallant JE. JAIDS 2015;69:338-40</a:t>
            </a:r>
          </a:p>
        </p:txBody>
      </p:sp>
      <p:grpSp>
        <p:nvGrpSpPr>
          <p:cNvPr id="6147" name="Grouper 44"/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6208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US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6209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US" sz="1200" b="1" i="1">
                  <a:solidFill>
                    <a:srgbClr val="333399"/>
                  </a:solidFill>
                  <a:latin typeface="Cambria" pitchFamily="18" charset="0"/>
                </a:rPr>
                <a:t>GS-US-216-0114</a:t>
              </a:r>
            </a:p>
          </p:txBody>
        </p:sp>
      </p:grpSp>
      <p:sp>
        <p:nvSpPr>
          <p:cNvPr id="6148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US" sz="3200" smtClean="0">
                <a:ea typeface="ＭＳ Ｐゴシック" pitchFamily="34" charset="-128"/>
              </a:rPr>
              <a:t>Study GS-US-216-0114: ATV + ritonavir + FTC/TDF QD vs ATV + cobicistat + FTC/TDF</a:t>
            </a:r>
          </a:p>
        </p:txBody>
      </p:sp>
      <p:sp>
        <p:nvSpPr>
          <p:cNvPr id="6149" name="Text Box 2"/>
          <p:cNvSpPr txBox="1">
            <a:spLocks noChangeArrowheads="1"/>
          </p:cNvSpPr>
          <p:nvPr/>
        </p:nvSpPr>
        <p:spPr bwMode="auto">
          <a:xfrm>
            <a:off x="1209675" y="1128713"/>
            <a:ext cx="67119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US" sz="2400" b="1">
                <a:solidFill>
                  <a:srgbClr val="CC3300"/>
                </a:solidFill>
                <a:latin typeface="Calibri" pitchFamily="34" charset="0"/>
              </a:rPr>
              <a:t>Response to treatment at week 144 (ITT, snapshot)</a:t>
            </a:r>
          </a:p>
        </p:txBody>
      </p:sp>
      <p:grpSp>
        <p:nvGrpSpPr>
          <p:cNvPr id="6150" name="Groupe 64"/>
          <p:cNvGrpSpPr>
            <a:grpSpLocks/>
          </p:cNvGrpSpPr>
          <p:nvPr/>
        </p:nvGrpSpPr>
        <p:grpSpPr bwMode="auto">
          <a:xfrm>
            <a:off x="384175" y="1622425"/>
            <a:ext cx="8321675" cy="4964113"/>
            <a:chOff x="383570" y="1622425"/>
            <a:chExt cx="8322280" cy="4964113"/>
          </a:xfrm>
        </p:grpSpPr>
        <p:sp>
          <p:nvSpPr>
            <p:cNvPr id="6151" name="ZoneTexte 39"/>
            <p:cNvSpPr txBox="1">
              <a:spLocks noChangeArrowheads="1"/>
            </p:cNvSpPr>
            <p:nvPr/>
          </p:nvSpPr>
          <p:spPr bwMode="auto">
            <a:xfrm>
              <a:off x="1263650" y="5603875"/>
              <a:ext cx="192515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 b="1">
                  <a:solidFill>
                    <a:srgbClr val="333399"/>
                  </a:solidFill>
                </a:rPr>
                <a:t>Virologic success</a:t>
              </a:r>
            </a:p>
          </p:txBody>
        </p:sp>
        <p:sp>
          <p:nvSpPr>
            <p:cNvPr id="6152" name="ZoneTexte 40"/>
            <p:cNvSpPr txBox="1">
              <a:spLocks noChangeArrowheads="1"/>
            </p:cNvSpPr>
            <p:nvPr/>
          </p:nvSpPr>
          <p:spPr bwMode="auto">
            <a:xfrm>
              <a:off x="3803650" y="5603875"/>
              <a:ext cx="173438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 b="1">
                  <a:solidFill>
                    <a:srgbClr val="333399"/>
                  </a:solidFill>
                </a:rPr>
                <a:t>Virologic failure</a:t>
              </a:r>
            </a:p>
          </p:txBody>
        </p:sp>
        <p:sp>
          <p:nvSpPr>
            <p:cNvPr id="6153" name="ZoneTexte 41"/>
            <p:cNvSpPr txBox="1">
              <a:spLocks noChangeArrowheads="1"/>
            </p:cNvSpPr>
            <p:nvPr/>
          </p:nvSpPr>
          <p:spPr bwMode="auto">
            <a:xfrm>
              <a:off x="6607175" y="5603875"/>
              <a:ext cx="93654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 b="1">
                  <a:solidFill>
                    <a:srgbClr val="333399"/>
                  </a:solidFill>
                </a:rPr>
                <a:t>No data</a:t>
              </a:r>
            </a:p>
          </p:txBody>
        </p:sp>
        <p:sp>
          <p:nvSpPr>
            <p:cNvPr id="6154" name="Text Box 134"/>
            <p:cNvSpPr txBox="1">
              <a:spLocks noChangeArrowheads="1"/>
            </p:cNvSpPr>
            <p:nvPr/>
          </p:nvSpPr>
          <p:spPr bwMode="auto">
            <a:xfrm>
              <a:off x="758981" y="1622425"/>
              <a:ext cx="2573337" cy="349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defTabSz="914400">
                <a:lnSpc>
                  <a:spcPct val="80000"/>
                </a:lnSpc>
                <a:spcBef>
                  <a:spcPct val="5000"/>
                </a:spcBef>
              </a:pPr>
              <a:r>
                <a:rPr lang="en-US" sz="2000" b="1">
                  <a:solidFill>
                    <a:srgbClr val="333399"/>
                  </a:solidFill>
                  <a:latin typeface="Calibri" pitchFamily="34" charset="0"/>
                  <a:cs typeface="Arial" charset="0"/>
                </a:rPr>
                <a:t>HIV RNA &lt; 50 c/mL </a:t>
              </a:r>
            </a:p>
          </p:txBody>
        </p:sp>
        <p:grpSp>
          <p:nvGrpSpPr>
            <p:cNvPr id="6155" name="Grouper 1"/>
            <p:cNvGrpSpPr>
              <a:grpSpLocks/>
            </p:cNvGrpSpPr>
            <p:nvPr/>
          </p:nvGrpSpPr>
          <p:grpSpPr bwMode="auto">
            <a:xfrm>
              <a:off x="383570" y="1804988"/>
              <a:ext cx="7828568" cy="3802593"/>
              <a:chOff x="366060" y="1804988"/>
              <a:chExt cx="6471303" cy="3753435"/>
            </a:xfrm>
          </p:grpSpPr>
          <p:grpSp>
            <p:nvGrpSpPr>
              <p:cNvPr id="6163" name="Groupe 28"/>
              <p:cNvGrpSpPr>
                <a:grpSpLocks/>
              </p:cNvGrpSpPr>
              <p:nvPr/>
            </p:nvGrpSpPr>
            <p:grpSpPr bwMode="auto">
              <a:xfrm>
                <a:off x="712788" y="2124075"/>
                <a:ext cx="6124575" cy="3025775"/>
                <a:chOff x="1982788" y="2165350"/>
                <a:chExt cx="6124575" cy="3025776"/>
              </a:xfrm>
            </p:grpSpPr>
            <p:sp>
              <p:nvSpPr>
                <p:cNvPr id="6189" name="Freeform 8"/>
                <p:cNvSpPr>
                  <a:spLocks/>
                </p:cNvSpPr>
                <p:nvPr/>
              </p:nvSpPr>
              <p:spPr bwMode="auto">
                <a:xfrm>
                  <a:off x="2087563" y="2165350"/>
                  <a:ext cx="6019800" cy="3025775"/>
                </a:xfrm>
                <a:custGeom>
                  <a:avLst/>
                  <a:gdLst>
                    <a:gd name="T0" fmla="*/ 2147483647 w 3792"/>
                    <a:gd name="T1" fmla="*/ 2147483647 h 1906"/>
                    <a:gd name="T2" fmla="*/ 0 w 3792"/>
                    <a:gd name="T3" fmla="*/ 2147483647 h 1906"/>
                    <a:gd name="T4" fmla="*/ 0 w 3792"/>
                    <a:gd name="T5" fmla="*/ 0 h 1906"/>
                    <a:gd name="T6" fmla="*/ 0 60000 65536"/>
                    <a:gd name="T7" fmla="*/ 0 60000 65536"/>
                    <a:gd name="T8" fmla="*/ 0 60000 65536"/>
                    <a:gd name="T9" fmla="*/ 0 w 3792"/>
                    <a:gd name="T10" fmla="*/ 0 h 1906"/>
                    <a:gd name="T11" fmla="*/ 3792 w 3792"/>
                    <a:gd name="T12" fmla="*/ 1906 h 190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792" h="1906">
                      <a:moveTo>
                        <a:pt x="3792" y="1906"/>
                      </a:moveTo>
                      <a:lnTo>
                        <a:pt x="0" y="190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6190" name="Line 11"/>
                <p:cNvSpPr>
                  <a:spLocks noChangeShapeType="1"/>
                </p:cNvSpPr>
                <p:nvPr/>
              </p:nvSpPr>
              <p:spPr bwMode="auto">
                <a:xfrm>
                  <a:off x="1982788" y="2784475"/>
                  <a:ext cx="10477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6191" name="Line 12"/>
                <p:cNvSpPr>
                  <a:spLocks noChangeShapeType="1"/>
                </p:cNvSpPr>
                <p:nvPr/>
              </p:nvSpPr>
              <p:spPr bwMode="auto">
                <a:xfrm>
                  <a:off x="1982788" y="3386138"/>
                  <a:ext cx="10477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6192" name="Line 13"/>
                <p:cNvSpPr>
                  <a:spLocks noChangeShapeType="1"/>
                </p:cNvSpPr>
                <p:nvPr/>
              </p:nvSpPr>
              <p:spPr bwMode="auto">
                <a:xfrm>
                  <a:off x="1982788" y="3986213"/>
                  <a:ext cx="10477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6193" name="Line 14"/>
                <p:cNvSpPr>
                  <a:spLocks noChangeShapeType="1"/>
                </p:cNvSpPr>
                <p:nvPr/>
              </p:nvSpPr>
              <p:spPr bwMode="auto">
                <a:xfrm>
                  <a:off x="1982788" y="4586288"/>
                  <a:ext cx="10477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6194" name="Line 15"/>
                <p:cNvSpPr>
                  <a:spLocks noChangeShapeType="1"/>
                </p:cNvSpPr>
                <p:nvPr/>
              </p:nvSpPr>
              <p:spPr bwMode="auto">
                <a:xfrm>
                  <a:off x="1982788" y="5191125"/>
                  <a:ext cx="10477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6195" name="Line 16"/>
                <p:cNvSpPr>
                  <a:spLocks noChangeShapeType="1"/>
                </p:cNvSpPr>
                <p:nvPr/>
              </p:nvSpPr>
              <p:spPr bwMode="auto">
                <a:xfrm>
                  <a:off x="1982788" y="2184400"/>
                  <a:ext cx="10477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6196" name="Freeform 17"/>
                <p:cNvSpPr>
                  <a:spLocks/>
                </p:cNvSpPr>
                <p:nvPr/>
              </p:nvSpPr>
              <p:spPr bwMode="auto">
                <a:xfrm>
                  <a:off x="2174875" y="2636838"/>
                  <a:ext cx="392112" cy="2554288"/>
                </a:xfrm>
                <a:custGeom>
                  <a:avLst/>
                  <a:gdLst>
                    <a:gd name="T0" fmla="*/ 2147483647 w 247"/>
                    <a:gd name="T1" fmla="*/ 2147483647 h 1609"/>
                    <a:gd name="T2" fmla="*/ 2147483647 w 247"/>
                    <a:gd name="T3" fmla="*/ 0 h 1609"/>
                    <a:gd name="T4" fmla="*/ 0 w 247"/>
                    <a:gd name="T5" fmla="*/ 0 h 1609"/>
                    <a:gd name="T6" fmla="*/ 0 w 247"/>
                    <a:gd name="T7" fmla="*/ 2147483647 h 1609"/>
                    <a:gd name="T8" fmla="*/ 2147483647 w 247"/>
                    <a:gd name="T9" fmla="*/ 2147483647 h 1609"/>
                    <a:gd name="T10" fmla="*/ 2147483647 w 247"/>
                    <a:gd name="T11" fmla="*/ 2147483647 h 160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47"/>
                    <a:gd name="T19" fmla="*/ 0 h 1609"/>
                    <a:gd name="T20" fmla="*/ 247 w 247"/>
                    <a:gd name="T21" fmla="*/ 1609 h 160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47" h="1609">
                      <a:moveTo>
                        <a:pt x="247" y="1609"/>
                      </a:moveTo>
                      <a:lnTo>
                        <a:pt x="247" y="0"/>
                      </a:lnTo>
                      <a:lnTo>
                        <a:pt x="0" y="0"/>
                      </a:lnTo>
                      <a:lnTo>
                        <a:pt x="0" y="1609"/>
                      </a:lnTo>
                      <a:lnTo>
                        <a:pt x="247" y="1609"/>
                      </a:lnTo>
                      <a:close/>
                    </a:path>
                  </a:pathLst>
                </a:custGeom>
                <a:solidFill>
                  <a:srgbClr val="99FF33"/>
                </a:solidFill>
                <a:ln w="0">
                  <a:solidFill>
                    <a:srgbClr val="99FF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6197" name="Rectangle 18"/>
                <p:cNvSpPr>
                  <a:spLocks noChangeArrowheads="1"/>
                </p:cNvSpPr>
                <p:nvPr/>
              </p:nvSpPr>
              <p:spPr bwMode="auto">
                <a:xfrm>
                  <a:off x="6191250" y="4911725"/>
                  <a:ext cx="390525" cy="279400"/>
                </a:xfrm>
                <a:prstGeom prst="rect">
                  <a:avLst/>
                </a:prstGeom>
                <a:solidFill>
                  <a:srgbClr val="99FF33"/>
                </a:solidFill>
                <a:ln w="0">
                  <a:solidFill>
                    <a:srgbClr val="99FF33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>
                    <a:solidFill>
                      <a:srgbClr val="333399"/>
                    </a:solidFill>
                  </a:endParaRPr>
                </a:p>
              </p:txBody>
            </p:sp>
            <p:sp>
              <p:nvSpPr>
                <p:cNvPr id="6198" name="Rectangle 19"/>
                <p:cNvSpPr>
                  <a:spLocks noChangeArrowheads="1"/>
                </p:cNvSpPr>
                <p:nvPr/>
              </p:nvSpPr>
              <p:spPr bwMode="auto">
                <a:xfrm>
                  <a:off x="6634163" y="4911725"/>
                  <a:ext cx="392112" cy="279400"/>
                </a:xfrm>
                <a:prstGeom prst="rect">
                  <a:avLst/>
                </a:prstGeom>
                <a:solidFill>
                  <a:srgbClr val="00B050"/>
                </a:solidFill>
                <a:ln w="0">
                  <a:solidFill>
                    <a:srgbClr val="00B05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>
                    <a:solidFill>
                      <a:srgbClr val="333399"/>
                    </a:solidFill>
                  </a:endParaRPr>
                </a:p>
              </p:txBody>
            </p:sp>
            <p:sp>
              <p:nvSpPr>
                <p:cNvPr id="6199" name="Freeform 20"/>
                <p:cNvSpPr>
                  <a:spLocks/>
                </p:cNvSpPr>
                <p:nvPr/>
              </p:nvSpPr>
              <p:spPr bwMode="auto">
                <a:xfrm>
                  <a:off x="2619375" y="2574925"/>
                  <a:ext cx="390525" cy="2616200"/>
                </a:xfrm>
                <a:custGeom>
                  <a:avLst/>
                  <a:gdLst>
                    <a:gd name="T0" fmla="*/ 2147483647 w 246"/>
                    <a:gd name="T1" fmla="*/ 0 h 1648"/>
                    <a:gd name="T2" fmla="*/ 0 w 246"/>
                    <a:gd name="T3" fmla="*/ 0 h 1648"/>
                    <a:gd name="T4" fmla="*/ 0 w 246"/>
                    <a:gd name="T5" fmla="*/ 2147483647 h 1648"/>
                    <a:gd name="T6" fmla="*/ 2147483647 w 246"/>
                    <a:gd name="T7" fmla="*/ 2147483647 h 1648"/>
                    <a:gd name="T8" fmla="*/ 2147483647 w 246"/>
                    <a:gd name="T9" fmla="*/ 0 h 1648"/>
                    <a:gd name="T10" fmla="*/ 2147483647 w 246"/>
                    <a:gd name="T11" fmla="*/ 0 h 164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46"/>
                    <a:gd name="T19" fmla="*/ 0 h 1648"/>
                    <a:gd name="T20" fmla="*/ 246 w 246"/>
                    <a:gd name="T21" fmla="*/ 1648 h 164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46" h="1648">
                      <a:moveTo>
                        <a:pt x="246" y="0"/>
                      </a:moveTo>
                      <a:lnTo>
                        <a:pt x="0" y="0"/>
                      </a:lnTo>
                      <a:lnTo>
                        <a:pt x="0" y="1648"/>
                      </a:lnTo>
                      <a:lnTo>
                        <a:pt x="246" y="1648"/>
                      </a:lnTo>
                      <a:lnTo>
                        <a:pt x="246" y="0"/>
                      </a:lnTo>
                      <a:close/>
                    </a:path>
                  </a:pathLst>
                </a:custGeom>
                <a:solidFill>
                  <a:srgbClr val="00B050"/>
                </a:solidFill>
                <a:ln w="0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6200" name="Freeform 21"/>
                <p:cNvSpPr>
                  <a:spLocks/>
                </p:cNvSpPr>
                <p:nvPr/>
              </p:nvSpPr>
              <p:spPr bwMode="auto">
                <a:xfrm>
                  <a:off x="3168650" y="3028950"/>
                  <a:ext cx="392112" cy="2162175"/>
                </a:xfrm>
                <a:custGeom>
                  <a:avLst/>
                  <a:gdLst>
                    <a:gd name="T0" fmla="*/ 2147483647 w 247"/>
                    <a:gd name="T1" fmla="*/ 0 h 1362"/>
                    <a:gd name="T2" fmla="*/ 0 w 247"/>
                    <a:gd name="T3" fmla="*/ 0 h 1362"/>
                    <a:gd name="T4" fmla="*/ 0 w 247"/>
                    <a:gd name="T5" fmla="*/ 2147483647 h 1362"/>
                    <a:gd name="T6" fmla="*/ 2147483647 w 247"/>
                    <a:gd name="T7" fmla="*/ 2147483647 h 1362"/>
                    <a:gd name="T8" fmla="*/ 2147483647 w 247"/>
                    <a:gd name="T9" fmla="*/ 0 h 1362"/>
                    <a:gd name="T10" fmla="*/ 2147483647 w 247"/>
                    <a:gd name="T11" fmla="*/ 0 h 136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47"/>
                    <a:gd name="T19" fmla="*/ 0 h 1362"/>
                    <a:gd name="T20" fmla="*/ 247 w 247"/>
                    <a:gd name="T21" fmla="*/ 1362 h 136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47" h="1362">
                      <a:moveTo>
                        <a:pt x="247" y="0"/>
                      </a:moveTo>
                      <a:lnTo>
                        <a:pt x="0" y="0"/>
                      </a:lnTo>
                      <a:lnTo>
                        <a:pt x="0" y="1362"/>
                      </a:lnTo>
                      <a:lnTo>
                        <a:pt x="247" y="1362"/>
                      </a:lnTo>
                      <a:lnTo>
                        <a:pt x="247" y="0"/>
                      </a:lnTo>
                      <a:close/>
                    </a:path>
                  </a:pathLst>
                </a:custGeom>
                <a:solidFill>
                  <a:srgbClr val="99FF33"/>
                </a:solidFill>
                <a:ln w="0">
                  <a:solidFill>
                    <a:srgbClr val="99FF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6201" name="Freeform 22"/>
                <p:cNvSpPr>
                  <a:spLocks/>
                </p:cNvSpPr>
                <p:nvPr/>
              </p:nvSpPr>
              <p:spPr bwMode="auto">
                <a:xfrm>
                  <a:off x="3613150" y="2967038"/>
                  <a:ext cx="390525" cy="2224088"/>
                </a:xfrm>
                <a:custGeom>
                  <a:avLst/>
                  <a:gdLst>
                    <a:gd name="T0" fmla="*/ 2147483647 w 246"/>
                    <a:gd name="T1" fmla="*/ 0 h 1401"/>
                    <a:gd name="T2" fmla="*/ 0 w 246"/>
                    <a:gd name="T3" fmla="*/ 0 h 1401"/>
                    <a:gd name="T4" fmla="*/ 0 w 246"/>
                    <a:gd name="T5" fmla="*/ 2147483647 h 1401"/>
                    <a:gd name="T6" fmla="*/ 2147483647 w 246"/>
                    <a:gd name="T7" fmla="*/ 2147483647 h 1401"/>
                    <a:gd name="T8" fmla="*/ 2147483647 w 246"/>
                    <a:gd name="T9" fmla="*/ 0 h 1401"/>
                    <a:gd name="T10" fmla="*/ 2147483647 w 246"/>
                    <a:gd name="T11" fmla="*/ 0 h 140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46"/>
                    <a:gd name="T19" fmla="*/ 0 h 1401"/>
                    <a:gd name="T20" fmla="*/ 246 w 246"/>
                    <a:gd name="T21" fmla="*/ 1401 h 1401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46" h="1401">
                      <a:moveTo>
                        <a:pt x="246" y="0"/>
                      </a:moveTo>
                      <a:lnTo>
                        <a:pt x="0" y="0"/>
                      </a:lnTo>
                      <a:lnTo>
                        <a:pt x="0" y="1401"/>
                      </a:lnTo>
                      <a:lnTo>
                        <a:pt x="246" y="1401"/>
                      </a:lnTo>
                      <a:lnTo>
                        <a:pt x="246" y="0"/>
                      </a:lnTo>
                      <a:close/>
                    </a:path>
                  </a:pathLst>
                </a:custGeom>
                <a:solidFill>
                  <a:srgbClr val="00B050"/>
                </a:solidFill>
                <a:ln w="0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6202" name="Freeform 23"/>
                <p:cNvSpPr>
                  <a:spLocks/>
                </p:cNvSpPr>
                <p:nvPr/>
              </p:nvSpPr>
              <p:spPr bwMode="auto">
                <a:xfrm>
                  <a:off x="4178300" y="4999038"/>
                  <a:ext cx="392112" cy="190500"/>
                </a:xfrm>
                <a:custGeom>
                  <a:avLst/>
                  <a:gdLst>
                    <a:gd name="T0" fmla="*/ 0 w 247"/>
                    <a:gd name="T1" fmla="*/ 0 h 120"/>
                    <a:gd name="T2" fmla="*/ 0 w 247"/>
                    <a:gd name="T3" fmla="*/ 2147483647 h 120"/>
                    <a:gd name="T4" fmla="*/ 2147483647 w 247"/>
                    <a:gd name="T5" fmla="*/ 2147483647 h 120"/>
                    <a:gd name="T6" fmla="*/ 2147483647 w 247"/>
                    <a:gd name="T7" fmla="*/ 0 h 120"/>
                    <a:gd name="T8" fmla="*/ 0 w 247"/>
                    <a:gd name="T9" fmla="*/ 0 h 120"/>
                    <a:gd name="T10" fmla="*/ 0 w 247"/>
                    <a:gd name="T11" fmla="*/ 0 h 12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47"/>
                    <a:gd name="T19" fmla="*/ 0 h 120"/>
                    <a:gd name="T20" fmla="*/ 247 w 247"/>
                    <a:gd name="T21" fmla="*/ 120 h 12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47" h="120">
                      <a:moveTo>
                        <a:pt x="0" y="0"/>
                      </a:moveTo>
                      <a:lnTo>
                        <a:pt x="0" y="120"/>
                      </a:lnTo>
                      <a:lnTo>
                        <a:pt x="247" y="120"/>
                      </a:lnTo>
                      <a:lnTo>
                        <a:pt x="24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99FF33"/>
                </a:solidFill>
                <a:ln w="0">
                  <a:solidFill>
                    <a:srgbClr val="99FF33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6203" name="Rectangle 24"/>
                <p:cNvSpPr>
                  <a:spLocks noChangeArrowheads="1"/>
                </p:cNvSpPr>
                <p:nvPr/>
              </p:nvSpPr>
              <p:spPr bwMode="auto">
                <a:xfrm>
                  <a:off x="4622800" y="5051425"/>
                  <a:ext cx="390525" cy="139700"/>
                </a:xfrm>
                <a:prstGeom prst="rect">
                  <a:avLst/>
                </a:prstGeom>
                <a:solidFill>
                  <a:srgbClr val="00B050"/>
                </a:solidFill>
                <a:ln w="0">
                  <a:solidFill>
                    <a:srgbClr val="00B05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>
                    <a:solidFill>
                      <a:srgbClr val="333399"/>
                    </a:solidFill>
                  </a:endParaRPr>
                </a:p>
              </p:txBody>
            </p:sp>
            <p:sp>
              <p:nvSpPr>
                <p:cNvPr id="6204" name="Rectangle 25"/>
                <p:cNvSpPr>
                  <a:spLocks noChangeArrowheads="1"/>
                </p:cNvSpPr>
                <p:nvPr/>
              </p:nvSpPr>
              <p:spPr bwMode="auto">
                <a:xfrm>
                  <a:off x="5189538" y="4946650"/>
                  <a:ext cx="392112" cy="244475"/>
                </a:xfrm>
                <a:prstGeom prst="rect">
                  <a:avLst/>
                </a:prstGeom>
                <a:solidFill>
                  <a:srgbClr val="99FF33"/>
                </a:solidFill>
                <a:ln w="0">
                  <a:solidFill>
                    <a:srgbClr val="99FF33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>
                    <a:solidFill>
                      <a:srgbClr val="333399"/>
                    </a:solidFill>
                  </a:endParaRPr>
                </a:p>
              </p:txBody>
            </p:sp>
            <p:sp>
              <p:nvSpPr>
                <p:cNvPr id="6205" name="Freeform 26"/>
                <p:cNvSpPr>
                  <a:spLocks/>
                </p:cNvSpPr>
                <p:nvPr/>
              </p:nvSpPr>
              <p:spPr bwMode="auto">
                <a:xfrm>
                  <a:off x="5634038" y="5043488"/>
                  <a:ext cx="392112" cy="147638"/>
                </a:xfrm>
                <a:custGeom>
                  <a:avLst/>
                  <a:gdLst>
                    <a:gd name="T0" fmla="*/ 0 w 247"/>
                    <a:gd name="T1" fmla="*/ 0 h 93"/>
                    <a:gd name="T2" fmla="*/ 0 w 247"/>
                    <a:gd name="T3" fmla="*/ 2147483647 h 93"/>
                    <a:gd name="T4" fmla="*/ 2147483647 w 247"/>
                    <a:gd name="T5" fmla="*/ 2147483647 h 93"/>
                    <a:gd name="T6" fmla="*/ 2147483647 w 247"/>
                    <a:gd name="T7" fmla="*/ 0 h 93"/>
                    <a:gd name="T8" fmla="*/ 0 w 247"/>
                    <a:gd name="T9" fmla="*/ 0 h 93"/>
                    <a:gd name="T10" fmla="*/ 0 w 247"/>
                    <a:gd name="T11" fmla="*/ 0 h 9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47"/>
                    <a:gd name="T19" fmla="*/ 0 h 93"/>
                    <a:gd name="T20" fmla="*/ 247 w 247"/>
                    <a:gd name="T21" fmla="*/ 93 h 9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47" h="93">
                      <a:moveTo>
                        <a:pt x="0" y="0"/>
                      </a:moveTo>
                      <a:lnTo>
                        <a:pt x="0" y="93"/>
                      </a:lnTo>
                      <a:lnTo>
                        <a:pt x="247" y="93"/>
                      </a:lnTo>
                      <a:lnTo>
                        <a:pt x="24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B050"/>
                </a:solidFill>
                <a:ln w="0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6206" name="Rectangle 27"/>
                <p:cNvSpPr>
                  <a:spLocks noChangeArrowheads="1"/>
                </p:cNvSpPr>
                <p:nvPr/>
              </p:nvSpPr>
              <p:spPr bwMode="auto">
                <a:xfrm>
                  <a:off x="7191375" y="4589463"/>
                  <a:ext cx="393700" cy="601663"/>
                </a:xfrm>
                <a:prstGeom prst="rect">
                  <a:avLst/>
                </a:prstGeom>
                <a:solidFill>
                  <a:srgbClr val="99FF33"/>
                </a:solidFill>
                <a:ln w="0">
                  <a:solidFill>
                    <a:srgbClr val="99FF33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>
                    <a:solidFill>
                      <a:srgbClr val="333399"/>
                    </a:solidFill>
                  </a:endParaRPr>
                </a:p>
              </p:txBody>
            </p:sp>
            <p:sp>
              <p:nvSpPr>
                <p:cNvPr id="6207" name="Freeform 28"/>
                <p:cNvSpPr>
                  <a:spLocks/>
                </p:cNvSpPr>
                <p:nvPr/>
              </p:nvSpPr>
              <p:spPr bwMode="auto">
                <a:xfrm>
                  <a:off x="7637463" y="4554538"/>
                  <a:ext cx="392112" cy="636588"/>
                </a:xfrm>
                <a:custGeom>
                  <a:avLst/>
                  <a:gdLst>
                    <a:gd name="T0" fmla="*/ 2147483647 w 247"/>
                    <a:gd name="T1" fmla="*/ 2147483647 h 401"/>
                    <a:gd name="T2" fmla="*/ 2147483647 w 247"/>
                    <a:gd name="T3" fmla="*/ 0 h 401"/>
                    <a:gd name="T4" fmla="*/ 0 w 247"/>
                    <a:gd name="T5" fmla="*/ 0 h 401"/>
                    <a:gd name="T6" fmla="*/ 0 w 247"/>
                    <a:gd name="T7" fmla="*/ 2147483647 h 401"/>
                    <a:gd name="T8" fmla="*/ 2147483647 w 247"/>
                    <a:gd name="T9" fmla="*/ 2147483647 h 401"/>
                    <a:gd name="T10" fmla="*/ 2147483647 w 247"/>
                    <a:gd name="T11" fmla="*/ 2147483647 h 40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47"/>
                    <a:gd name="T19" fmla="*/ 0 h 401"/>
                    <a:gd name="T20" fmla="*/ 247 w 247"/>
                    <a:gd name="T21" fmla="*/ 401 h 401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47" h="401">
                      <a:moveTo>
                        <a:pt x="247" y="401"/>
                      </a:moveTo>
                      <a:lnTo>
                        <a:pt x="247" y="0"/>
                      </a:lnTo>
                      <a:lnTo>
                        <a:pt x="0" y="0"/>
                      </a:lnTo>
                      <a:lnTo>
                        <a:pt x="0" y="401"/>
                      </a:lnTo>
                      <a:lnTo>
                        <a:pt x="247" y="401"/>
                      </a:lnTo>
                      <a:close/>
                    </a:path>
                  </a:pathLst>
                </a:custGeom>
                <a:solidFill>
                  <a:srgbClr val="00B050"/>
                </a:solidFill>
                <a:ln w="0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sp>
            <p:nvSpPr>
              <p:cNvPr id="6164" name="ZoneTexte 29"/>
              <p:cNvSpPr txBox="1">
                <a:spLocks noChangeArrowheads="1"/>
              </p:cNvSpPr>
              <p:nvPr/>
            </p:nvSpPr>
            <p:spPr bwMode="auto">
              <a:xfrm>
                <a:off x="1052513" y="5254625"/>
                <a:ext cx="457420" cy="3037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fr-FR" sz="1400" b="1">
                    <a:solidFill>
                      <a:srgbClr val="333399"/>
                    </a:solidFill>
                  </a:rPr>
                  <a:t>W48</a:t>
                </a:r>
              </a:p>
            </p:txBody>
          </p:sp>
          <p:sp>
            <p:nvSpPr>
              <p:cNvPr id="6165" name="ZoneTexte 32"/>
              <p:cNvSpPr txBox="1">
                <a:spLocks noChangeArrowheads="1"/>
              </p:cNvSpPr>
              <p:nvPr/>
            </p:nvSpPr>
            <p:spPr bwMode="auto">
              <a:xfrm>
                <a:off x="1998663" y="5254625"/>
                <a:ext cx="539575" cy="3037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fr-FR" sz="1400" b="1">
                    <a:solidFill>
                      <a:srgbClr val="333399"/>
                    </a:solidFill>
                  </a:rPr>
                  <a:t>W144</a:t>
                </a:r>
              </a:p>
            </p:txBody>
          </p:sp>
          <p:sp>
            <p:nvSpPr>
              <p:cNvPr id="6166" name="ZoneTexte 35"/>
              <p:cNvSpPr txBox="1">
                <a:spLocks noChangeArrowheads="1"/>
              </p:cNvSpPr>
              <p:nvPr/>
            </p:nvSpPr>
            <p:spPr bwMode="auto">
              <a:xfrm>
                <a:off x="3105150" y="5254625"/>
                <a:ext cx="457420" cy="3037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fr-FR" sz="1400" b="1">
                    <a:solidFill>
                      <a:srgbClr val="333399"/>
                    </a:solidFill>
                  </a:rPr>
                  <a:t>W48</a:t>
                </a:r>
              </a:p>
            </p:txBody>
          </p:sp>
          <p:sp>
            <p:nvSpPr>
              <p:cNvPr id="6167" name="ZoneTexte 36"/>
              <p:cNvSpPr txBox="1">
                <a:spLocks noChangeArrowheads="1"/>
              </p:cNvSpPr>
              <p:nvPr/>
            </p:nvSpPr>
            <p:spPr bwMode="auto">
              <a:xfrm>
                <a:off x="4049713" y="5254625"/>
                <a:ext cx="539575" cy="3037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fr-FR" sz="1400" b="1">
                    <a:solidFill>
                      <a:srgbClr val="333399"/>
                    </a:solidFill>
                  </a:rPr>
                  <a:t>W144</a:t>
                </a:r>
              </a:p>
            </p:txBody>
          </p:sp>
          <p:sp>
            <p:nvSpPr>
              <p:cNvPr id="6168" name="ZoneTexte 37"/>
              <p:cNvSpPr txBox="1">
                <a:spLocks noChangeArrowheads="1"/>
              </p:cNvSpPr>
              <p:nvPr/>
            </p:nvSpPr>
            <p:spPr bwMode="auto">
              <a:xfrm>
                <a:off x="5064125" y="5254625"/>
                <a:ext cx="457420" cy="3037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fr-FR" sz="1400" b="1">
                    <a:solidFill>
                      <a:srgbClr val="333399"/>
                    </a:solidFill>
                  </a:rPr>
                  <a:t>W48</a:t>
                </a:r>
              </a:p>
            </p:txBody>
          </p:sp>
          <p:sp>
            <p:nvSpPr>
              <p:cNvPr id="6169" name="ZoneTexte 38"/>
              <p:cNvSpPr txBox="1">
                <a:spLocks noChangeArrowheads="1"/>
              </p:cNvSpPr>
              <p:nvPr/>
            </p:nvSpPr>
            <p:spPr bwMode="auto">
              <a:xfrm>
                <a:off x="6010275" y="5254625"/>
                <a:ext cx="539575" cy="3037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fr-FR" sz="1400" b="1">
                    <a:solidFill>
                      <a:srgbClr val="333399"/>
                    </a:solidFill>
                  </a:rPr>
                  <a:t>W144</a:t>
                </a:r>
              </a:p>
            </p:txBody>
          </p:sp>
          <p:sp>
            <p:nvSpPr>
              <p:cNvPr id="6170" name="ZoneTexte 44"/>
              <p:cNvSpPr txBox="1">
                <a:spLocks noChangeArrowheads="1"/>
              </p:cNvSpPr>
              <p:nvPr/>
            </p:nvSpPr>
            <p:spPr bwMode="auto">
              <a:xfrm>
                <a:off x="530370" y="5000625"/>
                <a:ext cx="234805" cy="3037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fr-FR" sz="1400">
                    <a:solidFill>
                      <a:srgbClr val="333399"/>
                    </a:solidFill>
                  </a:rPr>
                  <a:t>0</a:t>
                </a:r>
              </a:p>
            </p:txBody>
          </p:sp>
          <p:sp>
            <p:nvSpPr>
              <p:cNvPr id="6171" name="ZoneTexte 45"/>
              <p:cNvSpPr txBox="1">
                <a:spLocks noChangeArrowheads="1"/>
              </p:cNvSpPr>
              <p:nvPr/>
            </p:nvSpPr>
            <p:spPr bwMode="auto">
              <a:xfrm>
                <a:off x="448214" y="4394201"/>
                <a:ext cx="316960" cy="3037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fr-FR" sz="1400">
                    <a:solidFill>
                      <a:srgbClr val="333399"/>
                    </a:solidFill>
                  </a:rPr>
                  <a:t>20</a:t>
                </a:r>
              </a:p>
            </p:txBody>
          </p:sp>
          <p:sp>
            <p:nvSpPr>
              <p:cNvPr id="6172" name="ZoneTexte 46"/>
              <p:cNvSpPr txBox="1">
                <a:spLocks noChangeArrowheads="1"/>
              </p:cNvSpPr>
              <p:nvPr/>
            </p:nvSpPr>
            <p:spPr bwMode="auto">
              <a:xfrm>
                <a:off x="448214" y="3797300"/>
                <a:ext cx="316960" cy="3037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fr-FR" sz="1400">
                    <a:solidFill>
                      <a:srgbClr val="333399"/>
                    </a:solidFill>
                  </a:rPr>
                  <a:t>40</a:t>
                </a:r>
              </a:p>
            </p:txBody>
          </p:sp>
          <p:sp>
            <p:nvSpPr>
              <p:cNvPr id="6173" name="ZoneTexte 47"/>
              <p:cNvSpPr txBox="1">
                <a:spLocks noChangeArrowheads="1"/>
              </p:cNvSpPr>
              <p:nvPr/>
            </p:nvSpPr>
            <p:spPr bwMode="auto">
              <a:xfrm>
                <a:off x="448214" y="3190875"/>
                <a:ext cx="316960" cy="3037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fr-FR" sz="1400">
                    <a:solidFill>
                      <a:srgbClr val="333399"/>
                    </a:solidFill>
                  </a:rPr>
                  <a:t>60</a:t>
                </a:r>
              </a:p>
            </p:txBody>
          </p:sp>
          <p:sp>
            <p:nvSpPr>
              <p:cNvPr id="6174" name="ZoneTexte 48"/>
              <p:cNvSpPr txBox="1">
                <a:spLocks noChangeArrowheads="1"/>
              </p:cNvSpPr>
              <p:nvPr/>
            </p:nvSpPr>
            <p:spPr bwMode="auto">
              <a:xfrm>
                <a:off x="448214" y="2589213"/>
                <a:ext cx="316960" cy="3037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fr-FR" sz="1400">
                    <a:solidFill>
                      <a:srgbClr val="333399"/>
                    </a:solidFill>
                  </a:rPr>
                  <a:t>80</a:t>
                </a:r>
              </a:p>
            </p:txBody>
          </p:sp>
          <p:sp>
            <p:nvSpPr>
              <p:cNvPr id="6175" name="ZoneTexte 49"/>
              <p:cNvSpPr txBox="1">
                <a:spLocks noChangeArrowheads="1"/>
              </p:cNvSpPr>
              <p:nvPr/>
            </p:nvSpPr>
            <p:spPr bwMode="auto">
              <a:xfrm>
                <a:off x="366060" y="1989138"/>
                <a:ext cx="399115" cy="3037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fr-FR" sz="1400">
                    <a:solidFill>
                      <a:srgbClr val="333399"/>
                    </a:solidFill>
                  </a:rPr>
                  <a:t>100</a:t>
                </a:r>
              </a:p>
            </p:txBody>
          </p:sp>
          <p:sp>
            <p:nvSpPr>
              <p:cNvPr id="11293" name="ZoneTexte 51"/>
              <p:cNvSpPr txBox="1">
                <a:spLocks noChangeArrowheads="1"/>
              </p:cNvSpPr>
              <p:nvPr/>
            </p:nvSpPr>
            <p:spPr bwMode="auto">
              <a:xfrm>
                <a:off x="914629" y="2275081"/>
                <a:ext cx="303157" cy="3039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fr-FR" sz="1400" b="1" dirty="0">
                    <a:solidFill>
                      <a:srgbClr val="333399"/>
                    </a:solidFill>
                    <a:latin typeface="+mj-lt"/>
                  </a:rPr>
                  <a:t>85</a:t>
                </a:r>
              </a:p>
            </p:txBody>
          </p:sp>
          <p:sp>
            <p:nvSpPr>
              <p:cNvPr id="11294" name="ZoneTexte 52"/>
              <p:cNvSpPr txBox="1">
                <a:spLocks noChangeArrowheads="1"/>
              </p:cNvSpPr>
              <p:nvPr/>
            </p:nvSpPr>
            <p:spPr bwMode="auto">
              <a:xfrm>
                <a:off x="1337210" y="2224938"/>
                <a:ext cx="303157" cy="3039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fr-FR" sz="1400" b="1">
                    <a:solidFill>
                      <a:srgbClr val="333399"/>
                    </a:solidFill>
                    <a:latin typeface="+mj-lt"/>
                  </a:rPr>
                  <a:t>87</a:t>
                </a:r>
              </a:p>
            </p:txBody>
          </p:sp>
          <p:sp>
            <p:nvSpPr>
              <p:cNvPr id="11295" name="ZoneTexte 53"/>
              <p:cNvSpPr txBox="1">
                <a:spLocks noChangeArrowheads="1"/>
              </p:cNvSpPr>
              <p:nvPr/>
            </p:nvSpPr>
            <p:spPr bwMode="auto">
              <a:xfrm>
                <a:off x="1898903" y="2676228"/>
                <a:ext cx="303157" cy="3039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fr-FR" sz="1400" b="1">
                    <a:solidFill>
                      <a:srgbClr val="333399"/>
                    </a:solidFill>
                    <a:latin typeface="+mj-lt"/>
                  </a:rPr>
                  <a:t>72</a:t>
                </a:r>
              </a:p>
            </p:txBody>
          </p:sp>
          <p:sp>
            <p:nvSpPr>
              <p:cNvPr id="11296" name="ZoneTexte 54"/>
              <p:cNvSpPr txBox="1">
                <a:spLocks noChangeArrowheads="1"/>
              </p:cNvSpPr>
              <p:nvPr/>
            </p:nvSpPr>
            <p:spPr bwMode="auto">
              <a:xfrm>
                <a:off x="2347731" y="2591611"/>
                <a:ext cx="304469" cy="3039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fr-FR" sz="1400" b="1">
                    <a:solidFill>
                      <a:srgbClr val="333399"/>
                    </a:solidFill>
                    <a:latin typeface="+mj-lt"/>
                  </a:rPr>
                  <a:t>74</a:t>
                </a:r>
              </a:p>
            </p:txBody>
          </p:sp>
          <p:sp>
            <p:nvSpPr>
              <p:cNvPr id="11297" name="ZoneTexte 55"/>
              <p:cNvSpPr txBox="1">
                <a:spLocks noChangeArrowheads="1"/>
              </p:cNvSpPr>
              <p:nvPr/>
            </p:nvSpPr>
            <p:spPr bwMode="auto">
              <a:xfrm>
                <a:off x="2959294" y="4605176"/>
                <a:ext cx="234914" cy="3039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fr-FR" sz="1400" b="1">
                    <a:solidFill>
                      <a:srgbClr val="333399"/>
                    </a:solidFill>
                    <a:latin typeface="+mj-lt"/>
                  </a:rPr>
                  <a:t>6</a:t>
                </a:r>
              </a:p>
            </p:txBody>
          </p:sp>
          <p:sp>
            <p:nvSpPr>
              <p:cNvPr id="11298" name="ZoneTexte 56"/>
              <p:cNvSpPr txBox="1">
                <a:spLocks noChangeArrowheads="1"/>
              </p:cNvSpPr>
              <p:nvPr/>
            </p:nvSpPr>
            <p:spPr bwMode="auto">
              <a:xfrm>
                <a:off x="3406811" y="4680391"/>
                <a:ext cx="234913" cy="3039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fr-FR" sz="1400" b="1">
                    <a:solidFill>
                      <a:srgbClr val="333399"/>
                    </a:solidFill>
                    <a:latin typeface="+mj-lt"/>
                  </a:rPr>
                  <a:t>4</a:t>
                </a:r>
              </a:p>
            </p:txBody>
          </p:sp>
          <p:sp>
            <p:nvSpPr>
              <p:cNvPr id="11299" name="ZoneTexte 57"/>
              <p:cNvSpPr txBox="1">
                <a:spLocks noChangeArrowheads="1"/>
              </p:cNvSpPr>
              <p:nvPr/>
            </p:nvSpPr>
            <p:spPr bwMode="auto">
              <a:xfrm>
                <a:off x="3969815" y="4605176"/>
                <a:ext cx="234914" cy="3039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fr-FR" sz="1400" b="1">
                    <a:solidFill>
                      <a:srgbClr val="333399"/>
                    </a:solidFill>
                    <a:latin typeface="+mj-lt"/>
                  </a:rPr>
                  <a:t>8</a:t>
                </a:r>
              </a:p>
            </p:txBody>
          </p:sp>
          <p:sp>
            <p:nvSpPr>
              <p:cNvPr id="11300" name="ZoneTexte 58"/>
              <p:cNvSpPr txBox="1">
                <a:spLocks noChangeArrowheads="1"/>
              </p:cNvSpPr>
              <p:nvPr/>
            </p:nvSpPr>
            <p:spPr bwMode="auto">
              <a:xfrm>
                <a:off x="4418644" y="4670990"/>
                <a:ext cx="233601" cy="3039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fr-FR" sz="1400" b="1">
                    <a:solidFill>
                      <a:srgbClr val="333399"/>
                    </a:solidFill>
                    <a:latin typeface="+mj-lt"/>
                  </a:rPr>
                  <a:t>5</a:t>
                </a:r>
              </a:p>
            </p:txBody>
          </p:sp>
          <p:sp>
            <p:nvSpPr>
              <p:cNvPr id="11301" name="ZoneTexte 59"/>
              <p:cNvSpPr txBox="1">
                <a:spLocks noChangeArrowheads="1"/>
              </p:cNvSpPr>
              <p:nvPr/>
            </p:nvSpPr>
            <p:spPr bwMode="auto">
              <a:xfrm>
                <a:off x="4972462" y="4562869"/>
                <a:ext cx="234914" cy="3024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fr-FR" sz="1400" b="1">
                    <a:solidFill>
                      <a:srgbClr val="333399"/>
                    </a:solidFill>
                    <a:latin typeface="+mj-lt"/>
                  </a:rPr>
                  <a:t>9</a:t>
                </a:r>
              </a:p>
            </p:txBody>
          </p:sp>
          <p:sp>
            <p:nvSpPr>
              <p:cNvPr id="11302" name="ZoneTexte 60"/>
              <p:cNvSpPr txBox="1">
                <a:spLocks noChangeArrowheads="1"/>
              </p:cNvSpPr>
              <p:nvPr/>
            </p:nvSpPr>
            <p:spPr bwMode="auto">
              <a:xfrm>
                <a:off x="5393732" y="4531529"/>
                <a:ext cx="234913" cy="3039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fr-FR" sz="1400" b="1">
                    <a:solidFill>
                      <a:srgbClr val="333399"/>
                    </a:solidFill>
                    <a:latin typeface="+mj-lt"/>
                  </a:rPr>
                  <a:t>9</a:t>
                </a:r>
              </a:p>
            </p:txBody>
          </p:sp>
          <p:sp>
            <p:nvSpPr>
              <p:cNvPr id="11303" name="ZoneTexte 61"/>
              <p:cNvSpPr txBox="1">
                <a:spLocks noChangeArrowheads="1"/>
              </p:cNvSpPr>
              <p:nvPr/>
            </p:nvSpPr>
            <p:spPr bwMode="auto">
              <a:xfrm>
                <a:off x="5918678" y="4225968"/>
                <a:ext cx="303156" cy="3039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fr-FR" sz="1400" b="1">
                    <a:solidFill>
                      <a:srgbClr val="333399"/>
                    </a:solidFill>
                    <a:latin typeface="+mj-lt"/>
                  </a:rPr>
                  <a:t>20</a:t>
                </a:r>
              </a:p>
            </p:txBody>
          </p:sp>
          <p:sp>
            <p:nvSpPr>
              <p:cNvPr id="11304" name="ZoneTexte 62"/>
              <p:cNvSpPr txBox="1">
                <a:spLocks noChangeArrowheads="1"/>
              </p:cNvSpPr>
              <p:nvPr/>
            </p:nvSpPr>
            <p:spPr bwMode="auto">
              <a:xfrm>
                <a:off x="6376693" y="4225968"/>
                <a:ext cx="304469" cy="3039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fr-FR" sz="1400" b="1">
                    <a:solidFill>
                      <a:srgbClr val="333399"/>
                    </a:solidFill>
                    <a:latin typeface="+mj-lt"/>
                  </a:rPr>
                  <a:t>21</a:t>
                </a:r>
              </a:p>
            </p:txBody>
          </p:sp>
          <p:sp>
            <p:nvSpPr>
              <p:cNvPr id="6188" name="Text Box 148"/>
              <p:cNvSpPr txBox="1">
                <a:spLocks noChangeArrowheads="1"/>
              </p:cNvSpPr>
              <p:nvPr/>
            </p:nvSpPr>
            <p:spPr bwMode="auto">
              <a:xfrm>
                <a:off x="622300" y="1804988"/>
                <a:ext cx="322260" cy="3645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US">
                    <a:solidFill>
                      <a:srgbClr val="333399"/>
                    </a:solidFill>
                  </a:rPr>
                  <a:t>%</a:t>
                </a:r>
              </a:p>
            </p:txBody>
          </p:sp>
        </p:grpSp>
        <p:grpSp>
          <p:nvGrpSpPr>
            <p:cNvPr id="6156" name="Groupe 63"/>
            <p:cNvGrpSpPr>
              <a:grpSpLocks/>
            </p:cNvGrpSpPr>
            <p:nvPr/>
          </p:nvGrpSpPr>
          <p:grpSpPr bwMode="auto">
            <a:xfrm>
              <a:off x="6105525" y="2087563"/>
              <a:ext cx="2600325" cy="630237"/>
              <a:chOff x="6105525" y="2087563"/>
              <a:chExt cx="2600325" cy="630237"/>
            </a:xfrm>
          </p:grpSpPr>
          <p:sp>
            <p:nvSpPr>
              <p:cNvPr id="6158" name="AutoShape 165"/>
              <p:cNvSpPr>
                <a:spLocks noChangeArrowheads="1"/>
              </p:cNvSpPr>
              <p:nvPr/>
            </p:nvSpPr>
            <p:spPr bwMode="auto">
              <a:xfrm>
                <a:off x="6105525" y="2109788"/>
                <a:ext cx="2600325" cy="593725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defTabSz="914400"/>
                <a:endParaRPr lang="en-US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6159" name="Rectangle 3"/>
              <p:cNvSpPr>
                <a:spLocks noChangeArrowheads="1"/>
              </p:cNvSpPr>
              <p:nvPr/>
            </p:nvSpPr>
            <p:spPr bwMode="auto">
              <a:xfrm>
                <a:off x="6215063" y="2208213"/>
                <a:ext cx="177800" cy="144462"/>
              </a:xfrm>
              <a:prstGeom prst="rect">
                <a:avLst/>
              </a:prstGeom>
              <a:solidFill>
                <a:srgbClr val="99FF3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 sz="2400">
                  <a:solidFill>
                    <a:srgbClr val="333399"/>
                  </a:solidFill>
                </a:endParaRPr>
              </a:p>
            </p:txBody>
          </p:sp>
          <p:sp>
            <p:nvSpPr>
              <p:cNvPr id="6160" name="Rectangle 4"/>
              <p:cNvSpPr>
                <a:spLocks noChangeArrowheads="1"/>
              </p:cNvSpPr>
              <p:nvPr/>
            </p:nvSpPr>
            <p:spPr bwMode="auto">
              <a:xfrm>
                <a:off x="6215063" y="2473325"/>
                <a:ext cx="177800" cy="144463"/>
              </a:xfrm>
              <a:prstGeom prst="rect">
                <a:avLst/>
              </a:prstGeom>
              <a:solidFill>
                <a:srgbClr val="00B050"/>
              </a:solidFill>
              <a:ln w="9525">
                <a:solidFill>
                  <a:srgbClr val="00B05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 sz="2400">
                  <a:solidFill>
                    <a:srgbClr val="333399"/>
                  </a:solidFill>
                </a:endParaRPr>
              </a:p>
            </p:txBody>
          </p:sp>
          <p:sp>
            <p:nvSpPr>
              <p:cNvPr id="6161" name="ZoneTexte 84"/>
              <p:cNvSpPr txBox="1">
                <a:spLocks noChangeArrowheads="1"/>
              </p:cNvSpPr>
              <p:nvPr/>
            </p:nvSpPr>
            <p:spPr bwMode="auto">
              <a:xfrm>
                <a:off x="6372225" y="2087563"/>
                <a:ext cx="2333625" cy="369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defTabSz="914400"/>
                <a:r>
                  <a:rPr lang="en-US" b="1">
                    <a:solidFill>
                      <a:srgbClr val="333399"/>
                    </a:solidFill>
                    <a:latin typeface="Calibri" pitchFamily="34" charset="0"/>
                  </a:rPr>
                  <a:t>COBI + ATV + FTC/TDF</a:t>
                </a:r>
              </a:p>
            </p:txBody>
          </p:sp>
          <p:sp>
            <p:nvSpPr>
              <p:cNvPr id="6162" name="ZoneTexte 85"/>
              <p:cNvSpPr txBox="1">
                <a:spLocks noChangeArrowheads="1"/>
              </p:cNvSpPr>
              <p:nvPr/>
            </p:nvSpPr>
            <p:spPr bwMode="auto">
              <a:xfrm>
                <a:off x="6372225" y="2347913"/>
                <a:ext cx="2178050" cy="369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US" b="1">
                    <a:solidFill>
                      <a:srgbClr val="333399"/>
                    </a:solidFill>
                    <a:latin typeface="Calibri" pitchFamily="34" charset="0"/>
                  </a:rPr>
                  <a:t>RTV + ATV + FTC/TDF</a:t>
                </a:r>
              </a:p>
            </p:txBody>
          </p:sp>
        </p:grpSp>
        <p:sp>
          <p:nvSpPr>
            <p:cNvPr id="6157" name="ZoneTexte 86"/>
            <p:cNvSpPr txBox="1">
              <a:spLocks noChangeArrowheads="1"/>
            </p:cNvSpPr>
            <p:nvPr/>
          </p:nvSpPr>
          <p:spPr bwMode="auto">
            <a:xfrm>
              <a:off x="1366200" y="5911850"/>
              <a:ext cx="1714500" cy="674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US" sz="1400">
                  <a:solidFill>
                    <a:srgbClr val="333399"/>
                  </a:solidFill>
                </a:rPr>
                <a:t>Adjusted </a:t>
              </a:r>
              <a:r>
                <a:rPr lang="en-US" sz="1400">
                  <a:solidFill>
                    <a:srgbClr val="333399"/>
                  </a:solidFill>
                  <a:cs typeface="Arial" charset="0"/>
                  <a:sym typeface="Symbol" pitchFamily="18" charset="2"/>
                </a:rPr>
                <a:t>difference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US" sz="1400">
                  <a:solidFill>
                    <a:srgbClr val="333399"/>
                  </a:solidFill>
                  <a:cs typeface="Arial" charset="0"/>
                  <a:sym typeface="Symbol" pitchFamily="18" charset="2"/>
                </a:rPr>
                <a:t>(95% CI)</a:t>
              </a:r>
              <a:r>
                <a:rPr lang="en-US" sz="1400">
                  <a:solidFill>
                    <a:srgbClr val="333399"/>
                  </a:solidFill>
                  <a:sym typeface="Symbol" pitchFamily="18" charset="2"/>
                </a:rPr>
                <a:t> </a:t>
              </a:r>
              <a:r>
                <a:rPr lang="en-US" sz="1400">
                  <a:solidFill>
                    <a:srgbClr val="333399"/>
                  </a:solidFill>
                </a:rPr>
                <a:t>=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US" sz="1400">
                  <a:solidFill>
                    <a:srgbClr val="333399"/>
                  </a:solidFill>
                </a:rPr>
                <a:t>-2.1%( -8.7 ; 4.5)</a:t>
              </a: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0800" y="1158875"/>
            <a:ext cx="8697913" cy="963613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400" b="1" smtClean="0">
                <a:latin typeface="Calibri" pitchFamily="34" charset="0"/>
                <a:ea typeface="ＭＳ Ｐゴシック" pitchFamily="34" charset="-128"/>
              </a:rPr>
              <a:t>Criteria for resistance testing : </a:t>
            </a:r>
            <a:r>
              <a:rPr lang="en-US" sz="1800" smtClean="0">
                <a:solidFill>
                  <a:srgbClr val="000090"/>
                </a:solidFill>
                <a:ea typeface="ＭＳ Ｐゴシック" pitchFamily="34" charset="-128"/>
              </a:rPr>
              <a:t>confirmed HIV-1 RNA load rebound </a:t>
            </a:r>
            <a:br>
              <a:rPr lang="en-US" sz="1800" smtClean="0">
                <a:solidFill>
                  <a:srgbClr val="000090"/>
                </a:solidFill>
                <a:ea typeface="ＭＳ Ｐゴシック" pitchFamily="34" charset="-128"/>
              </a:rPr>
            </a:br>
            <a:r>
              <a:rPr lang="en-US" sz="1800" smtClean="0">
                <a:solidFill>
                  <a:srgbClr val="000090"/>
                </a:solidFill>
                <a:ea typeface="ＭＳ Ｐゴシック" pitchFamily="34" charset="-128"/>
              </a:rPr>
              <a:t>of ≥ 400 c/mL or not obtaining HIV RNA  &lt; 400 c/mL by or after week 8</a:t>
            </a:r>
            <a:endParaRPr lang="en-US" sz="4800" smtClean="0">
              <a:solidFill>
                <a:srgbClr val="000090"/>
              </a:solidFill>
              <a:ea typeface="ＭＳ Ｐゴシック" pitchFamily="34" charset="-128"/>
            </a:endParaRPr>
          </a:p>
        </p:txBody>
      </p:sp>
      <p:graphicFrame>
        <p:nvGraphicFramePr>
          <p:cNvPr id="210094" name="Group 174"/>
          <p:cNvGraphicFramePr>
            <a:graphicFrameLocks noGrp="1"/>
          </p:cNvGraphicFramePr>
          <p:nvPr>
            <p:ph idx="4294967295"/>
          </p:nvPr>
        </p:nvGraphicFramePr>
        <p:xfrm>
          <a:off x="376238" y="2476500"/>
          <a:ext cx="8589963" cy="3203751"/>
        </p:xfrm>
        <a:graphic>
          <a:graphicData uri="http://schemas.openxmlformats.org/drawingml/2006/table">
            <a:tbl>
              <a:tblPr/>
              <a:tblGrid>
                <a:gridCol w="208282"/>
                <a:gridCol w="208282"/>
                <a:gridCol w="3578042"/>
                <a:gridCol w="1166544"/>
                <a:gridCol w="1240375"/>
                <a:gridCol w="1004112"/>
                <a:gridCol w="1184326"/>
              </a:tblGrid>
              <a:tr h="70396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endParaRPr lang="en-US" sz="1800" b="1" dirty="0" smtClean="0">
                        <a:solidFill>
                          <a:srgbClr val="000066"/>
                        </a:solidFill>
                        <a:latin typeface="Calibri" pitchFamily="-1" charset="0"/>
                      </a:endParaRPr>
                    </a:p>
                  </a:txBody>
                  <a:tcPr marL="91441" marR="91441" marT="45742" marB="45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COBI + ATV + FTC/TDF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344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41" marR="91441" marT="45742" marB="45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43" marB="4574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RTV + ATV + FTC/TDF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348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41" marR="91441" marT="45742" marB="45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43" marB="4574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30483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41" marR="91441" marT="45742" marB="45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At W48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41" marR="91441" marT="45742" marB="45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W48-W144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41" marR="91441" marT="45742" marB="45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At W48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41" marR="91441" marT="45742" marB="45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W48-W144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41" marR="91441" marT="45742" marB="45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5796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Analysed for the development of resistance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41" marR="91441" marT="45742" marB="45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12 (3.5%)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41" marR="91441" marT="45742" marB="45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  <a:latin typeface="+mn-lt"/>
                        </a:rPr>
                        <a:t>9 (2.6%)</a:t>
                      </a:r>
                      <a:endParaRPr lang="fr-FR" sz="1400" b="1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742" marB="45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12 (3.4%)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41" marR="91441" marT="45742" marB="45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  <a:latin typeface="+mn-lt"/>
                        </a:rPr>
                        <a:t>7 (2.1%)</a:t>
                      </a:r>
                      <a:endParaRPr lang="fr-FR" sz="1400" b="1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742" marB="45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5796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Available data</a:t>
                      </a:r>
                    </a:p>
                  </a:txBody>
                  <a:tcPr marL="91441" marR="91441" marT="45742" marB="45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41" marR="91441" marT="45742" marB="45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  <a:latin typeface="+mn-lt"/>
                        </a:rPr>
                        <a:t>-</a:t>
                      </a:r>
                      <a:endParaRPr lang="fr-FR" sz="1400" b="1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742" marB="45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41" marR="91441" marT="45742" marB="45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  <a:latin typeface="+mn-lt"/>
                        </a:rPr>
                        <a:t>-</a:t>
                      </a:r>
                      <a:endParaRPr lang="fr-FR" sz="1400" b="1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742" marB="45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657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41" marR="91441" marT="45742" marB="45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Emergent reverse transcriptase resistance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41" marR="91441" marT="45742" marB="45742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41" marR="91441" marT="45742" marB="45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  <a:latin typeface="+mn-lt"/>
                        </a:rPr>
                        <a:t>2</a:t>
                      </a:r>
                      <a:endParaRPr lang="fr-FR" sz="1400" b="1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742" marB="45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41" marR="91441" marT="45742" marB="45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  <a:latin typeface="+mn-lt"/>
                        </a:rPr>
                        <a:t>1</a:t>
                      </a:r>
                      <a:endParaRPr lang="fr-FR" sz="1400" b="1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742" marB="45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57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41" marR="91441" marT="45742" marB="45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41" marR="91441" marT="45742" marB="45742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M184V</a:t>
                      </a:r>
                    </a:p>
                  </a:txBody>
                  <a:tcPr marL="91441" marR="91441" marT="45742" marB="45742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91441" marR="91441" marT="45742" marB="45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  <a:latin typeface="+mn-lt"/>
                        </a:rPr>
                        <a:t>1</a:t>
                      </a:r>
                      <a:endParaRPr lang="fr-FR" sz="1400" b="1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742" marB="45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41" marR="91441" marT="45742" marB="45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  <a:latin typeface="+mn-lt"/>
                        </a:rPr>
                        <a:t>1</a:t>
                      </a:r>
                      <a:endParaRPr lang="fr-FR" sz="1400" b="1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742" marB="45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57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41" marR="91441" marT="45742" marB="45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41" marR="91441" marT="45742" marB="45742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V118I</a:t>
                      </a:r>
                    </a:p>
                  </a:txBody>
                  <a:tcPr marL="91441" marR="91441" marT="45742" marB="45742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1441" marR="91441" marT="45742" marB="45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  <a:latin typeface="+mn-lt"/>
                        </a:rPr>
                        <a:t>1</a:t>
                      </a:r>
                      <a:endParaRPr lang="fr-FR" sz="1400" b="1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742" marB="45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41" marR="91441" marT="45742" marB="45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  <a:latin typeface="+mn-lt"/>
                        </a:rPr>
                        <a:t>0</a:t>
                      </a:r>
                      <a:endParaRPr lang="fr-FR" sz="1400" b="1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742" marB="45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5796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Emergent mutations to protease inhibitors</a:t>
                      </a:r>
                    </a:p>
                  </a:txBody>
                  <a:tcPr marL="91441" marR="91441" marT="45742" marB="45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41" marR="91441" marT="45742" marB="45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  <a:latin typeface="+mn-lt"/>
                        </a:rPr>
                        <a:t>0</a:t>
                      </a:r>
                      <a:endParaRPr lang="fr-FR" sz="1400" b="1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742" marB="45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1441" marR="91441" marT="45742" marB="45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  <a:latin typeface="+mn-lt"/>
                        </a:rPr>
                        <a:t>0</a:t>
                      </a:r>
                      <a:endParaRPr lang="fr-FR" sz="1400" b="1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1441" marR="91441" marT="45742" marB="457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7230" name="ZoneTexte 69"/>
          <p:cNvSpPr txBox="1">
            <a:spLocks noChangeArrowheads="1"/>
          </p:cNvSpPr>
          <p:nvPr/>
        </p:nvSpPr>
        <p:spPr bwMode="auto">
          <a:xfrm>
            <a:off x="4229100" y="6553200"/>
            <a:ext cx="48863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US" sz="1200" i="1">
                <a:solidFill>
                  <a:srgbClr val="CC3300"/>
                </a:solidFill>
              </a:rPr>
              <a:t>Gallant JE. JID 2013;208:32-9 ; </a:t>
            </a:r>
            <a:r>
              <a:rPr lang="fr-FR" sz="1200" i="1">
                <a:solidFill>
                  <a:srgbClr val="CC3300"/>
                </a:solidFill>
              </a:rPr>
              <a:t>Gallant JE. JAIDS 2015;69:338-40</a:t>
            </a:r>
          </a:p>
        </p:txBody>
      </p:sp>
      <p:grpSp>
        <p:nvGrpSpPr>
          <p:cNvPr id="7231" name="Grouper 22"/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7234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US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7235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US" sz="1200" b="1" i="1">
                  <a:solidFill>
                    <a:srgbClr val="333399"/>
                  </a:solidFill>
                  <a:latin typeface="Cambria" pitchFamily="18" charset="0"/>
                </a:rPr>
                <a:t>GS-US-216-0114</a:t>
              </a:r>
            </a:p>
          </p:txBody>
        </p:sp>
      </p:grpSp>
      <p:sp>
        <p:nvSpPr>
          <p:cNvPr id="7232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US" sz="3200" smtClean="0">
                <a:ea typeface="ＭＳ Ｐゴシック" pitchFamily="34" charset="-128"/>
              </a:rPr>
              <a:t>Study GS-US-216-0114: ATV + ritonavir + FTC/TDF QD vs ATV + cobicistat + FTC/TDF</a:t>
            </a:r>
          </a:p>
        </p:txBody>
      </p:sp>
      <p:sp>
        <p:nvSpPr>
          <p:cNvPr id="7233" name="Rectangle 1"/>
          <p:cNvSpPr>
            <a:spLocks noChangeArrowheads="1"/>
          </p:cNvSpPr>
          <p:nvPr/>
        </p:nvSpPr>
        <p:spPr bwMode="auto">
          <a:xfrm>
            <a:off x="2803525" y="2066925"/>
            <a:ext cx="35496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>
              <a:spcBef>
                <a:spcPct val="20000"/>
              </a:spcBef>
              <a:spcAft>
                <a:spcPts val="600"/>
              </a:spcAft>
            </a:pPr>
            <a:r>
              <a:rPr lang="en-US" sz="2000" b="1">
                <a:solidFill>
                  <a:srgbClr val="CC3300"/>
                </a:solidFill>
                <a:latin typeface="Calibri" pitchFamily="34" charset="0"/>
              </a:rPr>
              <a:t>Resistance data up to week 144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434" name="Group 98"/>
          <p:cNvGraphicFramePr>
            <a:graphicFrameLocks noGrp="1"/>
          </p:cNvGraphicFramePr>
          <p:nvPr/>
        </p:nvGraphicFramePr>
        <p:xfrm>
          <a:off x="427038" y="1651000"/>
          <a:ext cx="8034336" cy="2171704"/>
        </p:xfrm>
        <a:graphic>
          <a:graphicData uri="http://schemas.openxmlformats.org/drawingml/2006/table">
            <a:tbl>
              <a:tblPr/>
              <a:tblGrid>
                <a:gridCol w="2017590"/>
                <a:gridCol w="2677287"/>
                <a:gridCol w="2242426"/>
                <a:gridCol w="1097033"/>
              </a:tblGrid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32" marB="479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COBI + ATV + FTC/TDF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32" marB="479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RTV + ATV + FTC/TDF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32" marB="479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32" marB="479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Jaundice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32" marB="47932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20.9%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32" marB="479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15.5%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32" marB="479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0.076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32" marB="479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Scleral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icterus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32" marB="47932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17.7%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32" marB="479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18.4%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32" marB="479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32" marB="479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Nausea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32" marB="47932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17.7%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32" marB="479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16.4%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32" marB="479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32" marB="479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Diarrhea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32" marB="47932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15.4%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32" marB="479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20.4%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32" marB="479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0.093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32" marB="479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Headache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32" marB="47932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11.0%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32" marB="479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15.5%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32" marB="479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0.093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32" marB="479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Nasopharyngitis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32" marB="47932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10.8%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32" marB="479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15.2%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32" marB="479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0.09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32" marB="479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Hyperbiluribinemia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32" marB="47932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11.3%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32" marB="479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9.8%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32" marB="479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32" marB="479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241" name="Espace réservé du contenu 2"/>
          <p:cNvSpPr>
            <a:spLocks noGrp="1"/>
          </p:cNvSpPr>
          <p:nvPr>
            <p:ph idx="4294967295"/>
          </p:nvPr>
        </p:nvSpPr>
        <p:spPr>
          <a:xfrm>
            <a:off x="39688" y="1128713"/>
            <a:ext cx="9104312" cy="46672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400" b="1" smtClean="0">
                <a:latin typeface="Calibri" pitchFamily="34" charset="0"/>
                <a:ea typeface="ＭＳ Ｐゴシック" pitchFamily="34" charset="-128"/>
              </a:rPr>
              <a:t>Adverse events occurring in &gt; 10% of patients in either group (W48)</a:t>
            </a:r>
            <a:endParaRPr lang="en-US" sz="1800" smtClean="0">
              <a:ea typeface="ＭＳ Ｐゴシック" pitchFamily="34" charset="-128"/>
            </a:endParaRPr>
          </a:p>
        </p:txBody>
      </p:sp>
      <p:sp>
        <p:nvSpPr>
          <p:cNvPr id="8242" name="ZoneTexte 69"/>
          <p:cNvSpPr txBox="1">
            <a:spLocks noChangeArrowheads="1"/>
          </p:cNvSpPr>
          <p:nvPr/>
        </p:nvSpPr>
        <p:spPr bwMode="auto">
          <a:xfrm>
            <a:off x="6372225" y="6553200"/>
            <a:ext cx="2743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3300"/>
                </a:solidFill>
              </a:rPr>
              <a:t>Gallant JE. JID 2013;208:32-9</a:t>
            </a:r>
          </a:p>
        </p:txBody>
      </p:sp>
      <p:grpSp>
        <p:nvGrpSpPr>
          <p:cNvPr id="8243" name="Grouper 19"/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8276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8277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GS-US-216-0114</a:t>
              </a:r>
            </a:p>
          </p:txBody>
        </p:sp>
      </p:grpSp>
      <p:sp>
        <p:nvSpPr>
          <p:cNvPr id="8244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Study GS-US-216-0114: ATV + ritonavir + FTC/TDF QD vs ATV + cobicistat + FTC/TDF</a:t>
            </a:r>
          </a:p>
        </p:txBody>
      </p:sp>
      <p:graphicFrame>
        <p:nvGraphicFramePr>
          <p:cNvPr id="11" name="Group 174"/>
          <p:cNvGraphicFramePr>
            <a:graphicFrameLocks/>
          </p:cNvGraphicFramePr>
          <p:nvPr/>
        </p:nvGraphicFramePr>
        <p:xfrm>
          <a:off x="317500" y="4476750"/>
          <a:ext cx="8469313" cy="1920876"/>
        </p:xfrm>
        <a:graphic>
          <a:graphicData uri="http://schemas.openxmlformats.org/drawingml/2006/table">
            <a:tbl>
              <a:tblPr/>
              <a:tblGrid>
                <a:gridCol w="4270497"/>
                <a:gridCol w="2202598"/>
                <a:gridCol w="1996218"/>
              </a:tblGrid>
              <a:tr h="3963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endParaRPr lang="en-US" sz="2000" b="1" dirty="0" smtClean="0">
                        <a:solidFill>
                          <a:srgbClr val="333399"/>
                        </a:solidFill>
                        <a:latin typeface="Calibri" pitchFamily="-1" charset="0"/>
                      </a:endParaRP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COBI + ATV + FTC/TDF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RTV + ATV + FTC/TDF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3049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increase of </a:t>
                      </a:r>
                      <a:r>
                        <a:rPr kumimoji="0" lang="en-GB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creatinine</a:t>
                      </a: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(mg/</a:t>
                      </a:r>
                      <a:r>
                        <a:rPr kumimoji="0" lang="en-GB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dL</a:t>
                      </a: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 at W48</a:t>
                      </a:r>
                      <a:endParaRPr kumimoji="0" lang="en-GB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+ 0.13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+ 0.09 (P &lt; 0.001)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9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3-4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hyperbilirubinemia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65.3%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56.6%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49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3-4 elevation of ALT / AST</a:t>
                      </a: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3.2% / 2.9%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2.0% / 2.0%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9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Increase in total cholesterol (mg/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dL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 at week 48</a:t>
                      </a: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+ 9 (NS)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49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Increase in triglycerides (mg/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dL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 at week 48</a:t>
                      </a: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+ 19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+ 32 (NS)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" name="Espace réservé du contenu 2"/>
          <p:cNvSpPr txBox="1">
            <a:spLocks/>
          </p:cNvSpPr>
          <p:nvPr/>
        </p:nvSpPr>
        <p:spPr bwMode="auto">
          <a:xfrm>
            <a:off x="292100" y="3927475"/>
            <a:ext cx="865028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0" hangingPunct="0">
              <a:spcBef>
                <a:spcPts val="0"/>
              </a:spcBef>
              <a:buClr>
                <a:srgbClr val="CC3300"/>
              </a:buClr>
              <a:buFont typeface="Wingdings" pitchFamily="-1" charset="2"/>
              <a:buChar char="§"/>
              <a:defRPr/>
            </a:pPr>
            <a:r>
              <a:rPr lang="en-US" sz="2400" b="1" kern="0">
                <a:solidFill>
                  <a:srgbClr val="CC330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Laboratory abnormalities at W48</a:t>
            </a:r>
            <a:endParaRPr lang="en-US" kern="0">
              <a:solidFill>
                <a:srgbClr val="CC3300"/>
              </a:solidFill>
              <a:latin typeface="+mn-lt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contenu 2"/>
          <p:cNvSpPr txBox="1">
            <a:spLocks/>
          </p:cNvSpPr>
          <p:nvPr/>
        </p:nvSpPr>
        <p:spPr bwMode="auto">
          <a:xfrm>
            <a:off x="136525" y="1238250"/>
            <a:ext cx="865028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0" hangingPunct="0">
              <a:spcBef>
                <a:spcPts val="0"/>
              </a:spcBef>
              <a:buClr>
                <a:srgbClr val="CC3300"/>
              </a:buClr>
              <a:buFont typeface="Wingdings" pitchFamily="-1" charset="2"/>
              <a:buChar char="§"/>
              <a:defRPr/>
            </a:pPr>
            <a:r>
              <a:rPr lang="en-GB" sz="2400" b="1" kern="0" dirty="0">
                <a:solidFill>
                  <a:srgbClr val="CC330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 leading to discontinuation of study drug</a:t>
            </a:r>
            <a:endParaRPr lang="en-GB" kern="0" dirty="0">
              <a:solidFill>
                <a:srgbClr val="CC3300"/>
              </a:solidFill>
              <a:latin typeface="+mn-lt"/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12" name="Group 98"/>
          <p:cNvGraphicFramePr>
            <a:graphicFrameLocks noGrp="1"/>
          </p:cNvGraphicFramePr>
          <p:nvPr/>
        </p:nvGraphicFramePr>
        <p:xfrm>
          <a:off x="427038" y="1743075"/>
          <a:ext cx="8359776" cy="3234646"/>
        </p:xfrm>
        <a:graphic>
          <a:graphicData uri="http://schemas.openxmlformats.org/drawingml/2006/table">
            <a:tbl>
              <a:tblPr/>
              <a:tblGrid>
                <a:gridCol w="2582380"/>
                <a:gridCol w="1444349"/>
                <a:gridCol w="1444349"/>
                <a:gridCol w="1444349"/>
                <a:gridCol w="1444349"/>
              </a:tblGrid>
              <a:tr h="4388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43" marB="4794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COBI + ATV + FTC/TDF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N = 344</a:t>
                      </a:r>
                      <a:endParaRPr kumimoji="0" lang="en-US" sz="16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43" marB="4794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32" marB="479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RTV + ATV + FTC/TDF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N = 348</a:t>
                      </a:r>
                      <a:endParaRPr kumimoji="0" lang="en-US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43" marB="4794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32" marB="479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2673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43" marB="47943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W48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43" marB="4794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W48-W144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43" marB="4794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W48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43" marB="4794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W48-W144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43" marB="4794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88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Total number of patients (%)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43" marB="47943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25 (7.3%)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43" marB="4794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9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43" marB="4794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25 (7.2%)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43" marB="4794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8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marL="89999" marR="89999" marT="47943" marB="4794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9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Scleral icterus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43" marB="47943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8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43" marB="4794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4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43" marB="4794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4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43" marB="4794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marL="89999" marR="89999" marT="47943" marB="4794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9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Jaundice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43" marB="47943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9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43" marB="4794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43" marB="4794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7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43" marB="4794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marL="89999" marR="89999" marT="47943" marB="4794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9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Hyperbilirubinemia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43" marB="47943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43" marB="4794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43" marB="4794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43" marB="4794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marL="89999" marR="89999" marT="47943" marB="4794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9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Rash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43" marB="47943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43" marB="4794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43" marB="4794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43" marB="4794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marL="89999" marR="89999" marT="47943" marB="4794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9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Allergic dermatitis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43" marB="47943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43" marB="4794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43" marB="4794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43" marB="4794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marL="89999" marR="89999" marT="47943" marB="4794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66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Renal AEs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43" marB="47943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6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43" marB="4794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4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43" marB="4794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 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9" marR="89999" marT="47943" marB="4794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6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marL="89999" marR="89999" marT="47943" marB="4794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9279" name="ZoneTexte 69"/>
          <p:cNvSpPr txBox="1">
            <a:spLocks noChangeArrowheads="1"/>
          </p:cNvSpPr>
          <p:nvPr/>
        </p:nvSpPr>
        <p:spPr bwMode="auto">
          <a:xfrm>
            <a:off x="3673475" y="6553200"/>
            <a:ext cx="54419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3300"/>
                </a:solidFill>
              </a:rPr>
              <a:t>Gallant JE. JID 2013;208:32-9 ; </a:t>
            </a:r>
            <a:r>
              <a:rPr lang="fr-FR" sz="1200" i="1">
                <a:solidFill>
                  <a:srgbClr val="CC3300"/>
                </a:solidFill>
              </a:rPr>
              <a:t>Gallant JE. JAIDS 2015;69:338-40</a:t>
            </a:r>
            <a:r>
              <a:rPr lang="en-GB" sz="1200" i="1">
                <a:solidFill>
                  <a:srgbClr val="CC3300"/>
                </a:solidFill>
              </a:rPr>
              <a:t> </a:t>
            </a:r>
          </a:p>
        </p:txBody>
      </p:sp>
      <p:grpSp>
        <p:nvGrpSpPr>
          <p:cNvPr id="9280" name="Grouper 19"/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9283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9284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GS-US-216-0114</a:t>
              </a:r>
            </a:p>
          </p:txBody>
        </p:sp>
      </p:grpSp>
      <p:sp>
        <p:nvSpPr>
          <p:cNvPr id="9281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Study GS-US-216-0114: ATV + ritonavir + FTC/TDF QD vs ATV + cobicistat + FTC/TDF</a:t>
            </a:r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 bwMode="auto">
          <a:xfrm>
            <a:off x="136525" y="5121275"/>
            <a:ext cx="8402638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0" hangingPunct="0">
              <a:spcBef>
                <a:spcPts val="0"/>
              </a:spcBef>
              <a:buClr>
                <a:srgbClr val="CC3300"/>
              </a:buClr>
              <a:buFont typeface="Wingdings" pitchFamily="-1" charset="2"/>
              <a:buChar char="§"/>
              <a:defRPr/>
            </a:pPr>
            <a:r>
              <a:rPr lang="en-GB" sz="2000" b="1" kern="0" dirty="0">
                <a:solidFill>
                  <a:srgbClr val="CC330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400" b="1" kern="0" dirty="0">
                <a:solidFill>
                  <a:srgbClr val="CC330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Proximal renal </a:t>
            </a:r>
            <a:r>
              <a:rPr lang="en-GB" sz="2400" b="1" kern="0" dirty="0" err="1">
                <a:solidFill>
                  <a:srgbClr val="CC330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tubulopathy</a:t>
            </a:r>
            <a:endParaRPr lang="en-GB" sz="2000" b="1" kern="0" dirty="0">
              <a:solidFill>
                <a:srgbClr val="CC330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marL="800100" lvl="1" indent="-342900" defTabSz="914400" eaLnBrk="0" hangingPunct="0">
              <a:spcBef>
                <a:spcPts val="0"/>
              </a:spcBef>
              <a:buClr>
                <a:srgbClr val="CC3300"/>
              </a:buClr>
              <a:buFont typeface="Arial" pitchFamily="34" charset="0"/>
              <a:buChar char="–"/>
              <a:defRPr/>
            </a:pPr>
            <a:r>
              <a:rPr lang="en-GB" sz="1600" kern="0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7 in each group</a:t>
            </a:r>
          </a:p>
          <a:p>
            <a:pPr marL="800100" lvl="1" indent="-342900" defTabSz="914400" eaLnBrk="0" hangingPunct="0">
              <a:spcBef>
                <a:spcPts val="0"/>
              </a:spcBef>
              <a:buClr>
                <a:srgbClr val="CC3300"/>
              </a:buClr>
              <a:buFont typeface="Arial" pitchFamily="34" charset="0"/>
              <a:buChar char="–"/>
              <a:defRPr/>
            </a:pPr>
            <a:r>
              <a:rPr lang="en-GB" sz="1600" kern="0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In 5 of the 7 patients in the COBI group and 6 of the 7 patients in the RTV group, PRT occurred after week 48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e 287"/>
          <p:cNvGrpSpPr>
            <a:grpSpLocks/>
          </p:cNvGrpSpPr>
          <p:nvPr/>
        </p:nvGrpSpPr>
        <p:grpSpPr bwMode="auto">
          <a:xfrm>
            <a:off x="4529138" y="2606675"/>
            <a:ext cx="4348162" cy="3074988"/>
            <a:chOff x="4529138" y="2607438"/>
            <a:chExt cx="4348162" cy="3074987"/>
          </a:xfrm>
        </p:grpSpPr>
        <p:cxnSp>
          <p:nvCxnSpPr>
            <p:cNvPr id="10359" name="Straight Connector 265"/>
            <p:cNvCxnSpPr>
              <a:cxnSpLocks noChangeShapeType="1"/>
            </p:cNvCxnSpPr>
            <p:nvPr/>
          </p:nvCxnSpPr>
          <p:spPr bwMode="auto">
            <a:xfrm>
              <a:off x="5105400" y="3544063"/>
              <a:ext cx="3608388" cy="15875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prstDash val="sysDot"/>
              <a:round/>
              <a:headEnd/>
              <a:tailEnd/>
            </a:ln>
          </p:spPr>
        </p:cxnSp>
        <p:grpSp>
          <p:nvGrpSpPr>
            <p:cNvPr id="10360" name="Group 32"/>
            <p:cNvGrpSpPr>
              <a:grpSpLocks/>
            </p:cNvGrpSpPr>
            <p:nvPr/>
          </p:nvGrpSpPr>
          <p:grpSpPr bwMode="auto">
            <a:xfrm>
              <a:off x="4992688" y="2763013"/>
              <a:ext cx="3721100" cy="2406650"/>
              <a:chOff x="913765" y="3114392"/>
              <a:chExt cx="3721607" cy="2406815"/>
            </a:xfrm>
          </p:grpSpPr>
          <p:grpSp>
            <p:nvGrpSpPr>
              <p:cNvPr id="10442" name="Group 33"/>
              <p:cNvGrpSpPr>
                <a:grpSpLocks/>
              </p:cNvGrpSpPr>
              <p:nvPr/>
            </p:nvGrpSpPr>
            <p:grpSpPr bwMode="auto">
              <a:xfrm>
                <a:off x="977772" y="3114392"/>
                <a:ext cx="3657600" cy="2331267"/>
                <a:chOff x="977772" y="3114392"/>
                <a:chExt cx="3657600" cy="2331267"/>
              </a:xfrm>
            </p:grpSpPr>
            <p:cxnSp>
              <p:nvCxnSpPr>
                <p:cNvPr id="10459" name="Straight Connector 50"/>
                <p:cNvCxnSpPr>
                  <a:cxnSpLocks noChangeShapeType="1"/>
                </p:cNvCxnSpPr>
                <p:nvPr/>
              </p:nvCxnSpPr>
              <p:spPr bwMode="auto">
                <a:xfrm>
                  <a:off x="991354" y="3114392"/>
                  <a:ext cx="0" cy="2331267"/>
                </a:xfrm>
                <a:prstGeom prst="line">
                  <a:avLst/>
                </a:prstGeom>
                <a:noFill/>
                <a:ln w="28575">
                  <a:solidFill>
                    <a:srgbClr val="333399"/>
                  </a:solidFill>
                  <a:round/>
                  <a:headEnd/>
                  <a:tailEnd/>
                </a:ln>
              </p:spPr>
            </p:cxnSp>
            <p:cxnSp>
              <p:nvCxnSpPr>
                <p:cNvPr id="10460" name="Straight Connector 51"/>
                <p:cNvCxnSpPr>
                  <a:cxnSpLocks noChangeShapeType="1"/>
                </p:cNvCxnSpPr>
                <p:nvPr/>
              </p:nvCxnSpPr>
              <p:spPr bwMode="auto">
                <a:xfrm>
                  <a:off x="977772" y="5445659"/>
                  <a:ext cx="3657600" cy="0"/>
                </a:xfrm>
                <a:prstGeom prst="line">
                  <a:avLst/>
                </a:prstGeom>
                <a:noFill/>
                <a:ln w="28575">
                  <a:solidFill>
                    <a:srgbClr val="333399"/>
                  </a:solidFill>
                  <a:round/>
                  <a:headEnd/>
                  <a:tailEnd/>
                </a:ln>
              </p:spPr>
            </p:cxnSp>
          </p:grpSp>
          <p:grpSp>
            <p:nvGrpSpPr>
              <p:cNvPr id="10443" name="Group 34"/>
              <p:cNvGrpSpPr>
                <a:grpSpLocks/>
              </p:cNvGrpSpPr>
              <p:nvPr/>
            </p:nvGrpSpPr>
            <p:grpSpPr bwMode="auto">
              <a:xfrm>
                <a:off x="913765" y="3128817"/>
                <a:ext cx="64008" cy="2316842"/>
                <a:chOff x="913765" y="3128817"/>
                <a:chExt cx="64008" cy="2316842"/>
              </a:xfrm>
            </p:grpSpPr>
            <p:cxnSp>
              <p:nvCxnSpPr>
                <p:cNvPr id="10452" name="Straight Connector 43"/>
                <p:cNvCxnSpPr>
                  <a:cxnSpLocks noChangeShapeType="1"/>
                </p:cNvCxnSpPr>
                <p:nvPr/>
              </p:nvCxnSpPr>
              <p:spPr bwMode="auto">
                <a:xfrm>
                  <a:off x="913765" y="3128817"/>
                  <a:ext cx="64008" cy="0"/>
                </a:xfrm>
                <a:prstGeom prst="line">
                  <a:avLst/>
                </a:prstGeom>
                <a:noFill/>
                <a:ln w="28575">
                  <a:solidFill>
                    <a:srgbClr val="333399"/>
                  </a:solidFill>
                  <a:round/>
                  <a:headEnd/>
                  <a:tailEnd/>
                </a:ln>
              </p:spPr>
            </p:cxnSp>
            <p:cxnSp>
              <p:nvCxnSpPr>
                <p:cNvPr id="10453" name="Straight Connector 44"/>
                <p:cNvCxnSpPr>
                  <a:cxnSpLocks noChangeShapeType="1"/>
                </p:cNvCxnSpPr>
                <p:nvPr/>
              </p:nvCxnSpPr>
              <p:spPr bwMode="auto">
                <a:xfrm>
                  <a:off x="913765" y="3503807"/>
                  <a:ext cx="64008" cy="0"/>
                </a:xfrm>
                <a:prstGeom prst="line">
                  <a:avLst/>
                </a:prstGeom>
                <a:noFill/>
                <a:ln w="28575">
                  <a:solidFill>
                    <a:srgbClr val="333399"/>
                  </a:solidFill>
                  <a:round/>
                  <a:headEnd/>
                  <a:tailEnd/>
                </a:ln>
              </p:spPr>
            </p:cxnSp>
            <p:cxnSp>
              <p:nvCxnSpPr>
                <p:cNvPr id="10454" name="Straight Connector 45"/>
                <p:cNvCxnSpPr>
                  <a:cxnSpLocks noChangeShapeType="1"/>
                </p:cNvCxnSpPr>
                <p:nvPr/>
              </p:nvCxnSpPr>
              <p:spPr bwMode="auto">
                <a:xfrm>
                  <a:off x="913765" y="3893220"/>
                  <a:ext cx="64008" cy="0"/>
                </a:xfrm>
                <a:prstGeom prst="line">
                  <a:avLst/>
                </a:prstGeom>
                <a:noFill/>
                <a:ln w="28575">
                  <a:solidFill>
                    <a:srgbClr val="333399"/>
                  </a:solidFill>
                  <a:round/>
                  <a:headEnd/>
                  <a:tailEnd/>
                </a:ln>
              </p:spPr>
            </p:cxnSp>
            <p:cxnSp>
              <p:nvCxnSpPr>
                <p:cNvPr id="10455" name="Straight Connector 46"/>
                <p:cNvCxnSpPr>
                  <a:cxnSpLocks noChangeShapeType="1"/>
                </p:cNvCxnSpPr>
                <p:nvPr/>
              </p:nvCxnSpPr>
              <p:spPr bwMode="auto">
                <a:xfrm>
                  <a:off x="913765" y="4276228"/>
                  <a:ext cx="64008" cy="0"/>
                </a:xfrm>
                <a:prstGeom prst="line">
                  <a:avLst/>
                </a:prstGeom>
                <a:noFill/>
                <a:ln w="28575">
                  <a:solidFill>
                    <a:srgbClr val="333399"/>
                  </a:solidFill>
                  <a:round/>
                  <a:headEnd/>
                  <a:tailEnd/>
                </a:ln>
              </p:spPr>
            </p:cxnSp>
            <p:cxnSp>
              <p:nvCxnSpPr>
                <p:cNvPr id="10456" name="Straight Connector 47"/>
                <p:cNvCxnSpPr>
                  <a:cxnSpLocks noChangeShapeType="1"/>
                </p:cNvCxnSpPr>
                <p:nvPr/>
              </p:nvCxnSpPr>
              <p:spPr bwMode="auto">
                <a:xfrm>
                  <a:off x="913765" y="4659873"/>
                  <a:ext cx="64008" cy="0"/>
                </a:xfrm>
                <a:prstGeom prst="line">
                  <a:avLst/>
                </a:prstGeom>
                <a:noFill/>
                <a:ln w="28575">
                  <a:solidFill>
                    <a:srgbClr val="333399"/>
                  </a:solidFill>
                  <a:round/>
                  <a:headEnd/>
                  <a:tailEnd/>
                </a:ln>
              </p:spPr>
            </p:cxnSp>
            <p:cxnSp>
              <p:nvCxnSpPr>
                <p:cNvPr id="10457" name="Straight Connector 48"/>
                <p:cNvCxnSpPr>
                  <a:cxnSpLocks noChangeShapeType="1"/>
                </p:cNvCxnSpPr>
                <p:nvPr/>
              </p:nvCxnSpPr>
              <p:spPr bwMode="auto">
                <a:xfrm>
                  <a:off x="913765" y="5055055"/>
                  <a:ext cx="64008" cy="0"/>
                </a:xfrm>
                <a:prstGeom prst="line">
                  <a:avLst/>
                </a:prstGeom>
                <a:noFill/>
                <a:ln w="28575">
                  <a:solidFill>
                    <a:srgbClr val="333399"/>
                  </a:solidFill>
                  <a:round/>
                  <a:headEnd/>
                  <a:tailEnd/>
                </a:ln>
              </p:spPr>
            </p:cxnSp>
            <p:cxnSp>
              <p:nvCxnSpPr>
                <p:cNvPr id="10458" name="Straight Connector 49"/>
                <p:cNvCxnSpPr>
                  <a:cxnSpLocks noChangeShapeType="1"/>
                </p:cNvCxnSpPr>
                <p:nvPr/>
              </p:nvCxnSpPr>
              <p:spPr bwMode="auto">
                <a:xfrm>
                  <a:off x="913765" y="5445659"/>
                  <a:ext cx="64008" cy="0"/>
                </a:xfrm>
                <a:prstGeom prst="line">
                  <a:avLst/>
                </a:prstGeom>
                <a:noFill/>
                <a:ln w="28575">
                  <a:solidFill>
                    <a:srgbClr val="333399"/>
                  </a:solidFill>
                  <a:round/>
                  <a:headEnd/>
                  <a:tailEnd/>
                </a:ln>
              </p:spPr>
            </p:cxnSp>
          </p:grpSp>
          <p:grpSp>
            <p:nvGrpSpPr>
              <p:cNvPr id="10444" name="Group 35"/>
              <p:cNvGrpSpPr>
                <a:grpSpLocks/>
              </p:cNvGrpSpPr>
              <p:nvPr/>
            </p:nvGrpSpPr>
            <p:grpSpPr bwMode="auto">
              <a:xfrm>
                <a:off x="1041320" y="5457199"/>
                <a:ext cx="3491163" cy="64008"/>
                <a:chOff x="1041320" y="5457199"/>
                <a:chExt cx="3491163" cy="64008"/>
              </a:xfrm>
            </p:grpSpPr>
            <p:cxnSp>
              <p:nvCxnSpPr>
                <p:cNvPr id="10445" name="Straight Connector 36"/>
                <p:cNvCxnSpPr>
                  <a:cxnSpLocks noChangeShapeType="1"/>
                </p:cNvCxnSpPr>
                <p:nvPr/>
              </p:nvCxnSpPr>
              <p:spPr bwMode="auto">
                <a:xfrm>
                  <a:off x="1041320" y="5457199"/>
                  <a:ext cx="0" cy="64008"/>
                </a:xfrm>
                <a:prstGeom prst="line">
                  <a:avLst/>
                </a:prstGeom>
                <a:noFill/>
                <a:ln w="28575">
                  <a:solidFill>
                    <a:srgbClr val="333399"/>
                  </a:solidFill>
                  <a:round/>
                  <a:headEnd/>
                  <a:tailEnd/>
                </a:ln>
              </p:spPr>
            </p:cxnSp>
            <p:cxnSp>
              <p:nvCxnSpPr>
                <p:cNvPr id="10446" name="Straight Connector 37"/>
                <p:cNvCxnSpPr>
                  <a:cxnSpLocks noChangeShapeType="1"/>
                </p:cNvCxnSpPr>
                <p:nvPr/>
              </p:nvCxnSpPr>
              <p:spPr bwMode="auto">
                <a:xfrm>
                  <a:off x="1628950" y="5457199"/>
                  <a:ext cx="0" cy="64008"/>
                </a:xfrm>
                <a:prstGeom prst="line">
                  <a:avLst/>
                </a:prstGeom>
                <a:noFill/>
                <a:ln w="28575">
                  <a:solidFill>
                    <a:srgbClr val="333399"/>
                  </a:solidFill>
                  <a:round/>
                  <a:headEnd/>
                  <a:tailEnd/>
                </a:ln>
              </p:spPr>
            </p:cxnSp>
            <p:cxnSp>
              <p:nvCxnSpPr>
                <p:cNvPr id="10447" name="Straight Connector 38"/>
                <p:cNvCxnSpPr>
                  <a:cxnSpLocks noChangeShapeType="1"/>
                </p:cNvCxnSpPr>
                <p:nvPr/>
              </p:nvCxnSpPr>
              <p:spPr bwMode="auto">
                <a:xfrm>
                  <a:off x="2192563" y="5457199"/>
                  <a:ext cx="0" cy="64008"/>
                </a:xfrm>
                <a:prstGeom prst="line">
                  <a:avLst/>
                </a:prstGeom>
                <a:noFill/>
                <a:ln w="28575">
                  <a:solidFill>
                    <a:srgbClr val="333399"/>
                  </a:solidFill>
                  <a:round/>
                  <a:headEnd/>
                  <a:tailEnd/>
                </a:ln>
              </p:spPr>
            </p:cxnSp>
            <p:cxnSp>
              <p:nvCxnSpPr>
                <p:cNvPr id="10448" name="Straight Connector 39"/>
                <p:cNvCxnSpPr>
                  <a:cxnSpLocks noChangeShapeType="1"/>
                </p:cNvCxnSpPr>
                <p:nvPr/>
              </p:nvCxnSpPr>
              <p:spPr bwMode="auto">
                <a:xfrm>
                  <a:off x="2784676" y="5457199"/>
                  <a:ext cx="0" cy="64008"/>
                </a:xfrm>
                <a:prstGeom prst="line">
                  <a:avLst/>
                </a:prstGeom>
                <a:noFill/>
                <a:ln w="28575">
                  <a:solidFill>
                    <a:srgbClr val="333399"/>
                  </a:solidFill>
                  <a:round/>
                  <a:headEnd/>
                  <a:tailEnd/>
                </a:ln>
              </p:spPr>
            </p:cxnSp>
            <p:cxnSp>
              <p:nvCxnSpPr>
                <p:cNvPr id="10449" name="Straight Connector 40"/>
                <p:cNvCxnSpPr>
                  <a:cxnSpLocks noChangeShapeType="1"/>
                </p:cNvCxnSpPr>
                <p:nvPr/>
              </p:nvCxnSpPr>
              <p:spPr bwMode="auto">
                <a:xfrm>
                  <a:off x="3363088" y="5457199"/>
                  <a:ext cx="0" cy="64008"/>
                </a:xfrm>
                <a:prstGeom prst="line">
                  <a:avLst/>
                </a:prstGeom>
                <a:noFill/>
                <a:ln w="28575">
                  <a:solidFill>
                    <a:srgbClr val="333399"/>
                  </a:solidFill>
                  <a:round/>
                  <a:headEnd/>
                  <a:tailEnd/>
                </a:ln>
              </p:spPr>
            </p:cxnSp>
            <p:cxnSp>
              <p:nvCxnSpPr>
                <p:cNvPr id="10450" name="Straight Connector 41"/>
                <p:cNvCxnSpPr>
                  <a:cxnSpLocks noChangeShapeType="1"/>
                </p:cNvCxnSpPr>
                <p:nvPr/>
              </p:nvCxnSpPr>
              <p:spPr bwMode="auto">
                <a:xfrm>
                  <a:off x="3945229" y="5457199"/>
                  <a:ext cx="0" cy="64008"/>
                </a:xfrm>
                <a:prstGeom prst="line">
                  <a:avLst/>
                </a:prstGeom>
                <a:noFill/>
                <a:ln w="28575">
                  <a:solidFill>
                    <a:srgbClr val="333399"/>
                  </a:solidFill>
                  <a:round/>
                  <a:headEnd/>
                  <a:tailEnd/>
                </a:ln>
              </p:spPr>
            </p:cxnSp>
            <p:cxnSp>
              <p:nvCxnSpPr>
                <p:cNvPr id="10451" name="Straight Connector 42"/>
                <p:cNvCxnSpPr>
                  <a:cxnSpLocks noChangeShapeType="1"/>
                </p:cNvCxnSpPr>
                <p:nvPr/>
              </p:nvCxnSpPr>
              <p:spPr bwMode="auto">
                <a:xfrm>
                  <a:off x="4532483" y="5457199"/>
                  <a:ext cx="0" cy="64008"/>
                </a:xfrm>
                <a:prstGeom prst="line">
                  <a:avLst/>
                </a:prstGeom>
                <a:noFill/>
                <a:ln w="28575">
                  <a:solidFill>
                    <a:srgbClr val="333399"/>
                  </a:solidFill>
                  <a:round/>
                  <a:headEnd/>
                  <a:tailEnd/>
                </a:ln>
              </p:spPr>
            </p:cxnSp>
          </p:grpSp>
        </p:grpSp>
        <p:sp>
          <p:nvSpPr>
            <p:cNvPr id="18441" name="Freeform 146"/>
            <p:cNvSpPr>
              <a:spLocks/>
            </p:cNvSpPr>
            <p:nvPr/>
          </p:nvSpPr>
          <p:spPr bwMode="auto">
            <a:xfrm>
              <a:off x="5160963" y="3528188"/>
              <a:ext cx="3490912" cy="587375"/>
            </a:xfrm>
            <a:custGeom>
              <a:avLst/>
              <a:gdLst>
                <a:gd name="T0" fmla="*/ 0 w 3491345"/>
                <a:gd name="T1" fmla="*/ 0 h 586780"/>
                <a:gd name="T2" fmla="*/ 56030 w 3491345"/>
                <a:gd name="T3" fmla="*/ 463283 h 586780"/>
                <a:gd name="T4" fmla="*/ 107199 w 3491345"/>
                <a:gd name="T5" fmla="*/ 435587 h 586780"/>
                <a:gd name="T6" fmla="*/ 202203 w 3491345"/>
                <a:gd name="T7" fmla="*/ 470837 h 586780"/>
                <a:gd name="T8" fmla="*/ 294764 w 3491345"/>
                <a:gd name="T9" fmla="*/ 433069 h 586780"/>
                <a:gd name="T10" fmla="*/ 397101 w 3491345"/>
                <a:gd name="T11" fmla="*/ 425516 h 586780"/>
                <a:gd name="T12" fmla="*/ 587108 w 3491345"/>
                <a:gd name="T13" fmla="*/ 490976 h 586780"/>
                <a:gd name="T14" fmla="*/ 782006 w 3491345"/>
                <a:gd name="T15" fmla="*/ 528748 h 586780"/>
                <a:gd name="T16" fmla="*/ 964709 w 3491345"/>
                <a:gd name="T17" fmla="*/ 558962 h 586780"/>
                <a:gd name="T18" fmla="*/ 1166913 w 3491345"/>
                <a:gd name="T19" fmla="*/ 508602 h 586780"/>
                <a:gd name="T20" fmla="*/ 1454374 w 3491345"/>
                <a:gd name="T21" fmla="*/ 536302 h 586780"/>
                <a:gd name="T22" fmla="*/ 1746716 w 3491345"/>
                <a:gd name="T23" fmla="*/ 548890 h 586780"/>
                <a:gd name="T24" fmla="*/ 2036618 w 3491345"/>
                <a:gd name="T25" fmla="*/ 523712 h 586780"/>
                <a:gd name="T26" fmla="*/ 2326515 w 3491345"/>
                <a:gd name="T27" fmla="*/ 543855 h 586780"/>
                <a:gd name="T28" fmla="*/ 2616417 w 3491345"/>
                <a:gd name="T29" fmla="*/ 566516 h 586780"/>
                <a:gd name="T30" fmla="*/ 2903883 w 3491345"/>
                <a:gd name="T31" fmla="*/ 561479 h 586780"/>
                <a:gd name="T32" fmla="*/ 3198653 w 3491345"/>
                <a:gd name="T33" fmla="*/ 538820 h 586780"/>
                <a:gd name="T34" fmla="*/ 3478810 w 3491345"/>
                <a:gd name="T35" fmla="*/ 604283 h 58678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491345"/>
                <a:gd name="T55" fmla="*/ 0 h 586780"/>
                <a:gd name="T56" fmla="*/ 3491345 w 3491345"/>
                <a:gd name="T57" fmla="*/ 586780 h 58678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491345" h="586780">
                  <a:moveTo>
                    <a:pt x="0" y="0"/>
                  </a:moveTo>
                  <a:lnTo>
                    <a:pt x="56233" y="449865"/>
                  </a:lnTo>
                  <a:lnTo>
                    <a:pt x="107576" y="422971"/>
                  </a:lnTo>
                  <a:lnTo>
                    <a:pt x="202928" y="457200"/>
                  </a:lnTo>
                  <a:lnTo>
                    <a:pt x="295835" y="420526"/>
                  </a:lnTo>
                  <a:lnTo>
                    <a:pt x="398522" y="413191"/>
                  </a:lnTo>
                  <a:lnTo>
                    <a:pt x="589225" y="476759"/>
                  </a:lnTo>
                  <a:lnTo>
                    <a:pt x="784819" y="513433"/>
                  </a:lnTo>
                  <a:lnTo>
                    <a:pt x="968188" y="542772"/>
                  </a:lnTo>
                  <a:lnTo>
                    <a:pt x="1171116" y="493873"/>
                  </a:lnTo>
                  <a:lnTo>
                    <a:pt x="1459617" y="520768"/>
                  </a:lnTo>
                  <a:lnTo>
                    <a:pt x="1753007" y="532992"/>
                  </a:lnTo>
                  <a:lnTo>
                    <a:pt x="2043953" y="508543"/>
                  </a:lnTo>
                  <a:lnTo>
                    <a:pt x="2334898" y="528102"/>
                  </a:lnTo>
                  <a:lnTo>
                    <a:pt x="2625844" y="550107"/>
                  </a:lnTo>
                  <a:lnTo>
                    <a:pt x="2914344" y="545217"/>
                  </a:lnTo>
                  <a:lnTo>
                    <a:pt x="3210179" y="523213"/>
                  </a:lnTo>
                  <a:lnTo>
                    <a:pt x="3491345" y="586780"/>
                  </a:lnTo>
                </a:path>
              </a:pathLst>
            </a:custGeom>
            <a:noFill/>
            <a:ln w="28575" cap="flat" cmpd="sng">
              <a:solidFill>
                <a:srgbClr val="99FF3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/>
            <a:lstStyle/>
            <a:p>
              <a:pPr>
                <a:defRPr/>
              </a:pPr>
              <a:endParaRPr lang="fr-FR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557" name="Oval 179"/>
            <p:cNvSpPr>
              <a:spLocks noChangeArrowheads="1"/>
            </p:cNvSpPr>
            <p:nvPr/>
          </p:nvSpPr>
          <p:spPr bwMode="auto">
            <a:xfrm>
              <a:off x="5330825" y="3955226"/>
              <a:ext cx="60325" cy="60325"/>
            </a:xfrm>
            <a:prstGeom prst="ellipse">
              <a:avLst/>
            </a:prstGeom>
            <a:solidFill>
              <a:srgbClr val="99FF33"/>
            </a:solidFill>
            <a:ln w="9525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Font typeface="Arial" charset="0"/>
                <a:buChar char="•"/>
                <a:defRPr/>
              </a:pPr>
              <a:endParaRPr lang="en-US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558" name="Oval 180"/>
            <p:cNvSpPr>
              <a:spLocks noChangeArrowheads="1"/>
            </p:cNvSpPr>
            <p:nvPr/>
          </p:nvSpPr>
          <p:spPr bwMode="auto">
            <a:xfrm>
              <a:off x="5422900" y="3925063"/>
              <a:ext cx="61913" cy="60325"/>
            </a:xfrm>
            <a:prstGeom prst="ellipse">
              <a:avLst/>
            </a:prstGeom>
            <a:solidFill>
              <a:srgbClr val="99FF33"/>
            </a:solidFill>
            <a:ln w="9525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Font typeface="Arial" charset="0"/>
                <a:buChar char="•"/>
                <a:defRPr/>
              </a:pPr>
              <a:endParaRPr lang="en-US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559" name="Oval 181"/>
            <p:cNvSpPr>
              <a:spLocks noChangeArrowheads="1"/>
            </p:cNvSpPr>
            <p:nvPr/>
          </p:nvSpPr>
          <p:spPr bwMode="auto">
            <a:xfrm>
              <a:off x="5526088" y="3913951"/>
              <a:ext cx="60325" cy="61912"/>
            </a:xfrm>
            <a:prstGeom prst="ellipse">
              <a:avLst/>
            </a:prstGeom>
            <a:solidFill>
              <a:srgbClr val="99FF33"/>
            </a:solidFill>
            <a:ln w="9525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Font typeface="Arial" charset="0"/>
                <a:buChar char="•"/>
                <a:defRPr/>
              </a:pPr>
              <a:endParaRPr lang="en-US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560" name="Oval 182"/>
            <p:cNvSpPr>
              <a:spLocks noChangeArrowheads="1"/>
            </p:cNvSpPr>
            <p:nvPr/>
          </p:nvSpPr>
          <p:spPr bwMode="auto">
            <a:xfrm>
              <a:off x="5718175" y="3975863"/>
              <a:ext cx="61913" cy="60325"/>
            </a:xfrm>
            <a:prstGeom prst="ellipse">
              <a:avLst/>
            </a:prstGeom>
            <a:solidFill>
              <a:srgbClr val="99FF33"/>
            </a:solidFill>
            <a:ln w="9525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Font typeface="Arial" charset="0"/>
                <a:buChar char="•"/>
                <a:defRPr/>
              </a:pPr>
              <a:endParaRPr lang="en-US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561" name="Oval 183"/>
            <p:cNvSpPr>
              <a:spLocks noChangeArrowheads="1"/>
            </p:cNvSpPr>
            <p:nvPr/>
          </p:nvSpPr>
          <p:spPr bwMode="auto">
            <a:xfrm>
              <a:off x="5172075" y="3948876"/>
              <a:ext cx="61913" cy="60325"/>
            </a:xfrm>
            <a:prstGeom prst="ellipse">
              <a:avLst/>
            </a:prstGeom>
            <a:solidFill>
              <a:srgbClr val="99FF33"/>
            </a:solidFill>
            <a:ln w="9525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Font typeface="Arial" charset="0"/>
                <a:buChar char="•"/>
                <a:defRPr/>
              </a:pPr>
              <a:endParaRPr lang="en-US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562" name="Oval 184"/>
            <p:cNvSpPr>
              <a:spLocks noChangeArrowheads="1"/>
            </p:cNvSpPr>
            <p:nvPr/>
          </p:nvSpPr>
          <p:spPr bwMode="auto">
            <a:xfrm>
              <a:off x="5233988" y="3918713"/>
              <a:ext cx="60325" cy="60325"/>
            </a:xfrm>
            <a:prstGeom prst="ellipse">
              <a:avLst/>
            </a:prstGeom>
            <a:solidFill>
              <a:srgbClr val="99FF33"/>
            </a:solidFill>
            <a:ln w="9525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Font typeface="Arial" charset="0"/>
                <a:buChar char="•"/>
                <a:defRPr/>
              </a:pPr>
              <a:endParaRPr lang="en-US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563" name="Oval 185"/>
            <p:cNvSpPr>
              <a:spLocks noChangeArrowheads="1"/>
            </p:cNvSpPr>
            <p:nvPr/>
          </p:nvSpPr>
          <p:spPr bwMode="auto">
            <a:xfrm>
              <a:off x="5130800" y="3507551"/>
              <a:ext cx="60325" cy="60325"/>
            </a:xfrm>
            <a:prstGeom prst="ellipse">
              <a:avLst/>
            </a:prstGeom>
            <a:solidFill>
              <a:srgbClr val="99FF33"/>
            </a:solidFill>
            <a:ln w="9525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Font typeface="Arial" charset="0"/>
                <a:buChar char="•"/>
                <a:defRPr/>
              </a:pPr>
              <a:endParaRPr lang="en-US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564" name="Oval 187"/>
            <p:cNvSpPr>
              <a:spLocks noChangeArrowheads="1"/>
            </p:cNvSpPr>
            <p:nvPr/>
          </p:nvSpPr>
          <p:spPr bwMode="auto">
            <a:xfrm>
              <a:off x="5911850" y="4017138"/>
              <a:ext cx="61913" cy="60325"/>
            </a:xfrm>
            <a:prstGeom prst="ellipse">
              <a:avLst/>
            </a:prstGeom>
            <a:solidFill>
              <a:srgbClr val="99FF33"/>
            </a:solidFill>
            <a:ln w="9525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Font typeface="Arial" charset="0"/>
                <a:buChar char="•"/>
                <a:defRPr/>
              </a:pPr>
              <a:endParaRPr lang="en-US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565" name="Oval 188"/>
            <p:cNvSpPr>
              <a:spLocks noChangeArrowheads="1"/>
            </p:cNvSpPr>
            <p:nvPr/>
          </p:nvSpPr>
          <p:spPr bwMode="auto">
            <a:xfrm>
              <a:off x="6100763" y="4037776"/>
              <a:ext cx="60325" cy="61912"/>
            </a:xfrm>
            <a:prstGeom prst="ellipse">
              <a:avLst/>
            </a:prstGeom>
            <a:solidFill>
              <a:srgbClr val="99FF33"/>
            </a:solidFill>
            <a:ln w="9525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Font typeface="Arial" charset="0"/>
                <a:buChar char="•"/>
                <a:defRPr/>
              </a:pPr>
              <a:endParaRPr lang="en-US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566" name="Oval 189"/>
            <p:cNvSpPr>
              <a:spLocks noChangeArrowheads="1"/>
            </p:cNvSpPr>
            <p:nvPr/>
          </p:nvSpPr>
          <p:spPr bwMode="auto">
            <a:xfrm>
              <a:off x="6300788" y="3988563"/>
              <a:ext cx="61912" cy="61913"/>
            </a:xfrm>
            <a:prstGeom prst="ellipse">
              <a:avLst/>
            </a:prstGeom>
            <a:solidFill>
              <a:srgbClr val="99FF33"/>
            </a:solidFill>
            <a:ln w="9525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Font typeface="Arial" charset="0"/>
                <a:buChar char="•"/>
                <a:defRPr/>
              </a:pPr>
              <a:endParaRPr lang="en-US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567" name="Oval 190"/>
            <p:cNvSpPr>
              <a:spLocks noChangeArrowheads="1"/>
            </p:cNvSpPr>
            <p:nvPr/>
          </p:nvSpPr>
          <p:spPr bwMode="auto">
            <a:xfrm>
              <a:off x="6596063" y="4015551"/>
              <a:ext cx="61912" cy="61912"/>
            </a:xfrm>
            <a:prstGeom prst="ellipse">
              <a:avLst/>
            </a:prstGeom>
            <a:solidFill>
              <a:srgbClr val="99FF33"/>
            </a:solidFill>
            <a:ln w="9525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Font typeface="Arial" charset="0"/>
                <a:buChar char="•"/>
                <a:defRPr/>
              </a:pPr>
              <a:endParaRPr lang="en-US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568" name="Oval 191"/>
            <p:cNvSpPr>
              <a:spLocks noChangeArrowheads="1"/>
            </p:cNvSpPr>
            <p:nvPr/>
          </p:nvSpPr>
          <p:spPr bwMode="auto">
            <a:xfrm>
              <a:off x="6886575" y="4029838"/>
              <a:ext cx="60325" cy="61913"/>
            </a:xfrm>
            <a:prstGeom prst="ellipse">
              <a:avLst/>
            </a:prstGeom>
            <a:solidFill>
              <a:srgbClr val="99FF33"/>
            </a:solidFill>
            <a:ln w="9525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Font typeface="Arial" charset="0"/>
                <a:buChar char="•"/>
                <a:defRPr/>
              </a:pPr>
              <a:endParaRPr lang="en-US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569" name="Oval 192"/>
            <p:cNvSpPr>
              <a:spLocks noChangeArrowheads="1"/>
            </p:cNvSpPr>
            <p:nvPr/>
          </p:nvSpPr>
          <p:spPr bwMode="auto">
            <a:xfrm>
              <a:off x="7177088" y="4006026"/>
              <a:ext cx="60325" cy="60325"/>
            </a:xfrm>
            <a:prstGeom prst="ellipse">
              <a:avLst/>
            </a:prstGeom>
            <a:solidFill>
              <a:srgbClr val="99FF33"/>
            </a:solidFill>
            <a:ln w="9525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Font typeface="Arial" charset="0"/>
                <a:buChar char="•"/>
                <a:defRPr/>
              </a:pPr>
              <a:endParaRPr lang="en-US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570" name="Oval 193"/>
            <p:cNvSpPr>
              <a:spLocks noChangeArrowheads="1"/>
            </p:cNvSpPr>
            <p:nvPr/>
          </p:nvSpPr>
          <p:spPr bwMode="auto">
            <a:xfrm>
              <a:off x="7456488" y="4029838"/>
              <a:ext cx="61912" cy="61913"/>
            </a:xfrm>
            <a:prstGeom prst="ellipse">
              <a:avLst/>
            </a:prstGeom>
            <a:solidFill>
              <a:srgbClr val="99FF33"/>
            </a:solidFill>
            <a:ln w="9525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Font typeface="Arial" charset="0"/>
                <a:buChar char="•"/>
                <a:defRPr/>
              </a:pPr>
              <a:endParaRPr lang="en-US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571" name="Oval 194"/>
            <p:cNvSpPr>
              <a:spLocks noChangeArrowheads="1"/>
            </p:cNvSpPr>
            <p:nvPr/>
          </p:nvSpPr>
          <p:spPr bwMode="auto">
            <a:xfrm>
              <a:off x="7753350" y="4050476"/>
              <a:ext cx="60325" cy="60325"/>
            </a:xfrm>
            <a:prstGeom prst="ellipse">
              <a:avLst/>
            </a:prstGeom>
            <a:solidFill>
              <a:srgbClr val="99FF33"/>
            </a:solidFill>
            <a:ln w="9525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Font typeface="Arial" charset="0"/>
                <a:buChar char="•"/>
                <a:defRPr/>
              </a:pPr>
              <a:endParaRPr lang="en-US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572" name="Oval 195"/>
            <p:cNvSpPr>
              <a:spLocks noChangeArrowheads="1"/>
            </p:cNvSpPr>
            <p:nvPr/>
          </p:nvSpPr>
          <p:spPr bwMode="auto">
            <a:xfrm>
              <a:off x="8048625" y="4039363"/>
              <a:ext cx="60325" cy="61913"/>
            </a:xfrm>
            <a:prstGeom prst="ellipse">
              <a:avLst/>
            </a:prstGeom>
            <a:solidFill>
              <a:srgbClr val="99FF33"/>
            </a:solidFill>
            <a:ln w="9525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Font typeface="Arial" charset="0"/>
                <a:buChar char="•"/>
                <a:defRPr/>
              </a:pPr>
              <a:endParaRPr lang="en-US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573" name="Oval 196"/>
            <p:cNvSpPr>
              <a:spLocks noChangeArrowheads="1"/>
            </p:cNvSpPr>
            <p:nvPr/>
          </p:nvSpPr>
          <p:spPr bwMode="auto">
            <a:xfrm>
              <a:off x="8339138" y="4020313"/>
              <a:ext cx="61912" cy="61913"/>
            </a:xfrm>
            <a:prstGeom prst="ellipse">
              <a:avLst/>
            </a:prstGeom>
            <a:solidFill>
              <a:srgbClr val="99FF33"/>
            </a:solidFill>
            <a:ln w="9525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Font typeface="Arial" charset="0"/>
                <a:buChar char="•"/>
                <a:defRPr/>
              </a:pPr>
              <a:endParaRPr lang="en-US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574" name="Oval 197"/>
            <p:cNvSpPr>
              <a:spLocks noChangeArrowheads="1"/>
            </p:cNvSpPr>
            <p:nvPr/>
          </p:nvSpPr>
          <p:spPr bwMode="auto">
            <a:xfrm>
              <a:off x="8623300" y="4082226"/>
              <a:ext cx="60325" cy="60325"/>
            </a:xfrm>
            <a:prstGeom prst="ellipse">
              <a:avLst/>
            </a:prstGeom>
            <a:solidFill>
              <a:srgbClr val="99FF33"/>
            </a:solidFill>
            <a:ln w="9525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Font typeface="Arial" charset="0"/>
                <a:buChar char="•"/>
                <a:defRPr/>
              </a:pPr>
              <a:endParaRPr lang="en-US">
                <a:solidFill>
                  <a:srgbClr val="333399"/>
                </a:solidFill>
                <a:latin typeface="+mj-lt"/>
              </a:endParaRPr>
            </a:p>
          </p:txBody>
        </p:sp>
        <p:grpSp>
          <p:nvGrpSpPr>
            <p:cNvPr id="10380" name="Group 200"/>
            <p:cNvGrpSpPr>
              <a:grpSpLocks/>
            </p:cNvGrpSpPr>
            <p:nvPr/>
          </p:nvGrpSpPr>
          <p:grpSpPr bwMode="auto">
            <a:xfrm>
              <a:off x="5202238" y="3615500"/>
              <a:ext cx="3449637" cy="854075"/>
              <a:chOff x="5202818" y="3967364"/>
              <a:chExt cx="3449753" cy="854018"/>
            </a:xfrm>
          </p:grpSpPr>
          <p:cxnSp>
            <p:nvCxnSpPr>
              <p:cNvPr id="10425" name="Straight Connector 149"/>
              <p:cNvCxnSpPr>
                <a:cxnSpLocks noChangeShapeType="1"/>
              </p:cNvCxnSpPr>
              <p:nvPr/>
            </p:nvCxnSpPr>
            <p:spPr bwMode="auto">
              <a:xfrm>
                <a:off x="8652571" y="4080547"/>
                <a:ext cx="0" cy="740835"/>
              </a:xfrm>
              <a:prstGeom prst="line">
                <a:avLst/>
              </a:prstGeom>
              <a:noFill/>
              <a:ln w="15875">
                <a:solidFill>
                  <a:srgbClr val="99FF33"/>
                </a:solidFill>
                <a:round/>
                <a:headEnd/>
                <a:tailEnd/>
              </a:ln>
            </p:spPr>
          </p:cxnSp>
          <p:cxnSp>
            <p:nvCxnSpPr>
              <p:cNvPr id="10426" name="Straight Connector 151"/>
              <p:cNvCxnSpPr>
                <a:cxnSpLocks noChangeShapeType="1"/>
              </p:cNvCxnSpPr>
              <p:nvPr/>
            </p:nvCxnSpPr>
            <p:spPr bwMode="auto">
              <a:xfrm>
                <a:off x="8369675" y="3967364"/>
                <a:ext cx="0" cy="822234"/>
              </a:xfrm>
              <a:prstGeom prst="line">
                <a:avLst/>
              </a:prstGeom>
              <a:noFill/>
              <a:ln w="15875">
                <a:solidFill>
                  <a:srgbClr val="99FF33"/>
                </a:solidFill>
                <a:round/>
                <a:headEnd/>
                <a:tailEnd/>
              </a:ln>
            </p:spPr>
          </p:cxnSp>
          <p:cxnSp>
            <p:nvCxnSpPr>
              <p:cNvPr id="10427" name="Straight Connector 153"/>
              <p:cNvCxnSpPr>
                <a:cxnSpLocks noChangeShapeType="1"/>
              </p:cNvCxnSpPr>
              <p:nvPr/>
            </p:nvCxnSpPr>
            <p:spPr bwMode="auto">
              <a:xfrm>
                <a:off x="8078729" y="4039915"/>
                <a:ext cx="0" cy="776577"/>
              </a:xfrm>
              <a:prstGeom prst="line">
                <a:avLst/>
              </a:prstGeom>
              <a:noFill/>
              <a:ln w="15875">
                <a:solidFill>
                  <a:srgbClr val="99FF33"/>
                </a:solidFill>
                <a:round/>
                <a:headEnd/>
                <a:tailEnd/>
              </a:ln>
            </p:spPr>
          </p:cxnSp>
          <p:cxnSp>
            <p:nvCxnSpPr>
              <p:cNvPr id="10428" name="Straight Connector 155"/>
              <p:cNvCxnSpPr>
                <a:cxnSpLocks noChangeShapeType="1"/>
              </p:cNvCxnSpPr>
              <p:nvPr/>
            </p:nvCxnSpPr>
            <p:spPr bwMode="auto">
              <a:xfrm>
                <a:off x="7782894" y="4105143"/>
                <a:ext cx="0" cy="711349"/>
              </a:xfrm>
              <a:prstGeom prst="line">
                <a:avLst/>
              </a:prstGeom>
              <a:noFill/>
              <a:ln w="15875">
                <a:solidFill>
                  <a:srgbClr val="99FF33"/>
                </a:solidFill>
                <a:round/>
                <a:headEnd/>
                <a:tailEnd/>
              </a:ln>
            </p:spPr>
          </p:cxnSp>
          <p:cxnSp>
            <p:nvCxnSpPr>
              <p:cNvPr id="10429" name="Straight Connector 157"/>
              <p:cNvCxnSpPr>
                <a:cxnSpLocks noChangeShapeType="1"/>
              </p:cNvCxnSpPr>
              <p:nvPr/>
            </p:nvCxnSpPr>
            <p:spPr bwMode="auto">
              <a:xfrm>
                <a:off x="7487059" y="4039915"/>
                <a:ext cx="0" cy="727678"/>
              </a:xfrm>
              <a:prstGeom prst="line">
                <a:avLst/>
              </a:prstGeom>
              <a:noFill/>
              <a:ln w="15875">
                <a:solidFill>
                  <a:srgbClr val="99FF33"/>
                </a:solidFill>
                <a:round/>
                <a:headEnd/>
                <a:tailEnd/>
              </a:ln>
            </p:spPr>
          </p:cxnSp>
          <p:cxnSp>
            <p:nvCxnSpPr>
              <p:cNvPr id="10430" name="Straight Connector 159"/>
              <p:cNvCxnSpPr>
                <a:cxnSpLocks noChangeShapeType="1"/>
              </p:cNvCxnSpPr>
              <p:nvPr/>
            </p:nvCxnSpPr>
            <p:spPr bwMode="auto">
              <a:xfrm>
                <a:off x="7207221" y="3967364"/>
                <a:ext cx="0" cy="756221"/>
              </a:xfrm>
              <a:prstGeom prst="line">
                <a:avLst/>
              </a:prstGeom>
              <a:noFill/>
              <a:ln w="15875">
                <a:solidFill>
                  <a:srgbClr val="99FF33"/>
                </a:solidFill>
                <a:round/>
                <a:headEnd/>
                <a:tailEnd/>
              </a:ln>
            </p:spPr>
          </p:cxnSp>
          <p:cxnSp>
            <p:nvCxnSpPr>
              <p:cNvPr id="10431" name="Straight Connector 161"/>
              <p:cNvCxnSpPr>
                <a:cxnSpLocks noChangeShapeType="1"/>
              </p:cNvCxnSpPr>
              <p:nvPr/>
            </p:nvCxnSpPr>
            <p:spPr bwMode="auto">
              <a:xfrm>
                <a:off x="6916276" y="4044805"/>
                <a:ext cx="0" cy="722788"/>
              </a:xfrm>
              <a:prstGeom prst="line">
                <a:avLst/>
              </a:prstGeom>
              <a:noFill/>
              <a:ln w="15875">
                <a:solidFill>
                  <a:srgbClr val="99FF33"/>
                </a:solidFill>
                <a:round/>
                <a:headEnd/>
                <a:tailEnd/>
              </a:ln>
            </p:spPr>
          </p:cxnSp>
          <p:cxnSp>
            <p:nvCxnSpPr>
              <p:cNvPr id="10432" name="Straight Connector 163"/>
              <p:cNvCxnSpPr>
                <a:cxnSpLocks noChangeShapeType="1"/>
              </p:cNvCxnSpPr>
              <p:nvPr/>
            </p:nvCxnSpPr>
            <p:spPr bwMode="auto">
              <a:xfrm>
                <a:off x="6627017" y="4105143"/>
                <a:ext cx="0" cy="618442"/>
              </a:xfrm>
              <a:prstGeom prst="line">
                <a:avLst/>
              </a:prstGeom>
              <a:noFill/>
              <a:ln w="15875">
                <a:solidFill>
                  <a:srgbClr val="99FF33"/>
                </a:solidFill>
                <a:round/>
                <a:headEnd/>
                <a:tailEnd/>
              </a:ln>
            </p:spPr>
          </p:cxnSp>
          <p:cxnSp>
            <p:nvCxnSpPr>
              <p:cNvPr id="10433" name="Straight Connector 165"/>
              <p:cNvCxnSpPr>
                <a:cxnSpLocks noChangeShapeType="1"/>
              </p:cNvCxnSpPr>
              <p:nvPr/>
            </p:nvCxnSpPr>
            <p:spPr bwMode="auto">
              <a:xfrm>
                <a:off x="6331181" y="4039915"/>
                <a:ext cx="0" cy="704838"/>
              </a:xfrm>
              <a:prstGeom prst="line">
                <a:avLst/>
              </a:prstGeom>
              <a:noFill/>
              <a:ln w="15875">
                <a:solidFill>
                  <a:srgbClr val="99FF33"/>
                </a:solidFill>
                <a:round/>
                <a:headEnd/>
                <a:tailEnd/>
              </a:ln>
            </p:spPr>
          </p:cxnSp>
          <p:cxnSp>
            <p:nvCxnSpPr>
              <p:cNvPr id="10434" name="Straight Connector 167"/>
              <p:cNvCxnSpPr>
                <a:cxnSpLocks noChangeShapeType="1"/>
              </p:cNvCxnSpPr>
              <p:nvPr/>
            </p:nvCxnSpPr>
            <p:spPr bwMode="auto">
              <a:xfrm>
                <a:off x="6130698" y="4080547"/>
                <a:ext cx="0" cy="664206"/>
              </a:xfrm>
              <a:prstGeom prst="line">
                <a:avLst/>
              </a:prstGeom>
              <a:noFill/>
              <a:ln w="15875">
                <a:solidFill>
                  <a:srgbClr val="99FF33"/>
                </a:solidFill>
                <a:round/>
                <a:headEnd/>
                <a:tailEnd/>
              </a:ln>
            </p:spPr>
          </p:cxnSp>
          <p:cxnSp>
            <p:nvCxnSpPr>
              <p:cNvPr id="10435" name="Straight Connector 169"/>
              <p:cNvCxnSpPr>
                <a:cxnSpLocks noChangeShapeType="1"/>
              </p:cNvCxnSpPr>
              <p:nvPr/>
            </p:nvCxnSpPr>
            <p:spPr bwMode="auto">
              <a:xfrm>
                <a:off x="5942439" y="4080547"/>
                <a:ext cx="0" cy="619527"/>
              </a:xfrm>
              <a:prstGeom prst="line">
                <a:avLst/>
              </a:prstGeom>
              <a:noFill/>
              <a:ln w="15875">
                <a:solidFill>
                  <a:srgbClr val="99FF33"/>
                </a:solidFill>
                <a:round/>
                <a:headEnd/>
                <a:tailEnd/>
              </a:ln>
            </p:spPr>
          </p:cxnSp>
          <p:cxnSp>
            <p:nvCxnSpPr>
              <p:cNvPr id="10436" name="Straight Connector 171"/>
              <p:cNvCxnSpPr>
                <a:cxnSpLocks noChangeShapeType="1"/>
              </p:cNvCxnSpPr>
              <p:nvPr/>
            </p:nvCxnSpPr>
            <p:spPr bwMode="auto">
              <a:xfrm>
                <a:off x="5202818" y="3967364"/>
                <a:ext cx="0" cy="611971"/>
              </a:xfrm>
              <a:prstGeom prst="line">
                <a:avLst/>
              </a:prstGeom>
              <a:noFill/>
              <a:ln w="15875">
                <a:solidFill>
                  <a:srgbClr val="99FF33"/>
                </a:solidFill>
                <a:round/>
                <a:headEnd/>
                <a:tailEnd/>
              </a:ln>
            </p:spPr>
          </p:cxnSp>
          <p:cxnSp>
            <p:nvCxnSpPr>
              <p:cNvPr id="10437" name="Straight Connector 173"/>
              <p:cNvCxnSpPr>
                <a:cxnSpLocks noChangeShapeType="1"/>
              </p:cNvCxnSpPr>
              <p:nvPr/>
            </p:nvCxnSpPr>
            <p:spPr bwMode="auto">
              <a:xfrm>
                <a:off x="5263906" y="3967364"/>
                <a:ext cx="0" cy="692509"/>
              </a:xfrm>
              <a:prstGeom prst="line">
                <a:avLst/>
              </a:prstGeom>
              <a:noFill/>
              <a:ln w="15875">
                <a:solidFill>
                  <a:srgbClr val="99FF33"/>
                </a:solidFill>
                <a:round/>
                <a:headEnd/>
                <a:tailEnd/>
              </a:ln>
            </p:spPr>
          </p:cxnSp>
          <p:cxnSp>
            <p:nvCxnSpPr>
              <p:cNvPr id="10438" name="Straight Connector 175"/>
              <p:cNvCxnSpPr>
                <a:cxnSpLocks noChangeShapeType="1"/>
              </p:cNvCxnSpPr>
              <p:nvPr/>
            </p:nvCxnSpPr>
            <p:spPr bwMode="auto">
              <a:xfrm>
                <a:off x="5360548" y="3985991"/>
                <a:ext cx="0" cy="666438"/>
              </a:xfrm>
              <a:prstGeom prst="line">
                <a:avLst/>
              </a:prstGeom>
              <a:noFill/>
              <a:ln w="15875">
                <a:solidFill>
                  <a:srgbClr val="99FF33"/>
                </a:solidFill>
                <a:round/>
                <a:headEnd/>
                <a:tailEnd/>
              </a:ln>
            </p:spPr>
          </p:cxnSp>
          <p:cxnSp>
            <p:nvCxnSpPr>
              <p:cNvPr id="10439" name="Straight Connector 177"/>
              <p:cNvCxnSpPr>
                <a:cxnSpLocks noChangeShapeType="1"/>
              </p:cNvCxnSpPr>
              <p:nvPr/>
            </p:nvCxnSpPr>
            <p:spPr bwMode="auto">
              <a:xfrm>
                <a:off x="5453455" y="3990881"/>
                <a:ext cx="0" cy="615794"/>
              </a:xfrm>
              <a:prstGeom prst="line">
                <a:avLst/>
              </a:prstGeom>
              <a:noFill/>
              <a:ln w="15875">
                <a:solidFill>
                  <a:srgbClr val="99FF33"/>
                </a:solidFill>
                <a:round/>
                <a:headEnd/>
                <a:tailEnd/>
              </a:ln>
            </p:spPr>
          </p:cxnSp>
          <p:cxnSp>
            <p:nvCxnSpPr>
              <p:cNvPr id="10440" name="Straight Connector 186"/>
              <p:cNvCxnSpPr>
                <a:cxnSpLocks noChangeShapeType="1"/>
              </p:cNvCxnSpPr>
              <p:nvPr/>
            </p:nvCxnSpPr>
            <p:spPr bwMode="auto">
              <a:xfrm>
                <a:off x="5556142" y="3967364"/>
                <a:ext cx="0" cy="671651"/>
              </a:xfrm>
              <a:prstGeom prst="line">
                <a:avLst/>
              </a:prstGeom>
              <a:noFill/>
              <a:ln w="15875">
                <a:solidFill>
                  <a:srgbClr val="99FF33"/>
                </a:solidFill>
                <a:round/>
                <a:headEnd/>
                <a:tailEnd/>
              </a:ln>
            </p:spPr>
          </p:cxnSp>
          <p:cxnSp>
            <p:nvCxnSpPr>
              <p:cNvPr id="10441" name="Straight Connector 199"/>
              <p:cNvCxnSpPr>
                <a:cxnSpLocks noChangeShapeType="1"/>
              </p:cNvCxnSpPr>
              <p:nvPr/>
            </p:nvCxnSpPr>
            <p:spPr bwMode="auto">
              <a:xfrm>
                <a:off x="5749290" y="4044805"/>
                <a:ext cx="0" cy="653782"/>
              </a:xfrm>
              <a:prstGeom prst="line">
                <a:avLst/>
              </a:prstGeom>
              <a:noFill/>
              <a:ln w="15875">
                <a:solidFill>
                  <a:srgbClr val="99FF33"/>
                </a:solidFill>
                <a:round/>
                <a:headEnd/>
                <a:tailEnd/>
              </a:ln>
            </p:spPr>
          </p:cxnSp>
        </p:grpSp>
        <p:sp>
          <p:nvSpPr>
            <p:cNvPr id="202" name="Freeform 201"/>
            <p:cNvSpPr/>
            <p:nvPr/>
          </p:nvSpPr>
          <p:spPr bwMode="auto">
            <a:xfrm>
              <a:off x="5105400" y="3525013"/>
              <a:ext cx="3489325" cy="350838"/>
            </a:xfrm>
            <a:custGeom>
              <a:avLst/>
              <a:gdLst>
                <a:gd name="connsiteX0" fmla="*/ 3490175 w 3490175"/>
                <a:gd name="connsiteY0" fmla="*/ 293638 h 350305"/>
                <a:gd name="connsiteX1" fmla="*/ 3199112 w 3490175"/>
                <a:gd name="connsiteY1" fmla="*/ 234395 h 350305"/>
                <a:gd name="connsiteX2" fmla="*/ 2915777 w 3490175"/>
                <a:gd name="connsiteY2" fmla="*/ 316820 h 350305"/>
                <a:gd name="connsiteX3" fmla="*/ 2624715 w 3490175"/>
                <a:gd name="connsiteY3" fmla="*/ 270456 h 350305"/>
                <a:gd name="connsiteX4" fmla="*/ 2333652 w 3490175"/>
                <a:gd name="connsiteY4" fmla="*/ 324547 h 350305"/>
                <a:gd name="connsiteX5" fmla="*/ 2045165 w 3490175"/>
                <a:gd name="connsiteY5" fmla="*/ 270456 h 350305"/>
                <a:gd name="connsiteX6" fmla="*/ 1751527 w 3490175"/>
                <a:gd name="connsiteY6" fmla="*/ 218941 h 350305"/>
                <a:gd name="connsiteX7" fmla="*/ 1460465 w 3490175"/>
                <a:gd name="connsiteY7" fmla="*/ 303941 h 350305"/>
                <a:gd name="connsiteX8" fmla="*/ 1166826 w 3490175"/>
                <a:gd name="connsiteY8" fmla="*/ 350305 h 350305"/>
                <a:gd name="connsiteX9" fmla="*/ 968492 w 3490175"/>
                <a:gd name="connsiteY9" fmla="*/ 314244 h 350305"/>
                <a:gd name="connsiteX10" fmla="*/ 783036 w 3490175"/>
                <a:gd name="connsiteY10" fmla="*/ 306517 h 350305"/>
                <a:gd name="connsiteX11" fmla="*/ 582125 w 3490175"/>
                <a:gd name="connsiteY11" fmla="*/ 306517 h 350305"/>
                <a:gd name="connsiteX12" fmla="*/ 388942 w 3490175"/>
                <a:gd name="connsiteY12" fmla="*/ 226668 h 350305"/>
                <a:gd name="connsiteX13" fmla="*/ 293639 w 3490175"/>
                <a:gd name="connsiteY13" fmla="*/ 262729 h 350305"/>
                <a:gd name="connsiteX14" fmla="*/ 208638 w 3490175"/>
                <a:gd name="connsiteY14" fmla="*/ 265305 h 350305"/>
                <a:gd name="connsiteX15" fmla="*/ 121062 w 3490175"/>
                <a:gd name="connsiteY15" fmla="*/ 265305 h 350305"/>
                <a:gd name="connsiteX16" fmla="*/ 48940 w 3490175"/>
                <a:gd name="connsiteY16" fmla="*/ 229244 h 350305"/>
                <a:gd name="connsiteX17" fmla="*/ 0 w 3490175"/>
                <a:gd name="connsiteY17" fmla="*/ 0 h 350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490175" h="350305">
                  <a:moveTo>
                    <a:pt x="3490175" y="293638"/>
                  </a:moveTo>
                  <a:lnTo>
                    <a:pt x="3199112" y="234395"/>
                  </a:lnTo>
                  <a:lnTo>
                    <a:pt x="2915777" y="316820"/>
                  </a:lnTo>
                  <a:lnTo>
                    <a:pt x="2624715" y="270456"/>
                  </a:lnTo>
                  <a:lnTo>
                    <a:pt x="2333652" y="324547"/>
                  </a:lnTo>
                  <a:lnTo>
                    <a:pt x="2045165" y="270456"/>
                  </a:lnTo>
                  <a:lnTo>
                    <a:pt x="1751527" y="218941"/>
                  </a:lnTo>
                  <a:lnTo>
                    <a:pt x="1460465" y="303941"/>
                  </a:lnTo>
                  <a:lnTo>
                    <a:pt x="1166826" y="350305"/>
                  </a:lnTo>
                  <a:lnTo>
                    <a:pt x="968492" y="314244"/>
                  </a:lnTo>
                  <a:lnTo>
                    <a:pt x="783036" y="306517"/>
                  </a:lnTo>
                  <a:lnTo>
                    <a:pt x="582125" y="306517"/>
                  </a:lnTo>
                  <a:lnTo>
                    <a:pt x="388942" y="226668"/>
                  </a:lnTo>
                  <a:lnTo>
                    <a:pt x="293639" y="262729"/>
                  </a:lnTo>
                  <a:lnTo>
                    <a:pt x="208638" y="265305"/>
                  </a:lnTo>
                  <a:lnTo>
                    <a:pt x="121062" y="265305"/>
                  </a:lnTo>
                  <a:lnTo>
                    <a:pt x="48940" y="229244"/>
                  </a:lnTo>
                  <a:lnTo>
                    <a:pt x="0" y="0"/>
                  </a:lnTo>
                </a:path>
              </a:pathLst>
            </a:cu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333399"/>
                </a:solidFill>
                <a:latin typeface="+mj-lt"/>
                <a:ea typeface="+mn-ea"/>
                <a:cs typeface="ＭＳ Ｐゴシック" charset="0"/>
              </a:endParaRPr>
            </a:p>
          </p:txBody>
        </p:sp>
        <p:grpSp>
          <p:nvGrpSpPr>
            <p:cNvPr id="8" name="Group 206"/>
            <p:cNvGrpSpPr>
              <a:grpSpLocks/>
            </p:cNvGrpSpPr>
            <p:nvPr/>
          </p:nvGrpSpPr>
          <p:grpSpPr bwMode="auto">
            <a:xfrm>
              <a:off x="5067300" y="3496438"/>
              <a:ext cx="3562350" cy="414337"/>
              <a:chOff x="5067808" y="3848224"/>
              <a:chExt cx="3561805" cy="414434"/>
            </a:xfrm>
            <a:solidFill>
              <a:srgbClr val="00B050"/>
            </a:solidFill>
          </p:grpSpPr>
          <p:sp>
            <p:nvSpPr>
              <p:cNvPr id="239" name="Rectangle 238"/>
              <p:cNvSpPr/>
              <p:nvPr/>
            </p:nvSpPr>
            <p:spPr bwMode="auto">
              <a:xfrm>
                <a:off x="5117013" y="4072113"/>
                <a:ext cx="69839" cy="68279"/>
              </a:xfrm>
              <a:prstGeom prst="rect">
                <a:avLst/>
              </a:prstGeom>
              <a:grpFill/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lnSpc>
                    <a:spcPct val="90000"/>
                  </a:lnSpc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Font typeface="Arial" charset="0"/>
                  <a:buChar char="•"/>
                  <a:defRPr/>
                </a:pPr>
                <a:endParaRPr lang="en-US" dirty="0">
                  <a:solidFill>
                    <a:srgbClr val="333399"/>
                  </a:solidFill>
                  <a:latin typeface="+mj-lt"/>
                  <a:ea typeface="+mn-ea"/>
                  <a:cs typeface="ＭＳ Ｐゴシック" charset="0"/>
                </a:endParaRPr>
              </a:p>
            </p:txBody>
          </p:sp>
          <p:sp>
            <p:nvSpPr>
              <p:cNvPr id="240" name="Rectangle 239"/>
              <p:cNvSpPr/>
              <p:nvPr/>
            </p:nvSpPr>
            <p:spPr bwMode="auto">
              <a:xfrm>
                <a:off x="5191614" y="4116574"/>
                <a:ext cx="69839" cy="68279"/>
              </a:xfrm>
              <a:prstGeom prst="rect">
                <a:avLst/>
              </a:prstGeom>
              <a:grpFill/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lnSpc>
                    <a:spcPct val="90000"/>
                  </a:lnSpc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Font typeface="Arial" charset="0"/>
                  <a:buChar char="•"/>
                  <a:defRPr/>
                </a:pPr>
                <a:endParaRPr lang="en-US" dirty="0">
                  <a:solidFill>
                    <a:srgbClr val="333399"/>
                  </a:solidFill>
                  <a:latin typeface="+mj-lt"/>
                  <a:ea typeface="+mn-ea"/>
                  <a:cs typeface="ＭＳ Ｐゴシック" charset="0"/>
                </a:endParaRPr>
              </a:p>
            </p:txBody>
          </p:sp>
          <p:sp>
            <p:nvSpPr>
              <p:cNvPr id="241" name="Rectangle 240"/>
              <p:cNvSpPr/>
              <p:nvPr/>
            </p:nvSpPr>
            <p:spPr bwMode="auto">
              <a:xfrm>
                <a:off x="5290024" y="4116574"/>
                <a:ext cx="68253" cy="68279"/>
              </a:xfrm>
              <a:prstGeom prst="rect">
                <a:avLst/>
              </a:prstGeom>
              <a:grpFill/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lnSpc>
                    <a:spcPct val="90000"/>
                  </a:lnSpc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Font typeface="Arial" charset="0"/>
                  <a:buChar char="•"/>
                  <a:defRPr/>
                </a:pPr>
                <a:endParaRPr lang="en-US" dirty="0">
                  <a:solidFill>
                    <a:srgbClr val="333399"/>
                  </a:solidFill>
                  <a:latin typeface="+mj-lt"/>
                  <a:ea typeface="+mn-ea"/>
                  <a:cs typeface="ＭＳ Ｐゴシック" charset="0"/>
                </a:endParaRPr>
              </a:p>
            </p:txBody>
          </p:sp>
          <p:sp>
            <p:nvSpPr>
              <p:cNvPr id="242" name="Rectangle 241"/>
              <p:cNvSpPr/>
              <p:nvPr/>
            </p:nvSpPr>
            <p:spPr bwMode="auto">
              <a:xfrm>
                <a:off x="5366212" y="4111811"/>
                <a:ext cx="68253" cy="68278"/>
              </a:xfrm>
              <a:prstGeom prst="rect">
                <a:avLst/>
              </a:prstGeom>
              <a:grpFill/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lnSpc>
                    <a:spcPct val="90000"/>
                  </a:lnSpc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Font typeface="Arial" charset="0"/>
                  <a:buChar char="•"/>
                  <a:defRPr/>
                </a:pPr>
                <a:endParaRPr lang="en-US" dirty="0">
                  <a:solidFill>
                    <a:srgbClr val="333399"/>
                  </a:solidFill>
                  <a:latin typeface="+mj-lt"/>
                  <a:ea typeface="+mn-ea"/>
                  <a:cs typeface="ＭＳ Ｐゴシック" charset="0"/>
                </a:endParaRPr>
              </a:p>
            </p:txBody>
          </p:sp>
          <p:sp>
            <p:nvSpPr>
              <p:cNvPr id="243" name="Rectangle 242"/>
              <p:cNvSpPr/>
              <p:nvPr/>
            </p:nvSpPr>
            <p:spPr bwMode="auto">
              <a:xfrm>
                <a:off x="5459861" y="4075289"/>
                <a:ext cx="68252" cy="69866"/>
              </a:xfrm>
              <a:prstGeom prst="rect">
                <a:avLst/>
              </a:prstGeom>
              <a:grpFill/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lnSpc>
                    <a:spcPct val="90000"/>
                  </a:lnSpc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Font typeface="Arial" charset="0"/>
                  <a:buChar char="•"/>
                  <a:defRPr/>
                </a:pPr>
                <a:endParaRPr lang="en-US" dirty="0">
                  <a:solidFill>
                    <a:srgbClr val="333399"/>
                  </a:solidFill>
                  <a:latin typeface="+mj-lt"/>
                  <a:ea typeface="+mn-ea"/>
                  <a:cs typeface="ＭＳ Ｐゴシック" charset="0"/>
                </a:endParaRPr>
              </a:p>
            </p:txBody>
          </p:sp>
          <p:sp>
            <p:nvSpPr>
              <p:cNvPr id="244" name="Rectangle 243"/>
              <p:cNvSpPr/>
              <p:nvPr/>
            </p:nvSpPr>
            <p:spPr bwMode="auto">
              <a:xfrm>
                <a:off x="5650332" y="4149920"/>
                <a:ext cx="68252" cy="68278"/>
              </a:xfrm>
              <a:prstGeom prst="rect">
                <a:avLst/>
              </a:prstGeom>
              <a:grpFill/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lnSpc>
                    <a:spcPct val="90000"/>
                  </a:lnSpc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Font typeface="Arial" charset="0"/>
                  <a:buChar char="•"/>
                  <a:defRPr/>
                </a:pPr>
                <a:endParaRPr lang="en-US" dirty="0">
                  <a:solidFill>
                    <a:srgbClr val="333399"/>
                  </a:solidFill>
                  <a:latin typeface="+mj-lt"/>
                  <a:ea typeface="+mn-ea"/>
                  <a:cs typeface="ＭＳ Ｐゴシック" charset="0"/>
                </a:endParaRPr>
              </a:p>
            </p:txBody>
          </p:sp>
          <p:sp>
            <p:nvSpPr>
              <p:cNvPr id="245" name="Rectangle 244"/>
              <p:cNvSpPr/>
              <p:nvPr/>
            </p:nvSpPr>
            <p:spPr bwMode="auto">
              <a:xfrm>
                <a:off x="5853501" y="4149920"/>
                <a:ext cx="68252" cy="69866"/>
              </a:xfrm>
              <a:prstGeom prst="rect">
                <a:avLst/>
              </a:prstGeom>
              <a:grpFill/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lnSpc>
                    <a:spcPct val="90000"/>
                  </a:lnSpc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Font typeface="Arial" charset="0"/>
                  <a:buChar char="•"/>
                  <a:defRPr/>
                </a:pPr>
                <a:endParaRPr lang="en-US" dirty="0">
                  <a:solidFill>
                    <a:srgbClr val="333399"/>
                  </a:solidFill>
                  <a:latin typeface="+mj-lt"/>
                  <a:ea typeface="+mn-ea"/>
                  <a:cs typeface="ＭＳ Ｐゴシック" charset="0"/>
                </a:endParaRPr>
              </a:p>
            </p:txBody>
          </p:sp>
          <p:sp>
            <p:nvSpPr>
              <p:cNvPr id="246" name="Rectangle 245"/>
              <p:cNvSpPr/>
              <p:nvPr/>
            </p:nvSpPr>
            <p:spPr bwMode="auto">
              <a:xfrm>
                <a:off x="6039209" y="4161034"/>
                <a:ext cx="68253" cy="68279"/>
              </a:xfrm>
              <a:prstGeom prst="rect">
                <a:avLst/>
              </a:prstGeom>
              <a:grpFill/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lnSpc>
                    <a:spcPct val="90000"/>
                  </a:lnSpc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Font typeface="Arial" charset="0"/>
                  <a:buChar char="•"/>
                  <a:defRPr/>
                </a:pPr>
                <a:endParaRPr lang="en-US" dirty="0">
                  <a:solidFill>
                    <a:srgbClr val="333399"/>
                  </a:solidFill>
                  <a:latin typeface="+mj-lt"/>
                  <a:ea typeface="+mn-ea"/>
                  <a:cs typeface="ＭＳ Ｐゴシック" charset="0"/>
                </a:endParaRPr>
              </a:p>
            </p:txBody>
          </p:sp>
          <p:sp>
            <p:nvSpPr>
              <p:cNvPr id="247" name="Rectangle 246"/>
              <p:cNvSpPr/>
              <p:nvPr/>
            </p:nvSpPr>
            <p:spPr bwMode="auto">
              <a:xfrm>
                <a:off x="6237617" y="4194380"/>
                <a:ext cx="68252" cy="68278"/>
              </a:xfrm>
              <a:prstGeom prst="rect">
                <a:avLst/>
              </a:prstGeom>
              <a:grpFill/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lnSpc>
                    <a:spcPct val="90000"/>
                  </a:lnSpc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Font typeface="Arial" charset="0"/>
                  <a:buChar char="•"/>
                  <a:defRPr/>
                </a:pPr>
                <a:endParaRPr lang="en-US" dirty="0">
                  <a:solidFill>
                    <a:srgbClr val="333399"/>
                  </a:solidFill>
                  <a:latin typeface="+mj-lt"/>
                  <a:ea typeface="+mn-ea"/>
                  <a:cs typeface="ＭＳ Ｐゴシック" charset="0"/>
                </a:endParaRPr>
              </a:p>
            </p:txBody>
          </p:sp>
          <p:sp>
            <p:nvSpPr>
              <p:cNvPr id="248" name="Rectangle 247"/>
              <p:cNvSpPr/>
              <p:nvPr/>
            </p:nvSpPr>
            <p:spPr bwMode="auto">
              <a:xfrm>
                <a:off x="6528085" y="4149920"/>
                <a:ext cx="68253" cy="69866"/>
              </a:xfrm>
              <a:prstGeom prst="rect">
                <a:avLst/>
              </a:prstGeom>
              <a:grpFill/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lnSpc>
                    <a:spcPct val="90000"/>
                  </a:lnSpc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Font typeface="Arial" charset="0"/>
                  <a:buChar char="•"/>
                  <a:defRPr/>
                </a:pPr>
                <a:endParaRPr lang="en-US" dirty="0">
                  <a:solidFill>
                    <a:srgbClr val="333399"/>
                  </a:solidFill>
                  <a:latin typeface="+mj-lt"/>
                  <a:ea typeface="+mn-ea"/>
                  <a:cs typeface="ＭＳ Ｐゴシック" charset="0"/>
                </a:endParaRPr>
              </a:p>
            </p:txBody>
          </p:sp>
          <p:sp>
            <p:nvSpPr>
              <p:cNvPr id="249" name="Rectangle 248"/>
              <p:cNvSpPr/>
              <p:nvPr/>
            </p:nvSpPr>
            <p:spPr bwMode="auto">
              <a:xfrm>
                <a:off x="6816965" y="4067350"/>
                <a:ext cx="68253" cy="68278"/>
              </a:xfrm>
              <a:prstGeom prst="rect">
                <a:avLst/>
              </a:prstGeom>
              <a:grpFill/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lnSpc>
                    <a:spcPct val="90000"/>
                  </a:lnSpc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Font typeface="Arial" charset="0"/>
                  <a:buChar char="•"/>
                  <a:defRPr/>
                </a:pPr>
                <a:endParaRPr lang="en-US" dirty="0">
                  <a:solidFill>
                    <a:srgbClr val="333399"/>
                  </a:solidFill>
                  <a:latin typeface="+mj-lt"/>
                  <a:ea typeface="+mn-ea"/>
                  <a:cs typeface="ＭＳ Ｐゴシック" charset="0"/>
                </a:endParaRPr>
              </a:p>
            </p:txBody>
          </p:sp>
          <p:sp>
            <p:nvSpPr>
              <p:cNvPr id="251" name="Rectangle 250"/>
              <p:cNvSpPr/>
              <p:nvPr/>
            </p:nvSpPr>
            <p:spPr bwMode="auto">
              <a:xfrm>
                <a:off x="7107434" y="4111811"/>
                <a:ext cx="69839" cy="68278"/>
              </a:xfrm>
              <a:prstGeom prst="rect">
                <a:avLst/>
              </a:prstGeom>
              <a:grpFill/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lnSpc>
                    <a:spcPct val="90000"/>
                  </a:lnSpc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Font typeface="Arial" charset="0"/>
                  <a:buChar char="•"/>
                  <a:defRPr/>
                </a:pPr>
                <a:endParaRPr lang="en-US" dirty="0">
                  <a:solidFill>
                    <a:srgbClr val="333399"/>
                  </a:solidFill>
                  <a:latin typeface="+mj-lt"/>
                  <a:ea typeface="+mn-ea"/>
                  <a:cs typeface="ＭＳ Ｐゴシック" charset="0"/>
                </a:endParaRPr>
              </a:p>
            </p:txBody>
          </p:sp>
          <p:sp>
            <p:nvSpPr>
              <p:cNvPr id="252" name="Rectangle 251"/>
              <p:cNvSpPr/>
              <p:nvPr/>
            </p:nvSpPr>
            <p:spPr bwMode="auto">
              <a:xfrm>
                <a:off x="7407425" y="4173737"/>
                <a:ext cx="69839" cy="68279"/>
              </a:xfrm>
              <a:prstGeom prst="rect">
                <a:avLst/>
              </a:prstGeom>
              <a:grpFill/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lnSpc>
                    <a:spcPct val="90000"/>
                  </a:lnSpc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Font typeface="Arial" charset="0"/>
                  <a:buChar char="•"/>
                  <a:defRPr/>
                </a:pPr>
                <a:endParaRPr lang="en-US" dirty="0">
                  <a:solidFill>
                    <a:srgbClr val="333399"/>
                  </a:solidFill>
                  <a:latin typeface="+mj-lt"/>
                  <a:ea typeface="+mn-ea"/>
                  <a:cs typeface="ＭＳ Ｐゴシック" charset="0"/>
                </a:endParaRPr>
              </a:p>
            </p:txBody>
          </p:sp>
          <p:sp>
            <p:nvSpPr>
              <p:cNvPr id="253" name="Rectangle 252"/>
              <p:cNvSpPr/>
              <p:nvPr/>
            </p:nvSpPr>
            <p:spPr bwMode="auto">
              <a:xfrm>
                <a:off x="7694719" y="4108635"/>
                <a:ext cx="68252" cy="68278"/>
              </a:xfrm>
              <a:prstGeom prst="rect">
                <a:avLst/>
              </a:prstGeom>
              <a:grpFill/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lnSpc>
                    <a:spcPct val="90000"/>
                  </a:lnSpc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Font typeface="Arial" charset="0"/>
                  <a:buChar char="•"/>
                  <a:defRPr/>
                </a:pPr>
                <a:endParaRPr lang="en-US" dirty="0">
                  <a:solidFill>
                    <a:srgbClr val="333399"/>
                  </a:solidFill>
                  <a:latin typeface="+mj-lt"/>
                  <a:ea typeface="+mn-ea"/>
                  <a:cs typeface="ＭＳ Ｐゴシック" charset="0"/>
                </a:endParaRPr>
              </a:p>
            </p:txBody>
          </p:sp>
          <p:sp>
            <p:nvSpPr>
              <p:cNvPr id="254" name="Rectangle 253"/>
              <p:cNvSpPr/>
              <p:nvPr/>
            </p:nvSpPr>
            <p:spPr bwMode="auto">
              <a:xfrm>
                <a:off x="7989949" y="4157858"/>
                <a:ext cx="68252" cy="68279"/>
              </a:xfrm>
              <a:prstGeom prst="rect">
                <a:avLst/>
              </a:prstGeom>
              <a:grpFill/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lnSpc>
                    <a:spcPct val="90000"/>
                  </a:lnSpc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Font typeface="Arial" charset="0"/>
                  <a:buChar char="•"/>
                  <a:defRPr/>
                </a:pPr>
                <a:endParaRPr lang="en-US" dirty="0">
                  <a:solidFill>
                    <a:srgbClr val="333399"/>
                  </a:solidFill>
                  <a:latin typeface="+mj-lt"/>
                  <a:ea typeface="+mn-ea"/>
                  <a:cs typeface="ＭＳ Ｐゴシック" charset="0"/>
                </a:endParaRPr>
              </a:p>
            </p:txBody>
          </p:sp>
          <p:sp>
            <p:nvSpPr>
              <p:cNvPr id="255" name="Rectangle 254"/>
              <p:cNvSpPr/>
              <p:nvPr/>
            </p:nvSpPr>
            <p:spPr bwMode="auto">
              <a:xfrm>
                <a:off x="8270893" y="4078465"/>
                <a:ext cx="68253" cy="68279"/>
              </a:xfrm>
              <a:prstGeom prst="rect">
                <a:avLst/>
              </a:prstGeom>
              <a:grpFill/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lnSpc>
                    <a:spcPct val="90000"/>
                  </a:lnSpc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Font typeface="Arial" charset="0"/>
                  <a:buChar char="•"/>
                  <a:defRPr/>
                </a:pPr>
                <a:endParaRPr lang="en-US" dirty="0">
                  <a:solidFill>
                    <a:srgbClr val="333399"/>
                  </a:solidFill>
                  <a:latin typeface="+mj-lt"/>
                  <a:ea typeface="+mn-ea"/>
                  <a:cs typeface="ＭＳ Ｐゴシック" charset="0"/>
                </a:endParaRPr>
              </a:p>
            </p:txBody>
          </p:sp>
          <p:sp>
            <p:nvSpPr>
              <p:cNvPr id="256" name="Rectangle 255"/>
              <p:cNvSpPr/>
              <p:nvPr/>
            </p:nvSpPr>
            <p:spPr bwMode="auto">
              <a:xfrm>
                <a:off x="8561361" y="4137217"/>
                <a:ext cx="68252" cy="68278"/>
              </a:xfrm>
              <a:prstGeom prst="rect">
                <a:avLst/>
              </a:prstGeom>
              <a:grpFill/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lnSpc>
                    <a:spcPct val="90000"/>
                  </a:lnSpc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Font typeface="Arial" charset="0"/>
                  <a:buChar char="•"/>
                  <a:defRPr/>
                </a:pPr>
                <a:endParaRPr lang="en-US" dirty="0">
                  <a:solidFill>
                    <a:srgbClr val="333399"/>
                  </a:solidFill>
                  <a:latin typeface="+mj-lt"/>
                  <a:ea typeface="+mn-ea"/>
                  <a:cs typeface="ＭＳ Ｐゴシック" charset="0"/>
                </a:endParaRPr>
              </a:p>
            </p:txBody>
          </p:sp>
          <p:sp>
            <p:nvSpPr>
              <p:cNvPr id="329" name="Rectangle 328"/>
              <p:cNvSpPr/>
              <p:nvPr/>
            </p:nvSpPr>
            <p:spPr bwMode="auto">
              <a:xfrm>
                <a:off x="5067808" y="3848224"/>
                <a:ext cx="68253" cy="68278"/>
              </a:xfrm>
              <a:prstGeom prst="rect">
                <a:avLst/>
              </a:prstGeom>
              <a:grpFill/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lnSpc>
                    <a:spcPct val="90000"/>
                  </a:lnSpc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Font typeface="Arial" charset="0"/>
                  <a:buChar char="•"/>
                  <a:defRPr/>
                </a:pPr>
                <a:endParaRPr lang="en-US" dirty="0">
                  <a:solidFill>
                    <a:srgbClr val="333399"/>
                  </a:solidFill>
                  <a:latin typeface="+mj-lt"/>
                  <a:ea typeface="+mn-ea"/>
                  <a:cs typeface="ＭＳ Ｐゴシック" charset="0"/>
                </a:endParaRPr>
              </a:p>
            </p:txBody>
          </p:sp>
        </p:grpSp>
        <p:grpSp>
          <p:nvGrpSpPr>
            <p:cNvPr id="10383" name="Grouper 3"/>
            <p:cNvGrpSpPr>
              <a:grpSpLocks/>
            </p:cNvGrpSpPr>
            <p:nvPr/>
          </p:nvGrpSpPr>
          <p:grpSpPr bwMode="auto">
            <a:xfrm>
              <a:off x="5151438" y="3323400"/>
              <a:ext cx="3443287" cy="927100"/>
              <a:chOff x="5151438" y="4098925"/>
              <a:chExt cx="3443287" cy="927100"/>
            </a:xfrm>
          </p:grpSpPr>
          <p:cxnSp>
            <p:nvCxnSpPr>
              <p:cNvPr id="10408" name="Straight Connector 208"/>
              <p:cNvCxnSpPr>
                <a:cxnSpLocks noChangeShapeType="1"/>
              </p:cNvCxnSpPr>
              <p:nvPr/>
            </p:nvCxnSpPr>
            <p:spPr bwMode="auto">
              <a:xfrm>
                <a:off x="6270625" y="4238625"/>
                <a:ext cx="0" cy="733425"/>
              </a:xfrm>
              <a:prstGeom prst="line">
                <a:avLst/>
              </a:prstGeom>
              <a:noFill/>
              <a:ln w="15875">
                <a:solidFill>
                  <a:srgbClr val="00B050"/>
                </a:solidFill>
                <a:round/>
                <a:headEnd/>
                <a:tailEnd/>
              </a:ln>
            </p:spPr>
          </p:cxnSp>
          <p:cxnSp>
            <p:nvCxnSpPr>
              <p:cNvPr id="10409" name="Straight Connector 210"/>
              <p:cNvCxnSpPr>
                <a:cxnSpLocks noChangeShapeType="1"/>
              </p:cNvCxnSpPr>
              <p:nvPr/>
            </p:nvCxnSpPr>
            <p:spPr bwMode="auto">
              <a:xfrm>
                <a:off x="6072188" y="4313238"/>
                <a:ext cx="0" cy="658812"/>
              </a:xfrm>
              <a:prstGeom prst="line">
                <a:avLst/>
              </a:prstGeom>
              <a:noFill/>
              <a:ln w="15875">
                <a:solidFill>
                  <a:srgbClr val="00B050"/>
                </a:solidFill>
                <a:round/>
                <a:headEnd/>
                <a:tailEnd/>
              </a:ln>
            </p:spPr>
          </p:cxnSp>
          <p:cxnSp>
            <p:nvCxnSpPr>
              <p:cNvPr id="10410" name="Straight Connector 212"/>
              <p:cNvCxnSpPr>
                <a:cxnSpLocks noChangeShapeType="1"/>
              </p:cNvCxnSpPr>
              <p:nvPr/>
            </p:nvCxnSpPr>
            <p:spPr bwMode="auto">
              <a:xfrm>
                <a:off x="5888038" y="4283075"/>
                <a:ext cx="0" cy="635000"/>
              </a:xfrm>
              <a:prstGeom prst="line">
                <a:avLst/>
              </a:prstGeom>
              <a:noFill/>
              <a:ln w="15875">
                <a:solidFill>
                  <a:srgbClr val="00B050"/>
                </a:solidFill>
                <a:round/>
                <a:headEnd/>
                <a:tailEnd/>
              </a:ln>
            </p:spPr>
          </p:cxnSp>
          <p:cxnSp>
            <p:nvCxnSpPr>
              <p:cNvPr id="10411" name="Straight Connector 214"/>
              <p:cNvCxnSpPr>
                <a:cxnSpLocks noChangeShapeType="1"/>
              </p:cNvCxnSpPr>
              <p:nvPr/>
            </p:nvCxnSpPr>
            <p:spPr bwMode="auto">
              <a:xfrm>
                <a:off x="5683250" y="4300538"/>
                <a:ext cx="0" cy="623887"/>
              </a:xfrm>
              <a:prstGeom prst="line">
                <a:avLst/>
              </a:prstGeom>
              <a:noFill/>
              <a:ln w="15875">
                <a:solidFill>
                  <a:srgbClr val="00B050"/>
                </a:solidFill>
                <a:round/>
                <a:headEnd/>
                <a:tailEnd/>
              </a:ln>
            </p:spPr>
          </p:cxnSp>
          <p:cxnSp>
            <p:nvCxnSpPr>
              <p:cNvPr id="10412" name="Straight Connector 216"/>
              <p:cNvCxnSpPr>
                <a:cxnSpLocks noChangeShapeType="1"/>
              </p:cNvCxnSpPr>
              <p:nvPr/>
            </p:nvCxnSpPr>
            <p:spPr bwMode="auto">
              <a:xfrm>
                <a:off x="5492750" y="4200525"/>
                <a:ext cx="0" cy="666750"/>
              </a:xfrm>
              <a:prstGeom prst="line">
                <a:avLst/>
              </a:prstGeom>
              <a:noFill/>
              <a:ln w="15875">
                <a:solidFill>
                  <a:srgbClr val="00B050"/>
                </a:solidFill>
                <a:round/>
                <a:headEnd/>
                <a:tailEnd/>
              </a:ln>
            </p:spPr>
          </p:cxnSp>
          <p:cxnSp>
            <p:nvCxnSpPr>
              <p:cNvPr id="10413" name="Straight Connector 218"/>
              <p:cNvCxnSpPr>
                <a:cxnSpLocks noChangeShapeType="1"/>
              </p:cNvCxnSpPr>
              <p:nvPr/>
            </p:nvCxnSpPr>
            <p:spPr bwMode="auto">
              <a:xfrm>
                <a:off x="5399088" y="4238625"/>
                <a:ext cx="0" cy="654050"/>
              </a:xfrm>
              <a:prstGeom prst="line">
                <a:avLst/>
              </a:prstGeom>
              <a:noFill/>
              <a:ln w="15875">
                <a:solidFill>
                  <a:srgbClr val="00B050"/>
                </a:solidFill>
                <a:round/>
                <a:headEnd/>
                <a:tailEnd/>
              </a:ln>
            </p:spPr>
          </p:cxnSp>
          <p:cxnSp>
            <p:nvCxnSpPr>
              <p:cNvPr id="10414" name="Straight Connector 220"/>
              <p:cNvCxnSpPr>
                <a:cxnSpLocks noChangeShapeType="1"/>
              </p:cNvCxnSpPr>
              <p:nvPr/>
            </p:nvCxnSpPr>
            <p:spPr bwMode="auto">
              <a:xfrm>
                <a:off x="5308600" y="4238625"/>
                <a:ext cx="0" cy="646113"/>
              </a:xfrm>
              <a:prstGeom prst="line">
                <a:avLst/>
              </a:prstGeom>
              <a:noFill/>
              <a:ln w="15875">
                <a:solidFill>
                  <a:srgbClr val="00B050"/>
                </a:solidFill>
                <a:round/>
                <a:headEnd/>
                <a:tailEnd/>
              </a:ln>
            </p:spPr>
          </p:cxnSp>
          <p:cxnSp>
            <p:nvCxnSpPr>
              <p:cNvPr id="10415" name="Straight Connector 222"/>
              <p:cNvCxnSpPr>
                <a:cxnSpLocks noChangeShapeType="1"/>
              </p:cNvCxnSpPr>
              <p:nvPr/>
            </p:nvCxnSpPr>
            <p:spPr bwMode="auto">
              <a:xfrm>
                <a:off x="5151438" y="4238625"/>
                <a:ext cx="0" cy="685800"/>
              </a:xfrm>
              <a:prstGeom prst="line">
                <a:avLst/>
              </a:prstGeom>
              <a:noFill/>
              <a:ln w="15875">
                <a:solidFill>
                  <a:srgbClr val="00B050"/>
                </a:solidFill>
                <a:round/>
                <a:headEnd/>
                <a:tailEnd/>
              </a:ln>
            </p:spPr>
          </p:cxnSp>
          <p:cxnSp>
            <p:nvCxnSpPr>
              <p:cNvPr id="10416" name="Straight Connector 224"/>
              <p:cNvCxnSpPr>
                <a:cxnSpLocks noChangeShapeType="1"/>
              </p:cNvCxnSpPr>
              <p:nvPr/>
            </p:nvCxnSpPr>
            <p:spPr bwMode="auto">
              <a:xfrm>
                <a:off x="5214938" y="4200525"/>
                <a:ext cx="0" cy="647700"/>
              </a:xfrm>
              <a:prstGeom prst="line">
                <a:avLst/>
              </a:prstGeom>
              <a:noFill/>
              <a:ln w="15875">
                <a:solidFill>
                  <a:srgbClr val="00B050"/>
                </a:solidFill>
                <a:round/>
                <a:headEnd/>
                <a:tailEnd/>
              </a:ln>
            </p:spPr>
          </p:cxnSp>
          <p:cxnSp>
            <p:nvCxnSpPr>
              <p:cNvPr id="10417" name="Straight Connector 227"/>
              <p:cNvCxnSpPr>
                <a:cxnSpLocks noChangeShapeType="1"/>
              </p:cNvCxnSpPr>
              <p:nvPr/>
            </p:nvCxnSpPr>
            <p:spPr bwMode="auto">
              <a:xfrm>
                <a:off x="6561138" y="4271963"/>
                <a:ext cx="0" cy="700087"/>
              </a:xfrm>
              <a:prstGeom prst="line">
                <a:avLst/>
              </a:prstGeom>
              <a:noFill/>
              <a:ln w="15875">
                <a:solidFill>
                  <a:srgbClr val="00B050"/>
                </a:solidFill>
                <a:round/>
                <a:headEnd/>
                <a:tailEnd/>
              </a:ln>
            </p:spPr>
          </p:cxnSp>
          <p:cxnSp>
            <p:nvCxnSpPr>
              <p:cNvPr id="10418" name="Straight Connector 229"/>
              <p:cNvCxnSpPr>
                <a:cxnSpLocks noChangeShapeType="1"/>
              </p:cNvCxnSpPr>
              <p:nvPr/>
            </p:nvCxnSpPr>
            <p:spPr bwMode="auto">
              <a:xfrm>
                <a:off x="6851650" y="4227513"/>
                <a:ext cx="0" cy="646112"/>
              </a:xfrm>
              <a:prstGeom prst="line">
                <a:avLst/>
              </a:prstGeom>
              <a:noFill/>
              <a:ln w="15875">
                <a:solidFill>
                  <a:srgbClr val="00B050"/>
                </a:solidFill>
                <a:round/>
                <a:headEnd/>
                <a:tailEnd/>
              </a:ln>
            </p:spPr>
          </p:cxnSp>
          <p:cxnSp>
            <p:nvCxnSpPr>
              <p:cNvPr id="10419" name="Straight Connector 231"/>
              <p:cNvCxnSpPr>
                <a:cxnSpLocks noChangeShapeType="1"/>
              </p:cNvCxnSpPr>
              <p:nvPr/>
            </p:nvCxnSpPr>
            <p:spPr bwMode="auto">
              <a:xfrm>
                <a:off x="7142163" y="4271963"/>
                <a:ext cx="0" cy="731837"/>
              </a:xfrm>
              <a:prstGeom prst="line">
                <a:avLst/>
              </a:prstGeom>
              <a:noFill/>
              <a:ln w="15875">
                <a:solidFill>
                  <a:srgbClr val="00B050"/>
                </a:solidFill>
                <a:round/>
                <a:headEnd/>
                <a:tailEnd/>
              </a:ln>
            </p:spPr>
          </p:cxnSp>
          <p:cxnSp>
            <p:nvCxnSpPr>
              <p:cNvPr id="10420" name="Straight Connector 233"/>
              <p:cNvCxnSpPr>
                <a:cxnSpLocks noChangeShapeType="1"/>
              </p:cNvCxnSpPr>
              <p:nvPr/>
            </p:nvCxnSpPr>
            <p:spPr bwMode="auto">
              <a:xfrm>
                <a:off x="7442200" y="4316413"/>
                <a:ext cx="0" cy="655637"/>
              </a:xfrm>
              <a:prstGeom prst="line">
                <a:avLst/>
              </a:prstGeom>
              <a:noFill/>
              <a:ln w="15875">
                <a:solidFill>
                  <a:srgbClr val="00B050"/>
                </a:solidFill>
                <a:round/>
                <a:headEnd/>
                <a:tailEnd/>
              </a:ln>
            </p:spPr>
          </p:cxnSp>
          <p:cxnSp>
            <p:nvCxnSpPr>
              <p:cNvPr id="10421" name="Straight Connector 235"/>
              <p:cNvCxnSpPr>
                <a:cxnSpLocks noChangeShapeType="1"/>
              </p:cNvCxnSpPr>
              <p:nvPr/>
            </p:nvCxnSpPr>
            <p:spPr bwMode="auto">
              <a:xfrm>
                <a:off x="7727950" y="4238625"/>
                <a:ext cx="0" cy="701675"/>
              </a:xfrm>
              <a:prstGeom prst="line">
                <a:avLst/>
              </a:prstGeom>
              <a:noFill/>
              <a:ln w="15875">
                <a:solidFill>
                  <a:srgbClr val="00B050"/>
                </a:solidFill>
                <a:round/>
                <a:headEnd/>
                <a:tailEnd/>
              </a:ln>
            </p:spPr>
          </p:cxnSp>
          <p:cxnSp>
            <p:nvCxnSpPr>
              <p:cNvPr id="10422" name="Straight Connector 237"/>
              <p:cNvCxnSpPr>
                <a:cxnSpLocks noChangeShapeType="1"/>
              </p:cNvCxnSpPr>
              <p:nvPr/>
            </p:nvCxnSpPr>
            <p:spPr bwMode="auto">
              <a:xfrm>
                <a:off x="8023225" y="4265613"/>
                <a:ext cx="0" cy="735012"/>
              </a:xfrm>
              <a:prstGeom prst="line">
                <a:avLst/>
              </a:prstGeom>
              <a:noFill/>
              <a:ln w="15875">
                <a:solidFill>
                  <a:srgbClr val="00B050"/>
                </a:solidFill>
                <a:round/>
                <a:headEnd/>
                <a:tailEnd/>
              </a:ln>
            </p:spPr>
          </p:cxnSp>
          <p:cxnSp>
            <p:nvCxnSpPr>
              <p:cNvPr id="10423" name="Straight Connector 256"/>
              <p:cNvCxnSpPr>
                <a:cxnSpLocks noChangeShapeType="1"/>
              </p:cNvCxnSpPr>
              <p:nvPr/>
            </p:nvCxnSpPr>
            <p:spPr bwMode="auto">
              <a:xfrm>
                <a:off x="8304213" y="4098925"/>
                <a:ext cx="0" cy="841375"/>
              </a:xfrm>
              <a:prstGeom prst="line">
                <a:avLst/>
              </a:prstGeom>
              <a:noFill/>
              <a:ln w="15875">
                <a:solidFill>
                  <a:srgbClr val="00B050"/>
                </a:solidFill>
                <a:round/>
                <a:headEnd/>
                <a:tailEnd/>
              </a:ln>
            </p:spPr>
          </p:cxnSp>
          <p:cxnSp>
            <p:nvCxnSpPr>
              <p:cNvPr id="10424" name="Straight Connector 258"/>
              <p:cNvCxnSpPr>
                <a:cxnSpLocks noChangeShapeType="1"/>
              </p:cNvCxnSpPr>
              <p:nvPr/>
            </p:nvCxnSpPr>
            <p:spPr bwMode="auto">
              <a:xfrm>
                <a:off x="8594725" y="4164013"/>
                <a:ext cx="0" cy="862012"/>
              </a:xfrm>
              <a:prstGeom prst="line">
                <a:avLst/>
              </a:prstGeom>
              <a:noFill/>
              <a:ln w="15875">
                <a:solidFill>
                  <a:srgbClr val="00B050"/>
                </a:solidFill>
                <a:round/>
                <a:headEnd/>
                <a:tailEnd/>
              </a:ln>
            </p:spPr>
          </p:cxnSp>
        </p:grpSp>
        <p:grpSp>
          <p:nvGrpSpPr>
            <p:cNvPr id="10384" name="Group 345"/>
            <p:cNvGrpSpPr>
              <a:grpSpLocks/>
            </p:cNvGrpSpPr>
            <p:nvPr/>
          </p:nvGrpSpPr>
          <p:grpSpPr bwMode="auto">
            <a:xfrm>
              <a:off x="4529138" y="2607438"/>
              <a:ext cx="527050" cy="2655887"/>
              <a:chOff x="418719" y="2959540"/>
              <a:chExt cx="527050" cy="2655396"/>
            </a:xfrm>
          </p:grpSpPr>
          <p:sp>
            <p:nvSpPr>
              <p:cNvPr id="18491" name="TextBox 346"/>
              <p:cNvSpPr txBox="1">
                <a:spLocks noChangeArrowheads="1"/>
              </p:cNvSpPr>
              <p:nvPr/>
            </p:nvSpPr>
            <p:spPr bwMode="auto">
              <a:xfrm>
                <a:off x="418719" y="2959540"/>
                <a:ext cx="527050" cy="3380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defRPr/>
                </a:pPr>
                <a:r>
                  <a:rPr lang="en-US" sz="1600" dirty="0">
                    <a:solidFill>
                      <a:srgbClr val="333399"/>
                    </a:solidFill>
                    <a:latin typeface="+mj-lt"/>
                  </a:rPr>
                  <a:t>20</a:t>
                </a:r>
              </a:p>
            </p:txBody>
          </p:sp>
          <p:sp>
            <p:nvSpPr>
              <p:cNvPr id="18492" name="TextBox 347"/>
              <p:cNvSpPr txBox="1">
                <a:spLocks noChangeArrowheads="1"/>
              </p:cNvSpPr>
              <p:nvPr/>
            </p:nvSpPr>
            <p:spPr bwMode="auto">
              <a:xfrm>
                <a:off x="418719" y="3334121"/>
                <a:ext cx="527050" cy="3396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defRPr/>
                </a:pPr>
                <a:r>
                  <a:rPr lang="en-US" sz="1600">
                    <a:solidFill>
                      <a:srgbClr val="333399"/>
                    </a:solidFill>
                    <a:latin typeface="+mj-lt"/>
                  </a:rPr>
                  <a:t>10</a:t>
                </a:r>
              </a:p>
            </p:txBody>
          </p:sp>
          <p:sp>
            <p:nvSpPr>
              <p:cNvPr id="18493" name="TextBox 348"/>
              <p:cNvSpPr txBox="1">
                <a:spLocks noChangeArrowheads="1"/>
              </p:cNvSpPr>
              <p:nvPr/>
            </p:nvSpPr>
            <p:spPr bwMode="auto">
              <a:xfrm>
                <a:off x="418719" y="3722987"/>
                <a:ext cx="527050" cy="3380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defRPr/>
                </a:pPr>
                <a:r>
                  <a:rPr lang="en-US" sz="1600">
                    <a:solidFill>
                      <a:srgbClr val="333399"/>
                    </a:solidFill>
                    <a:latin typeface="+mj-lt"/>
                  </a:rPr>
                  <a:t>0</a:t>
                </a:r>
              </a:p>
            </p:txBody>
          </p:sp>
          <p:sp>
            <p:nvSpPr>
              <p:cNvPr id="18494" name="TextBox 349"/>
              <p:cNvSpPr txBox="1">
                <a:spLocks noChangeArrowheads="1"/>
              </p:cNvSpPr>
              <p:nvPr/>
            </p:nvSpPr>
            <p:spPr bwMode="auto">
              <a:xfrm>
                <a:off x="418719" y="4108677"/>
                <a:ext cx="527050" cy="3380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defRPr/>
                </a:pPr>
                <a:r>
                  <a:rPr lang="en-US" sz="1600">
                    <a:solidFill>
                      <a:srgbClr val="333399"/>
                    </a:solidFill>
                    <a:latin typeface="+mj-lt"/>
                  </a:rPr>
                  <a:t>-10</a:t>
                </a:r>
              </a:p>
            </p:txBody>
          </p:sp>
          <p:sp>
            <p:nvSpPr>
              <p:cNvPr id="18495" name="TextBox 350"/>
              <p:cNvSpPr txBox="1">
                <a:spLocks noChangeArrowheads="1"/>
              </p:cNvSpPr>
              <p:nvPr/>
            </p:nvSpPr>
            <p:spPr bwMode="auto">
              <a:xfrm>
                <a:off x="418719" y="4483258"/>
                <a:ext cx="527050" cy="3396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defRPr/>
                </a:pPr>
                <a:r>
                  <a:rPr lang="en-US" sz="1600">
                    <a:solidFill>
                      <a:srgbClr val="333399"/>
                    </a:solidFill>
                    <a:latin typeface="+mj-lt"/>
                  </a:rPr>
                  <a:t>-20</a:t>
                </a:r>
              </a:p>
            </p:txBody>
          </p:sp>
          <p:sp>
            <p:nvSpPr>
              <p:cNvPr id="18496" name="TextBox 351"/>
              <p:cNvSpPr txBox="1">
                <a:spLocks noChangeArrowheads="1"/>
              </p:cNvSpPr>
              <p:nvPr/>
            </p:nvSpPr>
            <p:spPr bwMode="auto">
              <a:xfrm>
                <a:off x="418719" y="4872124"/>
                <a:ext cx="527050" cy="3380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defRPr/>
                </a:pPr>
                <a:r>
                  <a:rPr lang="en-US" sz="1600">
                    <a:solidFill>
                      <a:srgbClr val="333399"/>
                    </a:solidFill>
                    <a:latin typeface="+mj-lt"/>
                  </a:rPr>
                  <a:t>-30</a:t>
                </a:r>
              </a:p>
            </p:txBody>
          </p:sp>
          <p:sp>
            <p:nvSpPr>
              <p:cNvPr id="18497" name="TextBox 352"/>
              <p:cNvSpPr txBox="1">
                <a:spLocks noChangeArrowheads="1"/>
              </p:cNvSpPr>
              <p:nvPr/>
            </p:nvSpPr>
            <p:spPr bwMode="auto">
              <a:xfrm>
                <a:off x="418719" y="5276861"/>
                <a:ext cx="527050" cy="3380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defRPr/>
                </a:pPr>
                <a:r>
                  <a:rPr lang="en-US" sz="1600">
                    <a:solidFill>
                      <a:srgbClr val="333399"/>
                    </a:solidFill>
                    <a:latin typeface="+mj-lt"/>
                  </a:rPr>
                  <a:t>-40</a:t>
                </a:r>
              </a:p>
            </p:txBody>
          </p:sp>
        </p:grpSp>
        <p:grpSp>
          <p:nvGrpSpPr>
            <p:cNvPr id="10385" name="Group 263"/>
            <p:cNvGrpSpPr>
              <a:grpSpLocks/>
            </p:cNvGrpSpPr>
            <p:nvPr/>
          </p:nvGrpSpPr>
          <p:grpSpPr bwMode="auto">
            <a:xfrm>
              <a:off x="4852988" y="5107750"/>
              <a:ext cx="4024312" cy="338138"/>
              <a:chOff x="4853739" y="5529093"/>
              <a:chExt cx="4024196" cy="338554"/>
            </a:xfrm>
          </p:grpSpPr>
          <p:sp>
            <p:nvSpPr>
              <p:cNvPr id="18484" name="TextBox 355"/>
              <p:cNvSpPr txBox="1">
                <a:spLocks noChangeArrowheads="1"/>
              </p:cNvSpPr>
              <p:nvPr/>
            </p:nvSpPr>
            <p:spPr bwMode="auto">
              <a:xfrm>
                <a:off x="4853739" y="5529093"/>
                <a:ext cx="527035" cy="338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600" dirty="0">
                    <a:solidFill>
                      <a:srgbClr val="333399"/>
                    </a:solidFill>
                    <a:latin typeface="+mj-lt"/>
                  </a:rPr>
                  <a:t>BL</a:t>
                </a:r>
              </a:p>
            </p:txBody>
          </p:sp>
          <p:sp>
            <p:nvSpPr>
              <p:cNvPr id="18485" name="TextBox 356"/>
              <p:cNvSpPr txBox="1">
                <a:spLocks noChangeArrowheads="1"/>
              </p:cNvSpPr>
              <p:nvPr/>
            </p:nvSpPr>
            <p:spPr bwMode="auto">
              <a:xfrm>
                <a:off x="5452209" y="5529093"/>
                <a:ext cx="527035" cy="338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600">
                    <a:solidFill>
                      <a:srgbClr val="333399"/>
                    </a:solidFill>
                    <a:latin typeface="+mj-lt"/>
                  </a:rPr>
                  <a:t>24</a:t>
                </a:r>
              </a:p>
            </p:txBody>
          </p:sp>
          <p:sp>
            <p:nvSpPr>
              <p:cNvPr id="18486" name="TextBox 357"/>
              <p:cNvSpPr txBox="1">
                <a:spLocks noChangeArrowheads="1"/>
              </p:cNvSpPr>
              <p:nvPr/>
            </p:nvSpPr>
            <p:spPr bwMode="auto">
              <a:xfrm>
                <a:off x="6010993" y="5529093"/>
                <a:ext cx="527035" cy="338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600">
                    <a:solidFill>
                      <a:srgbClr val="333399"/>
                    </a:solidFill>
                    <a:latin typeface="+mj-lt"/>
                  </a:rPr>
                  <a:t>48</a:t>
                </a:r>
              </a:p>
            </p:txBody>
          </p:sp>
          <p:sp>
            <p:nvSpPr>
              <p:cNvPr id="18487" name="TextBox 358"/>
              <p:cNvSpPr txBox="1">
                <a:spLocks noChangeArrowheads="1"/>
              </p:cNvSpPr>
              <p:nvPr/>
            </p:nvSpPr>
            <p:spPr bwMode="auto">
              <a:xfrm>
                <a:off x="6609463" y="5529093"/>
                <a:ext cx="527035" cy="338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600">
                    <a:solidFill>
                      <a:srgbClr val="333399"/>
                    </a:solidFill>
                    <a:latin typeface="+mj-lt"/>
                  </a:rPr>
                  <a:t>72</a:t>
                </a:r>
              </a:p>
            </p:txBody>
          </p:sp>
          <p:sp>
            <p:nvSpPr>
              <p:cNvPr id="18488" name="TextBox 359"/>
              <p:cNvSpPr txBox="1">
                <a:spLocks noChangeArrowheads="1"/>
              </p:cNvSpPr>
              <p:nvPr/>
            </p:nvSpPr>
            <p:spPr bwMode="auto">
              <a:xfrm>
                <a:off x="7187297" y="5529093"/>
                <a:ext cx="527035" cy="338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600">
                    <a:solidFill>
                      <a:srgbClr val="333399"/>
                    </a:solidFill>
                    <a:latin typeface="+mj-lt"/>
                  </a:rPr>
                  <a:t>96</a:t>
                </a:r>
              </a:p>
            </p:txBody>
          </p:sp>
          <p:sp>
            <p:nvSpPr>
              <p:cNvPr id="18489" name="TextBox 360"/>
              <p:cNvSpPr txBox="1">
                <a:spLocks noChangeArrowheads="1"/>
              </p:cNvSpPr>
              <p:nvPr/>
            </p:nvSpPr>
            <p:spPr bwMode="auto">
              <a:xfrm>
                <a:off x="7785766" y="5529093"/>
                <a:ext cx="527035" cy="338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600">
                    <a:solidFill>
                      <a:srgbClr val="333399"/>
                    </a:solidFill>
                    <a:latin typeface="+mj-lt"/>
                  </a:rPr>
                  <a:t>120</a:t>
                </a:r>
              </a:p>
            </p:txBody>
          </p:sp>
          <p:sp>
            <p:nvSpPr>
              <p:cNvPr id="18490" name="TextBox 361"/>
              <p:cNvSpPr txBox="1">
                <a:spLocks noChangeArrowheads="1"/>
              </p:cNvSpPr>
              <p:nvPr/>
            </p:nvSpPr>
            <p:spPr bwMode="auto">
              <a:xfrm>
                <a:off x="8350900" y="5529093"/>
                <a:ext cx="527035" cy="338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600" dirty="0">
                    <a:solidFill>
                      <a:srgbClr val="333399"/>
                    </a:solidFill>
                    <a:latin typeface="+mj-lt"/>
                  </a:rPr>
                  <a:t>144</a:t>
                </a:r>
              </a:p>
            </p:txBody>
          </p:sp>
        </p:grpSp>
        <p:sp>
          <p:nvSpPr>
            <p:cNvPr id="18450" name="TextBox 363"/>
            <p:cNvSpPr txBox="1">
              <a:spLocks noChangeArrowheads="1"/>
            </p:cNvSpPr>
            <p:nvPr/>
          </p:nvSpPr>
          <p:spPr bwMode="auto">
            <a:xfrm>
              <a:off x="8213725" y="4444175"/>
              <a:ext cx="59055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400" b="1">
                  <a:solidFill>
                    <a:srgbClr val="333399"/>
                  </a:solidFill>
                  <a:latin typeface="+mj-lt"/>
                </a:rPr>
                <a:t>-15.1</a:t>
              </a:r>
            </a:p>
          </p:txBody>
        </p:sp>
        <p:sp>
          <p:nvSpPr>
            <p:cNvPr id="18451" name="TextBox 364"/>
            <p:cNvSpPr txBox="1">
              <a:spLocks noChangeArrowheads="1"/>
            </p:cNvSpPr>
            <p:nvPr/>
          </p:nvSpPr>
          <p:spPr bwMode="auto">
            <a:xfrm>
              <a:off x="7192963" y="4371150"/>
              <a:ext cx="588962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400" b="1">
                  <a:solidFill>
                    <a:srgbClr val="333399"/>
                  </a:solidFill>
                  <a:latin typeface="+mj-lt"/>
                </a:rPr>
                <a:t>-13.7</a:t>
              </a:r>
            </a:p>
          </p:txBody>
        </p:sp>
        <p:sp>
          <p:nvSpPr>
            <p:cNvPr id="18452" name="TextBox 365"/>
            <p:cNvSpPr txBox="1">
              <a:spLocks noChangeArrowheads="1"/>
            </p:cNvSpPr>
            <p:nvPr/>
          </p:nvSpPr>
          <p:spPr bwMode="auto">
            <a:xfrm>
              <a:off x="6048375" y="4382262"/>
              <a:ext cx="588963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400" b="1">
                  <a:solidFill>
                    <a:srgbClr val="333399"/>
                  </a:solidFill>
                  <a:latin typeface="+mj-lt"/>
                </a:rPr>
                <a:t>-12.9</a:t>
              </a:r>
            </a:p>
          </p:txBody>
        </p:sp>
        <p:sp>
          <p:nvSpPr>
            <p:cNvPr id="367" name="TextBox 366"/>
            <p:cNvSpPr txBox="1"/>
            <p:nvPr/>
          </p:nvSpPr>
          <p:spPr>
            <a:xfrm>
              <a:off x="5981700" y="3156713"/>
              <a:ext cx="588963" cy="3063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+mn-ea"/>
                  <a:cs typeface="ＭＳ Ｐゴシック" charset="0"/>
                </a:rPr>
                <a:t>-9.1</a:t>
              </a:r>
            </a:p>
          </p:txBody>
        </p:sp>
        <p:sp>
          <p:nvSpPr>
            <p:cNvPr id="368" name="TextBox 367"/>
            <p:cNvSpPr txBox="1"/>
            <p:nvPr/>
          </p:nvSpPr>
          <p:spPr>
            <a:xfrm>
              <a:off x="7143750" y="3271013"/>
              <a:ext cx="588963" cy="3079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+mn-ea"/>
                  <a:cs typeface="ＭＳ Ｐゴシック" charset="0"/>
                </a:rPr>
                <a:t>-8.3</a:t>
              </a:r>
            </a:p>
          </p:txBody>
        </p:sp>
        <p:sp>
          <p:nvSpPr>
            <p:cNvPr id="369" name="TextBox 368"/>
            <p:cNvSpPr txBox="1"/>
            <p:nvPr/>
          </p:nvSpPr>
          <p:spPr>
            <a:xfrm>
              <a:off x="8162925" y="3063051"/>
              <a:ext cx="588963" cy="3079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+mn-ea"/>
                  <a:cs typeface="ＭＳ Ｐゴシック" charset="0"/>
                </a:rPr>
                <a:t>-7.5</a:t>
              </a:r>
            </a:p>
          </p:txBody>
        </p:sp>
        <p:sp>
          <p:nvSpPr>
            <p:cNvPr id="18456" name="TextBox 369"/>
            <p:cNvSpPr txBox="1">
              <a:spLocks noChangeArrowheads="1"/>
            </p:cNvSpPr>
            <p:nvPr/>
          </p:nvSpPr>
          <p:spPr bwMode="auto">
            <a:xfrm>
              <a:off x="5043488" y="5344287"/>
              <a:ext cx="36703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600" b="1" dirty="0">
                  <a:solidFill>
                    <a:srgbClr val="333399"/>
                  </a:solidFill>
                  <a:latin typeface="+mj-lt"/>
                </a:rPr>
                <a:t>Week</a:t>
              </a:r>
            </a:p>
          </p:txBody>
        </p:sp>
      </p:grpSp>
      <p:grpSp>
        <p:nvGrpSpPr>
          <p:cNvPr id="10243" name="Grouper 44"/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10357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US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358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US" sz="1200" b="1" i="1">
                  <a:solidFill>
                    <a:srgbClr val="333399"/>
                  </a:solidFill>
                  <a:latin typeface="Cambria" pitchFamily="18" charset="0"/>
                </a:rPr>
                <a:t>GS-US-216-0114</a:t>
              </a:r>
            </a:p>
          </p:txBody>
        </p:sp>
      </p:grpSp>
      <p:sp>
        <p:nvSpPr>
          <p:cNvPr id="10244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US" sz="3200" smtClean="0">
                <a:ea typeface="ＭＳ Ｐゴシック" pitchFamily="34" charset="-128"/>
              </a:rPr>
              <a:t>Study GS-US-216-0114: ATV + ritonavir + FTC/TDF QD vs ATV + cobicistat + FTC/TDF</a:t>
            </a:r>
          </a:p>
        </p:txBody>
      </p:sp>
      <p:sp>
        <p:nvSpPr>
          <p:cNvPr id="271" name="TextBox 373"/>
          <p:cNvSpPr txBox="1"/>
          <p:nvPr/>
        </p:nvSpPr>
        <p:spPr>
          <a:xfrm>
            <a:off x="5043488" y="1978025"/>
            <a:ext cx="4032250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b="1" dirty="0">
                <a:solidFill>
                  <a:srgbClr val="333399"/>
                </a:solidFill>
                <a:latin typeface="+mj-lt"/>
                <a:ea typeface="+mn-ea"/>
                <a:cs typeface="ＭＳ Ｐゴシック" charset="0"/>
              </a:rPr>
              <a:t>Change in </a:t>
            </a:r>
            <a:r>
              <a:rPr lang="en-US" sz="1600" b="1" dirty="0" err="1">
                <a:solidFill>
                  <a:srgbClr val="333399"/>
                </a:solidFill>
                <a:latin typeface="+mj-lt"/>
                <a:ea typeface="+mn-ea"/>
                <a:cs typeface="ＭＳ Ｐゴシック" charset="0"/>
              </a:rPr>
              <a:t>eGFR</a:t>
            </a:r>
            <a:r>
              <a:rPr lang="en-US" sz="1600" b="1" dirty="0">
                <a:solidFill>
                  <a:srgbClr val="333399"/>
                </a:solidFill>
                <a:latin typeface="+mj-lt"/>
                <a:ea typeface="+mn-ea"/>
                <a:cs typeface="ＭＳ Ｐゴシック" charset="0"/>
              </a:rPr>
              <a:t> (mL/min), median [IQR]</a:t>
            </a:r>
          </a:p>
        </p:txBody>
      </p:sp>
      <p:sp>
        <p:nvSpPr>
          <p:cNvPr id="272" name="TextBox 375"/>
          <p:cNvSpPr txBox="1"/>
          <p:nvPr/>
        </p:nvSpPr>
        <p:spPr>
          <a:xfrm>
            <a:off x="0" y="1978025"/>
            <a:ext cx="4740275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b="1" dirty="0">
                <a:solidFill>
                  <a:srgbClr val="333399"/>
                </a:solidFill>
                <a:latin typeface="+mj-lt"/>
                <a:ea typeface="+mn-ea"/>
                <a:cs typeface="ＭＳ Ｐゴシック" charset="0"/>
              </a:rPr>
              <a:t>Change in 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  <a:ea typeface="+mn-ea"/>
                <a:cs typeface="ＭＳ Ｐゴシック" charset="0"/>
              </a:rPr>
              <a:t>serum </a:t>
            </a:r>
            <a:r>
              <a:rPr lang="en-US" sz="1600" b="1" dirty="0" err="1">
                <a:solidFill>
                  <a:srgbClr val="333399"/>
                </a:solidFill>
                <a:latin typeface="+mj-lt"/>
                <a:ea typeface="+mn-ea"/>
                <a:cs typeface="ＭＳ Ｐゴシック" charset="0"/>
              </a:rPr>
              <a:t>c</a:t>
            </a:r>
            <a:r>
              <a:rPr lang="en-US" sz="1600" b="1" dirty="0" err="1" smtClean="0">
                <a:solidFill>
                  <a:srgbClr val="333399"/>
                </a:solidFill>
                <a:latin typeface="+mj-lt"/>
                <a:ea typeface="+mn-ea"/>
                <a:cs typeface="ＭＳ Ｐゴシック" charset="0"/>
              </a:rPr>
              <a:t>reatinine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  <a:ea typeface="+mn-ea"/>
                <a:cs typeface="ＭＳ Ｐゴシック" charset="0"/>
              </a:rPr>
              <a:t> </a:t>
            </a:r>
            <a:r>
              <a:rPr lang="en-US" sz="1600" b="1" dirty="0">
                <a:solidFill>
                  <a:srgbClr val="333399"/>
                </a:solidFill>
                <a:latin typeface="+mj-lt"/>
                <a:ea typeface="+mn-ea"/>
                <a:cs typeface="ＭＳ Ｐゴシック" charset="0"/>
              </a:rPr>
              <a:t>(mg/</a:t>
            </a:r>
            <a:r>
              <a:rPr lang="en-US" sz="1600" b="1" dirty="0" err="1">
                <a:solidFill>
                  <a:srgbClr val="333399"/>
                </a:solidFill>
                <a:latin typeface="+mj-lt"/>
                <a:ea typeface="+mn-ea"/>
                <a:cs typeface="ＭＳ Ｐゴシック" charset="0"/>
              </a:rPr>
              <a:t>dL</a:t>
            </a:r>
            <a:r>
              <a:rPr lang="en-US" sz="1600" b="1" dirty="0">
                <a:solidFill>
                  <a:srgbClr val="333399"/>
                </a:solidFill>
                <a:latin typeface="+mj-lt"/>
                <a:ea typeface="+mn-ea"/>
                <a:cs typeface="ＭＳ Ｐゴシック" charset="0"/>
              </a:rPr>
              <a:t>), median [IQR]</a:t>
            </a:r>
          </a:p>
        </p:txBody>
      </p:sp>
      <p:grpSp>
        <p:nvGrpSpPr>
          <p:cNvPr id="10247" name="Groupe 286"/>
          <p:cNvGrpSpPr>
            <a:grpSpLocks/>
          </p:cNvGrpSpPr>
          <p:nvPr/>
        </p:nvGrpSpPr>
        <p:grpSpPr bwMode="auto">
          <a:xfrm>
            <a:off x="290513" y="2606675"/>
            <a:ext cx="4157662" cy="3074988"/>
            <a:chOff x="290250" y="2607438"/>
            <a:chExt cx="4157925" cy="3074987"/>
          </a:xfrm>
        </p:grpSpPr>
        <p:cxnSp>
          <p:nvCxnSpPr>
            <p:cNvPr id="10256" name="Straight Connector 396"/>
            <p:cNvCxnSpPr>
              <a:cxnSpLocks noChangeShapeType="1"/>
            </p:cNvCxnSpPr>
            <p:nvPr/>
          </p:nvCxnSpPr>
          <p:spPr bwMode="auto">
            <a:xfrm>
              <a:off x="952500" y="4310825"/>
              <a:ext cx="3290888" cy="15875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prstDash val="sysDot"/>
              <a:round/>
              <a:headEnd/>
              <a:tailEnd/>
            </a:ln>
          </p:spPr>
        </p:cxnSp>
        <p:grpSp>
          <p:nvGrpSpPr>
            <p:cNvPr id="10257" name="Group 13"/>
            <p:cNvGrpSpPr>
              <a:grpSpLocks/>
            </p:cNvGrpSpPr>
            <p:nvPr/>
          </p:nvGrpSpPr>
          <p:grpSpPr bwMode="auto">
            <a:xfrm>
              <a:off x="914400" y="2763013"/>
              <a:ext cx="3332163" cy="2406650"/>
              <a:chOff x="913765" y="3114392"/>
              <a:chExt cx="3332309" cy="2406815"/>
            </a:xfrm>
          </p:grpSpPr>
          <p:grpSp>
            <p:nvGrpSpPr>
              <p:cNvPr id="10338" name="Group 5"/>
              <p:cNvGrpSpPr>
                <a:grpSpLocks/>
              </p:cNvGrpSpPr>
              <p:nvPr/>
            </p:nvGrpSpPr>
            <p:grpSpPr bwMode="auto">
              <a:xfrm>
                <a:off x="977773" y="3114392"/>
                <a:ext cx="3268301" cy="2331267"/>
                <a:chOff x="977773" y="3114392"/>
                <a:chExt cx="3268301" cy="2331267"/>
              </a:xfrm>
            </p:grpSpPr>
            <p:cxnSp>
              <p:nvCxnSpPr>
                <p:cNvPr id="10355" name="Straight Connector 2"/>
                <p:cNvCxnSpPr>
                  <a:cxnSpLocks noChangeShapeType="1"/>
                </p:cNvCxnSpPr>
                <p:nvPr/>
              </p:nvCxnSpPr>
              <p:spPr bwMode="auto">
                <a:xfrm>
                  <a:off x="991354" y="3114392"/>
                  <a:ext cx="0" cy="2331267"/>
                </a:xfrm>
                <a:prstGeom prst="line">
                  <a:avLst/>
                </a:prstGeom>
                <a:noFill/>
                <a:ln w="28575">
                  <a:solidFill>
                    <a:srgbClr val="333399"/>
                  </a:solidFill>
                  <a:round/>
                  <a:headEnd/>
                  <a:tailEnd/>
                </a:ln>
              </p:spPr>
            </p:cxnSp>
            <p:cxnSp>
              <p:nvCxnSpPr>
                <p:cNvPr id="10356" name="Straight Connector 4"/>
                <p:cNvCxnSpPr>
                  <a:cxnSpLocks noChangeShapeType="1"/>
                </p:cNvCxnSpPr>
                <p:nvPr/>
              </p:nvCxnSpPr>
              <p:spPr bwMode="auto">
                <a:xfrm>
                  <a:off x="977773" y="5445659"/>
                  <a:ext cx="3268301" cy="0"/>
                </a:xfrm>
                <a:prstGeom prst="line">
                  <a:avLst/>
                </a:prstGeom>
                <a:noFill/>
                <a:ln w="28575">
                  <a:solidFill>
                    <a:srgbClr val="333399"/>
                  </a:solidFill>
                  <a:round/>
                  <a:headEnd/>
                  <a:tailEnd/>
                </a:ln>
              </p:spPr>
            </p:cxnSp>
          </p:grpSp>
          <p:grpSp>
            <p:nvGrpSpPr>
              <p:cNvPr id="10339" name="Group 8"/>
              <p:cNvGrpSpPr>
                <a:grpSpLocks/>
              </p:cNvGrpSpPr>
              <p:nvPr/>
            </p:nvGrpSpPr>
            <p:grpSpPr bwMode="auto">
              <a:xfrm>
                <a:off x="913765" y="3128817"/>
                <a:ext cx="64008" cy="2316842"/>
                <a:chOff x="913765" y="3128817"/>
                <a:chExt cx="64008" cy="2316842"/>
              </a:xfrm>
            </p:grpSpPr>
            <p:cxnSp>
              <p:nvCxnSpPr>
                <p:cNvPr id="10348" name="Straight Connector 7"/>
                <p:cNvCxnSpPr>
                  <a:cxnSpLocks noChangeShapeType="1"/>
                </p:cNvCxnSpPr>
                <p:nvPr/>
              </p:nvCxnSpPr>
              <p:spPr bwMode="auto">
                <a:xfrm>
                  <a:off x="913765" y="3128817"/>
                  <a:ext cx="64008" cy="0"/>
                </a:xfrm>
                <a:prstGeom prst="line">
                  <a:avLst/>
                </a:prstGeom>
                <a:noFill/>
                <a:ln w="28575">
                  <a:solidFill>
                    <a:srgbClr val="333399"/>
                  </a:solidFill>
                  <a:round/>
                  <a:headEnd/>
                  <a:tailEnd/>
                </a:ln>
              </p:spPr>
            </p:cxnSp>
            <p:cxnSp>
              <p:nvCxnSpPr>
                <p:cNvPr id="10349" name="Straight Connector 12"/>
                <p:cNvCxnSpPr>
                  <a:cxnSpLocks noChangeShapeType="1"/>
                </p:cNvCxnSpPr>
                <p:nvPr/>
              </p:nvCxnSpPr>
              <p:spPr bwMode="auto">
                <a:xfrm>
                  <a:off x="913765" y="3503807"/>
                  <a:ext cx="64008" cy="0"/>
                </a:xfrm>
                <a:prstGeom prst="line">
                  <a:avLst/>
                </a:prstGeom>
                <a:noFill/>
                <a:ln w="28575">
                  <a:solidFill>
                    <a:srgbClr val="333399"/>
                  </a:solidFill>
                  <a:round/>
                  <a:headEnd/>
                  <a:tailEnd/>
                </a:ln>
              </p:spPr>
            </p:cxnSp>
            <p:cxnSp>
              <p:nvCxnSpPr>
                <p:cNvPr id="10350" name="Straight Connector 14"/>
                <p:cNvCxnSpPr>
                  <a:cxnSpLocks noChangeShapeType="1"/>
                </p:cNvCxnSpPr>
                <p:nvPr/>
              </p:nvCxnSpPr>
              <p:spPr bwMode="auto">
                <a:xfrm>
                  <a:off x="913765" y="3893220"/>
                  <a:ext cx="64008" cy="0"/>
                </a:xfrm>
                <a:prstGeom prst="line">
                  <a:avLst/>
                </a:prstGeom>
                <a:noFill/>
                <a:ln w="28575">
                  <a:solidFill>
                    <a:srgbClr val="333399"/>
                  </a:solidFill>
                  <a:round/>
                  <a:headEnd/>
                  <a:tailEnd/>
                </a:ln>
              </p:spPr>
            </p:cxnSp>
            <p:cxnSp>
              <p:nvCxnSpPr>
                <p:cNvPr id="10351" name="Straight Connector 15"/>
                <p:cNvCxnSpPr>
                  <a:cxnSpLocks noChangeShapeType="1"/>
                </p:cNvCxnSpPr>
                <p:nvPr/>
              </p:nvCxnSpPr>
              <p:spPr bwMode="auto">
                <a:xfrm>
                  <a:off x="913765" y="4276228"/>
                  <a:ext cx="64008" cy="0"/>
                </a:xfrm>
                <a:prstGeom prst="line">
                  <a:avLst/>
                </a:prstGeom>
                <a:noFill/>
                <a:ln w="28575">
                  <a:solidFill>
                    <a:srgbClr val="333399"/>
                  </a:solidFill>
                  <a:round/>
                  <a:headEnd/>
                  <a:tailEnd/>
                </a:ln>
              </p:spPr>
            </p:cxnSp>
            <p:cxnSp>
              <p:nvCxnSpPr>
                <p:cNvPr id="10352" name="Straight Connector 16"/>
                <p:cNvCxnSpPr>
                  <a:cxnSpLocks noChangeShapeType="1"/>
                </p:cNvCxnSpPr>
                <p:nvPr/>
              </p:nvCxnSpPr>
              <p:spPr bwMode="auto">
                <a:xfrm>
                  <a:off x="913765" y="4659873"/>
                  <a:ext cx="64008" cy="0"/>
                </a:xfrm>
                <a:prstGeom prst="line">
                  <a:avLst/>
                </a:prstGeom>
                <a:noFill/>
                <a:ln w="28575">
                  <a:solidFill>
                    <a:srgbClr val="333399"/>
                  </a:solidFill>
                  <a:round/>
                  <a:headEnd/>
                  <a:tailEnd/>
                </a:ln>
              </p:spPr>
            </p:cxnSp>
            <p:cxnSp>
              <p:nvCxnSpPr>
                <p:cNvPr id="10353" name="Straight Connector 17"/>
                <p:cNvCxnSpPr>
                  <a:cxnSpLocks noChangeShapeType="1"/>
                </p:cNvCxnSpPr>
                <p:nvPr/>
              </p:nvCxnSpPr>
              <p:spPr bwMode="auto">
                <a:xfrm>
                  <a:off x="913765" y="5055055"/>
                  <a:ext cx="64008" cy="0"/>
                </a:xfrm>
                <a:prstGeom prst="line">
                  <a:avLst/>
                </a:prstGeom>
                <a:noFill/>
                <a:ln w="28575">
                  <a:solidFill>
                    <a:srgbClr val="333399"/>
                  </a:solidFill>
                  <a:round/>
                  <a:headEnd/>
                  <a:tailEnd/>
                </a:ln>
              </p:spPr>
            </p:cxnSp>
            <p:cxnSp>
              <p:nvCxnSpPr>
                <p:cNvPr id="10354" name="Straight Connector 18"/>
                <p:cNvCxnSpPr>
                  <a:cxnSpLocks noChangeShapeType="1"/>
                </p:cNvCxnSpPr>
                <p:nvPr/>
              </p:nvCxnSpPr>
              <p:spPr bwMode="auto">
                <a:xfrm>
                  <a:off x="913765" y="5445659"/>
                  <a:ext cx="64008" cy="0"/>
                </a:xfrm>
                <a:prstGeom prst="line">
                  <a:avLst/>
                </a:prstGeom>
                <a:noFill/>
                <a:ln w="28575">
                  <a:solidFill>
                    <a:srgbClr val="333399"/>
                  </a:solidFill>
                  <a:round/>
                  <a:headEnd/>
                  <a:tailEnd/>
                </a:ln>
              </p:spPr>
            </p:cxnSp>
          </p:grpSp>
          <p:grpSp>
            <p:nvGrpSpPr>
              <p:cNvPr id="10340" name="Group 11"/>
              <p:cNvGrpSpPr>
                <a:grpSpLocks/>
              </p:cNvGrpSpPr>
              <p:nvPr/>
            </p:nvGrpSpPr>
            <p:grpSpPr bwMode="auto">
              <a:xfrm>
                <a:off x="1041320" y="5457199"/>
                <a:ext cx="3142678" cy="64008"/>
                <a:chOff x="1041320" y="5457199"/>
                <a:chExt cx="3142678" cy="64008"/>
              </a:xfrm>
            </p:grpSpPr>
            <p:cxnSp>
              <p:nvCxnSpPr>
                <p:cNvPr id="10341" name="Straight Connector 10"/>
                <p:cNvCxnSpPr>
                  <a:cxnSpLocks noChangeShapeType="1"/>
                </p:cNvCxnSpPr>
                <p:nvPr/>
              </p:nvCxnSpPr>
              <p:spPr bwMode="auto">
                <a:xfrm>
                  <a:off x="1041320" y="5457199"/>
                  <a:ext cx="0" cy="64008"/>
                </a:xfrm>
                <a:prstGeom prst="line">
                  <a:avLst/>
                </a:prstGeom>
                <a:noFill/>
                <a:ln w="28575">
                  <a:solidFill>
                    <a:srgbClr val="333399"/>
                  </a:solidFill>
                  <a:round/>
                  <a:headEnd/>
                  <a:tailEnd/>
                </a:ln>
              </p:spPr>
            </p:cxnSp>
            <p:cxnSp>
              <p:nvCxnSpPr>
                <p:cNvPr id="10342" name="Straight Connector 21"/>
                <p:cNvCxnSpPr>
                  <a:cxnSpLocks noChangeShapeType="1"/>
                </p:cNvCxnSpPr>
                <p:nvPr/>
              </p:nvCxnSpPr>
              <p:spPr bwMode="auto">
                <a:xfrm>
                  <a:off x="1563423" y="5457199"/>
                  <a:ext cx="0" cy="64008"/>
                </a:xfrm>
                <a:prstGeom prst="line">
                  <a:avLst/>
                </a:prstGeom>
                <a:noFill/>
                <a:ln w="28575">
                  <a:solidFill>
                    <a:srgbClr val="333399"/>
                  </a:solidFill>
                  <a:round/>
                  <a:headEnd/>
                  <a:tailEnd/>
                </a:ln>
              </p:spPr>
            </p:cxnSp>
            <p:cxnSp>
              <p:nvCxnSpPr>
                <p:cNvPr id="10343" name="Straight Connector 23"/>
                <p:cNvCxnSpPr>
                  <a:cxnSpLocks noChangeShapeType="1"/>
                </p:cNvCxnSpPr>
                <p:nvPr/>
              </p:nvCxnSpPr>
              <p:spPr bwMode="auto">
                <a:xfrm>
                  <a:off x="2091294" y="5457199"/>
                  <a:ext cx="0" cy="64008"/>
                </a:xfrm>
                <a:prstGeom prst="line">
                  <a:avLst/>
                </a:prstGeom>
                <a:noFill/>
                <a:ln w="28575">
                  <a:solidFill>
                    <a:srgbClr val="333399"/>
                  </a:solidFill>
                  <a:round/>
                  <a:headEnd/>
                  <a:tailEnd/>
                </a:ln>
              </p:spPr>
            </p:cxnSp>
            <p:cxnSp>
              <p:nvCxnSpPr>
                <p:cNvPr id="10344" name="Straight Connector 24"/>
                <p:cNvCxnSpPr>
                  <a:cxnSpLocks noChangeShapeType="1"/>
                </p:cNvCxnSpPr>
                <p:nvPr/>
              </p:nvCxnSpPr>
              <p:spPr bwMode="auto">
                <a:xfrm>
                  <a:off x="2611923" y="5457199"/>
                  <a:ext cx="0" cy="64008"/>
                </a:xfrm>
                <a:prstGeom prst="line">
                  <a:avLst/>
                </a:prstGeom>
                <a:noFill/>
                <a:ln w="28575">
                  <a:solidFill>
                    <a:srgbClr val="333399"/>
                  </a:solidFill>
                  <a:round/>
                  <a:headEnd/>
                  <a:tailEnd/>
                </a:ln>
              </p:spPr>
            </p:cxnSp>
            <p:cxnSp>
              <p:nvCxnSpPr>
                <p:cNvPr id="10345" name="Straight Connector 25"/>
                <p:cNvCxnSpPr>
                  <a:cxnSpLocks noChangeShapeType="1"/>
                </p:cNvCxnSpPr>
                <p:nvPr/>
              </p:nvCxnSpPr>
              <p:spPr bwMode="auto">
                <a:xfrm>
                  <a:off x="3142679" y="5457199"/>
                  <a:ext cx="0" cy="64008"/>
                </a:xfrm>
                <a:prstGeom prst="line">
                  <a:avLst/>
                </a:prstGeom>
                <a:noFill/>
                <a:ln w="28575">
                  <a:solidFill>
                    <a:srgbClr val="333399"/>
                  </a:solidFill>
                  <a:round/>
                  <a:headEnd/>
                  <a:tailEnd/>
                </a:ln>
              </p:spPr>
            </p:cxnSp>
            <p:cxnSp>
              <p:nvCxnSpPr>
                <p:cNvPr id="10346" name="Straight Connector 26"/>
                <p:cNvCxnSpPr>
                  <a:cxnSpLocks noChangeShapeType="1"/>
                </p:cNvCxnSpPr>
                <p:nvPr/>
              </p:nvCxnSpPr>
              <p:spPr bwMode="auto">
                <a:xfrm>
                  <a:off x="3650358" y="5457199"/>
                  <a:ext cx="0" cy="64008"/>
                </a:xfrm>
                <a:prstGeom prst="line">
                  <a:avLst/>
                </a:prstGeom>
                <a:noFill/>
                <a:ln w="28575">
                  <a:solidFill>
                    <a:srgbClr val="333399"/>
                  </a:solidFill>
                  <a:round/>
                  <a:headEnd/>
                  <a:tailEnd/>
                </a:ln>
              </p:spPr>
            </p:cxnSp>
            <p:cxnSp>
              <p:nvCxnSpPr>
                <p:cNvPr id="10347" name="Straight Connector 27"/>
                <p:cNvCxnSpPr>
                  <a:cxnSpLocks noChangeShapeType="1"/>
                </p:cNvCxnSpPr>
                <p:nvPr/>
              </p:nvCxnSpPr>
              <p:spPr bwMode="auto">
                <a:xfrm>
                  <a:off x="4183998" y="5457199"/>
                  <a:ext cx="0" cy="64008"/>
                </a:xfrm>
                <a:prstGeom prst="line">
                  <a:avLst/>
                </a:prstGeom>
                <a:noFill/>
                <a:ln w="28575">
                  <a:solidFill>
                    <a:srgbClr val="333399"/>
                  </a:solidFill>
                  <a:round/>
                  <a:headEnd/>
                  <a:tailEnd/>
                </a:ln>
              </p:spPr>
            </p:cxnSp>
          </p:grpSp>
        </p:grpSp>
        <p:sp>
          <p:nvSpPr>
            <p:cNvPr id="20" name="Freeform 19"/>
            <p:cNvSpPr/>
            <p:nvPr/>
          </p:nvSpPr>
          <p:spPr bwMode="auto">
            <a:xfrm>
              <a:off x="1080875" y="3967926"/>
              <a:ext cx="3146624" cy="344487"/>
            </a:xfrm>
            <a:custGeom>
              <a:avLst/>
              <a:gdLst>
                <a:gd name="connsiteX0" fmla="*/ 3145298 w 3145298"/>
                <a:gd name="connsiteY0" fmla="*/ 71484 h 345507"/>
                <a:gd name="connsiteX1" fmla="*/ 2883190 w 3145298"/>
                <a:gd name="connsiteY1" fmla="*/ 154882 h 345507"/>
                <a:gd name="connsiteX2" fmla="*/ 2624060 w 3145298"/>
                <a:gd name="connsiteY2" fmla="*/ 71484 h 345507"/>
                <a:gd name="connsiteX3" fmla="*/ 2355995 w 3145298"/>
                <a:gd name="connsiteY3" fmla="*/ 71484 h 345507"/>
                <a:gd name="connsiteX4" fmla="*/ 2102822 w 3145298"/>
                <a:gd name="connsiteY4" fmla="*/ 32764 h 345507"/>
                <a:gd name="connsiteX5" fmla="*/ 1837736 w 3145298"/>
                <a:gd name="connsiteY5" fmla="*/ 38721 h 345507"/>
                <a:gd name="connsiteX6" fmla="*/ 1572649 w 3145298"/>
                <a:gd name="connsiteY6" fmla="*/ 71484 h 345507"/>
                <a:gd name="connsiteX7" fmla="*/ 1307562 w 3145298"/>
                <a:gd name="connsiteY7" fmla="*/ 32764 h 345507"/>
                <a:gd name="connsiteX8" fmla="*/ 1042476 w 3145298"/>
                <a:gd name="connsiteY8" fmla="*/ 0 h 345507"/>
                <a:gd name="connsiteX9" fmla="*/ 872701 w 3145298"/>
                <a:gd name="connsiteY9" fmla="*/ 38721 h 345507"/>
                <a:gd name="connsiteX10" fmla="*/ 699948 w 3145298"/>
                <a:gd name="connsiteY10" fmla="*/ 32764 h 345507"/>
                <a:gd name="connsiteX11" fmla="*/ 527195 w 3145298"/>
                <a:gd name="connsiteY11" fmla="*/ 38721 h 345507"/>
                <a:gd name="connsiteX12" fmla="*/ 351463 w 3145298"/>
                <a:gd name="connsiteY12" fmla="*/ 113183 h 345507"/>
                <a:gd name="connsiteX13" fmla="*/ 262108 w 3145298"/>
                <a:gd name="connsiteY13" fmla="*/ 104248 h 345507"/>
                <a:gd name="connsiteX14" fmla="*/ 166796 w 3145298"/>
                <a:gd name="connsiteY14" fmla="*/ 68506 h 345507"/>
                <a:gd name="connsiteX15" fmla="*/ 86377 w 3145298"/>
                <a:gd name="connsiteY15" fmla="*/ 68506 h 345507"/>
                <a:gd name="connsiteX16" fmla="*/ 41699 w 3145298"/>
                <a:gd name="connsiteY16" fmla="*/ 157861 h 345507"/>
                <a:gd name="connsiteX17" fmla="*/ 0 w 3145298"/>
                <a:gd name="connsiteY17" fmla="*/ 345507 h 345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145298" h="345507">
                  <a:moveTo>
                    <a:pt x="3145298" y="71484"/>
                  </a:moveTo>
                  <a:lnTo>
                    <a:pt x="2883190" y="154882"/>
                  </a:lnTo>
                  <a:lnTo>
                    <a:pt x="2624060" y="71484"/>
                  </a:lnTo>
                  <a:lnTo>
                    <a:pt x="2355995" y="71484"/>
                  </a:lnTo>
                  <a:lnTo>
                    <a:pt x="2102822" y="32764"/>
                  </a:lnTo>
                  <a:lnTo>
                    <a:pt x="1837736" y="38721"/>
                  </a:lnTo>
                  <a:lnTo>
                    <a:pt x="1572649" y="71484"/>
                  </a:lnTo>
                  <a:lnTo>
                    <a:pt x="1307562" y="32764"/>
                  </a:lnTo>
                  <a:lnTo>
                    <a:pt x="1042476" y="0"/>
                  </a:lnTo>
                  <a:lnTo>
                    <a:pt x="872701" y="38721"/>
                  </a:lnTo>
                  <a:lnTo>
                    <a:pt x="699948" y="32764"/>
                  </a:lnTo>
                  <a:lnTo>
                    <a:pt x="527195" y="38721"/>
                  </a:lnTo>
                  <a:lnTo>
                    <a:pt x="351463" y="113183"/>
                  </a:lnTo>
                  <a:lnTo>
                    <a:pt x="262108" y="104248"/>
                  </a:lnTo>
                  <a:lnTo>
                    <a:pt x="166796" y="68506"/>
                  </a:lnTo>
                  <a:lnTo>
                    <a:pt x="86377" y="68506"/>
                  </a:lnTo>
                  <a:lnTo>
                    <a:pt x="41699" y="157861"/>
                  </a:lnTo>
                  <a:lnTo>
                    <a:pt x="0" y="345507"/>
                  </a:lnTo>
                </a:path>
              </a:pathLst>
            </a:cu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333399"/>
                </a:solidFill>
                <a:latin typeface="+mj-lt"/>
                <a:ea typeface="+mn-ea"/>
                <a:cs typeface="ＭＳ Ｐゴシック" charset="0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1049123" y="4279075"/>
              <a:ext cx="68266" cy="6826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Font typeface="Arial" charset="0"/>
                <a:buChar char="•"/>
                <a:defRPr/>
              </a:pPr>
              <a:endParaRPr lang="en-US" dirty="0">
                <a:solidFill>
                  <a:srgbClr val="333399"/>
                </a:solidFill>
                <a:latin typeface="+mj-lt"/>
                <a:ea typeface="+mn-ea"/>
                <a:cs typeface="ＭＳ Ｐゴシック" charset="0"/>
              </a:endParaRPr>
            </a:p>
          </p:txBody>
        </p:sp>
        <p:grpSp>
          <p:nvGrpSpPr>
            <p:cNvPr id="18" name="Group 12297"/>
            <p:cNvGrpSpPr>
              <a:grpSpLocks/>
            </p:cNvGrpSpPr>
            <p:nvPr/>
          </p:nvGrpSpPr>
          <p:grpSpPr bwMode="auto">
            <a:xfrm>
              <a:off x="4195508" y="3693696"/>
              <a:ext cx="68517" cy="614832"/>
              <a:chOff x="4195220" y="4044805"/>
              <a:chExt cx="68506" cy="615068"/>
            </a:xfrm>
            <a:solidFill>
              <a:srgbClr val="00B050"/>
            </a:solidFill>
          </p:grpSpPr>
          <p:sp>
            <p:nvSpPr>
              <p:cNvPr id="21" name="Rectangle 20"/>
              <p:cNvSpPr/>
              <p:nvPr/>
            </p:nvSpPr>
            <p:spPr bwMode="auto">
              <a:xfrm>
                <a:off x="4195475" y="4357254"/>
                <a:ext cx="68251" cy="69877"/>
              </a:xfrm>
              <a:prstGeom prst="rect">
                <a:avLst/>
              </a:prstGeom>
              <a:grpFill/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lnSpc>
                    <a:spcPct val="90000"/>
                  </a:lnSpc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Font typeface="Arial" charset="0"/>
                  <a:buChar char="•"/>
                  <a:defRPr/>
                </a:pPr>
                <a:endParaRPr lang="en-US" dirty="0">
                  <a:solidFill>
                    <a:srgbClr val="333399"/>
                  </a:solidFill>
                  <a:latin typeface="+mj-lt"/>
                  <a:ea typeface="+mn-ea"/>
                  <a:cs typeface="ＭＳ Ｐゴシック" charset="0"/>
                </a:endParaRPr>
              </a:p>
            </p:txBody>
          </p:sp>
          <p:cxnSp>
            <p:nvCxnSpPr>
              <p:cNvPr id="18662" name="Straight Connector 31"/>
              <p:cNvCxnSpPr>
                <a:cxnSpLocks noChangeShapeType="1"/>
              </p:cNvCxnSpPr>
              <p:nvPr/>
            </p:nvCxnSpPr>
            <p:spPr bwMode="auto">
              <a:xfrm>
                <a:off x="4230394" y="4044397"/>
                <a:ext cx="0" cy="616186"/>
              </a:xfrm>
              <a:prstGeom prst="line">
                <a:avLst/>
              </a:prstGeom>
              <a:grpFill/>
              <a:ln w="15875">
                <a:solidFill>
                  <a:srgbClr val="00B050"/>
                </a:solidFill>
                <a:round/>
                <a:headEnd/>
                <a:tailEnd/>
              </a:ln>
            </p:spPr>
          </p:cxnSp>
        </p:grpSp>
        <p:grpSp>
          <p:nvGrpSpPr>
            <p:cNvPr id="19" name="Group 12298"/>
            <p:cNvGrpSpPr>
              <a:grpSpLocks/>
            </p:cNvGrpSpPr>
            <p:nvPr/>
          </p:nvGrpSpPr>
          <p:grpSpPr bwMode="auto">
            <a:xfrm>
              <a:off x="3933358" y="3729424"/>
              <a:ext cx="68517" cy="663951"/>
              <a:chOff x="3933112" y="4080547"/>
              <a:chExt cx="68506" cy="664206"/>
            </a:xfrm>
            <a:solidFill>
              <a:srgbClr val="00B050"/>
            </a:solidFill>
          </p:grpSpPr>
          <p:sp>
            <p:nvSpPr>
              <p:cNvPr id="55" name="Rectangle 54"/>
              <p:cNvSpPr/>
              <p:nvPr/>
            </p:nvSpPr>
            <p:spPr bwMode="auto">
              <a:xfrm>
                <a:off x="3933579" y="4431896"/>
                <a:ext cx="68252" cy="68288"/>
              </a:xfrm>
              <a:prstGeom prst="rect">
                <a:avLst/>
              </a:prstGeom>
              <a:grpFill/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lnSpc>
                    <a:spcPct val="90000"/>
                  </a:lnSpc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Font typeface="Arial" charset="0"/>
                  <a:buChar char="•"/>
                  <a:defRPr/>
                </a:pPr>
                <a:endParaRPr lang="en-US" dirty="0">
                  <a:solidFill>
                    <a:srgbClr val="333399"/>
                  </a:solidFill>
                  <a:latin typeface="+mj-lt"/>
                  <a:ea typeface="+mn-ea"/>
                  <a:cs typeface="ＭＳ Ｐゴシック" charset="0"/>
                </a:endParaRPr>
              </a:p>
            </p:txBody>
          </p:sp>
          <p:cxnSp>
            <p:nvCxnSpPr>
              <p:cNvPr id="18660" name="Straight Connector 53"/>
              <p:cNvCxnSpPr>
                <a:cxnSpLocks noChangeShapeType="1"/>
              </p:cNvCxnSpPr>
              <p:nvPr/>
            </p:nvCxnSpPr>
            <p:spPr bwMode="auto">
              <a:xfrm>
                <a:off x="3968498" y="4080923"/>
                <a:ext cx="0" cy="663830"/>
              </a:xfrm>
              <a:prstGeom prst="line">
                <a:avLst/>
              </a:prstGeom>
              <a:grpFill/>
              <a:ln w="15875">
                <a:solidFill>
                  <a:srgbClr val="00B050"/>
                </a:solidFill>
                <a:round/>
                <a:headEnd/>
                <a:tailEnd/>
              </a:ln>
            </p:spPr>
          </p:cxnSp>
        </p:grpSp>
        <p:grpSp>
          <p:nvGrpSpPr>
            <p:cNvPr id="22" name="Group 12299"/>
            <p:cNvGrpSpPr>
              <a:grpSpLocks/>
            </p:cNvGrpSpPr>
            <p:nvPr/>
          </p:nvGrpSpPr>
          <p:grpSpPr bwMode="auto">
            <a:xfrm>
              <a:off x="3668228" y="3652013"/>
              <a:ext cx="68517" cy="626734"/>
              <a:chOff x="3668025" y="4003106"/>
              <a:chExt cx="68506" cy="626975"/>
            </a:xfrm>
            <a:solidFill>
              <a:srgbClr val="00B050"/>
            </a:solidFill>
          </p:grpSpPr>
          <p:sp>
            <p:nvSpPr>
              <p:cNvPr id="56" name="Rectangle 55"/>
              <p:cNvSpPr/>
              <p:nvPr/>
            </p:nvSpPr>
            <p:spPr bwMode="auto">
              <a:xfrm>
                <a:off x="3668510" y="4357254"/>
                <a:ext cx="68251" cy="68289"/>
              </a:xfrm>
              <a:prstGeom prst="rect">
                <a:avLst/>
              </a:prstGeom>
              <a:grpFill/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lnSpc>
                    <a:spcPct val="90000"/>
                  </a:lnSpc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Font typeface="Arial" charset="0"/>
                  <a:buChar char="•"/>
                  <a:defRPr/>
                </a:pPr>
                <a:endParaRPr lang="en-US" dirty="0">
                  <a:solidFill>
                    <a:srgbClr val="333399"/>
                  </a:solidFill>
                  <a:latin typeface="+mj-lt"/>
                  <a:ea typeface="+mn-ea"/>
                  <a:cs typeface="ＭＳ Ｐゴシック" charset="0"/>
                </a:endParaRPr>
              </a:p>
            </p:txBody>
          </p:sp>
          <p:cxnSp>
            <p:nvCxnSpPr>
              <p:cNvPr id="18658" name="Straight Connector 72"/>
              <p:cNvCxnSpPr>
                <a:cxnSpLocks noChangeShapeType="1"/>
              </p:cNvCxnSpPr>
              <p:nvPr/>
            </p:nvCxnSpPr>
            <p:spPr bwMode="auto">
              <a:xfrm>
                <a:off x="3703429" y="4003106"/>
                <a:ext cx="0" cy="627303"/>
              </a:xfrm>
              <a:prstGeom prst="line">
                <a:avLst/>
              </a:prstGeom>
              <a:grpFill/>
              <a:ln w="15875">
                <a:solidFill>
                  <a:srgbClr val="00B050"/>
                </a:solidFill>
                <a:round/>
                <a:headEnd/>
                <a:tailEnd/>
              </a:ln>
            </p:spPr>
          </p:cxnSp>
        </p:grpSp>
        <p:grpSp>
          <p:nvGrpSpPr>
            <p:cNvPr id="23" name="Group 12300"/>
            <p:cNvGrpSpPr>
              <a:grpSpLocks/>
            </p:cNvGrpSpPr>
            <p:nvPr/>
          </p:nvGrpSpPr>
          <p:grpSpPr bwMode="auto">
            <a:xfrm>
              <a:off x="3409056" y="3729424"/>
              <a:ext cx="68517" cy="549323"/>
              <a:chOff x="3408895" y="4080547"/>
              <a:chExt cx="68506" cy="549534"/>
            </a:xfrm>
            <a:solidFill>
              <a:srgbClr val="00B050"/>
            </a:solidFill>
          </p:grpSpPr>
          <p:sp>
            <p:nvSpPr>
              <p:cNvPr id="57" name="Rectangle 56"/>
              <p:cNvSpPr/>
              <p:nvPr/>
            </p:nvSpPr>
            <p:spPr bwMode="auto">
              <a:xfrm>
                <a:off x="3408202" y="4357254"/>
                <a:ext cx="69839" cy="69877"/>
              </a:xfrm>
              <a:prstGeom prst="rect">
                <a:avLst/>
              </a:prstGeom>
              <a:grpFill/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lnSpc>
                    <a:spcPct val="90000"/>
                  </a:lnSpc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Font typeface="Arial" charset="0"/>
                  <a:buChar char="•"/>
                  <a:defRPr/>
                </a:pPr>
                <a:endParaRPr lang="en-US" dirty="0">
                  <a:solidFill>
                    <a:srgbClr val="333399"/>
                  </a:solidFill>
                  <a:latin typeface="+mj-lt"/>
                  <a:ea typeface="+mn-ea"/>
                  <a:cs typeface="ＭＳ Ｐゴシック" charset="0"/>
                </a:endParaRPr>
              </a:p>
            </p:txBody>
          </p:sp>
          <p:cxnSp>
            <p:nvCxnSpPr>
              <p:cNvPr id="18656" name="Straight Connector 74"/>
              <p:cNvCxnSpPr>
                <a:cxnSpLocks noChangeShapeType="1"/>
              </p:cNvCxnSpPr>
              <p:nvPr/>
            </p:nvCxnSpPr>
            <p:spPr bwMode="auto">
              <a:xfrm>
                <a:off x="3443122" y="4080923"/>
                <a:ext cx="0" cy="549486"/>
              </a:xfrm>
              <a:prstGeom prst="line">
                <a:avLst/>
              </a:prstGeom>
              <a:grpFill/>
              <a:ln w="15875">
                <a:solidFill>
                  <a:srgbClr val="00B050"/>
                </a:solidFill>
                <a:round/>
                <a:headEnd/>
                <a:tailEnd/>
              </a:ln>
            </p:spPr>
          </p:cxnSp>
        </p:grpSp>
        <p:grpSp>
          <p:nvGrpSpPr>
            <p:cNvPr id="24" name="Group 12301"/>
            <p:cNvGrpSpPr>
              <a:grpSpLocks/>
            </p:cNvGrpSpPr>
            <p:nvPr/>
          </p:nvGrpSpPr>
          <p:grpSpPr bwMode="auto">
            <a:xfrm>
              <a:off x="3148756" y="3693696"/>
              <a:ext cx="68517" cy="556766"/>
              <a:chOff x="3148637" y="4044805"/>
              <a:chExt cx="68506" cy="556980"/>
            </a:xfrm>
            <a:solidFill>
              <a:srgbClr val="00B050"/>
            </a:solidFill>
          </p:grpSpPr>
          <p:sp>
            <p:nvSpPr>
              <p:cNvPr id="58" name="Rectangle 57"/>
              <p:cNvSpPr/>
              <p:nvPr/>
            </p:nvSpPr>
            <p:spPr bwMode="auto">
              <a:xfrm>
                <a:off x="3147894" y="4325492"/>
                <a:ext cx="69839" cy="69877"/>
              </a:xfrm>
              <a:prstGeom prst="rect">
                <a:avLst/>
              </a:prstGeom>
              <a:grpFill/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lnSpc>
                    <a:spcPct val="90000"/>
                  </a:lnSpc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Font typeface="Arial" charset="0"/>
                  <a:buChar char="•"/>
                  <a:defRPr/>
                </a:pPr>
                <a:endParaRPr lang="en-US" dirty="0">
                  <a:solidFill>
                    <a:srgbClr val="333399"/>
                  </a:solidFill>
                  <a:latin typeface="+mj-lt"/>
                  <a:ea typeface="+mn-ea"/>
                  <a:cs typeface="ＭＳ Ｐゴシック" charset="0"/>
                </a:endParaRPr>
              </a:p>
            </p:txBody>
          </p:sp>
          <p:cxnSp>
            <p:nvCxnSpPr>
              <p:cNvPr id="18654" name="Straight Connector 76"/>
              <p:cNvCxnSpPr>
                <a:cxnSpLocks noChangeShapeType="1"/>
              </p:cNvCxnSpPr>
              <p:nvPr/>
            </p:nvCxnSpPr>
            <p:spPr bwMode="auto">
              <a:xfrm>
                <a:off x="3182814" y="4044397"/>
                <a:ext cx="0" cy="557426"/>
              </a:xfrm>
              <a:prstGeom prst="line">
                <a:avLst/>
              </a:prstGeom>
              <a:grpFill/>
              <a:ln w="15875">
                <a:solidFill>
                  <a:srgbClr val="00B050"/>
                </a:solidFill>
                <a:round/>
                <a:headEnd/>
                <a:tailEnd/>
              </a:ln>
            </p:spPr>
          </p:cxnSp>
        </p:grpSp>
        <p:grpSp>
          <p:nvGrpSpPr>
            <p:cNvPr id="25" name="Group 12302"/>
            <p:cNvGrpSpPr>
              <a:grpSpLocks/>
            </p:cNvGrpSpPr>
            <p:nvPr/>
          </p:nvGrpSpPr>
          <p:grpSpPr bwMode="auto">
            <a:xfrm>
              <a:off x="2883627" y="3693696"/>
              <a:ext cx="68517" cy="619291"/>
              <a:chOff x="2883550" y="4044805"/>
              <a:chExt cx="68506" cy="619529"/>
            </a:xfrm>
            <a:solidFill>
              <a:srgbClr val="00B050"/>
            </a:solidFill>
          </p:grpSpPr>
          <p:sp>
            <p:nvSpPr>
              <p:cNvPr id="59" name="Rectangle 58"/>
              <p:cNvSpPr/>
              <p:nvPr/>
            </p:nvSpPr>
            <p:spPr bwMode="auto">
              <a:xfrm>
                <a:off x="2882823" y="4320728"/>
                <a:ext cx="69839" cy="69877"/>
              </a:xfrm>
              <a:prstGeom prst="rect">
                <a:avLst/>
              </a:prstGeom>
              <a:grpFill/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lnSpc>
                    <a:spcPct val="90000"/>
                  </a:lnSpc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Font typeface="Arial" charset="0"/>
                  <a:buChar char="•"/>
                  <a:defRPr/>
                </a:pPr>
                <a:endParaRPr lang="en-US" dirty="0">
                  <a:solidFill>
                    <a:srgbClr val="333399"/>
                  </a:solidFill>
                  <a:latin typeface="+mj-lt"/>
                  <a:ea typeface="+mn-ea"/>
                  <a:cs typeface="ＭＳ Ｐゴシック" charset="0"/>
                </a:endParaRPr>
              </a:p>
            </p:txBody>
          </p:sp>
          <p:cxnSp>
            <p:nvCxnSpPr>
              <p:cNvPr id="18652" name="Straight Connector 78"/>
              <p:cNvCxnSpPr>
                <a:cxnSpLocks noChangeShapeType="1"/>
              </p:cNvCxnSpPr>
              <p:nvPr/>
            </p:nvCxnSpPr>
            <p:spPr bwMode="auto">
              <a:xfrm>
                <a:off x="2917743" y="4044397"/>
                <a:ext cx="0" cy="619363"/>
              </a:xfrm>
              <a:prstGeom prst="line">
                <a:avLst/>
              </a:prstGeom>
              <a:grpFill/>
              <a:ln w="15875">
                <a:solidFill>
                  <a:srgbClr val="00B050"/>
                </a:solidFill>
                <a:round/>
                <a:headEnd/>
                <a:tailEnd/>
              </a:ln>
            </p:spPr>
          </p:cxnSp>
        </p:grpSp>
        <p:grpSp>
          <p:nvGrpSpPr>
            <p:cNvPr id="26" name="Group 12303"/>
            <p:cNvGrpSpPr>
              <a:grpSpLocks/>
            </p:cNvGrpSpPr>
            <p:nvPr/>
          </p:nvGrpSpPr>
          <p:grpSpPr bwMode="auto">
            <a:xfrm>
              <a:off x="2619626" y="3809813"/>
              <a:ext cx="68517" cy="503174"/>
              <a:chOff x="2619592" y="4160967"/>
              <a:chExt cx="68506" cy="503367"/>
            </a:xfrm>
            <a:solidFill>
              <a:srgbClr val="00B050"/>
            </a:solidFill>
          </p:grpSpPr>
          <p:sp>
            <p:nvSpPr>
              <p:cNvPr id="60" name="Rectangle 59"/>
              <p:cNvSpPr/>
              <p:nvPr/>
            </p:nvSpPr>
            <p:spPr bwMode="auto">
              <a:xfrm>
                <a:off x="2619341" y="4355667"/>
                <a:ext cx="68252" cy="68288"/>
              </a:xfrm>
              <a:prstGeom prst="rect">
                <a:avLst/>
              </a:prstGeom>
              <a:grpFill/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lnSpc>
                    <a:spcPct val="90000"/>
                  </a:lnSpc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Font typeface="Arial" charset="0"/>
                  <a:buChar char="•"/>
                  <a:defRPr/>
                </a:pPr>
                <a:endParaRPr lang="en-US" dirty="0">
                  <a:solidFill>
                    <a:srgbClr val="333399"/>
                  </a:solidFill>
                  <a:latin typeface="+mj-lt"/>
                  <a:ea typeface="+mn-ea"/>
                  <a:cs typeface="ＭＳ Ｐゴシック" charset="0"/>
                </a:endParaRPr>
              </a:p>
            </p:txBody>
          </p:sp>
          <p:cxnSp>
            <p:nvCxnSpPr>
              <p:cNvPr id="18650" name="Straight Connector 80"/>
              <p:cNvCxnSpPr>
                <a:cxnSpLocks noChangeShapeType="1"/>
              </p:cNvCxnSpPr>
              <p:nvPr/>
            </p:nvCxnSpPr>
            <p:spPr bwMode="auto">
              <a:xfrm>
                <a:off x="2654260" y="4160329"/>
                <a:ext cx="0" cy="503431"/>
              </a:xfrm>
              <a:prstGeom prst="line">
                <a:avLst/>
              </a:prstGeom>
              <a:grpFill/>
              <a:ln w="15875">
                <a:solidFill>
                  <a:srgbClr val="00B050"/>
                </a:solidFill>
                <a:round/>
                <a:headEnd/>
                <a:tailEnd/>
              </a:ln>
            </p:spPr>
          </p:cxnSp>
        </p:grpSp>
        <p:grpSp>
          <p:nvGrpSpPr>
            <p:cNvPr id="27" name="Group 12304"/>
            <p:cNvGrpSpPr>
              <a:grpSpLocks/>
            </p:cNvGrpSpPr>
            <p:nvPr/>
          </p:nvGrpSpPr>
          <p:grpSpPr bwMode="auto">
            <a:xfrm>
              <a:off x="2357476" y="3729424"/>
              <a:ext cx="68517" cy="549323"/>
              <a:chOff x="2357484" y="4080547"/>
              <a:chExt cx="68506" cy="549534"/>
            </a:xfrm>
            <a:solidFill>
              <a:srgbClr val="00B050"/>
            </a:solidFill>
          </p:grpSpPr>
          <p:sp>
            <p:nvSpPr>
              <p:cNvPr id="61" name="Rectangle 60"/>
              <p:cNvSpPr/>
              <p:nvPr/>
            </p:nvSpPr>
            <p:spPr bwMode="auto">
              <a:xfrm>
                <a:off x="2357446" y="4322316"/>
                <a:ext cx="68251" cy="68289"/>
              </a:xfrm>
              <a:prstGeom prst="rect">
                <a:avLst/>
              </a:prstGeom>
              <a:grpFill/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lnSpc>
                    <a:spcPct val="90000"/>
                  </a:lnSpc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Font typeface="Arial" charset="0"/>
                  <a:buChar char="•"/>
                  <a:defRPr/>
                </a:pPr>
                <a:endParaRPr lang="en-US" dirty="0">
                  <a:solidFill>
                    <a:srgbClr val="333399"/>
                  </a:solidFill>
                  <a:latin typeface="+mj-lt"/>
                  <a:ea typeface="+mn-ea"/>
                  <a:cs typeface="ＭＳ Ｐゴシック" charset="0"/>
                </a:endParaRPr>
              </a:p>
            </p:txBody>
          </p:sp>
          <p:cxnSp>
            <p:nvCxnSpPr>
              <p:cNvPr id="18648" name="Straight Connector 82"/>
              <p:cNvCxnSpPr>
                <a:cxnSpLocks noChangeShapeType="1"/>
              </p:cNvCxnSpPr>
              <p:nvPr/>
            </p:nvCxnSpPr>
            <p:spPr bwMode="auto">
              <a:xfrm>
                <a:off x="2392365" y="4080923"/>
                <a:ext cx="0" cy="549486"/>
              </a:xfrm>
              <a:prstGeom prst="line">
                <a:avLst/>
              </a:prstGeom>
              <a:grpFill/>
              <a:ln w="15875">
                <a:solidFill>
                  <a:srgbClr val="00B050"/>
                </a:solidFill>
                <a:round/>
                <a:headEnd/>
                <a:tailEnd/>
              </a:ln>
            </p:spPr>
          </p:cxnSp>
        </p:grpSp>
        <p:grpSp>
          <p:nvGrpSpPr>
            <p:cNvPr id="28" name="Group 12305"/>
            <p:cNvGrpSpPr>
              <a:grpSpLocks/>
            </p:cNvGrpSpPr>
            <p:nvPr/>
          </p:nvGrpSpPr>
          <p:grpSpPr bwMode="auto">
            <a:xfrm>
              <a:off x="2088263" y="3652013"/>
              <a:ext cx="68517" cy="626734"/>
              <a:chOff x="2088315" y="4003106"/>
              <a:chExt cx="68506" cy="626975"/>
            </a:xfrm>
            <a:solidFill>
              <a:srgbClr val="00B050"/>
            </a:solidFill>
          </p:grpSpPr>
          <p:sp>
            <p:nvSpPr>
              <p:cNvPr id="62" name="Rectangle 61"/>
              <p:cNvSpPr/>
              <p:nvPr/>
            </p:nvSpPr>
            <p:spPr bwMode="auto">
              <a:xfrm>
                <a:off x="2087615" y="4288966"/>
                <a:ext cx="69839" cy="68288"/>
              </a:xfrm>
              <a:prstGeom prst="rect">
                <a:avLst/>
              </a:prstGeom>
              <a:grpFill/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lnSpc>
                    <a:spcPct val="90000"/>
                  </a:lnSpc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Font typeface="Arial" charset="0"/>
                  <a:buChar char="•"/>
                  <a:defRPr/>
                </a:pPr>
                <a:endParaRPr lang="en-US" dirty="0">
                  <a:solidFill>
                    <a:srgbClr val="333399"/>
                  </a:solidFill>
                  <a:latin typeface="+mj-lt"/>
                  <a:ea typeface="+mn-ea"/>
                  <a:cs typeface="ＭＳ Ｐゴシック" charset="0"/>
                </a:endParaRPr>
              </a:p>
            </p:txBody>
          </p:sp>
          <p:cxnSp>
            <p:nvCxnSpPr>
              <p:cNvPr id="18646" name="Straight Connector 84"/>
              <p:cNvCxnSpPr>
                <a:cxnSpLocks noChangeShapeType="1"/>
              </p:cNvCxnSpPr>
              <p:nvPr/>
            </p:nvCxnSpPr>
            <p:spPr bwMode="auto">
              <a:xfrm>
                <a:off x="2122535" y="4003106"/>
                <a:ext cx="0" cy="627303"/>
              </a:xfrm>
              <a:prstGeom prst="line">
                <a:avLst/>
              </a:prstGeom>
              <a:grpFill/>
              <a:ln w="15875">
                <a:solidFill>
                  <a:srgbClr val="00B050"/>
                </a:solidFill>
                <a:round/>
                <a:headEnd/>
                <a:tailEnd/>
              </a:ln>
            </p:spPr>
          </p:cxnSp>
        </p:grpSp>
        <p:grpSp>
          <p:nvGrpSpPr>
            <p:cNvPr id="29" name="Group 12306"/>
            <p:cNvGrpSpPr>
              <a:grpSpLocks/>
            </p:cNvGrpSpPr>
            <p:nvPr/>
          </p:nvGrpSpPr>
          <p:grpSpPr bwMode="auto">
            <a:xfrm>
              <a:off x="1918461" y="3693696"/>
              <a:ext cx="68517" cy="556766"/>
              <a:chOff x="1918540" y="4044805"/>
              <a:chExt cx="68506" cy="556980"/>
            </a:xfrm>
            <a:solidFill>
              <a:srgbClr val="00B050"/>
            </a:solidFill>
          </p:grpSpPr>
          <p:sp>
            <p:nvSpPr>
              <p:cNvPr id="63" name="Rectangle 62"/>
              <p:cNvSpPr/>
              <p:nvPr/>
            </p:nvSpPr>
            <p:spPr bwMode="auto">
              <a:xfrm>
                <a:off x="1917779" y="4323904"/>
                <a:ext cx="69839" cy="68288"/>
              </a:xfrm>
              <a:prstGeom prst="rect">
                <a:avLst/>
              </a:prstGeom>
              <a:grpFill/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lnSpc>
                    <a:spcPct val="90000"/>
                  </a:lnSpc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Font typeface="Arial" charset="0"/>
                  <a:buChar char="•"/>
                  <a:defRPr/>
                </a:pPr>
                <a:endParaRPr lang="en-US" dirty="0">
                  <a:solidFill>
                    <a:srgbClr val="333399"/>
                  </a:solidFill>
                  <a:latin typeface="+mj-lt"/>
                  <a:ea typeface="+mn-ea"/>
                  <a:cs typeface="ＭＳ Ｐゴシック" charset="0"/>
                </a:endParaRPr>
              </a:p>
            </p:txBody>
          </p:sp>
          <p:cxnSp>
            <p:nvCxnSpPr>
              <p:cNvPr id="18644" name="Straight Connector 86"/>
              <p:cNvCxnSpPr>
                <a:cxnSpLocks noChangeShapeType="1"/>
              </p:cNvCxnSpPr>
              <p:nvPr/>
            </p:nvCxnSpPr>
            <p:spPr bwMode="auto">
              <a:xfrm>
                <a:off x="1952699" y="4044397"/>
                <a:ext cx="0" cy="557426"/>
              </a:xfrm>
              <a:prstGeom prst="line">
                <a:avLst/>
              </a:prstGeom>
              <a:grpFill/>
              <a:ln w="15875">
                <a:solidFill>
                  <a:srgbClr val="00B050"/>
                </a:solidFill>
                <a:round/>
                <a:headEnd/>
                <a:tailEnd/>
              </a:ln>
            </p:spPr>
          </p:cxnSp>
        </p:grpSp>
        <p:grpSp>
          <p:nvGrpSpPr>
            <p:cNvPr id="30" name="Group 12307"/>
            <p:cNvGrpSpPr>
              <a:grpSpLocks/>
            </p:cNvGrpSpPr>
            <p:nvPr/>
          </p:nvGrpSpPr>
          <p:grpSpPr bwMode="auto">
            <a:xfrm>
              <a:off x="1745678" y="3729424"/>
              <a:ext cx="68517" cy="521038"/>
              <a:chOff x="1745785" y="4080547"/>
              <a:chExt cx="68506" cy="521238"/>
            </a:xfrm>
            <a:solidFill>
              <a:srgbClr val="00B050"/>
            </a:solidFill>
          </p:grpSpPr>
          <p:sp>
            <p:nvSpPr>
              <p:cNvPr id="64" name="Rectangle 63"/>
              <p:cNvSpPr/>
              <p:nvPr/>
            </p:nvSpPr>
            <p:spPr bwMode="auto">
              <a:xfrm>
                <a:off x="1746357" y="4322316"/>
                <a:ext cx="68252" cy="68289"/>
              </a:xfrm>
              <a:prstGeom prst="rect">
                <a:avLst/>
              </a:prstGeom>
              <a:grpFill/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lnSpc>
                    <a:spcPct val="90000"/>
                  </a:lnSpc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Font typeface="Arial" charset="0"/>
                  <a:buChar char="•"/>
                  <a:defRPr/>
                </a:pPr>
                <a:endParaRPr lang="en-US" dirty="0">
                  <a:solidFill>
                    <a:srgbClr val="333399"/>
                  </a:solidFill>
                  <a:latin typeface="+mj-lt"/>
                  <a:ea typeface="+mn-ea"/>
                  <a:cs typeface="ＭＳ Ｐゴシック" charset="0"/>
                </a:endParaRPr>
              </a:p>
            </p:txBody>
          </p:sp>
          <p:cxnSp>
            <p:nvCxnSpPr>
              <p:cNvPr id="18642" name="Straight Connector 88"/>
              <p:cNvCxnSpPr>
                <a:cxnSpLocks noChangeShapeType="1"/>
              </p:cNvCxnSpPr>
              <p:nvPr/>
            </p:nvCxnSpPr>
            <p:spPr bwMode="auto">
              <a:xfrm>
                <a:off x="1781276" y="4080923"/>
                <a:ext cx="0" cy="520900"/>
              </a:xfrm>
              <a:prstGeom prst="line">
                <a:avLst/>
              </a:prstGeom>
              <a:grpFill/>
              <a:ln w="15875">
                <a:solidFill>
                  <a:srgbClr val="00B050"/>
                </a:solidFill>
                <a:round/>
                <a:headEnd/>
                <a:tailEnd/>
              </a:ln>
            </p:spPr>
          </p:cxnSp>
        </p:grpSp>
        <p:grpSp>
          <p:nvGrpSpPr>
            <p:cNvPr id="31" name="Group 12308"/>
            <p:cNvGrpSpPr>
              <a:grpSpLocks/>
            </p:cNvGrpSpPr>
            <p:nvPr/>
          </p:nvGrpSpPr>
          <p:grpSpPr bwMode="auto">
            <a:xfrm>
              <a:off x="1571118" y="3729424"/>
              <a:ext cx="68517" cy="521038"/>
              <a:chOff x="1571253" y="4080547"/>
              <a:chExt cx="68506" cy="521238"/>
            </a:xfrm>
            <a:solidFill>
              <a:srgbClr val="00B050"/>
            </a:solidFill>
          </p:grpSpPr>
          <p:sp>
            <p:nvSpPr>
              <p:cNvPr id="65" name="Rectangle 64"/>
              <p:cNvSpPr/>
              <p:nvPr/>
            </p:nvSpPr>
            <p:spPr bwMode="auto">
              <a:xfrm>
                <a:off x="1571760" y="4327081"/>
                <a:ext cx="68252" cy="68288"/>
              </a:xfrm>
              <a:prstGeom prst="rect">
                <a:avLst/>
              </a:prstGeom>
              <a:grpFill/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lnSpc>
                    <a:spcPct val="90000"/>
                  </a:lnSpc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Font typeface="Arial" charset="0"/>
                  <a:buChar char="•"/>
                  <a:defRPr/>
                </a:pPr>
                <a:endParaRPr lang="en-US" dirty="0">
                  <a:solidFill>
                    <a:srgbClr val="333399"/>
                  </a:solidFill>
                  <a:latin typeface="+mj-lt"/>
                  <a:ea typeface="+mn-ea"/>
                  <a:cs typeface="ＭＳ Ｐゴシック" charset="0"/>
                </a:endParaRPr>
              </a:p>
            </p:txBody>
          </p:sp>
          <p:cxnSp>
            <p:nvCxnSpPr>
              <p:cNvPr id="18640" name="Straight Connector 90"/>
              <p:cNvCxnSpPr>
                <a:cxnSpLocks noChangeShapeType="1"/>
              </p:cNvCxnSpPr>
              <p:nvPr/>
            </p:nvCxnSpPr>
            <p:spPr bwMode="auto">
              <a:xfrm>
                <a:off x="1606679" y="4080923"/>
                <a:ext cx="0" cy="520900"/>
              </a:xfrm>
              <a:prstGeom prst="line">
                <a:avLst/>
              </a:prstGeom>
              <a:grpFill/>
              <a:ln w="15875">
                <a:solidFill>
                  <a:srgbClr val="00B050"/>
                </a:solidFill>
                <a:round/>
                <a:headEnd/>
                <a:tailEnd/>
              </a:ln>
            </p:spPr>
          </p:cxnSp>
        </p:grpSp>
        <p:grpSp>
          <p:nvGrpSpPr>
            <p:cNvPr id="10313" name="Group 12309"/>
            <p:cNvGrpSpPr>
              <a:grpSpLocks/>
            </p:cNvGrpSpPr>
            <p:nvPr/>
          </p:nvGrpSpPr>
          <p:grpSpPr bwMode="auto">
            <a:xfrm>
              <a:off x="1407275" y="3759198"/>
              <a:ext cx="68517" cy="549330"/>
              <a:chOff x="1407436" y="4110332"/>
              <a:chExt cx="68506" cy="549541"/>
            </a:xfrm>
            <a:solidFill>
              <a:srgbClr val="00B050"/>
            </a:solidFill>
          </p:grpSpPr>
          <p:sp>
            <p:nvSpPr>
              <p:cNvPr id="66" name="Rectangle 65"/>
              <p:cNvSpPr/>
              <p:nvPr/>
            </p:nvSpPr>
            <p:spPr bwMode="auto">
              <a:xfrm>
                <a:off x="1406686" y="4400133"/>
                <a:ext cx="69839" cy="68288"/>
              </a:xfrm>
              <a:prstGeom prst="rect">
                <a:avLst/>
              </a:prstGeom>
              <a:grpFill/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lnSpc>
                    <a:spcPct val="90000"/>
                  </a:lnSpc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Font typeface="Arial" charset="0"/>
                  <a:buChar char="•"/>
                  <a:defRPr/>
                </a:pPr>
                <a:endParaRPr lang="en-US" dirty="0">
                  <a:solidFill>
                    <a:srgbClr val="333399"/>
                  </a:solidFill>
                  <a:latin typeface="+mj-lt"/>
                  <a:ea typeface="+mn-ea"/>
                  <a:cs typeface="ＭＳ Ｐゴシック" charset="0"/>
                </a:endParaRPr>
              </a:p>
            </p:txBody>
          </p:sp>
          <p:cxnSp>
            <p:nvCxnSpPr>
              <p:cNvPr id="18638" name="Straight Connector 92"/>
              <p:cNvCxnSpPr>
                <a:cxnSpLocks noChangeShapeType="1"/>
              </p:cNvCxnSpPr>
              <p:nvPr/>
            </p:nvCxnSpPr>
            <p:spPr bwMode="auto">
              <a:xfrm>
                <a:off x="1441606" y="4111097"/>
                <a:ext cx="0" cy="549486"/>
              </a:xfrm>
              <a:prstGeom prst="line">
                <a:avLst/>
              </a:prstGeom>
              <a:grpFill/>
              <a:ln w="15875">
                <a:solidFill>
                  <a:srgbClr val="00B050"/>
                </a:solidFill>
                <a:round/>
                <a:headEnd/>
                <a:tailEnd/>
              </a:ln>
            </p:spPr>
          </p:cxnSp>
        </p:grpSp>
        <p:grpSp>
          <p:nvGrpSpPr>
            <p:cNvPr id="10273" name="Group 12310"/>
            <p:cNvGrpSpPr>
              <a:grpSpLocks/>
            </p:cNvGrpSpPr>
            <p:nvPr/>
          </p:nvGrpSpPr>
          <p:grpSpPr bwMode="auto">
            <a:xfrm>
              <a:off x="1303011" y="3809813"/>
              <a:ext cx="68517" cy="468934"/>
              <a:chOff x="1303189" y="4160967"/>
              <a:chExt cx="68506" cy="469114"/>
            </a:xfrm>
          </p:grpSpPr>
          <p:sp>
            <p:nvSpPr>
              <p:cNvPr id="67" name="Rectangle 66"/>
              <p:cNvSpPr/>
              <p:nvPr/>
            </p:nvSpPr>
            <p:spPr bwMode="auto">
              <a:xfrm>
                <a:off x="1303317" y="4393781"/>
                <a:ext cx="68255" cy="68289"/>
              </a:xfrm>
              <a:prstGeom prst="rect">
                <a:avLst/>
              </a:prstGeom>
              <a:solidFill>
                <a:schemeClr val="accent3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lnSpc>
                    <a:spcPct val="90000"/>
                  </a:lnSpc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Font typeface="Arial" charset="0"/>
                  <a:buChar char="•"/>
                  <a:defRPr/>
                </a:pPr>
                <a:endParaRPr lang="en-US" dirty="0">
                  <a:solidFill>
                    <a:srgbClr val="333399"/>
                  </a:solidFill>
                  <a:latin typeface="+mj-lt"/>
                  <a:ea typeface="+mn-ea"/>
                  <a:cs typeface="ＭＳ Ｐゴシック" charset="0"/>
                </a:endParaRPr>
              </a:p>
            </p:txBody>
          </p:sp>
          <p:cxnSp>
            <p:nvCxnSpPr>
              <p:cNvPr id="10337" name="Straight Connector 94"/>
              <p:cNvCxnSpPr>
                <a:cxnSpLocks noChangeShapeType="1"/>
              </p:cNvCxnSpPr>
              <p:nvPr/>
            </p:nvCxnSpPr>
            <p:spPr bwMode="auto">
              <a:xfrm>
                <a:off x="1338435" y="4160329"/>
                <a:ext cx="0" cy="470080"/>
              </a:xfrm>
              <a:prstGeom prst="line">
                <a:avLst/>
              </a:prstGeom>
              <a:noFill/>
              <a:ln w="15875">
                <a:solidFill>
                  <a:srgbClr val="00B050"/>
                </a:solidFill>
                <a:round/>
                <a:headEnd/>
                <a:tailEnd/>
              </a:ln>
            </p:spPr>
          </p:cxnSp>
        </p:grpSp>
        <p:grpSp>
          <p:nvGrpSpPr>
            <p:cNvPr id="10315" name="Group 12311"/>
            <p:cNvGrpSpPr>
              <a:grpSpLocks/>
            </p:cNvGrpSpPr>
            <p:nvPr/>
          </p:nvGrpSpPr>
          <p:grpSpPr bwMode="auto">
            <a:xfrm>
              <a:off x="1218204" y="3759198"/>
              <a:ext cx="68517" cy="519549"/>
              <a:chOff x="1218396" y="4110332"/>
              <a:chExt cx="68506" cy="519749"/>
            </a:xfrm>
            <a:solidFill>
              <a:srgbClr val="00B050"/>
            </a:solidFill>
          </p:grpSpPr>
          <p:sp>
            <p:nvSpPr>
              <p:cNvPr id="68" name="Rectangle 67"/>
              <p:cNvSpPr/>
              <p:nvPr/>
            </p:nvSpPr>
            <p:spPr bwMode="auto">
              <a:xfrm>
                <a:off x="1217805" y="4358843"/>
                <a:ext cx="69839" cy="68288"/>
              </a:xfrm>
              <a:prstGeom prst="rect">
                <a:avLst/>
              </a:prstGeom>
              <a:grpFill/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lnSpc>
                    <a:spcPct val="90000"/>
                  </a:lnSpc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Font typeface="Arial" charset="0"/>
                  <a:buChar char="•"/>
                  <a:defRPr/>
                </a:pPr>
                <a:endParaRPr lang="en-US" dirty="0">
                  <a:solidFill>
                    <a:srgbClr val="333399"/>
                  </a:solidFill>
                  <a:latin typeface="+mj-lt"/>
                  <a:ea typeface="+mn-ea"/>
                  <a:cs typeface="ＭＳ Ｐゴシック" charset="0"/>
                </a:endParaRPr>
              </a:p>
            </p:txBody>
          </p:sp>
          <p:cxnSp>
            <p:nvCxnSpPr>
              <p:cNvPr id="18634" name="Straight Connector 12288"/>
              <p:cNvCxnSpPr>
                <a:cxnSpLocks noChangeShapeType="1"/>
              </p:cNvCxnSpPr>
              <p:nvPr/>
            </p:nvCxnSpPr>
            <p:spPr bwMode="auto">
              <a:xfrm>
                <a:off x="1252724" y="4111097"/>
                <a:ext cx="0" cy="519312"/>
              </a:xfrm>
              <a:prstGeom prst="line">
                <a:avLst/>
              </a:prstGeom>
              <a:grpFill/>
              <a:ln w="15875">
                <a:solidFill>
                  <a:srgbClr val="00B050"/>
                </a:solidFill>
                <a:round/>
                <a:headEnd/>
                <a:tailEnd/>
              </a:ln>
            </p:spPr>
          </p:cxnSp>
        </p:grpSp>
        <p:grpSp>
          <p:nvGrpSpPr>
            <p:cNvPr id="10316" name="Group 12312"/>
            <p:cNvGrpSpPr>
              <a:grpSpLocks/>
            </p:cNvGrpSpPr>
            <p:nvPr/>
          </p:nvGrpSpPr>
          <p:grpSpPr bwMode="auto">
            <a:xfrm>
              <a:off x="1133490" y="3809813"/>
              <a:ext cx="68517" cy="537413"/>
              <a:chOff x="1133695" y="4160967"/>
              <a:chExt cx="68506" cy="537620"/>
            </a:xfrm>
            <a:solidFill>
              <a:srgbClr val="00B050"/>
            </a:solidFill>
          </p:grpSpPr>
          <p:sp>
            <p:nvSpPr>
              <p:cNvPr id="69" name="Rectangle 68"/>
              <p:cNvSpPr/>
              <p:nvPr/>
            </p:nvSpPr>
            <p:spPr bwMode="auto">
              <a:xfrm>
                <a:off x="1133680" y="4357255"/>
                <a:ext cx="68252" cy="68289"/>
              </a:xfrm>
              <a:prstGeom prst="rect">
                <a:avLst/>
              </a:prstGeom>
              <a:grpFill/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lnSpc>
                    <a:spcPct val="90000"/>
                  </a:lnSpc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Font typeface="Arial" charset="0"/>
                  <a:buChar char="•"/>
                  <a:defRPr/>
                </a:pPr>
                <a:endParaRPr lang="en-US" dirty="0">
                  <a:solidFill>
                    <a:srgbClr val="333399"/>
                  </a:solidFill>
                  <a:latin typeface="+mj-lt"/>
                  <a:ea typeface="+mn-ea"/>
                  <a:cs typeface="ＭＳ Ｐゴシック" charset="0"/>
                </a:endParaRPr>
              </a:p>
            </p:txBody>
          </p:sp>
          <p:cxnSp>
            <p:nvCxnSpPr>
              <p:cNvPr id="18632" name="Straight Connector 12294"/>
              <p:cNvCxnSpPr>
                <a:cxnSpLocks noChangeShapeType="1"/>
              </p:cNvCxnSpPr>
              <p:nvPr/>
            </p:nvCxnSpPr>
            <p:spPr bwMode="auto">
              <a:xfrm>
                <a:off x="1168599" y="4160329"/>
                <a:ext cx="0" cy="538370"/>
              </a:xfrm>
              <a:prstGeom prst="line">
                <a:avLst/>
              </a:prstGeom>
              <a:grpFill/>
              <a:ln w="15875">
                <a:solidFill>
                  <a:srgbClr val="00B050"/>
                </a:solidFill>
                <a:round/>
                <a:headEnd/>
                <a:tailEnd/>
              </a:ln>
            </p:spPr>
          </p:cxnSp>
        </p:grpSp>
        <p:grpSp>
          <p:nvGrpSpPr>
            <p:cNvPr id="10317" name="Group 12313"/>
            <p:cNvGrpSpPr>
              <a:grpSpLocks/>
            </p:cNvGrpSpPr>
            <p:nvPr/>
          </p:nvGrpSpPr>
          <p:grpSpPr bwMode="auto">
            <a:xfrm>
              <a:off x="1083221" y="3809813"/>
              <a:ext cx="68517" cy="503174"/>
              <a:chOff x="1083435" y="4160967"/>
              <a:chExt cx="68506" cy="503367"/>
            </a:xfrm>
            <a:solidFill>
              <a:srgbClr val="00B050"/>
            </a:solidFill>
          </p:grpSpPr>
          <p:sp>
            <p:nvSpPr>
              <p:cNvPr id="70" name="Rectangle 69"/>
              <p:cNvSpPr/>
              <p:nvPr/>
            </p:nvSpPr>
            <p:spPr bwMode="auto">
              <a:xfrm>
                <a:off x="1082889" y="4431896"/>
                <a:ext cx="115869" cy="68288"/>
              </a:xfrm>
              <a:prstGeom prst="rect">
                <a:avLst/>
              </a:prstGeom>
              <a:grpFill/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lnSpc>
                    <a:spcPct val="90000"/>
                  </a:lnSpc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Font typeface="Arial" charset="0"/>
                  <a:buChar char="•"/>
                  <a:defRPr/>
                </a:pPr>
                <a:endParaRPr lang="en-US" dirty="0">
                  <a:solidFill>
                    <a:srgbClr val="333399"/>
                  </a:solidFill>
                  <a:latin typeface="+mj-lt"/>
                  <a:ea typeface="+mn-ea"/>
                  <a:cs typeface="ＭＳ Ｐゴシック" charset="0"/>
                </a:endParaRPr>
              </a:p>
            </p:txBody>
          </p:sp>
          <p:cxnSp>
            <p:nvCxnSpPr>
              <p:cNvPr id="18630" name="Straight Connector 12296"/>
              <p:cNvCxnSpPr>
                <a:cxnSpLocks noChangeShapeType="1"/>
              </p:cNvCxnSpPr>
              <p:nvPr/>
            </p:nvCxnSpPr>
            <p:spPr bwMode="auto">
              <a:xfrm>
                <a:off x="1117808" y="4160329"/>
                <a:ext cx="0" cy="503431"/>
              </a:xfrm>
              <a:prstGeom prst="line">
                <a:avLst/>
              </a:prstGeom>
              <a:grpFill/>
              <a:ln w="15875">
                <a:solidFill>
                  <a:srgbClr val="00B050"/>
                </a:solidFill>
                <a:round/>
                <a:headEnd/>
                <a:tailEnd/>
              </a:ln>
            </p:spPr>
          </p:cxnSp>
        </p:grpSp>
        <p:sp>
          <p:nvSpPr>
            <p:cNvPr id="18438" name="Freeform 12315"/>
            <p:cNvSpPr>
              <a:spLocks/>
            </p:cNvSpPr>
            <p:nvPr/>
          </p:nvSpPr>
          <p:spPr bwMode="auto">
            <a:xfrm>
              <a:off x="1036422" y="3764726"/>
              <a:ext cx="3141861" cy="547687"/>
            </a:xfrm>
            <a:custGeom>
              <a:avLst/>
              <a:gdLst>
                <a:gd name="T0" fmla="*/ 3123324 w 3142319"/>
                <a:gd name="T1" fmla="*/ 40916 h 548045"/>
                <a:gd name="T2" fmla="*/ 2868721 w 3142319"/>
                <a:gd name="T3" fmla="*/ 84760 h 548045"/>
                <a:gd name="T4" fmla="*/ 2605235 w 3142319"/>
                <a:gd name="T5" fmla="*/ 0 h 548045"/>
                <a:gd name="T6" fmla="*/ 2344713 w 3142319"/>
                <a:gd name="T7" fmla="*/ 78912 h 548045"/>
                <a:gd name="T8" fmla="*/ 2084191 w 3142319"/>
                <a:gd name="T9" fmla="*/ 81837 h 548045"/>
                <a:gd name="T10" fmla="*/ 1829587 w 3142319"/>
                <a:gd name="T11" fmla="*/ 81837 h 548045"/>
                <a:gd name="T12" fmla="*/ 1566102 w 3142319"/>
                <a:gd name="T13" fmla="*/ 40916 h 548045"/>
                <a:gd name="T14" fmla="*/ 1302619 w 3142319"/>
                <a:gd name="T15" fmla="*/ 40916 h 548045"/>
                <a:gd name="T16" fmla="*/ 1045054 w 3142319"/>
                <a:gd name="T17" fmla="*/ 43837 h 548045"/>
                <a:gd name="T18" fmla="*/ 867428 w 3142319"/>
                <a:gd name="T19" fmla="*/ 46759 h 548045"/>
                <a:gd name="T20" fmla="*/ 698676 w 3142319"/>
                <a:gd name="T21" fmla="*/ 40916 h 548045"/>
                <a:gd name="T22" fmla="*/ 524005 w 3142319"/>
                <a:gd name="T23" fmla="*/ 40916 h 548045"/>
                <a:gd name="T24" fmla="*/ 355259 w 3142319"/>
                <a:gd name="T25" fmla="*/ 111063 h 548045"/>
                <a:gd name="T26" fmla="*/ 260516 w 3142319"/>
                <a:gd name="T27" fmla="*/ 113986 h 548045"/>
                <a:gd name="T28" fmla="*/ 168759 w 3142319"/>
                <a:gd name="T29" fmla="*/ 70144 h 548045"/>
                <a:gd name="T30" fmla="*/ 94732 w 3142319"/>
                <a:gd name="T31" fmla="*/ 163670 h 548045"/>
                <a:gd name="T32" fmla="*/ 44416 w 3142319"/>
                <a:gd name="T33" fmla="*/ 108140 h 548045"/>
                <a:gd name="T34" fmla="*/ 0 w 3142319"/>
                <a:gd name="T35" fmla="*/ 537779 h 54804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142319"/>
                <a:gd name="T55" fmla="*/ 0 h 548045"/>
                <a:gd name="T56" fmla="*/ 3142319 w 3142319"/>
                <a:gd name="T57" fmla="*/ 548045 h 54804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142319" h="548045">
                  <a:moveTo>
                    <a:pt x="3142319" y="41699"/>
                  </a:moveTo>
                  <a:lnTo>
                    <a:pt x="2886168" y="86377"/>
                  </a:lnTo>
                  <a:lnTo>
                    <a:pt x="2621081" y="0"/>
                  </a:lnTo>
                  <a:lnTo>
                    <a:pt x="2358973" y="80420"/>
                  </a:lnTo>
                  <a:lnTo>
                    <a:pt x="2096865" y="83398"/>
                  </a:lnTo>
                  <a:lnTo>
                    <a:pt x="1840714" y="83398"/>
                  </a:lnTo>
                  <a:lnTo>
                    <a:pt x="1575627" y="41699"/>
                  </a:lnTo>
                  <a:lnTo>
                    <a:pt x="1310540" y="41699"/>
                  </a:lnTo>
                  <a:lnTo>
                    <a:pt x="1051411" y="44678"/>
                  </a:lnTo>
                  <a:lnTo>
                    <a:pt x="872701" y="47656"/>
                  </a:lnTo>
                  <a:lnTo>
                    <a:pt x="702926" y="41699"/>
                  </a:lnTo>
                  <a:lnTo>
                    <a:pt x="527194" y="41699"/>
                  </a:lnTo>
                  <a:lnTo>
                    <a:pt x="357420" y="113183"/>
                  </a:lnTo>
                  <a:lnTo>
                    <a:pt x="262108" y="116162"/>
                  </a:lnTo>
                  <a:lnTo>
                    <a:pt x="169774" y="71484"/>
                  </a:lnTo>
                  <a:lnTo>
                    <a:pt x="95312" y="166796"/>
                  </a:lnTo>
                  <a:lnTo>
                    <a:pt x="44677" y="110205"/>
                  </a:lnTo>
                  <a:lnTo>
                    <a:pt x="0" y="548045"/>
                  </a:lnTo>
                </a:path>
              </a:pathLst>
            </a:custGeom>
            <a:noFill/>
            <a:ln w="28575" cap="flat" cmpd="sng">
              <a:solidFill>
                <a:srgbClr val="99FF3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/>
            <a:lstStyle/>
            <a:p>
              <a:pPr>
                <a:defRPr/>
              </a:pPr>
              <a:endParaRPr lang="fr-FR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592" name="Oval 12316"/>
            <p:cNvSpPr>
              <a:spLocks noChangeArrowheads="1"/>
            </p:cNvSpPr>
            <p:nvPr/>
          </p:nvSpPr>
          <p:spPr bwMode="auto">
            <a:xfrm>
              <a:off x="4149706" y="3779013"/>
              <a:ext cx="60329" cy="61913"/>
            </a:xfrm>
            <a:prstGeom prst="ellipse">
              <a:avLst/>
            </a:prstGeom>
            <a:solidFill>
              <a:srgbClr val="99FF33"/>
            </a:solidFill>
            <a:ln w="9525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Font typeface="Arial" charset="0"/>
                <a:buChar char="•"/>
                <a:defRPr/>
              </a:pPr>
              <a:endParaRPr lang="en-US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593" name="Oval 125"/>
            <p:cNvSpPr>
              <a:spLocks noChangeArrowheads="1"/>
            </p:cNvSpPr>
            <p:nvPr/>
          </p:nvSpPr>
          <p:spPr bwMode="auto">
            <a:xfrm>
              <a:off x="3894103" y="3818701"/>
              <a:ext cx="61916" cy="60325"/>
            </a:xfrm>
            <a:prstGeom prst="ellipse">
              <a:avLst/>
            </a:prstGeom>
            <a:solidFill>
              <a:srgbClr val="99FF33"/>
            </a:solidFill>
            <a:ln w="9525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Font typeface="Arial" charset="0"/>
                <a:buChar char="•"/>
                <a:defRPr/>
              </a:pPr>
              <a:endParaRPr lang="en-US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594" name="Oval 126"/>
            <p:cNvSpPr>
              <a:spLocks noChangeArrowheads="1"/>
            </p:cNvSpPr>
            <p:nvPr/>
          </p:nvSpPr>
          <p:spPr bwMode="auto">
            <a:xfrm>
              <a:off x="3638499" y="3734563"/>
              <a:ext cx="60329" cy="60325"/>
            </a:xfrm>
            <a:prstGeom prst="ellipse">
              <a:avLst/>
            </a:prstGeom>
            <a:solidFill>
              <a:srgbClr val="99FF33"/>
            </a:solidFill>
            <a:ln w="9525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Font typeface="Arial" charset="0"/>
                <a:buChar char="•"/>
                <a:defRPr/>
              </a:pPr>
              <a:endParaRPr lang="en-US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595" name="Oval 128"/>
            <p:cNvSpPr>
              <a:spLocks noChangeArrowheads="1"/>
            </p:cNvSpPr>
            <p:nvPr/>
          </p:nvSpPr>
          <p:spPr bwMode="auto">
            <a:xfrm>
              <a:off x="3367020" y="3818701"/>
              <a:ext cx="61916" cy="60325"/>
            </a:xfrm>
            <a:prstGeom prst="ellipse">
              <a:avLst/>
            </a:prstGeom>
            <a:solidFill>
              <a:srgbClr val="99FF33"/>
            </a:solidFill>
            <a:ln w="9525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Font typeface="Arial" charset="0"/>
                <a:buChar char="•"/>
                <a:defRPr/>
              </a:pPr>
              <a:endParaRPr lang="en-US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596" name="Oval 129"/>
            <p:cNvSpPr>
              <a:spLocks noChangeArrowheads="1"/>
            </p:cNvSpPr>
            <p:nvPr/>
          </p:nvSpPr>
          <p:spPr bwMode="auto">
            <a:xfrm>
              <a:off x="3098715" y="3818701"/>
              <a:ext cx="60329" cy="60325"/>
            </a:xfrm>
            <a:prstGeom prst="ellipse">
              <a:avLst/>
            </a:prstGeom>
            <a:solidFill>
              <a:srgbClr val="99FF33"/>
            </a:solidFill>
            <a:ln w="9525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Font typeface="Arial" charset="0"/>
                <a:buChar char="•"/>
                <a:defRPr/>
              </a:pPr>
              <a:endParaRPr lang="en-US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597" name="Oval 130"/>
            <p:cNvSpPr>
              <a:spLocks noChangeArrowheads="1"/>
            </p:cNvSpPr>
            <p:nvPr/>
          </p:nvSpPr>
          <p:spPr bwMode="auto">
            <a:xfrm>
              <a:off x="2844699" y="3818701"/>
              <a:ext cx="61917" cy="60325"/>
            </a:xfrm>
            <a:prstGeom prst="ellipse">
              <a:avLst/>
            </a:prstGeom>
            <a:solidFill>
              <a:srgbClr val="99FF33"/>
            </a:solidFill>
            <a:ln w="9525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Font typeface="Arial" charset="0"/>
                <a:buChar char="•"/>
                <a:defRPr/>
              </a:pPr>
              <a:endParaRPr lang="en-US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598" name="Oval 131"/>
            <p:cNvSpPr>
              <a:spLocks noChangeArrowheads="1"/>
            </p:cNvSpPr>
            <p:nvPr/>
          </p:nvSpPr>
          <p:spPr bwMode="auto">
            <a:xfrm>
              <a:off x="2577982" y="3779013"/>
              <a:ext cx="60329" cy="61913"/>
            </a:xfrm>
            <a:prstGeom prst="ellipse">
              <a:avLst/>
            </a:prstGeom>
            <a:solidFill>
              <a:srgbClr val="99FF33"/>
            </a:solidFill>
            <a:ln w="9525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Font typeface="Arial" charset="0"/>
                <a:buChar char="•"/>
                <a:defRPr/>
              </a:pPr>
              <a:endParaRPr lang="en-US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599" name="Oval 132"/>
            <p:cNvSpPr>
              <a:spLocks noChangeArrowheads="1"/>
            </p:cNvSpPr>
            <p:nvPr/>
          </p:nvSpPr>
          <p:spPr bwMode="auto">
            <a:xfrm>
              <a:off x="2319203" y="3779013"/>
              <a:ext cx="60329" cy="61913"/>
            </a:xfrm>
            <a:prstGeom prst="ellipse">
              <a:avLst/>
            </a:prstGeom>
            <a:solidFill>
              <a:srgbClr val="99FF33"/>
            </a:solidFill>
            <a:ln w="9525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Font typeface="Arial" charset="0"/>
                <a:buChar char="•"/>
                <a:defRPr/>
              </a:pPr>
              <a:endParaRPr lang="en-US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600" name="Oval 133"/>
            <p:cNvSpPr>
              <a:spLocks noChangeArrowheads="1"/>
            </p:cNvSpPr>
            <p:nvPr/>
          </p:nvSpPr>
          <p:spPr bwMode="auto">
            <a:xfrm>
              <a:off x="2058837" y="3779013"/>
              <a:ext cx="60329" cy="61913"/>
            </a:xfrm>
            <a:prstGeom prst="ellipse">
              <a:avLst/>
            </a:prstGeom>
            <a:solidFill>
              <a:srgbClr val="99FF33"/>
            </a:solidFill>
            <a:ln w="9525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Font typeface="Arial" charset="0"/>
                <a:buChar char="•"/>
                <a:defRPr/>
              </a:pPr>
              <a:endParaRPr lang="en-US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601" name="Oval 134"/>
            <p:cNvSpPr>
              <a:spLocks noChangeArrowheads="1"/>
            </p:cNvSpPr>
            <p:nvPr/>
          </p:nvSpPr>
          <p:spPr bwMode="auto">
            <a:xfrm>
              <a:off x="1888963" y="3779013"/>
              <a:ext cx="60329" cy="61913"/>
            </a:xfrm>
            <a:prstGeom prst="ellipse">
              <a:avLst/>
            </a:prstGeom>
            <a:solidFill>
              <a:srgbClr val="99FF33"/>
            </a:solidFill>
            <a:ln w="9525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Font typeface="Arial" charset="0"/>
                <a:buChar char="•"/>
                <a:defRPr/>
              </a:pPr>
              <a:endParaRPr lang="en-US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602" name="Oval 135"/>
            <p:cNvSpPr>
              <a:spLocks noChangeArrowheads="1"/>
            </p:cNvSpPr>
            <p:nvPr/>
          </p:nvSpPr>
          <p:spPr bwMode="auto">
            <a:xfrm>
              <a:off x="1715915" y="3779013"/>
              <a:ext cx="60329" cy="61913"/>
            </a:xfrm>
            <a:prstGeom prst="ellipse">
              <a:avLst/>
            </a:prstGeom>
            <a:solidFill>
              <a:srgbClr val="99FF33"/>
            </a:solidFill>
            <a:ln w="9525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Font typeface="Arial" charset="0"/>
                <a:buChar char="•"/>
                <a:defRPr/>
              </a:pPr>
              <a:endParaRPr lang="en-US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603" name="Oval 136"/>
            <p:cNvSpPr>
              <a:spLocks noChangeArrowheads="1"/>
            </p:cNvSpPr>
            <p:nvPr/>
          </p:nvSpPr>
          <p:spPr bwMode="auto">
            <a:xfrm>
              <a:off x="1533341" y="3785363"/>
              <a:ext cx="61917" cy="60325"/>
            </a:xfrm>
            <a:prstGeom prst="ellipse">
              <a:avLst/>
            </a:prstGeom>
            <a:solidFill>
              <a:srgbClr val="99FF33"/>
            </a:solidFill>
            <a:ln w="9525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Font typeface="Arial" charset="0"/>
                <a:buChar char="•"/>
                <a:defRPr/>
              </a:pPr>
              <a:endParaRPr lang="en-US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604" name="Oval 137"/>
            <p:cNvSpPr>
              <a:spLocks noChangeArrowheads="1"/>
            </p:cNvSpPr>
            <p:nvPr/>
          </p:nvSpPr>
          <p:spPr bwMode="auto">
            <a:xfrm>
              <a:off x="1352354" y="3845688"/>
              <a:ext cx="61917" cy="61913"/>
            </a:xfrm>
            <a:prstGeom prst="ellipse">
              <a:avLst/>
            </a:prstGeom>
            <a:solidFill>
              <a:srgbClr val="99FF33"/>
            </a:solidFill>
            <a:ln w="9525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Font typeface="Arial" charset="0"/>
                <a:buChar char="•"/>
                <a:defRPr/>
              </a:pPr>
              <a:endParaRPr lang="en-US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605" name="Oval 138"/>
            <p:cNvSpPr>
              <a:spLocks noChangeArrowheads="1"/>
            </p:cNvSpPr>
            <p:nvPr/>
          </p:nvSpPr>
          <p:spPr bwMode="auto">
            <a:xfrm>
              <a:off x="1272974" y="3848863"/>
              <a:ext cx="60329" cy="61913"/>
            </a:xfrm>
            <a:prstGeom prst="ellipse">
              <a:avLst/>
            </a:prstGeom>
            <a:solidFill>
              <a:srgbClr val="99FF33"/>
            </a:solidFill>
            <a:ln w="9525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Font typeface="Arial" charset="0"/>
                <a:buChar char="•"/>
                <a:defRPr/>
              </a:pPr>
              <a:endParaRPr lang="en-US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606" name="Oval 139"/>
            <p:cNvSpPr>
              <a:spLocks noChangeArrowheads="1"/>
            </p:cNvSpPr>
            <p:nvPr/>
          </p:nvSpPr>
          <p:spPr bwMode="auto">
            <a:xfrm>
              <a:off x="1182481" y="3813938"/>
              <a:ext cx="61916" cy="61913"/>
            </a:xfrm>
            <a:prstGeom prst="ellipse">
              <a:avLst/>
            </a:prstGeom>
            <a:solidFill>
              <a:srgbClr val="99FF33"/>
            </a:solidFill>
            <a:ln w="9525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Font typeface="Arial" charset="0"/>
                <a:buChar char="•"/>
                <a:defRPr/>
              </a:pPr>
              <a:endParaRPr lang="en-US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607" name="Oval 140"/>
            <p:cNvSpPr>
              <a:spLocks noChangeArrowheads="1"/>
            </p:cNvSpPr>
            <p:nvPr/>
          </p:nvSpPr>
          <p:spPr bwMode="auto">
            <a:xfrm>
              <a:off x="1103101" y="3894901"/>
              <a:ext cx="61916" cy="60325"/>
            </a:xfrm>
            <a:prstGeom prst="ellipse">
              <a:avLst/>
            </a:prstGeom>
            <a:solidFill>
              <a:srgbClr val="99FF33"/>
            </a:solidFill>
            <a:ln w="9525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Font typeface="Arial" charset="0"/>
                <a:buChar char="•"/>
                <a:defRPr/>
              </a:pPr>
              <a:endParaRPr lang="en-US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608" name="Oval 141"/>
            <p:cNvSpPr>
              <a:spLocks noChangeArrowheads="1"/>
            </p:cNvSpPr>
            <p:nvPr/>
          </p:nvSpPr>
          <p:spPr bwMode="auto">
            <a:xfrm>
              <a:off x="1049123" y="3852038"/>
              <a:ext cx="60329" cy="60325"/>
            </a:xfrm>
            <a:prstGeom prst="ellipse">
              <a:avLst/>
            </a:prstGeom>
            <a:solidFill>
              <a:srgbClr val="99FF33"/>
            </a:solidFill>
            <a:ln w="9525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Font typeface="Arial" charset="0"/>
                <a:buChar char="•"/>
                <a:defRPr/>
              </a:pPr>
              <a:endParaRPr lang="en-US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8609" name="Oval 142"/>
            <p:cNvSpPr>
              <a:spLocks noChangeArrowheads="1"/>
            </p:cNvSpPr>
            <p:nvPr/>
          </p:nvSpPr>
          <p:spPr bwMode="auto">
            <a:xfrm>
              <a:off x="1009432" y="4288600"/>
              <a:ext cx="61917" cy="60325"/>
            </a:xfrm>
            <a:prstGeom prst="ellipse">
              <a:avLst/>
            </a:prstGeom>
            <a:solidFill>
              <a:srgbClr val="99FF33"/>
            </a:solidFill>
            <a:ln w="9525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Font typeface="Arial" charset="0"/>
                <a:buChar char="•"/>
                <a:defRPr/>
              </a:pPr>
              <a:endParaRPr lang="en-US">
                <a:solidFill>
                  <a:srgbClr val="333399"/>
                </a:solidFill>
                <a:latin typeface="+mj-lt"/>
              </a:endParaRPr>
            </a:p>
          </p:txBody>
        </p:sp>
        <p:cxnSp>
          <p:nvCxnSpPr>
            <p:cNvPr id="10296" name="Straight Connector 95"/>
            <p:cNvCxnSpPr>
              <a:cxnSpLocks noChangeShapeType="1"/>
            </p:cNvCxnSpPr>
            <p:nvPr/>
          </p:nvCxnSpPr>
          <p:spPr bwMode="auto">
            <a:xfrm>
              <a:off x="4181475" y="3463726"/>
              <a:ext cx="0" cy="614390"/>
            </a:xfrm>
            <a:prstGeom prst="line">
              <a:avLst/>
            </a:prstGeom>
            <a:noFill/>
            <a:ln w="15875">
              <a:solidFill>
                <a:srgbClr val="99FF33"/>
              </a:solidFill>
              <a:round/>
              <a:headEnd/>
              <a:tailEnd/>
            </a:ln>
          </p:spPr>
        </p:cxnSp>
        <p:cxnSp>
          <p:nvCxnSpPr>
            <p:cNvPr id="10297" name="Straight Connector 97"/>
            <p:cNvCxnSpPr>
              <a:cxnSpLocks noChangeShapeType="1"/>
            </p:cNvCxnSpPr>
            <p:nvPr/>
          </p:nvCxnSpPr>
          <p:spPr bwMode="auto">
            <a:xfrm>
              <a:off x="3665414" y="3425000"/>
              <a:ext cx="0" cy="691143"/>
            </a:xfrm>
            <a:prstGeom prst="line">
              <a:avLst/>
            </a:prstGeom>
            <a:noFill/>
            <a:ln w="15875">
              <a:solidFill>
                <a:srgbClr val="99FF33"/>
              </a:solidFill>
              <a:round/>
              <a:headEnd/>
              <a:tailEnd/>
            </a:ln>
          </p:spPr>
        </p:cxnSp>
        <p:cxnSp>
          <p:nvCxnSpPr>
            <p:cNvPr id="10298" name="Straight Connector 99"/>
            <p:cNvCxnSpPr>
              <a:cxnSpLocks noChangeShapeType="1"/>
            </p:cNvCxnSpPr>
            <p:nvPr/>
          </p:nvCxnSpPr>
          <p:spPr bwMode="auto">
            <a:xfrm>
              <a:off x="3924589" y="3496493"/>
              <a:ext cx="0" cy="652418"/>
            </a:xfrm>
            <a:prstGeom prst="line">
              <a:avLst/>
            </a:prstGeom>
            <a:noFill/>
            <a:ln w="15875">
              <a:solidFill>
                <a:srgbClr val="99FF33"/>
              </a:solidFill>
              <a:round/>
              <a:headEnd/>
              <a:tailEnd/>
            </a:ln>
          </p:spPr>
        </p:cxnSp>
        <p:cxnSp>
          <p:nvCxnSpPr>
            <p:cNvPr id="10299" name="Straight Connector 101"/>
            <p:cNvCxnSpPr>
              <a:cxnSpLocks noChangeShapeType="1"/>
            </p:cNvCxnSpPr>
            <p:nvPr/>
          </p:nvCxnSpPr>
          <p:spPr bwMode="auto">
            <a:xfrm>
              <a:off x="3128808" y="3463726"/>
              <a:ext cx="0" cy="685185"/>
            </a:xfrm>
            <a:prstGeom prst="line">
              <a:avLst/>
            </a:prstGeom>
            <a:noFill/>
            <a:ln w="15875">
              <a:solidFill>
                <a:srgbClr val="99FF33"/>
              </a:solidFill>
              <a:round/>
              <a:headEnd/>
              <a:tailEnd/>
            </a:ln>
          </p:spPr>
        </p:cxnSp>
        <p:cxnSp>
          <p:nvCxnSpPr>
            <p:cNvPr id="10300" name="Straight Connector 103"/>
            <p:cNvCxnSpPr>
              <a:cxnSpLocks noChangeShapeType="1"/>
            </p:cNvCxnSpPr>
            <p:nvPr/>
          </p:nvCxnSpPr>
          <p:spPr bwMode="auto">
            <a:xfrm>
              <a:off x="3397302" y="3425000"/>
              <a:ext cx="0" cy="656886"/>
            </a:xfrm>
            <a:prstGeom prst="line">
              <a:avLst/>
            </a:prstGeom>
            <a:noFill/>
            <a:ln w="15875">
              <a:solidFill>
                <a:srgbClr val="99FF33"/>
              </a:solidFill>
              <a:round/>
              <a:headEnd/>
              <a:tailEnd/>
            </a:ln>
          </p:spPr>
        </p:cxnSp>
        <p:cxnSp>
          <p:nvCxnSpPr>
            <p:cNvPr id="10301" name="Straight Connector 105"/>
            <p:cNvCxnSpPr>
              <a:cxnSpLocks noChangeShapeType="1"/>
            </p:cNvCxnSpPr>
            <p:nvPr/>
          </p:nvCxnSpPr>
          <p:spPr bwMode="auto">
            <a:xfrm>
              <a:off x="2875211" y="3454788"/>
              <a:ext cx="0" cy="708968"/>
            </a:xfrm>
            <a:prstGeom prst="line">
              <a:avLst/>
            </a:prstGeom>
            <a:noFill/>
            <a:ln w="15875">
              <a:solidFill>
                <a:srgbClr val="99FF33"/>
              </a:solidFill>
              <a:round/>
              <a:headEnd/>
              <a:tailEnd/>
            </a:ln>
          </p:spPr>
        </p:cxnSp>
        <p:cxnSp>
          <p:nvCxnSpPr>
            <p:cNvPr id="10302" name="Straight Connector 107"/>
            <p:cNvCxnSpPr>
              <a:cxnSpLocks noChangeShapeType="1"/>
            </p:cNvCxnSpPr>
            <p:nvPr/>
          </p:nvCxnSpPr>
          <p:spPr bwMode="auto">
            <a:xfrm>
              <a:off x="2348694" y="3496493"/>
              <a:ext cx="0" cy="585394"/>
            </a:xfrm>
            <a:prstGeom prst="line">
              <a:avLst/>
            </a:prstGeom>
            <a:noFill/>
            <a:ln w="15875">
              <a:solidFill>
                <a:srgbClr val="99FF33"/>
              </a:solidFill>
              <a:round/>
              <a:headEnd/>
              <a:tailEnd/>
            </a:ln>
          </p:spPr>
        </p:cxnSp>
        <p:cxnSp>
          <p:nvCxnSpPr>
            <p:cNvPr id="10303" name="Straight Connector 109"/>
            <p:cNvCxnSpPr>
              <a:cxnSpLocks noChangeShapeType="1"/>
            </p:cNvCxnSpPr>
            <p:nvPr/>
          </p:nvCxnSpPr>
          <p:spPr bwMode="auto">
            <a:xfrm>
              <a:off x="2612115" y="3541494"/>
              <a:ext cx="0" cy="540392"/>
            </a:xfrm>
            <a:prstGeom prst="line">
              <a:avLst/>
            </a:prstGeom>
            <a:noFill/>
            <a:ln w="15875">
              <a:solidFill>
                <a:srgbClr val="99FF33"/>
              </a:solidFill>
              <a:round/>
              <a:headEnd/>
              <a:tailEnd/>
            </a:ln>
          </p:spPr>
        </p:cxnSp>
        <p:cxnSp>
          <p:nvCxnSpPr>
            <p:cNvPr id="10304" name="Straight Connector 111"/>
            <p:cNvCxnSpPr>
              <a:cxnSpLocks noChangeShapeType="1"/>
            </p:cNvCxnSpPr>
            <p:nvPr/>
          </p:nvCxnSpPr>
          <p:spPr bwMode="auto">
            <a:xfrm>
              <a:off x="2088418" y="3493513"/>
              <a:ext cx="0" cy="643434"/>
            </a:xfrm>
            <a:prstGeom prst="line">
              <a:avLst/>
            </a:prstGeom>
            <a:noFill/>
            <a:ln w="15875">
              <a:solidFill>
                <a:srgbClr val="99FF33"/>
              </a:solidFill>
              <a:round/>
              <a:headEnd/>
              <a:tailEnd/>
            </a:ln>
          </p:spPr>
        </p:cxnSp>
        <p:cxnSp>
          <p:nvCxnSpPr>
            <p:cNvPr id="10305" name="Straight Connector 113"/>
            <p:cNvCxnSpPr>
              <a:cxnSpLocks noChangeShapeType="1"/>
            </p:cNvCxnSpPr>
            <p:nvPr/>
          </p:nvCxnSpPr>
          <p:spPr bwMode="auto">
            <a:xfrm>
              <a:off x="1918615" y="3454788"/>
              <a:ext cx="0" cy="627099"/>
            </a:xfrm>
            <a:prstGeom prst="line">
              <a:avLst/>
            </a:prstGeom>
            <a:noFill/>
            <a:ln w="15875">
              <a:solidFill>
                <a:srgbClr val="99FF33"/>
              </a:solidFill>
              <a:round/>
              <a:headEnd/>
              <a:tailEnd/>
            </a:ln>
          </p:spPr>
        </p:cxnSp>
        <p:cxnSp>
          <p:nvCxnSpPr>
            <p:cNvPr id="10306" name="Straight Connector 115"/>
            <p:cNvCxnSpPr>
              <a:cxnSpLocks noChangeShapeType="1"/>
            </p:cNvCxnSpPr>
            <p:nvPr/>
          </p:nvCxnSpPr>
          <p:spPr bwMode="auto">
            <a:xfrm>
              <a:off x="1745831" y="3493513"/>
              <a:ext cx="0" cy="554116"/>
            </a:xfrm>
            <a:prstGeom prst="line">
              <a:avLst/>
            </a:prstGeom>
            <a:noFill/>
            <a:ln w="15875">
              <a:solidFill>
                <a:srgbClr val="99FF33"/>
              </a:solidFill>
              <a:round/>
              <a:headEnd/>
              <a:tailEnd/>
            </a:ln>
          </p:spPr>
        </p:cxnSp>
        <p:cxnSp>
          <p:nvCxnSpPr>
            <p:cNvPr id="10307" name="Straight Connector 117"/>
            <p:cNvCxnSpPr>
              <a:cxnSpLocks noChangeShapeType="1"/>
            </p:cNvCxnSpPr>
            <p:nvPr/>
          </p:nvCxnSpPr>
          <p:spPr bwMode="auto">
            <a:xfrm>
              <a:off x="1563438" y="3493513"/>
              <a:ext cx="0" cy="588373"/>
            </a:xfrm>
            <a:prstGeom prst="line">
              <a:avLst/>
            </a:prstGeom>
            <a:noFill/>
            <a:ln w="15875">
              <a:solidFill>
                <a:srgbClr val="99FF33"/>
              </a:solidFill>
              <a:round/>
              <a:headEnd/>
              <a:tailEnd/>
            </a:ln>
          </p:spPr>
        </p:cxnSp>
        <p:cxnSp>
          <p:nvCxnSpPr>
            <p:cNvPr id="10308" name="Straight Connector 119"/>
            <p:cNvCxnSpPr>
              <a:cxnSpLocks noChangeShapeType="1"/>
            </p:cNvCxnSpPr>
            <p:nvPr/>
          </p:nvCxnSpPr>
          <p:spPr bwMode="auto">
            <a:xfrm>
              <a:off x="1386569" y="3570965"/>
              <a:ext cx="0" cy="592791"/>
            </a:xfrm>
            <a:prstGeom prst="line">
              <a:avLst/>
            </a:prstGeom>
            <a:noFill/>
            <a:ln w="15875">
              <a:solidFill>
                <a:srgbClr val="99FF33"/>
              </a:solidFill>
              <a:round/>
              <a:headEnd/>
              <a:tailEnd/>
            </a:ln>
          </p:spPr>
        </p:cxnSp>
        <p:cxnSp>
          <p:nvCxnSpPr>
            <p:cNvPr id="10309" name="Straight Connector 121"/>
            <p:cNvCxnSpPr>
              <a:cxnSpLocks noChangeShapeType="1"/>
            </p:cNvCxnSpPr>
            <p:nvPr/>
          </p:nvCxnSpPr>
          <p:spPr bwMode="auto">
            <a:xfrm>
              <a:off x="1302511" y="3615647"/>
              <a:ext cx="0" cy="533263"/>
            </a:xfrm>
            <a:prstGeom prst="line">
              <a:avLst/>
            </a:prstGeom>
            <a:noFill/>
            <a:ln w="15875">
              <a:solidFill>
                <a:srgbClr val="99FF33"/>
              </a:solidFill>
              <a:round/>
              <a:headEnd/>
              <a:tailEnd/>
            </a:ln>
          </p:spPr>
        </p:cxnSp>
        <p:cxnSp>
          <p:nvCxnSpPr>
            <p:cNvPr id="10310" name="Straight Connector 123"/>
            <p:cNvCxnSpPr>
              <a:cxnSpLocks noChangeShapeType="1"/>
            </p:cNvCxnSpPr>
            <p:nvPr/>
          </p:nvCxnSpPr>
          <p:spPr bwMode="auto">
            <a:xfrm>
              <a:off x="1212394" y="3570965"/>
              <a:ext cx="0" cy="592791"/>
            </a:xfrm>
            <a:prstGeom prst="line">
              <a:avLst/>
            </a:prstGeom>
            <a:noFill/>
            <a:ln w="15875">
              <a:solidFill>
                <a:srgbClr val="99FF33"/>
              </a:solidFill>
              <a:round/>
              <a:headEnd/>
              <a:tailEnd/>
            </a:ln>
          </p:spPr>
        </p:cxnSp>
        <p:cxnSp>
          <p:nvCxnSpPr>
            <p:cNvPr id="10311" name="Straight Connector 127"/>
            <p:cNvCxnSpPr>
              <a:cxnSpLocks noChangeShapeType="1"/>
            </p:cNvCxnSpPr>
            <p:nvPr/>
          </p:nvCxnSpPr>
          <p:spPr bwMode="auto">
            <a:xfrm>
              <a:off x="1129922" y="3615647"/>
              <a:ext cx="0" cy="580878"/>
            </a:xfrm>
            <a:prstGeom prst="line">
              <a:avLst/>
            </a:prstGeom>
            <a:noFill/>
            <a:ln w="15875">
              <a:solidFill>
                <a:srgbClr val="99FF33"/>
              </a:solidFill>
              <a:round/>
              <a:headEnd/>
              <a:tailEnd/>
            </a:ln>
          </p:spPr>
        </p:cxnSp>
        <p:cxnSp>
          <p:nvCxnSpPr>
            <p:cNvPr id="10312" name="Straight Connector 144"/>
            <p:cNvCxnSpPr>
              <a:cxnSpLocks noChangeShapeType="1"/>
            </p:cNvCxnSpPr>
            <p:nvPr/>
          </p:nvCxnSpPr>
          <p:spPr bwMode="auto">
            <a:xfrm>
              <a:off x="1069975" y="3615647"/>
              <a:ext cx="0" cy="580878"/>
            </a:xfrm>
            <a:prstGeom prst="line">
              <a:avLst/>
            </a:prstGeom>
            <a:noFill/>
            <a:ln w="15875">
              <a:solidFill>
                <a:srgbClr val="99FF33"/>
              </a:solidFill>
              <a:round/>
              <a:headEnd/>
              <a:tailEnd/>
            </a:ln>
          </p:spPr>
        </p:cxnSp>
        <p:grpSp>
          <p:nvGrpSpPr>
            <p:cNvPr id="2" name="Group 261"/>
            <p:cNvGrpSpPr>
              <a:grpSpLocks/>
            </p:cNvGrpSpPr>
            <p:nvPr/>
          </p:nvGrpSpPr>
          <p:grpSpPr bwMode="auto">
            <a:xfrm>
              <a:off x="290250" y="2607438"/>
              <a:ext cx="660400" cy="2625047"/>
              <a:chOff x="239478" y="2959540"/>
              <a:chExt cx="660019" cy="2624562"/>
            </a:xfrm>
          </p:grpSpPr>
          <p:sp>
            <p:nvSpPr>
              <p:cNvPr id="18498" name="TextBox 260"/>
              <p:cNvSpPr txBox="1">
                <a:spLocks noChangeArrowheads="1"/>
              </p:cNvSpPr>
              <p:nvPr/>
            </p:nvSpPr>
            <p:spPr bwMode="auto">
              <a:xfrm>
                <a:off x="372760" y="2959540"/>
                <a:ext cx="526779" cy="3079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defRPr/>
                </a:pPr>
                <a:r>
                  <a:rPr lang="en-US" sz="1400" dirty="0">
                    <a:solidFill>
                      <a:srgbClr val="333399"/>
                    </a:solidFill>
                    <a:latin typeface="+mj-lt"/>
                  </a:rPr>
                  <a:t>0.4</a:t>
                </a:r>
              </a:p>
            </p:txBody>
          </p:sp>
          <p:sp>
            <p:nvSpPr>
              <p:cNvPr id="18499" name="TextBox 330"/>
              <p:cNvSpPr txBox="1">
                <a:spLocks noChangeArrowheads="1"/>
              </p:cNvSpPr>
              <p:nvPr/>
            </p:nvSpPr>
            <p:spPr bwMode="auto">
              <a:xfrm>
                <a:off x="372760" y="3334121"/>
                <a:ext cx="526779" cy="3079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defRPr/>
                </a:pPr>
                <a:r>
                  <a:rPr lang="en-US" sz="1400">
                    <a:solidFill>
                      <a:srgbClr val="333399"/>
                    </a:solidFill>
                    <a:latin typeface="+mj-lt"/>
                  </a:rPr>
                  <a:t>0.3</a:t>
                </a:r>
              </a:p>
            </p:txBody>
          </p:sp>
          <p:sp>
            <p:nvSpPr>
              <p:cNvPr id="18500" name="TextBox 331"/>
              <p:cNvSpPr txBox="1">
                <a:spLocks noChangeArrowheads="1"/>
              </p:cNvSpPr>
              <p:nvPr/>
            </p:nvSpPr>
            <p:spPr bwMode="auto">
              <a:xfrm>
                <a:off x="372760" y="3722987"/>
                <a:ext cx="526779" cy="3079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defRPr/>
                </a:pPr>
                <a:r>
                  <a:rPr lang="en-US" sz="1400">
                    <a:solidFill>
                      <a:srgbClr val="333399"/>
                    </a:solidFill>
                    <a:latin typeface="+mj-lt"/>
                  </a:rPr>
                  <a:t>0.2</a:t>
                </a:r>
              </a:p>
            </p:txBody>
          </p:sp>
          <p:sp>
            <p:nvSpPr>
              <p:cNvPr id="18501" name="TextBox 332"/>
              <p:cNvSpPr txBox="1">
                <a:spLocks noChangeArrowheads="1"/>
              </p:cNvSpPr>
              <p:nvPr/>
            </p:nvSpPr>
            <p:spPr bwMode="auto">
              <a:xfrm>
                <a:off x="372760" y="4108677"/>
                <a:ext cx="526779" cy="3079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defRPr/>
                </a:pPr>
                <a:r>
                  <a:rPr lang="en-US" sz="1400">
                    <a:solidFill>
                      <a:srgbClr val="333399"/>
                    </a:solidFill>
                    <a:latin typeface="+mj-lt"/>
                  </a:rPr>
                  <a:t>0.1</a:t>
                </a:r>
              </a:p>
            </p:txBody>
          </p:sp>
          <p:sp>
            <p:nvSpPr>
              <p:cNvPr id="18502" name="TextBox 333"/>
              <p:cNvSpPr txBox="1">
                <a:spLocks noChangeArrowheads="1"/>
              </p:cNvSpPr>
              <p:nvPr/>
            </p:nvSpPr>
            <p:spPr bwMode="auto">
              <a:xfrm>
                <a:off x="372760" y="4484846"/>
                <a:ext cx="526779" cy="3079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defRPr/>
                </a:pPr>
                <a:r>
                  <a:rPr lang="en-US" sz="1400">
                    <a:solidFill>
                      <a:srgbClr val="333399"/>
                    </a:solidFill>
                    <a:latin typeface="+mj-lt"/>
                  </a:rPr>
                  <a:t>0.0</a:t>
                </a:r>
              </a:p>
            </p:txBody>
          </p:sp>
          <p:sp>
            <p:nvSpPr>
              <p:cNvPr id="18503" name="TextBox 334"/>
              <p:cNvSpPr txBox="1">
                <a:spLocks noChangeArrowheads="1"/>
              </p:cNvSpPr>
              <p:nvPr/>
            </p:nvSpPr>
            <p:spPr bwMode="auto">
              <a:xfrm>
                <a:off x="239478" y="4872124"/>
                <a:ext cx="660061" cy="3079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defRPr/>
                </a:pPr>
                <a:r>
                  <a:rPr lang="en-US" sz="1400">
                    <a:solidFill>
                      <a:srgbClr val="333399"/>
                    </a:solidFill>
                    <a:latin typeface="+mj-lt"/>
                  </a:rPr>
                  <a:t>-0.1</a:t>
                </a:r>
              </a:p>
            </p:txBody>
          </p:sp>
          <p:sp>
            <p:nvSpPr>
              <p:cNvPr id="18504" name="TextBox 335"/>
              <p:cNvSpPr txBox="1">
                <a:spLocks noChangeArrowheads="1"/>
              </p:cNvSpPr>
              <p:nvPr/>
            </p:nvSpPr>
            <p:spPr bwMode="auto">
              <a:xfrm>
                <a:off x="239478" y="5276861"/>
                <a:ext cx="660061" cy="3079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defRPr/>
                </a:pPr>
                <a:r>
                  <a:rPr lang="en-US" sz="1400" dirty="0">
                    <a:solidFill>
                      <a:srgbClr val="333399"/>
                    </a:solidFill>
                    <a:latin typeface="+mj-lt"/>
                  </a:rPr>
                  <a:t>-0.2</a:t>
                </a:r>
              </a:p>
            </p:txBody>
          </p:sp>
        </p:grpSp>
        <p:sp>
          <p:nvSpPr>
            <p:cNvPr id="18457" name="TextBox 374"/>
            <p:cNvSpPr txBox="1">
              <a:spLocks noChangeArrowheads="1"/>
            </p:cNvSpPr>
            <p:nvPr/>
          </p:nvSpPr>
          <p:spPr bwMode="auto">
            <a:xfrm>
              <a:off x="3768682" y="3217038"/>
              <a:ext cx="5890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400" b="1">
                  <a:solidFill>
                    <a:srgbClr val="333399"/>
                  </a:solidFill>
                  <a:latin typeface="+mj-lt"/>
                </a:rPr>
                <a:t>0.13</a:t>
              </a:r>
            </a:p>
          </p:txBody>
        </p:sp>
        <p:grpSp>
          <p:nvGrpSpPr>
            <p:cNvPr id="3" name="Group 376"/>
            <p:cNvGrpSpPr>
              <a:grpSpLocks/>
            </p:cNvGrpSpPr>
            <p:nvPr/>
          </p:nvGrpSpPr>
          <p:grpSpPr bwMode="auto">
            <a:xfrm>
              <a:off x="785813" y="5107750"/>
              <a:ext cx="3662362" cy="338138"/>
              <a:chOff x="5069639" y="5529093"/>
              <a:chExt cx="3662246" cy="338554"/>
            </a:xfrm>
          </p:grpSpPr>
          <p:sp>
            <p:nvSpPr>
              <p:cNvPr id="18477" name="TextBox 377"/>
              <p:cNvSpPr txBox="1">
                <a:spLocks noChangeArrowheads="1"/>
              </p:cNvSpPr>
              <p:nvPr/>
            </p:nvSpPr>
            <p:spPr bwMode="auto">
              <a:xfrm>
                <a:off x="5069407" y="5529093"/>
                <a:ext cx="527067" cy="338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600">
                    <a:solidFill>
                      <a:srgbClr val="333399"/>
                    </a:solidFill>
                    <a:latin typeface="+mj-lt"/>
                  </a:rPr>
                  <a:t>BL</a:t>
                </a:r>
              </a:p>
            </p:txBody>
          </p:sp>
          <p:sp>
            <p:nvSpPr>
              <p:cNvPr id="18478" name="TextBox 378"/>
              <p:cNvSpPr txBox="1">
                <a:spLocks noChangeArrowheads="1"/>
              </p:cNvSpPr>
              <p:nvPr/>
            </p:nvSpPr>
            <p:spPr bwMode="auto">
              <a:xfrm>
                <a:off x="5585360" y="5529093"/>
                <a:ext cx="527067" cy="338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600">
                    <a:solidFill>
                      <a:srgbClr val="333399"/>
                    </a:solidFill>
                    <a:latin typeface="+mj-lt"/>
                  </a:rPr>
                  <a:t>24</a:t>
                </a:r>
              </a:p>
            </p:txBody>
          </p:sp>
          <p:sp>
            <p:nvSpPr>
              <p:cNvPr id="18479" name="TextBox 379"/>
              <p:cNvSpPr txBox="1">
                <a:spLocks noChangeArrowheads="1"/>
              </p:cNvSpPr>
              <p:nvPr/>
            </p:nvSpPr>
            <p:spPr bwMode="auto">
              <a:xfrm>
                <a:off x="6112427" y="5529093"/>
                <a:ext cx="527067" cy="338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600">
                    <a:solidFill>
                      <a:srgbClr val="333399"/>
                    </a:solidFill>
                    <a:latin typeface="+mj-lt"/>
                  </a:rPr>
                  <a:t>48</a:t>
                </a:r>
              </a:p>
            </p:txBody>
          </p:sp>
          <p:sp>
            <p:nvSpPr>
              <p:cNvPr id="18480" name="TextBox 380"/>
              <p:cNvSpPr txBox="1">
                <a:spLocks noChangeArrowheads="1"/>
              </p:cNvSpPr>
              <p:nvPr/>
            </p:nvSpPr>
            <p:spPr bwMode="auto">
              <a:xfrm>
                <a:off x="6609331" y="5529093"/>
                <a:ext cx="527067" cy="338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600">
                    <a:solidFill>
                      <a:srgbClr val="333399"/>
                    </a:solidFill>
                    <a:latin typeface="+mj-lt"/>
                  </a:rPr>
                  <a:t>72</a:t>
                </a:r>
              </a:p>
            </p:txBody>
          </p:sp>
          <p:sp>
            <p:nvSpPr>
              <p:cNvPr id="18481" name="TextBox 381"/>
              <p:cNvSpPr txBox="1">
                <a:spLocks noChangeArrowheads="1"/>
              </p:cNvSpPr>
              <p:nvPr/>
            </p:nvSpPr>
            <p:spPr bwMode="auto">
              <a:xfrm>
                <a:off x="7161798" y="5529093"/>
                <a:ext cx="527067" cy="338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600">
                    <a:solidFill>
                      <a:srgbClr val="333399"/>
                    </a:solidFill>
                    <a:latin typeface="+mj-lt"/>
                  </a:rPr>
                  <a:t>96</a:t>
                </a:r>
              </a:p>
            </p:txBody>
          </p:sp>
          <p:sp>
            <p:nvSpPr>
              <p:cNvPr id="18482" name="TextBox 382"/>
              <p:cNvSpPr txBox="1">
                <a:spLocks noChangeArrowheads="1"/>
              </p:cNvSpPr>
              <p:nvPr/>
            </p:nvSpPr>
            <p:spPr bwMode="auto">
              <a:xfrm>
                <a:off x="7671401" y="5529093"/>
                <a:ext cx="527067" cy="338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600">
                    <a:solidFill>
                      <a:srgbClr val="333399"/>
                    </a:solidFill>
                    <a:latin typeface="+mj-lt"/>
                  </a:rPr>
                  <a:t>120</a:t>
                </a:r>
              </a:p>
            </p:txBody>
          </p:sp>
          <p:sp>
            <p:nvSpPr>
              <p:cNvPr id="18483" name="TextBox 383"/>
              <p:cNvSpPr txBox="1">
                <a:spLocks noChangeArrowheads="1"/>
              </p:cNvSpPr>
              <p:nvPr/>
            </p:nvSpPr>
            <p:spPr bwMode="auto">
              <a:xfrm>
                <a:off x="8204818" y="5529093"/>
                <a:ext cx="527067" cy="338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600">
                    <a:solidFill>
                      <a:srgbClr val="333399"/>
                    </a:solidFill>
                    <a:latin typeface="+mj-lt"/>
                  </a:rPr>
                  <a:t>144</a:t>
                </a:r>
              </a:p>
            </p:txBody>
          </p:sp>
        </p:grpSp>
        <p:sp>
          <p:nvSpPr>
            <p:cNvPr id="387" name="TextBox 386"/>
            <p:cNvSpPr txBox="1"/>
            <p:nvPr/>
          </p:nvSpPr>
          <p:spPr>
            <a:xfrm>
              <a:off x="3813135" y="4320350"/>
              <a:ext cx="589000" cy="3079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+mn-ea"/>
                  <a:cs typeface="ＭＳ Ｐゴシック" charset="0"/>
                </a:rPr>
                <a:t>0.07</a:t>
              </a:r>
            </a:p>
          </p:txBody>
        </p:sp>
        <p:sp>
          <p:nvSpPr>
            <p:cNvPr id="388" name="TextBox 387"/>
            <p:cNvSpPr txBox="1"/>
            <p:nvPr/>
          </p:nvSpPr>
          <p:spPr>
            <a:xfrm>
              <a:off x="2924079" y="4288600"/>
              <a:ext cx="589000" cy="3079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+mn-ea"/>
                  <a:cs typeface="ＭＳ Ｐゴシック" charset="0"/>
                </a:rPr>
                <a:t>0.08</a:t>
              </a:r>
            </a:p>
          </p:txBody>
        </p:sp>
        <p:sp>
          <p:nvSpPr>
            <p:cNvPr id="389" name="TextBox 388"/>
            <p:cNvSpPr txBox="1"/>
            <p:nvPr/>
          </p:nvSpPr>
          <p:spPr>
            <a:xfrm>
              <a:off x="1788945" y="4288600"/>
              <a:ext cx="590587" cy="3079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+mn-ea"/>
                  <a:cs typeface="ＭＳ Ｐゴシック" charset="0"/>
                </a:rPr>
                <a:t>0.09</a:t>
              </a:r>
            </a:p>
          </p:txBody>
        </p:sp>
        <p:sp>
          <p:nvSpPr>
            <p:cNvPr id="18462" name="TextBox 389"/>
            <p:cNvSpPr txBox="1">
              <a:spLocks noChangeArrowheads="1"/>
            </p:cNvSpPr>
            <p:nvPr/>
          </p:nvSpPr>
          <p:spPr bwMode="auto">
            <a:xfrm>
              <a:off x="1758780" y="3177351"/>
              <a:ext cx="5890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</a:rPr>
                <a:t>0.13</a:t>
              </a:r>
            </a:p>
          </p:txBody>
        </p:sp>
        <p:sp>
          <p:nvSpPr>
            <p:cNvPr id="18463" name="TextBox 390"/>
            <p:cNvSpPr txBox="1">
              <a:spLocks noChangeArrowheads="1"/>
            </p:cNvSpPr>
            <p:nvPr/>
          </p:nvSpPr>
          <p:spPr bwMode="auto">
            <a:xfrm>
              <a:off x="2687527" y="3151951"/>
              <a:ext cx="590587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400" b="1">
                  <a:solidFill>
                    <a:srgbClr val="333399"/>
                  </a:solidFill>
                  <a:latin typeface="+mj-lt"/>
                </a:rPr>
                <a:t>0.12</a:t>
              </a:r>
            </a:p>
          </p:txBody>
        </p:sp>
        <p:sp>
          <p:nvSpPr>
            <p:cNvPr id="18473" name="TextBox 384"/>
            <p:cNvSpPr txBox="1">
              <a:spLocks noChangeArrowheads="1"/>
            </p:cNvSpPr>
            <p:nvPr/>
          </p:nvSpPr>
          <p:spPr bwMode="auto">
            <a:xfrm>
              <a:off x="760180" y="5344287"/>
              <a:ext cx="3670532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600" b="1">
                  <a:solidFill>
                    <a:srgbClr val="333399"/>
                  </a:solidFill>
                  <a:latin typeface="+mj-lt"/>
                </a:rPr>
                <a:t>Week</a:t>
              </a:r>
            </a:p>
          </p:txBody>
        </p:sp>
      </p:grpSp>
      <p:sp>
        <p:nvSpPr>
          <p:cNvPr id="18474" name="Espace réservé du contenu 1"/>
          <p:cNvSpPr>
            <a:spLocks noGrp="1"/>
          </p:cNvSpPr>
          <p:nvPr>
            <p:ph idx="1"/>
          </p:nvPr>
        </p:nvSpPr>
        <p:spPr>
          <a:xfrm>
            <a:off x="2136775" y="1150938"/>
            <a:ext cx="4802188" cy="657225"/>
          </a:xfrm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en-US" sz="2400" b="1" dirty="0" smtClean="0">
                <a:latin typeface="+mj-lt"/>
                <a:ea typeface="ＭＳ Ｐゴシック" pitchFamily="34" charset="-128"/>
              </a:rPr>
              <a:t>Serum </a:t>
            </a:r>
            <a:r>
              <a:rPr lang="en-US" sz="2400" b="1" dirty="0" err="1" smtClean="0">
                <a:latin typeface="+mj-lt"/>
                <a:ea typeface="ＭＳ Ｐゴシック" pitchFamily="34" charset="-128"/>
              </a:rPr>
              <a:t>Creatinine</a:t>
            </a:r>
            <a:r>
              <a:rPr lang="en-US" sz="2400" b="1" dirty="0" smtClean="0">
                <a:latin typeface="+mj-lt"/>
                <a:ea typeface="ＭＳ Ｐゴシック" pitchFamily="34" charset="-128"/>
              </a:rPr>
              <a:t> and </a:t>
            </a:r>
            <a:r>
              <a:rPr lang="en-US" sz="2400" b="1" dirty="0" err="1" smtClean="0">
                <a:latin typeface="+mj-lt"/>
                <a:ea typeface="ＭＳ Ｐゴシック" pitchFamily="34" charset="-128"/>
              </a:rPr>
              <a:t>eGFR</a:t>
            </a:r>
            <a:endParaRPr lang="fr-FR" sz="1800" dirty="0" smtClean="0">
              <a:latin typeface="+mj-lt"/>
              <a:ea typeface="ＭＳ Ｐゴシック" pitchFamily="34" charset="-128"/>
            </a:endParaRPr>
          </a:p>
        </p:txBody>
      </p:sp>
      <p:sp>
        <p:nvSpPr>
          <p:cNvPr id="10249" name="ZoneTexte 4"/>
          <p:cNvSpPr txBox="1">
            <a:spLocks noChangeArrowheads="1"/>
          </p:cNvSpPr>
          <p:nvPr/>
        </p:nvSpPr>
        <p:spPr bwMode="auto">
          <a:xfrm>
            <a:off x="6507163" y="6561138"/>
            <a:ext cx="26177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fr-FR" sz="1200" i="1">
                <a:solidFill>
                  <a:srgbClr val="CC3300"/>
                </a:solidFill>
              </a:rPr>
              <a:t>Gallant JE. JAIDS 2015;69:338-40</a:t>
            </a:r>
          </a:p>
        </p:txBody>
      </p:sp>
      <p:grpSp>
        <p:nvGrpSpPr>
          <p:cNvPr id="10250" name="Groupe 285"/>
          <p:cNvGrpSpPr>
            <a:grpSpLocks/>
          </p:cNvGrpSpPr>
          <p:nvPr/>
        </p:nvGrpSpPr>
        <p:grpSpPr bwMode="auto">
          <a:xfrm>
            <a:off x="3671888" y="5940425"/>
            <a:ext cx="2600325" cy="615950"/>
            <a:chOff x="3671887" y="5940426"/>
            <a:chExt cx="2600325" cy="615950"/>
          </a:xfrm>
        </p:grpSpPr>
        <p:sp>
          <p:nvSpPr>
            <p:cNvPr id="10251" name="AutoShape 165"/>
            <p:cNvSpPr>
              <a:spLocks noChangeArrowheads="1"/>
            </p:cNvSpPr>
            <p:nvPr/>
          </p:nvSpPr>
          <p:spPr bwMode="auto">
            <a:xfrm>
              <a:off x="3671887" y="5962651"/>
              <a:ext cx="2338111" cy="5937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US" sz="2800">
                <a:solidFill>
                  <a:srgbClr val="000066"/>
                </a:solidFill>
              </a:endParaRPr>
            </a:p>
          </p:txBody>
        </p:sp>
        <p:sp>
          <p:nvSpPr>
            <p:cNvPr id="10252" name="ZoneTexte 84"/>
            <p:cNvSpPr txBox="1">
              <a:spLocks noChangeArrowheads="1"/>
            </p:cNvSpPr>
            <p:nvPr/>
          </p:nvSpPr>
          <p:spPr bwMode="auto">
            <a:xfrm>
              <a:off x="3938587" y="5940426"/>
              <a:ext cx="233362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US" sz="1600" b="1">
                  <a:solidFill>
                    <a:srgbClr val="333399"/>
                  </a:solidFill>
                  <a:latin typeface="Calibri" pitchFamily="34" charset="0"/>
                </a:rPr>
                <a:t>COBI + ATV + FTC/TDF</a:t>
              </a:r>
            </a:p>
          </p:txBody>
        </p:sp>
        <p:sp>
          <p:nvSpPr>
            <p:cNvPr id="10253" name="ZoneTexte 85"/>
            <p:cNvSpPr txBox="1">
              <a:spLocks noChangeArrowheads="1"/>
            </p:cNvSpPr>
            <p:nvPr/>
          </p:nvSpPr>
          <p:spPr bwMode="auto">
            <a:xfrm>
              <a:off x="3938587" y="6200776"/>
              <a:ext cx="195752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US" sz="1600" b="1">
                  <a:solidFill>
                    <a:srgbClr val="333399"/>
                  </a:solidFill>
                  <a:latin typeface="Calibri" pitchFamily="34" charset="0"/>
                </a:rPr>
                <a:t>RTV + ATV + FTC/TDF</a:t>
              </a:r>
            </a:p>
          </p:txBody>
        </p:sp>
        <p:cxnSp>
          <p:nvCxnSpPr>
            <p:cNvPr id="279" name="Connecteur droit 278"/>
            <p:cNvCxnSpPr/>
            <p:nvPr/>
          </p:nvCxnSpPr>
          <p:spPr bwMode="auto">
            <a:xfrm>
              <a:off x="3736974" y="6130926"/>
              <a:ext cx="265113" cy="0"/>
            </a:xfrm>
            <a:prstGeom prst="line">
              <a:avLst/>
            </a:prstGeom>
            <a:ln w="28575">
              <a:solidFill>
                <a:srgbClr val="99FF33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5" name="Connecteur droit 284"/>
            <p:cNvCxnSpPr/>
            <p:nvPr/>
          </p:nvCxnSpPr>
          <p:spPr bwMode="auto">
            <a:xfrm>
              <a:off x="3736974" y="6380164"/>
              <a:ext cx="265113" cy="0"/>
            </a:xfrm>
            <a:prstGeom prst="line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5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1560</TotalTime>
  <Words>1622</Words>
  <Application>Microsoft Macintosh PowerPoint</Application>
  <PresentationFormat>Présentation à l'écran (4:3)</PresentationFormat>
  <Paragraphs>387</Paragraphs>
  <Slides>11</Slides>
  <Notes>10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ARV_trials_2015</vt:lpstr>
      <vt:lpstr>Comparison of RTV vs Cobi</vt:lpstr>
      <vt:lpstr>Study GS-US-216-0114: ATV + ritonavir + FTC/TDF QD vs ATV + cobicistat + FTC/TDF</vt:lpstr>
      <vt:lpstr>Study GS-US-216-0114: ATV + ritonavir + FTC/TDF QD vs ATV + cobicistat + FTC/TDF</vt:lpstr>
      <vt:lpstr>Study GS-US-216-0114: ATV + ritonavir + FTC/TDF QD vs ATV + cobicistat + FTC/TDF</vt:lpstr>
      <vt:lpstr>Study GS-US-216-0114: ATV + ritonavir + FTC/TDF QD vs ATV + cobicistat + FTC/TDF</vt:lpstr>
      <vt:lpstr>Study GS-US-216-0114: ATV + ritonavir + FTC/TDF QD vs ATV + cobicistat + FTC/TDF</vt:lpstr>
      <vt:lpstr>Study GS-US-216-0114: ATV + ritonavir + FTC/TDF QD vs ATV + cobicistat + FTC/TDF</vt:lpstr>
      <vt:lpstr>Study GS-US-216-0114: ATV + ritonavir + FTC/TDF QD vs ATV + cobicistat + FTC/TDF</vt:lpstr>
      <vt:lpstr>Study GS-US-216-0114: ATV + ritonavir + FTC/TDF QD vs ATV + cobicistat + FTC/TDF</vt:lpstr>
      <vt:lpstr>Study GS-US-216-0114: ATV + ritonavir + FTC/TDF QD vs ATV + cobicistat + FTC/TDF</vt:lpstr>
      <vt:lpstr>Study GS-US-216-0114: ATV + ritonavir + FTC/TDF QD vs ATV + cobicistat + FTC/TDF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2014</dc:title>
  <dc:subject>AEI - www.aei.fr</dc:subject>
  <dc:creator>www.arv-trial.com</dc:creator>
  <cp:lastModifiedBy>Utilisateur de Microsoft Office</cp:lastModifiedBy>
  <cp:revision>95</cp:revision>
  <dcterms:created xsi:type="dcterms:W3CDTF">2014-10-03T08:50:57Z</dcterms:created>
  <dcterms:modified xsi:type="dcterms:W3CDTF">2015-11-20T17:19:56Z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38326D3B-8798-4E15-A20E-D48E3A4928C2</vt:lpwstr>
  </property>
  <property fmtid="{D5CDD505-2E9C-101B-9397-08002B2CF9AE}" pid="3" name="ArticulatePath">
    <vt:lpwstr>ARV Trials naive MAJ 2014-GS-0114-v01</vt:lpwstr>
  </property>
</Properties>
</file>