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74" r:id="rId2"/>
    <p:sldId id="268" r:id="rId3"/>
    <p:sldId id="258" r:id="rId4"/>
    <p:sldId id="275" r:id="rId5"/>
    <p:sldId id="276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333399"/>
    <a:srgbClr val="C0C0C0"/>
    <a:srgbClr val="000066"/>
    <a:srgbClr val="990000"/>
    <a:srgbClr val="FF00FF"/>
    <a:srgbClr val="CC3300"/>
    <a:srgbClr val="7BEB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762" autoAdjust="0"/>
    <p:restoredTop sz="94660"/>
  </p:normalViewPr>
  <p:slideViewPr>
    <p:cSldViewPr snapToObjects="1">
      <p:cViewPr varScale="1">
        <p:scale>
          <a:sx n="83" d="100"/>
          <a:sy n="83" d="100"/>
        </p:scale>
        <p:origin x="1686" y="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8933A13-E2F4-4380-A4AE-D3C02AD4832E}" type="slidenum">
              <a:rPr lang="fr-FR" altLang="fr-FR" sz="1200">
                <a:latin typeface="Calibri" pitchFamily="34" charset="0"/>
              </a:rPr>
              <a:pPr algn="r" defTabSz="850900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fr-FR" sz="3200" dirty="0">
                <a:ea typeface="ＭＳ Ｐゴシック"/>
                <a:cs typeface="ＭＳ Ｐゴシック"/>
              </a:rPr>
              <a:t>NRTI-sparing</a:t>
            </a:r>
          </a:p>
        </p:txBody>
      </p:sp>
      <p:sp>
        <p:nvSpPr>
          <p:cNvPr id="614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</a:t>
            </a:r>
          </a:p>
          <a:p>
            <a:r>
              <a:rPr lang="fr-FR" altLang="fr-FR" sz="2800" b="1" dirty="0">
                <a:latin typeface="Calibri" pitchFamily="34" charset="0"/>
                <a:ea typeface="ＭＳ Ｐゴシック"/>
                <a:cs typeface="ＭＳ Ｐゴシック"/>
              </a:rPr>
              <a:t>A4001078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VEMAN</a:t>
            </a:r>
            <a:r>
              <a:rPr lang="fr-FR" altLang="fr-FR" sz="2800" b="1" dirty="0">
                <a:latin typeface="Calibri" pitchFamily="34" charset="0"/>
                <a:ea typeface="ＭＳ Ｐゴシック"/>
                <a:cs typeface="ＭＳ Ｐゴシック"/>
              </a:rPr>
              <a:t> 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MODERN</a:t>
            </a:r>
            <a:endParaRPr lang="fr-FR" altLang="fr-FR" sz="28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228440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pPr eaLnBrk="1" hangingPunct="1"/>
            <a:r>
              <a:rPr lang="fr-FR" sz="3200" dirty="0">
                <a:ea typeface="MS PGothic" charset="0"/>
                <a:cs typeface="Arial" charset="0"/>
              </a:rPr>
              <a:t>A4001078 </a:t>
            </a:r>
            <a:r>
              <a:rPr lang="fr-FR" sz="3200" dirty="0" err="1">
                <a:ea typeface="MS PGothic" charset="0"/>
                <a:cs typeface="Arial" charset="0"/>
              </a:rPr>
              <a:t>Study</a:t>
            </a:r>
            <a:r>
              <a:rPr lang="fr-FR" sz="3200" dirty="0">
                <a:ea typeface="MS PGothic" charset="0"/>
                <a:cs typeface="Arial" charset="0"/>
              </a:rPr>
              <a:t>: ATV/r + MVC vs ATV/r + TDF/FTC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74675" y="1226997"/>
            <a:ext cx="2251010" cy="444500"/>
          </a:xfrm>
        </p:spPr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48847" y="2095500"/>
            <a:ext cx="3182538" cy="2051999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fr-FR" sz="1600" b="1" baseline="0" dirty="0">
                <a:solidFill>
                  <a:srgbClr val="000066"/>
                </a:solidFill>
                <a:latin typeface="+mj-lt"/>
              </a:rPr>
              <a:t>≥ 16 </a:t>
            </a:r>
            <a:r>
              <a:rPr lang="fr-FR" sz="1600" b="1" baseline="0" dirty="0" err="1">
                <a:solidFill>
                  <a:srgbClr val="000066"/>
                </a:solidFill>
                <a:latin typeface="+mj-lt"/>
              </a:rPr>
              <a:t>years</a:t>
            </a:r>
            <a:endParaRPr lang="fr-FR" sz="1600" b="1" baseline="0" dirty="0">
              <a:solidFill>
                <a:srgbClr val="000066"/>
              </a:solidFill>
              <a:latin typeface="+mj-lt"/>
            </a:endParaRP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Antiretroviral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naive</a:t>
            </a:r>
            <a:endParaRPr lang="fr-FR" sz="1600" b="1" dirty="0">
              <a:solidFill>
                <a:srgbClr val="000066"/>
              </a:solidFill>
              <a:latin typeface="+mj-lt"/>
            </a:endParaRP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HIV-1 RNA ≥ 1 000 c/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mL</a:t>
            </a:r>
            <a:endParaRPr lang="fr-FR" sz="1600" b="1" dirty="0">
              <a:solidFill>
                <a:srgbClr val="000066"/>
              </a:solidFill>
              <a:latin typeface="+mj-lt"/>
            </a:endParaRP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CD4 ≥ 100/mm</a:t>
            </a:r>
            <a:r>
              <a:rPr lang="fr-FR" sz="1600" b="1" baseline="30000" dirty="0">
                <a:solidFill>
                  <a:srgbClr val="000066"/>
                </a:solidFill>
                <a:latin typeface="+mj-lt"/>
              </a:rPr>
              <a:t>3</a:t>
            </a: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CCR5-tropic (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Trofile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®)</a:t>
            </a: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No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resistance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 to TDF, FTC or ATV</a:t>
            </a:r>
          </a:p>
          <a:p>
            <a:pPr algn="ctr" eaLnBrk="1" hangingPunct="1"/>
            <a:r>
              <a:rPr lang="fr-FR" sz="1600" b="1" dirty="0">
                <a:solidFill>
                  <a:srgbClr val="000066"/>
                </a:solidFill>
                <a:latin typeface="+mj-lt"/>
              </a:rPr>
              <a:t>HBV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co-infection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excluded</a:t>
            </a:r>
            <a:endParaRPr lang="fr-FR" sz="1600" b="1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372616"/>
            <a:ext cx="3498014" cy="449927"/>
          </a:xfrm>
          <a:prstGeom prst="rect">
            <a:avLst/>
          </a:prstGeom>
          <a:solidFill>
            <a:srgbClr val="FF00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chemeClr val="bg1"/>
                </a:solidFill>
                <a:latin typeface="+mj-lt"/>
              </a:rPr>
              <a:t>ATV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/r </a:t>
            </a:r>
            <a:r>
              <a:rPr lang="fr-FR" b="1" dirty="0">
                <a:solidFill>
                  <a:schemeClr val="bg1"/>
                </a:solidFill>
                <a:latin typeface="+mj-lt"/>
              </a:rPr>
              <a:t>3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00/100 </a:t>
            </a:r>
            <a:r>
              <a:rPr lang="fr-FR" b="1" dirty="0" err="1">
                <a:solidFill>
                  <a:schemeClr val="bg1"/>
                </a:solidFill>
                <a:latin typeface="+mj-lt"/>
              </a:rPr>
              <a:t>q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d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 + </a:t>
            </a:r>
            <a:r>
              <a:rPr lang="fr-FR" b="1" dirty="0">
                <a:solidFill>
                  <a:schemeClr val="bg1"/>
                </a:solidFill>
                <a:latin typeface="+mj-lt"/>
              </a:rPr>
              <a:t>MVC 150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</a:rPr>
              <a:t>qd</a:t>
            </a:r>
            <a:endParaRPr lang="fr-FR" sz="1800" b="1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36806"/>
            <a:ext cx="3498014" cy="449927"/>
          </a:xfrm>
          <a:prstGeom prst="rect">
            <a:avLst/>
          </a:prstGeom>
          <a:solidFill>
            <a:srgbClr val="990000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chemeClr val="bg1"/>
                </a:solidFill>
                <a:latin typeface="+mj-lt"/>
              </a:rPr>
              <a:t>AT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V/r + TDF/FTC</a:t>
            </a: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2830" y="2248891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60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1007" y="3596819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61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3840251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281414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531385" y="2568119"/>
            <a:ext cx="1576952" cy="990600"/>
            <a:chOff x="3087656" y="2629315"/>
            <a:chExt cx="1576952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087656" y="3153190"/>
              <a:ext cx="935999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34925" y="4248979"/>
            <a:ext cx="9066213" cy="2574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% with HIV RNA &lt; 50 c/mL at W48 (ITT, missing, discontinued = failure), not powered to show a difference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Protocol-defined treatment failure: &lt; 1.0 log</a:t>
            </a:r>
            <a:r>
              <a:rPr lang="en-US" baseline="-25000" dirty="0">
                <a:solidFill>
                  <a:srgbClr val="000066"/>
                </a:solidFill>
              </a:rPr>
              <a:t>10</a:t>
            </a:r>
            <a:r>
              <a:rPr lang="en-US" dirty="0">
                <a:solidFill>
                  <a:srgbClr val="000066"/>
                </a:solidFill>
              </a:rPr>
              <a:t> c/mL decrease from baseline in plasma HIV RNA at W4 or thereafter; failure to achieve plasma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HIV RNA &lt; 400 c/mL at W24; or rebound in plasma HIV RNA &gt; 1 000 c/mL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on 2 consecutive measurements ≤ 14 days apart in patients having achieved levels &lt; 400 c/mL on 2 consecutive visits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6781241" y="6582618"/>
            <a:ext cx="2355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Mills A. JAIDS 2013;62:164-70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-1" y="6605389"/>
            <a:ext cx="86399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A4001078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925176"/>
              </p:ext>
            </p:extLst>
          </p:nvPr>
        </p:nvGraphicFramePr>
        <p:xfrm>
          <a:off x="383371" y="1932236"/>
          <a:ext cx="8278421" cy="4377083"/>
        </p:xfrm>
        <a:graphic>
          <a:graphicData uri="http://schemas.openxmlformats.org/drawingml/2006/table">
            <a:tbl>
              <a:tblPr/>
              <a:tblGrid>
                <a:gridCol w="4300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copies/mL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1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W48,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For lack of efficacy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1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Switch from ATV/r due to jaundice,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Switch to DRV/r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Switch to LPV/r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3507" y="1513847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(mean), and disposition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pPr eaLnBrk="1" hangingPunct="1"/>
            <a:r>
              <a:rPr lang="fr-FR" sz="3200" dirty="0">
                <a:ea typeface="MS PGothic" charset="0"/>
                <a:cs typeface="Arial" charset="0"/>
              </a:rPr>
              <a:t>A4001078 </a:t>
            </a:r>
            <a:r>
              <a:rPr lang="fr-FR" sz="3200" dirty="0" err="1">
                <a:ea typeface="MS PGothic" charset="0"/>
                <a:cs typeface="Arial" charset="0"/>
              </a:rPr>
              <a:t>Study</a:t>
            </a:r>
            <a:r>
              <a:rPr lang="fr-FR" sz="3200" dirty="0">
                <a:ea typeface="MS PGothic" charset="0"/>
                <a:cs typeface="Arial" charset="0"/>
              </a:rPr>
              <a:t>: ATV/r + MVC vs ATV/r + TDF/FTC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781241" y="6582618"/>
            <a:ext cx="2355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Mills A. JAIDS 2013;62:164-70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-1" y="6605389"/>
            <a:ext cx="86399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A4001078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496" y="6093296"/>
            <a:ext cx="9189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66"/>
                </a:solidFill>
              </a:rPr>
              <a:t>Median change from baseline in CD4 cell count/mm</a:t>
            </a:r>
            <a:r>
              <a:rPr lang="en-US" sz="1600" baseline="30000" dirty="0">
                <a:solidFill>
                  <a:srgbClr val="000066"/>
                </a:solidFill>
              </a:rPr>
              <a:t>3</a:t>
            </a:r>
            <a:r>
              <a:rPr lang="en-US" sz="1600" dirty="0">
                <a:solidFill>
                  <a:srgbClr val="000066"/>
                </a:solidFill>
              </a:rPr>
              <a:t> at W48: + 173 for MVC vs + 187 for TDF/FTC</a:t>
            </a:r>
          </a:p>
        </p:txBody>
      </p:sp>
      <p:sp>
        <p:nvSpPr>
          <p:cNvPr id="26" name="Text Box 76"/>
          <p:cNvSpPr txBox="1">
            <a:spLocks noChangeArrowheads="1"/>
          </p:cNvSpPr>
          <p:nvPr/>
        </p:nvSpPr>
        <p:spPr bwMode="auto">
          <a:xfrm>
            <a:off x="215099" y="1150938"/>
            <a:ext cx="8723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/>
            <a:r>
              <a:rPr lang="en-GB" altLang="fr-FR" sz="2400" b="1" dirty="0">
                <a:solidFill>
                  <a:srgbClr val="CC3300"/>
                </a:solidFill>
                <a:latin typeface="+mj-lt"/>
              </a:rPr>
              <a:t>HIV-1 RNA &lt; 50 c/mL at W48, ITT, missing/discontinuation = failure</a:t>
            </a:r>
          </a:p>
        </p:txBody>
      </p:sp>
      <p:sp>
        <p:nvSpPr>
          <p:cNvPr id="80" name="ZoneTexte 69"/>
          <p:cNvSpPr txBox="1">
            <a:spLocks noChangeArrowheads="1"/>
          </p:cNvSpPr>
          <p:nvPr/>
        </p:nvSpPr>
        <p:spPr bwMode="auto">
          <a:xfrm>
            <a:off x="6781241" y="6582618"/>
            <a:ext cx="2355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Mills A. JAIDS 2013;62:164-70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-1" y="6605389"/>
            <a:ext cx="86399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A4001078</a:t>
            </a:r>
          </a:p>
        </p:txBody>
      </p:sp>
      <p:sp>
        <p:nvSpPr>
          <p:cNvPr id="83" name="Titre 82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 sz="3200" dirty="0">
                <a:ea typeface="MS PGothic" charset="0"/>
                <a:cs typeface="Arial" charset="0"/>
              </a:rPr>
              <a:t>A4001078 </a:t>
            </a:r>
            <a:r>
              <a:rPr lang="fr-FR" sz="3200" dirty="0" err="1">
                <a:ea typeface="MS PGothic" charset="0"/>
                <a:cs typeface="Arial" charset="0"/>
              </a:rPr>
              <a:t>Study</a:t>
            </a:r>
            <a:r>
              <a:rPr lang="fr-FR" sz="3200" dirty="0">
                <a:ea typeface="MS PGothic" charset="0"/>
                <a:cs typeface="Arial" charset="0"/>
              </a:rPr>
              <a:t>: ATV/r + MVC vs ATV/r + TDF/FTC </a:t>
            </a:r>
            <a:endParaRPr lang="fr-FR" sz="3200" dirty="0"/>
          </a:p>
        </p:txBody>
      </p:sp>
      <p:sp>
        <p:nvSpPr>
          <p:cNvPr id="86" name="Espace réservé du contenu 84"/>
          <p:cNvSpPr txBox="1">
            <a:spLocks/>
          </p:cNvSpPr>
          <p:nvPr/>
        </p:nvSpPr>
        <p:spPr bwMode="auto">
          <a:xfrm>
            <a:off x="5446868" y="2790605"/>
            <a:ext cx="3661636" cy="22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174625" indent="-174625" defTabSz="914400"/>
            <a:r>
              <a:rPr lang="en-US" sz="1600" kern="0" dirty="0">
                <a:solidFill>
                  <a:srgbClr val="000066"/>
                </a:solidFill>
              </a:rPr>
              <a:t>Genotype analysis :</a:t>
            </a:r>
            <a:br>
              <a:rPr lang="en-US" sz="1600" kern="0" dirty="0">
                <a:solidFill>
                  <a:srgbClr val="000066"/>
                </a:solidFill>
              </a:rPr>
            </a:br>
            <a:r>
              <a:rPr lang="en-US" sz="1600" kern="0" dirty="0">
                <a:solidFill>
                  <a:srgbClr val="000066"/>
                </a:solidFill>
              </a:rPr>
              <a:t>3 patients in each group with HIV RNA ≥ 500 c/mL at time of discontinuation :</a:t>
            </a:r>
          </a:p>
          <a:p>
            <a:pPr marL="534988" lvl="1" indent="-174625" defTabSz="914400"/>
            <a:r>
              <a:rPr lang="en-US" sz="1600" kern="0" dirty="0"/>
              <a:t>no resistance to any component</a:t>
            </a:r>
          </a:p>
          <a:p>
            <a:pPr marL="534988" lvl="1" indent="-174625" defTabSz="914400"/>
            <a:r>
              <a:rPr lang="en-US" sz="1600" kern="0" dirty="0"/>
              <a:t>no change in tropism in MVC group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683568" y="1543629"/>
            <a:ext cx="5040564" cy="4383641"/>
            <a:chOff x="683568" y="1543629"/>
            <a:chExt cx="5040564" cy="4383641"/>
          </a:xfrm>
        </p:grpSpPr>
        <p:grpSp>
          <p:nvGrpSpPr>
            <p:cNvPr id="82" name="Groupe 81"/>
            <p:cNvGrpSpPr/>
            <p:nvPr/>
          </p:nvGrpSpPr>
          <p:grpSpPr>
            <a:xfrm>
              <a:off x="1835696" y="1700808"/>
              <a:ext cx="3888436" cy="376511"/>
              <a:chOff x="4622075" y="1268760"/>
              <a:chExt cx="2315049" cy="376511"/>
            </a:xfrm>
          </p:grpSpPr>
          <p:sp>
            <p:nvSpPr>
              <p:cNvPr id="67" name="Rectangle 3"/>
              <p:cNvSpPr>
                <a:spLocks noChangeArrowheads="1"/>
              </p:cNvSpPr>
              <p:nvPr/>
            </p:nvSpPr>
            <p:spPr bwMode="auto">
              <a:xfrm>
                <a:off x="4622075" y="1396589"/>
                <a:ext cx="177800" cy="144462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defTabSz="914400" eaLnBrk="1" hangingPunct="1"/>
                <a:endParaRPr lang="en-GB" altLang="fr-FR" sz="2400">
                  <a:solidFill>
                    <a:srgbClr val="333399"/>
                  </a:solidFill>
                </a:endParaRPr>
              </a:p>
            </p:txBody>
          </p:sp>
          <p:sp>
            <p:nvSpPr>
              <p:cNvPr id="68" name="Rectangle 4"/>
              <p:cNvSpPr>
                <a:spLocks noChangeArrowheads="1"/>
              </p:cNvSpPr>
              <p:nvPr/>
            </p:nvSpPr>
            <p:spPr bwMode="auto">
              <a:xfrm>
                <a:off x="5736763" y="1386235"/>
                <a:ext cx="177800" cy="144463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l" defTabSz="914400" eaLnBrk="1" hangingPunct="1"/>
                <a:endParaRPr lang="en-GB" altLang="fr-FR" sz="2400">
                  <a:solidFill>
                    <a:srgbClr val="333399"/>
                  </a:solidFill>
                </a:endParaRPr>
              </a:p>
            </p:txBody>
          </p:sp>
          <p:sp>
            <p:nvSpPr>
              <p:cNvPr id="69" name="ZoneTexte 84"/>
              <p:cNvSpPr txBox="1">
                <a:spLocks noChangeArrowheads="1"/>
              </p:cNvSpPr>
              <p:nvPr/>
            </p:nvSpPr>
            <p:spPr bwMode="auto">
              <a:xfrm>
                <a:off x="4766688" y="1275939"/>
                <a:ext cx="8686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b="1" dirty="0">
                    <a:solidFill>
                      <a:srgbClr val="333399"/>
                    </a:solidFill>
                    <a:latin typeface="Calibri" pitchFamily="34" charset="0"/>
                  </a:rPr>
                  <a:t>ATV/r + MVC</a:t>
                </a:r>
              </a:p>
            </p:txBody>
          </p:sp>
          <p:sp>
            <p:nvSpPr>
              <p:cNvPr id="70" name="ZoneTexte 85"/>
              <p:cNvSpPr txBox="1">
                <a:spLocks noChangeArrowheads="1"/>
              </p:cNvSpPr>
              <p:nvPr/>
            </p:nvSpPr>
            <p:spPr bwMode="auto">
              <a:xfrm>
                <a:off x="5880343" y="1268760"/>
                <a:ext cx="105678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b="1" dirty="0">
                    <a:solidFill>
                      <a:srgbClr val="333399"/>
                    </a:solidFill>
                    <a:latin typeface="Calibri" pitchFamily="34" charset="0"/>
                  </a:rPr>
                  <a:t>ATV/r + TDF/FTC</a:t>
                </a:r>
              </a:p>
            </p:txBody>
          </p:sp>
        </p:grpSp>
        <p:sp>
          <p:nvSpPr>
            <p:cNvPr id="12" name="Rectangle 123"/>
            <p:cNvSpPr>
              <a:spLocks noChangeArrowheads="1"/>
            </p:cNvSpPr>
            <p:nvPr/>
          </p:nvSpPr>
          <p:spPr bwMode="auto">
            <a:xfrm>
              <a:off x="1698551" y="2695780"/>
              <a:ext cx="584200" cy="2570868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fr-FR" altLang="fr-FR">
                <a:solidFill>
                  <a:srgbClr val="333399"/>
                </a:solidFill>
              </a:endParaRPr>
            </a:p>
          </p:txBody>
        </p:sp>
        <p:sp>
          <p:nvSpPr>
            <p:cNvPr id="13" name="Rectangle 124"/>
            <p:cNvSpPr>
              <a:spLocks noChangeArrowheads="1"/>
            </p:cNvSpPr>
            <p:nvPr/>
          </p:nvSpPr>
          <p:spPr bwMode="auto">
            <a:xfrm>
              <a:off x="3788190" y="2938668"/>
              <a:ext cx="585788" cy="232798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fr-FR" altLang="fr-FR">
                <a:solidFill>
                  <a:srgbClr val="333399"/>
                </a:solidFill>
              </a:endParaRPr>
            </a:p>
          </p:txBody>
        </p:sp>
        <p:sp>
          <p:nvSpPr>
            <p:cNvPr id="16" name="Rectangle 127"/>
            <p:cNvSpPr>
              <a:spLocks noChangeArrowheads="1"/>
            </p:cNvSpPr>
            <p:nvPr/>
          </p:nvSpPr>
          <p:spPr bwMode="auto">
            <a:xfrm>
              <a:off x="2279830" y="2329067"/>
              <a:ext cx="566738" cy="2937581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fr-FR" altLang="fr-FR">
                <a:solidFill>
                  <a:srgbClr val="333399"/>
                </a:solidFill>
              </a:endParaRPr>
            </a:p>
          </p:txBody>
        </p:sp>
        <p:sp>
          <p:nvSpPr>
            <p:cNvPr id="17" name="Rectangle 128"/>
            <p:cNvSpPr>
              <a:spLocks noChangeArrowheads="1"/>
            </p:cNvSpPr>
            <p:nvPr/>
          </p:nvSpPr>
          <p:spPr bwMode="auto">
            <a:xfrm>
              <a:off x="4369215" y="2664030"/>
              <a:ext cx="566738" cy="2602619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fr-FR" altLang="fr-FR">
                <a:solidFill>
                  <a:srgbClr val="333399"/>
                </a:solidFill>
              </a:endParaRP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3919982" y="2682405"/>
              <a:ext cx="3222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  <a:latin typeface="+mj-lt"/>
                </a:rPr>
                <a:t>68.8</a:t>
              </a:r>
              <a:endParaRPr lang="en-GB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>
              <a:off x="4491482" y="2396609"/>
              <a:ext cx="3222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  <a:latin typeface="+mj-lt"/>
                </a:rPr>
                <a:t>77.3</a:t>
              </a:r>
              <a:endParaRPr lang="en-GB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" name="Text Box 57"/>
            <p:cNvSpPr txBox="1">
              <a:spLocks noChangeArrowheads="1"/>
            </p:cNvSpPr>
            <p:nvPr/>
          </p:nvSpPr>
          <p:spPr bwMode="auto">
            <a:xfrm>
              <a:off x="1325575" y="5319083"/>
              <a:ext cx="19191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</a:rPr>
                <a:t>&lt; 100,000 copies/mL</a:t>
              </a:r>
            </a:p>
          </p:txBody>
        </p:sp>
        <p:sp>
          <p:nvSpPr>
            <p:cNvPr id="24" name="Line 150"/>
            <p:cNvSpPr>
              <a:spLocks noChangeShapeType="1"/>
            </p:cNvSpPr>
            <p:nvPr/>
          </p:nvSpPr>
          <p:spPr bwMode="auto">
            <a:xfrm flipV="1">
              <a:off x="3330061" y="5272745"/>
              <a:ext cx="0" cy="6711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27" name="Line 141"/>
            <p:cNvSpPr>
              <a:spLocks noChangeShapeType="1"/>
            </p:cNvSpPr>
            <p:nvPr/>
          </p:nvSpPr>
          <p:spPr bwMode="auto">
            <a:xfrm>
              <a:off x="1118543" y="1910188"/>
              <a:ext cx="0" cy="342967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29" name="Line 143"/>
            <p:cNvSpPr>
              <a:spLocks noChangeShapeType="1"/>
            </p:cNvSpPr>
            <p:nvPr/>
          </p:nvSpPr>
          <p:spPr bwMode="auto">
            <a:xfrm>
              <a:off x="1051868" y="4595492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30" name="Line 144"/>
            <p:cNvSpPr>
              <a:spLocks noChangeShapeType="1"/>
            </p:cNvSpPr>
            <p:nvPr/>
          </p:nvSpPr>
          <p:spPr bwMode="auto">
            <a:xfrm>
              <a:off x="1051868" y="3922237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31" name="Line 145"/>
            <p:cNvSpPr>
              <a:spLocks noChangeShapeType="1"/>
            </p:cNvSpPr>
            <p:nvPr/>
          </p:nvSpPr>
          <p:spPr bwMode="auto">
            <a:xfrm>
              <a:off x="1051868" y="325947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32" name="Line 146"/>
            <p:cNvSpPr>
              <a:spLocks noChangeShapeType="1"/>
            </p:cNvSpPr>
            <p:nvPr/>
          </p:nvSpPr>
          <p:spPr bwMode="auto">
            <a:xfrm>
              <a:off x="1051868" y="258621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33" name="Line 147"/>
            <p:cNvSpPr>
              <a:spLocks noChangeShapeType="1"/>
            </p:cNvSpPr>
            <p:nvPr/>
          </p:nvSpPr>
          <p:spPr bwMode="auto">
            <a:xfrm>
              <a:off x="1051868" y="1912961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35" name="Rectangle 159"/>
            <p:cNvSpPr>
              <a:spLocks noChangeArrowheads="1"/>
            </p:cNvSpPr>
            <p:nvPr/>
          </p:nvSpPr>
          <p:spPr bwMode="auto">
            <a:xfrm>
              <a:off x="882341" y="516099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 dirty="0">
                  <a:solidFill>
                    <a:srgbClr val="333399"/>
                  </a:solidFill>
                </a:rPr>
                <a:t>0</a:t>
              </a:r>
              <a:endParaRPr lang="en-GB" altLang="fr-FR" dirty="0">
                <a:solidFill>
                  <a:srgbClr val="333399"/>
                </a:solidFill>
              </a:endParaRPr>
            </a:p>
          </p:txBody>
        </p:sp>
        <p:sp>
          <p:nvSpPr>
            <p:cNvPr id="36" name="Rectangle 160"/>
            <p:cNvSpPr>
              <a:spLocks noChangeArrowheads="1"/>
            </p:cNvSpPr>
            <p:nvPr/>
          </p:nvSpPr>
          <p:spPr bwMode="auto">
            <a:xfrm>
              <a:off x="782955" y="449783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 dirty="0">
                  <a:solidFill>
                    <a:srgbClr val="333399"/>
                  </a:solidFill>
                </a:rPr>
                <a:t>20</a:t>
              </a:r>
              <a:endParaRPr lang="en-GB" altLang="fr-FR" dirty="0">
                <a:solidFill>
                  <a:srgbClr val="333399"/>
                </a:solidFill>
              </a:endParaRPr>
            </a:p>
          </p:txBody>
        </p:sp>
        <p:sp>
          <p:nvSpPr>
            <p:cNvPr id="37" name="Rectangle 161"/>
            <p:cNvSpPr>
              <a:spLocks noChangeArrowheads="1"/>
            </p:cNvSpPr>
            <p:nvPr/>
          </p:nvSpPr>
          <p:spPr bwMode="auto">
            <a:xfrm>
              <a:off x="782955" y="382058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>
                  <a:solidFill>
                    <a:srgbClr val="333399"/>
                  </a:solidFill>
                </a:rPr>
                <a:t>40</a:t>
              </a:r>
              <a:endParaRPr lang="en-GB" altLang="fr-FR">
                <a:solidFill>
                  <a:srgbClr val="333399"/>
                </a:solidFill>
              </a:endParaRPr>
            </a:p>
          </p:txBody>
        </p:sp>
        <p:sp>
          <p:nvSpPr>
            <p:cNvPr id="38" name="Rectangle 162"/>
            <p:cNvSpPr>
              <a:spLocks noChangeArrowheads="1"/>
            </p:cNvSpPr>
            <p:nvPr/>
          </p:nvSpPr>
          <p:spPr bwMode="auto">
            <a:xfrm>
              <a:off x="782955" y="3151720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 dirty="0">
                  <a:solidFill>
                    <a:srgbClr val="333399"/>
                  </a:solidFill>
                </a:rPr>
                <a:t>60</a:t>
              </a:r>
              <a:endParaRPr lang="en-GB" altLang="fr-FR" dirty="0">
                <a:solidFill>
                  <a:srgbClr val="333399"/>
                </a:solidFill>
              </a:endParaRPr>
            </a:p>
          </p:txBody>
        </p:sp>
        <p:sp>
          <p:nvSpPr>
            <p:cNvPr id="39" name="Rectangle 163"/>
            <p:cNvSpPr>
              <a:spLocks noChangeArrowheads="1"/>
            </p:cNvSpPr>
            <p:nvPr/>
          </p:nvSpPr>
          <p:spPr bwMode="auto">
            <a:xfrm>
              <a:off x="782955" y="2484561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>
                  <a:solidFill>
                    <a:srgbClr val="333399"/>
                  </a:solidFill>
                </a:rPr>
                <a:t>80</a:t>
              </a:r>
              <a:endParaRPr lang="en-GB" altLang="fr-FR">
                <a:solidFill>
                  <a:srgbClr val="333399"/>
                </a:solidFill>
              </a:endParaRPr>
            </a:p>
          </p:txBody>
        </p:sp>
        <p:sp>
          <p:nvSpPr>
            <p:cNvPr id="40" name="Rectangle 164"/>
            <p:cNvSpPr>
              <a:spLocks noChangeArrowheads="1"/>
            </p:cNvSpPr>
            <p:nvPr/>
          </p:nvSpPr>
          <p:spPr bwMode="auto">
            <a:xfrm>
              <a:off x="683568" y="180830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defTabSz="914400" eaLnBrk="1" hangingPunct="1"/>
              <a:r>
                <a:rPr lang="en-GB" altLang="fr-FR" sz="1400" dirty="0">
                  <a:solidFill>
                    <a:srgbClr val="333399"/>
                  </a:solidFill>
                </a:rPr>
                <a:t>100</a:t>
              </a:r>
              <a:endParaRPr lang="en-GB" altLang="fr-FR" dirty="0">
                <a:solidFill>
                  <a:srgbClr val="333399"/>
                </a:solidFill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1829549" y="2420661"/>
              <a:ext cx="3222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  <a:latin typeface="+mj-lt"/>
                </a:rPr>
                <a:t>76.7</a:t>
              </a:r>
              <a:endParaRPr lang="en-GB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6" name="Rectangle 25"/>
            <p:cNvSpPr>
              <a:spLocks noChangeArrowheads="1"/>
            </p:cNvSpPr>
            <p:nvPr/>
          </p:nvSpPr>
          <p:spPr bwMode="auto">
            <a:xfrm>
              <a:off x="2402097" y="2053348"/>
              <a:ext cx="3222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  <a:latin typeface="+mj-lt"/>
                </a:rPr>
                <a:t>87.2</a:t>
              </a:r>
              <a:endParaRPr lang="en-GB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6" name="ZoneTexte 81"/>
            <p:cNvSpPr txBox="1">
              <a:spLocks noChangeArrowheads="1"/>
            </p:cNvSpPr>
            <p:nvPr/>
          </p:nvSpPr>
          <p:spPr bwMode="auto">
            <a:xfrm>
              <a:off x="1182639" y="4941168"/>
              <a:ext cx="4187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altLang="fr-FR" sz="1400" dirty="0">
                  <a:solidFill>
                    <a:srgbClr val="333399"/>
                  </a:solidFill>
                </a:rPr>
                <a:t>N=</a:t>
              </a:r>
            </a:p>
          </p:txBody>
        </p:sp>
        <p:sp>
          <p:nvSpPr>
            <p:cNvPr id="57" name="ZoneTexte 82"/>
            <p:cNvSpPr txBox="1">
              <a:spLocks noChangeArrowheads="1"/>
            </p:cNvSpPr>
            <p:nvPr/>
          </p:nvSpPr>
          <p:spPr bwMode="auto">
            <a:xfrm>
              <a:off x="1798932" y="4735936"/>
              <a:ext cx="3834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br>
                <a:rPr lang="en-GB" altLang="fr-FR" sz="1400" b="1" dirty="0">
                  <a:solidFill>
                    <a:schemeClr val="bg1"/>
                  </a:solidFill>
                </a:rPr>
              </a:br>
              <a:r>
                <a:rPr lang="en-GB" altLang="fr-FR" sz="1400" b="1" dirty="0">
                  <a:solidFill>
                    <a:schemeClr val="bg1"/>
                  </a:solidFill>
                </a:rPr>
                <a:t>43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428822" y="5319083"/>
              <a:ext cx="19191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u="sng" dirty="0">
                  <a:solidFill>
                    <a:srgbClr val="333399"/>
                  </a:solidFill>
                </a:rPr>
                <a:t>&gt;</a:t>
              </a:r>
              <a:r>
                <a:rPr lang="en-GB" altLang="fr-FR" sz="1400" b="1" dirty="0">
                  <a:solidFill>
                    <a:srgbClr val="333399"/>
                  </a:solidFill>
                </a:rPr>
                <a:t> 100,000 copies/mL</a:t>
              </a:r>
            </a:p>
          </p:txBody>
        </p:sp>
        <p:sp>
          <p:nvSpPr>
            <p:cNvPr id="72" name="ZoneTexte 82"/>
            <p:cNvSpPr txBox="1">
              <a:spLocks noChangeArrowheads="1"/>
            </p:cNvSpPr>
            <p:nvPr/>
          </p:nvSpPr>
          <p:spPr bwMode="auto">
            <a:xfrm>
              <a:off x="2371480" y="4735936"/>
              <a:ext cx="3834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br>
                <a:rPr lang="en-GB" altLang="fr-FR" sz="1400" b="1" dirty="0">
                  <a:solidFill>
                    <a:schemeClr val="bg1"/>
                  </a:solidFill>
                </a:rPr>
              </a:br>
              <a:r>
                <a:rPr lang="en-GB" altLang="fr-FR" sz="1400" b="1" dirty="0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73" name="ZoneTexte 82"/>
            <p:cNvSpPr txBox="1">
              <a:spLocks noChangeArrowheads="1"/>
            </p:cNvSpPr>
            <p:nvPr/>
          </p:nvSpPr>
          <p:spPr bwMode="auto">
            <a:xfrm>
              <a:off x="3889365" y="4951379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altLang="fr-FR" sz="1400" b="1" dirty="0">
                  <a:solidFill>
                    <a:schemeClr val="bg1"/>
                  </a:solidFill>
                </a:rPr>
                <a:t>16</a:t>
              </a:r>
            </a:p>
          </p:txBody>
        </p:sp>
        <p:sp>
          <p:nvSpPr>
            <p:cNvPr id="74" name="ZoneTexte 82"/>
            <p:cNvSpPr txBox="1">
              <a:spLocks noChangeArrowheads="1"/>
            </p:cNvSpPr>
            <p:nvPr/>
          </p:nvSpPr>
          <p:spPr bwMode="auto">
            <a:xfrm>
              <a:off x="4460865" y="4735936"/>
              <a:ext cx="3834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br>
                <a:rPr lang="en-GB" altLang="fr-FR" sz="1400" b="1" dirty="0">
                  <a:solidFill>
                    <a:schemeClr val="bg1"/>
                  </a:solidFill>
                </a:rPr>
              </a:br>
              <a:r>
                <a:rPr lang="en-GB" altLang="fr-FR" sz="1400" b="1" dirty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75" name="Text Box 57"/>
            <p:cNvSpPr txBox="1">
              <a:spLocks noChangeArrowheads="1"/>
            </p:cNvSpPr>
            <p:nvPr/>
          </p:nvSpPr>
          <p:spPr bwMode="auto">
            <a:xfrm>
              <a:off x="2283082" y="5588716"/>
              <a:ext cx="209852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GB" altLang="fr-FR" sz="1600" b="1" dirty="0">
                  <a:solidFill>
                    <a:srgbClr val="333399"/>
                  </a:solidFill>
                </a:rPr>
                <a:t>Baseline HIV-1 RNA</a:t>
              </a:r>
            </a:p>
          </p:txBody>
        </p:sp>
        <p:sp>
          <p:nvSpPr>
            <p:cNvPr id="78" name="Line 12"/>
            <p:cNvSpPr>
              <a:spLocks noChangeShapeType="1"/>
            </p:cNvSpPr>
            <p:nvPr/>
          </p:nvSpPr>
          <p:spPr bwMode="auto">
            <a:xfrm flipV="1">
              <a:off x="1042343" y="5270843"/>
              <a:ext cx="44193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Line 150"/>
            <p:cNvSpPr>
              <a:spLocks noChangeShapeType="1"/>
            </p:cNvSpPr>
            <p:nvPr/>
          </p:nvSpPr>
          <p:spPr bwMode="auto">
            <a:xfrm flipV="1">
              <a:off x="5446868" y="5272745"/>
              <a:ext cx="0" cy="6711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928588" y="1543629"/>
              <a:ext cx="36710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/>
              <a:r>
                <a:rPr lang="en-GB" altLang="fr-FR" sz="1600" dirty="0">
                  <a:solidFill>
                    <a:srgbClr val="333399"/>
                  </a:solidFill>
                </a:rPr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95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1871"/>
              </p:ext>
            </p:extLst>
          </p:nvPr>
        </p:nvGraphicFramePr>
        <p:xfrm>
          <a:off x="422418" y="1681758"/>
          <a:ext cx="8278421" cy="4803701"/>
        </p:xfrm>
        <a:graphic>
          <a:graphicData uri="http://schemas.openxmlformats.org/drawingml/2006/table">
            <a:tbl>
              <a:tblPr/>
              <a:tblGrid>
                <a:gridCol w="3933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5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due to adverse event,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Vomiting, jaundice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in ≥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Hyperbilirubinemia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Vomiting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Headache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3-4 adverse event,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Serious adverse event,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attributed to ATV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 (nephrolithiasis)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Hyperbilirubinemia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grade 3 / grade 4,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50.8 / 15.3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47.5 / 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ALAT grade 3-4 / ASAT grade 3-4,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5.1 / 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1.6 / 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Change from baseline in mean creatinine clearance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Cockroft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-Gault formula), mL/min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3507" y="1357292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 at W48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781241" y="6582618"/>
            <a:ext cx="2355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Mills A. JAIDS 2013;62:164-70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-1" y="6605389"/>
            <a:ext cx="86399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A4001078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 sz="3200" dirty="0">
                <a:ea typeface="MS PGothic" charset="0"/>
                <a:cs typeface="Arial" charset="0"/>
              </a:rPr>
              <a:t>A4001078 </a:t>
            </a:r>
            <a:r>
              <a:rPr lang="fr-FR" sz="3200" dirty="0" err="1">
                <a:ea typeface="MS PGothic" charset="0"/>
                <a:cs typeface="Arial" charset="0"/>
              </a:rPr>
              <a:t>Study</a:t>
            </a:r>
            <a:r>
              <a:rPr lang="fr-FR" sz="3200" dirty="0">
                <a:ea typeface="MS PGothic" charset="0"/>
                <a:cs typeface="Arial" charset="0"/>
              </a:rPr>
              <a:t>: ATV/r + MVC vs ATV/r + TDF/FTC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005583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 sz="3200" dirty="0">
                <a:ea typeface="MS PGothic" charset="0"/>
                <a:cs typeface="Arial" charset="0"/>
              </a:rPr>
              <a:t>A4001078 </a:t>
            </a:r>
            <a:r>
              <a:rPr lang="fr-FR" sz="3200" dirty="0" err="1">
                <a:ea typeface="MS PGothic" charset="0"/>
                <a:cs typeface="Arial" charset="0"/>
              </a:rPr>
              <a:t>Study</a:t>
            </a:r>
            <a:r>
              <a:rPr lang="fr-FR" sz="3200" dirty="0">
                <a:ea typeface="MS PGothic" charset="0"/>
                <a:cs typeface="Arial" charset="0"/>
              </a:rPr>
              <a:t>: ATV/r + MVC vs ATV/r + TDF/FTC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891368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endParaRPr lang="en-US" sz="2400" b="1" dirty="0">
              <a:latin typeface="+mj-lt"/>
            </a:endParaRPr>
          </a:p>
          <a:p>
            <a:pPr lvl="1"/>
            <a:r>
              <a:rPr lang="en-US" sz="2000" dirty="0"/>
              <a:t>This open-label study in treatment</a:t>
            </a:r>
            <a:r>
              <a:rPr lang="en-US" sz="2000"/>
              <a:t>-naive </a:t>
            </a:r>
            <a:r>
              <a:rPr lang="en-US" sz="2000" dirty="0"/>
              <a:t>patients with CCR5-tropic virus showed that a high proportion of patients in the </a:t>
            </a:r>
            <a:r>
              <a:rPr lang="en-US" sz="2000"/>
              <a:t>MVC and </a:t>
            </a:r>
            <a:r>
              <a:rPr lang="en-US" sz="2000" dirty="0"/>
              <a:t>TDF/FTC </a:t>
            </a:r>
            <a:r>
              <a:rPr lang="en-US" sz="2000"/>
              <a:t>treatment groups </a:t>
            </a:r>
            <a:r>
              <a:rPr lang="en-US" sz="2000" dirty="0"/>
              <a:t>achieved and maintained viral suppression through 48 weeks of treatment</a:t>
            </a:r>
          </a:p>
          <a:p>
            <a:pPr lvl="2"/>
            <a:r>
              <a:rPr lang="en-US" sz="1800" dirty="0"/>
              <a:t>Low potential for resistance or loss of susceptibility to study drugs at treatment failure</a:t>
            </a:r>
          </a:p>
          <a:p>
            <a:pPr lvl="1"/>
            <a:r>
              <a:rPr lang="en-US" sz="2000" dirty="0"/>
              <a:t>When stratified by plasma HIV-1 RNA concentration at baseline, the number of patients who achieved plasma HIV-1 RNA &lt; 50 c/mL at W48 was higher in the TDF/FTC + ATV/r treatment arm compared with the MVC + ATV/r group</a:t>
            </a:r>
          </a:p>
          <a:p>
            <a:pPr lvl="1"/>
            <a:r>
              <a:rPr lang="en-US" sz="2000" dirty="0"/>
              <a:t>CD4 cell counts increased from baseline in both treatment groups</a:t>
            </a:r>
          </a:p>
          <a:p>
            <a:pPr lvl="1"/>
            <a:r>
              <a:rPr lang="fr-FR" sz="2000" dirty="0"/>
              <a:t>The </a:t>
            </a:r>
            <a:r>
              <a:rPr lang="fr-FR" sz="2000" dirty="0" err="1"/>
              <a:t>frequency</a:t>
            </a:r>
            <a:r>
              <a:rPr lang="fr-FR" sz="2000" dirty="0"/>
              <a:t> of </a:t>
            </a:r>
            <a:r>
              <a:rPr lang="fr-FR" sz="2000" dirty="0" err="1"/>
              <a:t>treatment-limiting</a:t>
            </a:r>
            <a:r>
              <a:rPr lang="fr-FR" sz="2000" dirty="0"/>
              <a:t> </a:t>
            </a:r>
            <a:r>
              <a:rPr lang="fr-FR" sz="2000" dirty="0" err="1"/>
              <a:t>hyperbilirubinemia</a:t>
            </a:r>
            <a:r>
              <a:rPr lang="fr-FR" sz="2000" dirty="0"/>
              <a:t> </a:t>
            </a:r>
            <a:r>
              <a:rPr lang="fr-FR" sz="2000" dirty="0" err="1"/>
              <a:t>was</a:t>
            </a:r>
            <a:r>
              <a:rPr lang="fr-FR" sz="2000" dirty="0"/>
              <a:t> </a:t>
            </a:r>
            <a:r>
              <a:rPr lang="fr-FR" sz="2000" dirty="0" err="1"/>
              <a:t>greater</a:t>
            </a:r>
            <a:r>
              <a:rPr lang="fr-FR" sz="2000" dirty="0"/>
              <a:t> </a:t>
            </a:r>
            <a:r>
              <a:rPr lang="fr-FR" sz="2000" dirty="0" err="1"/>
              <a:t>than</a:t>
            </a:r>
            <a:r>
              <a:rPr lang="fr-FR" sz="2000" dirty="0"/>
              <a:t> </a:t>
            </a:r>
            <a:r>
              <a:rPr lang="fr-FR" sz="2000" dirty="0" err="1"/>
              <a:t>expected</a:t>
            </a:r>
            <a:endParaRPr lang="en-US" sz="2000" dirty="0"/>
          </a:p>
          <a:p>
            <a:pPr lvl="1"/>
            <a:r>
              <a:rPr lang="en-US" sz="2000" dirty="0"/>
              <a:t>Limitations</a:t>
            </a:r>
          </a:p>
          <a:p>
            <a:pPr lvl="2"/>
            <a:r>
              <a:rPr lang="en-US" sz="1800" dirty="0"/>
              <a:t>Unpowered to establish non-inferiority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781241" y="6582618"/>
            <a:ext cx="2355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Mills A. JAIDS 2013;62:164-70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-1" y="6605389"/>
            <a:ext cx="86399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A4001078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579</Words>
  <Application>Microsoft Office PowerPoint</Application>
  <PresentationFormat>Affichage à l'écran (4:3)</PresentationFormat>
  <Paragraphs>162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NRTI-sparing</vt:lpstr>
      <vt:lpstr>A4001078 Study: ATV/r + MVC vs ATV/r + TDF/FTC </vt:lpstr>
      <vt:lpstr>A4001078 Study: ATV/r + MVC vs ATV/r + TDF/FTC </vt:lpstr>
      <vt:lpstr>A4001078 Study: ATV/r + MVC vs ATV/r + TDF/FTC </vt:lpstr>
      <vt:lpstr>A4001078 Study: ATV/r + MVC vs ATV/r + TDF/FTC </vt:lpstr>
      <vt:lpstr>A4001078 Study: ATV/r + MVC vs ATV/r + TDF/FTC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147</cp:revision>
  <dcterms:created xsi:type="dcterms:W3CDTF">2015-05-20T09:45:14Z</dcterms:created>
  <dcterms:modified xsi:type="dcterms:W3CDTF">2016-07-18T12:02:42Z</dcterms:modified>
</cp:coreProperties>
</file>