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77" r:id="rId2"/>
    <p:sldId id="257" r:id="rId3"/>
    <p:sldId id="268" r:id="rId4"/>
    <p:sldId id="258" r:id="rId5"/>
    <p:sldId id="269" r:id="rId6"/>
    <p:sldId id="270" r:id="rId7"/>
    <p:sldId id="272" r:id="rId8"/>
    <p:sldId id="271" r:id="rId9"/>
    <p:sldId id="273" r:id="rId10"/>
    <p:sldId id="274" r:id="rId11"/>
    <p:sldId id="275" r:id="rId12"/>
    <p:sldId id="276" r:id="rId13"/>
    <p:sldId id="280" r:id="rId14"/>
    <p:sldId id="284" r:id="rId15"/>
    <p:sldId id="285" r:id="rId16"/>
    <p:sldId id="282" r:id="rId17"/>
    <p:sldId id="283" r:id="rId18"/>
    <p:sldId id="286" r:id="rId19"/>
    <p:sldId id="264" r:id="rId20"/>
  </p:sldIdLst>
  <p:sldSz cx="9144000" cy="6858000" type="screen4x3"/>
  <p:notesSz cx="6858000" cy="9144000"/>
  <p:custDataLst>
    <p:tags r:id="rId22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10" clrIdx="0"/>
  <p:cmAuthor id="1" name="Pozniak, Anton" initials="" lastIdx="6" clrIdx="1"/>
  <p:cmAuthor id="2" name="François RAFFI" initials="FR" lastIdx="7" clrIdx="2"/>
  <p:cmAuthor id="3" name="Utilisateur de Microsoft Office" initials="Office" lastIdx="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CC0000"/>
    <a:srgbClr val="DDDDDD"/>
    <a:srgbClr val="FFFFFF"/>
    <a:srgbClr val="C0C0C0"/>
    <a:srgbClr val="007F00"/>
    <a:srgbClr val="323298"/>
    <a:srgbClr val="FF6600"/>
    <a:srgbClr val="0000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05" autoAdjust="0"/>
    <p:restoredTop sz="98951" autoAdjust="0"/>
  </p:normalViewPr>
  <p:slideViewPr>
    <p:cSldViewPr snapToObjects="1">
      <p:cViewPr>
        <p:scale>
          <a:sx n="75" d="100"/>
          <a:sy n="75" d="100"/>
        </p:scale>
        <p:origin x="-2922" y="-91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705400-29C3-4793-BE38-C07CCC67EE82}" type="datetimeFigureOut">
              <a:rPr lang="fr-FR"/>
              <a:pPr>
                <a:defRPr/>
              </a:pPr>
              <a:t>01/10/2015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2FE2E8-8B82-46E2-BD27-D42A09C84B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407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 smtClean="0">
              <a:ea typeface="ＭＳ Ｐゴシック"/>
              <a:cs typeface="ＭＳ Ｐゴシック"/>
            </a:endParaRPr>
          </a:p>
        </p:txBody>
      </p:sp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4CC3A77D-2921-4A86-9021-86978D98EB54}" type="slidenum">
              <a:rPr lang="fr-FR" altLang="fr-FR" sz="1200">
                <a:latin typeface="Calibri" pitchFamily="34" charset="0"/>
              </a:rPr>
              <a:pPr algn="r" defTabSz="850900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921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/>
                <a:cs typeface="ＭＳ Ｐゴシック"/>
              </a:rPr>
              <a:t>ARV-trial.com</a:t>
            </a:r>
          </a:p>
        </p:txBody>
      </p:sp>
      <p:sp>
        <p:nvSpPr>
          <p:cNvPr id="922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73BAF2CE-57EC-47FB-A3D9-8A062B631095}" type="slidenum">
              <a:rPr lang="fr-FR" sz="1200">
                <a:solidFill>
                  <a:srgbClr val="000000"/>
                </a:solidFill>
                <a:ea typeface="ＭＳ Ｐゴシック"/>
                <a:cs typeface="ＭＳ Ｐゴシック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229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/>
                <a:cs typeface="ＭＳ Ｐゴシック"/>
              </a:rPr>
              <a:t>ARV-trial.com</a:t>
            </a: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2BC09F6-D458-48DB-83AB-C4390F641083}" type="slidenum">
              <a:rPr lang="fr-FR" sz="1200">
                <a:solidFill>
                  <a:srgbClr val="000000"/>
                </a:solidFill>
                <a:ea typeface="ＭＳ Ｐゴシック"/>
                <a:cs typeface="ＭＳ Ｐゴシック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2253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/>
                <a:cs typeface="ＭＳ Ｐゴシック"/>
              </a:rPr>
              <a:t>ARV-trial.com</a:t>
            </a:r>
          </a:p>
        </p:txBody>
      </p:sp>
      <p:sp>
        <p:nvSpPr>
          <p:cNvPr id="2253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9CE3EA31-26EB-40D6-98DF-8E5E243F51AC}" type="slidenum">
              <a:rPr lang="fr-FR" sz="1200">
                <a:solidFill>
                  <a:srgbClr val="000000"/>
                </a:solidFill>
                <a:ea typeface="ＭＳ Ｐゴシック"/>
                <a:cs typeface="ＭＳ Ｐゴシック"/>
              </a:rPr>
              <a:pPr algn="r" defTabSz="850900"/>
              <a:t>19</a:t>
            </a:fld>
            <a:endParaRPr lang="fr-FR" sz="120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/>
                <a:cs typeface="ＭＳ Ｐゴシック"/>
              </a:rPr>
              <a:t>Comparison of INSTI vs PI</a:t>
            </a:r>
          </a:p>
        </p:txBody>
      </p:sp>
      <p:sp>
        <p:nvSpPr>
          <p:cNvPr id="6146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FLAMINGO</a:t>
            </a:r>
          </a:p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GS-236-0103</a:t>
            </a:r>
          </a:p>
          <a:p>
            <a:r>
              <a:rPr lang="fr-FR" altLang="fr-FR" sz="2800" b="1" dirty="0" smtClean="0">
                <a:latin typeface="Calibri" pitchFamily="34" charset="0"/>
                <a:ea typeface="ＭＳ Ｐゴシック"/>
                <a:cs typeface="ＭＳ Ｐゴシック"/>
              </a:rPr>
              <a:t>ACTG A5257</a:t>
            </a:r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 </a:t>
            </a:r>
          </a:p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WAVES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18434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1849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849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843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1219200" y="1251858"/>
            <a:ext cx="6692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400"/>
              </a:lnSpc>
            </a:pPr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Genotypic analysis for resistance at </a:t>
            </a:r>
            <a:r>
              <a:rPr lang="en-US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virologic</a:t>
            </a:r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failure</a:t>
            </a:r>
          </a:p>
        </p:txBody>
      </p:sp>
      <p:graphicFrame>
        <p:nvGraphicFramePr>
          <p:cNvPr id="15635" name="Group 275"/>
          <p:cNvGraphicFramePr>
            <a:graphicFrameLocks noGrp="1"/>
          </p:cNvGraphicFramePr>
          <p:nvPr/>
        </p:nvGraphicFramePr>
        <p:xfrm>
          <a:off x="457200" y="1731569"/>
          <a:ext cx="8334374" cy="4001687"/>
        </p:xfrm>
        <a:graphic>
          <a:graphicData uri="http://schemas.openxmlformats.org/drawingml/2006/table">
            <a:tbl>
              <a:tblPr/>
              <a:tblGrid>
                <a:gridCol w="214239"/>
                <a:gridCol w="238438"/>
                <a:gridCol w="2626129"/>
                <a:gridCol w="1751856"/>
                <a:gridCol w="1903513"/>
                <a:gridCol w="1600199"/>
              </a:tblGrid>
              <a:tr h="598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RAL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270373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 failure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0373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Genotype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available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0373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Any resistance detected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0373">
                <a:tc rowSpan="6"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PI resistance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0373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NRTI-only resistance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1127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  - FTC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  - TDF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  - FTC and TDF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  <a:b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  <a:b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b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  <a:b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  <a:b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  <a:b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0373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INI-only resistance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0373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NRTI and INI resistance</a:t>
                      </a: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5750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  - FTC and RAL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  - FTC, TDF and RAL</a:t>
                      </a: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  <a:b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497" name="Rectangle 8"/>
          <p:cNvSpPr>
            <a:spLocks noChangeArrowheads="1"/>
          </p:cNvSpPr>
          <p:nvPr/>
        </p:nvSpPr>
        <p:spPr bwMode="auto">
          <a:xfrm>
            <a:off x="326528" y="5848351"/>
            <a:ext cx="79898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smtClean="0">
                <a:solidFill>
                  <a:srgbClr val="000066"/>
                </a:solidFill>
              </a:rPr>
              <a:t>Patients may not have been on their randomised treatment at time of failure</a:t>
            </a:r>
            <a:endParaRPr lang="en-US" sz="1600">
              <a:solidFill>
                <a:srgbClr val="000066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19458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1971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9716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945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311601" y="1246988"/>
            <a:ext cx="85080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400"/>
              </a:lnSpc>
            </a:pPr>
            <a:r>
              <a:rPr lang="en-US" altLang="fr-FR" sz="22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Grade 2 or higher adverse events in ≥ 5% of participants in either group</a:t>
            </a:r>
          </a:p>
        </p:txBody>
      </p:sp>
      <p:graphicFrame>
        <p:nvGraphicFramePr>
          <p:cNvPr id="20524" name="Group 1068"/>
          <p:cNvGraphicFramePr>
            <a:graphicFrameLocks noGrp="1"/>
          </p:cNvGraphicFramePr>
          <p:nvPr/>
        </p:nvGraphicFramePr>
        <p:xfrm>
          <a:off x="793750" y="1803400"/>
          <a:ext cx="7735888" cy="4599832"/>
        </p:xfrm>
        <a:graphic>
          <a:graphicData uri="http://schemas.openxmlformats.org/drawingml/2006/table">
            <a:tbl>
              <a:tblPr/>
              <a:tblGrid>
                <a:gridCol w="1827213"/>
                <a:gridCol w="381000"/>
                <a:gridCol w="479425"/>
                <a:gridCol w="381000"/>
                <a:gridCol w="990600"/>
                <a:gridCol w="381000"/>
                <a:gridCol w="381000"/>
                <a:gridCol w="282575"/>
                <a:gridCol w="793750"/>
                <a:gridCol w="381000"/>
                <a:gridCol w="381000"/>
                <a:gridCol w="282575"/>
                <a:gridCol w="793750"/>
              </a:tblGrid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ATV/r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DRV/r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601</a:t>
                      </a: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RAL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603</a:t>
                      </a: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Grade, 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Grade, 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Grade, 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Diarrhea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46 (7.6)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52 (8.6)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36 (6.0)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Nausea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45 (7.4)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41 (6.8)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 (5.5)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Vomiting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30 (5.0)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 (5.3)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 (4.0)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Abdominal pain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31 (5.1)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 (4.8)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 (2.8)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Headache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 (5.8)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 (7.3)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42 (7.0)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Pain in extremity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42 (6.9)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 (5.3)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45 (7.5)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Arthralgia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 (4.1)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28 (4.7)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 (3.6)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Back pain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18 (3.0)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 (3.5)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31 (5.1)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Fatigue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 (6.4)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 (5.5)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31 (5.1)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Cough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42 (6.9)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36 (6.0)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40 (6.6)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Dyspepsia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 (4.3)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 (3.8)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28 (4.6)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8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Pyrexia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 (4.3)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 (4.5)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 (5.8)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Hyperbilirubinemia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47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286 (47.3)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 (&lt; 1)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 (&lt; 1)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Hypophosphatemia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34 (5.6)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 (6.2)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 (4.8)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Hyperglycemia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 (4.3)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 (4.5)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 (4.3)</a:t>
                      </a:r>
                    </a:p>
                  </a:txBody>
                  <a:tcPr marL="90000" marR="90000" marT="28800" marB="28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20482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2053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0538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2048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dirty="0" smtClean="0">
                <a:ea typeface="ＭＳ Ｐゴシック"/>
                <a:cs typeface="ＭＳ Ｐゴシック"/>
              </a:rPr>
              <a:t>ACTG A5257 Study: (ATV/r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DRV/r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RAL) + TDF/FTC</a:t>
            </a: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3362325" y="1251182"/>
            <a:ext cx="2405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400"/>
              </a:lnSpc>
            </a:pPr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Other safety data</a:t>
            </a:r>
          </a:p>
        </p:txBody>
      </p:sp>
      <p:graphicFrame>
        <p:nvGraphicFramePr>
          <p:cNvPr id="17568" name="Group 160"/>
          <p:cNvGraphicFramePr>
            <a:graphicFrameLocks noGrp="1"/>
          </p:cNvGraphicFramePr>
          <p:nvPr/>
        </p:nvGraphicFramePr>
        <p:xfrm>
          <a:off x="342900" y="1904997"/>
          <a:ext cx="8450263" cy="3585000"/>
        </p:xfrm>
        <a:graphic>
          <a:graphicData uri="http://schemas.openxmlformats.org/drawingml/2006/table">
            <a:tbl>
              <a:tblPr/>
              <a:tblGrid>
                <a:gridCol w="222250"/>
                <a:gridCol w="317500"/>
                <a:gridCol w="3951288"/>
                <a:gridCol w="1376362"/>
                <a:gridCol w="1376363"/>
                <a:gridCol w="1206500"/>
              </a:tblGrid>
              <a:tr h="848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ATV/r +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DRV/r +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RAL +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610488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96-week cumulative incidence of the 1st clinical or laboratory AE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4396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Any AE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80.3%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64.9%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59.5%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4396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Excluding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bilirubin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and CK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62.3%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64.9%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59.3%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4396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Fasting LDL-cholesterol increase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 ≤ 0.001*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 ≤ 0.001*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4396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Fasting triglycerides increase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 ≤ 0.001*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 ≤ 0.001*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4396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 3-4 elevation in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creatinine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7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12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4396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Substitution of TDF and/or FTC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20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23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N = 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536" name="Rectangle 8"/>
          <p:cNvSpPr>
            <a:spLocks noChangeArrowheads="1"/>
          </p:cNvSpPr>
          <p:nvPr/>
        </p:nvSpPr>
        <p:spPr bwMode="auto">
          <a:xfrm>
            <a:off x="308168" y="5489998"/>
            <a:ext cx="7825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sz="1200" dirty="0">
                <a:solidFill>
                  <a:srgbClr val="000066"/>
                </a:solidFill>
                <a:ea typeface="ＭＳ Ｐゴシック"/>
                <a:cs typeface="ＭＳ Ｐゴシック"/>
              </a:rPr>
              <a:t>* vs RAL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Text Box 3"/>
          <p:cNvSpPr txBox="1">
            <a:spLocks noChangeArrowheads="1"/>
          </p:cNvSpPr>
          <p:nvPr/>
        </p:nvSpPr>
        <p:spPr bwMode="auto">
          <a:xfrm>
            <a:off x="5029172" y="6547116"/>
            <a:ext cx="40821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altLang="fr-FR" sz="1200" i="1" dirty="0" err="1">
                <a:solidFill>
                  <a:srgbClr val="CC0000"/>
                </a:solidFill>
                <a:cs typeface="Arial" charset="0"/>
              </a:rPr>
              <a:t>Ofotokun</a:t>
            </a:r>
            <a:r>
              <a:rPr lang="en-GB" altLang="fr-FR" sz="1200" i="1" dirty="0">
                <a:solidFill>
                  <a:srgbClr val="CC0000"/>
                </a:solidFill>
                <a:cs typeface="Arial" charset="0"/>
              </a:rPr>
              <a:t> I,</a:t>
            </a:r>
            <a:r>
              <a:rPr lang="en-GB" altLang="fr-FR" sz="1200" i="1" dirty="0" smtClean="0">
                <a:solidFill>
                  <a:srgbClr val="CC0000"/>
                </a:solidFill>
                <a:cs typeface="Arial" charset="0"/>
              </a:rPr>
              <a:t> CID 2015;60:1842-51</a:t>
            </a:r>
            <a:endParaRPr lang="en-GB" altLang="fr-FR" sz="1200" i="1" dirty="0">
              <a:solidFill>
                <a:srgbClr val="CC0000"/>
              </a:solidFill>
              <a:cs typeface="Arial" charset="0"/>
            </a:endParaRPr>
          </a:p>
        </p:txBody>
      </p:sp>
      <p:sp>
        <p:nvSpPr>
          <p:cNvPr id="250883" name="ZoneTexte 11"/>
          <p:cNvSpPr txBox="1">
            <a:spLocks noChangeArrowheads="1"/>
          </p:cNvSpPr>
          <p:nvPr/>
        </p:nvSpPr>
        <p:spPr bwMode="auto">
          <a:xfrm>
            <a:off x="755576" y="1194482"/>
            <a:ext cx="7930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altLang="fr-FR" sz="2400" b="1" dirty="0" smtClean="0">
                <a:solidFill>
                  <a:srgbClr val="CC3300"/>
                </a:solidFill>
                <a:latin typeface="+mj-lt"/>
                <a:cs typeface="Arial" charset="0"/>
              </a:rPr>
              <a:t>Mean (95% CI) changes from baseline in fasting lipids, mg/</a:t>
            </a:r>
            <a:r>
              <a:rPr lang="en-US" altLang="fr-FR" sz="2400" b="1" dirty="0" err="1" smtClean="0">
                <a:solidFill>
                  <a:srgbClr val="CC3300"/>
                </a:solidFill>
                <a:latin typeface="+mj-lt"/>
                <a:cs typeface="Arial" charset="0"/>
              </a:rPr>
              <a:t>dL</a:t>
            </a:r>
            <a:endParaRPr lang="en-US" altLang="fr-FR" sz="2400" b="1" dirty="0">
              <a:solidFill>
                <a:srgbClr val="CC3300"/>
              </a:solidFill>
              <a:latin typeface="+mj-lt"/>
              <a:cs typeface="Arial" charset="0"/>
            </a:endParaRPr>
          </a:p>
        </p:txBody>
      </p:sp>
      <p:sp>
        <p:nvSpPr>
          <p:cNvPr id="251054" name="Rectangle 53"/>
          <p:cNvSpPr>
            <a:spLocks noChangeArrowheads="1"/>
          </p:cNvSpPr>
          <p:nvPr/>
        </p:nvSpPr>
        <p:spPr bwMode="auto">
          <a:xfrm>
            <a:off x="1664647" y="4153272"/>
            <a:ext cx="13071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en-US" altLang="fr-FR" sz="1600" b="1" smtClean="0">
                <a:solidFill>
                  <a:srgbClr val="333399"/>
                </a:solidFill>
                <a:latin typeface="+mj-lt"/>
                <a:cs typeface="Arial" charset="0"/>
              </a:rPr>
              <a:t>LDL-cholesterol</a:t>
            </a:r>
            <a:endParaRPr lang="en-US" altLang="fr-FR" sz="1600" b="1">
              <a:solidFill>
                <a:srgbClr val="333399"/>
              </a:solidFill>
              <a:latin typeface="+mj-lt"/>
              <a:cs typeface="Arial" charset="0"/>
            </a:endParaRPr>
          </a:p>
        </p:txBody>
      </p:sp>
      <p:sp>
        <p:nvSpPr>
          <p:cNvPr id="251005" name="Rectangle 53"/>
          <p:cNvSpPr>
            <a:spLocks noChangeArrowheads="1"/>
          </p:cNvSpPr>
          <p:nvPr/>
        </p:nvSpPr>
        <p:spPr bwMode="auto">
          <a:xfrm>
            <a:off x="5966822" y="4077072"/>
            <a:ext cx="10640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en-US" altLang="fr-FR" sz="1600" b="1" smtClean="0">
                <a:solidFill>
                  <a:srgbClr val="333399"/>
                </a:solidFill>
                <a:latin typeface="+mj-lt"/>
                <a:cs typeface="Arial" charset="0"/>
              </a:rPr>
              <a:t>Triglycerides</a:t>
            </a:r>
            <a:endParaRPr lang="en-US" altLang="fr-FR" sz="1600" b="1">
              <a:solidFill>
                <a:srgbClr val="333399"/>
              </a:solidFill>
              <a:latin typeface="+mj-lt"/>
              <a:cs typeface="Arial" charset="0"/>
            </a:endParaRPr>
          </a:p>
        </p:txBody>
      </p:sp>
      <p:sp>
        <p:nvSpPr>
          <p:cNvPr id="250907" name="Rectangle 53"/>
          <p:cNvSpPr>
            <a:spLocks noChangeArrowheads="1"/>
          </p:cNvSpPr>
          <p:nvPr/>
        </p:nvSpPr>
        <p:spPr bwMode="auto">
          <a:xfrm>
            <a:off x="6269567" y="1603578"/>
            <a:ext cx="135043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en-US" altLang="fr-FR" sz="1600" b="1" smtClean="0">
                <a:solidFill>
                  <a:srgbClr val="333399"/>
                </a:solidFill>
                <a:latin typeface="+mj-lt"/>
                <a:cs typeface="Arial" charset="0"/>
              </a:rPr>
              <a:t>HDL-cholesterol</a:t>
            </a:r>
            <a:endParaRPr lang="en-US" altLang="fr-FR" sz="1600" b="1">
              <a:solidFill>
                <a:srgbClr val="333399"/>
              </a:solidFill>
              <a:latin typeface="+mj-lt"/>
              <a:cs typeface="Arial" charset="0"/>
            </a:endParaRPr>
          </a:p>
        </p:txBody>
      </p:sp>
      <p:grpSp>
        <p:nvGrpSpPr>
          <p:cNvPr id="241" name="Groupe 240"/>
          <p:cNvGrpSpPr/>
          <p:nvPr/>
        </p:nvGrpSpPr>
        <p:grpSpPr>
          <a:xfrm>
            <a:off x="4038600" y="1676400"/>
            <a:ext cx="866746" cy="916709"/>
            <a:chOff x="4301348" y="1849973"/>
            <a:chExt cx="866746" cy="916709"/>
          </a:xfrm>
        </p:grpSpPr>
        <p:sp>
          <p:nvSpPr>
            <p:cNvPr id="242" name="AutoShape 165"/>
            <p:cNvSpPr>
              <a:spLocks noChangeArrowheads="1"/>
            </p:cNvSpPr>
            <p:nvPr/>
          </p:nvSpPr>
          <p:spPr bwMode="auto">
            <a:xfrm>
              <a:off x="4301348" y="1849973"/>
              <a:ext cx="866746" cy="91670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246" name="Line 59"/>
            <p:cNvSpPr>
              <a:spLocks noChangeShapeType="1"/>
            </p:cNvSpPr>
            <p:nvPr/>
          </p:nvSpPr>
          <p:spPr bwMode="auto">
            <a:xfrm>
              <a:off x="4354513" y="2330450"/>
              <a:ext cx="188912" cy="0"/>
            </a:xfrm>
            <a:prstGeom prst="line">
              <a:avLst/>
            </a:prstGeom>
            <a:noFill/>
            <a:ln w="31750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" name="Line 60"/>
            <p:cNvSpPr>
              <a:spLocks noChangeShapeType="1"/>
            </p:cNvSpPr>
            <p:nvPr/>
          </p:nvSpPr>
          <p:spPr bwMode="auto">
            <a:xfrm>
              <a:off x="4354513" y="2012950"/>
              <a:ext cx="188912" cy="0"/>
            </a:xfrm>
            <a:prstGeom prst="line">
              <a:avLst/>
            </a:prstGeom>
            <a:noFill/>
            <a:ln w="31750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7" name="Line 61"/>
            <p:cNvSpPr>
              <a:spLocks noChangeShapeType="1"/>
            </p:cNvSpPr>
            <p:nvPr/>
          </p:nvSpPr>
          <p:spPr bwMode="auto">
            <a:xfrm flipH="1">
              <a:off x="4354513" y="2635250"/>
              <a:ext cx="188912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8" name="Rectangle 130"/>
            <p:cNvSpPr>
              <a:spLocks noChangeArrowheads="1"/>
            </p:cNvSpPr>
            <p:nvPr/>
          </p:nvSpPr>
          <p:spPr bwMode="auto">
            <a:xfrm>
              <a:off x="4605338" y="1905000"/>
              <a:ext cx="4746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>
                  <a:solidFill>
                    <a:srgbClr val="333399"/>
                  </a:solidFill>
                </a:rPr>
                <a:t>ATV/r</a:t>
              </a:r>
            </a:p>
          </p:txBody>
        </p:sp>
        <p:sp>
          <p:nvSpPr>
            <p:cNvPr id="259" name="Rectangle 131"/>
            <p:cNvSpPr>
              <a:spLocks noChangeArrowheads="1"/>
            </p:cNvSpPr>
            <p:nvPr/>
          </p:nvSpPr>
          <p:spPr bwMode="auto">
            <a:xfrm>
              <a:off x="4605338" y="2222500"/>
              <a:ext cx="36512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260" name="Rectangle 132"/>
            <p:cNvSpPr>
              <a:spLocks noChangeArrowheads="1"/>
            </p:cNvSpPr>
            <p:nvPr/>
          </p:nvSpPr>
          <p:spPr bwMode="auto">
            <a:xfrm>
              <a:off x="4605338" y="2527300"/>
              <a:ext cx="5000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>
                  <a:solidFill>
                    <a:srgbClr val="333399"/>
                  </a:solidFill>
                </a:rPr>
                <a:t>DRV/r</a:t>
              </a:r>
            </a:p>
          </p:txBody>
        </p:sp>
      </p:grpSp>
      <p:sp>
        <p:nvSpPr>
          <p:cNvPr id="261" name="Titre 1"/>
          <p:cNvSpPr>
            <a:spLocks noGrp="1"/>
          </p:cNvSpPr>
          <p:nvPr>
            <p:ph type="title"/>
          </p:nvPr>
        </p:nvSpPr>
        <p:spPr>
          <a:xfrm>
            <a:off x="50799" y="44450"/>
            <a:ext cx="9093201" cy="1106488"/>
          </a:xfrm>
        </p:spPr>
        <p:txBody>
          <a:bodyPr/>
          <a:lstStyle/>
          <a:p>
            <a:r>
              <a:rPr lang="en-GB" sz="3100" dirty="0" smtClean="0">
                <a:ea typeface="ＭＳ Ｐゴシック"/>
                <a:cs typeface="ＭＳ Ｐゴシック"/>
              </a:rPr>
              <a:t>ACTG A5257 Study: (ATV/r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DRV/r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RAL) + TDF/FTC</a:t>
            </a:r>
            <a:endParaRPr lang="fr-FR" sz="3100" dirty="0"/>
          </a:p>
        </p:txBody>
      </p:sp>
      <p:grpSp>
        <p:nvGrpSpPr>
          <p:cNvPr id="267" name="Groupe 266"/>
          <p:cNvGrpSpPr/>
          <p:nvPr/>
        </p:nvGrpSpPr>
        <p:grpSpPr>
          <a:xfrm>
            <a:off x="5155696" y="1665178"/>
            <a:ext cx="3963363" cy="1973465"/>
            <a:chOff x="5155696" y="1665178"/>
            <a:chExt cx="3963363" cy="1973465"/>
          </a:xfrm>
        </p:grpSpPr>
        <p:grpSp>
          <p:nvGrpSpPr>
            <p:cNvPr id="263" name="Grouper 262"/>
            <p:cNvGrpSpPr/>
            <p:nvPr/>
          </p:nvGrpSpPr>
          <p:grpSpPr>
            <a:xfrm>
              <a:off x="5155696" y="1665178"/>
              <a:ext cx="3963363" cy="1970844"/>
              <a:chOff x="5029200" y="1665178"/>
              <a:chExt cx="4089860" cy="2243365"/>
            </a:xfrm>
          </p:grpSpPr>
          <p:sp>
            <p:nvSpPr>
              <p:cNvPr id="250894" name="Freeform 13"/>
              <p:cNvSpPr>
                <a:spLocks/>
              </p:cNvSpPr>
              <p:nvPr/>
            </p:nvSpPr>
            <p:spPr bwMode="auto">
              <a:xfrm>
                <a:off x="5432360" y="2130041"/>
                <a:ext cx="2503297" cy="1287806"/>
              </a:xfrm>
              <a:custGeom>
                <a:avLst/>
                <a:gdLst>
                  <a:gd name="T0" fmla="*/ 0 w 1342"/>
                  <a:gd name="T1" fmla="*/ 2147483647 h 636"/>
                  <a:gd name="T2" fmla="*/ 2147483647 w 1342"/>
                  <a:gd name="T3" fmla="*/ 2147483647 h 636"/>
                  <a:gd name="T4" fmla="*/ 2147483647 w 1342"/>
                  <a:gd name="T5" fmla="*/ 2147483647 h 636"/>
                  <a:gd name="T6" fmla="*/ 2147483647 w 1342"/>
                  <a:gd name="T7" fmla="*/ 2147483647 h 636"/>
                  <a:gd name="T8" fmla="*/ 2147483647 w 1342"/>
                  <a:gd name="T9" fmla="*/ 0 h 6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2"/>
                  <a:gd name="T16" fmla="*/ 0 h 636"/>
                  <a:gd name="T17" fmla="*/ 1342 w 1342"/>
                  <a:gd name="T18" fmla="*/ 636 h 6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2" h="636">
                    <a:moveTo>
                      <a:pt x="0" y="636"/>
                    </a:moveTo>
                    <a:lnTo>
                      <a:pt x="223" y="267"/>
                    </a:lnTo>
                    <a:lnTo>
                      <a:pt x="451" y="162"/>
                    </a:lnTo>
                    <a:lnTo>
                      <a:pt x="892" y="147"/>
                    </a:lnTo>
                    <a:lnTo>
                      <a:pt x="1342" y="0"/>
                    </a:lnTo>
                  </a:path>
                </a:pathLst>
              </a:custGeom>
              <a:noFill/>
              <a:ln w="19050">
                <a:solidFill>
                  <a:srgbClr val="323298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895" name="Freeform 14"/>
              <p:cNvSpPr>
                <a:spLocks/>
              </p:cNvSpPr>
              <p:nvPr/>
            </p:nvSpPr>
            <p:spPr bwMode="auto">
              <a:xfrm>
                <a:off x="5456609" y="2494515"/>
                <a:ext cx="2523816" cy="941557"/>
              </a:xfrm>
              <a:custGeom>
                <a:avLst/>
                <a:gdLst>
                  <a:gd name="T0" fmla="*/ 0 w 1353"/>
                  <a:gd name="T1" fmla="*/ 2147483647 h 465"/>
                  <a:gd name="T2" fmla="*/ 2147483647 w 1353"/>
                  <a:gd name="T3" fmla="*/ 2147483647 h 465"/>
                  <a:gd name="T4" fmla="*/ 2147483647 w 1353"/>
                  <a:gd name="T5" fmla="*/ 2147483647 h 465"/>
                  <a:gd name="T6" fmla="*/ 2147483647 w 1353"/>
                  <a:gd name="T7" fmla="*/ 2147483647 h 465"/>
                  <a:gd name="T8" fmla="*/ 2147483647 w 1353"/>
                  <a:gd name="T9" fmla="*/ 0 h 4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53"/>
                  <a:gd name="T16" fmla="*/ 0 h 465"/>
                  <a:gd name="T17" fmla="*/ 1353 w 1353"/>
                  <a:gd name="T18" fmla="*/ 465 h 4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53" h="465">
                    <a:moveTo>
                      <a:pt x="0" y="465"/>
                    </a:moveTo>
                    <a:lnTo>
                      <a:pt x="231" y="132"/>
                    </a:lnTo>
                    <a:lnTo>
                      <a:pt x="453" y="81"/>
                    </a:lnTo>
                    <a:lnTo>
                      <a:pt x="888" y="33"/>
                    </a:lnTo>
                    <a:lnTo>
                      <a:pt x="1353" y="0"/>
                    </a:lnTo>
                  </a:path>
                </a:pathLst>
              </a:custGeom>
              <a:noFill/>
              <a:ln w="19050">
                <a:solidFill>
                  <a:srgbClr val="007F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896" name="Freeform 15"/>
              <p:cNvSpPr>
                <a:spLocks/>
              </p:cNvSpPr>
              <p:nvPr/>
            </p:nvSpPr>
            <p:spPr bwMode="auto">
              <a:xfrm>
                <a:off x="5495782" y="2342652"/>
                <a:ext cx="2501430" cy="1105569"/>
              </a:xfrm>
              <a:custGeom>
                <a:avLst/>
                <a:gdLst>
                  <a:gd name="T0" fmla="*/ 0 w 1341"/>
                  <a:gd name="T1" fmla="*/ 2147483647 h 546"/>
                  <a:gd name="T2" fmla="*/ 2147483647 w 1341"/>
                  <a:gd name="T3" fmla="*/ 2147483647 h 546"/>
                  <a:gd name="T4" fmla="*/ 2147483647 w 1341"/>
                  <a:gd name="T5" fmla="*/ 2147483647 h 546"/>
                  <a:gd name="T6" fmla="*/ 2147483647 w 1341"/>
                  <a:gd name="T7" fmla="*/ 2147483647 h 546"/>
                  <a:gd name="T8" fmla="*/ 2147483647 w 1341"/>
                  <a:gd name="T9" fmla="*/ 0 h 5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1"/>
                  <a:gd name="T16" fmla="*/ 0 h 546"/>
                  <a:gd name="T17" fmla="*/ 1341 w 1341"/>
                  <a:gd name="T18" fmla="*/ 546 h 5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1" h="546">
                    <a:moveTo>
                      <a:pt x="0" y="546"/>
                    </a:moveTo>
                    <a:lnTo>
                      <a:pt x="225" y="237"/>
                    </a:lnTo>
                    <a:lnTo>
                      <a:pt x="459" y="138"/>
                    </a:lnTo>
                    <a:lnTo>
                      <a:pt x="891" y="150"/>
                    </a:lnTo>
                    <a:lnTo>
                      <a:pt x="1341" y="0"/>
                    </a:lnTo>
                  </a:path>
                </a:pathLst>
              </a:custGeom>
              <a:noFill/>
              <a:ln w="19050">
                <a:solidFill>
                  <a:srgbClr val="CC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897" name="Line 37"/>
              <p:cNvSpPr>
                <a:spLocks noChangeShapeType="1"/>
              </p:cNvSpPr>
              <p:nvPr/>
            </p:nvSpPr>
            <p:spPr bwMode="auto">
              <a:xfrm>
                <a:off x="5290594" y="1665178"/>
                <a:ext cx="0" cy="19997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898" name="Line 39"/>
              <p:cNvSpPr>
                <a:spLocks noChangeShapeType="1"/>
              </p:cNvSpPr>
              <p:nvPr/>
            </p:nvSpPr>
            <p:spPr bwMode="auto">
              <a:xfrm>
                <a:off x="5268210" y="3468469"/>
                <a:ext cx="2238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899" name="Line 41"/>
              <p:cNvSpPr>
                <a:spLocks noChangeShapeType="1"/>
              </p:cNvSpPr>
              <p:nvPr/>
            </p:nvSpPr>
            <p:spPr bwMode="auto">
              <a:xfrm>
                <a:off x="5268210" y="2666628"/>
                <a:ext cx="2238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146" name="Rectangle 52"/>
              <p:cNvSpPr>
                <a:spLocks noChangeArrowheads="1"/>
              </p:cNvSpPr>
              <p:nvPr/>
            </p:nvSpPr>
            <p:spPr bwMode="auto">
              <a:xfrm>
                <a:off x="5155697" y="3364255"/>
                <a:ext cx="75341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147" name="Rectangle 53"/>
              <p:cNvSpPr>
                <a:spLocks noChangeArrowheads="1"/>
              </p:cNvSpPr>
              <p:nvPr/>
            </p:nvSpPr>
            <p:spPr bwMode="auto">
              <a:xfrm>
                <a:off x="5029200" y="2546691"/>
                <a:ext cx="187551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5,0</a:t>
                </a:r>
              </a:p>
            </p:txBody>
          </p:sp>
          <p:sp>
            <p:nvSpPr>
              <p:cNvPr id="148" name="Rectangle 55"/>
              <p:cNvSpPr>
                <a:spLocks noChangeArrowheads="1"/>
              </p:cNvSpPr>
              <p:nvPr/>
            </p:nvSpPr>
            <p:spPr bwMode="auto">
              <a:xfrm>
                <a:off x="5066069" y="1741830"/>
                <a:ext cx="150682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10</a:t>
                </a:r>
              </a:p>
            </p:txBody>
          </p:sp>
          <p:sp>
            <p:nvSpPr>
              <p:cNvPr id="250905" name="Line 39"/>
              <p:cNvSpPr>
                <a:spLocks noChangeShapeType="1"/>
              </p:cNvSpPr>
              <p:nvPr/>
            </p:nvSpPr>
            <p:spPr bwMode="auto">
              <a:xfrm>
                <a:off x="5255152" y="3057424"/>
                <a:ext cx="2238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06" name="Line 41"/>
              <p:cNvSpPr>
                <a:spLocks noChangeShapeType="1"/>
              </p:cNvSpPr>
              <p:nvPr/>
            </p:nvSpPr>
            <p:spPr bwMode="auto">
              <a:xfrm>
                <a:off x="5257018" y="1846562"/>
                <a:ext cx="2238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08" name="Line 44"/>
              <p:cNvSpPr>
                <a:spLocks noChangeShapeType="1"/>
              </p:cNvSpPr>
              <p:nvPr/>
            </p:nvSpPr>
            <p:spPr bwMode="auto">
              <a:xfrm>
                <a:off x="5288728" y="3658805"/>
                <a:ext cx="286331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09" name="Line 46"/>
              <p:cNvSpPr>
                <a:spLocks noChangeShapeType="1"/>
              </p:cNvSpPr>
              <p:nvPr/>
            </p:nvSpPr>
            <p:spPr bwMode="auto">
              <a:xfrm flipV="1">
                <a:off x="7142883" y="3664879"/>
                <a:ext cx="0" cy="36447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10" name="Line 47"/>
              <p:cNvSpPr>
                <a:spLocks noChangeShapeType="1"/>
              </p:cNvSpPr>
              <p:nvPr/>
            </p:nvSpPr>
            <p:spPr bwMode="auto">
              <a:xfrm flipV="1">
                <a:off x="7972964" y="3664879"/>
                <a:ext cx="0" cy="36447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11" name="Line 46"/>
              <p:cNvSpPr>
                <a:spLocks noChangeShapeType="1"/>
              </p:cNvSpPr>
              <p:nvPr/>
            </p:nvSpPr>
            <p:spPr bwMode="auto">
              <a:xfrm flipV="1">
                <a:off x="6305343" y="3664879"/>
                <a:ext cx="0" cy="36447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12" name="Line 46"/>
              <p:cNvSpPr>
                <a:spLocks noChangeShapeType="1"/>
              </p:cNvSpPr>
              <p:nvPr/>
            </p:nvSpPr>
            <p:spPr bwMode="auto">
              <a:xfrm flipV="1">
                <a:off x="5868852" y="3664879"/>
                <a:ext cx="0" cy="36447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13" name="Line 46"/>
              <p:cNvSpPr>
                <a:spLocks noChangeShapeType="1"/>
              </p:cNvSpPr>
              <p:nvPr/>
            </p:nvSpPr>
            <p:spPr bwMode="auto">
              <a:xfrm flipV="1">
                <a:off x="5452879" y="3664879"/>
                <a:ext cx="0" cy="36447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159" name="Rectangle 53"/>
              <p:cNvSpPr>
                <a:spLocks noChangeArrowheads="1"/>
              </p:cNvSpPr>
              <p:nvPr/>
            </p:nvSpPr>
            <p:spPr bwMode="auto">
              <a:xfrm>
                <a:off x="5420810" y="3724617"/>
                <a:ext cx="75341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160" name="Rectangle 53"/>
              <p:cNvSpPr>
                <a:spLocks noChangeArrowheads="1"/>
              </p:cNvSpPr>
              <p:nvPr/>
            </p:nvSpPr>
            <p:spPr bwMode="auto">
              <a:xfrm>
                <a:off x="5815369" y="3724617"/>
                <a:ext cx="150682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24</a:t>
                </a:r>
              </a:p>
            </p:txBody>
          </p:sp>
          <p:sp>
            <p:nvSpPr>
              <p:cNvPr id="161" name="Rectangle 53"/>
              <p:cNvSpPr>
                <a:spLocks noChangeArrowheads="1"/>
              </p:cNvSpPr>
              <p:nvPr/>
            </p:nvSpPr>
            <p:spPr bwMode="auto">
              <a:xfrm>
                <a:off x="6223356" y="3724617"/>
                <a:ext cx="150682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48</a:t>
                </a:r>
              </a:p>
            </p:txBody>
          </p:sp>
          <p:sp>
            <p:nvSpPr>
              <p:cNvPr id="162" name="Rectangle 53"/>
              <p:cNvSpPr>
                <a:spLocks noChangeArrowheads="1"/>
              </p:cNvSpPr>
              <p:nvPr/>
            </p:nvSpPr>
            <p:spPr bwMode="auto">
              <a:xfrm>
                <a:off x="7064731" y="3724617"/>
                <a:ext cx="150682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96</a:t>
                </a:r>
              </a:p>
            </p:txBody>
          </p:sp>
          <p:sp>
            <p:nvSpPr>
              <p:cNvPr id="163" name="Rectangle 162"/>
              <p:cNvSpPr>
                <a:spLocks noChangeArrowheads="1"/>
              </p:cNvSpPr>
              <p:nvPr/>
            </p:nvSpPr>
            <p:spPr bwMode="auto">
              <a:xfrm>
                <a:off x="7886328" y="3724617"/>
                <a:ext cx="226023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144</a:t>
                </a:r>
              </a:p>
            </p:txBody>
          </p:sp>
          <p:sp>
            <p:nvSpPr>
              <p:cNvPr id="165" name="Rectangle 55"/>
              <p:cNvSpPr>
                <a:spLocks noChangeArrowheads="1"/>
              </p:cNvSpPr>
              <p:nvPr/>
            </p:nvSpPr>
            <p:spPr bwMode="auto">
              <a:xfrm>
                <a:off x="5046662" y="2132355"/>
                <a:ext cx="187551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7,5</a:t>
                </a:r>
              </a:p>
            </p:txBody>
          </p:sp>
          <p:sp>
            <p:nvSpPr>
              <p:cNvPr id="250921" name="Line 41"/>
              <p:cNvSpPr>
                <a:spLocks noChangeShapeType="1"/>
              </p:cNvSpPr>
              <p:nvPr/>
            </p:nvSpPr>
            <p:spPr bwMode="auto">
              <a:xfrm>
                <a:off x="5275672" y="2237360"/>
                <a:ext cx="2238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167" name="Rectangle 53"/>
              <p:cNvSpPr>
                <a:spLocks noChangeArrowheads="1"/>
              </p:cNvSpPr>
              <p:nvPr/>
            </p:nvSpPr>
            <p:spPr bwMode="auto">
              <a:xfrm>
                <a:off x="5040312" y="2929280"/>
                <a:ext cx="187551" cy="1839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2,5</a:t>
                </a:r>
              </a:p>
            </p:txBody>
          </p:sp>
          <p:sp>
            <p:nvSpPr>
              <p:cNvPr id="250923" name="Ellipse 167"/>
              <p:cNvSpPr>
                <a:spLocks noChangeArrowheads="1"/>
              </p:cNvSpPr>
              <p:nvPr/>
            </p:nvSpPr>
            <p:spPr bwMode="auto">
              <a:xfrm>
                <a:off x="7924465" y="2451994"/>
                <a:ext cx="87671" cy="95168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24" name="Connecteur droit 168"/>
              <p:cNvCxnSpPr>
                <a:cxnSpLocks noChangeShapeType="1"/>
              </p:cNvCxnSpPr>
              <p:nvPr/>
            </p:nvCxnSpPr>
            <p:spPr bwMode="auto">
              <a:xfrm>
                <a:off x="7967368" y="2281907"/>
                <a:ext cx="0" cy="384722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sp>
            <p:nvSpPr>
              <p:cNvPr id="250925" name="Ellipse 173"/>
              <p:cNvSpPr>
                <a:spLocks noChangeArrowheads="1"/>
              </p:cNvSpPr>
              <p:nvPr/>
            </p:nvSpPr>
            <p:spPr bwMode="auto">
              <a:xfrm>
                <a:off x="7086923" y="2508690"/>
                <a:ext cx="87672" cy="95168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26" name="Connecteur droit 174"/>
              <p:cNvCxnSpPr>
                <a:cxnSpLocks noChangeShapeType="1"/>
              </p:cNvCxnSpPr>
              <p:nvPr/>
            </p:nvCxnSpPr>
            <p:spPr bwMode="auto">
              <a:xfrm>
                <a:off x="7129827" y="2338602"/>
                <a:ext cx="0" cy="386746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sp>
            <p:nvSpPr>
              <p:cNvPr id="250927" name="Ellipse 175"/>
              <p:cNvSpPr>
                <a:spLocks noChangeArrowheads="1"/>
              </p:cNvSpPr>
              <p:nvPr/>
            </p:nvSpPr>
            <p:spPr bwMode="auto">
              <a:xfrm>
                <a:off x="7894619" y="2107769"/>
                <a:ext cx="85806" cy="95168"/>
              </a:xfrm>
              <a:prstGeom prst="ellipse">
                <a:avLst/>
              </a:prstGeom>
              <a:solidFill>
                <a:srgbClr val="323298"/>
              </a:solidFill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28" name="Connecteur droit 176"/>
              <p:cNvCxnSpPr>
                <a:cxnSpLocks noChangeShapeType="1"/>
              </p:cNvCxnSpPr>
              <p:nvPr/>
            </p:nvCxnSpPr>
            <p:spPr bwMode="auto">
              <a:xfrm>
                <a:off x="7937522" y="1937682"/>
                <a:ext cx="0" cy="384722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sp>
            <p:nvSpPr>
              <p:cNvPr id="250929" name="Ellipse 177"/>
              <p:cNvSpPr>
                <a:spLocks noChangeArrowheads="1"/>
              </p:cNvSpPr>
              <p:nvPr/>
            </p:nvSpPr>
            <p:spPr bwMode="auto">
              <a:xfrm>
                <a:off x="7055213" y="2375049"/>
                <a:ext cx="87671" cy="95168"/>
              </a:xfrm>
              <a:prstGeom prst="ellipse">
                <a:avLst/>
              </a:prstGeom>
              <a:solidFill>
                <a:srgbClr val="323298"/>
              </a:solidFill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30" name="Connecteur droit 178"/>
              <p:cNvCxnSpPr>
                <a:cxnSpLocks noChangeShapeType="1"/>
              </p:cNvCxnSpPr>
              <p:nvPr/>
            </p:nvCxnSpPr>
            <p:spPr bwMode="auto">
              <a:xfrm>
                <a:off x="7098115" y="2202936"/>
                <a:ext cx="0" cy="386747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sp>
            <p:nvSpPr>
              <p:cNvPr id="250931" name="Ellipse 179"/>
              <p:cNvSpPr>
                <a:spLocks noChangeArrowheads="1"/>
              </p:cNvSpPr>
              <p:nvPr/>
            </p:nvSpPr>
            <p:spPr bwMode="auto">
              <a:xfrm>
                <a:off x="7969234" y="2302154"/>
                <a:ext cx="85806" cy="95168"/>
              </a:xfrm>
              <a:prstGeom prst="ellipse">
                <a:avLst/>
              </a:prstGeom>
              <a:solidFill>
                <a:srgbClr val="CC3300"/>
              </a:solidFill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32" name="Connecteur droit 180"/>
              <p:cNvCxnSpPr>
                <a:cxnSpLocks noChangeShapeType="1"/>
              </p:cNvCxnSpPr>
              <p:nvPr/>
            </p:nvCxnSpPr>
            <p:spPr bwMode="auto">
              <a:xfrm>
                <a:off x="8010272" y="2132067"/>
                <a:ext cx="0" cy="384722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sp>
            <p:nvSpPr>
              <p:cNvPr id="250933" name="Ellipse 181"/>
              <p:cNvSpPr>
                <a:spLocks noChangeArrowheads="1"/>
              </p:cNvSpPr>
              <p:nvPr/>
            </p:nvSpPr>
            <p:spPr bwMode="auto">
              <a:xfrm>
                <a:off x="7127961" y="2603857"/>
                <a:ext cx="87672" cy="95169"/>
              </a:xfrm>
              <a:prstGeom prst="ellipse">
                <a:avLst/>
              </a:prstGeom>
              <a:solidFill>
                <a:srgbClr val="CC3300"/>
              </a:solidFill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34" name="Connecteur droit 182"/>
              <p:cNvCxnSpPr>
                <a:cxnSpLocks noChangeShapeType="1"/>
              </p:cNvCxnSpPr>
              <p:nvPr/>
            </p:nvCxnSpPr>
            <p:spPr bwMode="auto">
              <a:xfrm>
                <a:off x="7170865" y="2433770"/>
                <a:ext cx="0" cy="386747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sp>
            <p:nvSpPr>
              <p:cNvPr id="250935" name="Ellipse 183"/>
              <p:cNvSpPr>
                <a:spLocks noChangeArrowheads="1"/>
              </p:cNvSpPr>
              <p:nvPr/>
            </p:nvSpPr>
            <p:spPr bwMode="auto">
              <a:xfrm>
                <a:off x="5368938" y="3387476"/>
                <a:ext cx="87671" cy="97193"/>
              </a:xfrm>
              <a:prstGeom prst="ellipse">
                <a:avLst/>
              </a:prstGeom>
              <a:solidFill>
                <a:srgbClr val="323298"/>
              </a:solidFill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36" name="Ellipse 184"/>
              <p:cNvSpPr>
                <a:spLocks noChangeArrowheads="1"/>
              </p:cNvSpPr>
              <p:nvPr/>
            </p:nvSpPr>
            <p:spPr bwMode="auto">
              <a:xfrm>
                <a:off x="5464071" y="3421897"/>
                <a:ext cx="87672" cy="95169"/>
              </a:xfrm>
              <a:prstGeom prst="ellipse">
                <a:avLst/>
              </a:prstGeom>
              <a:solidFill>
                <a:srgbClr val="CC3300"/>
              </a:solidFill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37" name="Ellipse 185"/>
              <p:cNvSpPr>
                <a:spLocks noChangeArrowheads="1"/>
              </p:cNvSpPr>
              <p:nvPr/>
            </p:nvSpPr>
            <p:spPr bwMode="auto">
              <a:xfrm>
                <a:off x="5409976" y="3417848"/>
                <a:ext cx="85806" cy="95169"/>
              </a:xfrm>
              <a:prstGeom prst="ellipse">
                <a:avLst/>
              </a:prstGeom>
              <a:solidFill>
                <a:srgbClr val="007F00"/>
              </a:solidFill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38" name="Ellipse 186"/>
              <p:cNvSpPr>
                <a:spLocks noChangeArrowheads="1"/>
              </p:cNvSpPr>
              <p:nvPr/>
            </p:nvSpPr>
            <p:spPr bwMode="auto">
              <a:xfrm>
                <a:off x="6210210" y="2407447"/>
                <a:ext cx="85806" cy="95168"/>
              </a:xfrm>
              <a:prstGeom prst="ellipse">
                <a:avLst/>
              </a:prstGeom>
              <a:solidFill>
                <a:srgbClr val="323298"/>
              </a:solidFill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39" name="Connecteur droit 187"/>
              <p:cNvCxnSpPr>
                <a:cxnSpLocks noChangeShapeType="1"/>
              </p:cNvCxnSpPr>
              <p:nvPr/>
            </p:nvCxnSpPr>
            <p:spPr bwMode="auto">
              <a:xfrm>
                <a:off x="6251248" y="2281907"/>
                <a:ext cx="0" cy="342199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sp>
            <p:nvSpPr>
              <p:cNvPr id="250940" name="Ellipse 188"/>
              <p:cNvSpPr>
                <a:spLocks noChangeArrowheads="1"/>
              </p:cNvSpPr>
              <p:nvPr/>
            </p:nvSpPr>
            <p:spPr bwMode="auto">
              <a:xfrm>
                <a:off x="5788641" y="2658528"/>
                <a:ext cx="87672" cy="95168"/>
              </a:xfrm>
              <a:prstGeom prst="ellipse">
                <a:avLst/>
              </a:prstGeom>
              <a:solidFill>
                <a:srgbClr val="323298"/>
              </a:solidFill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41" name="Connecteur droit 189"/>
              <p:cNvCxnSpPr>
                <a:cxnSpLocks noChangeShapeType="1"/>
              </p:cNvCxnSpPr>
              <p:nvPr/>
            </p:nvCxnSpPr>
            <p:spPr bwMode="auto">
              <a:xfrm>
                <a:off x="5831544" y="2547161"/>
                <a:ext cx="0" cy="326002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sp>
            <p:nvSpPr>
              <p:cNvPr id="250942" name="Ellipse 192"/>
              <p:cNvSpPr>
                <a:spLocks noChangeArrowheads="1"/>
              </p:cNvSpPr>
              <p:nvPr/>
            </p:nvSpPr>
            <p:spPr bwMode="auto">
              <a:xfrm>
                <a:off x="6296016" y="2577534"/>
                <a:ext cx="85806" cy="95168"/>
              </a:xfrm>
              <a:prstGeom prst="ellipse">
                <a:avLst/>
              </a:prstGeom>
              <a:solidFill>
                <a:srgbClr val="CC3300"/>
              </a:solidFill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43" name="Connecteur droit 193"/>
              <p:cNvCxnSpPr>
                <a:cxnSpLocks noChangeShapeType="1"/>
              </p:cNvCxnSpPr>
              <p:nvPr/>
            </p:nvCxnSpPr>
            <p:spPr bwMode="auto">
              <a:xfrm>
                <a:off x="6338920" y="2470217"/>
                <a:ext cx="0" cy="283479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sp>
            <p:nvSpPr>
              <p:cNvPr id="250944" name="Ellipse 194"/>
              <p:cNvSpPr>
                <a:spLocks noChangeArrowheads="1"/>
              </p:cNvSpPr>
              <p:nvPr/>
            </p:nvSpPr>
            <p:spPr bwMode="auto">
              <a:xfrm>
                <a:off x="5868852" y="2753696"/>
                <a:ext cx="87671" cy="95169"/>
              </a:xfrm>
              <a:prstGeom prst="ellipse">
                <a:avLst/>
              </a:prstGeom>
              <a:solidFill>
                <a:srgbClr val="CC3300"/>
              </a:solidFill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45" name="Connecteur droit 195"/>
              <p:cNvCxnSpPr>
                <a:cxnSpLocks noChangeShapeType="1"/>
              </p:cNvCxnSpPr>
              <p:nvPr/>
            </p:nvCxnSpPr>
            <p:spPr bwMode="auto">
              <a:xfrm>
                <a:off x="5911754" y="2666628"/>
                <a:ext cx="0" cy="301702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sp>
            <p:nvSpPr>
              <p:cNvPr id="250946" name="Ellipse 200"/>
              <p:cNvSpPr>
                <a:spLocks noChangeArrowheads="1"/>
              </p:cNvSpPr>
              <p:nvPr/>
            </p:nvSpPr>
            <p:spPr bwMode="auto">
              <a:xfrm>
                <a:off x="6262440" y="2599807"/>
                <a:ext cx="85806" cy="97193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47" name="Connecteur droit 201"/>
              <p:cNvCxnSpPr>
                <a:cxnSpLocks noChangeShapeType="1"/>
              </p:cNvCxnSpPr>
              <p:nvPr/>
            </p:nvCxnSpPr>
            <p:spPr bwMode="auto">
              <a:xfrm>
                <a:off x="6305343" y="2494515"/>
                <a:ext cx="0" cy="321953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sp>
            <p:nvSpPr>
              <p:cNvPr id="250948" name="Ellipse 203"/>
              <p:cNvSpPr>
                <a:spLocks noChangeArrowheads="1"/>
              </p:cNvSpPr>
              <p:nvPr/>
            </p:nvSpPr>
            <p:spPr bwMode="auto">
              <a:xfrm>
                <a:off x="5835276" y="2697000"/>
                <a:ext cx="85806" cy="95169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49" name="Connecteur droit 204"/>
              <p:cNvCxnSpPr>
                <a:cxnSpLocks noChangeShapeType="1"/>
              </p:cNvCxnSpPr>
              <p:nvPr/>
            </p:nvCxnSpPr>
            <p:spPr bwMode="auto">
              <a:xfrm>
                <a:off x="5878178" y="2589683"/>
                <a:ext cx="0" cy="321951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sp>
            <p:nvSpPr>
              <p:cNvPr id="250889" name="ZoneTexte 182"/>
              <p:cNvSpPr txBox="1">
                <a:spLocks noChangeArrowheads="1"/>
              </p:cNvSpPr>
              <p:nvPr/>
            </p:nvSpPr>
            <p:spPr bwMode="auto">
              <a:xfrm>
                <a:off x="8152038" y="2136034"/>
                <a:ext cx="967022" cy="3503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defTabSz="914400"/>
                <a:r>
                  <a:rPr lang="fr-FR" altLang="fr-FR" sz="1400" dirty="0" smtClean="0">
                    <a:solidFill>
                      <a:srgbClr val="000066"/>
                    </a:solidFill>
                    <a:cs typeface="Arial" charset="0"/>
                  </a:rPr>
                  <a:t>p&gt;0.05</a:t>
                </a:r>
                <a:endParaRPr lang="fr-FR" altLang="fr-FR" sz="1400" dirty="0">
                  <a:solidFill>
                    <a:srgbClr val="000066"/>
                  </a:solidFill>
                  <a:cs typeface="Arial" charset="0"/>
                </a:endParaRPr>
              </a:p>
            </p:txBody>
          </p:sp>
        </p:grpSp>
        <p:sp>
          <p:nvSpPr>
            <p:cNvPr id="264" name="Rectangle 53"/>
            <p:cNvSpPr>
              <a:spLocks noChangeArrowheads="1"/>
            </p:cNvSpPr>
            <p:nvPr/>
          </p:nvSpPr>
          <p:spPr bwMode="auto">
            <a:xfrm>
              <a:off x="8335002" y="3453977"/>
              <a:ext cx="43619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200" dirty="0" err="1" smtClean="0">
                  <a:solidFill>
                    <a:srgbClr val="000066"/>
                  </a:solidFill>
                  <a:cs typeface="Arial" charset="0"/>
                </a:rPr>
                <a:t>weeks</a:t>
              </a:r>
              <a:endParaRPr 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</p:grpSp>
      <p:grpSp>
        <p:nvGrpSpPr>
          <p:cNvPr id="268" name="Groupe 267"/>
          <p:cNvGrpSpPr/>
          <p:nvPr/>
        </p:nvGrpSpPr>
        <p:grpSpPr>
          <a:xfrm>
            <a:off x="228600" y="4229471"/>
            <a:ext cx="4414498" cy="2286001"/>
            <a:chOff x="228600" y="4343399"/>
            <a:chExt cx="4414498" cy="2286001"/>
          </a:xfrm>
        </p:grpSpPr>
        <p:sp>
          <p:nvSpPr>
            <p:cNvPr id="251008" name="ZoneTexte 183"/>
            <p:cNvSpPr txBox="1">
              <a:spLocks noChangeArrowheads="1"/>
            </p:cNvSpPr>
            <p:nvPr/>
          </p:nvSpPr>
          <p:spPr bwMode="auto">
            <a:xfrm>
              <a:off x="3804457" y="5039922"/>
              <a:ext cx="8386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400" dirty="0" smtClean="0">
                  <a:solidFill>
                    <a:srgbClr val="000066"/>
                  </a:solidFill>
                  <a:cs typeface="Arial" charset="0"/>
                </a:rPr>
                <a:t>p&lt;0.001</a:t>
              </a:r>
              <a:endParaRPr lang="fr-FR" altLang="fr-FR" sz="1400" dirty="0">
                <a:solidFill>
                  <a:srgbClr val="000066"/>
                </a:solidFill>
                <a:cs typeface="Arial" charset="0"/>
              </a:endParaRPr>
            </a:p>
          </p:txBody>
        </p:sp>
        <p:grpSp>
          <p:nvGrpSpPr>
            <p:cNvPr id="274" name="Grouper 273"/>
            <p:cNvGrpSpPr/>
            <p:nvPr/>
          </p:nvGrpSpPr>
          <p:grpSpPr>
            <a:xfrm>
              <a:off x="457201" y="4343399"/>
              <a:ext cx="3273424" cy="1737054"/>
              <a:chOff x="457331" y="4267200"/>
              <a:chExt cx="3197094" cy="2222827"/>
            </a:xfrm>
          </p:grpSpPr>
          <p:cxnSp>
            <p:nvCxnSpPr>
              <p:cNvPr id="251011" name="Connecteur droit 172"/>
              <p:cNvCxnSpPr>
                <a:cxnSpLocks noChangeShapeType="1"/>
              </p:cNvCxnSpPr>
              <p:nvPr/>
            </p:nvCxnSpPr>
            <p:spPr bwMode="auto">
              <a:xfrm>
                <a:off x="669600" y="5654617"/>
                <a:ext cx="2984825" cy="0"/>
              </a:xfrm>
              <a:prstGeom prst="line">
                <a:avLst/>
              </a:prstGeom>
              <a:noFill/>
              <a:ln w="9525" algn="ctr">
                <a:solidFill>
                  <a:srgbClr val="000066"/>
                </a:solidFill>
                <a:prstDash val="sysDash"/>
                <a:round/>
                <a:headEnd/>
                <a:tailEnd/>
              </a:ln>
            </p:spPr>
          </p:cxnSp>
          <p:sp>
            <p:nvSpPr>
              <p:cNvPr id="251012" name="Freeform 7"/>
              <p:cNvSpPr>
                <a:spLocks/>
              </p:cNvSpPr>
              <p:nvPr/>
            </p:nvSpPr>
            <p:spPr bwMode="auto">
              <a:xfrm>
                <a:off x="861750" y="4835720"/>
                <a:ext cx="2548291" cy="814268"/>
              </a:xfrm>
              <a:custGeom>
                <a:avLst/>
                <a:gdLst>
                  <a:gd name="T0" fmla="*/ 0 w 1366"/>
                  <a:gd name="T1" fmla="*/ 2147483647 h 402"/>
                  <a:gd name="T2" fmla="*/ 2147483647 w 1366"/>
                  <a:gd name="T3" fmla="*/ 2147483647 h 402"/>
                  <a:gd name="T4" fmla="*/ 2147483647 w 1366"/>
                  <a:gd name="T5" fmla="*/ 2147483647 h 402"/>
                  <a:gd name="T6" fmla="*/ 2147483647 w 1366"/>
                  <a:gd name="T7" fmla="*/ 2147483647 h 402"/>
                  <a:gd name="T8" fmla="*/ 2147483647 w 1366"/>
                  <a:gd name="T9" fmla="*/ 0 h 4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66"/>
                  <a:gd name="T16" fmla="*/ 0 h 402"/>
                  <a:gd name="T17" fmla="*/ 1366 w 1366"/>
                  <a:gd name="T18" fmla="*/ 402 h 4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66" h="402">
                    <a:moveTo>
                      <a:pt x="0" y="402"/>
                    </a:moveTo>
                    <a:lnTo>
                      <a:pt x="205" y="333"/>
                    </a:lnTo>
                    <a:lnTo>
                      <a:pt x="427" y="255"/>
                    </a:lnTo>
                    <a:lnTo>
                      <a:pt x="895" y="165"/>
                    </a:lnTo>
                    <a:lnTo>
                      <a:pt x="1366" y="0"/>
                    </a:lnTo>
                  </a:path>
                </a:pathLst>
              </a:custGeom>
              <a:noFill/>
              <a:ln w="19050">
                <a:solidFill>
                  <a:srgbClr val="323298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13" name="Freeform 8"/>
              <p:cNvSpPr>
                <a:spLocks/>
              </p:cNvSpPr>
              <p:nvPr/>
            </p:nvSpPr>
            <p:spPr bwMode="auto">
              <a:xfrm>
                <a:off x="861750" y="5649988"/>
                <a:ext cx="2548291" cy="291678"/>
              </a:xfrm>
              <a:custGeom>
                <a:avLst/>
                <a:gdLst>
                  <a:gd name="T0" fmla="*/ 0 w 1366"/>
                  <a:gd name="T1" fmla="*/ 0 h 144"/>
                  <a:gd name="T2" fmla="*/ 2147483647 w 1366"/>
                  <a:gd name="T3" fmla="*/ 2147483647 h 144"/>
                  <a:gd name="T4" fmla="*/ 2147483647 w 1366"/>
                  <a:gd name="T5" fmla="*/ 2147483647 h 144"/>
                  <a:gd name="T6" fmla="*/ 2147483647 w 1366"/>
                  <a:gd name="T7" fmla="*/ 2147483647 h 144"/>
                  <a:gd name="T8" fmla="*/ 2147483647 w 1366"/>
                  <a:gd name="T9" fmla="*/ 2147483647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66"/>
                  <a:gd name="T16" fmla="*/ 0 h 144"/>
                  <a:gd name="T17" fmla="*/ 1366 w 1366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66" h="144">
                    <a:moveTo>
                      <a:pt x="0" y="0"/>
                    </a:moveTo>
                    <a:lnTo>
                      <a:pt x="235" y="138"/>
                    </a:lnTo>
                    <a:lnTo>
                      <a:pt x="469" y="144"/>
                    </a:lnTo>
                    <a:lnTo>
                      <a:pt x="919" y="69"/>
                    </a:lnTo>
                    <a:lnTo>
                      <a:pt x="1366" y="51"/>
                    </a:lnTo>
                  </a:path>
                </a:pathLst>
              </a:custGeom>
              <a:noFill/>
              <a:ln w="19050">
                <a:solidFill>
                  <a:srgbClr val="007F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14" name="Freeform 9"/>
              <p:cNvSpPr>
                <a:spLocks/>
              </p:cNvSpPr>
              <p:nvPr/>
            </p:nvSpPr>
            <p:spPr bwMode="auto">
              <a:xfrm>
                <a:off x="861750" y="5011941"/>
                <a:ext cx="2621047" cy="638047"/>
              </a:xfrm>
              <a:custGeom>
                <a:avLst/>
                <a:gdLst>
                  <a:gd name="T0" fmla="*/ 0 w 1405"/>
                  <a:gd name="T1" fmla="*/ 2147483647 h 315"/>
                  <a:gd name="T2" fmla="*/ 2147483647 w 1405"/>
                  <a:gd name="T3" fmla="*/ 2147483647 h 315"/>
                  <a:gd name="T4" fmla="*/ 2147483647 w 1405"/>
                  <a:gd name="T5" fmla="*/ 2147483647 h 315"/>
                  <a:gd name="T6" fmla="*/ 2147483647 w 1405"/>
                  <a:gd name="T7" fmla="*/ 2147483647 h 315"/>
                  <a:gd name="T8" fmla="*/ 2147483647 w 1405"/>
                  <a:gd name="T9" fmla="*/ 0 h 3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05"/>
                  <a:gd name="T16" fmla="*/ 0 h 315"/>
                  <a:gd name="T17" fmla="*/ 1405 w 1405"/>
                  <a:gd name="T18" fmla="*/ 315 h 3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05" h="315">
                    <a:moveTo>
                      <a:pt x="0" y="315"/>
                    </a:moveTo>
                    <a:lnTo>
                      <a:pt x="238" y="129"/>
                    </a:lnTo>
                    <a:lnTo>
                      <a:pt x="481" y="69"/>
                    </a:lnTo>
                    <a:lnTo>
                      <a:pt x="949" y="93"/>
                    </a:lnTo>
                    <a:lnTo>
                      <a:pt x="1405" y="0"/>
                    </a:lnTo>
                  </a:path>
                </a:pathLst>
              </a:custGeom>
              <a:noFill/>
              <a:ln w="19050">
                <a:solidFill>
                  <a:srgbClr val="CC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15" name="Line 37"/>
              <p:cNvSpPr>
                <a:spLocks noChangeShapeType="1"/>
              </p:cNvSpPr>
              <p:nvPr/>
            </p:nvSpPr>
            <p:spPr bwMode="auto">
              <a:xfrm>
                <a:off x="682661" y="4276580"/>
                <a:ext cx="0" cy="1926381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16" name="Line 39"/>
              <p:cNvSpPr>
                <a:spLocks noChangeShapeType="1"/>
              </p:cNvSpPr>
              <p:nvPr/>
            </p:nvSpPr>
            <p:spPr bwMode="auto">
              <a:xfrm>
                <a:off x="660276" y="6085480"/>
                <a:ext cx="22387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17" name="Line 40"/>
              <p:cNvSpPr>
                <a:spLocks noChangeShapeType="1"/>
              </p:cNvSpPr>
              <p:nvPr/>
            </p:nvSpPr>
            <p:spPr bwMode="auto">
              <a:xfrm>
                <a:off x="660276" y="5244880"/>
                <a:ext cx="22387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18" name="Line 41"/>
              <p:cNvSpPr>
                <a:spLocks noChangeShapeType="1"/>
              </p:cNvSpPr>
              <p:nvPr/>
            </p:nvSpPr>
            <p:spPr bwMode="auto">
              <a:xfrm>
                <a:off x="660276" y="4827618"/>
                <a:ext cx="22387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19" name="Line 42"/>
              <p:cNvSpPr>
                <a:spLocks noChangeShapeType="1"/>
              </p:cNvSpPr>
              <p:nvPr/>
            </p:nvSpPr>
            <p:spPr bwMode="auto">
              <a:xfrm>
                <a:off x="660276" y="4367122"/>
                <a:ext cx="22387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21" name="Line 44"/>
              <p:cNvSpPr>
                <a:spLocks noChangeShapeType="1"/>
              </p:cNvSpPr>
              <p:nvPr/>
            </p:nvSpPr>
            <p:spPr bwMode="auto">
              <a:xfrm>
                <a:off x="684527" y="6207012"/>
                <a:ext cx="2863562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23" name="Line 46"/>
              <p:cNvSpPr>
                <a:spLocks noChangeShapeType="1"/>
              </p:cNvSpPr>
              <p:nvPr/>
            </p:nvSpPr>
            <p:spPr bwMode="auto">
              <a:xfrm flipV="1">
                <a:off x="2581754" y="6227268"/>
                <a:ext cx="0" cy="3646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24" name="Line 47"/>
              <p:cNvSpPr>
                <a:spLocks noChangeShapeType="1"/>
              </p:cNvSpPr>
              <p:nvPr/>
            </p:nvSpPr>
            <p:spPr bwMode="auto">
              <a:xfrm flipV="1">
                <a:off x="3438025" y="6213089"/>
                <a:ext cx="0" cy="3646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7" name="Rectangle 52"/>
              <p:cNvSpPr>
                <a:spLocks noChangeArrowheads="1"/>
              </p:cNvSpPr>
              <p:nvPr/>
            </p:nvSpPr>
            <p:spPr bwMode="auto">
              <a:xfrm>
                <a:off x="487787" y="5959407"/>
                <a:ext cx="120225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-5</a:t>
                </a:r>
              </a:p>
            </p:txBody>
          </p:sp>
          <p:sp>
            <p:nvSpPr>
              <p:cNvPr id="28" name="Rectangle 53"/>
              <p:cNvSpPr>
                <a:spLocks noChangeArrowheads="1"/>
              </p:cNvSpPr>
              <p:nvPr/>
            </p:nvSpPr>
            <p:spPr bwMode="auto">
              <a:xfrm>
                <a:off x="532671" y="5560944"/>
                <a:ext cx="75341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29" name="Rectangle 54"/>
              <p:cNvSpPr>
                <a:spLocks noChangeArrowheads="1"/>
              </p:cNvSpPr>
              <p:nvPr/>
            </p:nvSpPr>
            <p:spPr bwMode="auto">
              <a:xfrm>
                <a:off x="532671" y="5145020"/>
                <a:ext cx="75341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5</a:t>
                </a:r>
              </a:p>
            </p:txBody>
          </p:sp>
          <p:sp>
            <p:nvSpPr>
              <p:cNvPr id="30" name="Rectangle 55"/>
              <p:cNvSpPr>
                <a:spLocks noChangeArrowheads="1"/>
              </p:cNvSpPr>
              <p:nvPr/>
            </p:nvSpPr>
            <p:spPr bwMode="auto">
              <a:xfrm>
                <a:off x="457331" y="4732268"/>
                <a:ext cx="150682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10</a:t>
                </a:r>
              </a:p>
            </p:txBody>
          </p:sp>
          <p:sp>
            <p:nvSpPr>
              <p:cNvPr id="31" name="Rectangle 56"/>
              <p:cNvSpPr>
                <a:spLocks noChangeArrowheads="1"/>
              </p:cNvSpPr>
              <p:nvPr/>
            </p:nvSpPr>
            <p:spPr bwMode="auto">
              <a:xfrm>
                <a:off x="457331" y="4267200"/>
                <a:ext cx="150682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15</a:t>
                </a:r>
              </a:p>
            </p:txBody>
          </p:sp>
          <p:sp>
            <p:nvSpPr>
              <p:cNvPr id="251030" name="Line 46"/>
              <p:cNvSpPr>
                <a:spLocks noChangeShapeType="1"/>
              </p:cNvSpPr>
              <p:nvPr/>
            </p:nvSpPr>
            <p:spPr bwMode="auto">
              <a:xfrm flipV="1">
                <a:off x="1725484" y="6215114"/>
                <a:ext cx="0" cy="3646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31" name="Line 46"/>
              <p:cNvSpPr>
                <a:spLocks noChangeShapeType="1"/>
              </p:cNvSpPr>
              <p:nvPr/>
            </p:nvSpPr>
            <p:spPr bwMode="auto">
              <a:xfrm flipV="1">
                <a:off x="1290819" y="6221192"/>
                <a:ext cx="0" cy="3646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32" name="Line 46"/>
              <p:cNvSpPr>
                <a:spLocks noChangeShapeType="1"/>
              </p:cNvSpPr>
              <p:nvPr/>
            </p:nvSpPr>
            <p:spPr bwMode="auto">
              <a:xfrm flipV="1">
                <a:off x="848693" y="6229293"/>
                <a:ext cx="0" cy="3646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33" name="Ellipse 35"/>
              <p:cNvSpPr>
                <a:spLocks noChangeArrowheads="1"/>
              </p:cNvSpPr>
              <p:nvPr/>
            </p:nvSpPr>
            <p:spPr bwMode="auto">
              <a:xfrm>
                <a:off x="1277760" y="5218547"/>
                <a:ext cx="85814" cy="95201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34" name="Ellipse 36"/>
              <p:cNvSpPr>
                <a:spLocks noChangeArrowheads="1"/>
              </p:cNvSpPr>
              <p:nvPr/>
            </p:nvSpPr>
            <p:spPr bwMode="auto">
              <a:xfrm>
                <a:off x="837500" y="5607451"/>
                <a:ext cx="87679" cy="97226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35" name="Ellipse 37"/>
              <p:cNvSpPr>
                <a:spLocks noChangeArrowheads="1"/>
              </p:cNvSpPr>
              <p:nvPr/>
            </p:nvSpPr>
            <p:spPr bwMode="auto">
              <a:xfrm>
                <a:off x="1708694" y="5115245"/>
                <a:ext cx="87680" cy="97226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36" name="Ellipse 38"/>
              <p:cNvSpPr>
                <a:spLocks noChangeArrowheads="1"/>
              </p:cNvSpPr>
              <p:nvPr/>
            </p:nvSpPr>
            <p:spPr bwMode="auto">
              <a:xfrm>
                <a:off x="2574292" y="5141576"/>
                <a:ext cx="87680" cy="97226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37" name="Ellipse 39"/>
              <p:cNvSpPr>
                <a:spLocks noChangeArrowheads="1"/>
              </p:cNvSpPr>
              <p:nvPr/>
            </p:nvSpPr>
            <p:spPr bwMode="auto">
              <a:xfrm>
                <a:off x="3441756" y="4979533"/>
                <a:ext cx="87679" cy="95201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38" name="Ellipse 40"/>
              <p:cNvSpPr>
                <a:spLocks noChangeArrowheads="1"/>
              </p:cNvSpPr>
              <p:nvPr/>
            </p:nvSpPr>
            <p:spPr bwMode="auto">
              <a:xfrm>
                <a:off x="3365270" y="4783056"/>
                <a:ext cx="87680" cy="97226"/>
              </a:xfrm>
              <a:prstGeom prst="ellipse">
                <a:avLst/>
              </a:prstGeom>
              <a:solidFill>
                <a:srgbClr val="323298"/>
              </a:solidFill>
              <a:ln w="9525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39" name="Ellipse 41"/>
              <p:cNvSpPr>
                <a:spLocks noChangeArrowheads="1"/>
              </p:cNvSpPr>
              <p:nvPr/>
            </p:nvSpPr>
            <p:spPr bwMode="auto">
              <a:xfrm>
                <a:off x="2488478" y="5123347"/>
                <a:ext cx="85814" cy="95200"/>
              </a:xfrm>
              <a:prstGeom prst="ellipse">
                <a:avLst/>
              </a:prstGeom>
              <a:solidFill>
                <a:srgbClr val="323298"/>
              </a:solidFill>
              <a:ln w="9525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40" name="Ellipse 42"/>
              <p:cNvSpPr>
                <a:spLocks noChangeArrowheads="1"/>
              </p:cNvSpPr>
              <p:nvPr/>
            </p:nvSpPr>
            <p:spPr bwMode="auto">
              <a:xfrm>
                <a:off x="1637804" y="5303620"/>
                <a:ext cx="87680" cy="97226"/>
              </a:xfrm>
              <a:prstGeom prst="ellipse">
                <a:avLst/>
              </a:prstGeom>
              <a:solidFill>
                <a:srgbClr val="323298"/>
              </a:solidFill>
              <a:ln w="9525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41" name="Ellipse 43"/>
              <p:cNvSpPr>
                <a:spLocks noChangeArrowheads="1"/>
              </p:cNvSpPr>
              <p:nvPr/>
            </p:nvSpPr>
            <p:spPr bwMode="auto">
              <a:xfrm>
                <a:off x="1210602" y="5465663"/>
                <a:ext cx="85814" cy="95201"/>
              </a:xfrm>
              <a:prstGeom prst="ellipse">
                <a:avLst/>
              </a:prstGeom>
              <a:solidFill>
                <a:srgbClr val="323298"/>
              </a:solidFill>
              <a:ln w="9525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42" name="Ellipse 44"/>
              <p:cNvSpPr>
                <a:spLocks noChangeArrowheads="1"/>
              </p:cNvSpPr>
              <p:nvPr/>
            </p:nvSpPr>
            <p:spPr bwMode="auto">
              <a:xfrm>
                <a:off x="1246047" y="5876849"/>
                <a:ext cx="87680" cy="95200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43" name="Ellipse 45"/>
              <p:cNvSpPr>
                <a:spLocks noChangeArrowheads="1"/>
              </p:cNvSpPr>
              <p:nvPr/>
            </p:nvSpPr>
            <p:spPr bwMode="auto">
              <a:xfrm>
                <a:off x="1675114" y="5878874"/>
                <a:ext cx="87680" cy="97226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44" name="Ellipse 46"/>
              <p:cNvSpPr>
                <a:spLocks noChangeArrowheads="1"/>
              </p:cNvSpPr>
              <p:nvPr/>
            </p:nvSpPr>
            <p:spPr bwMode="auto">
              <a:xfrm>
                <a:off x="2536982" y="5739112"/>
                <a:ext cx="87680" cy="95200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45" name="Ellipse 47"/>
              <p:cNvSpPr>
                <a:spLocks noChangeArrowheads="1"/>
              </p:cNvSpPr>
              <p:nvPr/>
            </p:nvSpPr>
            <p:spPr bwMode="auto">
              <a:xfrm>
                <a:off x="3389522" y="5704678"/>
                <a:ext cx="87679" cy="95201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1046" name="Line 39"/>
              <p:cNvSpPr>
                <a:spLocks noChangeShapeType="1"/>
              </p:cNvSpPr>
              <p:nvPr/>
            </p:nvSpPr>
            <p:spPr bwMode="auto">
              <a:xfrm>
                <a:off x="649082" y="5672269"/>
                <a:ext cx="22387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50" name="Rectangle 53"/>
              <p:cNvSpPr>
                <a:spLocks noChangeArrowheads="1"/>
              </p:cNvSpPr>
              <p:nvPr/>
            </p:nvSpPr>
            <p:spPr bwMode="auto">
              <a:xfrm>
                <a:off x="818422" y="6283257"/>
                <a:ext cx="75341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51" name="Rectangle 53"/>
              <p:cNvSpPr>
                <a:spLocks noChangeArrowheads="1"/>
              </p:cNvSpPr>
              <p:nvPr/>
            </p:nvSpPr>
            <p:spPr bwMode="auto">
              <a:xfrm>
                <a:off x="1211392" y="6283257"/>
                <a:ext cx="150682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24</a:t>
                </a:r>
              </a:p>
            </p:txBody>
          </p:sp>
          <p:sp>
            <p:nvSpPr>
              <p:cNvPr id="52" name="Rectangle 53"/>
              <p:cNvSpPr>
                <a:spLocks noChangeArrowheads="1"/>
              </p:cNvSpPr>
              <p:nvPr/>
            </p:nvSpPr>
            <p:spPr bwMode="auto">
              <a:xfrm>
                <a:off x="1660656" y="6283257"/>
                <a:ext cx="150682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48</a:t>
                </a:r>
              </a:p>
            </p:txBody>
          </p:sp>
          <p:sp>
            <p:nvSpPr>
              <p:cNvPr id="53" name="Rectangle 53"/>
              <p:cNvSpPr>
                <a:spLocks noChangeArrowheads="1"/>
              </p:cNvSpPr>
              <p:nvPr/>
            </p:nvSpPr>
            <p:spPr bwMode="auto">
              <a:xfrm>
                <a:off x="2519493" y="6283257"/>
                <a:ext cx="150682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96</a:t>
                </a:r>
              </a:p>
            </p:txBody>
          </p:sp>
          <p:sp>
            <p:nvSpPr>
              <p:cNvPr id="54" name="Rectangle 53"/>
              <p:cNvSpPr>
                <a:spLocks noChangeArrowheads="1"/>
              </p:cNvSpPr>
              <p:nvPr/>
            </p:nvSpPr>
            <p:spPr bwMode="auto">
              <a:xfrm>
                <a:off x="3315690" y="6283257"/>
                <a:ext cx="226023" cy="206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144</a:t>
                </a:r>
              </a:p>
            </p:txBody>
          </p:sp>
          <p:cxnSp>
            <p:nvCxnSpPr>
              <p:cNvPr id="251055" name="Connecteur droit 58"/>
              <p:cNvCxnSpPr>
                <a:cxnSpLocks noChangeShapeType="1"/>
              </p:cNvCxnSpPr>
              <p:nvPr/>
            </p:nvCxnSpPr>
            <p:spPr bwMode="auto">
              <a:xfrm>
                <a:off x="3410042" y="4408329"/>
                <a:ext cx="0" cy="804142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cxnSp>
            <p:nvCxnSpPr>
              <p:cNvPr id="251056" name="Connecteur droit 60"/>
              <p:cNvCxnSpPr>
                <a:cxnSpLocks noChangeShapeType="1"/>
              </p:cNvCxnSpPr>
              <p:nvPr/>
            </p:nvCxnSpPr>
            <p:spPr bwMode="auto">
              <a:xfrm>
                <a:off x="3477201" y="4783056"/>
                <a:ext cx="5597" cy="455746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cxnSp>
            <p:nvCxnSpPr>
              <p:cNvPr id="251057" name="Connecteur droit 61"/>
              <p:cNvCxnSpPr>
                <a:cxnSpLocks noChangeShapeType="1"/>
              </p:cNvCxnSpPr>
              <p:nvPr/>
            </p:nvCxnSpPr>
            <p:spPr bwMode="auto">
              <a:xfrm>
                <a:off x="2624661" y="4991687"/>
                <a:ext cx="5596" cy="409160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cxnSp>
            <p:nvCxnSpPr>
              <p:cNvPr id="251058" name="Connecteur droit 63"/>
              <p:cNvCxnSpPr>
                <a:cxnSpLocks noChangeShapeType="1"/>
              </p:cNvCxnSpPr>
              <p:nvPr/>
            </p:nvCxnSpPr>
            <p:spPr bwMode="auto">
              <a:xfrm>
                <a:off x="2535116" y="4979533"/>
                <a:ext cx="5596" cy="407135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cxnSp>
            <p:nvCxnSpPr>
              <p:cNvPr id="251059" name="Connecteur droit 64"/>
              <p:cNvCxnSpPr>
                <a:cxnSpLocks noChangeShapeType="1"/>
              </p:cNvCxnSpPr>
              <p:nvPr/>
            </p:nvCxnSpPr>
            <p:spPr bwMode="auto">
              <a:xfrm>
                <a:off x="1746004" y="4979533"/>
                <a:ext cx="5597" cy="370675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cxnSp>
            <p:nvCxnSpPr>
              <p:cNvPr id="251060" name="Connecteur droit 66"/>
              <p:cNvCxnSpPr>
                <a:cxnSpLocks noChangeShapeType="1"/>
              </p:cNvCxnSpPr>
              <p:nvPr/>
            </p:nvCxnSpPr>
            <p:spPr bwMode="auto">
              <a:xfrm>
                <a:off x="1675114" y="5173985"/>
                <a:ext cx="5597" cy="370675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cxnSp>
            <p:nvCxnSpPr>
              <p:cNvPr id="251061" name="Connecteur droit 67"/>
              <p:cNvCxnSpPr>
                <a:cxnSpLocks noChangeShapeType="1"/>
              </p:cNvCxnSpPr>
              <p:nvPr/>
            </p:nvCxnSpPr>
            <p:spPr bwMode="auto">
              <a:xfrm>
                <a:off x="1320667" y="5074734"/>
                <a:ext cx="7462" cy="372700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cxnSp>
            <p:nvCxnSpPr>
              <p:cNvPr id="251062" name="Connecteur droit 68"/>
              <p:cNvCxnSpPr>
                <a:cxnSpLocks noChangeShapeType="1"/>
              </p:cNvCxnSpPr>
              <p:nvPr/>
            </p:nvCxnSpPr>
            <p:spPr bwMode="auto">
              <a:xfrm>
                <a:off x="1246047" y="5331977"/>
                <a:ext cx="7462" cy="372700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cxnSp>
            <p:nvCxnSpPr>
              <p:cNvPr id="251063" name="Connecteur droit 69"/>
              <p:cNvCxnSpPr>
                <a:cxnSpLocks noChangeShapeType="1"/>
              </p:cNvCxnSpPr>
              <p:nvPr/>
            </p:nvCxnSpPr>
            <p:spPr bwMode="auto">
              <a:xfrm>
                <a:off x="1296415" y="5755317"/>
                <a:ext cx="5596" cy="330163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cxnSp>
            <p:nvCxnSpPr>
              <p:cNvPr id="251064" name="Connecteur droit 71"/>
              <p:cNvCxnSpPr>
                <a:cxnSpLocks noChangeShapeType="1"/>
              </p:cNvCxnSpPr>
              <p:nvPr/>
            </p:nvCxnSpPr>
            <p:spPr bwMode="auto">
              <a:xfrm>
                <a:off x="1725484" y="5755317"/>
                <a:ext cx="5596" cy="330163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cxnSp>
            <p:nvCxnSpPr>
              <p:cNvPr id="251065" name="Connecteur droit 72"/>
              <p:cNvCxnSpPr>
                <a:cxnSpLocks noChangeShapeType="1"/>
              </p:cNvCxnSpPr>
              <p:nvPr/>
            </p:nvCxnSpPr>
            <p:spPr bwMode="auto">
              <a:xfrm>
                <a:off x="2581754" y="5573017"/>
                <a:ext cx="5597" cy="386878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cxnSp>
            <p:nvCxnSpPr>
              <p:cNvPr id="251066" name="Connecteur droit 74"/>
              <p:cNvCxnSpPr>
                <a:cxnSpLocks noChangeShapeType="1"/>
              </p:cNvCxnSpPr>
              <p:nvPr/>
            </p:nvCxnSpPr>
            <p:spPr bwMode="auto">
              <a:xfrm>
                <a:off x="3423101" y="5554787"/>
                <a:ext cx="5596" cy="386879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sp>
            <p:nvSpPr>
              <p:cNvPr id="251010" name="Parenthèse ouvrante 186"/>
              <p:cNvSpPr>
                <a:spLocks/>
              </p:cNvSpPr>
              <p:nvPr/>
            </p:nvSpPr>
            <p:spPr bwMode="auto">
              <a:xfrm flipH="1">
                <a:off x="3544888" y="5014844"/>
                <a:ext cx="88900" cy="793750"/>
              </a:xfrm>
              <a:prstGeom prst="leftBracket">
                <a:avLst>
                  <a:gd name="adj" fmla="val 8309"/>
                </a:avLst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</p:grpSp>
        <p:sp>
          <p:nvSpPr>
            <p:cNvPr id="275" name="Rectangle 53"/>
            <p:cNvSpPr>
              <a:spLocks noChangeArrowheads="1"/>
            </p:cNvSpPr>
            <p:nvPr/>
          </p:nvSpPr>
          <p:spPr bwMode="auto">
            <a:xfrm>
              <a:off x="765225" y="6144652"/>
              <a:ext cx="224661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596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593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581</a:t>
              </a:r>
            </a:p>
          </p:txBody>
        </p:sp>
        <p:sp>
          <p:nvSpPr>
            <p:cNvPr id="276" name="Rectangle 53"/>
            <p:cNvSpPr>
              <a:spLocks noChangeArrowheads="1"/>
            </p:cNvSpPr>
            <p:nvPr/>
          </p:nvSpPr>
          <p:spPr bwMode="auto">
            <a:xfrm>
              <a:off x="1194732" y="6144652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529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518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508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77" name="Rectangle 53"/>
            <p:cNvSpPr>
              <a:spLocks noChangeArrowheads="1"/>
            </p:cNvSpPr>
            <p:nvPr/>
          </p:nvSpPr>
          <p:spPr bwMode="auto">
            <a:xfrm>
              <a:off x="1647702" y="6144652"/>
              <a:ext cx="224661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512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531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486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78" name="Rectangle 53"/>
            <p:cNvSpPr>
              <a:spLocks noChangeArrowheads="1"/>
            </p:cNvSpPr>
            <p:nvPr/>
          </p:nvSpPr>
          <p:spPr bwMode="auto">
            <a:xfrm>
              <a:off x="2545780" y="6144652"/>
              <a:ext cx="224661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480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493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468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79" name="Rectangle 278"/>
            <p:cNvSpPr>
              <a:spLocks noChangeArrowheads="1"/>
            </p:cNvSpPr>
            <p:nvPr/>
          </p:nvSpPr>
          <p:spPr bwMode="auto">
            <a:xfrm>
              <a:off x="3431576" y="6144652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360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395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346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0" name="Line 49"/>
            <p:cNvSpPr>
              <a:spLocks noChangeShapeType="1"/>
            </p:cNvSpPr>
            <p:nvPr/>
          </p:nvSpPr>
          <p:spPr bwMode="auto">
            <a:xfrm flipH="1">
              <a:off x="228600" y="6218500"/>
              <a:ext cx="427038" cy="1587"/>
            </a:xfrm>
            <a:prstGeom prst="line">
              <a:avLst/>
            </a:prstGeom>
            <a:noFill/>
            <a:ln w="3968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1" name="Line 51"/>
            <p:cNvSpPr>
              <a:spLocks noChangeShapeType="1"/>
            </p:cNvSpPr>
            <p:nvPr/>
          </p:nvSpPr>
          <p:spPr bwMode="auto">
            <a:xfrm flipH="1">
              <a:off x="228600" y="6387026"/>
              <a:ext cx="427038" cy="1587"/>
            </a:xfrm>
            <a:prstGeom prst="line">
              <a:avLst/>
            </a:prstGeom>
            <a:noFill/>
            <a:ln w="3968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2" name="Line 50"/>
            <p:cNvSpPr>
              <a:spLocks noChangeShapeType="1"/>
            </p:cNvSpPr>
            <p:nvPr/>
          </p:nvSpPr>
          <p:spPr bwMode="auto">
            <a:xfrm flipH="1">
              <a:off x="228600" y="6551527"/>
              <a:ext cx="427038" cy="1588"/>
            </a:xfrm>
            <a:prstGeom prst="line">
              <a:avLst/>
            </a:prstGeom>
            <a:noFill/>
            <a:ln w="3968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91" name="Rectangle 53"/>
            <p:cNvSpPr>
              <a:spLocks noChangeArrowheads="1"/>
            </p:cNvSpPr>
            <p:nvPr/>
          </p:nvSpPr>
          <p:spPr bwMode="auto">
            <a:xfrm>
              <a:off x="3709027" y="5878055"/>
              <a:ext cx="43619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200" dirty="0" err="1" smtClean="0">
                  <a:solidFill>
                    <a:srgbClr val="000066"/>
                  </a:solidFill>
                  <a:cs typeface="Arial" charset="0"/>
                </a:rPr>
                <a:t>weeks</a:t>
              </a:r>
              <a:endParaRPr 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</p:grpSp>
      <p:grpSp>
        <p:nvGrpSpPr>
          <p:cNvPr id="269" name="Groupe 268"/>
          <p:cNvGrpSpPr/>
          <p:nvPr/>
        </p:nvGrpSpPr>
        <p:grpSpPr>
          <a:xfrm>
            <a:off x="4823947" y="4254963"/>
            <a:ext cx="4168094" cy="2266598"/>
            <a:chOff x="4823947" y="4368891"/>
            <a:chExt cx="4168094" cy="2266598"/>
          </a:xfrm>
        </p:grpSpPr>
        <p:sp>
          <p:nvSpPr>
            <p:cNvPr id="250952" name="ZoneTexte 184"/>
            <p:cNvSpPr txBox="1">
              <a:spLocks noChangeArrowheads="1"/>
            </p:cNvSpPr>
            <p:nvPr/>
          </p:nvSpPr>
          <p:spPr bwMode="auto">
            <a:xfrm>
              <a:off x="8153400" y="5120044"/>
              <a:ext cx="8386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400" dirty="0" smtClean="0">
                  <a:solidFill>
                    <a:srgbClr val="000066"/>
                  </a:solidFill>
                  <a:cs typeface="Arial" charset="0"/>
                </a:rPr>
                <a:t>p</a:t>
              </a:r>
              <a:r>
                <a:rPr lang="fr-FR" altLang="fr-FR" sz="1400" smtClean="0">
                  <a:solidFill>
                    <a:srgbClr val="000066"/>
                  </a:solidFill>
                  <a:cs typeface="Arial" charset="0"/>
                </a:rPr>
                <a:t>&lt;0.001</a:t>
              </a:r>
              <a:endParaRPr lang="fr-FR" altLang="fr-FR" sz="1400" dirty="0">
                <a:solidFill>
                  <a:srgbClr val="000066"/>
                </a:solidFill>
                <a:cs typeface="Arial" charset="0"/>
              </a:endParaRPr>
            </a:p>
          </p:txBody>
        </p:sp>
        <p:grpSp>
          <p:nvGrpSpPr>
            <p:cNvPr id="265" name="Grouper 264"/>
            <p:cNvGrpSpPr/>
            <p:nvPr/>
          </p:nvGrpSpPr>
          <p:grpSpPr>
            <a:xfrm>
              <a:off x="4823947" y="4368891"/>
              <a:ext cx="3383426" cy="1808552"/>
              <a:chOff x="4573944" y="4343596"/>
              <a:chExt cx="3633431" cy="2203551"/>
            </a:xfrm>
          </p:grpSpPr>
          <p:cxnSp>
            <p:nvCxnSpPr>
              <p:cNvPr id="250955" name="Connecteur droit 174"/>
              <p:cNvCxnSpPr>
                <a:cxnSpLocks noChangeShapeType="1"/>
              </p:cNvCxnSpPr>
              <p:nvPr/>
            </p:nvCxnSpPr>
            <p:spPr bwMode="auto">
              <a:xfrm>
                <a:off x="5070414" y="5494820"/>
                <a:ext cx="2984560" cy="0"/>
              </a:xfrm>
              <a:prstGeom prst="line">
                <a:avLst/>
              </a:prstGeom>
              <a:noFill/>
              <a:ln w="9525" algn="ctr">
                <a:solidFill>
                  <a:srgbClr val="000066"/>
                </a:solidFill>
                <a:prstDash val="sysDash"/>
                <a:round/>
                <a:headEnd/>
                <a:tailEnd/>
              </a:ln>
            </p:spPr>
          </p:cxnSp>
          <p:sp>
            <p:nvSpPr>
              <p:cNvPr id="250956" name="Freeform 10"/>
              <p:cNvSpPr>
                <a:spLocks/>
              </p:cNvSpPr>
              <p:nvPr/>
            </p:nvSpPr>
            <p:spPr bwMode="auto">
              <a:xfrm>
                <a:off x="5212180" y="5485563"/>
                <a:ext cx="2585372" cy="443423"/>
              </a:xfrm>
              <a:custGeom>
                <a:avLst/>
                <a:gdLst>
                  <a:gd name="T0" fmla="*/ 0 w 1386"/>
                  <a:gd name="T1" fmla="*/ 0 h 219"/>
                  <a:gd name="T2" fmla="*/ 2147483647 w 1386"/>
                  <a:gd name="T3" fmla="*/ 2147483647 h 219"/>
                  <a:gd name="T4" fmla="*/ 2147483647 w 1386"/>
                  <a:gd name="T5" fmla="*/ 2147483647 h 219"/>
                  <a:gd name="T6" fmla="*/ 2147483647 w 1386"/>
                  <a:gd name="T7" fmla="*/ 2147483647 h 219"/>
                  <a:gd name="T8" fmla="*/ 2147483647 w 1386"/>
                  <a:gd name="T9" fmla="*/ 2147483647 h 2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86"/>
                  <a:gd name="T16" fmla="*/ 0 h 219"/>
                  <a:gd name="T17" fmla="*/ 1386 w 1386"/>
                  <a:gd name="T18" fmla="*/ 219 h 2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86" h="219">
                    <a:moveTo>
                      <a:pt x="0" y="0"/>
                    </a:moveTo>
                    <a:lnTo>
                      <a:pt x="240" y="219"/>
                    </a:lnTo>
                    <a:lnTo>
                      <a:pt x="468" y="144"/>
                    </a:lnTo>
                    <a:lnTo>
                      <a:pt x="927" y="138"/>
                    </a:lnTo>
                    <a:lnTo>
                      <a:pt x="1386" y="69"/>
                    </a:lnTo>
                  </a:path>
                </a:pathLst>
              </a:custGeom>
              <a:noFill/>
              <a:ln w="19050">
                <a:solidFill>
                  <a:srgbClr val="007F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57" name="Freeform 11"/>
              <p:cNvSpPr>
                <a:spLocks/>
              </p:cNvSpPr>
              <p:nvPr/>
            </p:nvSpPr>
            <p:spPr bwMode="auto">
              <a:xfrm>
                <a:off x="5273737" y="4926728"/>
                <a:ext cx="2551795" cy="589205"/>
              </a:xfrm>
              <a:custGeom>
                <a:avLst/>
                <a:gdLst>
                  <a:gd name="T0" fmla="*/ 0 w 1368"/>
                  <a:gd name="T1" fmla="*/ 2147483647 h 291"/>
                  <a:gd name="T2" fmla="*/ 2147483647 w 1368"/>
                  <a:gd name="T3" fmla="*/ 2147483647 h 291"/>
                  <a:gd name="T4" fmla="*/ 2147483647 w 1368"/>
                  <a:gd name="T5" fmla="*/ 2147483647 h 291"/>
                  <a:gd name="T6" fmla="*/ 2147483647 w 1368"/>
                  <a:gd name="T7" fmla="*/ 2147483647 h 291"/>
                  <a:gd name="T8" fmla="*/ 2147483647 w 1368"/>
                  <a:gd name="T9" fmla="*/ 0 h 2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68"/>
                  <a:gd name="T16" fmla="*/ 0 h 291"/>
                  <a:gd name="T17" fmla="*/ 1368 w 1368"/>
                  <a:gd name="T18" fmla="*/ 291 h 2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68" h="291">
                    <a:moveTo>
                      <a:pt x="0" y="291"/>
                    </a:moveTo>
                    <a:lnTo>
                      <a:pt x="246" y="99"/>
                    </a:lnTo>
                    <a:lnTo>
                      <a:pt x="456" y="57"/>
                    </a:lnTo>
                    <a:lnTo>
                      <a:pt x="909" y="57"/>
                    </a:lnTo>
                    <a:lnTo>
                      <a:pt x="1368" y="0"/>
                    </a:lnTo>
                  </a:path>
                </a:pathLst>
              </a:custGeom>
              <a:noFill/>
              <a:ln w="19050">
                <a:solidFill>
                  <a:srgbClr val="CC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58" name="Freeform 12"/>
              <p:cNvSpPr>
                <a:spLocks/>
              </p:cNvSpPr>
              <p:nvPr/>
            </p:nvSpPr>
            <p:spPr bwMode="auto">
              <a:xfrm>
                <a:off x="5212180" y="4926728"/>
                <a:ext cx="2557392" cy="560859"/>
              </a:xfrm>
              <a:custGeom>
                <a:avLst/>
                <a:gdLst>
                  <a:gd name="T0" fmla="*/ 0 w 1371"/>
                  <a:gd name="T1" fmla="*/ 2147483647 h 277"/>
                  <a:gd name="T2" fmla="*/ 2147483647 w 1371"/>
                  <a:gd name="T3" fmla="*/ 2147483647 h 277"/>
                  <a:gd name="T4" fmla="*/ 2147483647 w 1371"/>
                  <a:gd name="T5" fmla="*/ 2147483647 h 277"/>
                  <a:gd name="T6" fmla="*/ 2147483647 w 1371"/>
                  <a:gd name="T7" fmla="*/ 0 h 277"/>
                  <a:gd name="T8" fmla="*/ 2147483647 w 1371"/>
                  <a:gd name="T9" fmla="*/ 2147483647 h 2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71"/>
                  <a:gd name="T16" fmla="*/ 0 h 277"/>
                  <a:gd name="T17" fmla="*/ 1371 w 1371"/>
                  <a:gd name="T18" fmla="*/ 277 h 2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71" h="277">
                    <a:moveTo>
                      <a:pt x="0" y="277"/>
                    </a:moveTo>
                    <a:lnTo>
                      <a:pt x="219" y="39"/>
                    </a:lnTo>
                    <a:lnTo>
                      <a:pt x="456" y="33"/>
                    </a:lnTo>
                    <a:lnTo>
                      <a:pt x="903" y="0"/>
                    </a:lnTo>
                    <a:lnTo>
                      <a:pt x="1371" y="120"/>
                    </a:lnTo>
                  </a:path>
                </a:pathLst>
              </a:custGeom>
              <a:noFill/>
              <a:ln w="19050">
                <a:solidFill>
                  <a:srgbClr val="323298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59" name="Line 37"/>
              <p:cNvSpPr>
                <a:spLocks noChangeShapeType="1"/>
              </p:cNvSpPr>
              <p:nvPr/>
            </p:nvSpPr>
            <p:spPr bwMode="auto">
              <a:xfrm>
                <a:off x="5070414" y="4343596"/>
                <a:ext cx="0" cy="192555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60" name="Line 39"/>
              <p:cNvSpPr>
                <a:spLocks noChangeShapeType="1"/>
              </p:cNvSpPr>
              <p:nvPr/>
            </p:nvSpPr>
            <p:spPr bwMode="auto">
              <a:xfrm>
                <a:off x="5048030" y="6072744"/>
                <a:ext cx="2238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61" name="Line 41"/>
              <p:cNvSpPr>
                <a:spLocks noChangeShapeType="1"/>
              </p:cNvSpPr>
              <p:nvPr/>
            </p:nvSpPr>
            <p:spPr bwMode="auto">
              <a:xfrm>
                <a:off x="5048030" y="4930778"/>
                <a:ext cx="2238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84" name="Rectangle 52"/>
              <p:cNvSpPr>
                <a:spLocks noChangeArrowheads="1"/>
              </p:cNvSpPr>
              <p:nvPr/>
            </p:nvSpPr>
            <p:spPr bwMode="auto">
              <a:xfrm>
                <a:off x="4573944" y="5967684"/>
                <a:ext cx="436206" cy="196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-20</a:t>
                </a:r>
              </a:p>
            </p:txBody>
          </p:sp>
          <p:sp>
            <p:nvSpPr>
              <p:cNvPr id="85" name="Rectangle 53"/>
              <p:cNvSpPr>
                <a:spLocks noChangeArrowheads="1"/>
              </p:cNvSpPr>
              <p:nvPr/>
            </p:nvSpPr>
            <p:spPr bwMode="auto">
              <a:xfrm>
                <a:off x="4829404" y="5386660"/>
                <a:ext cx="168047" cy="196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87" name="Rectangle 55"/>
              <p:cNvSpPr>
                <a:spLocks noChangeArrowheads="1"/>
              </p:cNvSpPr>
              <p:nvPr/>
            </p:nvSpPr>
            <p:spPr bwMode="auto">
              <a:xfrm>
                <a:off x="4661358" y="4799285"/>
                <a:ext cx="336092" cy="196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20</a:t>
                </a:r>
              </a:p>
            </p:txBody>
          </p:sp>
          <p:sp>
            <p:nvSpPr>
              <p:cNvPr id="250965" name="Line 39"/>
              <p:cNvSpPr>
                <a:spLocks noChangeShapeType="1"/>
              </p:cNvSpPr>
              <p:nvPr/>
            </p:nvSpPr>
            <p:spPr bwMode="auto">
              <a:xfrm>
                <a:off x="5036838" y="5495686"/>
                <a:ext cx="2238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66" name="Line 44"/>
              <p:cNvSpPr>
                <a:spLocks noChangeShapeType="1"/>
              </p:cNvSpPr>
              <p:nvPr/>
            </p:nvSpPr>
            <p:spPr bwMode="auto">
              <a:xfrm>
                <a:off x="5070414" y="6275222"/>
                <a:ext cx="286331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67" name="Line 46"/>
              <p:cNvSpPr>
                <a:spLocks noChangeShapeType="1"/>
              </p:cNvSpPr>
              <p:nvPr/>
            </p:nvSpPr>
            <p:spPr bwMode="auto">
              <a:xfrm flipV="1">
                <a:off x="6943223" y="6281294"/>
                <a:ext cx="0" cy="3644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68" name="Line 47"/>
              <p:cNvSpPr>
                <a:spLocks noChangeShapeType="1"/>
              </p:cNvSpPr>
              <p:nvPr/>
            </p:nvSpPr>
            <p:spPr bwMode="auto">
              <a:xfrm flipV="1">
                <a:off x="7801283" y="6281294"/>
                <a:ext cx="0" cy="3644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69" name="Line 46"/>
              <p:cNvSpPr>
                <a:spLocks noChangeShapeType="1"/>
              </p:cNvSpPr>
              <p:nvPr/>
            </p:nvSpPr>
            <p:spPr bwMode="auto">
              <a:xfrm flipV="1">
                <a:off x="6087029" y="6281294"/>
                <a:ext cx="0" cy="3644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70" name="Line 46"/>
              <p:cNvSpPr>
                <a:spLocks noChangeShapeType="1"/>
              </p:cNvSpPr>
              <p:nvPr/>
            </p:nvSpPr>
            <p:spPr bwMode="auto">
              <a:xfrm flipV="1">
                <a:off x="5652403" y="6281294"/>
                <a:ext cx="0" cy="3644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71" name="Line 46"/>
              <p:cNvSpPr>
                <a:spLocks noChangeShapeType="1"/>
              </p:cNvSpPr>
              <p:nvPr/>
            </p:nvSpPr>
            <p:spPr bwMode="auto">
              <a:xfrm flipV="1">
                <a:off x="5234565" y="6281294"/>
                <a:ext cx="0" cy="3644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98" name="Rectangle 53"/>
              <p:cNvSpPr>
                <a:spLocks noChangeArrowheads="1"/>
              </p:cNvSpPr>
              <p:nvPr/>
            </p:nvSpPr>
            <p:spPr bwMode="auto">
              <a:xfrm>
                <a:off x="5204682" y="6350273"/>
                <a:ext cx="75341" cy="196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/>
            </p:nvSpPr>
            <p:spPr bwMode="auto">
              <a:xfrm>
                <a:off x="5449007" y="6317741"/>
                <a:ext cx="277682" cy="196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24</a:t>
                </a:r>
              </a:p>
            </p:txBody>
          </p:sp>
          <p:sp>
            <p:nvSpPr>
              <p:cNvPr id="100" name="Rectangle 53"/>
              <p:cNvSpPr>
                <a:spLocks noChangeArrowheads="1"/>
              </p:cNvSpPr>
              <p:nvPr/>
            </p:nvSpPr>
            <p:spPr bwMode="auto">
              <a:xfrm>
                <a:off x="5876046" y="6317739"/>
                <a:ext cx="277682" cy="196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48</a:t>
                </a:r>
              </a:p>
            </p:txBody>
          </p:sp>
          <p:sp>
            <p:nvSpPr>
              <p:cNvPr id="101" name="Rectangle 53"/>
              <p:cNvSpPr>
                <a:spLocks noChangeArrowheads="1"/>
              </p:cNvSpPr>
              <p:nvPr/>
            </p:nvSpPr>
            <p:spPr bwMode="auto">
              <a:xfrm>
                <a:off x="6730121" y="6317739"/>
                <a:ext cx="277682" cy="196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96</a:t>
                </a:r>
              </a:p>
            </p:txBody>
          </p:sp>
          <p:sp>
            <p:nvSpPr>
              <p:cNvPr id="102" name="Rectangle 101"/>
              <p:cNvSpPr>
                <a:spLocks noChangeArrowheads="1"/>
              </p:cNvSpPr>
              <p:nvPr/>
            </p:nvSpPr>
            <p:spPr bwMode="auto">
              <a:xfrm>
                <a:off x="7569229" y="6317739"/>
                <a:ext cx="416524" cy="1968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 defTabSz="914400">
                  <a:defRPr/>
                </a:pPr>
                <a:r>
                  <a:rPr lang="fr-FR" sz="1050" dirty="0">
                    <a:solidFill>
                      <a:srgbClr val="000066"/>
                    </a:solidFill>
                    <a:cs typeface="Arial" charset="0"/>
                  </a:rPr>
                  <a:t>144</a:t>
                </a:r>
              </a:p>
            </p:txBody>
          </p:sp>
          <p:sp>
            <p:nvSpPr>
              <p:cNvPr id="250978" name="Line 41"/>
              <p:cNvSpPr>
                <a:spLocks noChangeShapeType="1"/>
              </p:cNvSpPr>
              <p:nvPr/>
            </p:nvSpPr>
            <p:spPr bwMode="auto">
              <a:xfrm>
                <a:off x="5038704" y="4351695"/>
                <a:ext cx="22385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79" name="Ellipse 104"/>
              <p:cNvSpPr>
                <a:spLocks noChangeArrowheads="1"/>
              </p:cNvSpPr>
              <p:nvPr/>
            </p:nvSpPr>
            <p:spPr bwMode="auto">
              <a:xfrm>
                <a:off x="5609500" y="5864193"/>
                <a:ext cx="87671" cy="95164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80" name="Connecteur droit 105"/>
              <p:cNvCxnSpPr>
                <a:cxnSpLocks noChangeShapeType="1"/>
              </p:cNvCxnSpPr>
              <p:nvPr/>
            </p:nvCxnSpPr>
            <p:spPr bwMode="auto">
              <a:xfrm>
                <a:off x="5657999" y="5771055"/>
                <a:ext cx="0" cy="332062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sp>
            <p:nvSpPr>
              <p:cNvPr id="250981" name="Ellipse 107"/>
              <p:cNvSpPr>
                <a:spLocks noChangeArrowheads="1"/>
              </p:cNvSpPr>
              <p:nvPr/>
            </p:nvSpPr>
            <p:spPr bwMode="auto">
              <a:xfrm>
                <a:off x="6051587" y="5716386"/>
                <a:ext cx="87672" cy="95163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82" name="Ellipse 108"/>
              <p:cNvSpPr>
                <a:spLocks noChangeArrowheads="1"/>
              </p:cNvSpPr>
              <p:nvPr/>
            </p:nvSpPr>
            <p:spPr bwMode="auto">
              <a:xfrm>
                <a:off x="6900321" y="5722460"/>
                <a:ext cx="85806" cy="95164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83" name="Ellipse 109"/>
              <p:cNvSpPr>
                <a:spLocks noChangeArrowheads="1"/>
              </p:cNvSpPr>
              <p:nvPr/>
            </p:nvSpPr>
            <p:spPr bwMode="auto">
              <a:xfrm>
                <a:off x="7754650" y="5590851"/>
                <a:ext cx="85806" cy="95163"/>
              </a:xfrm>
              <a:prstGeom prst="ellipse">
                <a:avLst/>
              </a:prstGeom>
              <a:solidFill>
                <a:srgbClr val="007F00"/>
              </a:solidFill>
              <a:ln w="9525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84" name="Ellipse 110"/>
              <p:cNvSpPr>
                <a:spLocks noChangeArrowheads="1"/>
              </p:cNvSpPr>
              <p:nvPr/>
            </p:nvSpPr>
            <p:spPr bwMode="auto">
              <a:xfrm>
                <a:off x="5169279" y="5438993"/>
                <a:ext cx="85806" cy="97189"/>
              </a:xfrm>
              <a:prstGeom prst="ellipse">
                <a:avLst/>
              </a:prstGeom>
              <a:solidFill>
                <a:srgbClr val="323298"/>
              </a:solidFill>
              <a:ln w="9525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85" name="Ellipse 111"/>
              <p:cNvSpPr>
                <a:spLocks noChangeArrowheads="1"/>
              </p:cNvSpPr>
              <p:nvPr/>
            </p:nvSpPr>
            <p:spPr bwMode="auto">
              <a:xfrm>
                <a:off x="5581519" y="4963174"/>
                <a:ext cx="87672" cy="95163"/>
              </a:xfrm>
              <a:prstGeom prst="ellipse">
                <a:avLst/>
              </a:prstGeom>
              <a:solidFill>
                <a:srgbClr val="323298"/>
              </a:solidFill>
              <a:ln w="9525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86" name="Ellipse 112"/>
              <p:cNvSpPr>
                <a:spLocks noChangeArrowheads="1"/>
              </p:cNvSpPr>
              <p:nvPr/>
            </p:nvSpPr>
            <p:spPr bwMode="auto">
              <a:xfrm>
                <a:off x="5997492" y="4946976"/>
                <a:ext cx="87671" cy="95163"/>
              </a:xfrm>
              <a:prstGeom prst="ellipse">
                <a:avLst/>
              </a:prstGeom>
              <a:solidFill>
                <a:srgbClr val="323298"/>
              </a:solidFill>
              <a:ln w="9525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87" name="Ellipse 113"/>
              <p:cNvSpPr>
                <a:spLocks noChangeArrowheads="1"/>
              </p:cNvSpPr>
              <p:nvPr/>
            </p:nvSpPr>
            <p:spPr bwMode="auto">
              <a:xfrm>
                <a:off x="6861148" y="4882183"/>
                <a:ext cx="87672" cy="95163"/>
              </a:xfrm>
              <a:prstGeom prst="ellipse">
                <a:avLst/>
              </a:prstGeom>
              <a:solidFill>
                <a:srgbClr val="323298"/>
              </a:solidFill>
              <a:ln w="9525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88" name="Ellipse 114"/>
              <p:cNvSpPr>
                <a:spLocks noChangeArrowheads="1"/>
              </p:cNvSpPr>
              <p:nvPr/>
            </p:nvSpPr>
            <p:spPr bwMode="auto">
              <a:xfrm>
                <a:off x="7713612" y="5125155"/>
                <a:ext cx="87671" cy="95163"/>
              </a:xfrm>
              <a:prstGeom prst="ellipse">
                <a:avLst/>
              </a:prstGeom>
              <a:solidFill>
                <a:srgbClr val="323298"/>
              </a:solidFill>
              <a:ln w="9525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89" name="Ellipse 115"/>
              <p:cNvSpPr>
                <a:spLocks noChangeArrowheads="1"/>
              </p:cNvSpPr>
              <p:nvPr/>
            </p:nvSpPr>
            <p:spPr bwMode="auto">
              <a:xfrm>
                <a:off x="7782630" y="4868010"/>
                <a:ext cx="85806" cy="95164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90" name="Ellipse 116"/>
              <p:cNvSpPr>
                <a:spLocks noChangeArrowheads="1"/>
              </p:cNvSpPr>
              <p:nvPr/>
            </p:nvSpPr>
            <p:spPr bwMode="auto">
              <a:xfrm>
                <a:off x="6933897" y="4993545"/>
                <a:ext cx="87671" cy="95164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91" name="Ellipse 117"/>
              <p:cNvSpPr>
                <a:spLocks noChangeArrowheads="1"/>
              </p:cNvSpPr>
              <p:nvPr/>
            </p:nvSpPr>
            <p:spPr bwMode="auto">
              <a:xfrm>
                <a:off x="6085163" y="5005693"/>
                <a:ext cx="87672" cy="95164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92" name="Ellipse 118"/>
              <p:cNvSpPr>
                <a:spLocks noChangeArrowheads="1"/>
              </p:cNvSpPr>
              <p:nvPr/>
            </p:nvSpPr>
            <p:spPr bwMode="auto">
              <a:xfrm>
                <a:off x="5661730" y="5078584"/>
                <a:ext cx="87671" cy="95164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93" name="Ellipse 119"/>
              <p:cNvSpPr>
                <a:spLocks noChangeArrowheads="1"/>
              </p:cNvSpPr>
              <p:nvPr/>
            </p:nvSpPr>
            <p:spPr bwMode="auto">
              <a:xfrm>
                <a:off x="5191662" y="5467339"/>
                <a:ext cx="87671" cy="95164"/>
              </a:xfrm>
              <a:prstGeom prst="ellipse">
                <a:avLst/>
              </a:prstGeom>
              <a:solidFill>
                <a:srgbClr val="CC3300"/>
              </a:solidFill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cxnSp>
            <p:nvCxnSpPr>
              <p:cNvPr id="250994" name="Connecteur droit 120"/>
              <p:cNvCxnSpPr>
                <a:cxnSpLocks noChangeShapeType="1"/>
              </p:cNvCxnSpPr>
              <p:nvPr/>
            </p:nvCxnSpPr>
            <p:spPr bwMode="auto">
              <a:xfrm>
                <a:off x="6087029" y="5590851"/>
                <a:ext cx="0" cy="332062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cxnSp>
            <p:nvCxnSpPr>
              <p:cNvPr id="250995" name="Connecteur droit 121"/>
              <p:cNvCxnSpPr>
                <a:cxnSpLocks noChangeShapeType="1"/>
              </p:cNvCxnSpPr>
              <p:nvPr/>
            </p:nvCxnSpPr>
            <p:spPr bwMode="auto">
              <a:xfrm>
                <a:off x="6948820" y="5548331"/>
                <a:ext cx="0" cy="394830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cxnSp>
            <p:nvCxnSpPr>
              <p:cNvPr id="250996" name="Connecteur droit 123"/>
              <p:cNvCxnSpPr>
                <a:cxnSpLocks noChangeShapeType="1"/>
              </p:cNvCxnSpPr>
              <p:nvPr/>
            </p:nvCxnSpPr>
            <p:spPr bwMode="auto">
              <a:xfrm>
                <a:off x="7797552" y="5382300"/>
                <a:ext cx="0" cy="481894"/>
              </a:xfrm>
              <a:prstGeom prst="line">
                <a:avLst/>
              </a:prstGeom>
              <a:noFill/>
              <a:ln w="9525" algn="ctr">
                <a:solidFill>
                  <a:srgbClr val="007F00"/>
                </a:solidFill>
                <a:round/>
                <a:headEnd/>
                <a:tailEnd/>
              </a:ln>
            </p:spPr>
          </p:cxnSp>
          <p:cxnSp>
            <p:nvCxnSpPr>
              <p:cNvPr id="250997" name="Connecteur droit 125"/>
              <p:cNvCxnSpPr>
                <a:cxnSpLocks noChangeShapeType="1"/>
              </p:cNvCxnSpPr>
              <p:nvPr/>
            </p:nvCxnSpPr>
            <p:spPr bwMode="auto">
              <a:xfrm>
                <a:off x="7825534" y="4641236"/>
                <a:ext cx="0" cy="548712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cxnSp>
            <p:nvCxnSpPr>
              <p:cNvPr id="250998" name="Connecteur droit 127"/>
              <p:cNvCxnSpPr>
                <a:cxnSpLocks noChangeShapeType="1"/>
              </p:cNvCxnSpPr>
              <p:nvPr/>
            </p:nvCxnSpPr>
            <p:spPr bwMode="auto">
              <a:xfrm>
                <a:off x="6986127" y="4784995"/>
                <a:ext cx="0" cy="546686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cxnSp>
            <p:nvCxnSpPr>
              <p:cNvPr id="250999" name="Connecteur droit 128"/>
              <p:cNvCxnSpPr>
                <a:cxnSpLocks noChangeShapeType="1"/>
              </p:cNvCxnSpPr>
              <p:nvPr/>
            </p:nvCxnSpPr>
            <p:spPr bwMode="auto">
              <a:xfrm>
                <a:off x="6124336" y="4825490"/>
                <a:ext cx="0" cy="453547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cxnSp>
            <p:nvCxnSpPr>
              <p:cNvPr id="251000" name="Connecteur droit 130"/>
              <p:cNvCxnSpPr>
                <a:cxnSpLocks noChangeShapeType="1"/>
              </p:cNvCxnSpPr>
              <p:nvPr/>
            </p:nvCxnSpPr>
            <p:spPr bwMode="auto">
              <a:xfrm>
                <a:off x="5697171" y="4902431"/>
                <a:ext cx="0" cy="429250"/>
              </a:xfrm>
              <a:prstGeom prst="line">
                <a:avLst/>
              </a:prstGeom>
              <a:noFill/>
              <a:ln w="9525" algn="ctr">
                <a:solidFill>
                  <a:srgbClr val="CC0000"/>
                </a:solidFill>
                <a:round/>
                <a:headEnd/>
                <a:tailEnd/>
              </a:ln>
            </p:spPr>
          </p:cxnSp>
          <p:cxnSp>
            <p:nvCxnSpPr>
              <p:cNvPr id="251001" name="Connecteur droit 132"/>
              <p:cNvCxnSpPr>
                <a:cxnSpLocks noChangeShapeType="1"/>
              </p:cNvCxnSpPr>
              <p:nvPr/>
            </p:nvCxnSpPr>
            <p:spPr bwMode="auto">
              <a:xfrm>
                <a:off x="5628153" y="4825490"/>
                <a:ext cx="0" cy="364458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cxnSp>
            <p:nvCxnSpPr>
              <p:cNvPr id="251002" name="Connecteur droit 134"/>
              <p:cNvCxnSpPr>
                <a:cxnSpLocks noChangeShapeType="1"/>
              </p:cNvCxnSpPr>
              <p:nvPr/>
            </p:nvCxnSpPr>
            <p:spPr bwMode="auto">
              <a:xfrm>
                <a:off x="6051587" y="4811316"/>
                <a:ext cx="0" cy="364458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cxnSp>
            <p:nvCxnSpPr>
              <p:cNvPr id="251003" name="Connecteur droit 135"/>
              <p:cNvCxnSpPr>
                <a:cxnSpLocks noChangeShapeType="1"/>
              </p:cNvCxnSpPr>
              <p:nvPr/>
            </p:nvCxnSpPr>
            <p:spPr bwMode="auto">
              <a:xfrm>
                <a:off x="6900321" y="4748548"/>
                <a:ext cx="0" cy="392804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cxnSp>
            <p:nvCxnSpPr>
              <p:cNvPr id="251004" name="Connecteur droit 137"/>
              <p:cNvCxnSpPr>
                <a:cxnSpLocks noChangeShapeType="1"/>
              </p:cNvCxnSpPr>
              <p:nvPr/>
            </p:nvCxnSpPr>
            <p:spPr bwMode="auto">
              <a:xfrm>
                <a:off x="7754650" y="4946976"/>
                <a:ext cx="0" cy="439373"/>
              </a:xfrm>
              <a:prstGeom prst="line">
                <a:avLst/>
              </a:prstGeom>
              <a:noFill/>
              <a:ln w="9525" algn="ctr">
                <a:solidFill>
                  <a:srgbClr val="323298"/>
                </a:solidFill>
                <a:round/>
                <a:headEnd/>
                <a:tailEnd/>
              </a:ln>
            </p:spPr>
          </p:cxnSp>
          <p:sp>
            <p:nvSpPr>
              <p:cNvPr id="250953" name="Parenthèse ouvrante 187"/>
              <p:cNvSpPr>
                <a:spLocks/>
              </p:cNvSpPr>
              <p:nvPr/>
            </p:nvSpPr>
            <p:spPr bwMode="auto">
              <a:xfrm flipH="1">
                <a:off x="8118475" y="4869136"/>
                <a:ext cx="88900" cy="862013"/>
              </a:xfrm>
              <a:prstGeom prst="leftBracket">
                <a:avLst>
                  <a:gd name="adj" fmla="val 8305"/>
                </a:avLst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  <p:sp>
            <p:nvSpPr>
              <p:cNvPr id="250954" name="Parenthèse ouvrante 188"/>
              <p:cNvSpPr>
                <a:spLocks/>
              </p:cNvSpPr>
              <p:nvPr/>
            </p:nvSpPr>
            <p:spPr bwMode="auto">
              <a:xfrm flipH="1">
                <a:off x="7966075" y="5173936"/>
                <a:ext cx="88900" cy="534988"/>
              </a:xfrm>
              <a:prstGeom prst="leftBracket">
                <a:avLst>
                  <a:gd name="adj" fmla="val 8302"/>
                </a:avLst>
              </a:prstGeom>
              <a:noFill/>
              <a:ln w="9525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fr-FR" altLang="fr-FR" sz="2400">
                  <a:solidFill>
                    <a:srgbClr val="000066"/>
                  </a:solidFill>
                  <a:cs typeface="Arial" charset="0"/>
                </a:endParaRPr>
              </a:p>
            </p:txBody>
          </p:sp>
        </p:grpSp>
        <p:sp>
          <p:nvSpPr>
            <p:cNvPr id="283" name="Rectangle 53"/>
            <p:cNvSpPr>
              <a:spLocks noChangeArrowheads="1"/>
            </p:cNvSpPr>
            <p:nvPr/>
          </p:nvSpPr>
          <p:spPr bwMode="auto">
            <a:xfrm>
              <a:off x="5337381" y="6150741"/>
              <a:ext cx="226088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602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600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595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4" name="Rectangle 53"/>
            <p:cNvSpPr>
              <a:spLocks noChangeArrowheads="1"/>
            </p:cNvSpPr>
            <p:nvPr/>
          </p:nvSpPr>
          <p:spPr bwMode="auto">
            <a:xfrm>
              <a:off x="5715000" y="6150741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542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527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528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5" name="Rectangle 53"/>
            <p:cNvSpPr>
              <a:spLocks noChangeArrowheads="1"/>
            </p:cNvSpPr>
            <p:nvPr/>
          </p:nvSpPr>
          <p:spPr bwMode="auto">
            <a:xfrm>
              <a:off x="6157306" y="6150741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522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542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507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6" name="Rectangle 53"/>
            <p:cNvSpPr>
              <a:spLocks noChangeArrowheads="1"/>
            </p:cNvSpPr>
            <p:nvPr/>
          </p:nvSpPr>
          <p:spPr bwMode="auto">
            <a:xfrm>
              <a:off x="6936776" y="6150741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490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505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490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7" name="Rectangle 286"/>
            <p:cNvSpPr>
              <a:spLocks noChangeArrowheads="1"/>
            </p:cNvSpPr>
            <p:nvPr/>
          </p:nvSpPr>
          <p:spPr bwMode="auto">
            <a:xfrm>
              <a:off x="7764743" y="6150741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364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397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363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8" name="Line 49"/>
            <p:cNvSpPr>
              <a:spLocks noChangeShapeType="1"/>
            </p:cNvSpPr>
            <p:nvPr/>
          </p:nvSpPr>
          <p:spPr bwMode="auto">
            <a:xfrm flipH="1">
              <a:off x="4830768" y="6224589"/>
              <a:ext cx="427038" cy="1587"/>
            </a:xfrm>
            <a:prstGeom prst="line">
              <a:avLst/>
            </a:prstGeom>
            <a:noFill/>
            <a:ln w="3968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89" name="Line 51"/>
            <p:cNvSpPr>
              <a:spLocks noChangeShapeType="1"/>
            </p:cNvSpPr>
            <p:nvPr/>
          </p:nvSpPr>
          <p:spPr bwMode="auto">
            <a:xfrm flipH="1">
              <a:off x="4830768" y="6393115"/>
              <a:ext cx="427038" cy="1587"/>
            </a:xfrm>
            <a:prstGeom prst="line">
              <a:avLst/>
            </a:prstGeom>
            <a:noFill/>
            <a:ln w="3968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90" name="Line 50"/>
            <p:cNvSpPr>
              <a:spLocks noChangeShapeType="1"/>
            </p:cNvSpPr>
            <p:nvPr/>
          </p:nvSpPr>
          <p:spPr bwMode="auto">
            <a:xfrm flipH="1">
              <a:off x="4830768" y="6557616"/>
              <a:ext cx="427038" cy="1588"/>
            </a:xfrm>
            <a:prstGeom prst="line">
              <a:avLst/>
            </a:prstGeom>
            <a:noFill/>
            <a:ln w="3968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92" name="Rectangle 53"/>
            <p:cNvSpPr>
              <a:spLocks noChangeArrowheads="1"/>
            </p:cNvSpPr>
            <p:nvPr/>
          </p:nvSpPr>
          <p:spPr bwMode="auto">
            <a:xfrm>
              <a:off x="8116906" y="5949275"/>
              <a:ext cx="43619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200" dirty="0" err="1" smtClean="0">
                  <a:solidFill>
                    <a:srgbClr val="000066"/>
                  </a:solidFill>
                  <a:cs typeface="Arial" charset="0"/>
                </a:rPr>
                <a:t>weeks</a:t>
              </a:r>
              <a:endParaRPr 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</p:grpSp>
      <p:grpSp>
        <p:nvGrpSpPr>
          <p:cNvPr id="266" name="Groupe 265"/>
          <p:cNvGrpSpPr/>
          <p:nvPr/>
        </p:nvGrpSpPr>
        <p:grpSpPr>
          <a:xfrm>
            <a:off x="304914" y="1603579"/>
            <a:ext cx="3687905" cy="2497562"/>
            <a:chOff x="304914" y="1603579"/>
            <a:chExt cx="3687905" cy="2497562"/>
          </a:xfrm>
        </p:grpSpPr>
        <p:grpSp>
          <p:nvGrpSpPr>
            <p:cNvPr id="63" name="Groupe 62"/>
            <p:cNvGrpSpPr/>
            <p:nvPr/>
          </p:nvGrpSpPr>
          <p:grpSpPr>
            <a:xfrm>
              <a:off x="684527" y="1754747"/>
              <a:ext cx="2879361" cy="1638899"/>
              <a:chOff x="-3497263" y="1646049"/>
              <a:chExt cx="3911601" cy="3005327"/>
            </a:xfrm>
          </p:grpSpPr>
          <p:sp>
            <p:nvSpPr>
              <p:cNvPr id="7" name="Line 10"/>
              <p:cNvSpPr>
                <a:spLocks noChangeShapeType="1"/>
              </p:cNvSpPr>
              <p:nvPr/>
            </p:nvSpPr>
            <p:spPr bwMode="auto">
              <a:xfrm flipV="1">
                <a:off x="-1074737" y="4554538"/>
                <a:ext cx="0" cy="968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" name="Line 11"/>
              <p:cNvSpPr>
                <a:spLocks noChangeShapeType="1"/>
              </p:cNvSpPr>
              <p:nvPr/>
            </p:nvSpPr>
            <p:spPr bwMode="auto">
              <a:xfrm flipV="1">
                <a:off x="-41275" y="4554538"/>
                <a:ext cx="0" cy="968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" name="Line 12"/>
              <p:cNvSpPr>
                <a:spLocks noChangeShapeType="1"/>
              </p:cNvSpPr>
              <p:nvPr/>
            </p:nvSpPr>
            <p:spPr bwMode="auto">
              <a:xfrm>
                <a:off x="-1074737" y="4554538"/>
                <a:ext cx="10334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" name="Line 13"/>
              <p:cNvSpPr>
                <a:spLocks noChangeShapeType="1"/>
              </p:cNvSpPr>
              <p:nvPr/>
            </p:nvSpPr>
            <p:spPr bwMode="auto">
              <a:xfrm>
                <a:off x="-41275" y="4554538"/>
                <a:ext cx="45561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Line 14"/>
              <p:cNvSpPr>
                <a:spLocks noChangeShapeType="1"/>
              </p:cNvSpPr>
              <p:nvPr/>
            </p:nvSpPr>
            <p:spPr bwMode="auto">
              <a:xfrm>
                <a:off x="-3497263" y="2081213"/>
                <a:ext cx="10477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-3497263" y="3262313"/>
                <a:ext cx="10477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Line 16"/>
              <p:cNvSpPr>
                <a:spLocks noChangeShapeType="1"/>
              </p:cNvSpPr>
              <p:nvPr/>
            </p:nvSpPr>
            <p:spPr bwMode="auto">
              <a:xfrm>
                <a:off x="-3497263" y="4446588"/>
                <a:ext cx="10477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Line 17"/>
              <p:cNvSpPr>
                <a:spLocks noChangeShapeType="1"/>
              </p:cNvSpPr>
              <p:nvPr/>
            </p:nvSpPr>
            <p:spPr bwMode="auto">
              <a:xfrm flipV="1">
                <a:off x="-3154363" y="4554538"/>
                <a:ext cx="0" cy="968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Freeform 18"/>
              <p:cNvSpPr>
                <a:spLocks/>
              </p:cNvSpPr>
              <p:nvPr/>
            </p:nvSpPr>
            <p:spPr bwMode="auto">
              <a:xfrm>
                <a:off x="-3392488" y="4446588"/>
                <a:ext cx="238125" cy="107950"/>
              </a:xfrm>
              <a:custGeom>
                <a:avLst/>
                <a:gdLst>
                  <a:gd name="T0" fmla="*/ 150 w 150"/>
                  <a:gd name="T1" fmla="*/ 68 h 68"/>
                  <a:gd name="T2" fmla="*/ 0 w 150"/>
                  <a:gd name="T3" fmla="*/ 68 h 68"/>
                  <a:gd name="T4" fmla="*/ 0 w 150"/>
                  <a:gd name="T5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68">
                    <a:moveTo>
                      <a:pt x="150" y="68"/>
                    </a:moveTo>
                    <a:lnTo>
                      <a:pt x="0" y="68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19"/>
              <p:cNvSpPr>
                <a:spLocks noChangeShapeType="1"/>
              </p:cNvSpPr>
              <p:nvPr/>
            </p:nvSpPr>
            <p:spPr bwMode="auto">
              <a:xfrm flipV="1">
                <a:off x="-3392488" y="3262313"/>
                <a:ext cx="0" cy="11842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Line 20"/>
              <p:cNvSpPr>
                <a:spLocks noChangeShapeType="1"/>
              </p:cNvSpPr>
              <p:nvPr/>
            </p:nvSpPr>
            <p:spPr bwMode="auto">
              <a:xfrm flipV="1">
                <a:off x="-2638425" y="4554538"/>
                <a:ext cx="0" cy="968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" name="Line 21"/>
              <p:cNvSpPr>
                <a:spLocks noChangeShapeType="1"/>
              </p:cNvSpPr>
              <p:nvPr/>
            </p:nvSpPr>
            <p:spPr bwMode="auto">
              <a:xfrm flipV="1">
                <a:off x="-2122488" y="4554538"/>
                <a:ext cx="0" cy="968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" name="Line 22"/>
              <p:cNvSpPr>
                <a:spLocks noChangeShapeType="1"/>
              </p:cNvSpPr>
              <p:nvPr/>
            </p:nvSpPr>
            <p:spPr bwMode="auto">
              <a:xfrm>
                <a:off x="-2638425" y="4554538"/>
                <a:ext cx="5159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" name="Line 23"/>
              <p:cNvSpPr>
                <a:spLocks noChangeShapeType="1"/>
              </p:cNvSpPr>
              <p:nvPr/>
            </p:nvSpPr>
            <p:spPr bwMode="auto">
              <a:xfrm flipV="1">
                <a:off x="-3392488" y="2081213"/>
                <a:ext cx="0" cy="118110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" name="Line 24"/>
              <p:cNvSpPr>
                <a:spLocks noChangeShapeType="1"/>
              </p:cNvSpPr>
              <p:nvPr/>
            </p:nvSpPr>
            <p:spPr bwMode="auto">
              <a:xfrm>
                <a:off x="-3154363" y="4554538"/>
                <a:ext cx="5159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" name="Line 25"/>
              <p:cNvSpPr>
                <a:spLocks noChangeShapeType="1"/>
              </p:cNvSpPr>
              <p:nvPr/>
            </p:nvSpPr>
            <p:spPr bwMode="auto">
              <a:xfrm>
                <a:off x="-2122488" y="4554538"/>
                <a:ext cx="104775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3" name="Line 26"/>
              <p:cNvSpPr>
                <a:spLocks noChangeShapeType="1"/>
              </p:cNvSpPr>
              <p:nvPr/>
            </p:nvSpPr>
            <p:spPr bwMode="auto">
              <a:xfrm flipV="1">
                <a:off x="-3392488" y="1646049"/>
                <a:ext cx="0" cy="435163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4" name="Line 27"/>
              <p:cNvSpPr>
                <a:spLocks noChangeShapeType="1"/>
              </p:cNvSpPr>
              <p:nvPr/>
            </p:nvSpPr>
            <p:spPr bwMode="auto">
              <a:xfrm flipV="1">
                <a:off x="-1122362" y="2151063"/>
                <a:ext cx="0" cy="361950"/>
              </a:xfrm>
              <a:prstGeom prst="line">
                <a:avLst/>
              </a:prstGeom>
              <a:solidFill>
                <a:srgbClr val="323298"/>
              </a:solidFill>
              <a:ln w="19050">
                <a:solidFill>
                  <a:srgbClr val="32329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5" name="Line 28"/>
              <p:cNvSpPr>
                <a:spLocks noChangeShapeType="1"/>
              </p:cNvSpPr>
              <p:nvPr/>
            </p:nvSpPr>
            <p:spPr bwMode="auto">
              <a:xfrm flipV="1">
                <a:off x="-2679700" y="2522538"/>
                <a:ext cx="0" cy="304800"/>
              </a:xfrm>
              <a:prstGeom prst="line">
                <a:avLst/>
              </a:prstGeom>
              <a:solidFill>
                <a:srgbClr val="323298"/>
              </a:solidFill>
              <a:ln w="19050">
                <a:solidFill>
                  <a:srgbClr val="32329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6" name="Line 29"/>
              <p:cNvSpPr>
                <a:spLocks noChangeShapeType="1"/>
              </p:cNvSpPr>
              <p:nvPr/>
            </p:nvSpPr>
            <p:spPr bwMode="auto">
              <a:xfrm flipV="1">
                <a:off x="-2159000" y="2317751"/>
                <a:ext cx="0" cy="319088"/>
              </a:xfrm>
              <a:prstGeom prst="line">
                <a:avLst/>
              </a:prstGeom>
              <a:solidFill>
                <a:srgbClr val="323298"/>
              </a:solidFill>
              <a:ln w="19050">
                <a:solidFill>
                  <a:srgbClr val="32329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auto">
              <a:xfrm flipV="1">
                <a:off x="-80962" y="1760538"/>
                <a:ext cx="0" cy="609600"/>
              </a:xfrm>
              <a:prstGeom prst="line">
                <a:avLst/>
              </a:prstGeom>
              <a:solidFill>
                <a:srgbClr val="323298"/>
              </a:solidFill>
              <a:ln w="19050">
                <a:solidFill>
                  <a:srgbClr val="323298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auto">
              <a:xfrm>
                <a:off x="-3203575" y="2066926"/>
                <a:ext cx="3122613" cy="1189038"/>
              </a:xfrm>
              <a:custGeom>
                <a:avLst/>
                <a:gdLst>
                  <a:gd name="T0" fmla="*/ 1967 w 1967"/>
                  <a:gd name="T1" fmla="*/ 0 h 749"/>
                  <a:gd name="T2" fmla="*/ 1311 w 1967"/>
                  <a:gd name="T3" fmla="*/ 167 h 749"/>
                  <a:gd name="T4" fmla="*/ 658 w 1967"/>
                  <a:gd name="T5" fmla="*/ 257 h 749"/>
                  <a:gd name="T6" fmla="*/ 334 w 1967"/>
                  <a:gd name="T7" fmla="*/ 383 h 749"/>
                  <a:gd name="T8" fmla="*/ 330 w 1967"/>
                  <a:gd name="T9" fmla="*/ 386 h 749"/>
                  <a:gd name="T10" fmla="*/ 0 w 1967"/>
                  <a:gd name="T11" fmla="*/ 749 h 7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67" h="749">
                    <a:moveTo>
                      <a:pt x="1967" y="0"/>
                    </a:moveTo>
                    <a:lnTo>
                      <a:pt x="1311" y="167"/>
                    </a:lnTo>
                    <a:lnTo>
                      <a:pt x="658" y="257"/>
                    </a:lnTo>
                    <a:lnTo>
                      <a:pt x="334" y="383"/>
                    </a:lnTo>
                    <a:lnTo>
                      <a:pt x="330" y="386"/>
                    </a:lnTo>
                    <a:lnTo>
                      <a:pt x="0" y="749"/>
                    </a:lnTo>
                  </a:path>
                </a:pathLst>
              </a:custGeom>
              <a:noFill/>
              <a:ln w="28575">
                <a:solidFill>
                  <a:srgbClr val="32329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auto">
              <a:xfrm>
                <a:off x="-2722563" y="2625726"/>
                <a:ext cx="98425" cy="98425"/>
              </a:xfrm>
              <a:custGeom>
                <a:avLst/>
                <a:gdLst>
                  <a:gd name="T0" fmla="*/ 52 w 62"/>
                  <a:gd name="T1" fmla="*/ 53 h 62"/>
                  <a:gd name="T2" fmla="*/ 58 w 62"/>
                  <a:gd name="T3" fmla="*/ 43 h 62"/>
                  <a:gd name="T4" fmla="*/ 62 w 62"/>
                  <a:gd name="T5" fmla="*/ 31 h 62"/>
                  <a:gd name="T6" fmla="*/ 58 w 62"/>
                  <a:gd name="T7" fmla="*/ 20 h 62"/>
                  <a:gd name="T8" fmla="*/ 52 w 62"/>
                  <a:gd name="T9" fmla="*/ 9 h 62"/>
                  <a:gd name="T10" fmla="*/ 42 w 62"/>
                  <a:gd name="T11" fmla="*/ 2 h 62"/>
                  <a:gd name="T12" fmla="*/ 31 w 62"/>
                  <a:gd name="T13" fmla="*/ 0 h 62"/>
                  <a:gd name="T14" fmla="*/ 18 w 62"/>
                  <a:gd name="T15" fmla="*/ 2 h 62"/>
                  <a:gd name="T16" fmla="*/ 8 w 62"/>
                  <a:gd name="T17" fmla="*/ 9 h 62"/>
                  <a:gd name="T18" fmla="*/ 2 w 62"/>
                  <a:gd name="T19" fmla="*/ 20 h 62"/>
                  <a:gd name="T20" fmla="*/ 0 w 62"/>
                  <a:gd name="T21" fmla="*/ 31 h 62"/>
                  <a:gd name="T22" fmla="*/ 2 w 62"/>
                  <a:gd name="T23" fmla="*/ 43 h 62"/>
                  <a:gd name="T24" fmla="*/ 8 w 62"/>
                  <a:gd name="T25" fmla="*/ 53 h 62"/>
                  <a:gd name="T26" fmla="*/ 18 w 62"/>
                  <a:gd name="T27" fmla="*/ 60 h 62"/>
                  <a:gd name="T28" fmla="*/ 31 w 62"/>
                  <a:gd name="T29" fmla="*/ 62 h 62"/>
                  <a:gd name="T30" fmla="*/ 42 w 62"/>
                  <a:gd name="T31" fmla="*/ 60 h 62"/>
                  <a:gd name="T32" fmla="*/ 52 w 62"/>
                  <a:gd name="T33" fmla="*/ 53 h 62"/>
                  <a:gd name="T34" fmla="*/ 52 w 62"/>
                  <a:gd name="T35" fmla="*/ 53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2" h="62">
                    <a:moveTo>
                      <a:pt x="52" y="53"/>
                    </a:moveTo>
                    <a:lnTo>
                      <a:pt x="58" y="43"/>
                    </a:lnTo>
                    <a:lnTo>
                      <a:pt x="62" y="31"/>
                    </a:lnTo>
                    <a:lnTo>
                      <a:pt x="58" y="20"/>
                    </a:lnTo>
                    <a:lnTo>
                      <a:pt x="52" y="9"/>
                    </a:lnTo>
                    <a:lnTo>
                      <a:pt x="42" y="2"/>
                    </a:lnTo>
                    <a:lnTo>
                      <a:pt x="31" y="0"/>
                    </a:lnTo>
                    <a:lnTo>
                      <a:pt x="18" y="2"/>
                    </a:lnTo>
                    <a:lnTo>
                      <a:pt x="8" y="9"/>
                    </a:lnTo>
                    <a:lnTo>
                      <a:pt x="2" y="20"/>
                    </a:lnTo>
                    <a:lnTo>
                      <a:pt x="0" y="31"/>
                    </a:lnTo>
                    <a:lnTo>
                      <a:pt x="2" y="43"/>
                    </a:lnTo>
                    <a:lnTo>
                      <a:pt x="8" y="53"/>
                    </a:lnTo>
                    <a:lnTo>
                      <a:pt x="18" y="60"/>
                    </a:lnTo>
                    <a:lnTo>
                      <a:pt x="31" y="62"/>
                    </a:lnTo>
                    <a:lnTo>
                      <a:pt x="42" y="60"/>
                    </a:lnTo>
                    <a:lnTo>
                      <a:pt x="52" y="53"/>
                    </a:lnTo>
                    <a:lnTo>
                      <a:pt x="52" y="53"/>
                    </a:lnTo>
                    <a:close/>
                  </a:path>
                </a:pathLst>
              </a:custGeom>
              <a:solidFill>
                <a:srgbClr val="323298"/>
              </a:solidFill>
              <a:ln w="0">
                <a:solidFill>
                  <a:srgbClr val="323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auto">
              <a:xfrm>
                <a:off x="-2208213" y="2427288"/>
                <a:ext cx="98425" cy="96838"/>
              </a:xfrm>
              <a:custGeom>
                <a:avLst/>
                <a:gdLst>
                  <a:gd name="T0" fmla="*/ 52 w 62"/>
                  <a:gd name="T1" fmla="*/ 52 h 61"/>
                  <a:gd name="T2" fmla="*/ 58 w 62"/>
                  <a:gd name="T3" fmla="*/ 42 h 61"/>
                  <a:gd name="T4" fmla="*/ 62 w 62"/>
                  <a:gd name="T5" fmla="*/ 30 h 61"/>
                  <a:gd name="T6" fmla="*/ 58 w 62"/>
                  <a:gd name="T7" fmla="*/ 18 h 61"/>
                  <a:gd name="T8" fmla="*/ 52 w 62"/>
                  <a:gd name="T9" fmla="*/ 8 h 61"/>
                  <a:gd name="T10" fmla="*/ 42 w 62"/>
                  <a:gd name="T11" fmla="*/ 2 h 61"/>
                  <a:gd name="T12" fmla="*/ 31 w 62"/>
                  <a:gd name="T13" fmla="*/ 0 h 61"/>
                  <a:gd name="T14" fmla="*/ 18 w 62"/>
                  <a:gd name="T15" fmla="*/ 2 h 61"/>
                  <a:gd name="T16" fmla="*/ 8 w 62"/>
                  <a:gd name="T17" fmla="*/ 8 h 61"/>
                  <a:gd name="T18" fmla="*/ 2 w 62"/>
                  <a:gd name="T19" fmla="*/ 18 h 61"/>
                  <a:gd name="T20" fmla="*/ 0 w 62"/>
                  <a:gd name="T21" fmla="*/ 30 h 61"/>
                  <a:gd name="T22" fmla="*/ 2 w 62"/>
                  <a:gd name="T23" fmla="*/ 42 h 61"/>
                  <a:gd name="T24" fmla="*/ 8 w 62"/>
                  <a:gd name="T25" fmla="*/ 52 h 61"/>
                  <a:gd name="T26" fmla="*/ 18 w 62"/>
                  <a:gd name="T27" fmla="*/ 58 h 61"/>
                  <a:gd name="T28" fmla="*/ 31 w 62"/>
                  <a:gd name="T29" fmla="*/ 61 h 61"/>
                  <a:gd name="T30" fmla="*/ 42 w 62"/>
                  <a:gd name="T31" fmla="*/ 58 h 61"/>
                  <a:gd name="T32" fmla="*/ 52 w 62"/>
                  <a:gd name="T33" fmla="*/ 5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1">
                    <a:moveTo>
                      <a:pt x="52" y="52"/>
                    </a:moveTo>
                    <a:lnTo>
                      <a:pt x="58" y="42"/>
                    </a:lnTo>
                    <a:lnTo>
                      <a:pt x="62" y="30"/>
                    </a:lnTo>
                    <a:lnTo>
                      <a:pt x="58" y="18"/>
                    </a:lnTo>
                    <a:lnTo>
                      <a:pt x="52" y="8"/>
                    </a:lnTo>
                    <a:lnTo>
                      <a:pt x="42" y="2"/>
                    </a:lnTo>
                    <a:lnTo>
                      <a:pt x="31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2" y="42"/>
                    </a:lnTo>
                    <a:lnTo>
                      <a:pt x="8" y="52"/>
                    </a:lnTo>
                    <a:lnTo>
                      <a:pt x="18" y="58"/>
                    </a:lnTo>
                    <a:lnTo>
                      <a:pt x="31" y="61"/>
                    </a:lnTo>
                    <a:lnTo>
                      <a:pt x="42" y="58"/>
                    </a:lnTo>
                    <a:lnTo>
                      <a:pt x="52" y="52"/>
                    </a:lnTo>
                    <a:close/>
                  </a:path>
                </a:pathLst>
              </a:custGeom>
              <a:solidFill>
                <a:srgbClr val="323298"/>
              </a:solidFill>
              <a:ln w="0">
                <a:solidFill>
                  <a:srgbClr val="323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auto">
              <a:xfrm>
                <a:off x="-1171575" y="2282826"/>
                <a:ext cx="98425" cy="98425"/>
              </a:xfrm>
              <a:custGeom>
                <a:avLst/>
                <a:gdLst>
                  <a:gd name="T0" fmla="*/ 53 w 62"/>
                  <a:gd name="T1" fmla="*/ 53 h 62"/>
                  <a:gd name="T2" fmla="*/ 60 w 62"/>
                  <a:gd name="T3" fmla="*/ 43 h 62"/>
                  <a:gd name="T4" fmla="*/ 62 w 62"/>
                  <a:gd name="T5" fmla="*/ 31 h 62"/>
                  <a:gd name="T6" fmla="*/ 60 w 62"/>
                  <a:gd name="T7" fmla="*/ 19 h 62"/>
                  <a:gd name="T8" fmla="*/ 53 w 62"/>
                  <a:gd name="T9" fmla="*/ 10 h 62"/>
                  <a:gd name="T10" fmla="*/ 43 w 62"/>
                  <a:gd name="T11" fmla="*/ 2 h 62"/>
                  <a:gd name="T12" fmla="*/ 31 w 62"/>
                  <a:gd name="T13" fmla="*/ 0 h 62"/>
                  <a:gd name="T14" fmla="*/ 19 w 62"/>
                  <a:gd name="T15" fmla="*/ 2 h 62"/>
                  <a:gd name="T16" fmla="*/ 10 w 62"/>
                  <a:gd name="T17" fmla="*/ 10 h 62"/>
                  <a:gd name="T18" fmla="*/ 2 w 62"/>
                  <a:gd name="T19" fmla="*/ 19 h 62"/>
                  <a:gd name="T20" fmla="*/ 0 w 62"/>
                  <a:gd name="T21" fmla="*/ 31 h 62"/>
                  <a:gd name="T22" fmla="*/ 2 w 62"/>
                  <a:gd name="T23" fmla="*/ 43 h 62"/>
                  <a:gd name="T24" fmla="*/ 10 w 62"/>
                  <a:gd name="T25" fmla="*/ 53 h 62"/>
                  <a:gd name="T26" fmla="*/ 19 w 62"/>
                  <a:gd name="T27" fmla="*/ 60 h 62"/>
                  <a:gd name="T28" fmla="*/ 31 w 62"/>
                  <a:gd name="T29" fmla="*/ 62 h 62"/>
                  <a:gd name="T30" fmla="*/ 43 w 62"/>
                  <a:gd name="T31" fmla="*/ 60 h 62"/>
                  <a:gd name="T32" fmla="*/ 53 w 62"/>
                  <a:gd name="T33" fmla="*/ 53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2">
                    <a:moveTo>
                      <a:pt x="53" y="53"/>
                    </a:moveTo>
                    <a:lnTo>
                      <a:pt x="60" y="43"/>
                    </a:lnTo>
                    <a:lnTo>
                      <a:pt x="62" y="31"/>
                    </a:lnTo>
                    <a:lnTo>
                      <a:pt x="60" y="19"/>
                    </a:lnTo>
                    <a:lnTo>
                      <a:pt x="53" y="10"/>
                    </a:lnTo>
                    <a:lnTo>
                      <a:pt x="43" y="2"/>
                    </a:lnTo>
                    <a:lnTo>
                      <a:pt x="31" y="0"/>
                    </a:lnTo>
                    <a:lnTo>
                      <a:pt x="19" y="2"/>
                    </a:lnTo>
                    <a:lnTo>
                      <a:pt x="10" y="10"/>
                    </a:lnTo>
                    <a:lnTo>
                      <a:pt x="2" y="19"/>
                    </a:lnTo>
                    <a:lnTo>
                      <a:pt x="0" y="31"/>
                    </a:lnTo>
                    <a:lnTo>
                      <a:pt x="2" y="43"/>
                    </a:lnTo>
                    <a:lnTo>
                      <a:pt x="10" y="53"/>
                    </a:lnTo>
                    <a:lnTo>
                      <a:pt x="19" y="60"/>
                    </a:lnTo>
                    <a:lnTo>
                      <a:pt x="31" y="62"/>
                    </a:lnTo>
                    <a:lnTo>
                      <a:pt x="43" y="60"/>
                    </a:lnTo>
                    <a:lnTo>
                      <a:pt x="53" y="53"/>
                    </a:lnTo>
                    <a:close/>
                  </a:path>
                </a:pathLst>
              </a:custGeom>
              <a:solidFill>
                <a:srgbClr val="323298"/>
              </a:solidFill>
              <a:ln w="0">
                <a:solidFill>
                  <a:srgbClr val="323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auto">
              <a:xfrm>
                <a:off x="-128587" y="2017713"/>
                <a:ext cx="96838" cy="96838"/>
              </a:xfrm>
              <a:custGeom>
                <a:avLst/>
                <a:gdLst>
                  <a:gd name="T0" fmla="*/ 53 w 61"/>
                  <a:gd name="T1" fmla="*/ 52 h 61"/>
                  <a:gd name="T2" fmla="*/ 59 w 61"/>
                  <a:gd name="T3" fmla="*/ 42 h 61"/>
                  <a:gd name="T4" fmla="*/ 61 w 61"/>
                  <a:gd name="T5" fmla="*/ 31 h 61"/>
                  <a:gd name="T6" fmla="*/ 59 w 61"/>
                  <a:gd name="T7" fmla="*/ 18 h 61"/>
                  <a:gd name="T8" fmla="*/ 53 w 61"/>
                  <a:gd name="T9" fmla="*/ 8 h 61"/>
                  <a:gd name="T10" fmla="*/ 43 w 61"/>
                  <a:gd name="T11" fmla="*/ 2 h 61"/>
                  <a:gd name="T12" fmla="*/ 30 w 61"/>
                  <a:gd name="T13" fmla="*/ 0 h 61"/>
                  <a:gd name="T14" fmla="*/ 19 w 61"/>
                  <a:gd name="T15" fmla="*/ 2 h 61"/>
                  <a:gd name="T16" fmla="*/ 9 w 61"/>
                  <a:gd name="T17" fmla="*/ 8 h 61"/>
                  <a:gd name="T18" fmla="*/ 3 w 61"/>
                  <a:gd name="T19" fmla="*/ 18 h 61"/>
                  <a:gd name="T20" fmla="*/ 0 w 61"/>
                  <a:gd name="T21" fmla="*/ 31 h 61"/>
                  <a:gd name="T22" fmla="*/ 3 w 61"/>
                  <a:gd name="T23" fmla="*/ 42 h 61"/>
                  <a:gd name="T24" fmla="*/ 9 w 61"/>
                  <a:gd name="T25" fmla="*/ 52 h 61"/>
                  <a:gd name="T26" fmla="*/ 19 w 61"/>
                  <a:gd name="T27" fmla="*/ 58 h 61"/>
                  <a:gd name="T28" fmla="*/ 30 w 61"/>
                  <a:gd name="T29" fmla="*/ 61 h 61"/>
                  <a:gd name="T30" fmla="*/ 43 w 61"/>
                  <a:gd name="T31" fmla="*/ 58 h 61"/>
                  <a:gd name="T32" fmla="*/ 53 w 61"/>
                  <a:gd name="T33" fmla="*/ 52 h 61"/>
                  <a:gd name="T34" fmla="*/ 53 w 61"/>
                  <a:gd name="T35" fmla="*/ 5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1" h="61">
                    <a:moveTo>
                      <a:pt x="53" y="52"/>
                    </a:moveTo>
                    <a:lnTo>
                      <a:pt x="59" y="42"/>
                    </a:lnTo>
                    <a:lnTo>
                      <a:pt x="61" y="31"/>
                    </a:lnTo>
                    <a:lnTo>
                      <a:pt x="59" y="18"/>
                    </a:lnTo>
                    <a:lnTo>
                      <a:pt x="53" y="8"/>
                    </a:lnTo>
                    <a:lnTo>
                      <a:pt x="43" y="2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1"/>
                    </a:lnTo>
                    <a:lnTo>
                      <a:pt x="3" y="42"/>
                    </a:lnTo>
                    <a:lnTo>
                      <a:pt x="9" y="52"/>
                    </a:lnTo>
                    <a:lnTo>
                      <a:pt x="19" y="58"/>
                    </a:lnTo>
                    <a:lnTo>
                      <a:pt x="30" y="61"/>
                    </a:lnTo>
                    <a:lnTo>
                      <a:pt x="43" y="58"/>
                    </a:lnTo>
                    <a:lnTo>
                      <a:pt x="53" y="52"/>
                    </a:lnTo>
                    <a:lnTo>
                      <a:pt x="53" y="52"/>
                    </a:lnTo>
                    <a:close/>
                  </a:path>
                </a:pathLst>
              </a:custGeom>
              <a:solidFill>
                <a:srgbClr val="323298"/>
              </a:solidFill>
              <a:ln w="0">
                <a:solidFill>
                  <a:srgbClr val="323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/>
            </p:nvSpPr>
            <p:spPr bwMode="auto">
              <a:xfrm flipV="1">
                <a:off x="-36512" y="2746376"/>
                <a:ext cx="0" cy="395288"/>
              </a:xfrm>
              <a:prstGeom prst="line">
                <a:avLst/>
              </a:prstGeom>
              <a:noFill/>
              <a:ln w="19050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/>
            </p:nvSpPr>
            <p:spPr bwMode="auto">
              <a:xfrm flipV="1">
                <a:off x="-2632075" y="3165476"/>
                <a:ext cx="0" cy="285750"/>
              </a:xfrm>
              <a:prstGeom prst="line">
                <a:avLst/>
              </a:prstGeom>
              <a:noFill/>
              <a:ln w="19050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auto">
              <a:xfrm flipV="1">
                <a:off x="-2122488" y="3060701"/>
                <a:ext cx="0" cy="309563"/>
              </a:xfrm>
              <a:prstGeom prst="line">
                <a:avLst/>
              </a:prstGeom>
              <a:noFill/>
              <a:ln w="19050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/>
            </p:nvSpPr>
            <p:spPr bwMode="auto">
              <a:xfrm flipV="1">
                <a:off x="-1081087" y="2898776"/>
                <a:ext cx="0" cy="328613"/>
              </a:xfrm>
              <a:prstGeom prst="line">
                <a:avLst/>
              </a:prstGeom>
              <a:noFill/>
              <a:ln w="19050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2" name="Freeform 40"/>
              <p:cNvSpPr>
                <a:spLocks/>
              </p:cNvSpPr>
              <p:nvPr/>
            </p:nvSpPr>
            <p:spPr bwMode="auto">
              <a:xfrm>
                <a:off x="-3216275" y="2936876"/>
                <a:ext cx="3184526" cy="371475"/>
              </a:xfrm>
              <a:custGeom>
                <a:avLst/>
                <a:gdLst>
                  <a:gd name="T0" fmla="*/ 2006 w 2006"/>
                  <a:gd name="T1" fmla="*/ 0 h 234"/>
                  <a:gd name="T2" fmla="*/ 2003 w 2006"/>
                  <a:gd name="T3" fmla="*/ 0 h 234"/>
                  <a:gd name="T4" fmla="*/ 1345 w 2006"/>
                  <a:gd name="T5" fmla="*/ 81 h 234"/>
                  <a:gd name="T6" fmla="*/ 689 w 2006"/>
                  <a:gd name="T7" fmla="*/ 184 h 234"/>
                  <a:gd name="T8" fmla="*/ 368 w 2006"/>
                  <a:gd name="T9" fmla="*/ 233 h 234"/>
                  <a:gd name="T10" fmla="*/ 362 w 2006"/>
                  <a:gd name="T11" fmla="*/ 234 h 234"/>
                  <a:gd name="T12" fmla="*/ 0 w 2006"/>
                  <a:gd name="T13" fmla="*/ 20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06" h="234">
                    <a:moveTo>
                      <a:pt x="2006" y="0"/>
                    </a:moveTo>
                    <a:lnTo>
                      <a:pt x="2003" y="0"/>
                    </a:lnTo>
                    <a:lnTo>
                      <a:pt x="1345" y="81"/>
                    </a:lnTo>
                    <a:lnTo>
                      <a:pt x="689" y="184"/>
                    </a:lnTo>
                    <a:lnTo>
                      <a:pt x="368" y="233"/>
                    </a:lnTo>
                    <a:lnTo>
                      <a:pt x="362" y="234"/>
                    </a:lnTo>
                    <a:lnTo>
                      <a:pt x="0" y="204"/>
                    </a:lnTo>
                  </a:path>
                </a:pathLst>
              </a:custGeom>
              <a:noFill/>
              <a:ln w="28575">
                <a:solidFill>
                  <a:srgbClr val="007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auto">
              <a:xfrm>
                <a:off x="-3265488" y="3211513"/>
                <a:ext cx="96838" cy="98425"/>
              </a:xfrm>
              <a:custGeom>
                <a:avLst/>
                <a:gdLst>
                  <a:gd name="T0" fmla="*/ 8 w 61"/>
                  <a:gd name="T1" fmla="*/ 53 h 62"/>
                  <a:gd name="T2" fmla="*/ 19 w 61"/>
                  <a:gd name="T3" fmla="*/ 60 h 62"/>
                  <a:gd name="T4" fmla="*/ 31 w 61"/>
                  <a:gd name="T5" fmla="*/ 62 h 62"/>
                  <a:gd name="T6" fmla="*/ 42 w 61"/>
                  <a:gd name="T7" fmla="*/ 60 h 62"/>
                  <a:gd name="T8" fmla="*/ 53 w 61"/>
                  <a:gd name="T9" fmla="*/ 53 h 62"/>
                  <a:gd name="T10" fmla="*/ 59 w 61"/>
                  <a:gd name="T11" fmla="*/ 43 h 62"/>
                  <a:gd name="T12" fmla="*/ 61 w 61"/>
                  <a:gd name="T13" fmla="*/ 31 h 62"/>
                  <a:gd name="T14" fmla="*/ 59 w 61"/>
                  <a:gd name="T15" fmla="*/ 19 h 62"/>
                  <a:gd name="T16" fmla="*/ 53 w 61"/>
                  <a:gd name="T17" fmla="*/ 9 h 62"/>
                  <a:gd name="T18" fmla="*/ 42 w 61"/>
                  <a:gd name="T19" fmla="*/ 2 h 62"/>
                  <a:gd name="T20" fmla="*/ 31 w 61"/>
                  <a:gd name="T21" fmla="*/ 0 h 62"/>
                  <a:gd name="T22" fmla="*/ 19 w 61"/>
                  <a:gd name="T23" fmla="*/ 2 h 62"/>
                  <a:gd name="T24" fmla="*/ 8 w 61"/>
                  <a:gd name="T25" fmla="*/ 9 h 62"/>
                  <a:gd name="T26" fmla="*/ 2 w 61"/>
                  <a:gd name="T27" fmla="*/ 19 h 62"/>
                  <a:gd name="T28" fmla="*/ 0 w 61"/>
                  <a:gd name="T29" fmla="*/ 31 h 62"/>
                  <a:gd name="T30" fmla="*/ 2 w 61"/>
                  <a:gd name="T31" fmla="*/ 43 h 62"/>
                  <a:gd name="T32" fmla="*/ 8 w 61"/>
                  <a:gd name="T33" fmla="*/ 53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1" h="62">
                    <a:moveTo>
                      <a:pt x="8" y="53"/>
                    </a:moveTo>
                    <a:lnTo>
                      <a:pt x="19" y="60"/>
                    </a:lnTo>
                    <a:lnTo>
                      <a:pt x="31" y="62"/>
                    </a:lnTo>
                    <a:lnTo>
                      <a:pt x="42" y="60"/>
                    </a:lnTo>
                    <a:lnTo>
                      <a:pt x="53" y="53"/>
                    </a:lnTo>
                    <a:lnTo>
                      <a:pt x="59" y="43"/>
                    </a:lnTo>
                    <a:lnTo>
                      <a:pt x="61" y="31"/>
                    </a:lnTo>
                    <a:lnTo>
                      <a:pt x="59" y="19"/>
                    </a:lnTo>
                    <a:lnTo>
                      <a:pt x="53" y="9"/>
                    </a:lnTo>
                    <a:lnTo>
                      <a:pt x="42" y="2"/>
                    </a:lnTo>
                    <a:lnTo>
                      <a:pt x="31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2" y="19"/>
                    </a:lnTo>
                    <a:lnTo>
                      <a:pt x="0" y="31"/>
                    </a:lnTo>
                    <a:lnTo>
                      <a:pt x="2" y="43"/>
                    </a:lnTo>
                    <a:lnTo>
                      <a:pt x="8" y="53"/>
                    </a:lnTo>
                    <a:close/>
                  </a:path>
                </a:pathLst>
              </a:custGeom>
              <a:solidFill>
                <a:srgbClr val="007F00"/>
              </a:solidFill>
              <a:ln w="0">
                <a:solidFill>
                  <a:srgbClr val="007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4" name="Freeform 42"/>
              <p:cNvSpPr>
                <a:spLocks/>
              </p:cNvSpPr>
              <p:nvPr/>
            </p:nvSpPr>
            <p:spPr bwMode="auto">
              <a:xfrm>
                <a:off x="-2690813" y="3259138"/>
                <a:ext cx="98425" cy="98425"/>
              </a:xfrm>
              <a:custGeom>
                <a:avLst/>
                <a:gdLst>
                  <a:gd name="T0" fmla="*/ 10 w 62"/>
                  <a:gd name="T1" fmla="*/ 53 h 62"/>
                  <a:gd name="T2" fmla="*/ 19 w 62"/>
                  <a:gd name="T3" fmla="*/ 60 h 62"/>
                  <a:gd name="T4" fmla="*/ 31 w 62"/>
                  <a:gd name="T5" fmla="*/ 62 h 62"/>
                  <a:gd name="T6" fmla="*/ 43 w 62"/>
                  <a:gd name="T7" fmla="*/ 60 h 62"/>
                  <a:gd name="T8" fmla="*/ 53 w 62"/>
                  <a:gd name="T9" fmla="*/ 53 h 62"/>
                  <a:gd name="T10" fmla="*/ 60 w 62"/>
                  <a:gd name="T11" fmla="*/ 43 h 62"/>
                  <a:gd name="T12" fmla="*/ 62 w 62"/>
                  <a:gd name="T13" fmla="*/ 31 h 62"/>
                  <a:gd name="T14" fmla="*/ 60 w 62"/>
                  <a:gd name="T15" fmla="*/ 19 h 62"/>
                  <a:gd name="T16" fmla="*/ 53 w 62"/>
                  <a:gd name="T17" fmla="*/ 10 h 62"/>
                  <a:gd name="T18" fmla="*/ 43 w 62"/>
                  <a:gd name="T19" fmla="*/ 2 h 62"/>
                  <a:gd name="T20" fmla="*/ 31 w 62"/>
                  <a:gd name="T21" fmla="*/ 0 h 62"/>
                  <a:gd name="T22" fmla="*/ 19 w 62"/>
                  <a:gd name="T23" fmla="*/ 2 h 62"/>
                  <a:gd name="T24" fmla="*/ 10 w 62"/>
                  <a:gd name="T25" fmla="*/ 10 h 62"/>
                  <a:gd name="T26" fmla="*/ 2 w 62"/>
                  <a:gd name="T27" fmla="*/ 19 h 62"/>
                  <a:gd name="T28" fmla="*/ 0 w 62"/>
                  <a:gd name="T29" fmla="*/ 31 h 62"/>
                  <a:gd name="T30" fmla="*/ 2 w 62"/>
                  <a:gd name="T31" fmla="*/ 43 h 62"/>
                  <a:gd name="T32" fmla="*/ 10 w 62"/>
                  <a:gd name="T33" fmla="*/ 53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2">
                    <a:moveTo>
                      <a:pt x="10" y="53"/>
                    </a:moveTo>
                    <a:lnTo>
                      <a:pt x="19" y="60"/>
                    </a:lnTo>
                    <a:lnTo>
                      <a:pt x="31" y="62"/>
                    </a:lnTo>
                    <a:lnTo>
                      <a:pt x="43" y="60"/>
                    </a:lnTo>
                    <a:lnTo>
                      <a:pt x="53" y="53"/>
                    </a:lnTo>
                    <a:lnTo>
                      <a:pt x="60" y="43"/>
                    </a:lnTo>
                    <a:lnTo>
                      <a:pt x="62" y="31"/>
                    </a:lnTo>
                    <a:lnTo>
                      <a:pt x="60" y="19"/>
                    </a:lnTo>
                    <a:lnTo>
                      <a:pt x="53" y="10"/>
                    </a:lnTo>
                    <a:lnTo>
                      <a:pt x="43" y="2"/>
                    </a:lnTo>
                    <a:lnTo>
                      <a:pt x="31" y="0"/>
                    </a:lnTo>
                    <a:lnTo>
                      <a:pt x="19" y="2"/>
                    </a:lnTo>
                    <a:lnTo>
                      <a:pt x="10" y="10"/>
                    </a:lnTo>
                    <a:lnTo>
                      <a:pt x="2" y="19"/>
                    </a:lnTo>
                    <a:lnTo>
                      <a:pt x="0" y="31"/>
                    </a:lnTo>
                    <a:lnTo>
                      <a:pt x="2" y="43"/>
                    </a:lnTo>
                    <a:lnTo>
                      <a:pt x="10" y="53"/>
                    </a:lnTo>
                    <a:close/>
                  </a:path>
                </a:pathLst>
              </a:custGeom>
              <a:solidFill>
                <a:srgbClr val="007F00"/>
              </a:solidFill>
              <a:ln w="0">
                <a:solidFill>
                  <a:srgbClr val="007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5" name="Freeform 43"/>
              <p:cNvSpPr>
                <a:spLocks/>
              </p:cNvSpPr>
              <p:nvPr/>
            </p:nvSpPr>
            <p:spPr bwMode="auto">
              <a:xfrm>
                <a:off x="-2171700" y="3179763"/>
                <a:ext cx="98425" cy="98425"/>
              </a:xfrm>
              <a:custGeom>
                <a:avLst/>
                <a:gdLst>
                  <a:gd name="T0" fmla="*/ 9 w 62"/>
                  <a:gd name="T1" fmla="*/ 52 h 62"/>
                  <a:gd name="T2" fmla="*/ 19 w 62"/>
                  <a:gd name="T3" fmla="*/ 58 h 62"/>
                  <a:gd name="T4" fmla="*/ 31 w 62"/>
                  <a:gd name="T5" fmla="*/ 62 h 62"/>
                  <a:gd name="T6" fmla="*/ 43 w 62"/>
                  <a:gd name="T7" fmla="*/ 58 h 62"/>
                  <a:gd name="T8" fmla="*/ 53 w 62"/>
                  <a:gd name="T9" fmla="*/ 52 h 62"/>
                  <a:gd name="T10" fmla="*/ 60 w 62"/>
                  <a:gd name="T11" fmla="*/ 42 h 62"/>
                  <a:gd name="T12" fmla="*/ 62 w 62"/>
                  <a:gd name="T13" fmla="*/ 31 h 62"/>
                  <a:gd name="T14" fmla="*/ 60 w 62"/>
                  <a:gd name="T15" fmla="*/ 18 h 62"/>
                  <a:gd name="T16" fmla="*/ 53 w 62"/>
                  <a:gd name="T17" fmla="*/ 8 h 62"/>
                  <a:gd name="T18" fmla="*/ 43 w 62"/>
                  <a:gd name="T19" fmla="*/ 2 h 62"/>
                  <a:gd name="T20" fmla="*/ 31 w 62"/>
                  <a:gd name="T21" fmla="*/ 0 h 62"/>
                  <a:gd name="T22" fmla="*/ 19 w 62"/>
                  <a:gd name="T23" fmla="*/ 2 h 62"/>
                  <a:gd name="T24" fmla="*/ 9 w 62"/>
                  <a:gd name="T25" fmla="*/ 8 h 62"/>
                  <a:gd name="T26" fmla="*/ 2 w 62"/>
                  <a:gd name="T27" fmla="*/ 18 h 62"/>
                  <a:gd name="T28" fmla="*/ 0 w 62"/>
                  <a:gd name="T29" fmla="*/ 31 h 62"/>
                  <a:gd name="T30" fmla="*/ 2 w 62"/>
                  <a:gd name="T31" fmla="*/ 42 h 62"/>
                  <a:gd name="T32" fmla="*/ 9 w 62"/>
                  <a:gd name="T33" fmla="*/ 5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2">
                    <a:moveTo>
                      <a:pt x="9" y="52"/>
                    </a:moveTo>
                    <a:lnTo>
                      <a:pt x="19" y="58"/>
                    </a:lnTo>
                    <a:lnTo>
                      <a:pt x="31" y="62"/>
                    </a:lnTo>
                    <a:lnTo>
                      <a:pt x="43" y="58"/>
                    </a:lnTo>
                    <a:lnTo>
                      <a:pt x="53" y="52"/>
                    </a:lnTo>
                    <a:lnTo>
                      <a:pt x="60" y="42"/>
                    </a:lnTo>
                    <a:lnTo>
                      <a:pt x="62" y="31"/>
                    </a:lnTo>
                    <a:lnTo>
                      <a:pt x="60" y="18"/>
                    </a:lnTo>
                    <a:lnTo>
                      <a:pt x="53" y="8"/>
                    </a:lnTo>
                    <a:lnTo>
                      <a:pt x="43" y="2"/>
                    </a:lnTo>
                    <a:lnTo>
                      <a:pt x="31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1"/>
                    </a:lnTo>
                    <a:lnTo>
                      <a:pt x="2" y="42"/>
                    </a:lnTo>
                    <a:lnTo>
                      <a:pt x="9" y="52"/>
                    </a:lnTo>
                    <a:close/>
                  </a:path>
                </a:pathLst>
              </a:custGeom>
              <a:solidFill>
                <a:srgbClr val="007F00"/>
              </a:solidFill>
              <a:ln w="0">
                <a:solidFill>
                  <a:srgbClr val="007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6" name="Freeform 44"/>
              <p:cNvSpPr>
                <a:spLocks/>
              </p:cNvSpPr>
              <p:nvPr/>
            </p:nvSpPr>
            <p:spPr bwMode="auto">
              <a:xfrm>
                <a:off x="-1128712" y="3017838"/>
                <a:ext cx="96838" cy="96838"/>
              </a:xfrm>
              <a:custGeom>
                <a:avLst/>
                <a:gdLst>
                  <a:gd name="T0" fmla="*/ 9 w 61"/>
                  <a:gd name="T1" fmla="*/ 53 h 61"/>
                  <a:gd name="T2" fmla="*/ 19 w 61"/>
                  <a:gd name="T3" fmla="*/ 59 h 61"/>
                  <a:gd name="T4" fmla="*/ 30 w 61"/>
                  <a:gd name="T5" fmla="*/ 61 h 61"/>
                  <a:gd name="T6" fmla="*/ 43 w 61"/>
                  <a:gd name="T7" fmla="*/ 59 h 61"/>
                  <a:gd name="T8" fmla="*/ 53 w 61"/>
                  <a:gd name="T9" fmla="*/ 53 h 61"/>
                  <a:gd name="T10" fmla="*/ 59 w 61"/>
                  <a:gd name="T11" fmla="*/ 42 h 61"/>
                  <a:gd name="T12" fmla="*/ 61 w 61"/>
                  <a:gd name="T13" fmla="*/ 30 h 61"/>
                  <a:gd name="T14" fmla="*/ 59 w 61"/>
                  <a:gd name="T15" fmla="*/ 19 h 61"/>
                  <a:gd name="T16" fmla="*/ 53 w 61"/>
                  <a:gd name="T17" fmla="*/ 9 h 61"/>
                  <a:gd name="T18" fmla="*/ 43 w 61"/>
                  <a:gd name="T19" fmla="*/ 2 h 61"/>
                  <a:gd name="T20" fmla="*/ 30 w 61"/>
                  <a:gd name="T21" fmla="*/ 0 h 61"/>
                  <a:gd name="T22" fmla="*/ 19 w 61"/>
                  <a:gd name="T23" fmla="*/ 2 h 61"/>
                  <a:gd name="T24" fmla="*/ 9 w 61"/>
                  <a:gd name="T25" fmla="*/ 9 h 61"/>
                  <a:gd name="T26" fmla="*/ 3 w 61"/>
                  <a:gd name="T27" fmla="*/ 19 h 61"/>
                  <a:gd name="T28" fmla="*/ 0 w 61"/>
                  <a:gd name="T29" fmla="*/ 30 h 61"/>
                  <a:gd name="T30" fmla="*/ 3 w 61"/>
                  <a:gd name="T31" fmla="*/ 42 h 61"/>
                  <a:gd name="T32" fmla="*/ 9 w 61"/>
                  <a:gd name="T33" fmla="*/ 5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1" h="61">
                    <a:moveTo>
                      <a:pt x="9" y="53"/>
                    </a:moveTo>
                    <a:lnTo>
                      <a:pt x="19" y="59"/>
                    </a:lnTo>
                    <a:lnTo>
                      <a:pt x="30" y="61"/>
                    </a:lnTo>
                    <a:lnTo>
                      <a:pt x="43" y="59"/>
                    </a:lnTo>
                    <a:lnTo>
                      <a:pt x="53" y="53"/>
                    </a:lnTo>
                    <a:lnTo>
                      <a:pt x="59" y="42"/>
                    </a:lnTo>
                    <a:lnTo>
                      <a:pt x="61" y="30"/>
                    </a:lnTo>
                    <a:lnTo>
                      <a:pt x="59" y="19"/>
                    </a:lnTo>
                    <a:lnTo>
                      <a:pt x="53" y="9"/>
                    </a:lnTo>
                    <a:lnTo>
                      <a:pt x="43" y="2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9"/>
                    </a:lnTo>
                    <a:lnTo>
                      <a:pt x="0" y="30"/>
                    </a:lnTo>
                    <a:lnTo>
                      <a:pt x="3" y="42"/>
                    </a:lnTo>
                    <a:lnTo>
                      <a:pt x="9" y="53"/>
                    </a:lnTo>
                    <a:close/>
                  </a:path>
                </a:pathLst>
              </a:custGeom>
              <a:solidFill>
                <a:srgbClr val="007F00"/>
              </a:solidFill>
              <a:ln w="0">
                <a:solidFill>
                  <a:srgbClr val="007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7" name="Freeform 45"/>
              <p:cNvSpPr>
                <a:spLocks/>
              </p:cNvSpPr>
              <p:nvPr/>
            </p:nvSpPr>
            <p:spPr bwMode="auto">
              <a:xfrm>
                <a:off x="-85725" y="2889251"/>
                <a:ext cx="98425" cy="96838"/>
              </a:xfrm>
              <a:custGeom>
                <a:avLst/>
                <a:gdLst>
                  <a:gd name="T0" fmla="*/ 9 w 62"/>
                  <a:gd name="T1" fmla="*/ 52 h 61"/>
                  <a:gd name="T2" fmla="*/ 19 w 62"/>
                  <a:gd name="T3" fmla="*/ 59 h 61"/>
                  <a:gd name="T4" fmla="*/ 31 w 62"/>
                  <a:gd name="T5" fmla="*/ 61 h 61"/>
                  <a:gd name="T6" fmla="*/ 43 w 62"/>
                  <a:gd name="T7" fmla="*/ 59 h 61"/>
                  <a:gd name="T8" fmla="*/ 52 w 62"/>
                  <a:gd name="T9" fmla="*/ 52 h 61"/>
                  <a:gd name="T10" fmla="*/ 60 w 62"/>
                  <a:gd name="T11" fmla="*/ 42 h 61"/>
                  <a:gd name="T12" fmla="*/ 62 w 62"/>
                  <a:gd name="T13" fmla="*/ 30 h 61"/>
                  <a:gd name="T14" fmla="*/ 60 w 62"/>
                  <a:gd name="T15" fmla="*/ 19 h 61"/>
                  <a:gd name="T16" fmla="*/ 52 w 62"/>
                  <a:gd name="T17" fmla="*/ 8 h 61"/>
                  <a:gd name="T18" fmla="*/ 43 w 62"/>
                  <a:gd name="T19" fmla="*/ 2 h 61"/>
                  <a:gd name="T20" fmla="*/ 31 w 62"/>
                  <a:gd name="T21" fmla="*/ 0 h 61"/>
                  <a:gd name="T22" fmla="*/ 19 w 62"/>
                  <a:gd name="T23" fmla="*/ 2 h 61"/>
                  <a:gd name="T24" fmla="*/ 9 w 62"/>
                  <a:gd name="T25" fmla="*/ 8 h 61"/>
                  <a:gd name="T26" fmla="*/ 2 w 62"/>
                  <a:gd name="T27" fmla="*/ 19 h 61"/>
                  <a:gd name="T28" fmla="*/ 0 w 62"/>
                  <a:gd name="T29" fmla="*/ 30 h 61"/>
                  <a:gd name="T30" fmla="*/ 2 w 62"/>
                  <a:gd name="T31" fmla="*/ 42 h 61"/>
                  <a:gd name="T32" fmla="*/ 9 w 62"/>
                  <a:gd name="T33" fmla="*/ 5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1">
                    <a:moveTo>
                      <a:pt x="9" y="52"/>
                    </a:moveTo>
                    <a:lnTo>
                      <a:pt x="19" y="59"/>
                    </a:lnTo>
                    <a:lnTo>
                      <a:pt x="31" y="61"/>
                    </a:lnTo>
                    <a:lnTo>
                      <a:pt x="43" y="59"/>
                    </a:lnTo>
                    <a:lnTo>
                      <a:pt x="52" y="52"/>
                    </a:lnTo>
                    <a:lnTo>
                      <a:pt x="60" y="42"/>
                    </a:lnTo>
                    <a:lnTo>
                      <a:pt x="62" y="30"/>
                    </a:lnTo>
                    <a:lnTo>
                      <a:pt x="60" y="19"/>
                    </a:lnTo>
                    <a:lnTo>
                      <a:pt x="52" y="8"/>
                    </a:lnTo>
                    <a:lnTo>
                      <a:pt x="43" y="2"/>
                    </a:lnTo>
                    <a:lnTo>
                      <a:pt x="31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2" y="42"/>
                    </a:lnTo>
                    <a:lnTo>
                      <a:pt x="9" y="52"/>
                    </a:lnTo>
                    <a:close/>
                  </a:path>
                </a:pathLst>
              </a:custGeom>
              <a:solidFill>
                <a:srgbClr val="007F00"/>
              </a:solidFill>
              <a:ln w="0">
                <a:solidFill>
                  <a:srgbClr val="007F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/>
            </p:nvSpPr>
            <p:spPr bwMode="auto">
              <a:xfrm flipV="1">
                <a:off x="-2070100" y="2222501"/>
                <a:ext cx="0" cy="319088"/>
              </a:xfrm>
              <a:prstGeom prst="line">
                <a:avLst/>
              </a:prstGeom>
              <a:solidFill>
                <a:srgbClr val="CC3300"/>
              </a:solidFill>
              <a:ln w="19050">
                <a:solidFill>
                  <a:srgbClr val="CC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/>
            </p:nvSpPr>
            <p:spPr bwMode="auto">
              <a:xfrm flipV="1">
                <a:off x="15875" y="1922463"/>
                <a:ext cx="0" cy="409575"/>
              </a:xfrm>
              <a:prstGeom prst="line">
                <a:avLst/>
              </a:prstGeom>
              <a:solidFill>
                <a:srgbClr val="CC3300"/>
              </a:solidFill>
              <a:ln w="19050">
                <a:solidFill>
                  <a:srgbClr val="CC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Line 48"/>
              <p:cNvSpPr>
                <a:spLocks noChangeShapeType="1"/>
              </p:cNvSpPr>
              <p:nvPr/>
            </p:nvSpPr>
            <p:spPr bwMode="auto">
              <a:xfrm flipV="1">
                <a:off x="-2589213" y="2384426"/>
                <a:ext cx="0" cy="295275"/>
              </a:xfrm>
              <a:prstGeom prst="line">
                <a:avLst/>
              </a:prstGeom>
              <a:solidFill>
                <a:srgbClr val="CC3300"/>
              </a:solidFill>
              <a:ln w="19050">
                <a:solidFill>
                  <a:srgbClr val="CC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7" name="Line 49"/>
              <p:cNvSpPr>
                <a:spLocks noChangeShapeType="1"/>
              </p:cNvSpPr>
              <p:nvPr/>
            </p:nvSpPr>
            <p:spPr bwMode="auto">
              <a:xfrm flipV="1">
                <a:off x="-1028700" y="2255838"/>
                <a:ext cx="0" cy="352425"/>
              </a:xfrm>
              <a:prstGeom prst="line">
                <a:avLst/>
              </a:prstGeom>
              <a:solidFill>
                <a:srgbClr val="CC3300"/>
              </a:solidFill>
              <a:ln w="19050">
                <a:solidFill>
                  <a:srgbClr val="CC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Freeform 50"/>
              <p:cNvSpPr>
                <a:spLocks/>
              </p:cNvSpPr>
              <p:nvPr/>
            </p:nvSpPr>
            <p:spPr bwMode="auto">
              <a:xfrm>
                <a:off x="-3168649" y="2132013"/>
                <a:ext cx="3175000" cy="1146175"/>
              </a:xfrm>
              <a:custGeom>
                <a:avLst/>
                <a:gdLst>
                  <a:gd name="T0" fmla="*/ 1964 w 1964"/>
                  <a:gd name="T1" fmla="*/ 0 h 711"/>
                  <a:gd name="T2" fmla="*/ 1312 w 1964"/>
                  <a:gd name="T3" fmla="*/ 193 h 711"/>
                  <a:gd name="T4" fmla="*/ 1307 w 1964"/>
                  <a:gd name="T5" fmla="*/ 195 h 711"/>
                  <a:gd name="T6" fmla="*/ 656 w 1964"/>
                  <a:gd name="T7" fmla="*/ 157 h 711"/>
                  <a:gd name="T8" fmla="*/ 653 w 1964"/>
                  <a:gd name="T9" fmla="*/ 156 h 711"/>
                  <a:gd name="T10" fmla="*/ 329 w 1964"/>
                  <a:gd name="T11" fmla="*/ 254 h 711"/>
                  <a:gd name="T12" fmla="*/ 326 w 1964"/>
                  <a:gd name="T13" fmla="*/ 255 h 711"/>
                  <a:gd name="T14" fmla="*/ 0 w 1964"/>
                  <a:gd name="T15" fmla="*/ 711 h 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64" h="711">
                    <a:moveTo>
                      <a:pt x="1964" y="0"/>
                    </a:moveTo>
                    <a:lnTo>
                      <a:pt x="1312" y="193"/>
                    </a:lnTo>
                    <a:lnTo>
                      <a:pt x="1307" y="195"/>
                    </a:lnTo>
                    <a:lnTo>
                      <a:pt x="656" y="157"/>
                    </a:lnTo>
                    <a:lnTo>
                      <a:pt x="653" y="156"/>
                    </a:lnTo>
                    <a:lnTo>
                      <a:pt x="329" y="254"/>
                    </a:lnTo>
                    <a:lnTo>
                      <a:pt x="326" y="255"/>
                    </a:lnTo>
                    <a:lnTo>
                      <a:pt x="0" y="711"/>
                    </a:lnTo>
                  </a:path>
                </a:pathLst>
              </a:custGeom>
              <a:noFill/>
              <a:ln w="28575">
                <a:solidFill>
                  <a:srgbClr val="CC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Freeform 51"/>
              <p:cNvSpPr>
                <a:spLocks/>
              </p:cNvSpPr>
              <p:nvPr/>
            </p:nvSpPr>
            <p:spPr bwMode="auto">
              <a:xfrm>
                <a:off x="-2643188" y="2487613"/>
                <a:ext cx="98425" cy="98425"/>
              </a:xfrm>
              <a:custGeom>
                <a:avLst/>
                <a:gdLst>
                  <a:gd name="T0" fmla="*/ 0 w 62"/>
                  <a:gd name="T1" fmla="*/ 31 h 62"/>
                  <a:gd name="T2" fmla="*/ 3 w 62"/>
                  <a:gd name="T3" fmla="*/ 43 h 62"/>
                  <a:gd name="T4" fmla="*/ 9 w 62"/>
                  <a:gd name="T5" fmla="*/ 53 h 62"/>
                  <a:gd name="T6" fmla="*/ 19 w 62"/>
                  <a:gd name="T7" fmla="*/ 60 h 62"/>
                  <a:gd name="T8" fmla="*/ 31 w 62"/>
                  <a:gd name="T9" fmla="*/ 62 h 62"/>
                  <a:gd name="T10" fmla="*/ 44 w 62"/>
                  <a:gd name="T11" fmla="*/ 60 h 62"/>
                  <a:gd name="T12" fmla="*/ 53 w 62"/>
                  <a:gd name="T13" fmla="*/ 53 h 62"/>
                  <a:gd name="T14" fmla="*/ 60 w 62"/>
                  <a:gd name="T15" fmla="*/ 43 h 62"/>
                  <a:gd name="T16" fmla="*/ 62 w 62"/>
                  <a:gd name="T17" fmla="*/ 31 h 62"/>
                  <a:gd name="T18" fmla="*/ 60 w 62"/>
                  <a:gd name="T19" fmla="*/ 19 h 62"/>
                  <a:gd name="T20" fmla="*/ 53 w 62"/>
                  <a:gd name="T21" fmla="*/ 10 h 62"/>
                  <a:gd name="T22" fmla="*/ 44 w 62"/>
                  <a:gd name="T23" fmla="*/ 2 h 62"/>
                  <a:gd name="T24" fmla="*/ 31 w 62"/>
                  <a:gd name="T25" fmla="*/ 0 h 62"/>
                  <a:gd name="T26" fmla="*/ 19 w 62"/>
                  <a:gd name="T27" fmla="*/ 2 h 62"/>
                  <a:gd name="T28" fmla="*/ 9 w 62"/>
                  <a:gd name="T29" fmla="*/ 10 h 62"/>
                  <a:gd name="T30" fmla="*/ 3 w 62"/>
                  <a:gd name="T31" fmla="*/ 19 h 62"/>
                  <a:gd name="T32" fmla="*/ 0 w 62"/>
                  <a:gd name="T33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2">
                    <a:moveTo>
                      <a:pt x="0" y="31"/>
                    </a:moveTo>
                    <a:lnTo>
                      <a:pt x="3" y="43"/>
                    </a:lnTo>
                    <a:lnTo>
                      <a:pt x="9" y="53"/>
                    </a:lnTo>
                    <a:lnTo>
                      <a:pt x="19" y="60"/>
                    </a:lnTo>
                    <a:lnTo>
                      <a:pt x="31" y="62"/>
                    </a:lnTo>
                    <a:lnTo>
                      <a:pt x="44" y="60"/>
                    </a:lnTo>
                    <a:lnTo>
                      <a:pt x="53" y="53"/>
                    </a:lnTo>
                    <a:lnTo>
                      <a:pt x="60" y="43"/>
                    </a:lnTo>
                    <a:lnTo>
                      <a:pt x="62" y="31"/>
                    </a:lnTo>
                    <a:lnTo>
                      <a:pt x="60" y="19"/>
                    </a:lnTo>
                    <a:lnTo>
                      <a:pt x="53" y="10"/>
                    </a:lnTo>
                    <a:lnTo>
                      <a:pt x="44" y="2"/>
                    </a:lnTo>
                    <a:lnTo>
                      <a:pt x="31" y="0"/>
                    </a:lnTo>
                    <a:lnTo>
                      <a:pt x="19" y="2"/>
                    </a:lnTo>
                    <a:lnTo>
                      <a:pt x="9" y="10"/>
                    </a:lnTo>
                    <a:lnTo>
                      <a:pt x="3" y="1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CC33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0" name="Freeform 52"/>
              <p:cNvSpPr>
                <a:spLocks/>
              </p:cNvSpPr>
              <p:nvPr/>
            </p:nvSpPr>
            <p:spPr bwMode="auto">
              <a:xfrm>
                <a:off x="-2119313" y="2332038"/>
                <a:ext cx="98425" cy="98425"/>
              </a:xfrm>
              <a:custGeom>
                <a:avLst/>
                <a:gdLst>
                  <a:gd name="T0" fmla="*/ 0 w 62"/>
                  <a:gd name="T1" fmla="*/ 31 h 62"/>
                  <a:gd name="T2" fmla="*/ 2 w 62"/>
                  <a:gd name="T3" fmla="*/ 43 h 62"/>
                  <a:gd name="T4" fmla="*/ 9 w 62"/>
                  <a:gd name="T5" fmla="*/ 52 h 62"/>
                  <a:gd name="T6" fmla="*/ 19 w 62"/>
                  <a:gd name="T7" fmla="*/ 58 h 62"/>
                  <a:gd name="T8" fmla="*/ 31 w 62"/>
                  <a:gd name="T9" fmla="*/ 62 h 62"/>
                  <a:gd name="T10" fmla="*/ 43 w 62"/>
                  <a:gd name="T11" fmla="*/ 58 h 62"/>
                  <a:gd name="T12" fmla="*/ 53 w 62"/>
                  <a:gd name="T13" fmla="*/ 52 h 62"/>
                  <a:gd name="T14" fmla="*/ 60 w 62"/>
                  <a:gd name="T15" fmla="*/ 43 h 62"/>
                  <a:gd name="T16" fmla="*/ 62 w 62"/>
                  <a:gd name="T17" fmla="*/ 31 h 62"/>
                  <a:gd name="T18" fmla="*/ 60 w 62"/>
                  <a:gd name="T19" fmla="*/ 18 h 62"/>
                  <a:gd name="T20" fmla="*/ 53 w 62"/>
                  <a:gd name="T21" fmla="*/ 8 h 62"/>
                  <a:gd name="T22" fmla="*/ 43 w 62"/>
                  <a:gd name="T23" fmla="*/ 2 h 62"/>
                  <a:gd name="T24" fmla="*/ 31 w 62"/>
                  <a:gd name="T25" fmla="*/ 0 h 62"/>
                  <a:gd name="T26" fmla="*/ 19 w 62"/>
                  <a:gd name="T27" fmla="*/ 2 h 62"/>
                  <a:gd name="T28" fmla="*/ 9 w 62"/>
                  <a:gd name="T29" fmla="*/ 8 h 62"/>
                  <a:gd name="T30" fmla="*/ 2 w 62"/>
                  <a:gd name="T31" fmla="*/ 18 h 62"/>
                  <a:gd name="T32" fmla="*/ 0 w 62"/>
                  <a:gd name="T33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2">
                    <a:moveTo>
                      <a:pt x="0" y="31"/>
                    </a:moveTo>
                    <a:lnTo>
                      <a:pt x="2" y="43"/>
                    </a:lnTo>
                    <a:lnTo>
                      <a:pt x="9" y="52"/>
                    </a:lnTo>
                    <a:lnTo>
                      <a:pt x="19" y="58"/>
                    </a:lnTo>
                    <a:lnTo>
                      <a:pt x="31" y="62"/>
                    </a:lnTo>
                    <a:lnTo>
                      <a:pt x="43" y="58"/>
                    </a:lnTo>
                    <a:lnTo>
                      <a:pt x="53" y="52"/>
                    </a:lnTo>
                    <a:lnTo>
                      <a:pt x="60" y="43"/>
                    </a:lnTo>
                    <a:lnTo>
                      <a:pt x="62" y="31"/>
                    </a:lnTo>
                    <a:lnTo>
                      <a:pt x="60" y="18"/>
                    </a:lnTo>
                    <a:lnTo>
                      <a:pt x="53" y="8"/>
                    </a:lnTo>
                    <a:lnTo>
                      <a:pt x="43" y="2"/>
                    </a:lnTo>
                    <a:lnTo>
                      <a:pt x="31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CC33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1" name="Freeform 53"/>
              <p:cNvSpPr>
                <a:spLocks/>
              </p:cNvSpPr>
              <p:nvPr/>
            </p:nvSpPr>
            <p:spPr bwMode="auto">
              <a:xfrm>
                <a:off x="-1085850" y="2392363"/>
                <a:ext cx="98425" cy="98425"/>
              </a:xfrm>
              <a:custGeom>
                <a:avLst/>
                <a:gdLst>
                  <a:gd name="T0" fmla="*/ 0 w 62"/>
                  <a:gd name="T1" fmla="*/ 31 h 62"/>
                  <a:gd name="T2" fmla="*/ 2 w 62"/>
                  <a:gd name="T3" fmla="*/ 43 h 62"/>
                  <a:gd name="T4" fmla="*/ 9 w 62"/>
                  <a:gd name="T5" fmla="*/ 52 h 62"/>
                  <a:gd name="T6" fmla="*/ 19 w 62"/>
                  <a:gd name="T7" fmla="*/ 60 h 62"/>
                  <a:gd name="T8" fmla="*/ 31 w 62"/>
                  <a:gd name="T9" fmla="*/ 62 h 62"/>
                  <a:gd name="T10" fmla="*/ 43 w 62"/>
                  <a:gd name="T11" fmla="*/ 60 h 62"/>
                  <a:gd name="T12" fmla="*/ 52 w 62"/>
                  <a:gd name="T13" fmla="*/ 52 h 62"/>
                  <a:gd name="T14" fmla="*/ 60 w 62"/>
                  <a:gd name="T15" fmla="*/ 43 h 62"/>
                  <a:gd name="T16" fmla="*/ 62 w 62"/>
                  <a:gd name="T17" fmla="*/ 31 h 62"/>
                  <a:gd name="T18" fmla="*/ 60 w 62"/>
                  <a:gd name="T19" fmla="*/ 19 h 62"/>
                  <a:gd name="T20" fmla="*/ 52 w 62"/>
                  <a:gd name="T21" fmla="*/ 9 h 62"/>
                  <a:gd name="T22" fmla="*/ 43 w 62"/>
                  <a:gd name="T23" fmla="*/ 2 h 62"/>
                  <a:gd name="T24" fmla="*/ 31 w 62"/>
                  <a:gd name="T25" fmla="*/ 0 h 62"/>
                  <a:gd name="T26" fmla="*/ 19 w 62"/>
                  <a:gd name="T27" fmla="*/ 2 h 62"/>
                  <a:gd name="T28" fmla="*/ 9 w 62"/>
                  <a:gd name="T29" fmla="*/ 9 h 62"/>
                  <a:gd name="T30" fmla="*/ 2 w 62"/>
                  <a:gd name="T31" fmla="*/ 19 h 62"/>
                  <a:gd name="T32" fmla="*/ 0 w 62"/>
                  <a:gd name="T33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62">
                    <a:moveTo>
                      <a:pt x="0" y="31"/>
                    </a:moveTo>
                    <a:lnTo>
                      <a:pt x="2" y="43"/>
                    </a:lnTo>
                    <a:lnTo>
                      <a:pt x="9" y="52"/>
                    </a:lnTo>
                    <a:lnTo>
                      <a:pt x="19" y="60"/>
                    </a:lnTo>
                    <a:lnTo>
                      <a:pt x="31" y="62"/>
                    </a:lnTo>
                    <a:lnTo>
                      <a:pt x="43" y="60"/>
                    </a:lnTo>
                    <a:lnTo>
                      <a:pt x="52" y="52"/>
                    </a:lnTo>
                    <a:lnTo>
                      <a:pt x="60" y="43"/>
                    </a:lnTo>
                    <a:lnTo>
                      <a:pt x="62" y="31"/>
                    </a:lnTo>
                    <a:lnTo>
                      <a:pt x="60" y="19"/>
                    </a:lnTo>
                    <a:lnTo>
                      <a:pt x="52" y="9"/>
                    </a:lnTo>
                    <a:lnTo>
                      <a:pt x="43" y="2"/>
                    </a:lnTo>
                    <a:lnTo>
                      <a:pt x="31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CC33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2" name="Freeform 54"/>
              <p:cNvSpPr>
                <a:spLocks/>
              </p:cNvSpPr>
              <p:nvPr/>
            </p:nvSpPr>
            <p:spPr bwMode="auto">
              <a:xfrm>
                <a:off x="-42862" y="2082801"/>
                <a:ext cx="96838" cy="98425"/>
              </a:xfrm>
              <a:custGeom>
                <a:avLst/>
                <a:gdLst>
                  <a:gd name="T0" fmla="*/ 0 w 61"/>
                  <a:gd name="T1" fmla="*/ 31 h 62"/>
                  <a:gd name="T2" fmla="*/ 2 w 61"/>
                  <a:gd name="T3" fmla="*/ 43 h 62"/>
                  <a:gd name="T4" fmla="*/ 9 w 61"/>
                  <a:gd name="T5" fmla="*/ 52 h 62"/>
                  <a:gd name="T6" fmla="*/ 19 w 61"/>
                  <a:gd name="T7" fmla="*/ 60 h 62"/>
                  <a:gd name="T8" fmla="*/ 31 w 61"/>
                  <a:gd name="T9" fmla="*/ 62 h 62"/>
                  <a:gd name="T10" fmla="*/ 42 w 61"/>
                  <a:gd name="T11" fmla="*/ 60 h 62"/>
                  <a:gd name="T12" fmla="*/ 53 w 61"/>
                  <a:gd name="T13" fmla="*/ 52 h 62"/>
                  <a:gd name="T14" fmla="*/ 59 w 61"/>
                  <a:gd name="T15" fmla="*/ 43 h 62"/>
                  <a:gd name="T16" fmla="*/ 61 w 61"/>
                  <a:gd name="T17" fmla="*/ 31 h 62"/>
                  <a:gd name="T18" fmla="*/ 59 w 61"/>
                  <a:gd name="T19" fmla="*/ 19 h 62"/>
                  <a:gd name="T20" fmla="*/ 53 w 61"/>
                  <a:gd name="T21" fmla="*/ 9 h 62"/>
                  <a:gd name="T22" fmla="*/ 42 w 61"/>
                  <a:gd name="T23" fmla="*/ 2 h 62"/>
                  <a:gd name="T24" fmla="*/ 31 w 61"/>
                  <a:gd name="T25" fmla="*/ 0 h 62"/>
                  <a:gd name="T26" fmla="*/ 19 w 61"/>
                  <a:gd name="T27" fmla="*/ 2 h 62"/>
                  <a:gd name="T28" fmla="*/ 9 w 61"/>
                  <a:gd name="T29" fmla="*/ 9 h 62"/>
                  <a:gd name="T30" fmla="*/ 2 w 61"/>
                  <a:gd name="T31" fmla="*/ 19 h 62"/>
                  <a:gd name="T32" fmla="*/ 0 w 61"/>
                  <a:gd name="T33" fmla="*/ 31 h 62"/>
                  <a:gd name="T34" fmla="*/ 0 w 61"/>
                  <a:gd name="T35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1" h="62">
                    <a:moveTo>
                      <a:pt x="0" y="31"/>
                    </a:moveTo>
                    <a:lnTo>
                      <a:pt x="2" y="43"/>
                    </a:lnTo>
                    <a:lnTo>
                      <a:pt x="9" y="52"/>
                    </a:lnTo>
                    <a:lnTo>
                      <a:pt x="19" y="60"/>
                    </a:lnTo>
                    <a:lnTo>
                      <a:pt x="31" y="62"/>
                    </a:lnTo>
                    <a:lnTo>
                      <a:pt x="42" y="60"/>
                    </a:lnTo>
                    <a:lnTo>
                      <a:pt x="53" y="52"/>
                    </a:lnTo>
                    <a:lnTo>
                      <a:pt x="59" y="43"/>
                    </a:lnTo>
                    <a:lnTo>
                      <a:pt x="61" y="31"/>
                    </a:lnTo>
                    <a:lnTo>
                      <a:pt x="59" y="19"/>
                    </a:lnTo>
                    <a:lnTo>
                      <a:pt x="53" y="9"/>
                    </a:lnTo>
                    <a:lnTo>
                      <a:pt x="42" y="2"/>
                    </a:lnTo>
                    <a:lnTo>
                      <a:pt x="31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1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CC33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33" name="Rectangle 53"/>
            <p:cNvSpPr>
              <a:spLocks noChangeArrowheads="1"/>
            </p:cNvSpPr>
            <p:nvPr/>
          </p:nvSpPr>
          <p:spPr bwMode="auto">
            <a:xfrm>
              <a:off x="962274" y="3392548"/>
              <a:ext cx="75341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fr-FR" sz="1050" dirty="0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234" name="Rectangle 53"/>
            <p:cNvSpPr>
              <a:spLocks noChangeArrowheads="1"/>
            </p:cNvSpPr>
            <p:nvPr/>
          </p:nvSpPr>
          <p:spPr bwMode="auto">
            <a:xfrm>
              <a:off x="1293035" y="3392548"/>
              <a:ext cx="150682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fr-FR" sz="1050" dirty="0">
                  <a:solidFill>
                    <a:srgbClr val="000066"/>
                  </a:solidFill>
                  <a:cs typeface="Arial" charset="0"/>
                </a:rPr>
                <a:t>24</a:t>
              </a:r>
            </a:p>
          </p:txBody>
        </p:sp>
        <p:sp>
          <p:nvSpPr>
            <p:cNvPr id="235" name="Rectangle 53"/>
            <p:cNvSpPr>
              <a:spLocks noChangeArrowheads="1"/>
            </p:cNvSpPr>
            <p:nvPr/>
          </p:nvSpPr>
          <p:spPr bwMode="auto">
            <a:xfrm>
              <a:off x="1669123" y="3392548"/>
              <a:ext cx="150682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fr-FR" sz="1050" dirty="0">
                  <a:solidFill>
                    <a:srgbClr val="000066"/>
                  </a:solidFill>
                  <a:cs typeface="Arial" charset="0"/>
                </a:rPr>
                <a:t>48</a:t>
              </a:r>
            </a:p>
          </p:txBody>
        </p:sp>
        <p:sp>
          <p:nvSpPr>
            <p:cNvPr id="236" name="Rectangle 53"/>
            <p:cNvSpPr>
              <a:spLocks noChangeArrowheads="1"/>
            </p:cNvSpPr>
            <p:nvPr/>
          </p:nvSpPr>
          <p:spPr bwMode="auto">
            <a:xfrm>
              <a:off x="2414801" y="3392548"/>
              <a:ext cx="150682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fr-FR" sz="1050" dirty="0">
                  <a:solidFill>
                    <a:srgbClr val="000066"/>
                  </a:solidFill>
                  <a:cs typeface="Arial" charset="0"/>
                </a:rPr>
                <a:t>96</a:t>
              </a:r>
            </a:p>
          </p:txBody>
        </p:sp>
        <p:sp>
          <p:nvSpPr>
            <p:cNvPr id="237" name="Rectangle 236"/>
            <p:cNvSpPr>
              <a:spLocks noChangeArrowheads="1"/>
            </p:cNvSpPr>
            <p:nvPr/>
          </p:nvSpPr>
          <p:spPr bwMode="auto">
            <a:xfrm>
              <a:off x="3111208" y="3392548"/>
              <a:ext cx="226023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fr-FR" sz="1050" dirty="0">
                  <a:solidFill>
                    <a:srgbClr val="000066"/>
                  </a:solidFill>
                  <a:cs typeface="Arial" charset="0"/>
                </a:rPr>
                <a:t>144</a:t>
              </a:r>
            </a:p>
          </p:txBody>
        </p:sp>
        <p:sp>
          <p:nvSpPr>
            <p:cNvPr id="238" name="Rectangle 53"/>
            <p:cNvSpPr>
              <a:spLocks noChangeArrowheads="1"/>
            </p:cNvSpPr>
            <p:nvPr/>
          </p:nvSpPr>
          <p:spPr bwMode="auto">
            <a:xfrm>
              <a:off x="3556627" y="3365956"/>
              <a:ext cx="43619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200" dirty="0" err="1" smtClean="0">
                  <a:solidFill>
                    <a:srgbClr val="000066"/>
                  </a:solidFill>
                  <a:cs typeface="Arial" charset="0"/>
                </a:rPr>
                <a:t>weeks</a:t>
              </a:r>
              <a:endParaRPr 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43" name="Rectangle 52"/>
            <p:cNvSpPr>
              <a:spLocks noChangeArrowheads="1"/>
            </p:cNvSpPr>
            <p:nvPr/>
          </p:nvSpPr>
          <p:spPr bwMode="auto">
            <a:xfrm>
              <a:off x="457200" y="3191217"/>
              <a:ext cx="195566" cy="16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fr-FR" sz="1050" dirty="0">
                  <a:solidFill>
                    <a:srgbClr val="000066"/>
                  </a:solidFill>
                  <a:cs typeface="Arial" charset="0"/>
                </a:rPr>
                <a:t>-20</a:t>
              </a:r>
            </a:p>
          </p:txBody>
        </p:sp>
        <p:sp>
          <p:nvSpPr>
            <p:cNvPr id="244" name="Rectangle 53"/>
            <p:cNvSpPr>
              <a:spLocks noChangeArrowheads="1"/>
            </p:cNvSpPr>
            <p:nvPr/>
          </p:nvSpPr>
          <p:spPr bwMode="auto">
            <a:xfrm>
              <a:off x="564725" y="2549558"/>
              <a:ext cx="75341" cy="177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fr-FR" sz="1050" dirty="0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245" name="Rectangle 55"/>
            <p:cNvSpPr>
              <a:spLocks noChangeArrowheads="1"/>
            </p:cNvSpPr>
            <p:nvPr/>
          </p:nvSpPr>
          <p:spPr bwMode="auto">
            <a:xfrm>
              <a:off x="489384" y="1879659"/>
              <a:ext cx="150682" cy="177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fr-FR" sz="1050" dirty="0">
                  <a:solidFill>
                    <a:srgbClr val="000066"/>
                  </a:solidFill>
                  <a:cs typeface="Arial" charset="0"/>
                </a:rPr>
                <a:t>20</a:t>
              </a:r>
            </a:p>
          </p:txBody>
        </p:sp>
        <p:sp>
          <p:nvSpPr>
            <p:cNvPr id="248" name="Rectangle 53"/>
            <p:cNvSpPr>
              <a:spLocks noChangeArrowheads="1"/>
            </p:cNvSpPr>
            <p:nvPr/>
          </p:nvSpPr>
          <p:spPr bwMode="auto">
            <a:xfrm>
              <a:off x="811527" y="3616393"/>
              <a:ext cx="226088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602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600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595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49" name="Rectangle 53"/>
            <p:cNvSpPr>
              <a:spLocks noChangeArrowheads="1"/>
            </p:cNvSpPr>
            <p:nvPr/>
          </p:nvSpPr>
          <p:spPr bwMode="auto">
            <a:xfrm>
              <a:off x="1255364" y="3616393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541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527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529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50" name="Rectangle 53"/>
            <p:cNvSpPr>
              <a:spLocks noChangeArrowheads="1"/>
            </p:cNvSpPr>
            <p:nvPr/>
          </p:nvSpPr>
          <p:spPr bwMode="auto">
            <a:xfrm>
              <a:off x="1631452" y="3616393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521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542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507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51" name="Rectangle 53"/>
            <p:cNvSpPr>
              <a:spLocks noChangeArrowheads="1"/>
            </p:cNvSpPr>
            <p:nvPr/>
          </p:nvSpPr>
          <p:spPr bwMode="auto">
            <a:xfrm>
              <a:off x="2377130" y="3616393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490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505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490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52" name="Rectangle 251"/>
            <p:cNvSpPr>
              <a:spLocks noChangeArrowheads="1"/>
            </p:cNvSpPr>
            <p:nvPr/>
          </p:nvSpPr>
          <p:spPr bwMode="auto">
            <a:xfrm>
              <a:off x="3111208" y="3616393"/>
              <a:ext cx="226024" cy="48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364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397</a:t>
              </a:r>
            </a:p>
            <a:p>
              <a:pPr algn="ctr" defTabSz="914400">
                <a:defRPr/>
              </a:pPr>
              <a:r>
                <a:rPr lang="fr-FR" sz="1050" dirty="0" smtClean="0">
                  <a:solidFill>
                    <a:srgbClr val="000066"/>
                  </a:solidFill>
                  <a:cs typeface="Arial" charset="0"/>
                </a:rPr>
                <a:t>363</a:t>
              </a:r>
              <a:endParaRPr lang="fr-FR" sz="105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53" name="Line 49"/>
            <p:cNvSpPr>
              <a:spLocks noChangeShapeType="1"/>
            </p:cNvSpPr>
            <p:nvPr/>
          </p:nvSpPr>
          <p:spPr bwMode="auto">
            <a:xfrm flipH="1">
              <a:off x="304914" y="3690241"/>
              <a:ext cx="427038" cy="1587"/>
            </a:xfrm>
            <a:prstGeom prst="line">
              <a:avLst/>
            </a:prstGeom>
            <a:noFill/>
            <a:ln w="3968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54" name="Line 51"/>
            <p:cNvSpPr>
              <a:spLocks noChangeShapeType="1"/>
            </p:cNvSpPr>
            <p:nvPr/>
          </p:nvSpPr>
          <p:spPr bwMode="auto">
            <a:xfrm flipH="1">
              <a:off x="304914" y="3858767"/>
              <a:ext cx="427038" cy="1587"/>
            </a:xfrm>
            <a:prstGeom prst="line">
              <a:avLst/>
            </a:prstGeom>
            <a:noFill/>
            <a:ln w="3968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55" name="Line 50"/>
            <p:cNvSpPr>
              <a:spLocks noChangeShapeType="1"/>
            </p:cNvSpPr>
            <p:nvPr/>
          </p:nvSpPr>
          <p:spPr bwMode="auto">
            <a:xfrm flipH="1">
              <a:off x="304914" y="4023268"/>
              <a:ext cx="427038" cy="1588"/>
            </a:xfrm>
            <a:prstGeom prst="line">
              <a:avLst/>
            </a:prstGeom>
            <a:noFill/>
            <a:ln w="3968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62" name="Rectangle 53"/>
            <p:cNvSpPr>
              <a:spLocks noChangeArrowheads="1"/>
            </p:cNvSpPr>
            <p:nvPr/>
          </p:nvSpPr>
          <p:spPr bwMode="auto">
            <a:xfrm>
              <a:off x="1596931" y="1603579"/>
              <a:ext cx="140121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US" altLang="fr-FR" sz="1600" b="1" smtClean="0">
                  <a:solidFill>
                    <a:srgbClr val="333399"/>
                  </a:solidFill>
                  <a:latin typeface="+mj-lt"/>
                  <a:cs typeface="Arial" charset="0"/>
                </a:rPr>
                <a:t>Total cholesterol</a:t>
              </a:r>
              <a:endParaRPr lang="en-US" altLang="fr-FR" sz="1600" b="1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293" name="ZoneTexte 183"/>
            <p:cNvSpPr txBox="1">
              <a:spLocks noChangeArrowheads="1"/>
            </p:cNvSpPr>
            <p:nvPr/>
          </p:nvSpPr>
          <p:spPr bwMode="auto">
            <a:xfrm>
              <a:off x="2916284" y="2593109"/>
              <a:ext cx="8386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400" dirty="0" smtClean="0">
                  <a:solidFill>
                    <a:srgbClr val="000066"/>
                  </a:solidFill>
                  <a:cs typeface="Arial" charset="0"/>
                </a:rPr>
                <a:t>p&lt;0.001</a:t>
              </a:r>
              <a:endParaRPr lang="fr-FR" altLang="fr-FR" sz="1400" dirty="0">
                <a:solidFill>
                  <a:srgbClr val="000066"/>
                </a:solidFill>
                <a:cs typeface="Arial" charset="0"/>
              </a:endParaRPr>
            </a:p>
          </p:txBody>
        </p:sp>
      </p:grpSp>
      <p:grpSp>
        <p:nvGrpSpPr>
          <p:cNvPr id="270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27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72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dirty="0" smtClean="0">
                <a:ea typeface="ＭＳ Ｐゴシック"/>
                <a:cs typeface="ＭＳ Ｐゴシック"/>
              </a:rPr>
              <a:t>ACTG A5257 Study: (ATV/r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DRV/r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RAL) + TDF/FTC</a:t>
            </a:r>
            <a:endParaRPr lang="fr-FR" dirty="0"/>
          </a:p>
        </p:txBody>
      </p:sp>
      <p:grpSp>
        <p:nvGrpSpPr>
          <p:cNvPr id="5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478430" y="1191654"/>
            <a:ext cx="8375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US" altLang="fr-FR" sz="2400" b="1" dirty="0" smtClean="0">
                <a:solidFill>
                  <a:srgbClr val="CC3300"/>
                </a:solidFill>
                <a:latin typeface="+mj-lt"/>
                <a:cs typeface="Arial" charset="0"/>
              </a:rPr>
              <a:t>Mean percentage change in bone mineral density over 96 weeks</a:t>
            </a:r>
            <a:endParaRPr lang="en-US" altLang="fr-FR" sz="2400" b="1" dirty="0">
              <a:solidFill>
                <a:srgbClr val="CC3300"/>
              </a:solidFill>
              <a:latin typeface="+mj-lt"/>
              <a:cs typeface="Arial" charset="0"/>
            </a:endParaRPr>
          </a:p>
        </p:txBody>
      </p:sp>
      <p:grpSp>
        <p:nvGrpSpPr>
          <p:cNvPr id="117" name="Groupe 116"/>
          <p:cNvGrpSpPr/>
          <p:nvPr/>
        </p:nvGrpSpPr>
        <p:grpSpPr>
          <a:xfrm>
            <a:off x="592408" y="1578278"/>
            <a:ext cx="2904855" cy="2437026"/>
            <a:chOff x="592408" y="1578278"/>
            <a:chExt cx="2904855" cy="2437026"/>
          </a:xfrm>
        </p:grpSpPr>
        <p:sp>
          <p:nvSpPr>
            <p:cNvPr id="11" name="Rectangle 33"/>
            <p:cNvSpPr>
              <a:spLocks noChangeArrowheads="1"/>
            </p:cNvSpPr>
            <p:nvPr/>
          </p:nvSpPr>
          <p:spPr bwMode="auto">
            <a:xfrm>
              <a:off x="1074738" y="1866900"/>
              <a:ext cx="396875" cy="1630363"/>
            </a:xfrm>
            <a:prstGeom prst="rect">
              <a:avLst/>
            </a:prstGeom>
            <a:solidFill>
              <a:srgbClr val="323298"/>
            </a:solidFill>
            <a:ln w="9525">
              <a:solidFill>
                <a:srgbClr val="323298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2" name="Rectangle 34"/>
            <p:cNvSpPr>
              <a:spLocks noChangeArrowheads="1"/>
            </p:cNvSpPr>
            <p:nvPr/>
          </p:nvSpPr>
          <p:spPr bwMode="auto">
            <a:xfrm>
              <a:off x="2433638" y="1866900"/>
              <a:ext cx="384175" cy="154800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3" name="Rectangle 35"/>
            <p:cNvSpPr>
              <a:spLocks noChangeArrowheads="1"/>
            </p:cNvSpPr>
            <p:nvPr/>
          </p:nvSpPr>
          <p:spPr bwMode="auto">
            <a:xfrm>
              <a:off x="1471613" y="1866900"/>
              <a:ext cx="384175" cy="1440000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4" name="Rectangle 36"/>
            <p:cNvSpPr>
              <a:spLocks noChangeArrowheads="1"/>
            </p:cNvSpPr>
            <p:nvPr/>
          </p:nvSpPr>
          <p:spPr bwMode="auto">
            <a:xfrm>
              <a:off x="2817813" y="1866900"/>
              <a:ext cx="385762" cy="1000125"/>
            </a:xfrm>
            <a:prstGeom prst="rect">
              <a:avLst/>
            </a:prstGeom>
            <a:solidFill>
              <a:srgbClr val="007F00"/>
            </a:solidFill>
            <a:ln w="9525">
              <a:solidFill>
                <a:srgbClr val="007F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5" name="Line 37"/>
            <p:cNvSpPr>
              <a:spLocks noChangeShapeType="1"/>
            </p:cNvSpPr>
            <p:nvPr/>
          </p:nvSpPr>
          <p:spPr bwMode="auto">
            <a:xfrm>
              <a:off x="792163" y="1866900"/>
              <a:ext cx="0" cy="20828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6" name="Line 38"/>
            <p:cNvSpPr>
              <a:spLocks noChangeShapeType="1"/>
            </p:cNvSpPr>
            <p:nvPr/>
          </p:nvSpPr>
          <p:spPr bwMode="auto">
            <a:xfrm>
              <a:off x="769938" y="3949700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7" name="Line 39"/>
            <p:cNvSpPr>
              <a:spLocks noChangeShapeType="1"/>
            </p:cNvSpPr>
            <p:nvPr/>
          </p:nvSpPr>
          <p:spPr bwMode="auto">
            <a:xfrm>
              <a:off x="769938" y="3533775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8" name="Line 40"/>
            <p:cNvSpPr>
              <a:spLocks noChangeShapeType="1"/>
            </p:cNvSpPr>
            <p:nvPr/>
          </p:nvSpPr>
          <p:spPr bwMode="auto">
            <a:xfrm>
              <a:off x="769938" y="3116263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9" name="Line 41"/>
            <p:cNvSpPr>
              <a:spLocks noChangeShapeType="1"/>
            </p:cNvSpPr>
            <p:nvPr/>
          </p:nvSpPr>
          <p:spPr bwMode="auto">
            <a:xfrm>
              <a:off x="769938" y="2700338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0" name="Line 42"/>
            <p:cNvSpPr>
              <a:spLocks noChangeShapeType="1"/>
            </p:cNvSpPr>
            <p:nvPr/>
          </p:nvSpPr>
          <p:spPr bwMode="auto">
            <a:xfrm>
              <a:off x="769938" y="2282825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1" name="Line 43"/>
            <p:cNvSpPr>
              <a:spLocks noChangeShapeType="1"/>
            </p:cNvSpPr>
            <p:nvPr/>
          </p:nvSpPr>
          <p:spPr bwMode="auto">
            <a:xfrm>
              <a:off x="769938" y="1866900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2" name="Line 44"/>
            <p:cNvSpPr>
              <a:spLocks noChangeShapeType="1"/>
            </p:cNvSpPr>
            <p:nvPr/>
          </p:nvSpPr>
          <p:spPr bwMode="auto">
            <a:xfrm>
              <a:off x="792163" y="1866900"/>
              <a:ext cx="27051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3" name="Line 45"/>
            <p:cNvSpPr>
              <a:spLocks noChangeShapeType="1"/>
            </p:cNvSpPr>
            <p:nvPr/>
          </p:nvSpPr>
          <p:spPr bwMode="auto">
            <a:xfrm flipV="1">
              <a:off x="792163" y="1866900"/>
              <a:ext cx="0" cy="349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4" name="Line 46"/>
            <p:cNvSpPr>
              <a:spLocks noChangeShapeType="1"/>
            </p:cNvSpPr>
            <p:nvPr/>
          </p:nvSpPr>
          <p:spPr bwMode="auto">
            <a:xfrm flipV="1">
              <a:off x="2151063" y="1866900"/>
              <a:ext cx="0" cy="349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5" name="Line 47"/>
            <p:cNvSpPr>
              <a:spLocks noChangeShapeType="1"/>
            </p:cNvSpPr>
            <p:nvPr/>
          </p:nvSpPr>
          <p:spPr bwMode="auto">
            <a:xfrm flipV="1">
              <a:off x="3497263" y="1866900"/>
              <a:ext cx="0" cy="349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1109663" y="3200400"/>
              <a:ext cx="30936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3.9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27" name="Rectangle 49"/>
            <p:cNvSpPr>
              <a:spLocks noChangeArrowheads="1"/>
            </p:cNvSpPr>
            <p:nvPr/>
          </p:nvSpPr>
          <p:spPr bwMode="auto">
            <a:xfrm>
              <a:off x="2466975" y="3141548"/>
              <a:ext cx="30936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3.7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28" name="Rectangle 50"/>
            <p:cNvSpPr>
              <a:spLocks noChangeArrowheads="1"/>
            </p:cNvSpPr>
            <p:nvPr/>
          </p:nvSpPr>
          <p:spPr bwMode="auto">
            <a:xfrm>
              <a:off x="1504950" y="3069540"/>
              <a:ext cx="30936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3.4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29" name="Rectangle 51"/>
            <p:cNvSpPr>
              <a:spLocks noChangeArrowheads="1"/>
            </p:cNvSpPr>
            <p:nvPr/>
          </p:nvSpPr>
          <p:spPr bwMode="auto">
            <a:xfrm>
              <a:off x="2852738" y="2568575"/>
              <a:ext cx="3079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2.4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30" name="Rectangle 52"/>
            <p:cNvSpPr>
              <a:spLocks noChangeArrowheads="1"/>
            </p:cNvSpPr>
            <p:nvPr/>
          </p:nvSpPr>
          <p:spPr bwMode="auto">
            <a:xfrm>
              <a:off x="592408" y="3830638"/>
              <a:ext cx="1362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cs typeface="Arial" charset="0"/>
                </a:rPr>
                <a:t>-5</a:t>
              </a:r>
            </a:p>
          </p:txBody>
        </p:sp>
        <p:sp>
          <p:nvSpPr>
            <p:cNvPr id="31" name="Rectangle 53"/>
            <p:cNvSpPr>
              <a:spLocks noChangeArrowheads="1"/>
            </p:cNvSpPr>
            <p:nvPr/>
          </p:nvSpPr>
          <p:spPr bwMode="auto">
            <a:xfrm>
              <a:off x="592408" y="3414713"/>
              <a:ext cx="1362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cs typeface="Arial" charset="0"/>
                </a:rPr>
                <a:t>-4</a:t>
              </a:r>
            </a:p>
          </p:txBody>
        </p:sp>
        <p:sp>
          <p:nvSpPr>
            <p:cNvPr id="32" name="Rectangle 54"/>
            <p:cNvSpPr>
              <a:spLocks noChangeArrowheads="1"/>
            </p:cNvSpPr>
            <p:nvPr/>
          </p:nvSpPr>
          <p:spPr bwMode="auto">
            <a:xfrm>
              <a:off x="592408" y="2997200"/>
              <a:ext cx="1362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cs typeface="Arial" charset="0"/>
                </a:rPr>
                <a:t>-3</a:t>
              </a:r>
            </a:p>
          </p:txBody>
        </p:sp>
        <p:sp>
          <p:nvSpPr>
            <p:cNvPr id="33" name="Rectangle 55"/>
            <p:cNvSpPr>
              <a:spLocks noChangeArrowheads="1"/>
            </p:cNvSpPr>
            <p:nvPr/>
          </p:nvSpPr>
          <p:spPr bwMode="auto">
            <a:xfrm>
              <a:off x="592408" y="2581275"/>
              <a:ext cx="1362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cs typeface="Arial" charset="0"/>
                </a:rPr>
                <a:t>-2</a:t>
              </a:r>
            </a:p>
          </p:txBody>
        </p:sp>
        <p:sp>
          <p:nvSpPr>
            <p:cNvPr id="34" name="Rectangle 56"/>
            <p:cNvSpPr>
              <a:spLocks noChangeArrowheads="1"/>
            </p:cNvSpPr>
            <p:nvPr/>
          </p:nvSpPr>
          <p:spPr bwMode="auto">
            <a:xfrm>
              <a:off x="592408" y="2163763"/>
              <a:ext cx="1362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 dirty="0">
                  <a:solidFill>
                    <a:srgbClr val="000066"/>
                  </a:solidFill>
                  <a:cs typeface="Arial" charset="0"/>
                </a:rPr>
                <a:t>-1</a:t>
              </a:r>
            </a:p>
          </p:txBody>
        </p:sp>
        <p:sp>
          <p:nvSpPr>
            <p:cNvPr id="35" name="Rectangle 57"/>
            <p:cNvSpPr>
              <a:spLocks noChangeArrowheads="1"/>
            </p:cNvSpPr>
            <p:nvPr/>
          </p:nvSpPr>
          <p:spPr bwMode="auto">
            <a:xfrm>
              <a:off x="643704" y="1747838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36" name="Rectangle 58"/>
            <p:cNvSpPr>
              <a:spLocks noChangeArrowheads="1"/>
            </p:cNvSpPr>
            <p:nvPr/>
          </p:nvSpPr>
          <p:spPr bwMode="auto">
            <a:xfrm>
              <a:off x="928688" y="3811588"/>
              <a:ext cx="10790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200" b="1">
                  <a:solidFill>
                    <a:srgbClr val="000066"/>
                  </a:solidFill>
                  <a:cs typeface="Arial" charset="0"/>
                </a:rPr>
                <a:t>ATV/r vs DRV/r</a:t>
              </a:r>
            </a:p>
          </p:txBody>
        </p:sp>
        <p:sp>
          <p:nvSpPr>
            <p:cNvPr id="37" name="Rectangle 59"/>
            <p:cNvSpPr>
              <a:spLocks noChangeArrowheads="1"/>
            </p:cNvSpPr>
            <p:nvPr/>
          </p:nvSpPr>
          <p:spPr bwMode="auto">
            <a:xfrm>
              <a:off x="2365375" y="3811588"/>
              <a:ext cx="81820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200" b="1" dirty="0" smtClean="0">
                  <a:solidFill>
                    <a:srgbClr val="000066"/>
                  </a:solidFill>
                  <a:cs typeface="Arial" charset="0"/>
                </a:rPr>
                <a:t>PI/</a:t>
              </a:r>
              <a:r>
                <a:rPr lang="fr-FR" altLang="fr-FR" sz="1200" b="1" dirty="0">
                  <a:solidFill>
                    <a:srgbClr val="000066"/>
                  </a:solidFill>
                  <a:cs typeface="Arial" charset="0"/>
                </a:rPr>
                <a:t>r vs RAL</a:t>
              </a:r>
            </a:p>
          </p:txBody>
        </p:sp>
        <p:sp>
          <p:nvSpPr>
            <p:cNvPr id="38" name="ZoneTexte 79"/>
            <p:cNvSpPr txBox="1">
              <a:spLocks noChangeArrowheads="1"/>
            </p:cNvSpPr>
            <p:nvPr/>
          </p:nvSpPr>
          <p:spPr bwMode="auto">
            <a:xfrm>
              <a:off x="1706240" y="1578278"/>
              <a:ext cx="91663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/>
              <a:r>
                <a:rPr lang="fr-FR" altLang="fr-FR" sz="1600" b="1" dirty="0" smtClean="0">
                  <a:solidFill>
                    <a:srgbClr val="333399"/>
                  </a:solidFill>
                  <a:latin typeface="+mj-lt"/>
                  <a:cs typeface="Arial" charset="0"/>
                </a:rPr>
                <a:t>Total hip</a:t>
              </a:r>
              <a:endParaRPr lang="fr-FR" altLang="fr-FR" sz="1600" b="1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9" name="ZoneTexte 82"/>
            <p:cNvSpPr txBox="1">
              <a:spLocks noChangeArrowheads="1"/>
            </p:cNvSpPr>
            <p:nvPr/>
          </p:nvSpPr>
          <p:spPr bwMode="auto">
            <a:xfrm>
              <a:off x="1087438" y="3468688"/>
              <a:ext cx="5774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000" dirty="0" smtClean="0">
                  <a:solidFill>
                    <a:srgbClr val="000066"/>
                  </a:solidFill>
                  <a:cs typeface="Arial" charset="0"/>
                </a:rPr>
                <a:t>p=0.36</a:t>
              </a:r>
              <a:endParaRPr lang="fr-FR" alt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0" name="ZoneTexte 83"/>
            <p:cNvSpPr txBox="1">
              <a:spLocks noChangeArrowheads="1"/>
            </p:cNvSpPr>
            <p:nvPr/>
          </p:nvSpPr>
          <p:spPr bwMode="auto">
            <a:xfrm>
              <a:off x="2365375" y="3468688"/>
              <a:ext cx="64793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000" dirty="0" smtClean="0">
                  <a:solidFill>
                    <a:srgbClr val="000066"/>
                  </a:solidFill>
                  <a:cs typeface="Arial" charset="0"/>
                </a:rPr>
                <a:t>p=0.005</a:t>
              </a:r>
              <a:endParaRPr lang="fr-FR" alt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</p:grpSp>
      <p:sp>
        <p:nvSpPr>
          <p:cNvPr id="69" name="ZoneTexte 80"/>
          <p:cNvSpPr txBox="1">
            <a:spLocks noChangeArrowheads="1"/>
          </p:cNvSpPr>
          <p:nvPr/>
        </p:nvSpPr>
        <p:spPr bwMode="auto">
          <a:xfrm>
            <a:off x="6605307" y="1578278"/>
            <a:ext cx="13388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1600" b="1" dirty="0" err="1" smtClean="0">
                <a:solidFill>
                  <a:srgbClr val="333399"/>
                </a:solidFill>
                <a:latin typeface="+mj-lt"/>
                <a:cs typeface="Arial" charset="0"/>
              </a:rPr>
              <a:t>Lumbar</a:t>
            </a:r>
            <a:r>
              <a:rPr lang="fr-FR" altLang="fr-FR" sz="1600" b="1" dirty="0" smtClean="0">
                <a:solidFill>
                  <a:srgbClr val="333399"/>
                </a:solidFill>
                <a:latin typeface="+mj-lt"/>
                <a:cs typeface="Arial" charset="0"/>
              </a:rPr>
              <a:t> </a:t>
            </a:r>
            <a:r>
              <a:rPr lang="fr-FR" altLang="fr-FR" sz="1600" b="1" dirty="0" err="1" smtClean="0">
                <a:solidFill>
                  <a:srgbClr val="333399"/>
                </a:solidFill>
                <a:latin typeface="+mj-lt"/>
                <a:cs typeface="Arial" charset="0"/>
              </a:rPr>
              <a:t>spine</a:t>
            </a:r>
            <a:endParaRPr lang="fr-FR" altLang="fr-FR" sz="1600" b="1" dirty="0">
              <a:solidFill>
                <a:srgbClr val="333399"/>
              </a:solidFill>
              <a:latin typeface="+mj-lt"/>
              <a:cs typeface="Arial" charset="0"/>
            </a:endParaRPr>
          </a:p>
        </p:txBody>
      </p:sp>
      <p:grpSp>
        <p:nvGrpSpPr>
          <p:cNvPr id="118" name="Groupe 117"/>
          <p:cNvGrpSpPr/>
          <p:nvPr/>
        </p:nvGrpSpPr>
        <p:grpSpPr>
          <a:xfrm>
            <a:off x="5697538" y="1736725"/>
            <a:ext cx="2874962" cy="2267466"/>
            <a:chOff x="5697538" y="1736725"/>
            <a:chExt cx="2874962" cy="2267466"/>
          </a:xfrm>
        </p:grpSpPr>
        <p:sp>
          <p:nvSpPr>
            <p:cNvPr id="42" name="Rectangle 62"/>
            <p:cNvSpPr>
              <a:spLocks noChangeArrowheads="1"/>
            </p:cNvSpPr>
            <p:nvPr/>
          </p:nvSpPr>
          <p:spPr bwMode="auto">
            <a:xfrm>
              <a:off x="6218238" y="1866900"/>
              <a:ext cx="384175" cy="1666875"/>
            </a:xfrm>
            <a:prstGeom prst="rect">
              <a:avLst/>
            </a:prstGeom>
            <a:solidFill>
              <a:srgbClr val="323298"/>
            </a:solidFill>
            <a:ln w="9525">
              <a:solidFill>
                <a:srgbClr val="323298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3" name="Rectangle 63"/>
            <p:cNvSpPr>
              <a:spLocks noChangeArrowheads="1"/>
            </p:cNvSpPr>
            <p:nvPr/>
          </p:nvSpPr>
          <p:spPr bwMode="auto">
            <a:xfrm>
              <a:off x="7542213" y="1866900"/>
              <a:ext cx="373062" cy="158273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4" name="Rectangle 64"/>
            <p:cNvSpPr>
              <a:spLocks noChangeArrowheads="1"/>
            </p:cNvSpPr>
            <p:nvPr/>
          </p:nvSpPr>
          <p:spPr bwMode="auto">
            <a:xfrm>
              <a:off x="6602413" y="1866900"/>
              <a:ext cx="373062" cy="1500188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5" name="Rectangle 65"/>
            <p:cNvSpPr>
              <a:spLocks noChangeArrowheads="1"/>
            </p:cNvSpPr>
            <p:nvPr/>
          </p:nvSpPr>
          <p:spPr bwMode="auto">
            <a:xfrm>
              <a:off x="7915275" y="1866900"/>
              <a:ext cx="373063" cy="749300"/>
            </a:xfrm>
            <a:prstGeom prst="rect">
              <a:avLst/>
            </a:prstGeom>
            <a:solidFill>
              <a:srgbClr val="007F00"/>
            </a:solidFill>
            <a:ln w="9525">
              <a:solidFill>
                <a:srgbClr val="007F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6" name="Line 66"/>
            <p:cNvSpPr>
              <a:spLocks noChangeShapeType="1"/>
            </p:cNvSpPr>
            <p:nvPr/>
          </p:nvSpPr>
          <p:spPr bwMode="auto">
            <a:xfrm>
              <a:off x="5935663" y="1866900"/>
              <a:ext cx="0" cy="20828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7" name="Line 67"/>
            <p:cNvSpPr>
              <a:spLocks noChangeShapeType="1"/>
            </p:cNvSpPr>
            <p:nvPr/>
          </p:nvSpPr>
          <p:spPr bwMode="auto">
            <a:xfrm>
              <a:off x="5911850" y="3949700"/>
              <a:ext cx="238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8" name="Line 68"/>
            <p:cNvSpPr>
              <a:spLocks noChangeShapeType="1"/>
            </p:cNvSpPr>
            <p:nvPr/>
          </p:nvSpPr>
          <p:spPr bwMode="auto">
            <a:xfrm>
              <a:off x="5911850" y="3533775"/>
              <a:ext cx="238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49" name="Line 69"/>
            <p:cNvSpPr>
              <a:spLocks noChangeShapeType="1"/>
            </p:cNvSpPr>
            <p:nvPr/>
          </p:nvSpPr>
          <p:spPr bwMode="auto">
            <a:xfrm>
              <a:off x="5911850" y="3116263"/>
              <a:ext cx="238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0" name="Line 70"/>
            <p:cNvSpPr>
              <a:spLocks noChangeShapeType="1"/>
            </p:cNvSpPr>
            <p:nvPr/>
          </p:nvSpPr>
          <p:spPr bwMode="auto">
            <a:xfrm>
              <a:off x="5911850" y="2700338"/>
              <a:ext cx="238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1" name="Line 71"/>
            <p:cNvSpPr>
              <a:spLocks noChangeShapeType="1"/>
            </p:cNvSpPr>
            <p:nvPr/>
          </p:nvSpPr>
          <p:spPr bwMode="auto">
            <a:xfrm>
              <a:off x="5911850" y="2282825"/>
              <a:ext cx="238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2" name="Line 72"/>
            <p:cNvSpPr>
              <a:spLocks noChangeShapeType="1"/>
            </p:cNvSpPr>
            <p:nvPr/>
          </p:nvSpPr>
          <p:spPr bwMode="auto">
            <a:xfrm>
              <a:off x="5911850" y="1866900"/>
              <a:ext cx="23813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3" name="Line 73"/>
            <p:cNvSpPr>
              <a:spLocks noChangeShapeType="1"/>
            </p:cNvSpPr>
            <p:nvPr/>
          </p:nvSpPr>
          <p:spPr bwMode="auto">
            <a:xfrm>
              <a:off x="5935663" y="1866900"/>
              <a:ext cx="2636837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4" name="Line 74"/>
            <p:cNvSpPr>
              <a:spLocks noChangeShapeType="1"/>
            </p:cNvSpPr>
            <p:nvPr/>
          </p:nvSpPr>
          <p:spPr bwMode="auto">
            <a:xfrm flipV="1">
              <a:off x="5935663" y="1866900"/>
              <a:ext cx="0" cy="349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5" name="Line 75"/>
            <p:cNvSpPr>
              <a:spLocks noChangeShapeType="1"/>
            </p:cNvSpPr>
            <p:nvPr/>
          </p:nvSpPr>
          <p:spPr bwMode="auto">
            <a:xfrm flipV="1">
              <a:off x="7259638" y="1866900"/>
              <a:ext cx="0" cy="349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6" name="Line 76"/>
            <p:cNvSpPr>
              <a:spLocks noChangeShapeType="1"/>
            </p:cNvSpPr>
            <p:nvPr/>
          </p:nvSpPr>
          <p:spPr bwMode="auto">
            <a:xfrm flipV="1">
              <a:off x="8572500" y="1866900"/>
              <a:ext cx="0" cy="349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57" name="Rectangle 77"/>
            <p:cNvSpPr>
              <a:spLocks noChangeArrowheads="1"/>
            </p:cNvSpPr>
            <p:nvPr/>
          </p:nvSpPr>
          <p:spPr bwMode="auto">
            <a:xfrm>
              <a:off x="6262688" y="3282950"/>
              <a:ext cx="3079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4.0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8" name="Rectangle 78"/>
            <p:cNvSpPr>
              <a:spLocks noChangeArrowheads="1"/>
            </p:cNvSpPr>
            <p:nvPr/>
          </p:nvSpPr>
          <p:spPr bwMode="auto">
            <a:xfrm>
              <a:off x="7564438" y="3200400"/>
              <a:ext cx="3079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3.8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9" name="Rectangle 79"/>
            <p:cNvSpPr>
              <a:spLocks noChangeArrowheads="1"/>
            </p:cNvSpPr>
            <p:nvPr/>
          </p:nvSpPr>
          <p:spPr bwMode="auto">
            <a:xfrm>
              <a:off x="6624638" y="3116263"/>
              <a:ext cx="3079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3.6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60" name="Rectangle 80"/>
            <p:cNvSpPr>
              <a:spLocks noChangeArrowheads="1"/>
            </p:cNvSpPr>
            <p:nvPr/>
          </p:nvSpPr>
          <p:spPr bwMode="auto">
            <a:xfrm>
              <a:off x="7937500" y="2366963"/>
              <a:ext cx="3079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1.8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61" name="Rectangle 81"/>
            <p:cNvSpPr>
              <a:spLocks noChangeArrowheads="1"/>
            </p:cNvSpPr>
            <p:nvPr/>
          </p:nvSpPr>
          <p:spPr bwMode="auto">
            <a:xfrm>
              <a:off x="5697538" y="3819525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-5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62" name="Rectangle 82"/>
            <p:cNvSpPr>
              <a:spLocks noChangeArrowheads="1"/>
            </p:cNvSpPr>
            <p:nvPr/>
          </p:nvSpPr>
          <p:spPr bwMode="auto">
            <a:xfrm>
              <a:off x="5697538" y="3402013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-4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63" name="Rectangle 83"/>
            <p:cNvSpPr>
              <a:spLocks noChangeArrowheads="1"/>
            </p:cNvSpPr>
            <p:nvPr/>
          </p:nvSpPr>
          <p:spPr bwMode="auto">
            <a:xfrm>
              <a:off x="5697538" y="2986088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-3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64" name="Rectangle 84"/>
            <p:cNvSpPr>
              <a:spLocks noChangeArrowheads="1"/>
            </p:cNvSpPr>
            <p:nvPr/>
          </p:nvSpPr>
          <p:spPr bwMode="auto">
            <a:xfrm>
              <a:off x="5697538" y="2568575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-2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65" name="Rectangle 85"/>
            <p:cNvSpPr>
              <a:spLocks noChangeArrowheads="1"/>
            </p:cNvSpPr>
            <p:nvPr/>
          </p:nvSpPr>
          <p:spPr bwMode="auto">
            <a:xfrm>
              <a:off x="5697538" y="2152650"/>
              <a:ext cx="1362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-1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66" name="Rectangle 86"/>
            <p:cNvSpPr>
              <a:spLocks noChangeArrowheads="1"/>
            </p:cNvSpPr>
            <p:nvPr/>
          </p:nvSpPr>
          <p:spPr bwMode="auto">
            <a:xfrm>
              <a:off x="5757863" y="1736725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0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67" name="Rectangle 87"/>
            <p:cNvSpPr>
              <a:spLocks noChangeArrowheads="1"/>
            </p:cNvSpPr>
            <p:nvPr/>
          </p:nvSpPr>
          <p:spPr bwMode="auto">
            <a:xfrm>
              <a:off x="6127750" y="3811588"/>
              <a:ext cx="10790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>
                <a:defRPr/>
              </a:pPr>
              <a:r>
                <a:rPr lang="fr-FR" sz="1200" b="1" dirty="0">
                  <a:solidFill>
                    <a:srgbClr val="000066"/>
                  </a:solidFill>
                  <a:latin typeface="Arial"/>
                  <a:cs typeface="Arial" charset="0"/>
                </a:rPr>
                <a:t>ATV/r vs DRV/r</a:t>
              </a:r>
            </a:p>
          </p:txBody>
        </p:sp>
        <p:sp>
          <p:nvSpPr>
            <p:cNvPr id="68" name="Rectangle 88"/>
            <p:cNvSpPr>
              <a:spLocks noChangeArrowheads="1"/>
            </p:cNvSpPr>
            <p:nvPr/>
          </p:nvSpPr>
          <p:spPr bwMode="auto">
            <a:xfrm>
              <a:off x="7575550" y="3811588"/>
              <a:ext cx="81820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>
                <a:defRPr/>
              </a:pPr>
              <a:r>
                <a:rPr lang="fr-FR" sz="1200" b="1" dirty="0" smtClean="0">
                  <a:solidFill>
                    <a:srgbClr val="000066"/>
                  </a:solidFill>
                  <a:latin typeface="Arial"/>
                  <a:cs typeface="Arial" charset="0"/>
                </a:rPr>
                <a:t>PI/</a:t>
              </a:r>
              <a:r>
                <a:rPr lang="fr-FR" sz="1200" b="1" dirty="0">
                  <a:solidFill>
                    <a:srgbClr val="000066"/>
                  </a:solidFill>
                  <a:latin typeface="Arial"/>
                  <a:cs typeface="Arial" charset="0"/>
                </a:rPr>
                <a:t>r vs RAL</a:t>
              </a:r>
            </a:p>
          </p:txBody>
        </p:sp>
        <p:sp>
          <p:nvSpPr>
            <p:cNvPr id="70" name="ZoneTexte 84"/>
            <p:cNvSpPr txBox="1">
              <a:spLocks noChangeArrowheads="1"/>
            </p:cNvSpPr>
            <p:nvPr/>
          </p:nvSpPr>
          <p:spPr bwMode="auto">
            <a:xfrm>
              <a:off x="6253163" y="3557588"/>
              <a:ext cx="5774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000" dirty="0" smtClean="0">
                  <a:solidFill>
                    <a:srgbClr val="000066"/>
                  </a:solidFill>
                  <a:cs typeface="Arial" charset="0"/>
                </a:rPr>
                <a:t>p=0.42</a:t>
              </a:r>
              <a:endParaRPr lang="fr-FR" alt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71" name="ZoneTexte 85"/>
            <p:cNvSpPr txBox="1">
              <a:spLocks noChangeArrowheads="1"/>
            </p:cNvSpPr>
            <p:nvPr/>
          </p:nvSpPr>
          <p:spPr bwMode="auto">
            <a:xfrm>
              <a:off x="7532688" y="3557588"/>
              <a:ext cx="64793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000" dirty="0" smtClean="0">
                  <a:solidFill>
                    <a:srgbClr val="000066"/>
                  </a:solidFill>
                  <a:cs typeface="Arial" charset="0"/>
                </a:rPr>
                <a:t>p&lt;0.001</a:t>
              </a:r>
              <a:endParaRPr lang="fr-FR" alt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</p:grpSp>
      <p:sp>
        <p:nvSpPr>
          <p:cNvPr id="93" name="ZoneTexte 81"/>
          <p:cNvSpPr txBox="1">
            <a:spLocks noChangeArrowheads="1"/>
          </p:cNvSpPr>
          <p:nvPr/>
        </p:nvSpPr>
        <p:spPr bwMode="auto">
          <a:xfrm>
            <a:off x="4148643" y="4098558"/>
            <a:ext cx="1073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1600" b="1" dirty="0" smtClean="0">
                <a:solidFill>
                  <a:srgbClr val="333399"/>
                </a:solidFill>
                <a:latin typeface="+mj-lt"/>
                <a:cs typeface="Arial" charset="0"/>
              </a:rPr>
              <a:t>Total body</a:t>
            </a:r>
            <a:endParaRPr lang="fr-FR" altLang="fr-FR" sz="1600" b="1" dirty="0">
              <a:solidFill>
                <a:srgbClr val="333399"/>
              </a:solidFill>
              <a:latin typeface="+mj-lt"/>
              <a:cs typeface="Arial" charset="0"/>
            </a:endParaRPr>
          </a:p>
        </p:txBody>
      </p:sp>
      <p:sp>
        <p:nvSpPr>
          <p:cNvPr id="105" name="Text Box 3"/>
          <p:cNvSpPr txBox="1">
            <a:spLocks noChangeArrowheads="1"/>
          </p:cNvSpPr>
          <p:nvPr/>
        </p:nvSpPr>
        <p:spPr bwMode="auto">
          <a:xfrm>
            <a:off x="5396746" y="6548037"/>
            <a:ext cx="3700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eaLnBrk="0" hangingPunct="0"/>
            <a:r>
              <a:rPr lang="en-US" altLang="fr-FR" sz="1200" i="1" dirty="0">
                <a:solidFill>
                  <a:srgbClr val="CC0000"/>
                </a:solidFill>
                <a:cs typeface="Arial" charset="0"/>
              </a:rPr>
              <a:t>Brown TT, JID 2015; 212:1241-9</a:t>
            </a:r>
            <a:endParaRPr lang="en-GB" altLang="fr-FR" sz="1200" i="1" dirty="0">
              <a:solidFill>
                <a:srgbClr val="CC0000"/>
              </a:solidFill>
              <a:cs typeface="Arial" charset="0"/>
            </a:endParaRPr>
          </a:p>
        </p:txBody>
      </p:sp>
      <p:grpSp>
        <p:nvGrpSpPr>
          <p:cNvPr id="116" name="Groupe 115"/>
          <p:cNvGrpSpPr/>
          <p:nvPr/>
        </p:nvGrpSpPr>
        <p:grpSpPr>
          <a:xfrm>
            <a:off x="1109662" y="4654014"/>
            <a:ext cx="1665287" cy="1352015"/>
            <a:chOff x="4301347" y="1849973"/>
            <a:chExt cx="1665287" cy="1352015"/>
          </a:xfrm>
        </p:grpSpPr>
        <p:sp>
          <p:nvSpPr>
            <p:cNvPr id="107" name="AutoShape 165"/>
            <p:cNvSpPr>
              <a:spLocks noChangeArrowheads="1"/>
            </p:cNvSpPr>
            <p:nvPr/>
          </p:nvSpPr>
          <p:spPr bwMode="auto">
            <a:xfrm>
              <a:off x="4301347" y="1849973"/>
              <a:ext cx="1665287" cy="135201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160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108" name="Line 59"/>
            <p:cNvSpPr>
              <a:spLocks noChangeShapeType="1"/>
            </p:cNvSpPr>
            <p:nvPr/>
          </p:nvSpPr>
          <p:spPr bwMode="auto">
            <a:xfrm>
              <a:off x="4354513" y="2330450"/>
              <a:ext cx="188912" cy="0"/>
            </a:xfrm>
            <a:prstGeom prst="line">
              <a:avLst/>
            </a:prstGeom>
            <a:noFill/>
            <a:ln w="31750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600">
                <a:latin typeface="+mj-lt"/>
              </a:endParaRPr>
            </a:p>
          </p:txBody>
        </p:sp>
        <p:sp>
          <p:nvSpPr>
            <p:cNvPr id="109" name="Line 60"/>
            <p:cNvSpPr>
              <a:spLocks noChangeShapeType="1"/>
            </p:cNvSpPr>
            <p:nvPr/>
          </p:nvSpPr>
          <p:spPr bwMode="auto">
            <a:xfrm>
              <a:off x="4354513" y="2012950"/>
              <a:ext cx="188912" cy="0"/>
            </a:xfrm>
            <a:prstGeom prst="line">
              <a:avLst/>
            </a:prstGeom>
            <a:noFill/>
            <a:ln w="31750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600">
                <a:latin typeface="+mj-lt"/>
              </a:endParaRPr>
            </a:p>
          </p:txBody>
        </p:sp>
        <p:sp>
          <p:nvSpPr>
            <p:cNvPr id="110" name="Line 61"/>
            <p:cNvSpPr>
              <a:spLocks noChangeShapeType="1"/>
            </p:cNvSpPr>
            <p:nvPr/>
          </p:nvSpPr>
          <p:spPr bwMode="auto">
            <a:xfrm flipH="1">
              <a:off x="4354513" y="2635250"/>
              <a:ext cx="188912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600">
                <a:latin typeface="+mj-lt"/>
              </a:endParaRPr>
            </a:p>
          </p:txBody>
        </p:sp>
        <p:sp>
          <p:nvSpPr>
            <p:cNvPr id="111" name="Rectangle 130"/>
            <p:cNvSpPr>
              <a:spLocks noChangeArrowheads="1"/>
            </p:cNvSpPr>
            <p:nvPr/>
          </p:nvSpPr>
          <p:spPr bwMode="auto">
            <a:xfrm>
              <a:off x="4605338" y="1905000"/>
              <a:ext cx="130163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ATV/</a:t>
              </a:r>
              <a:r>
                <a:rPr lang="fr-FR" sz="1600" b="1" dirty="0" smtClean="0">
                  <a:solidFill>
                    <a:srgbClr val="333399"/>
                  </a:solidFill>
                  <a:latin typeface="+mj-lt"/>
                </a:rPr>
                <a:t>r (N = 109)</a:t>
              </a:r>
              <a:endParaRPr lang="fr-FR" sz="16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2" name="Rectangle 131"/>
            <p:cNvSpPr>
              <a:spLocks noChangeArrowheads="1"/>
            </p:cNvSpPr>
            <p:nvPr/>
          </p:nvSpPr>
          <p:spPr bwMode="auto">
            <a:xfrm>
              <a:off x="4605338" y="2222500"/>
              <a:ext cx="114454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600" b="1" dirty="0" smtClean="0">
                  <a:solidFill>
                    <a:srgbClr val="333399"/>
                  </a:solidFill>
                  <a:latin typeface="+mj-lt"/>
                </a:rPr>
                <a:t>RAL (N = 106)</a:t>
              </a:r>
              <a:endParaRPr lang="fr-FR" sz="16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3" name="Rectangle 132"/>
            <p:cNvSpPr>
              <a:spLocks noChangeArrowheads="1"/>
            </p:cNvSpPr>
            <p:nvPr/>
          </p:nvSpPr>
          <p:spPr bwMode="auto">
            <a:xfrm>
              <a:off x="4605338" y="2527300"/>
              <a:ext cx="133440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DRV/</a:t>
              </a:r>
              <a:r>
                <a:rPr lang="fr-FR" sz="1600" b="1" dirty="0" smtClean="0">
                  <a:solidFill>
                    <a:srgbClr val="333399"/>
                  </a:solidFill>
                  <a:latin typeface="+mj-lt"/>
                </a:rPr>
                <a:t>r (N = 113)</a:t>
              </a:r>
              <a:endParaRPr lang="fr-FR" sz="16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4" name="Line 61"/>
            <p:cNvSpPr>
              <a:spLocks noChangeShapeType="1"/>
            </p:cNvSpPr>
            <p:nvPr/>
          </p:nvSpPr>
          <p:spPr bwMode="auto">
            <a:xfrm flipH="1">
              <a:off x="4355976" y="2961010"/>
              <a:ext cx="188912" cy="0"/>
            </a:xfrm>
            <a:prstGeom prst="line">
              <a:avLst/>
            </a:prstGeom>
            <a:noFill/>
            <a:ln w="3175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600">
                <a:latin typeface="+mj-lt"/>
              </a:endParaRPr>
            </a:p>
          </p:txBody>
        </p:sp>
        <p:sp>
          <p:nvSpPr>
            <p:cNvPr id="115" name="Rectangle 132"/>
            <p:cNvSpPr>
              <a:spLocks noChangeArrowheads="1"/>
            </p:cNvSpPr>
            <p:nvPr/>
          </p:nvSpPr>
          <p:spPr bwMode="auto">
            <a:xfrm>
              <a:off x="4606801" y="2853060"/>
              <a:ext cx="124122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600" b="1" dirty="0" err="1" smtClean="0">
                  <a:solidFill>
                    <a:srgbClr val="333399"/>
                  </a:solidFill>
                  <a:latin typeface="+mj-lt"/>
                </a:rPr>
                <a:t>Combined</a:t>
              </a:r>
              <a:r>
                <a:rPr lang="fr-FR" sz="1600" b="1" dirty="0" smtClean="0">
                  <a:solidFill>
                    <a:srgbClr val="333399"/>
                  </a:solidFill>
                  <a:latin typeface="+mj-lt"/>
                </a:rPr>
                <a:t> PI/r</a:t>
              </a:r>
              <a:endParaRPr lang="fr-FR" sz="1600" b="1" dirty="0">
                <a:solidFill>
                  <a:srgbClr val="333399"/>
                </a:solidFill>
                <a:latin typeface="+mj-lt"/>
              </a:endParaRPr>
            </a:p>
          </p:txBody>
        </p:sp>
      </p:grpSp>
      <p:grpSp>
        <p:nvGrpSpPr>
          <p:cNvPr id="119" name="Groupe 118"/>
          <p:cNvGrpSpPr/>
          <p:nvPr/>
        </p:nvGrpSpPr>
        <p:grpSpPr>
          <a:xfrm>
            <a:off x="3097483" y="4262438"/>
            <a:ext cx="2860405" cy="2443162"/>
            <a:chOff x="3097483" y="4262438"/>
            <a:chExt cx="2860405" cy="2443162"/>
          </a:xfrm>
        </p:grpSpPr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3298825" y="4381500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73" name="Rectangle 10"/>
            <p:cNvSpPr>
              <a:spLocks noChangeArrowheads="1"/>
            </p:cNvSpPr>
            <p:nvPr/>
          </p:nvSpPr>
          <p:spPr bwMode="auto">
            <a:xfrm>
              <a:off x="3762375" y="4381500"/>
              <a:ext cx="395288" cy="1511300"/>
            </a:xfrm>
            <a:prstGeom prst="rect">
              <a:avLst/>
            </a:prstGeom>
            <a:solidFill>
              <a:srgbClr val="323298"/>
            </a:solidFill>
            <a:ln w="9525">
              <a:solidFill>
                <a:srgbClr val="323298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74" name="Rectangle 11"/>
            <p:cNvSpPr>
              <a:spLocks noChangeArrowheads="1"/>
            </p:cNvSpPr>
            <p:nvPr/>
          </p:nvSpPr>
          <p:spPr bwMode="auto">
            <a:xfrm>
              <a:off x="4351338" y="4381500"/>
              <a:ext cx="395287" cy="881063"/>
            </a:xfrm>
            <a:prstGeom prst="rect">
              <a:avLst/>
            </a:prstGeom>
            <a:solidFill>
              <a:srgbClr val="007F00"/>
            </a:solidFill>
            <a:ln w="9525">
              <a:solidFill>
                <a:srgbClr val="007F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75" name="Rectangle 12"/>
            <p:cNvSpPr>
              <a:spLocks noChangeArrowheads="1"/>
            </p:cNvSpPr>
            <p:nvPr/>
          </p:nvSpPr>
          <p:spPr bwMode="auto">
            <a:xfrm>
              <a:off x="4927600" y="4381500"/>
              <a:ext cx="396875" cy="833438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14400"/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76" name="Line 13"/>
            <p:cNvSpPr>
              <a:spLocks noChangeShapeType="1"/>
            </p:cNvSpPr>
            <p:nvPr/>
          </p:nvSpPr>
          <p:spPr bwMode="auto">
            <a:xfrm>
              <a:off x="3321050" y="4381500"/>
              <a:ext cx="0" cy="20828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77" name="Line 14"/>
            <p:cNvSpPr>
              <a:spLocks noChangeShapeType="1"/>
            </p:cNvSpPr>
            <p:nvPr/>
          </p:nvSpPr>
          <p:spPr bwMode="auto">
            <a:xfrm>
              <a:off x="3298825" y="6464300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78" name="Line 15"/>
            <p:cNvSpPr>
              <a:spLocks noChangeShapeType="1"/>
            </p:cNvSpPr>
            <p:nvPr/>
          </p:nvSpPr>
          <p:spPr bwMode="auto">
            <a:xfrm>
              <a:off x="3298825" y="5940425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79" name="Line 16"/>
            <p:cNvSpPr>
              <a:spLocks noChangeShapeType="1"/>
            </p:cNvSpPr>
            <p:nvPr/>
          </p:nvSpPr>
          <p:spPr bwMode="auto">
            <a:xfrm>
              <a:off x="3298825" y="5429250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80" name="Line 17"/>
            <p:cNvSpPr>
              <a:spLocks noChangeShapeType="1"/>
            </p:cNvSpPr>
            <p:nvPr/>
          </p:nvSpPr>
          <p:spPr bwMode="auto">
            <a:xfrm>
              <a:off x="3298825" y="4905375"/>
              <a:ext cx="2222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81" name="Line 19"/>
            <p:cNvSpPr>
              <a:spLocks noChangeShapeType="1"/>
            </p:cNvSpPr>
            <p:nvPr/>
          </p:nvSpPr>
          <p:spPr bwMode="auto">
            <a:xfrm>
              <a:off x="3321050" y="4381500"/>
              <a:ext cx="2636838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82" name="Line 20"/>
            <p:cNvSpPr>
              <a:spLocks noChangeShapeType="1"/>
            </p:cNvSpPr>
            <p:nvPr/>
          </p:nvSpPr>
          <p:spPr bwMode="auto">
            <a:xfrm flipV="1">
              <a:off x="3321050" y="4381500"/>
              <a:ext cx="0" cy="349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83" name="Line 21"/>
            <p:cNvSpPr>
              <a:spLocks noChangeShapeType="1"/>
            </p:cNvSpPr>
            <p:nvPr/>
          </p:nvSpPr>
          <p:spPr bwMode="auto">
            <a:xfrm flipV="1">
              <a:off x="5957888" y="4381500"/>
              <a:ext cx="0" cy="349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pPr defTabSz="914400"/>
              <a:endParaRPr lang="fr-FR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84" name="Rectangle 22"/>
            <p:cNvSpPr>
              <a:spLocks noChangeArrowheads="1"/>
            </p:cNvSpPr>
            <p:nvPr/>
          </p:nvSpPr>
          <p:spPr bwMode="auto">
            <a:xfrm>
              <a:off x="3822700" y="5607050"/>
              <a:ext cx="3079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2.9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85" name="Rectangle 23"/>
            <p:cNvSpPr>
              <a:spLocks noChangeArrowheads="1"/>
            </p:cNvSpPr>
            <p:nvPr/>
          </p:nvSpPr>
          <p:spPr bwMode="auto">
            <a:xfrm>
              <a:off x="4421188" y="4976813"/>
              <a:ext cx="3079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1.7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86" name="Rectangle 24"/>
            <p:cNvSpPr>
              <a:spLocks noChangeArrowheads="1"/>
            </p:cNvSpPr>
            <p:nvPr/>
          </p:nvSpPr>
          <p:spPr bwMode="auto">
            <a:xfrm>
              <a:off x="4999038" y="4929188"/>
              <a:ext cx="3079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altLang="fr-FR" sz="1400" b="1" dirty="0">
                  <a:solidFill>
                    <a:schemeClr val="bg1"/>
                  </a:solidFill>
                  <a:cs typeface="Arial" charset="0"/>
                </a:rPr>
                <a:t>-</a:t>
              </a:r>
              <a:r>
                <a:rPr lang="fr-FR" altLang="fr-FR" sz="1400" b="1" dirty="0" smtClean="0">
                  <a:solidFill>
                    <a:schemeClr val="bg1"/>
                  </a:solidFill>
                  <a:cs typeface="Arial" charset="0"/>
                </a:rPr>
                <a:t>1.6</a:t>
              </a:r>
              <a:endParaRPr lang="fr-FR" altLang="fr-FR" sz="1400" b="1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87" name="Rectangle 25"/>
            <p:cNvSpPr>
              <a:spLocks noChangeArrowheads="1"/>
            </p:cNvSpPr>
            <p:nvPr/>
          </p:nvSpPr>
          <p:spPr bwMode="auto">
            <a:xfrm>
              <a:off x="3097483" y="6345238"/>
              <a:ext cx="1362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-4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88" name="Rectangle 26"/>
            <p:cNvSpPr>
              <a:spLocks noChangeArrowheads="1"/>
            </p:cNvSpPr>
            <p:nvPr/>
          </p:nvSpPr>
          <p:spPr bwMode="auto">
            <a:xfrm>
              <a:off x="3097483" y="5821363"/>
              <a:ext cx="1362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-3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89" name="Rectangle 27"/>
            <p:cNvSpPr>
              <a:spLocks noChangeArrowheads="1"/>
            </p:cNvSpPr>
            <p:nvPr/>
          </p:nvSpPr>
          <p:spPr bwMode="auto">
            <a:xfrm>
              <a:off x="3097483" y="5310188"/>
              <a:ext cx="1362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-2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0" name="Rectangle 28"/>
            <p:cNvSpPr>
              <a:spLocks noChangeArrowheads="1"/>
            </p:cNvSpPr>
            <p:nvPr/>
          </p:nvSpPr>
          <p:spPr bwMode="auto">
            <a:xfrm>
              <a:off x="3097483" y="4786313"/>
              <a:ext cx="1362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-1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1" name="Rectangle 29"/>
            <p:cNvSpPr>
              <a:spLocks noChangeArrowheads="1"/>
            </p:cNvSpPr>
            <p:nvPr/>
          </p:nvSpPr>
          <p:spPr bwMode="auto">
            <a:xfrm>
              <a:off x="3148779" y="4262438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altLang="fr-FR" sz="1200">
                  <a:solidFill>
                    <a:srgbClr val="000066"/>
                  </a:solidFill>
                  <a:latin typeface="Small Fonts"/>
                  <a:cs typeface="Arial" charset="0"/>
                </a:rPr>
                <a:t>0</a:t>
              </a:r>
              <a:endParaRPr lang="fr-FR" altLang="fr-FR" sz="120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2" name="Rectangle 30"/>
            <p:cNvSpPr>
              <a:spLocks noChangeArrowheads="1"/>
            </p:cNvSpPr>
            <p:nvPr/>
          </p:nvSpPr>
          <p:spPr bwMode="auto">
            <a:xfrm>
              <a:off x="3743325" y="6520934"/>
              <a:ext cx="164859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>
                <a:defRPr/>
              </a:pPr>
              <a:r>
                <a:rPr lang="fr-FR" sz="1200" b="1" dirty="0">
                  <a:solidFill>
                    <a:srgbClr val="000066"/>
                  </a:solidFill>
                  <a:latin typeface="Arial"/>
                  <a:cs typeface="Arial" charset="0"/>
                </a:rPr>
                <a:t>ATV/r vs RAL vs DRV/r</a:t>
              </a:r>
            </a:p>
          </p:txBody>
        </p:sp>
        <p:sp>
          <p:nvSpPr>
            <p:cNvPr id="94" name="ZoneTexte 86"/>
            <p:cNvSpPr txBox="1">
              <a:spLocks noChangeArrowheads="1"/>
            </p:cNvSpPr>
            <p:nvPr/>
          </p:nvSpPr>
          <p:spPr bwMode="auto">
            <a:xfrm>
              <a:off x="3851275" y="5925979"/>
              <a:ext cx="64793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000" dirty="0" smtClean="0">
                  <a:solidFill>
                    <a:srgbClr val="000066"/>
                  </a:solidFill>
                  <a:cs typeface="Arial" charset="0"/>
                </a:rPr>
                <a:t>p=0.004</a:t>
              </a:r>
              <a:endParaRPr lang="fr-FR" alt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5" name="ZoneTexte 87"/>
            <p:cNvSpPr txBox="1">
              <a:spLocks noChangeArrowheads="1"/>
            </p:cNvSpPr>
            <p:nvPr/>
          </p:nvSpPr>
          <p:spPr bwMode="auto">
            <a:xfrm>
              <a:off x="4464050" y="5262563"/>
              <a:ext cx="5774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000" dirty="0" smtClean="0">
                  <a:solidFill>
                    <a:srgbClr val="000066"/>
                  </a:solidFill>
                  <a:cs typeface="Arial" charset="0"/>
                </a:rPr>
                <a:t>p=0.72</a:t>
              </a:r>
              <a:endParaRPr lang="fr-FR" alt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6" name="ZoneTexte 88"/>
            <p:cNvSpPr txBox="1">
              <a:spLocks noChangeArrowheads="1"/>
            </p:cNvSpPr>
            <p:nvPr/>
          </p:nvSpPr>
          <p:spPr bwMode="auto">
            <a:xfrm>
              <a:off x="4168775" y="6215744"/>
              <a:ext cx="647934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fr-FR" altLang="fr-FR" sz="1000" dirty="0" smtClean="0">
                  <a:solidFill>
                    <a:srgbClr val="000066"/>
                  </a:solidFill>
                  <a:cs typeface="Arial" charset="0"/>
                </a:rPr>
                <a:t>p=0.001</a:t>
              </a:r>
              <a:endParaRPr lang="fr-FR" altLang="fr-FR" sz="1000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97" name="Connecteur droit 90"/>
            <p:cNvCxnSpPr>
              <a:cxnSpLocks noChangeShapeType="1"/>
            </p:cNvCxnSpPr>
            <p:nvPr/>
          </p:nvCxnSpPr>
          <p:spPr bwMode="auto">
            <a:xfrm>
              <a:off x="4478338" y="5310188"/>
              <a:ext cx="768350" cy="0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98" name="Connecteur droit 91"/>
            <p:cNvCxnSpPr>
              <a:cxnSpLocks noChangeShapeType="1"/>
            </p:cNvCxnSpPr>
            <p:nvPr/>
          </p:nvCxnSpPr>
          <p:spPr bwMode="auto">
            <a:xfrm>
              <a:off x="3873500" y="5940425"/>
              <a:ext cx="769938" cy="0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99" name="Connecteur droit 92"/>
            <p:cNvCxnSpPr>
              <a:cxnSpLocks noChangeShapeType="1"/>
            </p:cNvCxnSpPr>
            <p:nvPr/>
          </p:nvCxnSpPr>
          <p:spPr bwMode="auto">
            <a:xfrm>
              <a:off x="3970337" y="6222484"/>
              <a:ext cx="1276351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6" name="Connecteur droit 92"/>
            <p:cNvCxnSpPr>
              <a:cxnSpLocks noChangeShapeType="1"/>
            </p:cNvCxnSpPr>
            <p:nvPr/>
          </p:nvCxnSpPr>
          <p:spPr bwMode="auto">
            <a:xfrm>
              <a:off x="3970337" y="5943600"/>
              <a:ext cx="666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799" y="1196752"/>
            <a:ext cx="8963025" cy="5115644"/>
          </a:xfrm>
        </p:spPr>
        <p:txBody>
          <a:bodyPr/>
          <a:lstStyle/>
          <a:p>
            <a:r>
              <a:rPr lang="en-US" sz="2400" b="1" dirty="0" smtClean="0">
                <a:latin typeface="+mj-lt"/>
              </a:rPr>
              <a:t>Effect of Baseline CD4 count and HIV RNA Load on Bone Loss</a:t>
            </a:r>
          </a:p>
          <a:p>
            <a:pPr lvl="1"/>
            <a:r>
              <a:rPr lang="en-US" sz="1800" dirty="0" smtClean="0"/>
              <a:t>After adjustment for age, sex, race/ethnicity, baseline HIV RNA and BMI : no associations between lower baseline CD4 count and bone loss at the lumbar spine or total hip</a:t>
            </a:r>
          </a:p>
          <a:p>
            <a:pPr lvl="1"/>
            <a:r>
              <a:rPr lang="en-US" sz="1800" dirty="0" smtClean="0"/>
              <a:t>After multivariable adjustment, higher baseline HIV RNA was associated with bone loss at both sites (</a:t>
            </a:r>
            <a:r>
              <a:rPr lang="en-US" sz="1800" dirty="0"/>
              <a:t>spine, −1.53% [95% </a:t>
            </a:r>
            <a:r>
              <a:rPr lang="en-US" sz="1800" dirty="0" smtClean="0"/>
              <a:t>CI: </a:t>
            </a:r>
            <a:r>
              <a:rPr lang="en-US" sz="1800" dirty="0"/>
              <a:t>−2.28% </a:t>
            </a:r>
            <a:r>
              <a:rPr lang="en-US" sz="1800" dirty="0" smtClean="0"/>
              <a:t>to − 0.77</a:t>
            </a:r>
            <a:r>
              <a:rPr lang="en-US" sz="1800" dirty="0"/>
              <a:t>%] for each log</a:t>
            </a:r>
            <a:r>
              <a:rPr lang="en-US" sz="1800" baseline="-25000" dirty="0"/>
              <a:t>10</a:t>
            </a:r>
            <a:r>
              <a:rPr lang="en-US" sz="1800" dirty="0"/>
              <a:t> </a:t>
            </a:r>
            <a:r>
              <a:rPr lang="en-US" sz="1800" dirty="0" smtClean="0"/>
              <a:t>c/</a:t>
            </a:r>
            <a:r>
              <a:rPr lang="en-US" sz="1800" dirty="0" err="1"/>
              <a:t>mL</a:t>
            </a:r>
            <a:r>
              <a:rPr lang="en-US" sz="1800" dirty="0"/>
              <a:t> increase </a:t>
            </a:r>
            <a:r>
              <a:rPr lang="en-US" sz="1800" dirty="0" smtClean="0"/>
              <a:t>[p </a:t>
            </a:r>
            <a:r>
              <a:rPr lang="en-US" sz="1800" dirty="0"/>
              <a:t>&lt; </a:t>
            </a:r>
            <a:r>
              <a:rPr lang="en-US" sz="1800" dirty="0" smtClean="0"/>
              <a:t>0.001</a:t>
            </a:r>
            <a:r>
              <a:rPr lang="en-US" sz="1800" dirty="0"/>
              <a:t>]; total </a:t>
            </a:r>
            <a:r>
              <a:rPr lang="en-US" sz="1800" dirty="0" smtClean="0"/>
              <a:t>hip</a:t>
            </a:r>
            <a:r>
              <a:rPr lang="en-US" sz="1800" dirty="0"/>
              <a:t>, −0.82% [95% CI, −1.51% to </a:t>
            </a:r>
            <a:r>
              <a:rPr lang="en-US" sz="1800" dirty="0" smtClean="0"/>
              <a:t>− 0.14</a:t>
            </a:r>
            <a:r>
              <a:rPr lang="en-US" sz="1800" dirty="0"/>
              <a:t>%] for each </a:t>
            </a:r>
            <a:r>
              <a:rPr lang="en-US" sz="1800" dirty="0" smtClean="0"/>
              <a:t>log</a:t>
            </a:r>
            <a:r>
              <a:rPr lang="en-US" sz="1800" baseline="-25000" dirty="0" smtClean="0"/>
              <a:t>10</a:t>
            </a:r>
            <a:r>
              <a:rPr lang="en-US" sz="1800" dirty="0" smtClean="0"/>
              <a:t> </a:t>
            </a:r>
            <a:r>
              <a:rPr lang="en-US" sz="1800" dirty="0" err="1" smtClean="0"/>
              <a:t>cmL</a:t>
            </a:r>
            <a:r>
              <a:rPr lang="en-US" sz="1800" dirty="0" smtClean="0"/>
              <a:t> increase [p </a:t>
            </a:r>
            <a:r>
              <a:rPr lang="en-US" sz="1800" dirty="0"/>
              <a:t>= </a:t>
            </a:r>
            <a:r>
              <a:rPr lang="en-US" sz="1800" dirty="0" smtClean="0"/>
              <a:t>0.02</a:t>
            </a:r>
            <a:r>
              <a:rPr lang="en-US" sz="1800" dirty="0"/>
              <a:t>]</a:t>
            </a:r>
            <a:r>
              <a:rPr lang="en-US" sz="1800" dirty="0" smtClean="0"/>
              <a:t>)</a:t>
            </a:r>
            <a:endParaRPr lang="en-US" sz="1800" dirty="0"/>
          </a:p>
          <a:p>
            <a:pPr lvl="1"/>
            <a:endParaRPr lang="en-US" sz="1000" dirty="0" smtClean="0"/>
          </a:p>
          <a:p>
            <a:r>
              <a:rPr lang="en-US" sz="2400" b="1" dirty="0" smtClean="0">
                <a:latin typeface="+mj-lt"/>
              </a:rPr>
              <a:t>Multivariable analyses of BMD loss at W96</a:t>
            </a:r>
          </a:p>
          <a:p>
            <a:pPr lvl="1"/>
            <a:r>
              <a:rPr lang="en-US" sz="2000" dirty="0" smtClean="0"/>
              <a:t>Baseline factors associated with total hip BMD loss</a:t>
            </a:r>
          </a:p>
          <a:p>
            <a:pPr lvl="2"/>
            <a:r>
              <a:rPr lang="en-US" sz="1800" dirty="0" smtClean="0"/>
              <a:t>higher baseline concentrations of </a:t>
            </a:r>
            <a:r>
              <a:rPr lang="en-US" sz="1800" dirty="0" err="1" smtClean="0"/>
              <a:t>hsCRP</a:t>
            </a:r>
            <a:r>
              <a:rPr lang="en-US" sz="1800" dirty="0" smtClean="0"/>
              <a:t>, IL6, and sCD14</a:t>
            </a:r>
          </a:p>
          <a:p>
            <a:pPr lvl="1"/>
            <a:r>
              <a:rPr lang="en-US" sz="2000" dirty="0" smtClean="0"/>
              <a:t>Baseline factors associated with lumbar spine BMD loss</a:t>
            </a:r>
          </a:p>
          <a:p>
            <a:pPr lvl="2"/>
            <a:r>
              <a:rPr lang="en-US" sz="1800" dirty="0" smtClean="0"/>
              <a:t>Markers of CD4+ T-cell senescence and exhaustion (CD4+CD28−CD57+PD1+)</a:t>
            </a:r>
          </a:p>
          <a:p>
            <a:pPr lvl="2"/>
            <a:r>
              <a:rPr lang="en-US" sz="1800" dirty="0" smtClean="0"/>
              <a:t>Markers of CD4+ T-cell activation (CD4+CD38+HLA-DR+)</a:t>
            </a:r>
            <a:endParaRPr lang="en-US" sz="1800" dirty="0"/>
          </a:p>
        </p:txBody>
      </p:sp>
      <p:grpSp>
        <p:nvGrpSpPr>
          <p:cNvPr id="5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396746" y="6548037"/>
            <a:ext cx="3700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eaLnBrk="0" hangingPunct="0"/>
            <a:r>
              <a:rPr lang="en-US" altLang="fr-FR" sz="1200" i="1" dirty="0">
                <a:solidFill>
                  <a:srgbClr val="CC0000"/>
                </a:solidFill>
                <a:cs typeface="Arial" charset="0"/>
              </a:rPr>
              <a:t>Brown TT, JID 2015; 212:1241-9</a:t>
            </a:r>
            <a:endParaRPr lang="en-GB" altLang="fr-FR" sz="1200" i="1" dirty="0">
              <a:solidFill>
                <a:srgbClr val="CC0000"/>
              </a:solidFill>
              <a:cs typeface="Arial" charset="0"/>
            </a:endParaRP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dirty="0" smtClean="0">
                <a:ea typeface="ＭＳ Ｐゴシック"/>
                <a:cs typeface="ＭＳ Ｐゴシック"/>
              </a:rPr>
              <a:t>ACTG A5257 Study: (ATV/r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DRV/r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RAL) + TDF/FTC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9477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dirty="0" smtClean="0">
                <a:ea typeface="ＭＳ Ｐゴシック"/>
                <a:cs typeface="ＭＳ Ｐゴシック"/>
              </a:rPr>
              <a:t>ACTG A5257 Study: (ATV/r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DRV/r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RAL) + TDF/FTC</a:t>
            </a:r>
            <a:endParaRPr lang="fr-FR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5991225"/>
            <a:ext cx="9024938" cy="606425"/>
          </a:xfrm>
        </p:spPr>
        <p:txBody>
          <a:bodyPr/>
          <a:lstStyle/>
          <a:p>
            <a:r>
              <a:rPr lang="en-US" sz="1600" b="1" smtClean="0">
                <a:latin typeface="+mj-lt"/>
              </a:rPr>
              <a:t>Larger increases in waist circumference were observed with the RAL arm compared to DRV/r arm </a:t>
            </a:r>
            <a:br>
              <a:rPr lang="en-US" sz="1600" b="1" smtClean="0">
                <a:latin typeface="+mj-lt"/>
              </a:rPr>
            </a:br>
            <a:r>
              <a:rPr lang="en-US" sz="1600" b="1" smtClean="0">
                <a:latin typeface="+mj-lt"/>
              </a:rPr>
              <a:t>at weeks 48 and 96 (all p ≤ 0.023) but not compared with the ATV/r arm (p ≥ 0.07)</a:t>
            </a:r>
            <a:endParaRPr lang="en-US" sz="1600" b="1">
              <a:latin typeface="+mj-lt"/>
            </a:endParaRPr>
          </a:p>
        </p:txBody>
      </p:sp>
      <p:grpSp>
        <p:nvGrpSpPr>
          <p:cNvPr id="7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-8179" y="1084412"/>
            <a:ext cx="9152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rgbClr val="CC3300"/>
                </a:solidFill>
                <a:latin typeface="+mj-lt"/>
              </a:rPr>
              <a:t>Mean (97.5%) % of body composition change at W96, ITT : limb fat, trunk fat and lean mass (DXA scan), visceral and subcutaneous abdominal fat (CT abdomen)</a:t>
            </a:r>
            <a:endParaRPr lang="en-US" b="1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512106" y="6547116"/>
            <a:ext cx="65992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altLang="fr-FR" sz="1200" i="1" dirty="0" smtClean="0">
                <a:solidFill>
                  <a:srgbClr val="CC0000"/>
                </a:solidFill>
                <a:cs typeface="Arial" charset="0"/>
              </a:rPr>
              <a:t>Mc </a:t>
            </a:r>
            <a:r>
              <a:rPr lang="en-GB" altLang="fr-FR" sz="1200" i="1" dirty="0" err="1" smtClean="0">
                <a:solidFill>
                  <a:srgbClr val="CC0000"/>
                </a:solidFill>
                <a:cs typeface="Arial" charset="0"/>
              </a:rPr>
              <a:t>Comsey</a:t>
            </a:r>
            <a:r>
              <a:rPr lang="en-GB" altLang="fr-FR" sz="1200" i="1" dirty="0" smtClean="0">
                <a:solidFill>
                  <a:srgbClr val="CC0000"/>
                </a:solidFill>
                <a:cs typeface="Arial" charset="0"/>
              </a:rPr>
              <a:t> GA, CROI 2015, Abs. 140</a:t>
            </a:r>
            <a:r>
              <a:rPr lang="en-GB" altLang="fr-FR" sz="1200" i="1" dirty="0">
                <a:solidFill>
                  <a:srgbClr val="CC0000"/>
                </a:solidFill>
                <a:cs typeface="Arial" charset="0"/>
              </a:rPr>
              <a:t> </a:t>
            </a:r>
            <a:r>
              <a:rPr lang="en-GB" altLang="fr-FR" sz="1200" i="1" dirty="0" smtClean="0">
                <a:solidFill>
                  <a:srgbClr val="CC0000"/>
                </a:solidFill>
                <a:cs typeface="Arial" charset="0"/>
              </a:rPr>
              <a:t>; </a:t>
            </a:r>
            <a:r>
              <a:rPr lang="en-GB" altLang="fr-FR" sz="1200" i="1" dirty="0" err="1">
                <a:solidFill>
                  <a:srgbClr val="CC0000"/>
                </a:solidFill>
                <a:cs typeface="Arial" charset="0"/>
              </a:rPr>
              <a:t>Ofotokun</a:t>
            </a:r>
            <a:r>
              <a:rPr lang="en-GB" altLang="fr-FR" sz="1200" i="1" dirty="0">
                <a:solidFill>
                  <a:srgbClr val="CC0000"/>
                </a:solidFill>
                <a:cs typeface="Arial" charset="0"/>
              </a:rPr>
              <a:t> I, CID </a:t>
            </a:r>
            <a:r>
              <a:rPr lang="en-GB" altLang="fr-FR" sz="1200" i="1" dirty="0" smtClean="0">
                <a:solidFill>
                  <a:srgbClr val="CC0000"/>
                </a:solidFill>
                <a:cs typeface="Arial" charset="0"/>
              </a:rPr>
              <a:t>2015;60:1842-51</a:t>
            </a:r>
            <a:endParaRPr lang="en-GB" altLang="fr-FR" sz="1200" i="1" dirty="0">
              <a:solidFill>
                <a:srgbClr val="CC0000"/>
              </a:solidFill>
              <a:cs typeface="Arial" charset="0"/>
            </a:endParaRPr>
          </a:p>
        </p:txBody>
      </p:sp>
      <p:grpSp>
        <p:nvGrpSpPr>
          <p:cNvPr id="207" name="Groupe 206"/>
          <p:cNvGrpSpPr/>
          <p:nvPr/>
        </p:nvGrpSpPr>
        <p:grpSpPr>
          <a:xfrm>
            <a:off x="189534" y="1783663"/>
            <a:ext cx="4689550" cy="1842432"/>
            <a:chOff x="189534" y="1783663"/>
            <a:chExt cx="4689550" cy="1842432"/>
          </a:xfrm>
        </p:grpSpPr>
        <p:sp>
          <p:nvSpPr>
            <p:cNvPr id="19" name="Line 61"/>
            <p:cNvSpPr>
              <a:spLocks noChangeShapeType="1"/>
            </p:cNvSpPr>
            <p:nvPr/>
          </p:nvSpPr>
          <p:spPr bwMode="auto">
            <a:xfrm>
              <a:off x="4016256" y="2848111"/>
              <a:ext cx="179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" name="Line 62"/>
            <p:cNvSpPr>
              <a:spLocks noChangeShapeType="1"/>
            </p:cNvSpPr>
            <p:nvPr/>
          </p:nvSpPr>
          <p:spPr bwMode="auto">
            <a:xfrm flipV="1">
              <a:off x="4016256" y="2848111"/>
              <a:ext cx="0" cy="635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1" name="Freeform 63"/>
            <p:cNvSpPr>
              <a:spLocks/>
            </p:cNvSpPr>
            <p:nvPr/>
          </p:nvSpPr>
          <p:spPr bwMode="auto">
            <a:xfrm>
              <a:off x="1515943" y="2802074"/>
              <a:ext cx="171450" cy="46038"/>
            </a:xfrm>
            <a:custGeom>
              <a:avLst/>
              <a:gdLst>
                <a:gd name="T0" fmla="*/ 0 w 108"/>
                <a:gd name="T1" fmla="*/ 0 h 29"/>
                <a:gd name="T2" fmla="*/ 0 w 108"/>
                <a:gd name="T3" fmla="*/ 29 h 29"/>
                <a:gd name="T4" fmla="*/ 108 w 108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29">
                  <a:moveTo>
                    <a:pt x="0" y="0"/>
                  </a:moveTo>
                  <a:lnTo>
                    <a:pt x="0" y="29"/>
                  </a:lnTo>
                  <a:lnTo>
                    <a:pt x="108" y="29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2" name="Line 64"/>
            <p:cNvSpPr>
              <a:spLocks noChangeShapeType="1"/>
            </p:cNvSpPr>
            <p:nvPr/>
          </p:nvSpPr>
          <p:spPr bwMode="auto">
            <a:xfrm flipV="1">
              <a:off x="1687393" y="2848111"/>
              <a:ext cx="0" cy="635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3" name="Line 65"/>
            <p:cNvSpPr>
              <a:spLocks noChangeShapeType="1"/>
            </p:cNvSpPr>
            <p:nvPr/>
          </p:nvSpPr>
          <p:spPr bwMode="auto">
            <a:xfrm>
              <a:off x="1446093" y="2802074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4" name="Line 66"/>
            <p:cNvSpPr>
              <a:spLocks noChangeShapeType="1"/>
            </p:cNvSpPr>
            <p:nvPr/>
          </p:nvSpPr>
          <p:spPr bwMode="auto">
            <a:xfrm flipH="1">
              <a:off x="1515943" y="2802074"/>
              <a:ext cx="26797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5" name="Line 67"/>
            <p:cNvSpPr>
              <a:spLocks noChangeShapeType="1"/>
            </p:cNvSpPr>
            <p:nvPr/>
          </p:nvSpPr>
          <p:spPr bwMode="auto">
            <a:xfrm flipV="1">
              <a:off x="1515943" y="2525849"/>
              <a:ext cx="0" cy="2762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6" name="Line 68"/>
            <p:cNvSpPr>
              <a:spLocks noChangeShapeType="1"/>
            </p:cNvSpPr>
            <p:nvPr/>
          </p:nvSpPr>
          <p:spPr bwMode="auto">
            <a:xfrm flipV="1">
              <a:off x="1515943" y="1794011"/>
              <a:ext cx="0" cy="17145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7" name="Line 69"/>
            <p:cNvSpPr>
              <a:spLocks noChangeShapeType="1"/>
            </p:cNvSpPr>
            <p:nvPr/>
          </p:nvSpPr>
          <p:spPr bwMode="auto">
            <a:xfrm flipV="1">
              <a:off x="1515943" y="1965461"/>
              <a:ext cx="0" cy="2794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8" name="Line 70"/>
            <p:cNvSpPr>
              <a:spLocks noChangeShapeType="1"/>
            </p:cNvSpPr>
            <p:nvPr/>
          </p:nvSpPr>
          <p:spPr bwMode="auto">
            <a:xfrm>
              <a:off x="1446093" y="2525849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9" name="Line 71"/>
            <p:cNvSpPr>
              <a:spLocks noChangeShapeType="1"/>
            </p:cNvSpPr>
            <p:nvPr/>
          </p:nvSpPr>
          <p:spPr bwMode="auto">
            <a:xfrm>
              <a:off x="1446093" y="2244861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0" name="Line 72"/>
            <p:cNvSpPr>
              <a:spLocks noChangeShapeType="1"/>
            </p:cNvSpPr>
            <p:nvPr/>
          </p:nvSpPr>
          <p:spPr bwMode="auto">
            <a:xfrm flipV="1">
              <a:off x="1515943" y="2244861"/>
              <a:ext cx="0" cy="2809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1" name="Line 73"/>
            <p:cNvSpPr>
              <a:spLocks noChangeShapeType="1"/>
            </p:cNvSpPr>
            <p:nvPr/>
          </p:nvSpPr>
          <p:spPr bwMode="auto">
            <a:xfrm>
              <a:off x="1446093" y="1965461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2" name="Line 74"/>
            <p:cNvSpPr>
              <a:spLocks noChangeShapeType="1"/>
            </p:cNvSpPr>
            <p:nvPr/>
          </p:nvSpPr>
          <p:spPr bwMode="auto">
            <a:xfrm>
              <a:off x="1687393" y="2848111"/>
              <a:ext cx="232886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6" name="Line 84"/>
            <p:cNvSpPr>
              <a:spLocks noChangeShapeType="1"/>
            </p:cNvSpPr>
            <p:nvPr/>
          </p:nvSpPr>
          <p:spPr bwMode="auto">
            <a:xfrm flipH="1">
              <a:off x="1687393" y="2406786"/>
              <a:ext cx="2362200" cy="393700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" name="Line 85"/>
            <p:cNvSpPr>
              <a:spLocks noChangeShapeType="1"/>
            </p:cNvSpPr>
            <p:nvPr/>
          </p:nvSpPr>
          <p:spPr bwMode="auto">
            <a:xfrm flipV="1">
              <a:off x="4052768" y="2194061"/>
              <a:ext cx="0" cy="417513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" name="Freeform 86"/>
            <p:cNvSpPr>
              <a:spLocks/>
            </p:cNvSpPr>
            <p:nvPr/>
          </p:nvSpPr>
          <p:spPr bwMode="auto">
            <a:xfrm>
              <a:off x="4009906" y="2365511"/>
              <a:ext cx="80963" cy="82550"/>
            </a:xfrm>
            <a:custGeom>
              <a:avLst/>
              <a:gdLst>
                <a:gd name="T0" fmla="*/ 25 w 51"/>
                <a:gd name="T1" fmla="*/ 0 h 52"/>
                <a:gd name="T2" fmla="*/ 0 w 51"/>
                <a:gd name="T3" fmla="*/ 26 h 52"/>
                <a:gd name="T4" fmla="*/ 25 w 51"/>
                <a:gd name="T5" fmla="*/ 52 h 52"/>
                <a:gd name="T6" fmla="*/ 51 w 51"/>
                <a:gd name="T7" fmla="*/ 26 h 52"/>
                <a:gd name="T8" fmla="*/ 25 w 51"/>
                <a:gd name="T9" fmla="*/ 0 h 52"/>
                <a:gd name="T10" fmla="*/ 25 w 51"/>
                <a:gd name="T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52">
                  <a:moveTo>
                    <a:pt x="25" y="0"/>
                  </a:moveTo>
                  <a:lnTo>
                    <a:pt x="0" y="26"/>
                  </a:lnTo>
                  <a:lnTo>
                    <a:pt x="25" y="52"/>
                  </a:lnTo>
                  <a:lnTo>
                    <a:pt x="51" y="26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0000"/>
            </a:solidFill>
            <a:ln w="0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9" name="Line 97"/>
            <p:cNvSpPr>
              <a:spLocks noChangeShapeType="1"/>
            </p:cNvSpPr>
            <p:nvPr/>
          </p:nvSpPr>
          <p:spPr bwMode="auto">
            <a:xfrm flipV="1">
              <a:off x="4021018" y="1841636"/>
              <a:ext cx="0" cy="819150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40" name="Line 98"/>
            <p:cNvSpPr>
              <a:spLocks noChangeShapeType="1"/>
            </p:cNvSpPr>
            <p:nvPr/>
          </p:nvSpPr>
          <p:spPr bwMode="auto">
            <a:xfrm flipH="1">
              <a:off x="1693743" y="2248036"/>
              <a:ext cx="2325688" cy="554038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41" name="Freeform 99"/>
            <p:cNvSpPr>
              <a:spLocks/>
            </p:cNvSpPr>
            <p:nvPr/>
          </p:nvSpPr>
          <p:spPr bwMode="auto">
            <a:xfrm>
              <a:off x="3978156" y="2208349"/>
              <a:ext cx="79375" cy="80963"/>
            </a:xfrm>
            <a:custGeom>
              <a:avLst/>
              <a:gdLst>
                <a:gd name="T0" fmla="*/ 26 w 50"/>
                <a:gd name="T1" fmla="*/ 51 h 51"/>
                <a:gd name="T2" fmla="*/ 50 w 50"/>
                <a:gd name="T3" fmla="*/ 25 h 51"/>
                <a:gd name="T4" fmla="*/ 26 w 50"/>
                <a:gd name="T5" fmla="*/ 0 h 51"/>
                <a:gd name="T6" fmla="*/ 0 w 50"/>
                <a:gd name="T7" fmla="*/ 25 h 51"/>
                <a:gd name="T8" fmla="*/ 26 w 50"/>
                <a:gd name="T9" fmla="*/ 51 h 51"/>
                <a:gd name="T10" fmla="*/ 26 w 50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51">
                  <a:moveTo>
                    <a:pt x="26" y="51"/>
                  </a:moveTo>
                  <a:lnTo>
                    <a:pt x="50" y="25"/>
                  </a:lnTo>
                  <a:lnTo>
                    <a:pt x="26" y="0"/>
                  </a:lnTo>
                  <a:lnTo>
                    <a:pt x="0" y="25"/>
                  </a:lnTo>
                  <a:lnTo>
                    <a:pt x="26" y="51"/>
                  </a:lnTo>
                  <a:lnTo>
                    <a:pt x="26" y="51"/>
                  </a:lnTo>
                  <a:close/>
                </a:path>
              </a:pathLst>
            </a:custGeom>
            <a:solidFill>
              <a:srgbClr val="007F00"/>
            </a:solidFill>
            <a:ln w="0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42" name="Line 113"/>
            <p:cNvSpPr>
              <a:spLocks noChangeShapeType="1"/>
            </p:cNvSpPr>
            <p:nvPr/>
          </p:nvSpPr>
          <p:spPr bwMode="auto">
            <a:xfrm flipV="1">
              <a:off x="3982918" y="2319474"/>
              <a:ext cx="0" cy="333375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43" name="Line 114"/>
            <p:cNvSpPr>
              <a:spLocks noChangeShapeType="1"/>
            </p:cNvSpPr>
            <p:nvPr/>
          </p:nvSpPr>
          <p:spPr bwMode="auto">
            <a:xfrm flipH="1">
              <a:off x="1701681" y="2486161"/>
              <a:ext cx="2278063" cy="315913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44" name="Freeform 115"/>
            <p:cNvSpPr>
              <a:spLocks/>
            </p:cNvSpPr>
            <p:nvPr/>
          </p:nvSpPr>
          <p:spPr bwMode="auto">
            <a:xfrm>
              <a:off x="3938468" y="2444886"/>
              <a:ext cx="82550" cy="82550"/>
            </a:xfrm>
            <a:custGeom>
              <a:avLst/>
              <a:gdLst>
                <a:gd name="T0" fmla="*/ 52 w 52"/>
                <a:gd name="T1" fmla="*/ 26 h 52"/>
                <a:gd name="T2" fmla="*/ 26 w 52"/>
                <a:gd name="T3" fmla="*/ 0 h 52"/>
                <a:gd name="T4" fmla="*/ 0 w 52"/>
                <a:gd name="T5" fmla="*/ 26 h 52"/>
                <a:gd name="T6" fmla="*/ 26 w 52"/>
                <a:gd name="T7" fmla="*/ 52 h 52"/>
                <a:gd name="T8" fmla="*/ 52 w 52"/>
                <a:gd name="T9" fmla="*/ 26 h 52"/>
                <a:gd name="T10" fmla="*/ 52 w 52"/>
                <a:gd name="T11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52">
                  <a:moveTo>
                    <a:pt x="52" y="26"/>
                  </a:moveTo>
                  <a:lnTo>
                    <a:pt x="26" y="0"/>
                  </a:lnTo>
                  <a:lnTo>
                    <a:pt x="0" y="26"/>
                  </a:lnTo>
                  <a:lnTo>
                    <a:pt x="26" y="52"/>
                  </a:lnTo>
                  <a:lnTo>
                    <a:pt x="52" y="26"/>
                  </a:lnTo>
                  <a:lnTo>
                    <a:pt x="52" y="26"/>
                  </a:lnTo>
                  <a:close/>
                </a:path>
              </a:pathLst>
            </a:custGeom>
            <a:solidFill>
              <a:srgbClr val="323298"/>
            </a:solidFill>
            <a:ln w="0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72" name="ZoneTexte 171"/>
            <p:cNvSpPr txBox="1"/>
            <p:nvPr/>
          </p:nvSpPr>
          <p:spPr>
            <a:xfrm>
              <a:off x="1238422" y="2685883"/>
              <a:ext cx="250390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1172700" y="2403973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</a:t>
              </a:r>
            </a:p>
          </p:txBody>
        </p:sp>
        <p:sp>
          <p:nvSpPr>
            <p:cNvPr id="174" name="ZoneTexte 173"/>
            <p:cNvSpPr txBox="1"/>
            <p:nvPr/>
          </p:nvSpPr>
          <p:spPr>
            <a:xfrm>
              <a:off x="1172700" y="2122063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20</a:t>
              </a:r>
            </a:p>
          </p:txBody>
        </p:sp>
        <p:sp>
          <p:nvSpPr>
            <p:cNvPr id="175" name="ZoneTexte 174"/>
            <p:cNvSpPr txBox="1"/>
            <p:nvPr/>
          </p:nvSpPr>
          <p:spPr>
            <a:xfrm>
              <a:off x="1172700" y="1840153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30</a:t>
              </a: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1371283" y="2882213"/>
              <a:ext cx="619080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Baseline</a:t>
              </a:r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3797593" y="2882213"/>
              <a:ext cx="42874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W96</a:t>
              </a: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1489904" y="3072097"/>
              <a:ext cx="381835" cy="55399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109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105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113</a:t>
              </a: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3853911" y="3072097"/>
              <a:ext cx="316112" cy="55399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98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94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97</a:t>
              </a:r>
            </a:p>
          </p:txBody>
        </p:sp>
        <p:sp>
          <p:nvSpPr>
            <p:cNvPr id="180" name="Line 75"/>
            <p:cNvSpPr>
              <a:spLocks noChangeShapeType="1"/>
            </p:cNvSpPr>
            <p:nvPr/>
          </p:nvSpPr>
          <p:spPr bwMode="auto">
            <a:xfrm flipH="1">
              <a:off x="1382373" y="3191934"/>
              <a:ext cx="158750" cy="0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81" name="Line 76"/>
            <p:cNvSpPr>
              <a:spLocks noChangeShapeType="1"/>
            </p:cNvSpPr>
            <p:nvPr/>
          </p:nvSpPr>
          <p:spPr bwMode="auto">
            <a:xfrm flipH="1">
              <a:off x="1382373" y="3348302"/>
              <a:ext cx="158750" cy="0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82" name="Line 77"/>
            <p:cNvSpPr>
              <a:spLocks noChangeShapeType="1"/>
            </p:cNvSpPr>
            <p:nvPr/>
          </p:nvSpPr>
          <p:spPr bwMode="auto">
            <a:xfrm flipH="1">
              <a:off x="1382373" y="3505200"/>
              <a:ext cx="158750" cy="0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189534" y="3225191"/>
              <a:ext cx="122180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  <a:latin typeface="+mj-lt"/>
                </a:rPr>
                <a:t>Number of subjects</a:t>
              </a: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4048407" y="1783663"/>
              <a:ext cx="830677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ATV/r : 11 %</a:t>
              </a:r>
            </a:p>
          </p:txBody>
        </p:sp>
        <p:sp>
          <p:nvSpPr>
            <p:cNvPr id="185" name="ZoneTexte 184"/>
            <p:cNvSpPr txBox="1"/>
            <p:nvPr/>
          </p:nvSpPr>
          <p:spPr>
            <a:xfrm>
              <a:off x="4154206" y="1979901"/>
              <a:ext cx="72487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RAL : 20 %</a:t>
              </a:r>
            </a:p>
          </p:txBody>
        </p:sp>
        <p:sp>
          <p:nvSpPr>
            <p:cNvPr id="186" name="ZoneTexte 185"/>
            <p:cNvSpPr txBox="1"/>
            <p:nvPr/>
          </p:nvSpPr>
          <p:spPr>
            <a:xfrm>
              <a:off x="4037187" y="2178950"/>
              <a:ext cx="841897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DRV/r : 14 %</a:t>
              </a:r>
            </a:p>
          </p:txBody>
        </p:sp>
      </p:grpSp>
      <p:sp>
        <p:nvSpPr>
          <p:cNvPr id="187" name="ZoneTexte 186"/>
          <p:cNvSpPr txBox="1"/>
          <p:nvPr/>
        </p:nvSpPr>
        <p:spPr>
          <a:xfrm>
            <a:off x="2544764" y="1752600"/>
            <a:ext cx="704189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smtClean="0">
                <a:solidFill>
                  <a:srgbClr val="333399"/>
                </a:solidFill>
                <a:latin typeface="+mj-lt"/>
              </a:rPr>
              <a:t>Limb fat</a:t>
            </a:r>
          </a:p>
        </p:txBody>
      </p:sp>
      <p:grpSp>
        <p:nvGrpSpPr>
          <p:cNvPr id="209" name="Groupe 208"/>
          <p:cNvGrpSpPr/>
          <p:nvPr/>
        </p:nvGrpSpPr>
        <p:grpSpPr>
          <a:xfrm>
            <a:off x="189534" y="3871498"/>
            <a:ext cx="4689550" cy="1842432"/>
            <a:chOff x="189534" y="3871498"/>
            <a:chExt cx="4689550" cy="1842432"/>
          </a:xfrm>
        </p:grpSpPr>
        <p:sp>
          <p:nvSpPr>
            <p:cNvPr id="46" name="Line 11"/>
            <p:cNvSpPr>
              <a:spLocks noChangeShapeType="1"/>
            </p:cNvSpPr>
            <p:nvPr/>
          </p:nvSpPr>
          <p:spPr bwMode="auto">
            <a:xfrm>
              <a:off x="1437836" y="4239034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 flipV="1">
              <a:off x="1507686" y="4021546"/>
              <a:ext cx="0" cy="2174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48" name="Line 13"/>
            <p:cNvSpPr>
              <a:spLocks noChangeShapeType="1"/>
            </p:cNvSpPr>
            <p:nvPr/>
          </p:nvSpPr>
          <p:spPr bwMode="auto">
            <a:xfrm>
              <a:off x="1437836" y="4021546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49" name="Line 14"/>
            <p:cNvSpPr>
              <a:spLocks noChangeShapeType="1"/>
            </p:cNvSpPr>
            <p:nvPr/>
          </p:nvSpPr>
          <p:spPr bwMode="auto">
            <a:xfrm flipV="1">
              <a:off x="1507686" y="3873909"/>
              <a:ext cx="0" cy="1476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>
              <a:off x="1437836" y="4672421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 flipV="1">
              <a:off x="1507686" y="4456521"/>
              <a:ext cx="0" cy="2159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2" name="Line 17"/>
            <p:cNvSpPr>
              <a:spLocks noChangeShapeType="1"/>
            </p:cNvSpPr>
            <p:nvPr/>
          </p:nvSpPr>
          <p:spPr bwMode="auto">
            <a:xfrm>
              <a:off x="1437836" y="4456521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3" name="Line 18"/>
            <p:cNvSpPr>
              <a:spLocks noChangeShapeType="1"/>
            </p:cNvSpPr>
            <p:nvPr/>
          </p:nvSpPr>
          <p:spPr bwMode="auto">
            <a:xfrm flipV="1">
              <a:off x="1507686" y="4239034"/>
              <a:ext cx="0" cy="2174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auto">
            <a:xfrm flipV="1">
              <a:off x="1507686" y="4672421"/>
              <a:ext cx="0" cy="2174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flipH="1">
              <a:off x="1679136" y="4935946"/>
              <a:ext cx="232886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6" name="Line 25"/>
            <p:cNvSpPr>
              <a:spLocks noChangeShapeType="1"/>
            </p:cNvSpPr>
            <p:nvPr/>
          </p:nvSpPr>
          <p:spPr bwMode="auto">
            <a:xfrm flipH="1">
              <a:off x="1507686" y="4889909"/>
              <a:ext cx="26797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7" name="Line 43"/>
            <p:cNvSpPr>
              <a:spLocks noChangeShapeType="1"/>
            </p:cNvSpPr>
            <p:nvPr/>
          </p:nvSpPr>
          <p:spPr bwMode="auto">
            <a:xfrm flipV="1">
              <a:off x="4007998" y="4935946"/>
              <a:ext cx="0" cy="635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8" name="Line 46"/>
            <p:cNvSpPr>
              <a:spLocks noChangeShapeType="1"/>
            </p:cNvSpPr>
            <p:nvPr/>
          </p:nvSpPr>
          <p:spPr bwMode="auto">
            <a:xfrm flipH="1">
              <a:off x="4007998" y="4935946"/>
              <a:ext cx="1793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59" name="Line 47"/>
            <p:cNvSpPr>
              <a:spLocks noChangeShapeType="1"/>
            </p:cNvSpPr>
            <p:nvPr/>
          </p:nvSpPr>
          <p:spPr bwMode="auto">
            <a:xfrm flipV="1">
              <a:off x="1679136" y="4935946"/>
              <a:ext cx="0" cy="635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0" name="Line 48"/>
            <p:cNvSpPr>
              <a:spLocks noChangeShapeType="1"/>
            </p:cNvSpPr>
            <p:nvPr/>
          </p:nvSpPr>
          <p:spPr bwMode="auto">
            <a:xfrm>
              <a:off x="1437836" y="4889909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1" name="Freeform 49"/>
            <p:cNvSpPr>
              <a:spLocks/>
            </p:cNvSpPr>
            <p:nvPr/>
          </p:nvSpPr>
          <p:spPr bwMode="auto">
            <a:xfrm>
              <a:off x="1507686" y="4889909"/>
              <a:ext cx="171450" cy="46038"/>
            </a:xfrm>
            <a:custGeom>
              <a:avLst/>
              <a:gdLst>
                <a:gd name="T0" fmla="*/ 108 w 108"/>
                <a:gd name="T1" fmla="*/ 29 h 29"/>
                <a:gd name="T2" fmla="*/ 0 w 108"/>
                <a:gd name="T3" fmla="*/ 29 h 29"/>
                <a:gd name="T4" fmla="*/ 0 w 108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29">
                  <a:moveTo>
                    <a:pt x="108" y="29"/>
                  </a:moveTo>
                  <a:lnTo>
                    <a:pt x="0" y="29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2" name="Line 78"/>
            <p:cNvSpPr>
              <a:spLocks noChangeShapeType="1"/>
            </p:cNvSpPr>
            <p:nvPr/>
          </p:nvSpPr>
          <p:spPr bwMode="auto">
            <a:xfrm flipV="1">
              <a:off x="4054036" y="4231096"/>
              <a:ext cx="0" cy="403225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3" name="Line 79"/>
            <p:cNvSpPr>
              <a:spLocks noChangeShapeType="1"/>
            </p:cNvSpPr>
            <p:nvPr/>
          </p:nvSpPr>
          <p:spPr bwMode="auto">
            <a:xfrm flipH="1">
              <a:off x="1693423" y="4434296"/>
              <a:ext cx="2359025" cy="446088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4" name="Freeform 87"/>
            <p:cNvSpPr>
              <a:spLocks/>
            </p:cNvSpPr>
            <p:nvPr/>
          </p:nvSpPr>
          <p:spPr bwMode="auto">
            <a:xfrm>
              <a:off x="4011173" y="4393021"/>
              <a:ext cx="82550" cy="82550"/>
            </a:xfrm>
            <a:custGeom>
              <a:avLst/>
              <a:gdLst>
                <a:gd name="T0" fmla="*/ 26 w 52"/>
                <a:gd name="T1" fmla="*/ 0 h 52"/>
                <a:gd name="T2" fmla="*/ 0 w 52"/>
                <a:gd name="T3" fmla="*/ 26 h 52"/>
                <a:gd name="T4" fmla="*/ 26 w 52"/>
                <a:gd name="T5" fmla="*/ 52 h 52"/>
                <a:gd name="T6" fmla="*/ 52 w 52"/>
                <a:gd name="T7" fmla="*/ 26 h 52"/>
                <a:gd name="T8" fmla="*/ 26 w 52"/>
                <a:gd name="T9" fmla="*/ 0 h 52"/>
                <a:gd name="T10" fmla="*/ 26 w 52"/>
                <a:gd name="T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52">
                  <a:moveTo>
                    <a:pt x="26" y="0"/>
                  </a:moveTo>
                  <a:lnTo>
                    <a:pt x="0" y="26"/>
                  </a:lnTo>
                  <a:lnTo>
                    <a:pt x="26" y="52"/>
                  </a:lnTo>
                  <a:lnTo>
                    <a:pt x="52" y="26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CC0000"/>
            </a:solidFill>
            <a:ln w="0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5" name="Line 90"/>
            <p:cNvSpPr>
              <a:spLocks noChangeShapeType="1"/>
            </p:cNvSpPr>
            <p:nvPr/>
          </p:nvSpPr>
          <p:spPr bwMode="auto">
            <a:xfrm flipV="1">
              <a:off x="4020698" y="3938996"/>
              <a:ext cx="0" cy="658813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6" name="Line 93"/>
            <p:cNvSpPr>
              <a:spLocks noChangeShapeType="1"/>
            </p:cNvSpPr>
            <p:nvPr/>
          </p:nvSpPr>
          <p:spPr bwMode="auto">
            <a:xfrm flipH="1">
              <a:off x="1672786" y="4275546"/>
              <a:ext cx="2339975" cy="614363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7" name="Freeform 100"/>
            <p:cNvSpPr>
              <a:spLocks/>
            </p:cNvSpPr>
            <p:nvPr/>
          </p:nvSpPr>
          <p:spPr bwMode="auto">
            <a:xfrm>
              <a:off x="3979423" y="4229509"/>
              <a:ext cx="82550" cy="79375"/>
            </a:xfrm>
            <a:custGeom>
              <a:avLst/>
              <a:gdLst>
                <a:gd name="T0" fmla="*/ 26 w 52"/>
                <a:gd name="T1" fmla="*/ 50 h 50"/>
                <a:gd name="T2" fmla="*/ 52 w 52"/>
                <a:gd name="T3" fmla="*/ 26 h 50"/>
                <a:gd name="T4" fmla="*/ 26 w 52"/>
                <a:gd name="T5" fmla="*/ 0 h 50"/>
                <a:gd name="T6" fmla="*/ 0 w 52"/>
                <a:gd name="T7" fmla="*/ 26 h 50"/>
                <a:gd name="T8" fmla="*/ 26 w 52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52" y="26"/>
                  </a:lnTo>
                  <a:lnTo>
                    <a:pt x="26" y="0"/>
                  </a:lnTo>
                  <a:lnTo>
                    <a:pt x="0" y="26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007F00"/>
            </a:solidFill>
            <a:ln w="0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8" name="Line 104"/>
            <p:cNvSpPr>
              <a:spLocks noChangeShapeType="1"/>
            </p:cNvSpPr>
            <p:nvPr/>
          </p:nvSpPr>
          <p:spPr bwMode="auto">
            <a:xfrm flipV="1">
              <a:off x="3982598" y="4532721"/>
              <a:ext cx="0" cy="171450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69" name="Line 105"/>
            <p:cNvSpPr>
              <a:spLocks noChangeShapeType="1"/>
            </p:cNvSpPr>
            <p:nvPr/>
          </p:nvSpPr>
          <p:spPr bwMode="auto">
            <a:xfrm flipV="1">
              <a:off x="3982598" y="4366034"/>
              <a:ext cx="0" cy="166688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70" name="Line 106"/>
            <p:cNvSpPr>
              <a:spLocks noChangeShapeType="1"/>
            </p:cNvSpPr>
            <p:nvPr/>
          </p:nvSpPr>
          <p:spPr bwMode="auto">
            <a:xfrm flipH="1">
              <a:off x="3982598" y="4532721"/>
              <a:ext cx="1588" cy="0"/>
            </a:xfrm>
            <a:prstGeom prst="line">
              <a:avLst/>
            </a:prstGeom>
            <a:noFill/>
            <a:ln w="26988">
              <a:solidFill>
                <a:srgbClr val="0099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71" name="Line 112"/>
            <p:cNvSpPr>
              <a:spLocks noChangeShapeType="1"/>
            </p:cNvSpPr>
            <p:nvPr/>
          </p:nvSpPr>
          <p:spPr bwMode="auto">
            <a:xfrm flipH="1">
              <a:off x="1688661" y="4532721"/>
              <a:ext cx="2293938" cy="357188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72" name="Freeform 116"/>
            <p:cNvSpPr>
              <a:spLocks/>
            </p:cNvSpPr>
            <p:nvPr/>
          </p:nvSpPr>
          <p:spPr bwMode="auto">
            <a:xfrm>
              <a:off x="3942911" y="4491446"/>
              <a:ext cx="80963" cy="82550"/>
            </a:xfrm>
            <a:custGeom>
              <a:avLst/>
              <a:gdLst>
                <a:gd name="T0" fmla="*/ 51 w 51"/>
                <a:gd name="T1" fmla="*/ 26 h 52"/>
                <a:gd name="T2" fmla="*/ 25 w 51"/>
                <a:gd name="T3" fmla="*/ 0 h 52"/>
                <a:gd name="T4" fmla="*/ 0 w 51"/>
                <a:gd name="T5" fmla="*/ 26 h 52"/>
                <a:gd name="T6" fmla="*/ 25 w 51"/>
                <a:gd name="T7" fmla="*/ 52 h 52"/>
                <a:gd name="T8" fmla="*/ 51 w 51"/>
                <a:gd name="T9" fmla="*/ 26 h 52"/>
                <a:gd name="T10" fmla="*/ 51 w 51"/>
                <a:gd name="T11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52">
                  <a:moveTo>
                    <a:pt x="51" y="26"/>
                  </a:moveTo>
                  <a:lnTo>
                    <a:pt x="25" y="0"/>
                  </a:lnTo>
                  <a:lnTo>
                    <a:pt x="0" y="26"/>
                  </a:lnTo>
                  <a:lnTo>
                    <a:pt x="25" y="52"/>
                  </a:lnTo>
                  <a:lnTo>
                    <a:pt x="51" y="26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323298"/>
            </a:solidFill>
            <a:ln w="0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90" name="ZoneTexte 189"/>
            <p:cNvSpPr txBox="1"/>
            <p:nvPr/>
          </p:nvSpPr>
          <p:spPr>
            <a:xfrm>
              <a:off x="1238422" y="4773718"/>
              <a:ext cx="250390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91" name="ZoneTexte 190"/>
            <p:cNvSpPr txBox="1"/>
            <p:nvPr/>
          </p:nvSpPr>
          <p:spPr>
            <a:xfrm>
              <a:off x="1172700" y="4556190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</a:t>
              </a:r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1172700" y="4338661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20</a:t>
              </a:r>
            </a:p>
          </p:txBody>
        </p:sp>
        <p:sp>
          <p:nvSpPr>
            <p:cNvPr id="193" name="ZoneTexte 192"/>
            <p:cNvSpPr txBox="1"/>
            <p:nvPr/>
          </p:nvSpPr>
          <p:spPr>
            <a:xfrm>
              <a:off x="1172700" y="4121132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30</a:t>
              </a:r>
            </a:p>
          </p:txBody>
        </p:sp>
        <p:sp>
          <p:nvSpPr>
            <p:cNvPr id="194" name="ZoneTexte 193"/>
            <p:cNvSpPr txBox="1"/>
            <p:nvPr/>
          </p:nvSpPr>
          <p:spPr>
            <a:xfrm>
              <a:off x="1172700" y="3903603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40</a:t>
              </a:r>
            </a:p>
          </p:txBody>
        </p:sp>
        <p:sp>
          <p:nvSpPr>
            <p:cNvPr id="195" name="ZoneTexte 194"/>
            <p:cNvSpPr txBox="1"/>
            <p:nvPr/>
          </p:nvSpPr>
          <p:spPr>
            <a:xfrm>
              <a:off x="1371283" y="4970048"/>
              <a:ext cx="619080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Baseline</a:t>
              </a:r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3797593" y="4970048"/>
              <a:ext cx="42874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W96</a:t>
              </a:r>
            </a:p>
          </p:txBody>
        </p:sp>
        <p:sp>
          <p:nvSpPr>
            <p:cNvPr id="197" name="ZoneTexte 196"/>
            <p:cNvSpPr txBox="1"/>
            <p:nvPr/>
          </p:nvSpPr>
          <p:spPr>
            <a:xfrm>
              <a:off x="1489905" y="5159932"/>
              <a:ext cx="381835" cy="55399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108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103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113</a:t>
              </a:r>
            </a:p>
          </p:txBody>
        </p:sp>
        <p:sp>
          <p:nvSpPr>
            <p:cNvPr id="198" name="ZoneTexte 197"/>
            <p:cNvSpPr txBox="1"/>
            <p:nvPr/>
          </p:nvSpPr>
          <p:spPr>
            <a:xfrm>
              <a:off x="3853911" y="5159932"/>
              <a:ext cx="316112" cy="55399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98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94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97</a:t>
              </a:r>
            </a:p>
          </p:txBody>
        </p:sp>
        <p:sp>
          <p:nvSpPr>
            <p:cNvPr id="199" name="Line 75"/>
            <p:cNvSpPr>
              <a:spLocks noChangeShapeType="1"/>
            </p:cNvSpPr>
            <p:nvPr/>
          </p:nvSpPr>
          <p:spPr bwMode="auto">
            <a:xfrm flipH="1">
              <a:off x="1382373" y="5279769"/>
              <a:ext cx="158750" cy="0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0" name="Line 76"/>
            <p:cNvSpPr>
              <a:spLocks noChangeShapeType="1"/>
            </p:cNvSpPr>
            <p:nvPr/>
          </p:nvSpPr>
          <p:spPr bwMode="auto">
            <a:xfrm flipH="1">
              <a:off x="1382373" y="5436137"/>
              <a:ext cx="158750" cy="0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1" name="Line 77"/>
            <p:cNvSpPr>
              <a:spLocks noChangeShapeType="1"/>
            </p:cNvSpPr>
            <p:nvPr/>
          </p:nvSpPr>
          <p:spPr bwMode="auto">
            <a:xfrm flipH="1">
              <a:off x="1382373" y="5602031"/>
              <a:ext cx="158750" cy="0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202" name="ZoneTexte 201"/>
            <p:cNvSpPr txBox="1"/>
            <p:nvPr/>
          </p:nvSpPr>
          <p:spPr>
            <a:xfrm>
              <a:off x="189534" y="5313026"/>
              <a:ext cx="122180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  <a:latin typeface="+mj-lt"/>
                </a:rPr>
                <a:t>Number of subjects</a:t>
              </a:r>
            </a:p>
          </p:txBody>
        </p:sp>
        <p:sp>
          <p:nvSpPr>
            <p:cNvPr id="203" name="ZoneTexte 202"/>
            <p:cNvSpPr txBox="1"/>
            <p:nvPr/>
          </p:nvSpPr>
          <p:spPr>
            <a:xfrm>
              <a:off x="4048407" y="3871498"/>
              <a:ext cx="830677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ATV/r : 16 %</a:t>
              </a:r>
            </a:p>
          </p:txBody>
        </p:sp>
        <p:sp>
          <p:nvSpPr>
            <p:cNvPr id="204" name="ZoneTexte 203"/>
            <p:cNvSpPr txBox="1"/>
            <p:nvPr/>
          </p:nvSpPr>
          <p:spPr>
            <a:xfrm>
              <a:off x="4154206" y="4067736"/>
              <a:ext cx="72487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RAL : 29 %</a:t>
              </a:r>
            </a:p>
          </p:txBody>
        </p:sp>
        <p:sp>
          <p:nvSpPr>
            <p:cNvPr id="205" name="ZoneTexte 204"/>
            <p:cNvSpPr txBox="1"/>
            <p:nvPr/>
          </p:nvSpPr>
          <p:spPr>
            <a:xfrm>
              <a:off x="4037187" y="4266785"/>
              <a:ext cx="841897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DRV/r : 21 %</a:t>
              </a:r>
            </a:p>
          </p:txBody>
        </p:sp>
      </p:grpSp>
      <p:sp>
        <p:nvSpPr>
          <p:cNvPr id="212" name="ZoneTexte 211"/>
          <p:cNvSpPr txBox="1"/>
          <p:nvPr/>
        </p:nvSpPr>
        <p:spPr>
          <a:xfrm>
            <a:off x="2426262" y="3625155"/>
            <a:ext cx="755585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smtClean="0">
                <a:solidFill>
                  <a:srgbClr val="333399"/>
                </a:solidFill>
                <a:latin typeface="+mj-lt"/>
              </a:rPr>
              <a:t>Trunk fat</a:t>
            </a:r>
          </a:p>
        </p:txBody>
      </p:sp>
      <p:grpSp>
        <p:nvGrpSpPr>
          <p:cNvPr id="208" name="Groupe 207"/>
          <p:cNvGrpSpPr/>
          <p:nvPr/>
        </p:nvGrpSpPr>
        <p:grpSpPr>
          <a:xfrm>
            <a:off x="4353727" y="1842394"/>
            <a:ext cx="4689550" cy="1868070"/>
            <a:chOff x="4353727" y="1842394"/>
            <a:chExt cx="4689550" cy="1868070"/>
          </a:xfrm>
        </p:grpSpPr>
        <p:sp>
          <p:nvSpPr>
            <p:cNvPr id="104" name="Line 20"/>
            <p:cNvSpPr>
              <a:spLocks noChangeShapeType="1"/>
            </p:cNvSpPr>
            <p:nvPr/>
          </p:nvSpPr>
          <p:spPr bwMode="auto">
            <a:xfrm>
              <a:off x="5840474" y="2926656"/>
              <a:ext cx="232886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05" name="Line 21"/>
            <p:cNvSpPr>
              <a:spLocks noChangeShapeType="1"/>
            </p:cNvSpPr>
            <p:nvPr/>
          </p:nvSpPr>
          <p:spPr bwMode="auto">
            <a:xfrm flipH="1">
              <a:off x="5669024" y="2882206"/>
              <a:ext cx="26765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06" name="Line 30"/>
            <p:cNvSpPr>
              <a:spLocks noChangeShapeType="1"/>
            </p:cNvSpPr>
            <p:nvPr/>
          </p:nvSpPr>
          <p:spPr bwMode="auto">
            <a:xfrm flipV="1">
              <a:off x="8169336" y="2926656"/>
              <a:ext cx="0" cy="619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07" name="Line 31"/>
            <p:cNvSpPr>
              <a:spLocks noChangeShapeType="1"/>
            </p:cNvSpPr>
            <p:nvPr/>
          </p:nvSpPr>
          <p:spPr bwMode="auto">
            <a:xfrm flipV="1">
              <a:off x="5669024" y="1866206"/>
              <a:ext cx="0" cy="14446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08" name="Line 32"/>
            <p:cNvSpPr>
              <a:spLocks noChangeShapeType="1"/>
            </p:cNvSpPr>
            <p:nvPr/>
          </p:nvSpPr>
          <p:spPr bwMode="auto">
            <a:xfrm>
              <a:off x="5599174" y="2010669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09" name="Line 33"/>
            <p:cNvSpPr>
              <a:spLocks noChangeShapeType="1"/>
            </p:cNvSpPr>
            <p:nvPr/>
          </p:nvSpPr>
          <p:spPr bwMode="auto">
            <a:xfrm flipV="1">
              <a:off x="5669024" y="2228156"/>
              <a:ext cx="0" cy="2174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0" name="Line 34"/>
            <p:cNvSpPr>
              <a:spLocks noChangeShapeType="1"/>
            </p:cNvSpPr>
            <p:nvPr/>
          </p:nvSpPr>
          <p:spPr bwMode="auto">
            <a:xfrm flipV="1">
              <a:off x="5669024" y="2445644"/>
              <a:ext cx="0" cy="2174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1" name="Line 35"/>
            <p:cNvSpPr>
              <a:spLocks noChangeShapeType="1"/>
            </p:cNvSpPr>
            <p:nvPr/>
          </p:nvSpPr>
          <p:spPr bwMode="auto">
            <a:xfrm>
              <a:off x="5599174" y="2445644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5599174" y="2663131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3" name="Line 37"/>
            <p:cNvSpPr>
              <a:spLocks noChangeShapeType="1"/>
            </p:cNvSpPr>
            <p:nvPr/>
          </p:nvSpPr>
          <p:spPr bwMode="auto">
            <a:xfrm>
              <a:off x="5599174" y="2228156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4" name="Line 38"/>
            <p:cNvSpPr>
              <a:spLocks noChangeShapeType="1"/>
            </p:cNvSpPr>
            <p:nvPr/>
          </p:nvSpPr>
          <p:spPr bwMode="auto">
            <a:xfrm flipV="1">
              <a:off x="5669024" y="2010669"/>
              <a:ext cx="0" cy="2174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5" name="Freeform 39"/>
            <p:cNvSpPr>
              <a:spLocks/>
            </p:cNvSpPr>
            <p:nvPr/>
          </p:nvSpPr>
          <p:spPr bwMode="auto">
            <a:xfrm>
              <a:off x="5669024" y="2882206"/>
              <a:ext cx="171450" cy="44450"/>
            </a:xfrm>
            <a:custGeom>
              <a:avLst/>
              <a:gdLst>
                <a:gd name="T0" fmla="*/ 108 w 108"/>
                <a:gd name="T1" fmla="*/ 28 h 28"/>
                <a:gd name="T2" fmla="*/ 0 w 108"/>
                <a:gd name="T3" fmla="*/ 28 h 28"/>
                <a:gd name="T4" fmla="*/ 0 w 108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28">
                  <a:moveTo>
                    <a:pt x="108" y="28"/>
                  </a:moveTo>
                  <a:lnTo>
                    <a:pt x="0" y="2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6" name="Line 40"/>
            <p:cNvSpPr>
              <a:spLocks noChangeShapeType="1"/>
            </p:cNvSpPr>
            <p:nvPr/>
          </p:nvSpPr>
          <p:spPr bwMode="auto">
            <a:xfrm>
              <a:off x="5599174" y="2882206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7" name="Line 41"/>
            <p:cNvSpPr>
              <a:spLocks noChangeShapeType="1"/>
            </p:cNvSpPr>
            <p:nvPr/>
          </p:nvSpPr>
          <p:spPr bwMode="auto">
            <a:xfrm flipV="1">
              <a:off x="5840474" y="2926656"/>
              <a:ext cx="0" cy="619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8" name="Line 42"/>
            <p:cNvSpPr>
              <a:spLocks noChangeShapeType="1"/>
            </p:cNvSpPr>
            <p:nvPr/>
          </p:nvSpPr>
          <p:spPr bwMode="auto">
            <a:xfrm flipV="1">
              <a:off x="5669024" y="2663131"/>
              <a:ext cx="0" cy="21907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19" name="Line 60"/>
            <p:cNvSpPr>
              <a:spLocks noChangeShapeType="1"/>
            </p:cNvSpPr>
            <p:nvPr/>
          </p:nvSpPr>
          <p:spPr bwMode="auto">
            <a:xfrm>
              <a:off x="8169336" y="2926656"/>
              <a:ext cx="17621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0" name="Line 81"/>
            <p:cNvSpPr>
              <a:spLocks noChangeShapeType="1"/>
            </p:cNvSpPr>
            <p:nvPr/>
          </p:nvSpPr>
          <p:spPr bwMode="auto">
            <a:xfrm flipV="1">
              <a:off x="8193149" y="2190056"/>
              <a:ext cx="0" cy="484188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1" name="Line 83"/>
            <p:cNvSpPr>
              <a:spLocks noChangeShapeType="1"/>
            </p:cNvSpPr>
            <p:nvPr/>
          </p:nvSpPr>
          <p:spPr bwMode="auto">
            <a:xfrm flipH="1">
              <a:off x="5848411" y="2432944"/>
              <a:ext cx="2343150" cy="449263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2" name="Freeform 89"/>
            <p:cNvSpPr>
              <a:spLocks/>
            </p:cNvSpPr>
            <p:nvPr/>
          </p:nvSpPr>
          <p:spPr bwMode="auto">
            <a:xfrm>
              <a:off x="8153461" y="2394844"/>
              <a:ext cx="79375" cy="79375"/>
            </a:xfrm>
            <a:custGeom>
              <a:avLst/>
              <a:gdLst>
                <a:gd name="T0" fmla="*/ 24 w 50"/>
                <a:gd name="T1" fmla="*/ 0 h 50"/>
                <a:gd name="T2" fmla="*/ 0 w 50"/>
                <a:gd name="T3" fmla="*/ 24 h 50"/>
                <a:gd name="T4" fmla="*/ 24 w 50"/>
                <a:gd name="T5" fmla="*/ 50 h 50"/>
                <a:gd name="T6" fmla="*/ 50 w 50"/>
                <a:gd name="T7" fmla="*/ 24 h 50"/>
                <a:gd name="T8" fmla="*/ 24 w 50"/>
                <a:gd name="T9" fmla="*/ 0 h 50"/>
                <a:gd name="T10" fmla="*/ 24 w 50"/>
                <a:gd name="T1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50">
                  <a:moveTo>
                    <a:pt x="24" y="0"/>
                  </a:moveTo>
                  <a:lnTo>
                    <a:pt x="0" y="24"/>
                  </a:lnTo>
                  <a:lnTo>
                    <a:pt x="24" y="50"/>
                  </a:lnTo>
                  <a:lnTo>
                    <a:pt x="50" y="24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0000"/>
            </a:solidFill>
            <a:ln w="0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3" name="Line 95"/>
            <p:cNvSpPr>
              <a:spLocks noChangeShapeType="1"/>
            </p:cNvSpPr>
            <p:nvPr/>
          </p:nvSpPr>
          <p:spPr bwMode="auto">
            <a:xfrm flipH="1">
              <a:off x="5857936" y="2334519"/>
              <a:ext cx="2300288" cy="547688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4" name="Line 96"/>
            <p:cNvSpPr>
              <a:spLocks noChangeShapeType="1"/>
            </p:cNvSpPr>
            <p:nvPr/>
          </p:nvSpPr>
          <p:spPr bwMode="auto">
            <a:xfrm flipV="1">
              <a:off x="8159811" y="2020194"/>
              <a:ext cx="0" cy="625475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5" name="Freeform 102"/>
            <p:cNvSpPr>
              <a:spLocks/>
            </p:cNvSpPr>
            <p:nvPr/>
          </p:nvSpPr>
          <p:spPr bwMode="auto">
            <a:xfrm>
              <a:off x="8116949" y="2296419"/>
              <a:ext cx="80963" cy="79375"/>
            </a:xfrm>
            <a:custGeom>
              <a:avLst/>
              <a:gdLst>
                <a:gd name="T0" fmla="*/ 26 w 51"/>
                <a:gd name="T1" fmla="*/ 50 h 50"/>
                <a:gd name="T2" fmla="*/ 51 w 51"/>
                <a:gd name="T3" fmla="*/ 26 h 50"/>
                <a:gd name="T4" fmla="*/ 26 w 51"/>
                <a:gd name="T5" fmla="*/ 0 h 50"/>
                <a:gd name="T6" fmla="*/ 0 w 51"/>
                <a:gd name="T7" fmla="*/ 24 h 50"/>
                <a:gd name="T8" fmla="*/ 26 w 51"/>
                <a:gd name="T9" fmla="*/ 50 h 50"/>
                <a:gd name="T10" fmla="*/ 26 w 51"/>
                <a:gd name="T11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50">
                  <a:moveTo>
                    <a:pt x="26" y="50"/>
                  </a:moveTo>
                  <a:lnTo>
                    <a:pt x="51" y="26"/>
                  </a:lnTo>
                  <a:lnTo>
                    <a:pt x="26" y="0"/>
                  </a:lnTo>
                  <a:lnTo>
                    <a:pt x="0" y="24"/>
                  </a:lnTo>
                  <a:lnTo>
                    <a:pt x="26" y="50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007F00"/>
            </a:solidFill>
            <a:ln w="0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6" name="Line 103"/>
            <p:cNvSpPr>
              <a:spLocks noChangeShapeType="1"/>
            </p:cNvSpPr>
            <p:nvPr/>
          </p:nvSpPr>
          <p:spPr bwMode="auto">
            <a:xfrm flipV="1">
              <a:off x="8121711" y="2393256"/>
              <a:ext cx="0" cy="252413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7" name="Line 109"/>
            <p:cNvSpPr>
              <a:spLocks noChangeShapeType="1"/>
            </p:cNvSpPr>
            <p:nvPr/>
          </p:nvSpPr>
          <p:spPr bwMode="auto">
            <a:xfrm flipH="1">
              <a:off x="5867461" y="2393256"/>
              <a:ext cx="2254250" cy="488950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8" name="Line 110"/>
            <p:cNvSpPr>
              <a:spLocks noChangeShapeType="1"/>
            </p:cNvSpPr>
            <p:nvPr/>
          </p:nvSpPr>
          <p:spPr bwMode="auto">
            <a:xfrm flipV="1">
              <a:off x="8121711" y="2129731"/>
              <a:ext cx="0" cy="263525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29" name="Freeform 118"/>
            <p:cNvSpPr>
              <a:spLocks/>
            </p:cNvSpPr>
            <p:nvPr/>
          </p:nvSpPr>
          <p:spPr bwMode="auto">
            <a:xfrm>
              <a:off x="8082024" y="2351981"/>
              <a:ext cx="80963" cy="80963"/>
            </a:xfrm>
            <a:custGeom>
              <a:avLst/>
              <a:gdLst>
                <a:gd name="T0" fmla="*/ 51 w 51"/>
                <a:gd name="T1" fmla="*/ 26 h 51"/>
                <a:gd name="T2" fmla="*/ 25 w 51"/>
                <a:gd name="T3" fmla="*/ 0 h 51"/>
                <a:gd name="T4" fmla="*/ 0 w 51"/>
                <a:gd name="T5" fmla="*/ 26 h 51"/>
                <a:gd name="T6" fmla="*/ 25 w 51"/>
                <a:gd name="T7" fmla="*/ 51 h 51"/>
                <a:gd name="T8" fmla="*/ 51 w 51"/>
                <a:gd name="T9" fmla="*/ 26 h 51"/>
                <a:gd name="T10" fmla="*/ 51 w 51"/>
                <a:gd name="T11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51">
                  <a:moveTo>
                    <a:pt x="51" y="26"/>
                  </a:moveTo>
                  <a:lnTo>
                    <a:pt x="25" y="0"/>
                  </a:lnTo>
                  <a:lnTo>
                    <a:pt x="0" y="26"/>
                  </a:lnTo>
                  <a:lnTo>
                    <a:pt x="25" y="51"/>
                  </a:lnTo>
                  <a:lnTo>
                    <a:pt x="51" y="26"/>
                  </a:lnTo>
                  <a:lnTo>
                    <a:pt x="51" y="26"/>
                  </a:lnTo>
                  <a:close/>
                </a:path>
              </a:pathLst>
            </a:custGeom>
            <a:solidFill>
              <a:srgbClr val="323298"/>
            </a:solidFill>
            <a:ln w="0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5402615" y="2744614"/>
              <a:ext cx="250390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5336893" y="253282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</a:t>
              </a:r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5336893" y="2321042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20</a:t>
              </a: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5336893" y="2109256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30</a:t>
              </a:r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5336893" y="1897470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40</a:t>
              </a: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5535476" y="2940944"/>
              <a:ext cx="619080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Baseline</a:t>
              </a: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7961786" y="2940944"/>
              <a:ext cx="42874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W96</a:t>
              </a: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5654098" y="3156466"/>
              <a:ext cx="381835" cy="55399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108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104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112</a:t>
              </a: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8018104" y="3156466"/>
              <a:ext cx="316112" cy="55399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97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95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94</a:t>
              </a:r>
            </a:p>
          </p:txBody>
        </p:sp>
        <p:sp>
          <p:nvSpPr>
            <p:cNvPr id="162" name="Line 75"/>
            <p:cNvSpPr>
              <a:spLocks noChangeShapeType="1"/>
            </p:cNvSpPr>
            <p:nvPr/>
          </p:nvSpPr>
          <p:spPr bwMode="auto">
            <a:xfrm flipH="1">
              <a:off x="5546566" y="3276303"/>
              <a:ext cx="158750" cy="0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63" name="Line 76"/>
            <p:cNvSpPr>
              <a:spLocks noChangeShapeType="1"/>
            </p:cNvSpPr>
            <p:nvPr/>
          </p:nvSpPr>
          <p:spPr bwMode="auto">
            <a:xfrm flipH="1">
              <a:off x="5546566" y="3429000"/>
              <a:ext cx="158750" cy="0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64" name="Line 77"/>
            <p:cNvSpPr>
              <a:spLocks noChangeShapeType="1"/>
            </p:cNvSpPr>
            <p:nvPr/>
          </p:nvSpPr>
          <p:spPr bwMode="auto">
            <a:xfrm flipH="1">
              <a:off x="5546566" y="3581400"/>
              <a:ext cx="158750" cy="0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4353727" y="3309560"/>
              <a:ext cx="122180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  <a:latin typeface="+mj-lt"/>
                </a:rPr>
                <a:t>Number of subjects</a:t>
              </a: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8212600" y="1842394"/>
              <a:ext cx="830677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ATV/r : 23 %</a:t>
              </a: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8318399" y="2038632"/>
              <a:ext cx="72487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RAL : 25 %</a:t>
              </a: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8201380" y="2237681"/>
              <a:ext cx="841897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DRV/r : 20 %</a:t>
              </a:r>
            </a:p>
          </p:txBody>
        </p:sp>
      </p:grpSp>
      <p:sp>
        <p:nvSpPr>
          <p:cNvPr id="213" name="ZoneTexte 212"/>
          <p:cNvSpPr txBox="1"/>
          <p:nvPr/>
        </p:nvSpPr>
        <p:spPr>
          <a:xfrm>
            <a:off x="6948552" y="1752600"/>
            <a:ext cx="415498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smtClean="0">
                <a:solidFill>
                  <a:srgbClr val="333399"/>
                </a:solidFill>
                <a:latin typeface="+mj-lt"/>
              </a:rPr>
              <a:t>SAT</a:t>
            </a:r>
          </a:p>
        </p:txBody>
      </p:sp>
      <p:grpSp>
        <p:nvGrpSpPr>
          <p:cNvPr id="211" name="Groupe 210"/>
          <p:cNvGrpSpPr/>
          <p:nvPr/>
        </p:nvGrpSpPr>
        <p:grpSpPr>
          <a:xfrm>
            <a:off x="4395042" y="3865345"/>
            <a:ext cx="4689550" cy="1868070"/>
            <a:chOff x="4395042" y="3865345"/>
            <a:chExt cx="4689550" cy="1868070"/>
          </a:xfrm>
        </p:grpSpPr>
        <p:sp>
          <p:nvSpPr>
            <p:cNvPr id="74" name="Line 22"/>
            <p:cNvSpPr>
              <a:spLocks noChangeShapeType="1"/>
            </p:cNvSpPr>
            <p:nvPr/>
          </p:nvSpPr>
          <p:spPr bwMode="auto">
            <a:xfrm>
              <a:off x="5876806" y="4936907"/>
              <a:ext cx="23304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75" name="Line 23"/>
            <p:cNvSpPr>
              <a:spLocks noChangeShapeType="1"/>
            </p:cNvSpPr>
            <p:nvPr/>
          </p:nvSpPr>
          <p:spPr bwMode="auto">
            <a:xfrm flipH="1">
              <a:off x="5705356" y="4890870"/>
              <a:ext cx="26797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76" name="Line 26"/>
            <p:cNvSpPr>
              <a:spLocks noChangeShapeType="1"/>
            </p:cNvSpPr>
            <p:nvPr/>
          </p:nvSpPr>
          <p:spPr bwMode="auto">
            <a:xfrm flipV="1">
              <a:off x="5705356" y="4713070"/>
              <a:ext cx="0" cy="177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5705356" y="4890870"/>
              <a:ext cx="171450" cy="46038"/>
            </a:xfrm>
            <a:custGeom>
              <a:avLst/>
              <a:gdLst>
                <a:gd name="T0" fmla="*/ 108 w 108"/>
                <a:gd name="T1" fmla="*/ 29 h 29"/>
                <a:gd name="T2" fmla="*/ 0 w 108"/>
                <a:gd name="T3" fmla="*/ 29 h 29"/>
                <a:gd name="T4" fmla="*/ 0 w 108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" h="29">
                  <a:moveTo>
                    <a:pt x="108" y="29"/>
                  </a:moveTo>
                  <a:lnTo>
                    <a:pt x="0" y="29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78" name="Line 28"/>
            <p:cNvSpPr>
              <a:spLocks noChangeShapeType="1"/>
            </p:cNvSpPr>
            <p:nvPr/>
          </p:nvSpPr>
          <p:spPr bwMode="auto">
            <a:xfrm>
              <a:off x="5635506" y="4890870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79" name="Line 29"/>
            <p:cNvSpPr>
              <a:spLocks noChangeShapeType="1"/>
            </p:cNvSpPr>
            <p:nvPr/>
          </p:nvSpPr>
          <p:spPr bwMode="auto">
            <a:xfrm flipV="1">
              <a:off x="5876806" y="4936907"/>
              <a:ext cx="0" cy="619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0" name="Line 44"/>
            <p:cNvSpPr>
              <a:spLocks noChangeShapeType="1"/>
            </p:cNvSpPr>
            <p:nvPr/>
          </p:nvSpPr>
          <p:spPr bwMode="auto">
            <a:xfrm>
              <a:off x="8207256" y="4936907"/>
              <a:ext cx="1778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1" name="Line 45"/>
            <p:cNvSpPr>
              <a:spLocks noChangeShapeType="1"/>
            </p:cNvSpPr>
            <p:nvPr/>
          </p:nvSpPr>
          <p:spPr bwMode="auto">
            <a:xfrm flipV="1">
              <a:off x="8207256" y="4936907"/>
              <a:ext cx="0" cy="619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2" name="Line 50"/>
            <p:cNvSpPr>
              <a:spLocks noChangeShapeType="1"/>
            </p:cNvSpPr>
            <p:nvPr/>
          </p:nvSpPr>
          <p:spPr bwMode="auto">
            <a:xfrm>
              <a:off x="5635506" y="3995520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3" name="Line 51"/>
            <p:cNvSpPr>
              <a:spLocks noChangeShapeType="1"/>
            </p:cNvSpPr>
            <p:nvPr/>
          </p:nvSpPr>
          <p:spPr bwMode="auto">
            <a:xfrm flipV="1">
              <a:off x="5705356" y="3874870"/>
              <a:ext cx="0" cy="12065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4" name="Line 52"/>
            <p:cNvSpPr>
              <a:spLocks noChangeShapeType="1"/>
            </p:cNvSpPr>
            <p:nvPr/>
          </p:nvSpPr>
          <p:spPr bwMode="auto">
            <a:xfrm>
              <a:off x="5635506" y="4533682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5" name="Line 53"/>
            <p:cNvSpPr>
              <a:spLocks noChangeShapeType="1"/>
            </p:cNvSpPr>
            <p:nvPr/>
          </p:nvSpPr>
          <p:spPr bwMode="auto">
            <a:xfrm flipV="1">
              <a:off x="5705356" y="4533682"/>
              <a:ext cx="0" cy="1793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6" name="Line 54"/>
            <p:cNvSpPr>
              <a:spLocks noChangeShapeType="1"/>
            </p:cNvSpPr>
            <p:nvPr/>
          </p:nvSpPr>
          <p:spPr bwMode="auto">
            <a:xfrm flipV="1">
              <a:off x="5705356" y="4355882"/>
              <a:ext cx="0" cy="1778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7" name="Line 55"/>
            <p:cNvSpPr>
              <a:spLocks noChangeShapeType="1"/>
            </p:cNvSpPr>
            <p:nvPr/>
          </p:nvSpPr>
          <p:spPr bwMode="auto">
            <a:xfrm>
              <a:off x="5635506" y="4713070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8" name="Line 56"/>
            <p:cNvSpPr>
              <a:spLocks noChangeShapeType="1"/>
            </p:cNvSpPr>
            <p:nvPr/>
          </p:nvSpPr>
          <p:spPr bwMode="auto">
            <a:xfrm>
              <a:off x="5635506" y="4355882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89" name="Line 57"/>
            <p:cNvSpPr>
              <a:spLocks noChangeShapeType="1"/>
            </p:cNvSpPr>
            <p:nvPr/>
          </p:nvSpPr>
          <p:spPr bwMode="auto">
            <a:xfrm flipV="1">
              <a:off x="5705356" y="4176495"/>
              <a:ext cx="0" cy="1793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0" name="Line 58"/>
            <p:cNvSpPr>
              <a:spLocks noChangeShapeType="1"/>
            </p:cNvSpPr>
            <p:nvPr/>
          </p:nvSpPr>
          <p:spPr bwMode="auto">
            <a:xfrm>
              <a:off x="5635506" y="4176495"/>
              <a:ext cx="698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1" name="Line 59"/>
            <p:cNvSpPr>
              <a:spLocks noChangeShapeType="1"/>
            </p:cNvSpPr>
            <p:nvPr/>
          </p:nvSpPr>
          <p:spPr bwMode="auto">
            <a:xfrm flipV="1">
              <a:off x="5705356" y="3995520"/>
              <a:ext cx="0" cy="18097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2" name="Line 80"/>
            <p:cNvSpPr>
              <a:spLocks noChangeShapeType="1"/>
            </p:cNvSpPr>
            <p:nvPr/>
          </p:nvSpPr>
          <p:spPr bwMode="auto">
            <a:xfrm flipV="1">
              <a:off x="8250118" y="4111407"/>
              <a:ext cx="0" cy="515938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3" name="Line 82"/>
            <p:cNvSpPr>
              <a:spLocks noChangeShapeType="1"/>
            </p:cNvSpPr>
            <p:nvPr/>
          </p:nvSpPr>
          <p:spPr bwMode="auto">
            <a:xfrm flipH="1">
              <a:off x="5876806" y="4371757"/>
              <a:ext cx="2365375" cy="509588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4" name="Freeform 88"/>
            <p:cNvSpPr>
              <a:spLocks/>
            </p:cNvSpPr>
            <p:nvPr/>
          </p:nvSpPr>
          <p:spPr bwMode="auto">
            <a:xfrm>
              <a:off x="8204081" y="4330482"/>
              <a:ext cx="79375" cy="80963"/>
            </a:xfrm>
            <a:custGeom>
              <a:avLst/>
              <a:gdLst>
                <a:gd name="T0" fmla="*/ 24 w 50"/>
                <a:gd name="T1" fmla="*/ 0 h 51"/>
                <a:gd name="T2" fmla="*/ 0 w 50"/>
                <a:gd name="T3" fmla="*/ 26 h 51"/>
                <a:gd name="T4" fmla="*/ 26 w 50"/>
                <a:gd name="T5" fmla="*/ 51 h 51"/>
                <a:gd name="T6" fmla="*/ 50 w 50"/>
                <a:gd name="T7" fmla="*/ 26 h 51"/>
                <a:gd name="T8" fmla="*/ 24 w 50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1">
                  <a:moveTo>
                    <a:pt x="24" y="0"/>
                  </a:moveTo>
                  <a:lnTo>
                    <a:pt x="0" y="26"/>
                  </a:lnTo>
                  <a:lnTo>
                    <a:pt x="26" y="51"/>
                  </a:lnTo>
                  <a:lnTo>
                    <a:pt x="50" y="2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0000"/>
            </a:solidFill>
            <a:ln w="0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 flipV="1">
              <a:off x="8213606" y="4311432"/>
              <a:ext cx="0" cy="355600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6" name="Line 92"/>
            <p:cNvSpPr>
              <a:spLocks noChangeShapeType="1"/>
            </p:cNvSpPr>
            <p:nvPr/>
          </p:nvSpPr>
          <p:spPr bwMode="auto">
            <a:xfrm flipV="1">
              <a:off x="8213606" y="3944720"/>
              <a:ext cx="0" cy="366713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7" name="Line 94"/>
            <p:cNvSpPr>
              <a:spLocks noChangeShapeType="1"/>
            </p:cNvSpPr>
            <p:nvPr/>
          </p:nvSpPr>
          <p:spPr bwMode="auto">
            <a:xfrm flipH="1">
              <a:off x="5865693" y="4311432"/>
              <a:ext cx="2347913" cy="579438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8" name="Freeform 101"/>
            <p:cNvSpPr>
              <a:spLocks/>
            </p:cNvSpPr>
            <p:nvPr/>
          </p:nvSpPr>
          <p:spPr bwMode="auto">
            <a:xfrm>
              <a:off x="8175506" y="4270157"/>
              <a:ext cx="79375" cy="80963"/>
            </a:xfrm>
            <a:custGeom>
              <a:avLst/>
              <a:gdLst>
                <a:gd name="T0" fmla="*/ 26 w 50"/>
                <a:gd name="T1" fmla="*/ 51 h 51"/>
                <a:gd name="T2" fmla="*/ 50 w 50"/>
                <a:gd name="T3" fmla="*/ 26 h 51"/>
                <a:gd name="T4" fmla="*/ 24 w 50"/>
                <a:gd name="T5" fmla="*/ 0 h 51"/>
                <a:gd name="T6" fmla="*/ 0 w 50"/>
                <a:gd name="T7" fmla="*/ 26 h 51"/>
                <a:gd name="T8" fmla="*/ 26 w 50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1">
                  <a:moveTo>
                    <a:pt x="26" y="51"/>
                  </a:moveTo>
                  <a:lnTo>
                    <a:pt x="50" y="26"/>
                  </a:lnTo>
                  <a:lnTo>
                    <a:pt x="24" y="0"/>
                  </a:lnTo>
                  <a:lnTo>
                    <a:pt x="0" y="26"/>
                  </a:lnTo>
                  <a:lnTo>
                    <a:pt x="26" y="51"/>
                  </a:lnTo>
                  <a:close/>
                </a:path>
              </a:pathLst>
            </a:custGeom>
            <a:solidFill>
              <a:srgbClr val="007F00"/>
            </a:solidFill>
            <a:ln w="0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99" name="Line 107"/>
            <p:cNvSpPr>
              <a:spLocks noChangeShapeType="1"/>
            </p:cNvSpPr>
            <p:nvPr/>
          </p:nvSpPr>
          <p:spPr bwMode="auto">
            <a:xfrm flipV="1">
              <a:off x="8172331" y="3922495"/>
              <a:ext cx="0" cy="425450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00" name="Line 108"/>
            <p:cNvSpPr>
              <a:spLocks noChangeShapeType="1"/>
            </p:cNvSpPr>
            <p:nvPr/>
          </p:nvSpPr>
          <p:spPr bwMode="auto">
            <a:xfrm flipV="1">
              <a:off x="8172331" y="4347945"/>
              <a:ext cx="0" cy="412750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01" name="Line 111"/>
            <p:cNvSpPr>
              <a:spLocks noChangeShapeType="1"/>
            </p:cNvSpPr>
            <p:nvPr/>
          </p:nvSpPr>
          <p:spPr bwMode="auto">
            <a:xfrm flipH="1">
              <a:off x="5867281" y="4347945"/>
              <a:ext cx="2305050" cy="542925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02" name="Freeform 117"/>
            <p:cNvSpPr>
              <a:spLocks/>
            </p:cNvSpPr>
            <p:nvPr/>
          </p:nvSpPr>
          <p:spPr bwMode="auto">
            <a:xfrm>
              <a:off x="8134231" y="4309845"/>
              <a:ext cx="79375" cy="79375"/>
            </a:xfrm>
            <a:custGeom>
              <a:avLst/>
              <a:gdLst>
                <a:gd name="T0" fmla="*/ 50 w 50"/>
                <a:gd name="T1" fmla="*/ 26 h 50"/>
                <a:gd name="T2" fmla="*/ 24 w 50"/>
                <a:gd name="T3" fmla="*/ 0 h 50"/>
                <a:gd name="T4" fmla="*/ 0 w 50"/>
                <a:gd name="T5" fmla="*/ 24 h 50"/>
                <a:gd name="T6" fmla="*/ 26 w 50"/>
                <a:gd name="T7" fmla="*/ 50 h 50"/>
                <a:gd name="T8" fmla="*/ 50 w 50"/>
                <a:gd name="T9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0">
                  <a:moveTo>
                    <a:pt x="50" y="26"/>
                  </a:moveTo>
                  <a:lnTo>
                    <a:pt x="24" y="0"/>
                  </a:lnTo>
                  <a:lnTo>
                    <a:pt x="0" y="24"/>
                  </a:lnTo>
                  <a:lnTo>
                    <a:pt x="26" y="50"/>
                  </a:lnTo>
                  <a:lnTo>
                    <a:pt x="50" y="26"/>
                  </a:lnTo>
                  <a:close/>
                </a:path>
              </a:pathLst>
            </a:custGeom>
            <a:solidFill>
              <a:srgbClr val="323298"/>
            </a:solidFill>
            <a:ln w="0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30" name="ZoneTexte 129"/>
            <p:cNvSpPr txBox="1"/>
            <p:nvPr/>
          </p:nvSpPr>
          <p:spPr>
            <a:xfrm>
              <a:off x="5443930" y="4767565"/>
              <a:ext cx="250390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5378208" y="4589115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</a:t>
              </a:r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5378208" y="4410667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20</a:t>
              </a: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5378208" y="4232219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30</a:t>
              </a: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5378208" y="4053771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40</a:t>
              </a: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5378208" y="3875323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50</a:t>
              </a: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5576791" y="4963895"/>
              <a:ext cx="619080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Baseline</a:t>
              </a: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8003101" y="4963895"/>
              <a:ext cx="42874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W96</a:t>
              </a: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5695413" y="5179417"/>
              <a:ext cx="381835" cy="55399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108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105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112</a:t>
              </a: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8059419" y="5179417"/>
              <a:ext cx="316112" cy="55399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97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95</a:t>
              </a:r>
            </a:p>
            <a:p>
              <a:pPr algn="ct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94</a:t>
              </a:r>
            </a:p>
          </p:txBody>
        </p:sp>
        <p:sp>
          <p:nvSpPr>
            <p:cNvPr id="140" name="Line 75"/>
            <p:cNvSpPr>
              <a:spLocks noChangeShapeType="1"/>
            </p:cNvSpPr>
            <p:nvPr/>
          </p:nvSpPr>
          <p:spPr bwMode="auto">
            <a:xfrm flipH="1">
              <a:off x="5587881" y="5299254"/>
              <a:ext cx="158750" cy="0"/>
            </a:xfrm>
            <a:prstGeom prst="line">
              <a:avLst/>
            </a:prstGeom>
            <a:noFill/>
            <a:ln w="26988">
              <a:solidFill>
                <a:srgbClr val="3232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41" name="Line 76"/>
            <p:cNvSpPr>
              <a:spLocks noChangeShapeType="1"/>
            </p:cNvSpPr>
            <p:nvPr/>
          </p:nvSpPr>
          <p:spPr bwMode="auto">
            <a:xfrm flipH="1">
              <a:off x="5587881" y="5455622"/>
              <a:ext cx="158750" cy="0"/>
            </a:xfrm>
            <a:prstGeom prst="line">
              <a:avLst/>
            </a:prstGeom>
            <a:noFill/>
            <a:ln w="26988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42" name="Line 77"/>
            <p:cNvSpPr>
              <a:spLocks noChangeShapeType="1"/>
            </p:cNvSpPr>
            <p:nvPr/>
          </p:nvSpPr>
          <p:spPr bwMode="auto">
            <a:xfrm flipH="1">
              <a:off x="5587881" y="5611991"/>
              <a:ext cx="158750" cy="0"/>
            </a:xfrm>
            <a:prstGeom prst="line">
              <a:avLst/>
            </a:prstGeom>
            <a:noFill/>
            <a:ln w="26988">
              <a:solidFill>
                <a:srgbClr val="C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4395042" y="5332511"/>
              <a:ext cx="122180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1000" b="1" smtClean="0">
                  <a:solidFill>
                    <a:srgbClr val="000066"/>
                  </a:solidFill>
                  <a:latin typeface="+mj-lt"/>
                </a:rPr>
                <a:t>Number of subjects</a:t>
              </a: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8253915" y="3865345"/>
              <a:ext cx="830677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ATV/r : 31 %</a:t>
              </a:r>
            </a:p>
          </p:txBody>
        </p:sp>
        <p:sp>
          <p:nvSpPr>
            <p:cNvPr id="148" name="ZoneTexte 147"/>
            <p:cNvSpPr txBox="1"/>
            <p:nvPr/>
          </p:nvSpPr>
          <p:spPr>
            <a:xfrm>
              <a:off x="8359714" y="4061583"/>
              <a:ext cx="72487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RAL : 33 %</a:t>
              </a:r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8242695" y="4260632"/>
              <a:ext cx="841897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US" sz="1000" smtClean="0">
                  <a:solidFill>
                    <a:srgbClr val="000066"/>
                  </a:solidFill>
                  <a:latin typeface="+mj-lt"/>
                </a:rPr>
                <a:t>DRV/r : 29 %</a:t>
              </a:r>
            </a:p>
          </p:txBody>
        </p:sp>
      </p:grpSp>
      <p:sp>
        <p:nvSpPr>
          <p:cNvPr id="214" name="ZoneTexte 213"/>
          <p:cNvSpPr txBox="1"/>
          <p:nvPr/>
        </p:nvSpPr>
        <p:spPr>
          <a:xfrm>
            <a:off x="6819312" y="3625155"/>
            <a:ext cx="42832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smtClean="0">
                <a:solidFill>
                  <a:srgbClr val="333399"/>
                </a:solidFill>
                <a:latin typeface="+mj-lt"/>
              </a:rPr>
              <a:t>VAT</a:t>
            </a:r>
          </a:p>
        </p:txBody>
      </p:sp>
      <p:grpSp>
        <p:nvGrpSpPr>
          <p:cNvPr id="206" name="Groupe 205"/>
          <p:cNvGrpSpPr/>
          <p:nvPr/>
        </p:nvGrpSpPr>
        <p:grpSpPr>
          <a:xfrm>
            <a:off x="68023" y="1799031"/>
            <a:ext cx="866746" cy="916709"/>
            <a:chOff x="4301348" y="1849973"/>
            <a:chExt cx="866746" cy="916709"/>
          </a:xfrm>
        </p:grpSpPr>
        <p:sp>
          <p:nvSpPr>
            <p:cNvPr id="216" name="AutoShape 165"/>
            <p:cNvSpPr>
              <a:spLocks noChangeArrowheads="1"/>
            </p:cNvSpPr>
            <p:nvPr/>
          </p:nvSpPr>
          <p:spPr bwMode="auto">
            <a:xfrm>
              <a:off x="4301348" y="1849973"/>
              <a:ext cx="866746" cy="91670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217" name="Line 59"/>
            <p:cNvSpPr>
              <a:spLocks noChangeShapeType="1"/>
            </p:cNvSpPr>
            <p:nvPr/>
          </p:nvSpPr>
          <p:spPr bwMode="auto">
            <a:xfrm>
              <a:off x="4354513" y="2330450"/>
              <a:ext cx="188912" cy="0"/>
            </a:xfrm>
            <a:prstGeom prst="line">
              <a:avLst/>
            </a:prstGeom>
            <a:noFill/>
            <a:ln w="31750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Line 60"/>
            <p:cNvSpPr>
              <a:spLocks noChangeShapeType="1"/>
            </p:cNvSpPr>
            <p:nvPr/>
          </p:nvSpPr>
          <p:spPr bwMode="auto">
            <a:xfrm>
              <a:off x="4354513" y="2012950"/>
              <a:ext cx="188912" cy="0"/>
            </a:xfrm>
            <a:prstGeom prst="line">
              <a:avLst/>
            </a:prstGeom>
            <a:noFill/>
            <a:ln w="31750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61"/>
            <p:cNvSpPr>
              <a:spLocks noChangeShapeType="1"/>
            </p:cNvSpPr>
            <p:nvPr/>
          </p:nvSpPr>
          <p:spPr bwMode="auto">
            <a:xfrm flipH="1">
              <a:off x="4354513" y="2635250"/>
              <a:ext cx="188912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Rectangle 130"/>
            <p:cNvSpPr>
              <a:spLocks noChangeArrowheads="1"/>
            </p:cNvSpPr>
            <p:nvPr/>
          </p:nvSpPr>
          <p:spPr bwMode="auto">
            <a:xfrm>
              <a:off x="4605338" y="1905000"/>
              <a:ext cx="4215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US" sz="1400" b="1" smtClean="0">
                  <a:solidFill>
                    <a:srgbClr val="323298"/>
                  </a:solidFill>
                  <a:latin typeface="+mj-lt"/>
                </a:rPr>
                <a:t>ATV/r</a:t>
              </a:r>
              <a:endParaRPr lang="en-US" sz="1400" b="1">
                <a:solidFill>
                  <a:srgbClr val="323298"/>
                </a:solidFill>
                <a:latin typeface="+mj-lt"/>
              </a:endParaRPr>
            </a:p>
          </p:txBody>
        </p:sp>
        <p:sp>
          <p:nvSpPr>
            <p:cNvPr id="221" name="Rectangle 131"/>
            <p:cNvSpPr>
              <a:spLocks noChangeArrowheads="1"/>
            </p:cNvSpPr>
            <p:nvPr/>
          </p:nvSpPr>
          <p:spPr bwMode="auto">
            <a:xfrm>
              <a:off x="4605338" y="2222500"/>
              <a:ext cx="28533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US" sz="1400" b="1" smtClean="0">
                  <a:solidFill>
                    <a:srgbClr val="323298"/>
                  </a:solidFill>
                  <a:latin typeface="+mj-lt"/>
                </a:rPr>
                <a:t>RAL</a:t>
              </a:r>
              <a:endParaRPr lang="en-US" sz="1400" b="1">
                <a:solidFill>
                  <a:srgbClr val="323298"/>
                </a:solidFill>
                <a:latin typeface="+mj-lt"/>
              </a:endParaRPr>
            </a:p>
          </p:txBody>
        </p:sp>
        <p:sp>
          <p:nvSpPr>
            <p:cNvPr id="222" name="Rectangle 132"/>
            <p:cNvSpPr>
              <a:spLocks noChangeArrowheads="1"/>
            </p:cNvSpPr>
            <p:nvPr/>
          </p:nvSpPr>
          <p:spPr bwMode="auto">
            <a:xfrm>
              <a:off x="4605338" y="2527300"/>
              <a:ext cx="4510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US" sz="1400" b="1" smtClean="0">
                  <a:solidFill>
                    <a:srgbClr val="323298"/>
                  </a:solidFill>
                  <a:latin typeface="+mj-lt"/>
                </a:rPr>
                <a:t>DRV/r</a:t>
              </a:r>
              <a:endParaRPr lang="en-US" sz="1400" b="1">
                <a:solidFill>
                  <a:srgbClr val="323298"/>
                </a:solidFill>
                <a:latin typeface="+mj-lt"/>
              </a:endParaRPr>
            </a:p>
          </p:txBody>
        </p:sp>
      </p:grpSp>
      <p:sp>
        <p:nvSpPr>
          <p:cNvPr id="210" name="ZoneTexte 209"/>
          <p:cNvSpPr txBox="1"/>
          <p:nvPr/>
        </p:nvSpPr>
        <p:spPr>
          <a:xfrm>
            <a:off x="121376" y="5733415"/>
            <a:ext cx="37305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>
                <a:solidFill>
                  <a:srgbClr val="000066"/>
                </a:solidFill>
              </a:rPr>
              <a:t>All p values (ATV/r vs DRV/r, PI/r vs RAL) not significant </a:t>
            </a:r>
            <a:endParaRPr lang="en-US" sz="1100">
              <a:solidFill>
                <a:srgbClr val="000066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dirty="0" smtClean="0">
                <a:ea typeface="ＭＳ Ｐゴシック"/>
                <a:cs typeface="ＭＳ Ｐゴシック"/>
              </a:rPr>
              <a:t>ACTG A5257 Study: (ATV/r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DRV/r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RAL) + TDF/FTC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09700"/>
            <a:ext cx="4343400" cy="723900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en-US" sz="1600" b="1" smtClean="0">
                <a:latin typeface="+mj-lt"/>
              </a:rPr>
              <a:t>Effect of baseline HIV RNA on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1600" b="1" smtClean="0">
                <a:latin typeface="+mj-lt"/>
              </a:rPr>
              <a:t>fat changes at W96 in the 3 groups </a:t>
            </a:r>
            <a:endParaRPr lang="en-US" sz="1600" b="1">
              <a:latin typeface="+mj-lt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343400" y="1409700"/>
            <a:ext cx="48006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Changes in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 central fat correlated with changes in peripheral fat (r = 0.67 ; </a:t>
            </a:r>
            <a:b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</a:b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p &lt; 0.001)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b="1" kern="0" baseline="0" dirty="0" smtClean="0">
                <a:solidFill>
                  <a:srgbClr val="CC3300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No</a:t>
            </a:r>
            <a:r>
              <a:rPr lang="en-US" b="1" kern="0" dirty="0" smtClean="0">
                <a:solidFill>
                  <a:srgbClr val="CC3300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 change in VAT:TAT ratio within or between regimens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Greater gains in VAT associated with :</a:t>
            </a:r>
          </a:p>
          <a:p>
            <a:pPr marL="800100" lvl="1" indent="-342900" defTabSz="914400" eaLnBrk="0" hangingPunct="0">
              <a:spcBef>
                <a:spcPct val="20000"/>
              </a:spcBef>
              <a:buClr>
                <a:srgbClr val="CC3300"/>
              </a:buClr>
              <a:buFont typeface="Verdana" pitchFamily="34" charset="0"/>
              <a:buChar char="–"/>
            </a:pPr>
            <a:r>
              <a:rPr lang="en-US" sz="1600" kern="0" dirty="0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Lower baseline </a:t>
            </a:r>
            <a:r>
              <a:rPr lang="en-US" sz="1600" kern="0" dirty="0" err="1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leptin</a:t>
            </a:r>
            <a:endParaRPr lang="en-US" sz="1600" kern="0" dirty="0" smtClean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800100" lvl="1" indent="-342900" defTabSz="914400" eaLnBrk="0" hangingPunct="0">
              <a:spcBef>
                <a:spcPct val="20000"/>
              </a:spcBef>
              <a:buClr>
                <a:srgbClr val="CC3300"/>
              </a:buClr>
              <a:buFont typeface="Verdana" pitchFamily="34" charset="0"/>
              <a:buChar char="–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-109" charset="-128"/>
                <a:cs typeface="ＭＳ Ｐゴシック" pitchFamily="-109" charset="-128"/>
              </a:rPr>
              <a:t>Higher baseline 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-109" charset="-128"/>
                <a:cs typeface="ＭＳ Ｐゴシック" pitchFamily="-109" charset="-128"/>
              </a:rPr>
              <a:t>adiponectin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800100" lvl="1" indent="-342900" defTabSz="914400" eaLnBrk="0" hangingPunct="0">
              <a:spcBef>
                <a:spcPct val="20000"/>
              </a:spcBef>
              <a:buClr>
                <a:srgbClr val="CC3300"/>
              </a:buClr>
              <a:buFont typeface="Verdana" pitchFamily="34" charset="0"/>
              <a:buChar char="–"/>
            </a:pPr>
            <a:r>
              <a:rPr lang="en-US" sz="1600" kern="0" dirty="0" smtClean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HIV RNA level</a:t>
            </a:r>
          </a:p>
          <a:p>
            <a:pPr marL="342900" indent="-342900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Greater gains in SAT associated with the same baseline factors , with in addition higher IL-6</a:t>
            </a:r>
          </a:p>
          <a:p>
            <a:pPr marL="342900" indent="-342900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b="1" kern="0" dirty="0" smtClean="0">
                <a:solidFill>
                  <a:srgbClr val="CC3300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Greater gains in lean body mass associated with :</a:t>
            </a:r>
          </a:p>
          <a:p>
            <a:pPr marL="800100" lvl="1" indent="-342900" defTabSz="914400" eaLnBrk="0" hangingPunct="0">
              <a:spcBef>
                <a:spcPct val="20000"/>
              </a:spcBef>
              <a:buClr>
                <a:srgbClr val="CC3300"/>
              </a:buClr>
              <a:buFont typeface="Verdana" pitchFamily="34" charset="0"/>
              <a:buChar char="–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-109" charset="-128"/>
                <a:cs typeface="ＭＳ Ｐゴシック" pitchFamily="-109" charset="-128"/>
              </a:rPr>
              <a:t>Higher HIV RNA, IL-6 and D-</a:t>
            </a: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-109" charset="-128"/>
                <a:cs typeface="ＭＳ Ｐゴシック" pitchFamily="-109" charset="-128"/>
              </a:rPr>
              <a:t>dimer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-109" charset="-128"/>
                <a:cs typeface="ＭＳ Ｐゴシック" pitchFamily="-109" charset="-128"/>
              </a:rPr>
              <a:t>, </a:t>
            </a:r>
            <a:b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-109" charset="-128"/>
                <a:cs typeface="ＭＳ Ｐゴシック" pitchFamily="-109" charset="-128"/>
              </a:rPr>
            </a:b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ＭＳ Ｐゴシック" pitchFamily="-109" charset="-128"/>
                <a:cs typeface="ＭＳ Ｐゴシック" pitchFamily="-109" charset="-128"/>
              </a:rPr>
              <a:t>and lower CD4 at baseline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7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grpSp>
        <p:nvGrpSpPr>
          <p:cNvPr id="205" name="Groupe 204"/>
          <p:cNvGrpSpPr/>
          <p:nvPr/>
        </p:nvGrpSpPr>
        <p:grpSpPr>
          <a:xfrm>
            <a:off x="395536" y="2485284"/>
            <a:ext cx="3628321" cy="1769886"/>
            <a:chOff x="395536" y="2485284"/>
            <a:chExt cx="3628321" cy="1769886"/>
          </a:xfrm>
        </p:grpSpPr>
        <p:grpSp>
          <p:nvGrpSpPr>
            <p:cNvPr id="204" name="Groupe 203"/>
            <p:cNvGrpSpPr/>
            <p:nvPr/>
          </p:nvGrpSpPr>
          <p:grpSpPr>
            <a:xfrm>
              <a:off x="2088694" y="2711961"/>
              <a:ext cx="809625" cy="1285875"/>
              <a:chOff x="2088694" y="2711961"/>
              <a:chExt cx="809625" cy="1285875"/>
            </a:xfrm>
          </p:grpSpPr>
          <p:sp>
            <p:nvSpPr>
              <p:cNvPr id="81" name="Line 10"/>
              <p:cNvSpPr>
                <a:spLocks noChangeShapeType="1"/>
              </p:cNvSpPr>
              <p:nvPr/>
            </p:nvSpPr>
            <p:spPr bwMode="auto">
              <a:xfrm flipV="1">
                <a:off x="2147431" y="2711961"/>
                <a:ext cx="0" cy="1285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82" name="Line 11"/>
              <p:cNvSpPr>
                <a:spLocks noChangeShapeType="1"/>
              </p:cNvSpPr>
              <p:nvPr/>
            </p:nvSpPr>
            <p:spPr bwMode="auto">
              <a:xfrm>
                <a:off x="2088694" y="2840548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83" name="Line 33"/>
              <p:cNvSpPr>
                <a:spLocks noChangeShapeType="1"/>
              </p:cNvSpPr>
              <p:nvPr/>
            </p:nvSpPr>
            <p:spPr bwMode="auto">
              <a:xfrm>
                <a:off x="2088694" y="3069148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84" name="Line 34"/>
              <p:cNvSpPr>
                <a:spLocks noChangeShapeType="1"/>
              </p:cNvSpPr>
              <p:nvPr/>
            </p:nvSpPr>
            <p:spPr bwMode="auto">
              <a:xfrm>
                <a:off x="2088694" y="3299336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85" name="Line 35"/>
              <p:cNvSpPr>
                <a:spLocks noChangeShapeType="1"/>
              </p:cNvSpPr>
              <p:nvPr/>
            </p:nvSpPr>
            <p:spPr bwMode="auto">
              <a:xfrm flipV="1">
                <a:off x="2147431" y="3069148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86" name="Line 36"/>
              <p:cNvSpPr>
                <a:spLocks noChangeShapeType="1"/>
              </p:cNvSpPr>
              <p:nvPr/>
            </p:nvSpPr>
            <p:spPr bwMode="auto">
              <a:xfrm flipV="1">
                <a:off x="2147431" y="3529523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87" name="Line 37"/>
              <p:cNvSpPr>
                <a:spLocks noChangeShapeType="1"/>
              </p:cNvSpPr>
              <p:nvPr/>
            </p:nvSpPr>
            <p:spPr bwMode="auto">
              <a:xfrm>
                <a:off x="2088694" y="3758123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88" name="Line 38"/>
              <p:cNvSpPr>
                <a:spLocks noChangeShapeType="1"/>
              </p:cNvSpPr>
              <p:nvPr/>
            </p:nvSpPr>
            <p:spPr bwMode="auto">
              <a:xfrm>
                <a:off x="2088694" y="3529523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89" name="Freeform 39"/>
              <p:cNvSpPr>
                <a:spLocks/>
              </p:cNvSpPr>
              <p:nvPr/>
            </p:nvSpPr>
            <p:spPr bwMode="auto">
              <a:xfrm>
                <a:off x="2147431" y="3758123"/>
                <a:ext cx="239713" cy="180975"/>
              </a:xfrm>
              <a:custGeom>
                <a:avLst/>
                <a:gdLst>
                  <a:gd name="T0" fmla="*/ 0 w 302"/>
                  <a:gd name="T1" fmla="*/ 0 h 228"/>
                  <a:gd name="T2" fmla="*/ 0 w 302"/>
                  <a:gd name="T3" fmla="*/ 228 h 228"/>
                  <a:gd name="T4" fmla="*/ 302 w 302"/>
                  <a:gd name="T5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2" h="228">
                    <a:moveTo>
                      <a:pt x="0" y="0"/>
                    </a:moveTo>
                    <a:lnTo>
                      <a:pt x="0" y="228"/>
                    </a:lnTo>
                    <a:lnTo>
                      <a:pt x="302" y="228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0" name="Line 40"/>
              <p:cNvSpPr>
                <a:spLocks noChangeShapeType="1"/>
              </p:cNvSpPr>
              <p:nvPr/>
            </p:nvSpPr>
            <p:spPr bwMode="auto">
              <a:xfrm>
                <a:off x="2387144" y="3939098"/>
                <a:ext cx="0" cy="5873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1" name="Line 41"/>
              <p:cNvSpPr>
                <a:spLocks noChangeShapeType="1"/>
              </p:cNvSpPr>
              <p:nvPr/>
            </p:nvSpPr>
            <p:spPr bwMode="auto">
              <a:xfrm flipV="1">
                <a:off x="2658606" y="3939098"/>
                <a:ext cx="0" cy="5873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2" name="Line 42"/>
              <p:cNvSpPr>
                <a:spLocks noChangeShapeType="1"/>
              </p:cNvSpPr>
              <p:nvPr/>
            </p:nvSpPr>
            <p:spPr bwMode="auto">
              <a:xfrm>
                <a:off x="2387144" y="3939098"/>
                <a:ext cx="271463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3" name="Line 43"/>
              <p:cNvSpPr>
                <a:spLocks noChangeShapeType="1"/>
              </p:cNvSpPr>
              <p:nvPr/>
            </p:nvSpPr>
            <p:spPr bwMode="auto">
              <a:xfrm flipV="1">
                <a:off x="2147431" y="3299336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4" name="Line 99"/>
              <p:cNvSpPr>
                <a:spLocks noChangeShapeType="1"/>
              </p:cNvSpPr>
              <p:nvPr/>
            </p:nvSpPr>
            <p:spPr bwMode="auto">
              <a:xfrm flipH="1">
                <a:off x="2147431" y="3758123"/>
                <a:ext cx="7191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5" name="Line 100"/>
              <p:cNvSpPr>
                <a:spLocks noChangeShapeType="1"/>
              </p:cNvSpPr>
              <p:nvPr/>
            </p:nvSpPr>
            <p:spPr bwMode="auto">
              <a:xfrm>
                <a:off x="2658606" y="3939098"/>
                <a:ext cx="239713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6" name="Line 102"/>
              <p:cNvSpPr>
                <a:spLocks noChangeShapeType="1"/>
              </p:cNvSpPr>
              <p:nvPr/>
            </p:nvSpPr>
            <p:spPr bwMode="auto">
              <a:xfrm flipV="1">
                <a:off x="2147431" y="2840548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7" name="Freeform 118"/>
              <p:cNvSpPr>
                <a:spLocks/>
              </p:cNvSpPr>
              <p:nvPr/>
            </p:nvSpPr>
            <p:spPr bwMode="auto">
              <a:xfrm>
                <a:off x="2544306" y="3415223"/>
                <a:ext cx="239713" cy="342900"/>
              </a:xfrm>
              <a:custGeom>
                <a:avLst/>
                <a:gdLst>
                  <a:gd name="T0" fmla="*/ 302 w 302"/>
                  <a:gd name="T1" fmla="*/ 431 h 431"/>
                  <a:gd name="T2" fmla="*/ 302 w 302"/>
                  <a:gd name="T3" fmla="*/ 0 h 431"/>
                  <a:gd name="T4" fmla="*/ 0 w 302"/>
                  <a:gd name="T5" fmla="*/ 0 h 431"/>
                  <a:gd name="T6" fmla="*/ 0 w 302"/>
                  <a:gd name="T7" fmla="*/ 431 h 431"/>
                  <a:gd name="T8" fmla="*/ 302 w 302"/>
                  <a:gd name="T9" fmla="*/ 431 h 431"/>
                  <a:gd name="T10" fmla="*/ 302 w 302"/>
                  <a:gd name="T11" fmla="*/ 431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2" h="431">
                    <a:moveTo>
                      <a:pt x="302" y="431"/>
                    </a:moveTo>
                    <a:lnTo>
                      <a:pt x="302" y="0"/>
                    </a:lnTo>
                    <a:lnTo>
                      <a:pt x="0" y="0"/>
                    </a:lnTo>
                    <a:lnTo>
                      <a:pt x="0" y="431"/>
                    </a:lnTo>
                    <a:lnTo>
                      <a:pt x="302" y="431"/>
                    </a:lnTo>
                    <a:lnTo>
                      <a:pt x="302" y="431"/>
                    </a:lnTo>
                    <a:close/>
                  </a:path>
                </a:pathLst>
              </a:custGeom>
              <a:solidFill>
                <a:srgbClr val="323298"/>
              </a:solidFill>
              <a:ln w="0">
                <a:solidFill>
                  <a:srgbClr val="32329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0" name="Rectangle 125"/>
              <p:cNvSpPr>
                <a:spLocks noChangeArrowheads="1"/>
              </p:cNvSpPr>
              <p:nvPr/>
            </p:nvSpPr>
            <p:spPr bwMode="auto">
              <a:xfrm>
                <a:off x="2269669" y="3543811"/>
                <a:ext cx="238125" cy="214313"/>
              </a:xfrm>
              <a:prstGeom prst="rect">
                <a:avLst/>
              </a:prstGeom>
              <a:solidFill>
                <a:srgbClr val="323298"/>
              </a:solidFill>
              <a:ln w="6350">
                <a:solidFill>
                  <a:srgbClr val="323298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1" name="Line 135"/>
              <p:cNvSpPr>
                <a:spLocks noChangeShapeType="1"/>
              </p:cNvSpPr>
              <p:nvPr/>
            </p:nvSpPr>
            <p:spPr bwMode="auto">
              <a:xfrm>
                <a:off x="2661781" y="3212023"/>
                <a:ext cx="0" cy="57943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2" name="Line 136"/>
              <p:cNvSpPr>
                <a:spLocks noChangeShapeType="1"/>
              </p:cNvSpPr>
              <p:nvPr/>
            </p:nvSpPr>
            <p:spPr bwMode="auto">
              <a:xfrm>
                <a:off x="2391906" y="3107248"/>
                <a:ext cx="0" cy="43815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04" name="Line 8"/>
            <p:cNvSpPr>
              <a:spLocks noChangeShapeType="1"/>
            </p:cNvSpPr>
            <p:nvPr/>
          </p:nvSpPr>
          <p:spPr bwMode="auto">
            <a:xfrm>
              <a:off x="964744" y="2840548"/>
              <a:ext cx="5873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5" name="Line 9"/>
            <p:cNvSpPr>
              <a:spLocks noChangeShapeType="1"/>
            </p:cNvSpPr>
            <p:nvPr/>
          </p:nvSpPr>
          <p:spPr bwMode="auto">
            <a:xfrm flipV="1">
              <a:off x="1023481" y="2711961"/>
              <a:ext cx="0" cy="128588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6" name="Line 44"/>
            <p:cNvSpPr>
              <a:spLocks noChangeShapeType="1"/>
            </p:cNvSpPr>
            <p:nvPr/>
          </p:nvSpPr>
          <p:spPr bwMode="auto">
            <a:xfrm>
              <a:off x="964744" y="3069148"/>
              <a:ext cx="5873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7" name="Line 45"/>
            <p:cNvSpPr>
              <a:spLocks noChangeShapeType="1"/>
            </p:cNvSpPr>
            <p:nvPr/>
          </p:nvSpPr>
          <p:spPr bwMode="auto">
            <a:xfrm>
              <a:off x="964744" y="3299336"/>
              <a:ext cx="5873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8" name="Line 46"/>
            <p:cNvSpPr>
              <a:spLocks noChangeShapeType="1"/>
            </p:cNvSpPr>
            <p:nvPr/>
          </p:nvSpPr>
          <p:spPr bwMode="auto">
            <a:xfrm flipV="1">
              <a:off x="1023481" y="3069148"/>
              <a:ext cx="0" cy="230188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9" name="Line 47"/>
            <p:cNvSpPr>
              <a:spLocks noChangeShapeType="1"/>
            </p:cNvSpPr>
            <p:nvPr/>
          </p:nvSpPr>
          <p:spPr bwMode="auto">
            <a:xfrm>
              <a:off x="964744" y="3529523"/>
              <a:ext cx="5873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0" name="Line 48"/>
            <p:cNvSpPr>
              <a:spLocks noChangeShapeType="1"/>
            </p:cNvSpPr>
            <p:nvPr/>
          </p:nvSpPr>
          <p:spPr bwMode="auto">
            <a:xfrm flipV="1">
              <a:off x="1023481" y="3529523"/>
              <a:ext cx="0" cy="22860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1" name="Line 49"/>
            <p:cNvSpPr>
              <a:spLocks noChangeShapeType="1"/>
            </p:cNvSpPr>
            <p:nvPr/>
          </p:nvSpPr>
          <p:spPr bwMode="auto">
            <a:xfrm>
              <a:off x="964744" y="3758123"/>
              <a:ext cx="5873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2" name="Freeform 50"/>
            <p:cNvSpPr>
              <a:spLocks/>
            </p:cNvSpPr>
            <p:nvPr/>
          </p:nvSpPr>
          <p:spPr bwMode="auto">
            <a:xfrm>
              <a:off x="1023481" y="3758123"/>
              <a:ext cx="238125" cy="180975"/>
            </a:xfrm>
            <a:custGeom>
              <a:avLst/>
              <a:gdLst>
                <a:gd name="T0" fmla="*/ 301 w 301"/>
                <a:gd name="T1" fmla="*/ 228 h 228"/>
                <a:gd name="T2" fmla="*/ 0 w 301"/>
                <a:gd name="T3" fmla="*/ 228 h 228"/>
                <a:gd name="T4" fmla="*/ 0 w 301"/>
                <a:gd name="T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1" h="228">
                  <a:moveTo>
                    <a:pt x="301" y="228"/>
                  </a:moveTo>
                  <a:lnTo>
                    <a:pt x="0" y="228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3" name="Line 51"/>
            <p:cNvSpPr>
              <a:spLocks noChangeShapeType="1"/>
            </p:cNvSpPr>
            <p:nvPr/>
          </p:nvSpPr>
          <p:spPr bwMode="auto">
            <a:xfrm flipV="1">
              <a:off x="1261606" y="3939098"/>
              <a:ext cx="0" cy="5873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4" name="Line 52"/>
            <p:cNvSpPr>
              <a:spLocks noChangeShapeType="1"/>
            </p:cNvSpPr>
            <p:nvPr/>
          </p:nvSpPr>
          <p:spPr bwMode="auto">
            <a:xfrm flipV="1">
              <a:off x="1533069" y="3939098"/>
              <a:ext cx="0" cy="5873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5" name="Line 53"/>
            <p:cNvSpPr>
              <a:spLocks noChangeShapeType="1"/>
            </p:cNvSpPr>
            <p:nvPr/>
          </p:nvSpPr>
          <p:spPr bwMode="auto">
            <a:xfrm>
              <a:off x="1261606" y="3939098"/>
              <a:ext cx="27146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6" name="Line 54"/>
            <p:cNvSpPr>
              <a:spLocks noChangeShapeType="1"/>
            </p:cNvSpPr>
            <p:nvPr/>
          </p:nvSpPr>
          <p:spPr bwMode="auto">
            <a:xfrm flipV="1">
              <a:off x="1023481" y="3299336"/>
              <a:ext cx="0" cy="230188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7" name="Line 67"/>
            <p:cNvSpPr>
              <a:spLocks noChangeShapeType="1"/>
            </p:cNvSpPr>
            <p:nvPr/>
          </p:nvSpPr>
          <p:spPr bwMode="auto">
            <a:xfrm flipH="1">
              <a:off x="1023481" y="3758123"/>
              <a:ext cx="717550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8" name="Line 68"/>
            <p:cNvSpPr>
              <a:spLocks noChangeShapeType="1"/>
            </p:cNvSpPr>
            <p:nvPr/>
          </p:nvSpPr>
          <p:spPr bwMode="auto">
            <a:xfrm>
              <a:off x="1533069" y="3939098"/>
              <a:ext cx="23971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9" name="Line 103"/>
            <p:cNvSpPr>
              <a:spLocks noChangeShapeType="1"/>
            </p:cNvSpPr>
            <p:nvPr/>
          </p:nvSpPr>
          <p:spPr bwMode="auto">
            <a:xfrm flipV="1">
              <a:off x="1023481" y="2840548"/>
              <a:ext cx="0" cy="22860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2" name="Freeform 126"/>
            <p:cNvSpPr>
              <a:spLocks/>
            </p:cNvSpPr>
            <p:nvPr/>
          </p:nvSpPr>
          <p:spPr bwMode="auto">
            <a:xfrm>
              <a:off x="1425119" y="3508886"/>
              <a:ext cx="227013" cy="249238"/>
            </a:xfrm>
            <a:custGeom>
              <a:avLst/>
              <a:gdLst>
                <a:gd name="T0" fmla="*/ 0 w 286"/>
                <a:gd name="T1" fmla="*/ 0 h 314"/>
                <a:gd name="T2" fmla="*/ 0 w 286"/>
                <a:gd name="T3" fmla="*/ 314 h 314"/>
                <a:gd name="T4" fmla="*/ 286 w 286"/>
                <a:gd name="T5" fmla="*/ 314 h 314"/>
                <a:gd name="T6" fmla="*/ 286 w 286"/>
                <a:gd name="T7" fmla="*/ 0 h 314"/>
                <a:gd name="T8" fmla="*/ 0 w 286"/>
                <a:gd name="T9" fmla="*/ 0 h 314"/>
                <a:gd name="T10" fmla="*/ 0 w 286"/>
                <a:gd name="T11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314">
                  <a:moveTo>
                    <a:pt x="0" y="0"/>
                  </a:moveTo>
                  <a:lnTo>
                    <a:pt x="0" y="314"/>
                  </a:lnTo>
                  <a:lnTo>
                    <a:pt x="286" y="314"/>
                  </a:lnTo>
                  <a:lnTo>
                    <a:pt x="286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CC0000"/>
            </a:solidFill>
            <a:ln w="6350">
              <a:solidFill>
                <a:srgbClr val="CC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3" name="Freeform 127"/>
            <p:cNvSpPr>
              <a:spLocks/>
            </p:cNvSpPr>
            <p:nvPr/>
          </p:nvSpPr>
          <p:spPr bwMode="auto">
            <a:xfrm>
              <a:off x="1144131" y="3554923"/>
              <a:ext cx="234950" cy="203200"/>
            </a:xfrm>
            <a:custGeom>
              <a:avLst/>
              <a:gdLst>
                <a:gd name="T0" fmla="*/ 0 w 295"/>
                <a:gd name="T1" fmla="*/ 256 h 256"/>
                <a:gd name="T2" fmla="*/ 295 w 295"/>
                <a:gd name="T3" fmla="*/ 256 h 256"/>
                <a:gd name="T4" fmla="*/ 295 w 295"/>
                <a:gd name="T5" fmla="*/ 0 h 256"/>
                <a:gd name="T6" fmla="*/ 0 w 295"/>
                <a:gd name="T7" fmla="*/ 0 h 256"/>
                <a:gd name="T8" fmla="*/ 0 w 295"/>
                <a:gd name="T9" fmla="*/ 256 h 256"/>
                <a:gd name="T10" fmla="*/ 0 w 295"/>
                <a:gd name="T11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" h="256">
                  <a:moveTo>
                    <a:pt x="0" y="256"/>
                  </a:moveTo>
                  <a:lnTo>
                    <a:pt x="295" y="256"/>
                  </a:lnTo>
                  <a:lnTo>
                    <a:pt x="295" y="0"/>
                  </a:lnTo>
                  <a:lnTo>
                    <a:pt x="0" y="0"/>
                  </a:lnTo>
                  <a:lnTo>
                    <a:pt x="0" y="256"/>
                  </a:lnTo>
                  <a:lnTo>
                    <a:pt x="0" y="256"/>
                  </a:lnTo>
                </a:path>
              </a:pathLst>
            </a:custGeom>
            <a:solidFill>
              <a:srgbClr val="CC0000"/>
            </a:solidFill>
            <a:ln w="6350">
              <a:solidFill>
                <a:srgbClr val="CC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4" name="Line 137"/>
            <p:cNvSpPr>
              <a:spLocks noChangeShapeType="1"/>
            </p:cNvSpPr>
            <p:nvPr/>
          </p:nvSpPr>
          <p:spPr bwMode="auto">
            <a:xfrm>
              <a:off x="1263194" y="3223136"/>
              <a:ext cx="0" cy="3317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5" name="Line 138"/>
            <p:cNvSpPr>
              <a:spLocks noChangeShapeType="1"/>
            </p:cNvSpPr>
            <p:nvPr/>
          </p:nvSpPr>
          <p:spPr bwMode="auto">
            <a:xfrm>
              <a:off x="1536244" y="2762761"/>
              <a:ext cx="0" cy="74136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grpSp>
          <p:nvGrpSpPr>
            <p:cNvPr id="203" name="Groupe 202"/>
            <p:cNvGrpSpPr/>
            <p:nvPr/>
          </p:nvGrpSpPr>
          <p:grpSpPr>
            <a:xfrm>
              <a:off x="3214231" y="2711961"/>
              <a:ext cx="809626" cy="1285875"/>
              <a:chOff x="3214231" y="2711961"/>
              <a:chExt cx="809626" cy="1285875"/>
            </a:xfrm>
          </p:grpSpPr>
          <p:sp>
            <p:nvSpPr>
              <p:cNvPr id="127" name="Line 12"/>
              <p:cNvSpPr>
                <a:spLocks noChangeShapeType="1"/>
              </p:cNvSpPr>
              <p:nvPr/>
            </p:nvSpPr>
            <p:spPr bwMode="auto">
              <a:xfrm>
                <a:off x="3214231" y="2840548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8" name="Line 13"/>
              <p:cNvSpPr>
                <a:spLocks noChangeShapeType="1"/>
              </p:cNvSpPr>
              <p:nvPr/>
            </p:nvSpPr>
            <p:spPr bwMode="auto">
              <a:xfrm flipV="1">
                <a:off x="3272969" y="2711961"/>
                <a:ext cx="0" cy="1285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9" name="Line 14"/>
              <p:cNvSpPr>
                <a:spLocks noChangeShapeType="1"/>
              </p:cNvSpPr>
              <p:nvPr/>
            </p:nvSpPr>
            <p:spPr bwMode="auto">
              <a:xfrm flipH="1">
                <a:off x="3214231" y="3069148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0" name="Line 15"/>
              <p:cNvSpPr>
                <a:spLocks noChangeShapeType="1"/>
              </p:cNvSpPr>
              <p:nvPr/>
            </p:nvSpPr>
            <p:spPr bwMode="auto">
              <a:xfrm>
                <a:off x="3214231" y="3299336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1" name="Line 16"/>
              <p:cNvSpPr>
                <a:spLocks noChangeShapeType="1"/>
              </p:cNvSpPr>
              <p:nvPr/>
            </p:nvSpPr>
            <p:spPr bwMode="auto">
              <a:xfrm flipV="1">
                <a:off x="3272969" y="3069148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2" name="Line 17"/>
              <p:cNvSpPr>
                <a:spLocks noChangeShapeType="1"/>
              </p:cNvSpPr>
              <p:nvPr/>
            </p:nvSpPr>
            <p:spPr bwMode="auto">
              <a:xfrm flipH="1">
                <a:off x="3214231" y="3529523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3" name="Line 18"/>
              <p:cNvSpPr>
                <a:spLocks noChangeShapeType="1"/>
              </p:cNvSpPr>
              <p:nvPr/>
            </p:nvSpPr>
            <p:spPr bwMode="auto">
              <a:xfrm>
                <a:off x="3214231" y="3758123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4" name="Line 19"/>
              <p:cNvSpPr>
                <a:spLocks noChangeShapeType="1"/>
              </p:cNvSpPr>
              <p:nvPr/>
            </p:nvSpPr>
            <p:spPr bwMode="auto">
              <a:xfrm flipV="1">
                <a:off x="3272969" y="3529523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5" name="Freeform 20"/>
              <p:cNvSpPr>
                <a:spLocks/>
              </p:cNvSpPr>
              <p:nvPr/>
            </p:nvSpPr>
            <p:spPr bwMode="auto">
              <a:xfrm>
                <a:off x="3272969" y="3758123"/>
                <a:ext cx="239713" cy="180975"/>
              </a:xfrm>
              <a:custGeom>
                <a:avLst/>
                <a:gdLst>
                  <a:gd name="T0" fmla="*/ 0 w 302"/>
                  <a:gd name="T1" fmla="*/ 0 h 228"/>
                  <a:gd name="T2" fmla="*/ 0 w 302"/>
                  <a:gd name="T3" fmla="*/ 228 h 228"/>
                  <a:gd name="T4" fmla="*/ 302 w 302"/>
                  <a:gd name="T5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2" h="228">
                    <a:moveTo>
                      <a:pt x="0" y="0"/>
                    </a:moveTo>
                    <a:lnTo>
                      <a:pt x="0" y="228"/>
                    </a:lnTo>
                    <a:lnTo>
                      <a:pt x="302" y="228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6" name="Line 21"/>
              <p:cNvSpPr>
                <a:spLocks noChangeShapeType="1"/>
              </p:cNvSpPr>
              <p:nvPr/>
            </p:nvSpPr>
            <p:spPr bwMode="auto">
              <a:xfrm>
                <a:off x="3512681" y="3939098"/>
                <a:ext cx="0" cy="5873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7" name="Line 22"/>
              <p:cNvSpPr>
                <a:spLocks noChangeShapeType="1"/>
              </p:cNvSpPr>
              <p:nvPr/>
            </p:nvSpPr>
            <p:spPr bwMode="auto">
              <a:xfrm flipV="1">
                <a:off x="3784144" y="3939098"/>
                <a:ext cx="0" cy="5873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8" name="Line 23"/>
              <p:cNvSpPr>
                <a:spLocks noChangeShapeType="1"/>
              </p:cNvSpPr>
              <p:nvPr/>
            </p:nvSpPr>
            <p:spPr bwMode="auto">
              <a:xfrm>
                <a:off x="3512681" y="3939098"/>
                <a:ext cx="271463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9" name="Line 24"/>
              <p:cNvSpPr>
                <a:spLocks noChangeShapeType="1"/>
              </p:cNvSpPr>
              <p:nvPr/>
            </p:nvSpPr>
            <p:spPr bwMode="auto">
              <a:xfrm>
                <a:off x="3272969" y="3299336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0" name="Line 31"/>
              <p:cNvSpPr>
                <a:spLocks noChangeShapeType="1"/>
              </p:cNvSpPr>
              <p:nvPr/>
            </p:nvSpPr>
            <p:spPr bwMode="auto">
              <a:xfrm flipH="1">
                <a:off x="3272969" y="3758123"/>
                <a:ext cx="7191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1" name="Line 32"/>
              <p:cNvSpPr>
                <a:spLocks noChangeShapeType="1"/>
              </p:cNvSpPr>
              <p:nvPr/>
            </p:nvSpPr>
            <p:spPr bwMode="auto">
              <a:xfrm>
                <a:off x="3784144" y="3939098"/>
                <a:ext cx="239713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2" name="Line 101"/>
              <p:cNvSpPr>
                <a:spLocks noChangeShapeType="1"/>
              </p:cNvSpPr>
              <p:nvPr/>
            </p:nvSpPr>
            <p:spPr bwMode="auto">
              <a:xfrm>
                <a:off x="3272969" y="2840548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5" name="Rectangle 122"/>
              <p:cNvSpPr>
                <a:spLocks noChangeArrowheads="1"/>
              </p:cNvSpPr>
              <p:nvPr/>
            </p:nvSpPr>
            <p:spPr bwMode="auto">
              <a:xfrm>
                <a:off x="3677781" y="3550161"/>
                <a:ext cx="230188" cy="207963"/>
              </a:xfrm>
              <a:prstGeom prst="rect">
                <a:avLst/>
              </a:prstGeom>
              <a:solidFill>
                <a:srgbClr val="007F00"/>
              </a:solidFill>
              <a:ln w="6350">
                <a:solidFill>
                  <a:srgbClr val="007F00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6" name="Rectangle 123"/>
              <p:cNvSpPr>
                <a:spLocks noChangeArrowheads="1"/>
              </p:cNvSpPr>
              <p:nvPr/>
            </p:nvSpPr>
            <p:spPr bwMode="auto">
              <a:xfrm>
                <a:off x="3396794" y="3494598"/>
                <a:ext cx="234950" cy="257175"/>
              </a:xfrm>
              <a:prstGeom prst="rect">
                <a:avLst/>
              </a:prstGeom>
              <a:solidFill>
                <a:srgbClr val="007F00"/>
              </a:solidFill>
              <a:ln w="6350">
                <a:solidFill>
                  <a:srgbClr val="007F00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7" name="Line 134"/>
              <p:cNvSpPr>
                <a:spLocks noChangeShapeType="1"/>
              </p:cNvSpPr>
              <p:nvPr/>
            </p:nvSpPr>
            <p:spPr bwMode="auto">
              <a:xfrm>
                <a:off x="3798431" y="3307273"/>
                <a:ext cx="0" cy="35401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8" name="Line 139"/>
              <p:cNvSpPr>
                <a:spLocks noChangeShapeType="1"/>
              </p:cNvSpPr>
              <p:nvPr/>
            </p:nvSpPr>
            <p:spPr bwMode="auto">
              <a:xfrm flipV="1">
                <a:off x="3515856" y="3273936"/>
                <a:ext cx="0" cy="38576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49" name="ZoneTexte 148"/>
            <p:cNvSpPr txBox="1"/>
            <p:nvPr/>
          </p:nvSpPr>
          <p:spPr>
            <a:xfrm>
              <a:off x="1075049" y="4008949"/>
              <a:ext cx="380233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SAT</a:t>
              </a:r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1346066" y="4008949"/>
              <a:ext cx="39305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VAT</a:t>
              </a: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771505" y="3628107"/>
              <a:ext cx="25038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705782" y="341839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25</a:t>
              </a: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705782" y="3184162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50</a:t>
              </a: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705782" y="295484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75</a:t>
              </a:r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640058" y="2726962"/>
              <a:ext cx="38183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100</a:t>
              </a: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762152" y="2492962"/>
              <a:ext cx="51167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DRV/r</a:t>
              </a:r>
            </a:p>
          </p:txBody>
        </p:sp>
        <p:sp>
          <p:nvSpPr>
            <p:cNvPr id="157" name="ZoneTexte 156"/>
            <p:cNvSpPr txBox="1"/>
            <p:nvPr/>
          </p:nvSpPr>
          <p:spPr>
            <a:xfrm rot="16200000">
              <a:off x="-250955" y="3131775"/>
              <a:ext cx="1539204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Change </a:t>
              </a:r>
              <a:r>
                <a:rPr lang="fr-FR" sz="1000" b="1" dirty="0" err="1" smtClean="0">
                  <a:solidFill>
                    <a:srgbClr val="000066"/>
                  </a:solidFill>
                  <a:latin typeface="+mj-lt"/>
                </a:rPr>
                <a:t>from</a:t>
              </a:r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 </a:t>
              </a:r>
              <a:r>
                <a:rPr lang="fr-FR" sz="1000" b="1" dirty="0" err="1" smtClean="0">
                  <a:solidFill>
                    <a:srgbClr val="000066"/>
                  </a:solidFill>
                  <a:latin typeface="+mj-lt"/>
                </a:rPr>
                <a:t>baseline</a:t>
              </a:r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 (%)</a:t>
              </a: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2198999" y="4008949"/>
              <a:ext cx="380233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SAT</a:t>
              </a: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2470016" y="4008949"/>
              <a:ext cx="39305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VAT</a:t>
              </a: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1895455" y="3628107"/>
              <a:ext cx="25038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1829732" y="341839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25</a:t>
              </a: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1829732" y="3184162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50</a:t>
              </a: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1829732" y="295484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75</a:t>
              </a:r>
            </a:p>
          </p:txBody>
        </p:sp>
        <p:sp>
          <p:nvSpPr>
            <p:cNvPr id="164" name="ZoneTexte 163"/>
            <p:cNvSpPr txBox="1"/>
            <p:nvPr/>
          </p:nvSpPr>
          <p:spPr>
            <a:xfrm>
              <a:off x="1764008" y="2726962"/>
              <a:ext cx="38183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100</a:t>
              </a: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1897323" y="2492962"/>
              <a:ext cx="50045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ATV/r</a:t>
              </a: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3326124" y="4008949"/>
              <a:ext cx="380233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SAT</a:t>
              </a: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3597141" y="4008949"/>
              <a:ext cx="39305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VAT</a:t>
              </a: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3022580" y="3628107"/>
              <a:ext cx="25038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2956857" y="341839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25</a:t>
              </a:r>
            </a:p>
          </p:txBody>
        </p:sp>
        <p:sp>
          <p:nvSpPr>
            <p:cNvPr id="170" name="ZoneTexte 169"/>
            <p:cNvSpPr txBox="1"/>
            <p:nvPr/>
          </p:nvSpPr>
          <p:spPr>
            <a:xfrm>
              <a:off x="2956857" y="3184162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50</a:t>
              </a:r>
            </a:p>
          </p:txBody>
        </p:sp>
        <p:sp>
          <p:nvSpPr>
            <p:cNvPr id="171" name="ZoneTexte 170"/>
            <p:cNvSpPr txBox="1"/>
            <p:nvPr/>
          </p:nvSpPr>
          <p:spPr>
            <a:xfrm>
              <a:off x="2956857" y="295484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75</a:t>
              </a:r>
            </a:p>
          </p:txBody>
        </p:sp>
        <p:sp>
          <p:nvSpPr>
            <p:cNvPr id="172" name="ZoneTexte 171"/>
            <p:cNvSpPr txBox="1"/>
            <p:nvPr/>
          </p:nvSpPr>
          <p:spPr>
            <a:xfrm>
              <a:off x="2891133" y="2726962"/>
              <a:ext cx="38183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100</a:t>
              </a:r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3136658" y="2492962"/>
              <a:ext cx="38824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RAL</a:t>
              </a:r>
            </a:p>
          </p:txBody>
        </p:sp>
      </p:grpSp>
      <p:grpSp>
        <p:nvGrpSpPr>
          <p:cNvPr id="207" name="Groupe 206"/>
          <p:cNvGrpSpPr/>
          <p:nvPr/>
        </p:nvGrpSpPr>
        <p:grpSpPr>
          <a:xfrm>
            <a:off x="395536" y="4539434"/>
            <a:ext cx="3660070" cy="1769886"/>
            <a:chOff x="395536" y="4539434"/>
            <a:chExt cx="3660070" cy="1769886"/>
          </a:xfrm>
        </p:grpSpPr>
        <p:grpSp>
          <p:nvGrpSpPr>
            <p:cNvPr id="201" name="Groupe 200"/>
            <p:cNvGrpSpPr/>
            <p:nvPr/>
          </p:nvGrpSpPr>
          <p:grpSpPr>
            <a:xfrm>
              <a:off x="2088694" y="4748649"/>
              <a:ext cx="809625" cy="1285875"/>
              <a:chOff x="2088694" y="4748649"/>
              <a:chExt cx="809625" cy="1285875"/>
            </a:xfrm>
          </p:grpSpPr>
          <p:sp>
            <p:nvSpPr>
              <p:cNvPr id="12" name="Line 61"/>
              <p:cNvSpPr>
                <a:spLocks noChangeShapeType="1"/>
              </p:cNvSpPr>
              <p:nvPr/>
            </p:nvSpPr>
            <p:spPr bwMode="auto">
              <a:xfrm>
                <a:off x="2147431" y="4877236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Line 62"/>
              <p:cNvSpPr>
                <a:spLocks noChangeShapeType="1"/>
              </p:cNvSpPr>
              <p:nvPr/>
            </p:nvSpPr>
            <p:spPr bwMode="auto">
              <a:xfrm flipH="1">
                <a:off x="2088694" y="5107424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Line 63"/>
              <p:cNvSpPr>
                <a:spLocks noChangeShapeType="1"/>
              </p:cNvSpPr>
              <p:nvPr/>
            </p:nvSpPr>
            <p:spPr bwMode="auto">
              <a:xfrm>
                <a:off x="2088694" y="4877236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Line 64"/>
              <p:cNvSpPr>
                <a:spLocks noChangeShapeType="1"/>
              </p:cNvSpPr>
              <p:nvPr/>
            </p:nvSpPr>
            <p:spPr bwMode="auto">
              <a:xfrm>
                <a:off x="2088694" y="5336024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Line 65"/>
              <p:cNvSpPr>
                <a:spLocks noChangeShapeType="1"/>
              </p:cNvSpPr>
              <p:nvPr/>
            </p:nvSpPr>
            <p:spPr bwMode="auto">
              <a:xfrm flipV="1">
                <a:off x="2147431" y="5107424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Line 66"/>
              <p:cNvSpPr>
                <a:spLocks noChangeShapeType="1"/>
              </p:cNvSpPr>
              <p:nvPr/>
            </p:nvSpPr>
            <p:spPr bwMode="auto">
              <a:xfrm flipV="1">
                <a:off x="2147431" y="4748649"/>
                <a:ext cx="0" cy="1285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Line 69"/>
              <p:cNvSpPr>
                <a:spLocks noChangeShapeType="1"/>
              </p:cNvSpPr>
              <p:nvPr/>
            </p:nvSpPr>
            <p:spPr bwMode="auto">
              <a:xfrm>
                <a:off x="2387144" y="5977374"/>
                <a:ext cx="0" cy="5715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Line 70"/>
              <p:cNvSpPr>
                <a:spLocks noChangeShapeType="1"/>
              </p:cNvSpPr>
              <p:nvPr/>
            </p:nvSpPr>
            <p:spPr bwMode="auto">
              <a:xfrm flipV="1">
                <a:off x="2658606" y="5977374"/>
                <a:ext cx="0" cy="5715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Line 71"/>
              <p:cNvSpPr>
                <a:spLocks noChangeShapeType="1"/>
              </p:cNvSpPr>
              <p:nvPr/>
            </p:nvSpPr>
            <p:spPr bwMode="auto">
              <a:xfrm>
                <a:off x="2387144" y="5977374"/>
                <a:ext cx="271463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Line 72"/>
              <p:cNvSpPr>
                <a:spLocks noChangeShapeType="1"/>
              </p:cNvSpPr>
              <p:nvPr/>
            </p:nvSpPr>
            <p:spPr bwMode="auto">
              <a:xfrm flipH="1">
                <a:off x="2088694" y="5566211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73"/>
              <p:cNvSpPr>
                <a:spLocks/>
              </p:cNvSpPr>
              <p:nvPr/>
            </p:nvSpPr>
            <p:spPr bwMode="auto">
              <a:xfrm>
                <a:off x="2147431" y="5794811"/>
                <a:ext cx="239713" cy="182563"/>
              </a:xfrm>
              <a:custGeom>
                <a:avLst/>
                <a:gdLst>
                  <a:gd name="T0" fmla="*/ 0 w 302"/>
                  <a:gd name="T1" fmla="*/ 0 h 228"/>
                  <a:gd name="T2" fmla="*/ 0 w 302"/>
                  <a:gd name="T3" fmla="*/ 228 h 228"/>
                  <a:gd name="T4" fmla="*/ 302 w 302"/>
                  <a:gd name="T5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2" h="228">
                    <a:moveTo>
                      <a:pt x="0" y="0"/>
                    </a:moveTo>
                    <a:lnTo>
                      <a:pt x="0" y="228"/>
                    </a:lnTo>
                    <a:lnTo>
                      <a:pt x="302" y="228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3" name="Line 74"/>
              <p:cNvSpPr>
                <a:spLocks noChangeShapeType="1"/>
              </p:cNvSpPr>
              <p:nvPr/>
            </p:nvSpPr>
            <p:spPr bwMode="auto">
              <a:xfrm>
                <a:off x="2088694" y="5794811"/>
                <a:ext cx="587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4" name="Line 75"/>
              <p:cNvSpPr>
                <a:spLocks noChangeShapeType="1"/>
              </p:cNvSpPr>
              <p:nvPr/>
            </p:nvSpPr>
            <p:spPr bwMode="auto">
              <a:xfrm flipV="1">
                <a:off x="2147431" y="5566211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5" name="Line 96"/>
              <p:cNvSpPr>
                <a:spLocks noChangeShapeType="1"/>
              </p:cNvSpPr>
              <p:nvPr/>
            </p:nvSpPr>
            <p:spPr bwMode="auto">
              <a:xfrm flipH="1">
                <a:off x="2147431" y="5794811"/>
                <a:ext cx="7191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6" name="Line 97"/>
              <p:cNvSpPr>
                <a:spLocks noChangeShapeType="1"/>
              </p:cNvSpPr>
              <p:nvPr/>
            </p:nvSpPr>
            <p:spPr bwMode="auto">
              <a:xfrm>
                <a:off x="2658606" y="5977374"/>
                <a:ext cx="239713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7" name="Line 98"/>
              <p:cNvSpPr>
                <a:spLocks noChangeShapeType="1"/>
              </p:cNvSpPr>
              <p:nvPr/>
            </p:nvSpPr>
            <p:spPr bwMode="auto">
              <a:xfrm>
                <a:off x="2147431" y="5336024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" name="Line 108"/>
              <p:cNvSpPr>
                <a:spLocks noChangeShapeType="1"/>
              </p:cNvSpPr>
              <p:nvPr/>
            </p:nvSpPr>
            <p:spPr bwMode="auto">
              <a:xfrm flipV="1">
                <a:off x="2671306" y="5412224"/>
                <a:ext cx="0" cy="5476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9" name="Line 109"/>
              <p:cNvSpPr>
                <a:spLocks noChangeShapeType="1"/>
              </p:cNvSpPr>
              <p:nvPr/>
            </p:nvSpPr>
            <p:spPr bwMode="auto">
              <a:xfrm flipV="1">
                <a:off x="2393494" y="5596374"/>
                <a:ext cx="0" cy="29686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0" name="Rectangle 113"/>
              <p:cNvSpPr>
                <a:spLocks noChangeArrowheads="1"/>
              </p:cNvSpPr>
              <p:nvPr/>
            </p:nvSpPr>
            <p:spPr bwMode="auto">
              <a:xfrm>
                <a:off x="2272844" y="5732899"/>
                <a:ext cx="236538" cy="60325"/>
              </a:xfrm>
              <a:prstGeom prst="rect">
                <a:avLst/>
              </a:prstGeom>
              <a:solidFill>
                <a:srgbClr val="323298"/>
              </a:solidFill>
              <a:ln w="0">
                <a:solidFill>
                  <a:srgbClr val="323298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1" name="Rectangle 114"/>
              <p:cNvSpPr>
                <a:spLocks noChangeArrowheads="1"/>
              </p:cNvSpPr>
              <p:nvPr/>
            </p:nvSpPr>
            <p:spPr bwMode="auto">
              <a:xfrm>
                <a:off x="2553831" y="5732899"/>
                <a:ext cx="236538" cy="60325"/>
              </a:xfrm>
              <a:prstGeom prst="rect">
                <a:avLst/>
              </a:prstGeom>
              <a:solidFill>
                <a:srgbClr val="323298"/>
              </a:solidFill>
              <a:ln w="0">
                <a:solidFill>
                  <a:srgbClr val="323298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grpSp>
          <p:nvGrpSpPr>
            <p:cNvPr id="202" name="Groupe 201"/>
            <p:cNvGrpSpPr/>
            <p:nvPr/>
          </p:nvGrpSpPr>
          <p:grpSpPr>
            <a:xfrm>
              <a:off x="932994" y="4748649"/>
              <a:ext cx="808038" cy="1285875"/>
              <a:chOff x="932994" y="4748649"/>
              <a:chExt cx="808038" cy="1285875"/>
            </a:xfrm>
          </p:grpSpPr>
          <p:sp>
            <p:nvSpPr>
              <p:cNvPr id="35" name="Line 55"/>
              <p:cNvSpPr>
                <a:spLocks noChangeShapeType="1"/>
              </p:cNvSpPr>
              <p:nvPr/>
            </p:nvSpPr>
            <p:spPr bwMode="auto">
              <a:xfrm flipV="1">
                <a:off x="990144" y="4877236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6" name="Line 56"/>
              <p:cNvSpPr>
                <a:spLocks noChangeShapeType="1"/>
              </p:cNvSpPr>
              <p:nvPr/>
            </p:nvSpPr>
            <p:spPr bwMode="auto">
              <a:xfrm>
                <a:off x="932994" y="5107424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7" name="Line 57"/>
              <p:cNvSpPr>
                <a:spLocks noChangeShapeType="1"/>
              </p:cNvSpPr>
              <p:nvPr/>
            </p:nvSpPr>
            <p:spPr bwMode="auto">
              <a:xfrm>
                <a:off x="932994" y="4877236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8" name="Line 58"/>
              <p:cNvSpPr>
                <a:spLocks noChangeShapeType="1"/>
              </p:cNvSpPr>
              <p:nvPr/>
            </p:nvSpPr>
            <p:spPr bwMode="auto">
              <a:xfrm>
                <a:off x="932994" y="5336024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9" name="Line 59"/>
              <p:cNvSpPr>
                <a:spLocks noChangeShapeType="1"/>
              </p:cNvSpPr>
              <p:nvPr/>
            </p:nvSpPr>
            <p:spPr bwMode="auto">
              <a:xfrm flipV="1">
                <a:off x="990144" y="5107424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0" name="Line 60"/>
              <p:cNvSpPr>
                <a:spLocks noChangeShapeType="1"/>
              </p:cNvSpPr>
              <p:nvPr/>
            </p:nvSpPr>
            <p:spPr bwMode="auto">
              <a:xfrm flipV="1">
                <a:off x="990144" y="4748649"/>
                <a:ext cx="0" cy="1285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1" name="Line 76"/>
              <p:cNvSpPr>
                <a:spLocks noChangeShapeType="1"/>
              </p:cNvSpPr>
              <p:nvPr/>
            </p:nvSpPr>
            <p:spPr bwMode="auto">
              <a:xfrm>
                <a:off x="1228269" y="5977374"/>
                <a:ext cx="0" cy="5715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2" name="Line 77"/>
              <p:cNvSpPr>
                <a:spLocks noChangeShapeType="1"/>
              </p:cNvSpPr>
              <p:nvPr/>
            </p:nvSpPr>
            <p:spPr bwMode="auto">
              <a:xfrm flipV="1">
                <a:off x="1501319" y="5977374"/>
                <a:ext cx="0" cy="5715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3" name="Line 78"/>
              <p:cNvSpPr>
                <a:spLocks noChangeShapeType="1"/>
              </p:cNvSpPr>
              <p:nvPr/>
            </p:nvSpPr>
            <p:spPr bwMode="auto">
              <a:xfrm>
                <a:off x="1228269" y="5977374"/>
                <a:ext cx="273050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4" name="Line 79"/>
              <p:cNvSpPr>
                <a:spLocks noChangeShapeType="1"/>
              </p:cNvSpPr>
              <p:nvPr/>
            </p:nvSpPr>
            <p:spPr bwMode="auto">
              <a:xfrm>
                <a:off x="932994" y="5566211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5" name="Freeform 80"/>
              <p:cNvSpPr>
                <a:spLocks/>
              </p:cNvSpPr>
              <p:nvPr/>
            </p:nvSpPr>
            <p:spPr bwMode="auto">
              <a:xfrm>
                <a:off x="990144" y="5794811"/>
                <a:ext cx="238125" cy="182563"/>
              </a:xfrm>
              <a:custGeom>
                <a:avLst/>
                <a:gdLst>
                  <a:gd name="T0" fmla="*/ 0 w 300"/>
                  <a:gd name="T1" fmla="*/ 0 h 228"/>
                  <a:gd name="T2" fmla="*/ 0 w 300"/>
                  <a:gd name="T3" fmla="*/ 228 h 228"/>
                  <a:gd name="T4" fmla="*/ 300 w 300"/>
                  <a:gd name="T5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0" h="228">
                    <a:moveTo>
                      <a:pt x="0" y="0"/>
                    </a:moveTo>
                    <a:lnTo>
                      <a:pt x="0" y="228"/>
                    </a:lnTo>
                    <a:lnTo>
                      <a:pt x="300" y="228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6" name="Line 81"/>
              <p:cNvSpPr>
                <a:spLocks noChangeShapeType="1"/>
              </p:cNvSpPr>
              <p:nvPr/>
            </p:nvSpPr>
            <p:spPr bwMode="auto">
              <a:xfrm>
                <a:off x="932994" y="5794811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7" name="Line 82"/>
              <p:cNvSpPr>
                <a:spLocks noChangeShapeType="1"/>
              </p:cNvSpPr>
              <p:nvPr/>
            </p:nvSpPr>
            <p:spPr bwMode="auto">
              <a:xfrm flipV="1">
                <a:off x="990144" y="5566211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8" name="Line 83"/>
              <p:cNvSpPr>
                <a:spLocks noChangeShapeType="1"/>
              </p:cNvSpPr>
              <p:nvPr/>
            </p:nvSpPr>
            <p:spPr bwMode="auto">
              <a:xfrm flipH="1">
                <a:off x="990144" y="5794811"/>
                <a:ext cx="717550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9" name="Line 84"/>
              <p:cNvSpPr>
                <a:spLocks noChangeShapeType="1"/>
              </p:cNvSpPr>
              <p:nvPr/>
            </p:nvSpPr>
            <p:spPr bwMode="auto">
              <a:xfrm>
                <a:off x="1501319" y="5977374"/>
                <a:ext cx="239713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0" name="Line 94"/>
              <p:cNvSpPr>
                <a:spLocks noChangeShapeType="1"/>
              </p:cNvSpPr>
              <p:nvPr/>
            </p:nvSpPr>
            <p:spPr bwMode="auto">
              <a:xfrm flipV="1">
                <a:off x="990144" y="5336024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1" name="Line 104"/>
              <p:cNvSpPr>
                <a:spLocks noChangeShapeType="1"/>
              </p:cNvSpPr>
              <p:nvPr/>
            </p:nvSpPr>
            <p:spPr bwMode="auto">
              <a:xfrm flipV="1">
                <a:off x="1236206" y="5590024"/>
                <a:ext cx="0" cy="3190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2" name="Line 105"/>
              <p:cNvSpPr>
                <a:spLocks noChangeShapeType="1"/>
              </p:cNvSpPr>
              <p:nvPr/>
            </p:nvSpPr>
            <p:spPr bwMode="auto">
              <a:xfrm flipV="1">
                <a:off x="1514019" y="5493186"/>
                <a:ext cx="0" cy="41433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Freeform 112"/>
              <p:cNvSpPr>
                <a:spLocks/>
              </p:cNvSpPr>
              <p:nvPr/>
            </p:nvSpPr>
            <p:spPr bwMode="auto">
              <a:xfrm>
                <a:off x="1396544" y="5724961"/>
                <a:ext cx="238125" cy="68263"/>
              </a:xfrm>
              <a:custGeom>
                <a:avLst/>
                <a:gdLst>
                  <a:gd name="T0" fmla="*/ 300 w 300"/>
                  <a:gd name="T1" fmla="*/ 0 h 86"/>
                  <a:gd name="T2" fmla="*/ 0 w 300"/>
                  <a:gd name="T3" fmla="*/ 0 h 86"/>
                  <a:gd name="T4" fmla="*/ 0 w 300"/>
                  <a:gd name="T5" fmla="*/ 86 h 86"/>
                  <a:gd name="T6" fmla="*/ 300 w 300"/>
                  <a:gd name="T7" fmla="*/ 86 h 86"/>
                  <a:gd name="T8" fmla="*/ 300 w 300"/>
                  <a:gd name="T9" fmla="*/ 0 h 86"/>
                  <a:gd name="T10" fmla="*/ 300 w 300"/>
                  <a:gd name="T1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0" h="86">
                    <a:moveTo>
                      <a:pt x="300" y="0"/>
                    </a:moveTo>
                    <a:lnTo>
                      <a:pt x="0" y="0"/>
                    </a:lnTo>
                    <a:lnTo>
                      <a:pt x="0" y="86"/>
                    </a:lnTo>
                    <a:lnTo>
                      <a:pt x="300" y="86"/>
                    </a:lnTo>
                    <a:lnTo>
                      <a:pt x="300" y="0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0000"/>
              </a:solidFill>
              <a:ln w="0">
                <a:solidFill>
                  <a:srgbClr val="CC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Freeform 131"/>
              <p:cNvSpPr>
                <a:spLocks/>
              </p:cNvSpPr>
              <p:nvPr/>
            </p:nvSpPr>
            <p:spPr bwMode="auto">
              <a:xfrm>
                <a:off x="1115556" y="5721786"/>
                <a:ext cx="238125" cy="71438"/>
              </a:xfrm>
              <a:custGeom>
                <a:avLst/>
                <a:gdLst>
                  <a:gd name="T0" fmla="*/ 300 w 300"/>
                  <a:gd name="T1" fmla="*/ 0 h 89"/>
                  <a:gd name="T2" fmla="*/ 0 w 300"/>
                  <a:gd name="T3" fmla="*/ 0 h 89"/>
                  <a:gd name="T4" fmla="*/ 0 w 300"/>
                  <a:gd name="T5" fmla="*/ 89 h 89"/>
                  <a:gd name="T6" fmla="*/ 300 w 300"/>
                  <a:gd name="T7" fmla="*/ 89 h 89"/>
                  <a:gd name="T8" fmla="*/ 300 w 300"/>
                  <a:gd name="T9" fmla="*/ 0 h 89"/>
                  <a:gd name="T10" fmla="*/ 300 w 300"/>
                  <a:gd name="T11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0" h="89">
                    <a:moveTo>
                      <a:pt x="300" y="0"/>
                    </a:moveTo>
                    <a:lnTo>
                      <a:pt x="0" y="0"/>
                    </a:lnTo>
                    <a:lnTo>
                      <a:pt x="0" y="89"/>
                    </a:lnTo>
                    <a:lnTo>
                      <a:pt x="300" y="89"/>
                    </a:lnTo>
                    <a:lnTo>
                      <a:pt x="300" y="0"/>
                    </a:lnTo>
                    <a:lnTo>
                      <a:pt x="300" y="0"/>
                    </a:lnTo>
                  </a:path>
                </a:pathLst>
              </a:custGeom>
              <a:solidFill>
                <a:srgbClr val="CC0000"/>
              </a:solidFill>
              <a:ln w="6350">
                <a:solidFill>
                  <a:srgbClr val="CC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grpSp>
          <p:nvGrpSpPr>
            <p:cNvPr id="6" name="Groupe 5"/>
            <p:cNvGrpSpPr/>
            <p:nvPr/>
          </p:nvGrpSpPr>
          <p:grpSpPr>
            <a:xfrm>
              <a:off x="3247569" y="4748649"/>
              <a:ext cx="808037" cy="1285875"/>
              <a:chOff x="3247569" y="4748649"/>
              <a:chExt cx="808037" cy="1285875"/>
            </a:xfrm>
          </p:grpSpPr>
          <p:sp>
            <p:nvSpPr>
              <p:cNvPr id="58" name="Line 25"/>
              <p:cNvSpPr>
                <a:spLocks noChangeShapeType="1"/>
              </p:cNvSpPr>
              <p:nvPr/>
            </p:nvSpPr>
            <p:spPr bwMode="auto">
              <a:xfrm flipV="1">
                <a:off x="3304719" y="4877236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9" name="Line 26"/>
              <p:cNvSpPr>
                <a:spLocks noChangeShapeType="1"/>
              </p:cNvSpPr>
              <p:nvPr/>
            </p:nvSpPr>
            <p:spPr bwMode="auto">
              <a:xfrm flipV="1">
                <a:off x="3304719" y="5107424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0" name="Line 27"/>
              <p:cNvSpPr>
                <a:spLocks noChangeShapeType="1"/>
              </p:cNvSpPr>
              <p:nvPr/>
            </p:nvSpPr>
            <p:spPr bwMode="auto">
              <a:xfrm flipV="1">
                <a:off x="3304719" y="4748649"/>
                <a:ext cx="0" cy="1285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1" name="Line 28"/>
              <p:cNvSpPr>
                <a:spLocks noChangeShapeType="1"/>
              </p:cNvSpPr>
              <p:nvPr/>
            </p:nvSpPr>
            <p:spPr bwMode="auto">
              <a:xfrm>
                <a:off x="3247569" y="5336024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2" name="Line 29"/>
              <p:cNvSpPr>
                <a:spLocks noChangeShapeType="1"/>
              </p:cNvSpPr>
              <p:nvPr/>
            </p:nvSpPr>
            <p:spPr bwMode="auto">
              <a:xfrm flipH="1">
                <a:off x="3247569" y="5107424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3" name="Line 30"/>
              <p:cNvSpPr>
                <a:spLocks noChangeShapeType="1"/>
              </p:cNvSpPr>
              <p:nvPr/>
            </p:nvSpPr>
            <p:spPr bwMode="auto">
              <a:xfrm>
                <a:off x="3247569" y="4877236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4" name="Line 85"/>
              <p:cNvSpPr>
                <a:spLocks noChangeShapeType="1"/>
              </p:cNvSpPr>
              <p:nvPr/>
            </p:nvSpPr>
            <p:spPr bwMode="auto">
              <a:xfrm>
                <a:off x="3817481" y="5977374"/>
                <a:ext cx="238125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5" name="Line 86"/>
              <p:cNvSpPr>
                <a:spLocks noChangeShapeType="1"/>
              </p:cNvSpPr>
              <p:nvPr/>
            </p:nvSpPr>
            <p:spPr bwMode="auto">
              <a:xfrm flipV="1">
                <a:off x="3817481" y="5977374"/>
                <a:ext cx="0" cy="5715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6" name="Freeform 87"/>
              <p:cNvSpPr>
                <a:spLocks/>
              </p:cNvSpPr>
              <p:nvPr/>
            </p:nvSpPr>
            <p:spPr bwMode="auto">
              <a:xfrm>
                <a:off x="3304719" y="5794811"/>
                <a:ext cx="239713" cy="182563"/>
              </a:xfrm>
              <a:custGeom>
                <a:avLst/>
                <a:gdLst>
                  <a:gd name="T0" fmla="*/ 0 w 302"/>
                  <a:gd name="T1" fmla="*/ 0 h 228"/>
                  <a:gd name="T2" fmla="*/ 0 w 302"/>
                  <a:gd name="T3" fmla="*/ 228 h 228"/>
                  <a:gd name="T4" fmla="*/ 302 w 302"/>
                  <a:gd name="T5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2" h="228">
                    <a:moveTo>
                      <a:pt x="0" y="0"/>
                    </a:moveTo>
                    <a:lnTo>
                      <a:pt x="0" y="228"/>
                    </a:lnTo>
                    <a:lnTo>
                      <a:pt x="302" y="228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7" name="Line 88"/>
              <p:cNvSpPr>
                <a:spLocks noChangeShapeType="1"/>
              </p:cNvSpPr>
              <p:nvPr/>
            </p:nvSpPr>
            <p:spPr bwMode="auto">
              <a:xfrm>
                <a:off x="3544431" y="5977374"/>
                <a:ext cx="0" cy="5715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8" name="Line 89"/>
              <p:cNvSpPr>
                <a:spLocks noChangeShapeType="1"/>
              </p:cNvSpPr>
              <p:nvPr/>
            </p:nvSpPr>
            <p:spPr bwMode="auto">
              <a:xfrm flipV="1">
                <a:off x="3304719" y="5566211"/>
                <a:ext cx="0" cy="22860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9" name="Line 90"/>
              <p:cNvSpPr>
                <a:spLocks noChangeShapeType="1"/>
              </p:cNvSpPr>
              <p:nvPr/>
            </p:nvSpPr>
            <p:spPr bwMode="auto">
              <a:xfrm>
                <a:off x="3247569" y="5794811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0" name="Line 91"/>
              <p:cNvSpPr>
                <a:spLocks noChangeShapeType="1"/>
              </p:cNvSpPr>
              <p:nvPr/>
            </p:nvSpPr>
            <p:spPr bwMode="auto">
              <a:xfrm flipH="1">
                <a:off x="3247569" y="5566211"/>
                <a:ext cx="57150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1" name="Line 92"/>
              <p:cNvSpPr>
                <a:spLocks noChangeShapeType="1"/>
              </p:cNvSpPr>
              <p:nvPr/>
            </p:nvSpPr>
            <p:spPr bwMode="auto">
              <a:xfrm flipH="1">
                <a:off x="3304719" y="5794811"/>
                <a:ext cx="719138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2" name="Line 93"/>
              <p:cNvSpPr>
                <a:spLocks noChangeShapeType="1"/>
              </p:cNvSpPr>
              <p:nvPr/>
            </p:nvSpPr>
            <p:spPr bwMode="auto">
              <a:xfrm>
                <a:off x="3544431" y="5977374"/>
                <a:ext cx="273050" cy="0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3" name="Line 95"/>
              <p:cNvSpPr>
                <a:spLocks noChangeShapeType="1"/>
              </p:cNvSpPr>
              <p:nvPr/>
            </p:nvSpPr>
            <p:spPr bwMode="auto">
              <a:xfrm flipV="1">
                <a:off x="3304719" y="5336024"/>
                <a:ext cx="0" cy="230188"/>
              </a:xfrm>
              <a:prstGeom prst="line">
                <a:avLst/>
              </a:prstGeom>
              <a:noFill/>
              <a:ln w="635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4" name="Line 106"/>
              <p:cNvSpPr>
                <a:spLocks noChangeShapeType="1"/>
              </p:cNvSpPr>
              <p:nvPr/>
            </p:nvSpPr>
            <p:spPr bwMode="auto">
              <a:xfrm flipV="1">
                <a:off x="3827006" y="5442386"/>
                <a:ext cx="0" cy="45085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5" name="Line 107"/>
              <p:cNvSpPr>
                <a:spLocks noChangeShapeType="1"/>
              </p:cNvSpPr>
              <p:nvPr/>
            </p:nvSpPr>
            <p:spPr bwMode="auto">
              <a:xfrm flipV="1">
                <a:off x="3550781" y="5545574"/>
                <a:ext cx="0" cy="32702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6" name="Rectangle 115"/>
              <p:cNvSpPr>
                <a:spLocks noChangeArrowheads="1"/>
              </p:cNvSpPr>
              <p:nvPr/>
            </p:nvSpPr>
            <p:spPr bwMode="auto">
              <a:xfrm>
                <a:off x="3434894" y="5732899"/>
                <a:ext cx="230188" cy="60325"/>
              </a:xfrm>
              <a:prstGeom prst="rect">
                <a:avLst/>
              </a:prstGeom>
              <a:solidFill>
                <a:srgbClr val="007F00"/>
              </a:solidFill>
              <a:ln w="0">
                <a:solidFill>
                  <a:srgbClr val="007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7" name="Rectangle 116"/>
              <p:cNvSpPr>
                <a:spLocks noChangeArrowheads="1"/>
              </p:cNvSpPr>
              <p:nvPr/>
            </p:nvSpPr>
            <p:spPr bwMode="auto">
              <a:xfrm>
                <a:off x="3706356" y="5672574"/>
                <a:ext cx="239713" cy="120650"/>
              </a:xfrm>
              <a:prstGeom prst="rect">
                <a:avLst/>
              </a:prstGeom>
              <a:solidFill>
                <a:srgbClr val="007F00"/>
              </a:solidFill>
              <a:ln w="0">
                <a:solidFill>
                  <a:srgbClr val="007F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74" name="ZoneTexte 173"/>
            <p:cNvSpPr txBox="1"/>
            <p:nvPr/>
          </p:nvSpPr>
          <p:spPr>
            <a:xfrm>
              <a:off x="1075049" y="6063099"/>
              <a:ext cx="380233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SAT</a:t>
              </a:r>
            </a:p>
          </p:txBody>
        </p:sp>
        <p:sp>
          <p:nvSpPr>
            <p:cNvPr id="175" name="ZoneTexte 174"/>
            <p:cNvSpPr txBox="1"/>
            <p:nvPr/>
          </p:nvSpPr>
          <p:spPr>
            <a:xfrm>
              <a:off x="1346066" y="6063099"/>
              <a:ext cx="39305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VAT</a:t>
              </a: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771505" y="5682257"/>
              <a:ext cx="25038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705782" y="547254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25</a:t>
              </a: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705782" y="5238312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50</a:t>
              </a: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705782" y="500899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75</a:t>
              </a:r>
            </a:p>
          </p:txBody>
        </p:sp>
        <p:sp>
          <p:nvSpPr>
            <p:cNvPr id="180" name="ZoneTexte 179"/>
            <p:cNvSpPr txBox="1"/>
            <p:nvPr/>
          </p:nvSpPr>
          <p:spPr>
            <a:xfrm>
              <a:off x="640058" y="4781112"/>
              <a:ext cx="38183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100</a:t>
              </a:r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762152" y="4547112"/>
              <a:ext cx="51167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DRV/r</a:t>
              </a:r>
            </a:p>
          </p:txBody>
        </p:sp>
        <p:sp>
          <p:nvSpPr>
            <p:cNvPr id="182" name="ZoneTexte 181"/>
            <p:cNvSpPr txBox="1"/>
            <p:nvPr/>
          </p:nvSpPr>
          <p:spPr>
            <a:xfrm rot="16200000">
              <a:off x="-250955" y="5185925"/>
              <a:ext cx="1539204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Change </a:t>
              </a:r>
              <a:r>
                <a:rPr lang="fr-FR" sz="1000" b="1" dirty="0" err="1" smtClean="0">
                  <a:solidFill>
                    <a:srgbClr val="000066"/>
                  </a:solidFill>
                  <a:latin typeface="+mj-lt"/>
                </a:rPr>
                <a:t>from</a:t>
              </a:r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 </a:t>
              </a:r>
              <a:r>
                <a:rPr lang="fr-FR" sz="1000" b="1" dirty="0" err="1" smtClean="0">
                  <a:solidFill>
                    <a:srgbClr val="000066"/>
                  </a:solidFill>
                  <a:latin typeface="+mj-lt"/>
                </a:rPr>
                <a:t>baseline</a:t>
              </a:r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 (%)</a:t>
              </a: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2198999" y="6063099"/>
              <a:ext cx="380233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SAT</a:t>
              </a: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2470016" y="6063099"/>
              <a:ext cx="39305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VAT</a:t>
              </a:r>
            </a:p>
          </p:txBody>
        </p:sp>
        <p:sp>
          <p:nvSpPr>
            <p:cNvPr id="185" name="ZoneTexte 184"/>
            <p:cNvSpPr txBox="1"/>
            <p:nvPr/>
          </p:nvSpPr>
          <p:spPr>
            <a:xfrm>
              <a:off x="1895455" y="5682257"/>
              <a:ext cx="25038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86" name="ZoneTexte 185"/>
            <p:cNvSpPr txBox="1"/>
            <p:nvPr/>
          </p:nvSpPr>
          <p:spPr>
            <a:xfrm>
              <a:off x="1829732" y="547254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25</a:t>
              </a:r>
            </a:p>
          </p:txBody>
        </p:sp>
        <p:sp>
          <p:nvSpPr>
            <p:cNvPr id="187" name="ZoneTexte 186"/>
            <p:cNvSpPr txBox="1"/>
            <p:nvPr/>
          </p:nvSpPr>
          <p:spPr>
            <a:xfrm>
              <a:off x="1829732" y="5238312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50</a:t>
              </a:r>
            </a:p>
          </p:txBody>
        </p:sp>
        <p:sp>
          <p:nvSpPr>
            <p:cNvPr id="188" name="ZoneTexte 187"/>
            <p:cNvSpPr txBox="1"/>
            <p:nvPr/>
          </p:nvSpPr>
          <p:spPr>
            <a:xfrm>
              <a:off x="1829732" y="500899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75</a:t>
              </a:r>
            </a:p>
          </p:txBody>
        </p:sp>
        <p:sp>
          <p:nvSpPr>
            <p:cNvPr id="189" name="ZoneTexte 188"/>
            <p:cNvSpPr txBox="1"/>
            <p:nvPr/>
          </p:nvSpPr>
          <p:spPr>
            <a:xfrm>
              <a:off x="1764008" y="4781112"/>
              <a:ext cx="38183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100</a:t>
              </a:r>
            </a:p>
          </p:txBody>
        </p:sp>
        <p:sp>
          <p:nvSpPr>
            <p:cNvPr id="190" name="ZoneTexte 189"/>
            <p:cNvSpPr txBox="1"/>
            <p:nvPr/>
          </p:nvSpPr>
          <p:spPr>
            <a:xfrm>
              <a:off x="1897323" y="4547112"/>
              <a:ext cx="50045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ATV/r</a:t>
              </a:r>
            </a:p>
          </p:txBody>
        </p:sp>
        <p:sp>
          <p:nvSpPr>
            <p:cNvPr id="191" name="ZoneTexte 190"/>
            <p:cNvSpPr txBox="1"/>
            <p:nvPr/>
          </p:nvSpPr>
          <p:spPr>
            <a:xfrm>
              <a:off x="3326124" y="6063099"/>
              <a:ext cx="380233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SAT</a:t>
              </a:r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3597141" y="6063099"/>
              <a:ext cx="39305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VAT</a:t>
              </a:r>
            </a:p>
          </p:txBody>
        </p:sp>
        <p:sp>
          <p:nvSpPr>
            <p:cNvPr id="193" name="ZoneTexte 192"/>
            <p:cNvSpPr txBox="1"/>
            <p:nvPr/>
          </p:nvSpPr>
          <p:spPr>
            <a:xfrm>
              <a:off x="3022580" y="5682257"/>
              <a:ext cx="250389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0</a:t>
              </a:r>
            </a:p>
          </p:txBody>
        </p:sp>
        <p:sp>
          <p:nvSpPr>
            <p:cNvPr id="194" name="ZoneTexte 193"/>
            <p:cNvSpPr txBox="1"/>
            <p:nvPr/>
          </p:nvSpPr>
          <p:spPr>
            <a:xfrm>
              <a:off x="2956857" y="547254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25</a:t>
              </a:r>
            </a:p>
          </p:txBody>
        </p:sp>
        <p:sp>
          <p:nvSpPr>
            <p:cNvPr id="195" name="ZoneTexte 194"/>
            <p:cNvSpPr txBox="1"/>
            <p:nvPr/>
          </p:nvSpPr>
          <p:spPr>
            <a:xfrm>
              <a:off x="2956857" y="5238312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50</a:t>
              </a:r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2956857" y="5008998"/>
              <a:ext cx="316112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75</a:t>
              </a:r>
            </a:p>
          </p:txBody>
        </p:sp>
        <p:sp>
          <p:nvSpPr>
            <p:cNvPr id="197" name="ZoneTexte 196"/>
            <p:cNvSpPr txBox="1"/>
            <p:nvPr/>
          </p:nvSpPr>
          <p:spPr>
            <a:xfrm>
              <a:off x="2891133" y="4781112"/>
              <a:ext cx="381836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dirty="0" smtClean="0">
                  <a:solidFill>
                    <a:srgbClr val="000066"/>
                  </a:solidFill>
                  <a:latin typeface="+mj-lt"/>
                </a:rPr>
                <a:t>100</a:t>
              </a:r>
            </a:p>
          </p:txBody>
        </p:sp>
        <p:sp>
          <p:nvSpPr>
            <p:cNvPr id="198" name="ZoneTexte 197"/>
            <p:cNvSpPr txBox="1"/>
            <p:nvPr/>
          </p:nvSpPr>
          <p:spPr>
            <a:xfrm>
              <a:off x="3136658" y="4547112"/>
              <a:ext cx="388248" cy="24622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fr-FR" sz="1000" b="1" dirty="0" smtClean="0">
                  <a:solidFill>
                    <a:srgbClr val="000066"/>
                  </a:solidFill>
                  <a:latin typeface="+mj-lt"/>
                </a:rPr>
                <a:t>RAL</a:t>
              </a:r>
            </a:p>
          </p:txBody>
        </p:sp>
      </p:grpSp>
      <p:sp>
        <p:nvSpPr>
          <p:cNvPr id="199" name="ZoneTexte 198"/>
          <p:cNvSpPr txBox="1"/>
          <p:nvPr/>
        </p:nvSpPr>
        <p:spPr>
          <a:xfrm>
            <a:off x="1230309" y="2208284"/>
            <a:ext cx="210826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333399"/>
                </a:solidFill>
                <a:latin typeface="+mj-lt"/>
              </a:rPr>
              <a:t>HIV-1 RNA &gt; 100 000 c/ml</a:t>
            </a:r>
          </a:p>
        </p:txBody>
      </p:sp>
      <p:sp>
        <p:nvSpPr>
          <p:cNvPr id="200" name="ZoneTexte 199"/>
          <p:cNvSpPr txBox="1"/>
          <p:nvPr/>
        </p:nvSpPr>
        <p:spPr>
          <a:xfrm>
            <a:off x="1230308" y="4260034"/>
            <a:ext cx="2108269" cy="30777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333399"/>
                </a:solidFill>
                <a:latin typeface="+mj-lt"/>
              </a:rPr>
              <a:t>HIV-1 RNA &lt; 100 000 c/ml</a:t>
            </a:r>
          </a:p>
        </p:txBody>
      </p:sp>
      <p:sp>
        <p:nvSpPr>
          <p:cNvPr id="206" name="Text Box 3"/>
          <p:cNvSpPr txBox="1">
            <a:spLocks noChangeArrowheads="1"/>
          </p:cNvSpPr>
          <p:nvPr/>
        </p:nvSpPr>
        <p:spPr bwMode="auto">
          <a:xfrm>
            <a:off x="2490334" y="6558002"/>
            <a:ext cx="65992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altLang="fr-FR" sz="1200" i="1" dirty="0" smtClean="0">
                <a:solidFill>
                  <a:srgbClr val="CC0000"/>
                </a:solidFill>
                <a:cs typeface="Arial" charset="0"/>
              </a:rPr>
              <a:t>Mc </a:t>
            </a:r>
            <a:r>
              <a:rPr lang="en-GB" altLang="fr-FR" sz="1200" i="1" dirty="0" err="1" smtClean="0">
                <a:solidFill>
                  <a:srgbClr val="CC0000"/>
                </a:solidFill>
                <a:cs typeface="Arial" charset="0"/>
              </a:rPr>
              <a:t>Comsey</a:t>
            </a:r>
            <a:r>
              <a:rPr lang="en-GB" altLang="fr-FR" sz="1200" i="1" dirty="0" smtClean="0">
                <a:solidFill>
                  <a:srgbClr val="CC0000"/>
                </a:solidFill>
                <a:cs typeface="Arial" charset="0"/>
              </a:rPr>
              <a:t> GA, CROI 2015, Abs. 140</a:t>
            </a:r>
            <a:endParaRPr lang="en-GB" altLang="fr-FR" sz="1200" i="1" dirty="0">
              <a:solidFill>
                <a:srgbClr val="CC0000"/>
              </a:solidFill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96752"/>
            <a:ext cx="9024938" cy="530383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latin typeface="+mj-lt"/>
              </a:rPr>
              <a:t>Changes in Inflammation and Immune activation</a:t>
            </a:r>
            <a:br>
              <a:rPr lang="en-US" sz="2400" b="1" dirty="0" smtClean="0">
                <a:latin typeface="+mj-lt"/>
              </a:rPr>
            </a:br>
            <a:endParaRPr lang="en-US" sz="2400" b="1" dirty="0" smtClean="0">
              <a:latin typeface="+mj-lt"/>
            </a:endParaRPr>
          </a:p>
          <a:p>
            <a:pPr lvl="1">
              <a:spcBef>
                <a:spcPts val="0"/>
              </a:spcBef>
            </a:pPr>
            <a:r>
              <a:rPr lang="en-US" sz="1800" dirty="0" err="1" smtClean="0"/>
              <a:t>Substudy</a:t>
            </a:r>
            <a:r>
              <a:rPr lang="en-US" sz="1800" dirty="0" smtClean="0"/>
              <a:t> A5260S (328 patients) : 234 included (HIV RNA &lt; 50 c/</a:t>
            </a:r>
            <a:r>
              <a:rPr lang="en-US" sz="1800" dirty="0" err="1" smtClean="0"/>
              <a:t>mL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at W24) : 68 on ATV/r, 84 on DRV/r and 82 on RAL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Plasma biomarkers of inflammation and coagulation : </a:t>
            </a:r>
            <a:r>
              <a:rPr lang="en-US" dirty="0" err="1" smtClean="0"/>
              <a:t>hsCRP</a:t>
            </a:r>
            <a:r>
              <a:rPr lang="en-US" dirty="0" smtClean="0"/>
              <a:t>, IL-6, </a:t>
            </a:r>
            <a:r>
              <a:rPr lang="en-US" dirty="0" err="1" smtClean="0"/>
              <a:t>GlycA</a:t>
            </a:r>
            <a:r>
              <a:rPr lang="en-US" dirty="0" smtClean="0"/>
              <a:t>, D-</a:t>
            </a:r>
            <a:r>
              <a:rPr lang="en-US" dirty="0" err="1" smtClean="0"/>
              <a:t>dimer</a:t>
            </a:r>
            <a:r>
              <a:rPr lang="en-US" dirty="0" smtClean="0"/>
              <a:t>, sCD14, sCD163, and sIL-2r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Blood cellular markers : %CD38+DR+ of T-cell subsets and %CD14+CD16+ and%CD14(dim)CD16+ </a:t>
            </a:r>
            <a:r>
              <a:rPr lang="en-US" dirty="0" err="1" smtClean="0"/>
              <a:t>monocyte</a:t>
            </a:r>
            <a:r>
              <a:rPr lang="en-US" dirty="0" smtClean="0"/>
              <a:t> subsets</a:t>
            </a:r>
            <a:br>
              <a:rPr lang="en-US" dirty="0" smtClean="0"/>
            </a:b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sz="1800" dirty="0" smtClean="0"/>
              <a:t>Changes in biomarkers varied by regimen during the 96 weeks of follow-up :</a:t>
            </a:r>
          </a:p>
          <a:p>
            <a:pPr lvl="2">
              <a:spcBef>
                <a:spcPts val="0"/>
              </a:spcBef>
            </a:pPr>
            <a:r>
              <a:rPr lang="en-US" dirty="0" err="1" smtClean="0"/>
              <a:t>hsCRP</a:t>
            </a:r>
            <a:r>
              <a:rPr lang="en-US" dirty="0" smtClean="0"/>
              <a:t> declined with ATV/r and RAL 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IL-6 declined only with RAL </a:t>
            </a:r>
          </a:p>
          <a:p>
            <a:pPr lvl="2">
              <a:spcBef>
                <a:spcPts val="0"/>
              </a:spcBef>
            </a:pPr>
            <a:r>
              <a:rPr lang="en-US" dirty="0" err="1" smtClean="0"/>
              <a:t>GLycA</a:t>
            </a:r>
            <a:r>
              <a:rPr lang="en-US" dirty="0" smtClean="0"/>
              <a:t> decreased in all groups 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D-</a:t>
            </a:r>
            <a:r>
              <a:rPr lang="en-US" dirty="0" err="1" smtClean="0"/>
              <a:t>dimer</a:t>
            </a:r>
            <a:r>
              <a:rPr lang="en-US" dirty="0" smtClean="0"/>
              <a:t> declined with ATV/r and DRV/r and was unchanged with RAL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Markers of T-cell activation and sCD163 (but not sCD14 and CD14-+CD16+) declined in all groups</a:t>
            </a:r>
            <a:br>
              <a:rPr lang="en-US" dirty="0" smtClean="0"/>
            </a:b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sz="1800" b="1" dirty="0" smtClean="0"/>
              <a:t>Conclusion : </a:t>
            </a:r>
            <a:r>
              <a:rPr lang="en-US" sz="1800" dirty="0" smtClean="0"/>
              <a:t>no consistent evidence that the reduction of inflammation and immune activation with ART initiation was different between RAL and PI-based regimens</a:t>
            </a:r>
            <a:endParaRPr lang="en-US" sz="18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dirty="0" smtClean="0">
                <a:ea typeface="ＭＳ Ｐゴシック"/>
                <a:cs typeface="ＭＳ Ｐゴシック"/>
              </a:rPr>
              <a:t>ACTG A5257 Study: (ATV/r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DRV/r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RAL) + TDF/FTC</a:t>
            </a:r>
            <a:endParaRPr lang="fr-FR" dirty="0"/>
          </a:p>
        </p:txBody>
      </p:sp>
      <p:grpSp>
        <p:nvGrpSpPr>
          <p:cNvPr id="5" name="Grouper 4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490334" y="6553808"/>
            <a:ext cx="65992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altLang="fr-FR" sz="1200" i="1" dirty="0" err="1" smtClean="0">
                <a:solidFill>
                  <a:srgbClr val="CC0000"/>
                </a:solidFill>
                <a:cs typeface="Arial" charset="0"/>
              </a:rPr>
              <a:t>Kelesidis</a:t>
            </a:r>
            <a:r>
              <a:rPr lang="en-GB" altLang="fr-FR" sz="1200" i="1" dirty="0" smtClean="0">
                <a:solidFill>
                  <a:srgbClr val="CC0000"/>
                </a:solidFill>
                <a:cs typeface="Arial" charset="0"/>
              </a:rPr>
              <a:t> T. CID 2015;61:651-60</a:t>
            </a:r>
            <a:endParaRPr lang="en-GB" altLang="fr-FR" sz="1200" i="1" dirty="0">
              <a:solidFill>
                <a:srgbClr val="CC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969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>
                <a:ea typeface="ＭＳ Ｐゴシック"/>
                <a:cs typeface="ＭＳ Ｐゴシック"/>
              </a:rPr>
              <a:t>ACTG A5257 Study: (ATV/r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DRV/r </a:t>
            </a:r>
            <a:r>
              <a:rPr lang="en-GB" sz="3100" dirty="0" err="1" smtClean="0">
                <a:ea typeface="ＭＳ Ｐゴシック"/>
                <a:cs typeface="ＭＳ Ｐゴシック"/>
              </a:rPr>
              <a:t>vs</a:t>
            </a:r>
            <a:r>
              <a:rPr lang="en-GB" sz="3100" dirty="0" smtClean="0">
                <a:ea typeface="ＭＳ Ｐゴシック"/>
                <a:cs typeface="ＭＳ Ｐゴシック"/>
              </a:rPr>
              <a:t> RAL) + TDF/FTC</a:t>
            </a:r>
          </a:p>
        </p:txBody>
      </p:sp>
      <p:sp>
        <p:nvSpPr>
          <p:cNvPr id="21505" name="Espace réservé du contenu 2"/>
          <p:cNvSpPr>
            <a:spLocks noGrp="1"/>
          </p:cNvSpPr>
          <p:nvPr>
            <p:ph idx="1"/>
          </p:nvPr>
        </p:nvSpPr>
        <p:spPr>
          <a:xfrm>
            <a:off x="50800" y="1196752"/>
            <a:ext cx="9024938" cy="5303838"/>
          </a:xfrm>
        </p:spPr>
        <p:txBody>
          <a:bodyPr/>
          <a:lstStyle/>
          <a:p>
            <a:pPr>
              <a:spcBef>
                <a:spcPts val="100"/>
              </a:spcBef>
            </a:pPr>
            <a:r>
              <a:rPr lang="en-US" sz="2400" b="1" dirty="0" smtClean="0">
                <a:latin typeface="Calibri" pitchFamily="34" charset="0"/>
                <a:ea typeface="ＭＳ Ｐゴシック"/>
                <a:cs typeface="ＭＳ Ｐゴシック"/>
              </a:rPr>
              <a:t>Conclusion</a:t>
            </a:r>
          </a:p>
          <a:p>
            <a:pPr lvl="1">
              <a:spcBef>
                <a:spcPts val="100"/>
              </a:spcBef>
            </a:pPr>
            <a:r>
              <a:rPr lang="en-US" sz="1800" dirty="0" smtClean="0">
                <a:ea typeface="ＭＳ Ｐゴシック"/>
              </a:rPr>
              <a:t>ATV/r, RAL, and DRV/r were equivalent for </a:t>
            </a:r>
            <a:r>
              <a:rPr lang="en-US" sz="1800" dirty="0" err="1" smtClean="0">
                <a:ea typeface="ＭＳ Ｐゴシック"/>
              </a:rPr>
              <a:t>virologic</a:t>
            </a:r>
            <a:r>
              <a:rPr lang="en-US" sz="1800" dirty="0" smtClean="0">
                <a:ea typeface="ＭＳ Ｐゴシック"/>
              </a:rPr>
              <a:t> efficacy, when given with TDF/FTC</a:t>
            </a:r>
          </a:p>
          <a:p>
            <a:pPr lvl="1">
              <a:spcBef>
                <a:spcPts val="100"/>
              </a:spcBef>
            </a:pPr>
            <a:r>
              <a:rPr lang="en-US" sz="1800" dirty="0" smtClean="0">
                <a:ea typeface="ＭＳ Ｐゴシック"/>
              </a:rPr>
              <a:t>ATV/r + TDF/FTC was less-well tolerated than DRV/r + TDF/FTC or RAL + TDF/FTC</a:t>
            </a:r>
          </a:p>
          <a:p>
            <a:pPr lvl="1">
              <a:spcBef>
                <a:spcPts val="100"/>
              </a:spcBef>
            </a:pPr>
            <a:r>
              <a:rPr lang="en-US" sz="1800" dirty="0" smtClean="0">
                <a:ea typeface="ＭＳ Ｐゴシック"/>
              </a:rPr>
              <a:t>A composite assessment of </a:t>
            </a:r>
            <a:r>
              <a:rPr lang="en-US" sz="1800" dirty="0" err="1" smtClean="0">
                <a:ea typeface="ＭＳ Ｐゴシック"/>
              </a:rPr>
              <a:t>virologic</a:t>
            </a:r>
            <a:r>
              <a:rPr lang="en-US" sz="1800" dirty="0" smtClean="0">
                <a:ea typeface="ＭＳ Ｐゴシック"/>
              </a:rPr>
              <a:t> efficacy and tolerability found that </a:t>
            </a:r>
          </a:p>
          <a:p>
            <a:pPr lvl="2">
              <a:spcBef>
                <a:spcPts val="100"/>
              </a:spcBef>
            </a:pPr>
            <a:r>
              <a:rPr lang="en-US" dirty="0" smtClean="0">
                <a:ea typeface="ＭＳ Ｐゴシック"/>
              </a:rPr>
              <a:t>RAL + TDF/FTC was superior to both PI-containing regimens</a:t>
            </a:r>
          </a:p>
          <a:p>
            <a:pPr lvl="2">
              <a:spcBef>
                <a:spcPts val="100"/>
              </a:spcBef>
            </a:pPr>
            <a:r>
              <a:rPr lang="en-US" dirty="0" smtClean="0">
                <a:ea typeface="ＭＳ Ｐゴシック"/>
              </a:rPr>
              <a:t>DRV/r + TDF/FTC was superior to ATV/r + TDF/FTC</a:t>
            </a:r>
          </a:p>
          <a:p>
            <a:pPr lvl="1">
              <a:spcBef>
                <a:spcPts val="100"/>
              </a:spcBef>
            </a:pPr>
            <a:r>
              <a:rPr lang="en-US" sz="1800" dirty="0" smtClean="0">
                <a:ea typeface="ＭＳ Ｐゴシック"/>
              </a:rPr>
              <a:t>Tolerability result was caused primarily by jaundice for ATV/r and gastrointestinal toxicity for both PI/r</a:t>
            </a:r>
          </a:p>
          <a:p>
            <a:pPr lvl="2">
              <a:spcBef>
                <a:spcPts val="100"/>
              </a:spcBef>
            </a:pPr>
            <a:r>
              <a:rPr lang="en-US" dirty="0" smtClean="0">
                <a:ea typeface="ＭＳ Ｐゴシック"/>
              </a:rPr>
              <a:t>ATV/r was less tolerated than DRV/r and RAL across all sub-groups</a:t>
            </a:r>
          </a:p>
          <a:p>
            <a:pPr lvl="2">
              <a:spcBef>
                <a:spcPts val="100"/>
              </a:spcBef>
            </a:pPr>
            <a:r>
              <a:rPr lang="en-US" dirty="0" smtClean="0">
                <a:ea typeface="ＭＳ Ｐゴシック"/>
              </a:rPr>
              <a:t>RAL tolerability benefit over DRV/r was  greater in women</a:t>
            </a:r>
          </a:p>
          <a:p>
            <a:pPr lvl="1">
              <a:spcBef>
                <a:spcPts val="100"/>
              </a:spcBef>
            </a:pPr>
            <a:r>
              <a:rPr lang="en-US" sz="1800" dirty="0" smtClean="0">
                <a:ea typeface="ＭＳ Ｐゴシック"/>
              </a:rPr>
              <a:t>Limitations: open-label design, switch to another arm for tolerability or toxicity allowed</a:t>
            </a:r>
          </a:p>
          <a:p>
            <a:pPr lvl="1">
              <a:spcBef>
                <a:spcPts val="100"/>
              </a:spcBef>
            </a:pPr>
            <a:r>
              <a:rPr lang="en-US" sz="1800" dirty="0" smtClean="0">
                <a:ea typeface="ＭＳ Ｐゴシック"/>
              </a:rPr>
              <a:t>When tolerability and </a:t>
            </a:r>
            <a:r>
              <a:rPr lang="en-US" sz="1800" dirty="0" err="1" smtClean="0">
                <a:ea typeface="ＭＳ Ｐゴシック"/>
              </a:rPr>
              <a:t>virologic</a:t>
            </a:r>
            <a:r>
              <a:rPr lang="en-US" sz="1800" dirty="0" smtClean="0">
                <a:ea typeface="ＭＳ Ｐゴシック"/>
              </a:rPr>
              <a:t> response are considered together, RAL + TDF/FTC was superior overall to both PI-based therapies and DRV/r was superior to ATV/r. An advantage of PI/r over RAL is the reduced likelihood of drug resistance if </a:t>
            </a:r>
            <a:r>
              <a:rPr lang="en-US" sz="1800" dirty="0" err="1" smtClean="0">
                <a:ea typeface="ＭＳ Ｐゴシック"/>
              </a:rPr>
              <a:t>virologic</a:t>
            </a:r>
            <a:r>
              <a:rPr lang="en-US" sz="1800" dirty="0" smtClean="0">
                <a:ea typeface="ＭＳ Ｐゴシック"/>
              </a:rPr>
              <a:t> failure occurs</a:t>
            </a:r>
          </a:p>
          <a:p>
            <a:pPr lvl="1">
              <a:spcBef>
                <a:spcPts val="100"/>
              </a:spcBef>
            </a:pPr>
            <a:endParaRPr lang="en-US" sz="1800" dirty="0" smtClean="0">
              <a:ea typeface="ＭＳ Ｐゴシック"/>
            </a:endParaRPr>
          </a:p>
        </p:txBody>
      </p:sp>
      <p:sp>
        <p:nvSpPr>
          <p:cNvPr id="21506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21507" name="Grouper 9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2150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1510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8194" name="Grouper 25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821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821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217613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8197" name="Espace réservé du contenu 2"/>
          <p:cNvSpPr>
            <a:spLocks/>
          </p:cNvSpPr>
          <p:nvPr/>
        </p:nvSpPr>
        <p:spPr bwMode="auto">
          <a:xfrm>
            <a:off x="34925" y="4699000"/>
            <a:ext cx="903605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/>
                <a:cs typeface="ＭＳ Ｐゴシック"/>
              </a:rPr>
              <a:t>Evaluate regimen equivalence regarding </a:t>
            </a:r>
            <a:r>
              <a:rPr lang="en-US" sz="1600" dirty="0" err="1">
                <a:solidFill>
                  <a:srgbClr val="000066"/>
                </a:solidFill>
                <a:ea typeface="ＭＳ Ｐゴシック"/>
                <a:cs typeface="ＭＳ Ｐゴシック"/>
              </a:rPr>
              <a:t>virologic</a:t>
            </a:r>
            <a:r>
              <a:rPr lang="en-US" sz="1600" dirty="0">
                <a:solidFill>
                  <a:srgbClr val="000066"/>
                </a:solidFill>
                <a:ea typeface="ＭＳ Ｐゴシック"/>
                <a:cs typeface="ＭＳ Ｐゴシック"/>
              </a:rPr>
              <a:t> efficacy and tolerability over 96 weeks, by intention-to-treat analysis. Equivalence = 2-sided 97.5% CI on the </a:t>
            </a:r>
            <a:r>
              <a:rPr lang="en-US" sz="1600" dirty="0" err="1">
                <a:solidFill>
                  <a:srgbClr val="000066"/>
                </a:solidFill>
                <a:ea typeface="ＭＳ Ｐゴシック"/>
                <a:cs typeface="ＭＳ Ｐゴシック"/>
              </a:rPr>
              <a:t>pairwise</a:t>
            </a:r>
            <a:r>
              <a:rPr lang="en-US" sz="1600" dirty="0">
                <a:solidFill>
                  <a:srgbClr val="000066"/>
                </a:solidFill>
                <a:ea typeface="ＭＳ Ｐゴシック"/>
                <a:cs typeface="ＭＳ Ｐゴシック"/>
              </a:rPr>
              <a:t> difference in 96-week cumulative incidence of each individual or composite endpoint falling between - 10% and 10%, 90% power. If equivalence was not shown, superiority was defined as exclusion of 0 from the 97.5% CI</a:t>
            </a:r>
            <a:endParaRPr lang="en-US" sz="1600" b="1" dirty="0">
              <a:solidFill>
                <a:srgbClr val="000066"/>
              </a:solidFill>
              <a:ea typeface="ＭＳ Ｐゴシック"/>
              <a:cs typeface="ＭＳ Ｐゴシック"/>
            </a:endParaRPr>
          </a:p>
        </p:txBody>
      </p:sp>
      <p:sp>
        <p:nvSpPr>
          <p:cNvPr id="8199" name="ZoneTexte 71"/>
          <p:cNvSpPr txBox="1">
            <a:spLocks noChangeArrowheads="1"/>
          </p:cNvSpPr>
          <p:nvPr/>
        </p:nvSpPr>
        <p:spPr bwMode="auto">
          <a:xfrm>
            <a:off x="50800" y="4076700"/>
            <a:ext cx="865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>
                <a:solidFill>
                  <a:srgbClr val="000066"/>
                </a:solidFill>
                <a:ea typeface="ＭＳ Ｐゴシック"/>
                <a:cs typeface="ＭＳ Ｐゴシック"/>
              </a:rPr>
              <a:t>*Randomisation was stratified by HIV RNA (&lt; or </a:t>
            </a:r>
            <a:r>
              <a:rPr lang="en-US" sz="1200" u="sng">
                <a:solidFill>
                  <a:srgbClr val="000066"/>
                </a:solidFill>
                <a:ea typeface="ＭＳ Ｐゴシック"/>
                <a:cs typeface="ＭＳ Ｐゴシック"/>
              </a:rPr>
              <a:t>&gt;</a:t>
            </a:r>
            <a:r>
              <a:rPr lang="en-US" sz="1200">
                <a:solidFill>
                  <a:srgbClr val="000066"/>
                </a:solidFill>
                <a:ea typeface="ＭＳ Ｐゴシック"/>
                <a:cs typeface="ＭＳ Ｐゴシック"/>
              </a:rPr>
              <a:t> 100,000 c/mL) at screening, participation in cardiovascular sub-study, and 10-year Framingham risk score</a:t>
            </a:r>
            <a:endParaRPr lang="en-US" sz="1200" baseline="30000">
              <a:solidFill>
                <a:srgbClr val="000066"/>
              </a:solidFill>
              <a:ea typeface="ＭＳ Ｐゴシック"/>
              <a:cs typeface="ＭＳ Ｐゴシック"/>
            </a:endParaRPr>
          </a:p>
        </p:txBody>
      </p:sp>
      <p:sp>
        <p:nvSpPr>
          <p:cNvPr id="820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US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  <p:grpSp>
        <p:nvGrpSpPr>
          <p:cNvPr id="27" name="Groupe 26"/>
          <p:cNvGrpSpPr/>
          <p:nvPr/>
        </p:nvGrpSpPr>
        <p:grpSpPr>
          <a:xfrm>
            <a:off x="25400" y="1341438"/>
            <a:ext cx="8972550" cy="2690812"/>
            <a:chOff x="25400" y="1341438"/>
            <a:chExt cx="8972550" cy="2690812"/>
          </a:xfrm>
        </p:grpSpPr>
        <p:cxnSp>
          <p:nvCxnSpPr>
            <p:cNvPr id="8196" name="Connecteur droit 66"/>
            <p:cNvCxnSpPr>
              <a:cxnSpLocks noChangeShapeType="1"/>
            </p:cNvCxnSpPr>
            <p:nvPr/>
          </p:nvCxnSpPr>
          <p:spPr bwMode="auto">
            <a:xfrm rot="5400000">
              <a:off x="2839244" y="2548111"/>
              <a:ext cx="400050" cy="15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8198" name="Oval 170"/>
            <p:cNvSpPr>
              <a:spLocks noChangeArrowheads="1"/>
            </p:cNvSpPr>
            <p:nvPr/>
          </p:nvSpPr>
          <p:spPr bwMode="auto">
            <a:xfrm>
              <a:off x="2268538" y="1360488"/>
              <a:ext cx="1539875" cy="1014412"/>
            </a:xfrm>
            <a:prstGeom prst="ellipse">
              <a:avLst/>
            </a:prstGeom>
            <a:solidFill>
              <a:srgbClr val="E5E5F7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989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r>
                <a:rPr lang="en-US" sz="14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Randomisation*</a:t>
              </a:r>
            </a:p>
            <a:p>
              <a:pPr algn="ctr" defTabSz="914400"/>
              <a:r>
                <a:rPr lang="en-US" sz="14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1 : 1 : 1</a:t>
              </a:r>
            </a:p>
            <a:p>
              <a:pPr algn="ctr" defTabSz="914400"/>
              <a:r>
                <a:rPr lang="en-US" sz="14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Open label</a:t>
              </a: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3484759" y="3368675"/>
              <a:ext cx="74731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/>
              <a:r>
                <a:rPr lang="en-US" sz="1400" b="1">
                  <a:solidFill>
                    <a:srgbClr val="C00000"/>
                  </a:solidFill>
                  <a:latin typeface="Calibri" pitchFamily="34" charset="0"/>
                  <a:cs typeface="Arial" charset="0"/>
                </a:rPr>
                <a:t>N = 603</a:t>
              </a:r>
            </a:p>
          </p:txBody>
        </p:sp>
        <p:sp>
          <p:nvSpPr>
            <p:cNvPr id="8202" name="Rectangle 8"/>
            <p:cNvSpPr>
              <a:spLocks noChangeArrowheads="1"/>
            </p:cNvSpPr>
            <p:nvPr/>
          </p:nvSpPr>
          <p:spPr bwMode="auto">
            <a:xfrm>
              <a:off x="3484759" y="2314575"/>
              <a:ext cx="74731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/>
              <a:r>
                <a:rPr lang="en-US" sz="1400" b="1" dirty="0">
                  <a:solidFill>
                    <a:srgbClr val="C00000"/>
                  </a:solidFill>
                  <a:latin typeface="Calibri" pitchFamily="34" charset="0"/>
                  <a:cs typeface="Arial" charset="0"/>
                </a:rPr>
                <a:t>N = 605</a:t>
              </a:r>
            </a:p>
          </p:txBody>
        </p:sp>
        <p:sp>
          <p:nvSpPr>
            <p:cNvPr id="28782" name="Oval 110"/>
            <p:cNvSpPr>
              <a:spLocks noChangeArrowheads="1"/>
            </p:cNvSpPr>
            <p:nvPr/>
          </p:nvSpPr>
          <p:spPr bwMode="auto">
            <a:xfrm>
              <a:off x="8421688" y="1341438"/>
              <a:ext cx="576262" cy="52705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1600" b="1" dirty="0">
                  <a:solidFill>
                    <a:srgbClr val="0066FF"/>
                  </a:solidFill>
                  <a:latin typeface="Calibri" pitchFamily="-109" charset="0"/>
                  <a:ea typeface="ＭＳ Ｐゴシック" pitchFamily="-109" charset="-128"/>
                  <a:cs typeface="ＭＳ Ｐゴシック" pitchFamily="-109" charset="-128"/>
                </a:rPr>
                <a:t>W96</a:t>
              </a:r>
              <a:endParaRPr lang="en-US" sz="1600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204" name="Line 172"/>
            <p:cNvSpPr>
              <a:spLocks noChangeShapeType="1"/>
            </p:cNvSpPr>
            <p:nvPr/>
          </p:nvSpPr>
          <p:spPr bwMode="auto">
            <a:xfrm>
              <a:off x="8720138" y="1881188"/>
              <a:ext cx="0" cy="2151062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05" name="Rectangle 8"/>
            <p:cNvSpPr>
              <a:spLocks noChangeArrowheads="1"/>
            </p:cNvSpPr>
            <p:nvPr/>
          </p:nvSpPr>
          <p:spPr bwMode="auto">
            <a:xfrm>
              <a:off x="3484759" y="2835275"/>
              <a:ext cx="74731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/>
              <a:r>
                <a:rPr lang="en-US" sz="1400" b="1">
                  <a:solidFill>
                    <a:srgbClr val="C00000"/>
                  </a:solidFill>
                  <a:latin typeface="Calibri" pitchFamily="34" charset="0"/>
                  <a:cs typeface="Arial" charset="0"/>
                </a:rPr>
                <a:t>N = 601</a:t>
              </a:r>
            </a:p>
          </p:txBody>
        </p:sp>
        <p:sp>
          <p:nvSpPr>
            <p:cNvPr id="8206" name="Line 31"/>
            <p:cNvSpPr>
              <a:spLocks noChangeShapeType="1"/>
            </p:cNvSpPr>
            <p:nvPr/>
          </p:nvSpPr>
          <p:spPr bwMode="auto">
            <a:xfrm flipV="1">
              <a:off x="7739063" y="2646363"/>
              <a:ext cx="963612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07" name="Line 31"/>
            <p:cNvSpPr>
              <a:spLocks noChangeShapeType="1"/>
            </p:cNvSpPr>
            <p:nvPr/>
          </p:nvSpPr>
          <p:spPr bwMode="auto">
            <a:xfrm flipV="1">
              <a:off x="7739063" y="3686175"/>
              <a:ext cx="963612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08" name="Line 31"/>
            <p:cNvSpPr>
              <a:spLocks noChangeShapeType="1"/>
            </p:cNvSpPr>
            <p:nvPr/>
          </p:nvSpPr>
          <p:spPr bwMode="auto">
            <a:xfrm flipV="1">
              <a:off x="7739063" y="3162300"/>
              <a:ext cx="963612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09" name="AutoShape 162"/>
            <p:cNvSpPr>
              <a:spLocks noChangeArrowheads="1"/>
            </p:cNvSpPr>
            <p:nvPr/>
          </p:nvSpPr>
          <p:spPr bwMode="auto">
            <a:xfrm>
              <a:off x="25400" y="2428875"/>
              <a:ext cx="2768600" cy="1465263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spAutoFit/>
            </a:bodyPr>
            <a:lstStyle/>
            <a:p>
              <a:pPr algn="ctr" defTabSz="914400"/>
              <a:r>
                <a:rPr lang="en-US" sz="1600" b="1" u="sng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&gt;</a:t>
              </a:r>
              <a:r>
                <a:rPr lang="en-US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 18 years</a:t>
              </a:r>
            </a:p>
            <a:p>
              <a:pPr algn="ctr" defTabSz="914400"/>
              <a:r>
                <a:rPr lang="en-US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ARV-naïve (&lt; 10 days of ART)</a:t>
              </a:r>
            </a:p>
            <a:p>
              <a:pPr algn="ctr" defTabSz="914400"/>
              <a:r>
                <a:rPr lang="en-US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HIV RNA </a:t>
              </a:r>
              <a:r>
                <a:rPr lang="en-US" sz="1600" b="1" u="sng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&gt;</a:t>
              </a:r>
              <a:r>
                <a:rPr lang="en-US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 1,000 c/mL</a:t>
              </a:r>
            </a:p>
            <a:p>
              <a:pPr algn="ctr" defTabSz="914400"/>
              <a:r>
                <a:rPr lang="en-US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Any CD4 cell count</a:t>
              </a:r>
            </a:p>
            <a:p>
              <a:pPr algn="ctr" defTabSz="914400"/>
              <a:r>
                <a:rPr lang="en-US" sz="1600" b="1">
                  <a:solidFill>
                    <a:srgbClr val="000066"/>
                  </a:solidFill>
                  <a:latin typeface="Calibri" pitchFamily="34" charset="0"/>
                  <a:cs typeface="Arial" charset="0"/>
                </a:rPr>
                <a:t>No resistance to NRTI or PI</a:t>
              </a:r>
            </a:p>
          </p:txBody>
        </p:sp>
        <p:cxnSp>
          <p:nvCxnSpPr>
            <p:cNvPr id="8210" name="AutoShape 45"/>
            <p:cNvCxnSpPr>
              <a:cxnSpLocks noChangeShapeType="1"/>
              <a:stCxn id="8209" idx="3"/>
            </p:cNvCxnSpPr>
            <p:nvPr/>
          </p:nvCxnSpPr>
          <p:spPr bwMode="auto">
            <a:xfrm flipV="1">
              <a:off x="2794000" y="2646363"/>
              <a:ext cx="1409700" cy="515937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333399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8211" name="AutoShape 46"/>
            <p:cNvCxnSpPr>
              <a:cxnSpLocks noChangeShapeType="1"/>
              <a:stCxn id="8209" idx="3"/>
            </p:cNvCxnSpPr>
            <p:nvPr/>
          </p:nvCxnSpPr>
          <p:spPr bwMode="auto">
            <a:xfrm>
              <a:off x="2794000" y="3162300"/>
              <a:ext cx="1409700" cy="52387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333399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8212" name="AutoShape 47"/>
            <p:cNvCxnSpPr>
              <a:cxnSpLocks noChangeShapeType="1"/>
              <a:stCxn id="8209" idx="3"/>
            </p:cNvCxnSpPr>
            <p:nvPr/>
          </p:nvCxnSpPr>
          <p:spPr bwMode="auto">
            <a:xfrm>
              <a:off x="2794000" y="3162300"/>
              <a:ext cx="1409700" cy="0"/>
            </a:xfrm>
            <a:prstGeom prst="straightConnector1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</p:cxnSp>
        <p:sp>
          <p:nvSpPr>
            <p:cNvPr id="8213" name="Rectangle 49"/>
            <p:cNvSpPr>
              <a:spLocks noChangeArrowheads="1"/>
            </p:cNvSpPr>
            <p:nvPr/>
          </p:nvSpPr>
          <p:spPr bwMode="auto">
            <a:xfrm>
              <a:off x="4203700" y="2457450"/>
              <a:ext cx="3533775" cy="377825"/>
            </a:xfrm>
            <a:prstGeom prst="rect">
              <a:avLst/>
            </a:prstGeom>
            <a:solidFill>
              <a:srgbClr val="333399"/>
            </a:solidFill>
            <a:ln w="12700">
              <a:solidFill>
                <a:srgbClr val="C0C0C0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defTabSz="914400">
                <a:lnSpc>
                  <a:spcPct val="8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b="1">
                  <a:solidFill>
                    <a:schemeClr val="bg1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ATV/r 300/100 mg QD + TDF/FTC</a:t>
              </a:r>
            </a:p>
          </p:txBody>
        </p:sp>
        <p:sp>
          <p:nvSpPr>
            <p:cNvPr id="8214" name="Rectangle 50"/>
            <p:cNvSpPr>
              <a:spLocks noChangeArrowheads="1"/>
            </p:cNvSpPr>
            <p:nvPr/>
          </p:nvSpPr>
          <p:spPr bwMode="auto">
            <a:xfrm>
              <a:off x="4203700" y="3502025"/>
              <a:ext cx="3533775" cy="368300"/>
            </a:xfrm>
            <a:prstGeom prst="rect">
              <a:avLst/>
            </a:prstGeom>
            <a:solidFill>
              <a:srgbClr val="008000"/>
            </a:solidFill>
            <a:ln w="12700">
              <a:solidFill>
                <a:srgbClr val="C0C0C0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defTabSz="914400">
                <a:lnSpc>
                  <a:spcPct val="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b="1">
                  <a:solidFill>
                    <a:schemeClr val="bg1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RAL 400 mg BID + TDF/FTC</a:t>
              </a:r>
            </a:p>
          </p:txBody>
        </p:sp>
        <p:sp>
          <p:nvSpPr>
            <p:cNvPr id="8215" name="Rectangle 51"/>
            <p:cNvSpPr>
              <a:spLocks noChangeArrowheads="1"/>
            </p:cNvSpPr>
            <p:nvPr/>
          </p:nvSpPr>
          <p:spPr bwMode="auto">
            <a:xfrm>
              <a:off x="4203700" y="2978150"/>
              <a:ext cx="3533775" cy="368300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0C0C0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pPr defTabSz="914400">
                <a:lnSpc>
                  <a:spcPct val="70000"/>
                </a:lnSpc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b="1">
                  <a:solidFill>
                    <a:schemeClr val="bg1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DRV/r 800/100 mg QD + TDF/FTC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ce réservé du contenu 2"/>
          <p:cNvSpPr>
            <a:spLocks noGrp="1"/>
          </p:cNvSpPr>
          <p:nvPr>
            <p:ph idx="1"/>
          </p:nvPr>
        </p:nvSpPr>
        <p:spPr>
          <a:xfrm>
            <a:off x="50800" y="1147763"/>
            <a:ext cx="9024938" cy="5303837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latin typeface="+mj-lt"/>
                <a:ea typeface="ＭＳ Ｐゴシック" pitchFamily="-65" charset="-128"/>
              </a:rPr>
              <a:t>Endpoints</a:t>
            </a:r>
          </a:p>
          <a:p>
            <a:pPr lvl="1">
              <a:defRPr/>
            </a:pPr>
            <a:r>
              <a:rPr lang="en-US" sz="1800" dirty="0" smtClean="0">
                <a:ea typeface="ＭＳ Ｐゴシック" pitchFamily="-65" charset="-128"/>
              </a:rPr>
              <a:t>Virologic failure: confirmed HIV-1 RNA &gt; 1,000 c/mL at or after W16, </a:t>
            </a:r>
          </a:p>
          <a:p>
            <a:pPr marL="457200" lvl="1" indent="0">
              <a:buFontTx/>
              <a:buNone/>
              <a:defRPr/>
            </a:pPr>
            <a:r>
              <a:rPr lang="en-US" sz="1800" dirty="0">
                <a:ea typeface="ＭＳ Ｐゴシック" pitchFamily="-65" charset="-128"/>
              </a:rPr>
              <a:t>	</a:t>
            </a:r>
            <a:r>
              <a:rPr lang="en-US" sz="1800" dirty="0" smtClean="0">
                <a:ea typeface="ＭＳ Ｐゴシック" pitchFamily="-65" charset="-128"/>
              </a:rPr>
              <a:t>				or &gt; 200 c/mL at or after W24</a:t>
            </a:r>
          </a:p>
          <a:p>
            <a:pPr lvl="1">
              <a:defRPr/>
            </a:pPr>
            <a:r>
              <a:rPr lang="en-US" sz="1800" dirty="0" smtClean="0">
                <a:ea typeface="ＭＳ Ｐゴシック" pitchFamily="-65" charset="-128"/>
              </a:rPr>
              <a:t>Tolerability failure: time from </a:t>
            </a:r>
            <a:r>
              <a:rPr lang="en-US" sz="1800" dirty="0" err="1" smtClean="0">
                <a:ea typeface="ＭＳ Ｐゴシック" pitchFamily="-65" charset="-128"/>
              </a:rPr>
              <a:t>randomisation</a:t>
            </a:r>
            <a:r>
              <a:rPr lang="en-US" sz="1800" dirty="0" smtClean="0">
                <a:ea typeface="ＭＳ Ｐゴシック" pitchFamily="-65" charset="-128"/>
              </a:rPr>
              <a:t> to discontinuation of the </a:t>
            </a:r>
            <a:r>
              <a:rPr lang="en-US" sz="1800" dirty="0" err="1" smtClean="0">
                <a:ea typeface="ＭＳ Ｐゴシック" pitchFamily="-65" charset="-128"/>
              </a:rPr>
              <a:t>randomised</a:t>
            </a:r>
            <a:r>
              <a:rPr lang="en-US" sz="1800" dirty="0" smtClean="0">
                <a:ea typeface="ＭＳ Ｐゴシック" pitchFamily="-65" charset="-128"/>
              </a:rPr>
              <a:t> regimen component for toxicity (substitution of TDF or FTC not considered as tolerability failure)</a:t>
            </a:r>
          </a:p>
          <a:p>
            <a:pPr lvl="1">
              <a:defRPr/>
            </a:pPr>
            <a:r>
              <a:rPr lang="en-US" sz="1800" dirty="0" smtClean="0">
                <a:ea typeface="ＭＳ Ｐゴシック" pitchFamily="-65" charset="-128"/>
              </a:rPr>
              <a:t>Composite endpoint: virologic or tolerability failure, whichever occurred first</a:t>
            </a:r>
          </a:p>
          <a:p>
            <a:pPr lvl="1">
              <a:defRPr/>
            </a:pPr>
            <a:r>
              <a:rPr lang="en-US" sz="1800" dirty="0" smtClean="0">
                <a:ea typeface="ＭＳ Ｐゴシック" pitchFamily="-65" charset="-128"/>
              </a:rPr>
              <a:t>ITT-TLOVR, with HIV-1 RNA threshold of 200 c/</a:t>
            </a:r>
            <a:r>
              <a:rPr lang="en-US" sz="1800" dirty="0" err="1" smtClean="0">
                <a:ea typeface="ＭＳ Ｐゴシック" pitchFamily="-65" charset="-128"/>
              </a:rPr>
              <a:t>mL</a:t>
            </a:r>
            <a:endParaRPr lang="en-US" sz="1800" dirty="0" smtClean="0">
              <a:ea typeface="ＭＳ Ｐゴシック" pitchFamily="-65" charset="-128"/>
            </a:endParaRPr>
          </a:p>
          <a:p>
            <a:pPr lvl="1">
              <a:defRPr/>
            </a:pPr>
            <a:r>
              <a:rPr lang="en-US" sz="1800" dirty="0" smtClean="0">
                <a:ea typeface="ＭＳ Ｐゴシック" pitchFamily="-65" charset="-128"/>
              </a:rPr>
              <a:t>HIV-1 RNA &lt; 50 c/</a:t>
            </a:r>
            <a:r>
              <a:rPr lang="en-US" sz="1800" dirty="0" err="1" smtClean="0">
                <a:ea typeface="ＭＳ Ｐゴシック" pitchFamily="-65" charset="-128"/>
              </a:rPr>
              <a:t>mL</a:t>
            </a:r>
            <a:r>
              <a:rPr lang="en-US" sz="1800" dirty="0" smtClean="0">
                <a:ea typeface="ＭＳ Ｐゴシック" pitchFamily="-65" charset="-128"/>
              </a:rPr>
              <a:t> at W96 by ITT, snapshot</a:t>
            </a:r>
          </a:p>
          <a:p>
            <a:pPr lvl="1">
              <a:defRPr/>
            </a:pPr>
            <a:r>
              <a:rPr lang="en-US" sz="1800" dirty="0" smtClean="0">
                <a:ea typeface="ＭＳ Ｐゴシック" pitchFamily="-65" charset="-128"/>
              </a:rPr>
              <a:t>Sensitivity analysis: as-treated (virologic failure including treatment discontinuation as a competing event)</a:t>
            </a:r>
          </a:p>
          <a:p>
            <a:pPr lvl="1">
              <a:defRPr/>
            </a:pPr>
            <a:r>
              <a:rPr lang="en-US" sz="1800" dirty="0" smtClean="0">
                <a:ea typeface="ＭＳ Ｐゴシック" pitchFamily="-65" charset="-128"/>
              </a:rPr>
              <a:t>Key toxicity secondary endpoint: time from initiation of treatment to the first grade 2, 3, or 4 sign or symptom (grade 3 or 4 if after week 48) or any grade 3 or 4 laboratory abnormality while the patient was receiving the randomized treatment (as-treated)</a:t>
            </a:r>
          </a:p>
          <a:p>
            <a:pPr lvl="2">
              <a:defRPr/>
            </a:pPr>
            <a:r>
              <a:rPr lang="en-US" dirty="0" err="1" smtClean="0">
                <a:ea typeface="ＭＳ Ｐゴシック" pitchFamily="-65" charset="-128"/>
              </a:rPr>
              <a:t>Prespecified</a:t>
            </a:r>
            <a:r>
              <a:rPr lang="en-US" dirty="0" smtClean="0">
                <a:ea typeface="ＭＳ Ｐゴシック" pitchFamily="-65" charset="-128"/>
              </a:rPr>
              <a:t> sensitivity analysis excluded </a:t>
            </a:r>
            <a:r>
              <a:rPr lang="en-US" dirty="0" err="1" smtClean="0">
                <a:ea typeface="ＭＳ Ｐゴシック" pitchFamily="-65" charset="-128"/>
              </a:rPr>
              <a:t>hyperbilirubinemia</a:t>
            </a:r>
            <a:r>
              <a:rPr lang="en-US" dirty="0" smtClean="0">
                <a:ea typeface="ＭＳ Ｐゴシック" pitchFamily="-65" charset="-128"/>
              </a:rPr>
              <a:t> and elevated CK levels</a:t>
            </a:r>
          </a:p>
          <a:p>
            <a:pPr lvl="2">
              <a:defRPr/>
            </a:pPr>
            <a:r>
              <a:rPr lang="en-US" dirty="0" smtClean="0">
                <a:ea typeface="ＭＳ Ｐゴシック" pitchFamily="-65" charset="-128"/>
              </a:rPr>
              <a:t>Further sensitivity analysis included all qualifying adverse events regardless of status on randomized treatment (ITT analysis)</a:t>
            </a:r>
          </a:p>
        </p:txBody>
      </p:sp>
      <p:sp>
        <p:nvSpPr>
          <p:cNvPr id="10242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10243" name="Grouper 4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1024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46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024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77" name="Group 85"/>
          <p:cNvGraphicFramePr>
            <a:graphicFrameLocks noGrp="1"/>
          </p:cNvGraphicFramePr>
          <p:nvPr>
            <p:ph idx="4294967295"/>
          </p:nvPr>
        </p:nvGraphicFramePr>
        <p:xfrm>
          <a:off x="395288" y="1924050"/>
          <a:ext cx="8353425" cy="4289184"/>
        </p:xfrm>
        <a:graphic>
          <a:graphicData uri="http://schemas.openxmlformats.org/drawingml/2006/table">
            <a:tbl>
              <a:tblPr/>
              <a:tblGrid>
                <a:gridCol w="352425"/>
                <a:gridCol w="3213100"/>
                <a:gridCol w="1685925"/>
                <a:gridCol w="1550987"/>
                <a:gridCol w="1550988"/>
              </a:tblGrid>
              <a:tr h="5302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ATV/r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TDF/FTC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RAL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c/mL),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4.66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100,000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27.8%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&gt; 500,000 c/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6.9%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6.0%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8.3%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), mean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309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 &lt; 200 per 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28.9%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Hepatitis B / hepatitis C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coinfection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2.5% / 7.8%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3% / 7.5%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2.7% / 8.1%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Never started ART,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by W96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7.1%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Lost to follow-up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1339" name="Rectangle 6"/>
          <p:cNvSpPr>
            <a:spLocks noChangeArrowheads="1"/>
          </p:cNvSpPr>
          <p:nvPr/>
        </p:nvSpPr>
        <p:spPr bwMode="auto">
          <a:xfrm>
            <a:off x="971550" y="1340768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Baseline characteristics and patient disposition</a:t>
            </a:r>
          </a:p>
        </p:txBody>
      </p:sp>
      <p:sp>
        <p:nvSpPr>
          <p:cNvPr id="11340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11341" name="Grouper 12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1134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344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134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13314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1352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52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331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668338" y="1262746"/>
            <a:ext cx="7891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Cumulative incidence of 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virologic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failure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(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primary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end point)</a:t>
            </a:r>
          </a:p>
        </p:txBody>
      </p:sp>
      <p:sp>
        <p:nvSpPr>
          <p:cNvPr id="13501" name="Rectangle 225"/>
          <p:cNvSpPr>
            <a:spLocks noChangeArrowheads="1"/>
          </p:cNvSpPr>
          <p:nvPr/>
        </p:nvSpPr>
        <p:spPr bwMode="auto">
          <a:xfrm>
            <a:off x="1542816" y="1676400"/>
            <a:ext cx="177529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333399"/>
                </a:solidFill>
                <a:latin typeface="+mj-lt"/>
              </a:rPr>
              <a:t>Virologic failure (ITT)</a:t>
            </a:r>
            <a:endParaRPr lang="en-US" sz="1600">
              <a:solidFill>
                <a:srgbClr val="333399"/>
              </a:solidFill>
              <a:latin typeface="+mj-lt"/>
            </a:endParaRPr>
          </a:p>
        </p:txBody>
      </p:sp>
      <p:sp>
        <p:nvSpPr>
          <p:cNvPr id="13502" name="Rectangle 226"/>
          <p:cNvSpPr>
            <a:spLocks noChangeArrowheads="1"/>
          </p:cNvSpPr>
          <p:nvPr/>
        </p:nvSpPr>
        <p:spPr bwMode="auto">
          <a:xfrm>
            <a:off x="5506832" y="1676400"/>
            <a:ext cx="238642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333399"/>
                </a:solidFill>
                <a:latin typeface="+mj-lt"/>
              </a:rPr>
              <a:t>Virologic failure (as-treated)</a:t>
            </a:r>
            <a:endParaRPr lang="en-US" sz="1600" b="1">
              <a:solidFill>
                <a:srgbClr val="333399"/>
              </a:solidFill>
              <a:latin typeface="+mj-lt"/>
            </a:endParaRPr>
          </a:p>
        </p:txBody>
      </p:sp>
      <p:sp>
        <p:nvSpPr>
          <p:cNvPr id="13503" name="Espace réservé du contenu 2"/>
          <p:cNvSpPr>
            <a:spLocks/>
          </p:cNvSpPr>
          <p:nvPr/>
        </p:nvSpPr>
        <p:spPr bwMode="auto">
          <a:xfrm>
            <a:off x="2898775" y="6011440"/>
            <a:ext cx="36083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defTabSz="914400" eaLnBrk="0" hangingPunct="0">
              <a:buClr>
                <a:srgbClr val="CC3300"/>
              </a:buClr>
            </a:pPr>
            <a:r>
              <a:rPr lang="en-US" sz="2000" b="1" dirty="0">
                <a:solidFill>
                  <a:srgbClr val="333399"/>
                </a:solidFill>
                <a:latin typeface="+mj-lt"/>
                <a:ea typeface="ＭＳ Ｐゴシック"/>
                <a:cs typeface="ＭＳ Ｐゴシック"/>
              </a:rPr>
              <a:t>Equivalence of the 3 regimens</a:t>
            </a:r>
            <a:endParaRPr lang="fr-FR" sz="2000" b="1" dirty="0">
              <a:solidFill>
                <a:srgbClr val="333399"/>
              </a:solidFill>
              <a:latin typeface="+mj-lt"/>
              <a:ea typeface="ＭＳ Ｐゴシック"/>
              <a:cs typeface="ＭＳ Ｐゴシック"/>
            </a:endParaRPr>
          </a:p>
        </p:txBody>
      </p:sp>
      <p:grpSp>
        <p:nvGrpSpPr>
          <p:cNvPr id="212" name="Groupe 211"/>
          <p:cNvGrpSpPr/>
          <p:nvPr/>
        </p:nvGrpSpPr>
        <p:grpSpPr>
          <a:xfrm>
            <a:off x="4139952" y="1847129"/>
            <a:ext cx="905123" cy="832571"/>
            <a:chOff x="4139952" y="1847129"/>
            <a:chExt cx="905123" cy="832571"/>
          </a:xfrm>
        </p:grpSpPr>
        <p:sp>
          <p:nvSpPr>
            <p:cNvPr id="211" name="AutoShape 165"/>
            <p:cNvSpPr>
              <a:spLocks noChangeArrowheads="1"/>
            </p:cNvSpPr>
            <p:nvPr/>
          </p:nvSpPr>
          <p:spPr bwMode="auto">
            <a:xfrm>
              <a:off x="4139952" y="1847129"/>
              <a:ext cx="905123" cy="83257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3504" name="Line 327"/>
            <p:cNvSpPr>
              <a:spLocks noChangeShapeType="1"/>
            </p:cNvSpPr>
            <p:nvPr/>
          </p:nvSpPr>
          <p:spPr bwMode="auto">
            <a:xfrm>
              <a:off x="4267200" y="2246313"/>
              <a:ext cx="188913" cy="0"/>
            </a:xfrm>
            <a:prstGeom prst="line">
              <a:avLst/>
            </a:prstGeom>
            <a:noFill/>
            <a:ln w="31750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505" name="Line 328"/>
            <p:cNvSpPr>
              <a:spLocks noChangeShapeType="1"/>
            </p:cNvSpPr>
            <p:nvPr/>
          </p:nvSpPr>
          <p:spPr bwMode="auto">
            <a:xfrm>
              <a:off x="4271963" y="2014538"/>
              <a:ext cx="188912" cy="0"/>
            </a:xfrm>
            <a:prstGeom prst="line">
              <a:avLst/>
            </a:prstGeom>
            <a:noFill/>
            <a:ln w="31750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506" name="Line 329"/>
            <p:cNvSpPr>
              <a:spLocks noChangeShapeType="1"/>
            </p:cNvSpPr>
            <p:nvPr/>
          </p:nvSpPr>
          <p:spPr bwMode="auto">
            <a:xfrm flipH="1">
              <a:off x="4267200" y="2481263"/>
              <a:ext cx="188913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507" name="Rectangle 330"/>
            <p:cNvSpPr>
              <a:spLocks noChangeArrowheads="1"/>
            </p:cNvSpPr>
            <p:nvPr/>
          </p:nvSpPr>
          <p:spPr bwMode="auto">
            <a:xfrm>
              <a:off x="4518025" y="1939925"/>
              <a:ext cx="4111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</a:rPr>
                <a:t>ATV/r</a:t>
              </a:r>
            </a:p>
          </p:txBody>
        </p:sp>
        <p:sp>
          <p:nvSpPr>
            <p:cNvPr id="13508" name="Rectangle 331"/>
            <p:cNvSpPr>
              <a:spLocks noChangeArrowheads="1"/>
            </p:cNvSpPr>
            <p:nvPr/>
          </p:nvSpPr>
          <p:spPr bwMode="auto">
            <a:xfrm>
              <a:off x="4518025" y="2174875"/>
              <a:ext cx="312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3509" name="Rectangle 332"/>
            <p:cNvSpPr>
              <a:spLocks noChangeArrowheads="1"/>
            </p:cNvSpPr>
            <p:nvPr/>
          </p:nvSpPr>
          <p:spPr bwMode="auto">
            <a:xfrm>
              <a:off x="4518025" y="2408238"/>
              <a:ext cx="4254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</a:rPr>
                <a:t>DRV/r</a:t>
              </a:r>
            </a:p>
          </p:txBody>
        </p:sp>
      </p:grpSp>
      <p:sp>
        <p:nvSpPr>
          <p:cNvPr id="13510" name="Rectangle 208"/>
          <p:cNvSpPr>
            <a:spLocks noChangeArrowheads="1"/>
          </p:cNvSpPr>
          <p:nvPr/>
        </p:nvSpPr>
        <p:spPr bwMode="auto">
          <a:xfrm>
            <a:off x="288925" y="5283225"/>
            <a:ext cx="41306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defTabSz="914400" eaLnBrk="0" hangingPunct="0">
              <a:buClr>
                <a:srgbClr val="CC3300"/>
              </a:buClr>
            </a:pPr>
            <a:r>
              <a:rPr lang="en-US" sz="1400" dirty="0">
                <a:solidFill>
                  <a:srgbClr val="000066"/>
                </a:solidFill>
                <a:ea typeface="ＭＳ Ｐゴシック"/>
                <a:cs typeface="ＭＳ Ｐゴシック"/>
              </a:rPr>
              <a:t>Cumulative probability of </a:t>
            </a:r>
            <a:r>
              <a:rPr lang="en-US" sz="1400" dirty="0" err="1">
                <a:solidFill>
                  <a:srgbClr val="000066"/>
                </a:solidFill>
                <a:ea typeface="ＭＳ Ｐゴシック"/>
                <a:cs typeface="ＭＳ Ｐゴシック"/>
              </a:rPr>
              <a:t>virologic</a:t>
            </a:r>
            <a:r>
              <a:rPr lang="en-US" sz="1400" dirty="0">
                <a:solidFill>
                  <a:srgbClr val="000066"/>
                </a:solidFill>
                <a:ea typeface="ＭＳ Ｐゴシック"/>
                <a:cs typeface="ＭＳ Ｐゴシック"/>
              </a:rPr>
              <a:t> failure by W96</a:t>
            </a:r>
          </a:p>
          <a:p>
            <a:pPr marL="285750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sz="1400" dirty="0" smtClean="0">
                <a:solidFill>
                  <a:srgbClr val="000066"/>
                </a:solidFill>
                <a:ea typeface="ＭＳ Ｐゴシック"/>
                <a:cs typeface="ＭＳ Ｐゴシック"/>
              </a:rPr>
              <a:t>ATV/r </a:t>
            </a:r>
            <a:r>
              <a:rPr lang="en-US" sz="1400" dirty="0">
                <a:solidFill>
                  <a:srgbClr val="000066"/>
                </a:solidFill>
                <a:ea typeface="ＭＳ Ｐゴシック"/>
                <a:cs typeface="ＭＳ Ｐゴシック"/>
              </a:rPr>
              <a:t>	12.6%</a:t>
            </a:r>
          </a:p>
          <a:p>
            <a:pPr marL="285750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sz="1400" dirty="0" smtClean="0">
                <a:solidFill>
                  <a:srgbClr val="000066"/>
                </a:solidFill>
                <a:ea typeface="ＭＳ Ｐゴシック"/>
                <a:cs typeface="ＭＳ Ｐゴシック"/>
              </a:rPr>
              <a:t>DRV/r</a:t>
            </a:r>
            <a:r>
              <a:rPr lang="en-US" sz="1400" dirty="0">
                <a:solidFill>
                  <a:srgbClr val="000066"/>
                </a:solidFill>
                <a:ea typeface="ＭＳ Ｐゴシック"/>
                <a:cs typeface="ＭＳ Ｐゴシック"/>
              </a:rPr>
              <a:t>	14.9%</a:t>
            </a:r>
          </a:p>
          <a:p>
            <a:pPr marL="285750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sz="1400" dirty="0" smtClean="0">
                <a:solidFill>
                  <a:srgbClr val="000066"/>
                </a:solidFill>
                <a:ea typeface="ＭＳ Ｐゴシック"/>
                <a:cs typeface="ＭＳ Ｐゴシック"/>
              </a:rPr>
              <a:t>RAL</a:t>
            </a:r>
            <a:r>
              <a:rPr lang="en-US" sz="1400" dirty="0">
                <a:solidFill>
                  <a:srgbClr val="000066"/>
                </a:solidFill>
                <a:ea typeface="ＭＳ Ｐゴシック"/>
                <a:cs typeface="ＭＳ Ｐゴシック"/>
              </a:rPr>
              <a:t>	</a:t>
            </a:r>
            <a:r>
              <a:rPr lang="en-US" sz="1400" dirty="0" smtClean="0">
                <a:solidFill>
                  <a:srgbClr val="000066"/>
                </a:solidFill>
                <a:ea typeface="ＭＳ Ｐゴシック"/>
                <a:cs typeface="ＭＳ Ｐゴシック"/>
              </a:rPr>
              <a:t>  9.0</a:t>
            </a:r>
            <a:r>
              <a:rPr lang="en-US" sz="1400" dirty="0">
                <a:solidFill>
                  <a:srgbClr val="000066"/>
                </a:solidFill>
                <a:ea typeface="ＭＳ Ｐゴシック"/>
                <a:cs typeface="ＭＳ Ｐゴシック"/>
              </a:rPr>
              <a:t>%</a:t>
            </a:r>
            <a:endParaRPr lang="fr-FR" sz="1400" dirty="0">
              <a:solidFill>
                <a:srgbClr val="000066"/>
              </a:solidFill>
              <a:ea typeface="ＭＳ Ｐゴシック"/>
              <a:cs typeface="ＭＳ Ｐゴシック"/>
            </a:endParaRPr>
          </a:p>
        </p:txBody>
      </p:sp>
      <p:grpSp>
        <p:nvGrpSpPr>
          <p:cNvPr id="213" name="Groupe 212"/>
          <p:cNvGrpSpPr/>
          <p:nvPr/>
        </p:nvGrpSpPr>
        <p:grpSpPr>
          <a:xfrm>
            <a:off x="457200" y="1984375"/>
            <a:ext cx="3467100" cy="3100388"/>
            <a:chOff x="457200" y="1984375"/>
            <a:chExt cx="3467100" cy="3100388"/>
          </a:xfrm>
        </p:grpSpPr>
        <p:sp>
          <p:nvSpPr>
            <p:cNvPr id="13327" name="Line 38"/>
            <p:cNvSpPr>
              <a:spLocks noChangeShapeType="1"/>
            </p:cNvSpPr>
            <p:nvPr/>
          </p:nvSpPr>
          <p:spPr bwMode="auto">
            <a:xfrm flipH="1">
              <a:off x="941388" y="4137025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4" name="Freeform 45"/>
            <p:cNvSpPr>
              <a:spLocks/>
            </p:cNvSpPr>
            <p:nvPr/>
          </p:nvSpPr>
          <p:spPr bwMode="auto">
            <a:xfrm>
              <a:off x="2813050" y="4262438"/>
              <a:ext cx="552450" cy="0"/>
            </a:xfrm>
            <a:custGeom>
              <a:avLst/>
              <a:gdLst>
                <a:gd name="T0" fmla="*/ 0 w 2784"/>
                <a:gd name="T1" fmla="*/ 255389 w 2784"/>
                <a:gd name="T2" fmla="*/ 511373 w 2784"/>
                <a:gd name="T3" fmla="*/ 552450 w 2784"/>
                <a:gd name="T4" fmla="*/ 0 60000 65536"/>
                <a:gd name="T5" fmla="*/ 0 60000 65536"/>
                <a:gd name="T6" fmla="*/ 0 60000 65536"/>
                <a:gd name="T7" fmla="*/ 0 60000 65536"/>
                <a:gd name="T8" fmla="*/ 0 w 2784"/>
                <a:gd name="T9" fmla="*/ 2784 w 2784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2784">
                  <a:moveTo>
                    <a:pt x="0" y="0"/>
                  </a:moveTo>
                  <a:lnTo>
                    <a:pt x="1287" y="0"/>
                  </a:lnTo>
                  <a:lnTo>
                    <a:pt x="2577" y="0"/>
                  </a:lnTo>
                  <a:lnTo>
                    <a:pt x="2784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5" name="Line 46"/>
            <p:cNvSpPr>
              <a:spLocks noChangeShapeType="1"/>
            </p:cNvSpPr>
            <p:nvPr/>
          </p:nvSpPr>
          <p:spPr bwMode="auto">
            <a:xfrm flipV="1">
              <a:off x="3324225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8" name="Line 49"/>
            <p:cNvSpPr>
              <a:spLocks noChangeShapeType="1"/>
            </p:cNvSpPr>
            <p:nvPr/>
          </p:nvSpPr>
          <p:spPr bwMode="auto">
            <a:xfrm flipV="1">
              <a:off x="1025525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0" name="Line 51"/>
            <p:cNvSpPr>
              <a:spLocks noChangeShapeType="1"/>
            </p:cNvSpPr>
            <p:nvPr/>
          </p:nvSpPr>
          <p:spPr bwMode="auto">
            <a:xfrm flipV="1">
              <a:off x="1408113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1" name="Line 52"/>
            <p:cNvSpPr>
              <a:spLocks noChangeShapeType="1"/>
            </p:cNvSpPr>
            <p:nvPr/>
          </p:nvSpPr>
          <p:spPr bwMode="auto">
            <a:xfrm flipV="1">
              <a:off x="2046288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2" name="Line 53"/>
            <p:cNvSpPr>
              <a:spLocks noChangeShapeType="1"/>
            </p:cNvSpPr>
            <p:nvPr/>
          </p:nvSpPr>
          <p:spPr bwMode="auto">
            <a:xfrm flipV="1">
              <a:off x="1792288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3" name="Freeform 54"/>
            <p:cNvSpPr>
              <a:spLocks/>
            </p:cNvSpPr>
            <p:nvPr/>
          </p:nvSpPr>
          <p:spPr bwMode="auto">
            <a:xfrm>
              <a:off x="982663" y="2503488"/>
              <a:ext cx="1830387" cy="1758950"/>
            </a:xfrm>
            <a:custGeom>
              <a:avLst/>
              <a:gdLst>
                <a:gd name="T0" fmla="*/ 0 w 9224"/>
                <a:gd name="T1" fmla="*/ 0 h 8866"/>
                <a:gd name="T2" fmla="*/ 0 w 9224"/>
                <a:gd name="T3" fmla="*/ 405713 h 8866"/>
                <a:gd name="T4" fmla="*/ 0 w 9224"/>
                <a:gd name="T5" fmla="*/ 850906 h 8866"/>
                <a:gd name="T6" fmla="*/ 0 w 9224"/>
                <a:gd name="T7" fmla="*/ 1296496 h 8866"/>
                <a:gd name="T8" fmla="*/ 0 w 9224"/>
                <a:gd name="T9" fmla="*/ 1758950 h 8866"/>
                <a:gd name="T10" fmla="*/ 41870 w 9224"/>
                <a:gd name="T11" fmla="*/ 1758950 h 8866"/>
                <a:gd name="T12" fmla="*/ 425053 w 9224"/>
                <a:gd name="T13" fmla="*/ 1758950 h 8866"/>
                <a:gd name="T14" fmla="*/ 808434 w 9224"/>
                <a:gd name="T15" fmla="*/ 1758950 h 8866"/>
                <a:gd name="T16" fmla="*/ 1064022 w 9224"/>
                <a:gd name="T17" fmla="*/ 1758950 h 8866"/>
                <a:gd name="T18" fmla="*/ 1319410 w 9224"/>
                <a:gd name="T19" fmla="*/ 1758950 h 8866"/>
                <a:gd name="T20" fmla="*/ 1574998 w 9224"/>
                <a:gd name="T21" fmla="*/ 1758950 h 8866"/>
                <a:gd name="T22" fmla="*/ 1830387 w 9224"/>
                <a:gd name="T23" fmla="*/ 1758950 h 886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24"/>
                <a:gd name="T37" fmla="*/ 0 h 8866"/>
                <a:gd name="T38" fmla="*/ 9224 w 9224"/>
                <a:gd name="T39" fmla="*/ 8866 h 886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24" h="8866">
                  <a:moveTo>
                    <a:pt x="0" y="0"/>
                  </a:moveTo>
                  <a:lnTo>
                    <a:pt x="0" y="2045"/>
                  </a:lnTo>
                  <a:lnTo>
                    <a:pt x="0" y="4289"/>
                  </a:lnTo>
                  <a:lnTo>
                    <a:pt x="0" y="6535"/>
                  </a:lnTo>
                  <a:lnTo>
                    <a:pt x="0" y="8866"/>
                  </a:lnTo>
                  <a:lnTo>
                    <a:pt x="211" y="8866"/>
                  </a:lnTo>
                  <a:lnTo>
                    <a:pt x="2142" y="8866"/>
                  </a:lnTo>
                  <a:lnTo>
                    <a:pt x="4074" y="8866"/>
                  </a:lnTo>
                  <a:lnTo>
                    <a:pt x="5362" y="8866"/>
                  </a:lnTo>
                  <a:lnTo>
                    <a:pt x="6649" y="8866"/>
                  </a:lnTo>
                  <a:lnTo>
                    <a:pt x="7937" y="8866"/>
                  </a:lnTo>
                  <a:lnTo>
                    <a:pt x="9224" y="8866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4" name="Line 55"/>
            <p:cNvSpPr>
              <a:spLocks noChangeShapeType="1"/>
            </p:cNvSpPr>
            <p:nvPr/>
          </p:nvSpPr>
          <p:spPr bwMode="auto">
            <a:xfrm>
              <a:off x="941388" y="3690938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5" name="Line 56"/>
            <p:cNvSpPr>
              <a:spLocks noChangeShapeType="1"/>
            </p:cNvSpPr>
            <p:nvPr/>
          </p:nvSpPr>
          <p:spPr bwMode="auto">
            <a:xfrm flipV="1">
              <a:off x="2557463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6" name="Line 57"/>
            <p:cNvSpPr>
              <a:spLocks noChangeShapeType="1"/>
            </p:cNvSpPr>
            <p:nvPr/>
          </p:nvSpPr>
          <p:spPr bwMode="auto">
            <a:xfrm flipV="1">
              <a:off x="2301875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7" name="Line 58"/>
            <p:cNvSpPr>
              <a:spLocks noChangeShapeType="1"/>
            </p:cNvSpPr>
            <p:nvPr/>
          </p:nvSpPr>
          <p:spPr bwMode="auto">
            <a:xfrm flipV="1">
              <a:off x="3068638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8" name="Line 59"/>
            <p:cNvSpPr>
              <a:spLocks noChangeShapeType="1"/>
            </p:cNvSpPr>
            <p:nvPr/>
          </p:nvSpPr>
          <p:spPr bwMode="auto">
            <a:xfrm flipV="1">
              <a:off x="2813050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9" name="Line 60"/>
            <p:cNvSpPr>
              <a:spLocks noChangeShapeType="1"/>
            </p:cNvSpPr>
            <p:nvPr/>
          </p:nvSpPr>
          <p:spPr bwMode="auto">
            <a:xfrm flipH="1">
              <a:off x="941388" y="3244850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0" name="Line 61"/>
            <p:cNvSpPr>
              <a:spLocks noChangeShapeType="1"/>
            </p:cNvSpPr>
            <p:nvPr/>
          </p:nvSpPr>
          <p:spPr bwMode="auto">
            <a:xfrm>
              <a:off x="982663" y="2305050"/>
              <a:ext cx="0" cy="508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1" name="Line 62"/>
            <p:cNvSpPr>
              <a:spLocks noChangeShapeType="1"/>
            </p:cNvSpPr>
            <p:nvPr/>
          </p:nvSpPr>
          <p:spPr bwMode="auto">
            <a:xfrm>
              <a:off x="982663" y="2800350"/>
              <a:ext cx="0" cy="396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2" name="Line 63"/>
            <p:cNvSpPr>
              <a:spLocks noChangeShapeType="1"/>
            </p:cNvSpPr>
            <p:nvPr/>
          </p:nvSpPr>
          <p:spPr bwMode="auto">
            <a:xfrm>
              <a:off x="982663" y="2355850"/>
              <a:ext cx="0" cy="4445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3" name="Line 64"/>
            <p:cNvSpPr>
              <a:spLocks noChangeShapeType="1"/>
            </p:cNvSpPr>
            <p:nvPr/>
          </p:nvSpPr>
          <p:spPr bwMode="auto">
            <a:xfrm>
              <a:off x="941388" y="2800350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4" name="Line 65"/>
            <p:cNvSpPr>
              <a:spLocks noChangeShapeType="1"/>
            </p:cNvSpPr>
            <p:nvPr/>
          </p:nvSpPr>
          <p:spPr bwMode="auto">
            <a:xfrm flipH="1">
              <a:off x="941388" y="2355850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5" name="Rectangle 70"/>
            <p:cNvSpPr>
              <a:spLocks noChangeArrowheads="1"/>
            </p:cNvSpPr>
            <p:nvPr/>
          </p:nvSpPr>
          <p:spPr bwMode="auto">
            <a:xfrm>
              <a:off x="1338263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3356" name="Rectangle 71"/>
            <p:cNvSpPr>
              <a:spLocks noChangeArrowheads="1"/>
            </p:cNvSpPr>
            <p:nvPr/>
          </p:nvSpPr>
          <p:spPr bwMode="auto">
            <a:xfrm>
              <a:off x="976313" y="431800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3357" name="Rectangle 72"/>
            <p:cNvSpPr>
              <a:spLocks noChangeArrowheads="1"/>
            </p:cNvSpPr>
            <p:nvPr/>
          </p:nvSpPr>
          <p:spPr bwMode="auto">
            <a:xfrm>
              <a:off x="1720850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13358" name="Rectangle 73"/>
            <p:cNvSpPr>
              <a:spLocks noChangeArrowheads="1"/>
            </p:cNvSpPr>
            <p:nvPr/>
          </p:nvSpPr>
          <p:spPr bwMode="auto">
            <a:xfrm>
              <a:off x="1976438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64</a:t>
              </a:r>
            </a:p>
          </p:txBody>
        </p:sp>
        <p:sp>
          <p:nvSpPr>
            <p:cNvPr id="13359" name="Rectangle 74"/>
            <p:cNvSpPr>
              <a:spLocks noChangeArrowheads="1"/>
            </p:cNvSpPr>
            <p:nvPr/>
          </p:nvSpPr>
          <p:spPr bwMode="auto">
            <a:xfrm>
              <a:off x="2232025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3360" name="Rectangle 75"/>
            <p:cNvSpPr>
              <a:spLocks noChangeArrowheads="1"/>
            </p:cNvSpPr>
            <p:nvPr/>
          </p:nvSpPr>
          <p:spPr bwMode="auto">
            <a:xfrm>
              <a:off x="2487613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13361" name="Rectangle 76"/>
            <p:cNvSpPr>
              <a:spLocks noChangeArrowheads="1"/>
            </p:cNvSpPr>
            <p:nvPr/>
          </p:nvSpPr>
          <p:spPr bwMode="auto">
            <a:xfrm>
              <a:off x="2720975" y="4318000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112</a:t>
              </a:r>
            </a:p>
          </p:txBody>
        </p:sp>
        <p:sp>
          <p:nvSpPr>
            <p:cNvPr id="13362" name="Rectangle 77"/>
            <p:cNvSpPr>
              <a:spLocks noChangeArrowheads="1"/>
            </p:cNvSpPr>
            <p:nvPr/>
          </p:nvSpPr>
          <p:spPr bwMode="auto">
            <a:xfrm>
              <a:off x="2976563" y="4318000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128</a:t>
              </a:r>
            </a:p>
          </p:txBody>
        </p:sp>
        <p:sp>
          <p:nvSpPr>
            <p:cNvPr id="13363" name="Rectangle 78"/>
            <p:cNvSpPr>
              <a:spLocks noChangeArrowheads="1"/>
            </p:cNvSpPr>
            <p:nvPr/>
          </p:nvSpPr>
          <p:spPr bwMode="auto">
            <a:xfrm>
              <a:off x="3232150" y="4318000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144</a:t>
              </a:r>
            </a:p>
          </p:txBody>
        </p:sp>
        <p:sp>
          <p:nvSpPr>
            <p:cNvPr id="13364" name="Rectangle 79"/>
            <p:cNvSpPr>
              <a:spLocks noChangeArrowheads="1"/>
            </p:cNvSpPr>
            <p:nvPr/>
          </p:nvSpPr>
          <p:spPr bwMode="auto">
            <a:xfrm>
              <a:off x="644525" y="4052888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0.00</a:t>
              </a:r>
            </a:p>
          </p:txBody>
        </p:sp>
        <p:sp>
          <p:nvSpPr>
            <p:cNvPr id="13365" name="Rectangle 80"/>
            <p:cNvSpPr>
              <a:spLocks noChangeArrowheads="1"/>
            </p:cNvSpPr>
            <p:nvPr/>
          </p:nvSpPr>
          <p:spPr bwMode="auto">
            <a:xfrm>
              <a:off x="644525" y="3606800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0.25</a:t>
              </a:r>
            </a:p>
          </p:txBody>
        </p:sp>
        <p:sp>
          <p:nvSpPr>
            <p:cNvPr id="13366" name="Rectangle 81"/>
            <p:cNvSpPr>
              <a:spLocks noChangeArrowheads="1"/>
            </p:cNvSpPr>
            <p:nvPr/>
          </p:nvSpPr>
          <p:spPr bwMode="auto">
            <a:xfrm>
              <a:off x="644525" y="3162300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0.50</a:t>
              </a:r>
            </a:p>
          </p:txBody>
        </p:sp>
        <p:sp>
          <p:nvSpPr>
            <p:cNvPr id="13367" name="Rectangle 82"/>
            <p:cNvSpPr>
              <a:spLocks noChangeArrowheads="1"/>
            </p:cNvSpPr>
            <p:nvPr/>
          </p:nvSpPr>
          <p:spPr bwMode="auto">
            <a:xfrm>
              <a:off x="644525" y="2716213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0.75</a:t>
              </a:r>
            </a:p>
          </p:txBody>
        </p:sp>
        <p:sp>
          <p:nvSpPr>
            <p:cNvPr id="13368" name="Rectangle 83"/>
            <p:cNvSpPr>
              <a:spLocks noChangeArrowheads="1"/>
            </p:cNvSpPr>
            <p:nvPr/>
          </p:nvSpPr>
          <p:spPr bwMode="auto">
            <a:xfrm>
              <a:off x="644525" y="2271713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1.00</a:t>
              </a:r>
            </a:p>
          </p:txBody>
        </p:sp>
        <p:sp>
          <p:nvSpPr>
            <p:cNvPr id="13369" name="Freeform 84"/>
            <p:cNvSpPr>
              <a:spLocks/>
            </p:cNvSpPr>
            <p:nvPr/>
          </p:nvSpPr>
          <p:spPr bwMode="auto">
            <a:xfrm>
              <a:off x="1276350" y="3821113"/>
              <a:ext cx="2051050" cy="265112"/>
            </a:xfrm>
            <a:custGeom>
              <a:avLst/>
              <a:gdLst>
                <a:gd name="T0" fmla="*/ 2051050 w 10331"/>
                <a:gd name="T1" fmla="*/ 0 h 1334"/>
                <a:gd name="T2" fmla="*/ 1792559 w 10331"/>
                <a:gd name="T3" fmla="*/ 0 h 1334"/>
                <a:gd name="T4" fmla="*/ 1792559 w 10331"/>
                <a:gd name="T5" fmla="*/ 23848 h 1334"/>
                <a:gd name="T6" fmla="*/ 1541216 w 10331"/>
                <a:gd name="T7" fmla="*/ 23848 h 1334"/>
                <a:gd name="T8" fmla="*/ 1541216 w 10331"/>
                <a:gd name="T9" fmla="*/ 42132 h 1334"/>
                <a:gd name="T10" fmla="*/ 1279946 w 10331"/>
                <a:gd name="T11" fmla="*/ 42132 h 1334"/>
                <a:gd name="T12" fmla="*/ 1279946 w 10331"/>
                <a:gd name="T13" fmla="*/ 73731 h 1334"/>
                <a:gd name="T14" fmla="*/ 1025426 w 10331"/>
                <a:gd name="T15" fmla="*/ 73731 h 1334"/>
                <a:gd name="T16" fmla="*/ 1025426 w 10331"/>
                <a:gd name="T17" fmla="*/ 91418 h 1334"/>
                <a:gd name="T18" fmla="*/ 767332 w 10331"/>
                <a:gd name="T19" fmla="*/ 91418 h 1334"/>
                <a:gd name="T20" fmla="*/ 767332 w 10331"/>
                <a:gd name="T21" fmla="*/ 119638 h 1334"/>
                <a:gd name="T22" fmla="*/ 514797 w 10331"/>
                <a:gd name="T23" fmla="*/ 119638 h 1334"/>
                <a:gd name="T24" fmla="*/ 514797 w 10331"/>
                <a:gd name="T25" fmla="*/ 157994 h 1334"/>
                <a:gd name="T26" fmla="*/ 327183 w 10331"/>
                <a:gd name="T27" fmla="*/ 157994 h 1334"/>
                <a:gd name="T28" fmla="*/ 327183 w 10331"/>
                <a:gd name="T29" fmla="*/ 188997 h 1334"/>
                <a:gd name="T30" fmla="*/ 130635 w 10331"/>
                <a:gd name="T31" fmla="*/ 188997 h 1334"/>
                <a:gd name="T32" fmla="*/ 130635 w 10331"/>
                <a:gd name="T33" fmla="*/ 234904 h 1334"/>
                <a:gd name="T34" fmla="*/ 0 w 10331"/>
                <a:gd name="T35" fmla="*/ 234904 h 1334"/>
                <a:gd name="T36" fmla="*/ 0 w 10331"/>
                <a:gd name="T37" fmla="*/ 265112 h 13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331"/>
                <a:gd name="T58" fmla="*/ 0 h 1334"/>
                <a:gd name="T59" fmla="*/ 10331 w 10331"/>
                <a:gd name="T60" fmla="*/ 1334 h 133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331" h="1334">
                  <a:moveTo>
                    <a:pt x="10331" y="0"/>
                  </a:moveTo>
                  <a:lnTo>
                    <a:pt x="9029" y="0"/>
                  </a:lnTo>
                  <a:lnTo>
                    <a:pt x="9029" y="120"/>
                  </a:lnTo>
                  <a:lnTo>
                    <a:pt x="7763" y="120"/>
                  </a:lnTo>
                  <a:lnTo>
                    <a:pt x="7763" y="212"/>
                  </a:lnTo>
                  <a:lnTo>
                    <a:pt x="6447" y="212"/>
                  </a:lnTo>
                  <a:lnTo>
                    <a:pt x="6447" y="371"/>
                  </a:lnTo>
                  <a:lnTo>
                    <a:pt x="5165" y="371"/>
                  </a:lnTo>
                  <a:lnTo>
                    <a:pt x="5165" y="460"/>
                  </a:lnTo>
                  <a:lnTo>
                    <a:pt x="3865" y="460"/>
                  </a:lnTo>
                  <a:lnTo>
                    <a:pt x="3865" y="602"/>
                  </a:lnTo>
                  <a:lnTo>
                    <a:pt x="2593" y="602"/>
                  </a:lnTo>
                  <a:lnTo>
                    <a:pt x="2593" y="795"/>
                  </a:lnTo>
                  <a:lnTo>
                    <a:pt x="1648" y="795"/>
                  </a:lnTo>
                  <a:lnTo>
                    <a:pt x="1648" y="951"/>
                  </a:lnTo>
                  <a:lnTo>
                    <a:pt x="658" y="951"/>
                  </a:lnTo>
                  <a:lnTo>
                    <a:pt x="658" y="1182"/>
                  </a:lnTo>
                  <a:lnTo>
                    <a:pt x="0" y="1182"/>
                  </a:lnTo>
                  <a:lnTo>
                    <a:pt x="0" y="1334"/>
                  </a:lnTo>
                </a:path>
              </a:pathLst>
            </a:custGeom>
            <a:noFill/>
            <a:ln w="19050" cmpd="sng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70" name="Freeform 85"/>
            <p:cNvSpPr>
              <a:spLocks/>
            </p:cNvSpPr>
            <p:nvPr/>
          </p:nvSpPr>
          <p:spPr bwMode="auto">
            <a:xfrm>
              <a:off x="1276350" y="4052888"/>
              <a:ext cx="328613" cy="38100"/>
            </a:xfrm>
            <a:custGeom>
              <a:avLst/>
              <a:gdLst>
                <a:gd name="T0" fmla="*/ 0 w 1648"/>
                <a:gd name="T1" fmla="*/ 38100 h 192"/>
                <a:gd name="T2" fmla="*/ 131206 w 1648"/>
                <a:gd name="T3" fmla="*/ 38100 h 192"/>
                <a:gd name="T4" fmla="*/ 131206 w 1648"/>
                <a:gd name="T5" fmla="*/ 23019 h 192"/>
                <a:gd name="T6" fmla="*/ 328613 w 1648"/>
                <a:gd name="T7" fmla="*/ 23019 h 192"/>
                <a:gd name="T8" fmla="*/ 328613 w 1648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48"/>
                <a:gd name="T16" fmla="*/ 0 h 192"/>
                <a:gd name="T17" fmla="*/ 1648 w 1648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48" h="192">
                  <a:moveTo>
                    <a:pt x="0" y="192"/>
                  </a:moveTo>
                  <a:lnTo>
                    <a:pt x="658" y="192"/>
                  </a:lnTo>
                  <a:lnTo>
                    <a:pt x="658" y="116"/>
                  </a:lnTo>
                  <a:lnTo>
                    <a:pt x="1648" y="116"/>
                  </a:lnTo>
                  <a:lnTo>
                    <a:pt x="1648" y="0"/>
                  </a:lnTo>
                </a:path>
              </a:pathLst>
            </a:custGeom>
            <a:noFill/>
            <a:ln w="19050" cmpd="sng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71" name="Line 86"/>
            <p:cNvSpPr>
              <a:spLocks noChangeShapeType="1"/>
            </p:cNvSpPr>
            <p:nvPr/>
          </p:nvSpPr>
          <p:spPr bwMode="auto">
            <a:xfrm>
              <a:off x="1604963" y="4052888"/>
              <a:ext cx="185737" cy="0"/>
            </a:xfrm>
            <a:prstGeom prst="line">
              <a:avLst/>
            </a:prstGeom>
            <a:noFill/>
            <a:ln w="19050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72" name="Freeform 87"/>
            <p:cNvSpPr>
              <a:spLocks/>
            </p:cNvSpPr>
            <p:nvPr/>
          </p:nvSpPr>
          <p:spPr bwMode="auto">
            <a:xfrm>
              <a:off x="1790700" y="3919538"/>
              <a:ext cx="1533525" cy="133350"/>
            </a:xfrm>
            <a:custGeom>
              <a:avLst/>
              <a:gdLst>
                <a:gd name="T0" fmla="*/ 1533525 w 7728"/>
                <a:gd name="T1" fmla="*/ 0 h 671"/>
                <a:gd name="T2" fmla="*/ 1277938 w 7728"/>
                <a:gd name="T3" fmla="*/ 0 h 671"/>
                <a:gd name="T4" fmla="*/ 1277938 w 7728"/>
                <a:gd name="T5" fmla="*/ 25637 h 671"/>
                <a:gd name="T6" fmla="*/ 1026716 w 7728"/>
                <a:gd name="T7" fmla="*/ 25637 h 671"/>
                <a:gd name="T8" fmla="*/ 1026716 w 7728"/>
                <a:gd name="T9" fmla="*/ 47497 h 671"/>
                <a:gd name="T10" fmla="*/ 765572 w 7728"/>
                <a:gd name="T11" fmla="*/ 47497 h 671"/>
                <a:gd name="T12" fmla="*/ 765572 w 7728"/>
                <a:gd name="T13" fmla="*/ 67768 h 671"/>
                <a:gd name="T14" fmla="*/ 511175 w 7728"/>
                <a:gd name="T15" fmla="*/ 67768 h 671"/>
                <a:gd name="T16" fmla="*/ 511175 w 7728"/>
                <a:gd name="T17" fmla="*/ 84859 h 671"/>
                <a:gd name="T18" fmla="*/ 253206 w 7728"/>
                <a:gd name="T19" fmla="*/ 84859 h 671"/>
                <a:gd name="T20" fmla="*/ 253206 w 7728"/>
                <a:gd name="T21" fmla="*/ 108508 h 671"/>
                <a:gd name="T22" fmla="*/ 794 w 7728"/>
                <a:gd name="T23" fmla="*/ 108508 h 671"/>
                <a:gd name="T24" fmla="*/ 794 w 7728"/>
                <a:gd name="T25" fmla="*/ 133350 h 671"/>
                <a:gd name="T26" fmla="*/ 0 w 7728"/>
                <a:gd name="T27" fmla="*/ 133350 h 67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728"/>
                <a:gd name="T43" fmla="*/ 0 h 671"/>
                <a:gd name="T44" fmla="*/ 7728 w 7728"/>
                <a:gd name="T45" fmla="*/ 671 h 67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728" h="671">
                  <a:moveTo>
                    <a:pt x="7728" y="0"/>
                  </a:moveTo>
                  <a:lnTo>
                    <a:pt x="6440" y="0"/>
                  </a:lnTo>
                  <a:lnTo>
                    <a:pt x="6440" y="129"/>
                  </a:lnTo>
                  <a:lnTo>
                    <a:pt x="5174" y="129"/>
                  </a:lnTo>
                  <a:lnTo>
                    <a:pt x="5174" y="239"/>
                  </a:lnTo>
                  <a:lnTo>
                    <a:pt x="3858" y="239"/>
                  </a:lnTo>
                  <a:lnTo>
                    <a:pt x="3858" y="341"/>
                  </a:lnTo>
                  <a:lnTo>
                    <a:pt x="2576" y="341"/>
                  </a:lnTo>
                  <a:lnTo>
                    <a:pt x="2576" y="427"/>
                  </a:lnTo>
                  <a:lnTo>
                    <a:pt x="1276" y="427"/>
                  </a:lnTo>
                  <a:lnTo>
                    <a:pt x="1276" y="546"/>
                  </a:lnTo>
                  <a:lnTo>
                    <a:pt x="4" y="546"/>
                  </a:lnTo>
                  <a:lnTo>
                    <a:pt x="4" y="671"/>
                  </a:lnTo>
                  <a:lnTo>
                    <a:pt x="0" y="671"/>
                  </a:lnTo>
                </a:path>
              </a:pathLst>
            </a:custGeom>
            <a:noFill/>
            <a:ln w="19050" cmpd="sng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73" name="Freeform 88"/>
            <p:cNvSpPr>
              <a:spLocks/>
            </p:cNvSpPr>
            <p:nvPr/>
          </p:nvSpPr>
          <p:spPr bwMode="auto">
            <a:xfrm>
              <a:off x="1027113" y="3878263"/>
              <a:ext cx="2295525" cy="258762"/>
            </a:xfrm>
            <a:custGeom>
              <a:avLst/>
              <a:gdLst>
                <a:gd name="T0" fmla="*/ 2295525 w 11567"/>
                <a:gd name="T1" fmla="*/ 0 h 1302"/>
                <a:gd name="T2" fmla="*/ 2041106 w 11567"/>
                <a:gd name="T3" fmla="*/ 0 h 1302"/>
                <a:gd name="T4" fmla="*/ 2041106 w 11567"/>
                <a:gd name="T5" fmla="*/ 20073 h 1302"/>
                <a:gd name="T6" fmla="*/ 1789863 w 11567"/>
                <a:gd name="T7" fmla="*/ 20073 h 1302"/>
                <a:gd name="T8" fmla="*/ 1789863 w 11567"/>
                <a:gd name="T9" fmla="*/ 36370 h 1302"/>
                <a:gd name="T10" fmla="*/ 1528696 w 11567"/>
                <a:gd name="T11" fmla="*/ 36370 h 1302"/>
                <a:gd name="T12" fmla="*/ 1528696 w 11567"/>
                <a:gd name="T13" fmla="*/ 55449 h 1302"/>
                <a:gd name="T14" fmla="*/ 1274277 w 11567"/>
                <a:gd name="T15" fmla="*/ 55449 h 1302"/>
                <a:gd name="T16" fmla="*/ 1274277 w 11567"/>
                <a:gd name="T17" fmla="*/ 82875 h 1302"/>
                <a:gd name="T18" fmla="*/ 1016286 w 11567"/>
                <a:gd name="T19" fmla="*/ 82875 h 1302"/>
                <a:gd name="T20" fmla="*/ 1016286 w 11567"/>
                <a:gd name="T21" fmla="*/ 95992 h 1302"/>
                <a:gd name="T22" fmla="*/ 763852 w 11567"/>
                <a:gd name="T23" fmla="*/ 95992 h 1302"/>
                <a:gd name="T24" fmla="*/ 763852 w 11567"/>
                <a:gd name="T25" fmla="*/ 121630 h 1302"/>
                <a:gd name="T26" fmla="*/ 576312 w 11567"/>
                <a:gd name="T27" fmla="*/ 121630 h 1302"/>
                <a:gd name="T28" fmla="*/ 576312 w 11567"/>
                <a:gd name="T29" fmla="*/ 154621 h 1302"/>
                <a:gd name="T30" fmla="*/ 379842 w 11567"/>
                <a:gd name="T31" fmla="*/ 154621 h 1302"/>
                <a:gd name="T32" fmla="*/ 379842 w 11567"/>
                <a:gd name="T33" fmla="*/ 198344 h 1302"/>
                <a:gd name="T34" fmla="*/ 249259 w 11567"/>
                <a:gd name="T35" fmla="*/ 198344 h 1302"/>
                <a:gd name="T36" fmla="*/ 249259 w 11567"/>
                <a:gd name="T37" fmla="*/ 258762 h 1302"/>
                <a:gd name="T38" fmla="*/ 0 w 11567"/>
                <a:gd name="T39" fmla="*/ 258762 h 13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567"/>
                <a:gd name="T61" fmla="*/ 0 h 1302"/>
                <a:gd name="T62" fmla="*/ 11567 w 11567"/>
                <a:gd name="T63" fmla="*/ 1302 h 13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567" h="1302">
                  <a:moveTo>
                    <a:pt x="11567" y="0"/>
                  </a:moveTo>
                  <a:lnTo>
                    <a:pt x="10285" y="0"/>
                  </a:lnTo>
                  <a:lnTo>
                    <a:pt x="10285" y="101"/>
                  </a:lnTo>
                  <a:lnTo>
                    <a:pt x="9019" y="101"/>
                  </a:lnTo>
                  <a:lnTo>
                    <a:pt x="9019" y="183"/>
                  </a:lnTo>
                  <a:lnTo>
                    <a:pt x="7703" y="183"/>
                  </a:lnTo>
                  <a:lnTo>
                    <a:pt x="7703" y="279"/>
                  </a:lnTo>
                  <a:lnTo>
                    <a:pt x="6421" y="279"/>
                  </a:lnTo>
                  <a:lnTo>
                    <a:pt x="6421" y="417"/>
                  </a:lnTo>
                  <a:lnTo>
                    <a:pt x="5121" y="417"/>
                  </a:lnTo>
                  <a:lnTo>
                    <a:pt x="5121" y="483"/>
                  </a:lnTo>
                  <a:lnTo>
                    <a:pt x="3849" y="483"/>
                  </a:lnTo>
                  <a:lnTo>
                    <a:pt x="3849" y="612"/>
                  </a:lnTo>
                  <a:lnTo>
                    <a:pt x="2904" y="612"/>
                  </a:lnTo>
                  <a:lnTo>
                    <a:pt x="2904" y="778"/>
                  </a:lnTo>
                  <a:lnTo>
                    <a:pt x="1914" y="778"/>
                  </a:lnTo>
                  <a:lnTo>
                    <a:pt x="1914" y="998"/>
                  </a:lnTo>
                  <a:lnTo>
                    <a:pt x="1256" y="998"/>
                  </a:lnTo>
                  <a:lnTo>
                    <a:pt x="1256" y="1302"/>
                  </a:lnTo>
                  <a:lnTo>
                    <a:pt x="0" y="1302"/>
                  </a:lnTo>
                </a:path>
              </a:pathLst>
            </a:custGeom>
            <a:noFill/>
            <a:ln w="19050" cmpd="sng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74" name="Rectangle 96"/>
            <p:cNvSpPr>
              <a:spLocks noChangeArrowheads="1"/>
            </p:cNvSpPr>
            <p:nvPr/>
          </p:nvSpPr>
          <p:spPr bwMode="auto">
            <a:xfrm>
              <a:off x="1047750" y="3306763"/>
              <a:ext cx="185738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13375" name="Rectangle 97"/>
            <p:cNvSpPr>
              <a:spLocks noChangeArrowheads="1"/>
            </p:cNvSpPr>
            <p:nvPr/>
          </p:nvSpPr>
          <p:spPr bwMode="auto">
            <a:xfrm>
              <a:off x="2005013" y="3306763"/>
              <a:ext cx="142875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3376" name="Rectangle 98"/>
            <p:cNvSpPr>
              <a:spLocks noChangeArrowheads="1"/>
            </p:cNvSpPr>
            <p:nvPr/>
          </p:nvSpPr>
          <p:spPr bwMode="auto">
            <a:xfrm>
              <a:off x="1776413" y="3306763"/>
              <a:ext cx="142875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3377" name="Rectangle 99"/>
            <p:cNvSpPr>
              <a:spLocks noChangeArrowheads="1"/>
            </p:cNvSpPr>
            <p:nvPr/>
          </p:nvSpPr>
          <p:spPr bwMode="auto">
            <a:xfrm>
              <a:off x="1593850" y="3306763"/>
              <a:ext cx="69850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3378" name="Rectangle 100"/>
            <p:cNvSpPr>
              <a:spLocks noChangeArrowheads="1"/>
            </p:cNvSpPr>
            <p:nvPr/>
          </p:nvSpPr>
          <p:spPr bwMode="auto">
            <a:xfrm>
              <a:off x="1295400" y="3306763"/>
              <a:ext cx="185738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13379" name="Line 89"/>
            <p:cNvSpPr>
              <a:spLocks noChangeShapeType="1"/>
            </p:cNvSpPr>
            <p:nvPr/>
          </p:nvSpPr>
          <p:spPr bwMode="auto">
            <a:xfrm flipH="1">
              <a:off x="1379538" y="3244850"/>
              <a:ext cx="233362" cy="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0" name="Freeform 90"/>
            <p:cNvSpPr>
              <a:spLocks/>
            </p:cNvSpPr>
            <p:nvPr/>
          </p:nvSpPr>
          <p:spPr bwMode="auto">
            <a:xfrm>
              <a:off x="1847850" y="3244850"/>
              <a:ext cx="233363" cy="31750"/>
            </a:xfrm>
            <a:custGeom>
              <a:avLst/>
              <a:gdLst>
                <a:gd name="T0" fmla="*/ 233363 w 805"/>
                <a:gd name="T1" fmla="*/ 31750 h 157"/>
                <a:gd name="T2" fmla="*/ 233363 w 805"/>
                <a:gd name="T3" fmla="*/ 0 h 157"/>
                <a:gd name="T4" fmla="*/ 0 w 805"/>
                <a:gd name="T5" fmla="*/ 0 h 157"/>
                <a:gd name="T6" fmla="*/ 0 60000 65536"/>
                <a:gd name="T7" fmla="*/ 0 60000 65536"/>
                <a:gd name="T8" fmla="*/ 0 60000 65536"/>
                <a:gd name="T9" fmla="*/ 0 w 805"/>
                <a:gd name="T10" fmla="*/ 0 h 157"/>
                <a:gd name="T11" fmla="*/ 805 w 805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5" h="157">
                  <a:moveTo>
                    <a:pt x="805" y="157"/>
                  </a:moveTo>
                  <a:lnTo>
                    <a:pt x="805" y="0"/>
                  </a:lnTo>
                  <a:lnTo>
                    <a:pt x="0" y="0"/>
                  </a:lnTo>
                </a:path>
              </a:pathLst>
            </a:custGeom>
            <a:noFill/>
            <a:ln w="63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1" name="Line 91"/>
            <p:cNvSpPr>
              <a:spLocks noChangeShapeType="1"/>
            </p:cNvSpPr>
            <p:nvPr/>
          </p:nvSpPr>
          <p:spPr bwMode="auto">
            <a:xfrm flipH="1">
              <a:off x="1612900" y="3244850"/>
              <a:ext cx="234950" cy="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2" name="Line 92"/>
            <p:cNvSpPr>
              <a:spLocks noChangeShapeType="1"/>
            </p:cNvSpPr>
            <p:nvPr/>
          </p:nvSpPr>
          <p:spPr bwMode="auto">
            <a:xfrm flipV="1">
              <a:off x="1847850" y="2279650"/>
              <a:ext cx="0" cy="99695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3" name="Line 93"/>
            <p:cNvSpPr>
              <a:spLocks noChangeShapeType="1"/>
            </p:cNvSpPr>
            <p:nvPr/>
          </p:nvSpPr>
          <p:spPr bwMode="auto">
            <a:xfrm>
              <a:off x="1612900" y="2279650"/>
              <a:ext cx="0" cy="99695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4" name="Line 94"/>
            <p:cNvSpPr>
              <a:spLocks noChangeShapeType="1"/>
            </p:cNvSpPr>
            <p:nvPr/>
          </p:nvSpPr>
          <p:spPr bwMode="auto">
            <a:xfrm>
              <a:off x="1379538" y="2279650"/>
              <a:ext cx="0" cy="99695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5" name="Freeform 95"/>
            <p:cNvSpPr>
              <a:spLocks/>
            </p:cNvSpPr>
            <p:nvPr/>
          </p:nvSpPr>
          <p:spPr bwMode="auto">
            <a:xfrm>
              <a:off x="1143000" y="3244850"/>
              <a:ext cx="236538" cy="31750"/>
            </a:xfrm>
            <a:custGeom>
              <a:avLst/>
              <a:gdLst>
                <a:gd name="T0" fmla="*/ 236538 w 804"/>
                <a:gd name="T1" fmla="*/ 0 h 157"/>
                <a:gd name="T2" fmla="*/ 0 w 804"/>
                <a:gd name="T3" fmla="*/ 0 h 157"/>
                <a:gd name="T4" fmla="*/ 0 w 804"/>
                <a:gd name="T5" fmla="*/ 31750 h 157"/>
                <a:gd name="T6" fmla="*/ 0 60000 65536"/>
                <a:gd name="T7" fmla="*/ 0 60000 65536"/>
                <a:gd name="T8" fmla="*/ 0 60000 65536"/>
                <a:gd name="T9" fmla="*/ 0 w 804"/>
                <a:gd name="T10" fmla="*/ 0 h 157"/>
                <a:gd name="T11" fmla="*/ 804 w 804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4" h="157">
                  <a:moveTo>
                    <a:pt x="804" y="0"/>
                  </a:moveTo>
                  <a:lnTo>
                    <a:pt x="0" y="0"/>
                  </a:lnTo>
                  <a:lnTo>
                    <a:pt x="0" y="157"/>
                  </a:lnTo>
                </a:path>
              </a:pathLst>
            </a:custGeom>
            <a:noFill/>
            <a:ln w="63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6" name="Freeform 101"/>
            <p:cNvSpPr>
              <a:spLocks/>
            </p:cNvSpPr>
            <p:nvPr/>
          </p:nvSpPr>
          <p:spPr bwMode="auto">
            <a:xfrm>
              <a:off x="1544638" y="2987675"/>
              <a:ext cx="34925" cy="30163"/>
            </a:xfrm>
            <a:custGeom>
              <a:avLst/>
              <a:gdLst>
                <a:gd name="T0" fmla="*/ 34925 w 125"/>
                <a:gd name="T1" fmla="*/ 0 h 157"/>
                <a:gd name="T2" fmla="*/ 0 w 125"/>
                <a:gd name="T3" fmla="*/ 0 h 157"/>
                <a:gd name="T4" fmla="*/ 0 w 125"/>
                <a:gd name="T5" fmla="*/ 14985 h 157"/>
                <a:gd name="T6" fmla="*/ 0 w 125"/>
                <a:gd name="T7" fmla="*/ 30163 h 157"/>
                <a:gd name="T8" fmla="*/ 34925 w 125"/>
                <a:gd name="T9" fmla="*/ 30163 h 157"/>
                <a:gd name="T10" fmla="*/ 34925 w 125"/>
                <a:gd name="T11" fmla="*/ 14985 h 157"/>
                <a:gd name="T12" fmla="*/ 34925 w 125"/>
                <a:gd name="T13" fmla="*/ 0 h 1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5"/>
                <a:gd name="T22" fmla="*/ 0 h 157"/>
                <a:gd name="T23" fmla="*/ 125 w 125"/>
                <a:gd name="T24" fmla="*/ 157 h 1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5" h="157">
                  <a:moveTo>
                    <a:pt x="125" y="0"/>
                  </a:moveTo>
                  <a:lnTo>
                    <a:pt x="0" y="0"/>
                  </a:lnTo>
                  <a:lnTo>
                    <a:pt x="0" y="78"/>
                  </a:lnTo>
                  <a:lnTo>
                    <a:pt x="0" y="157"/>
                  </a:lnTo>
                  <a:lnTo>
                    <a:pt x="125" y="157"/>
                  </a:lnTo>
                  <a:lnTo>
                    <a:pt x="125" y="78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7" name="Line 102"/>
            <p:cNvSpPr>
              <a:spLocks noChangeShapeType="1"/>
            </p:cNvSpPr>
            <p:nvPr/>
          </p:nvSpPr>
          <p:spPr bwMode="auto">
            <a:xfrm flipV="1">
              <a:off x="1455738" y="2971800"/>
              <a:ext cx="0" cy="30163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8" name="Line 103"/>
            <p:cNvSpPr>
              <a:spLocks noChangeShapeType="1"/>
            </p:cNvSpPr>
            <p:nvPr/>
          </p:nvSpPr>
          <p:spPr bwMode="auto">
            <a:xfrm flipV="1">
              <a:off x="1455738" y="3001963"/>
              <a:ext cx="0" cy="33337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89" name="Line 104"/>
            <p:cNvSpPr>
              <a:spLocks noChangeShapeType="1"/>
            </p:cNvSpPr>
            <p:nvPr/>
          </p:nvSpPr>
          <p:spPr bwMode="auto">
            <a:xfrm>
              <a:off x="1455738" y="3001963"/>
              <a:ext cx="8890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0" name="Line 105"/>
            <p:cNvSpPr>
              <a:spLocks noChangeShapeType="1"/>
            </p:cNvSpPr>
            <p:nvPr/>
          </p:nvSpPr>
          <p:spPr bwMode="auto">
            <a:xfrm flipH="1">
              <a:off x="1579563" y="3001963"/>
              <a:ext cx="85725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1" name="Freeform 106"/>
            <p:cNvSpPr>
              <a:spLocks/>
            </p:cNvSpPr>
            <p:nvPr/>
          </p:nvSpPr>
          <p:spPr bwMode="auto">
            <a:xfrm>
              <a:off x="1665288" y="2971800"/>
              <a:ext cx="0" cy="63500"/>
            </a:xfrm>
            <a:custGeom>
              <a:avLst/>
              <a:gdLst>
                <a:gd name="T0" fmla="*/ 63500 h 318"/>
                <a:gd name="T1" fmla="*/ 31550 h 318"/>
                <a:gd name="T2" fmla="*/ 0 h 318"/>
                <a:gd name="T3" fmla="*/ 0 60000 65536"/>
                <a:gd name="T4" fmla="*/ 0 60000 65536"/>
                <a:gd name="T5" fmla="*/ 0 60000 65536"/>
                <a:gd name="T6" fmla="*/ 0 h 318"/>
                <a:gd name="T7" fmla="*/ 318 h 318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18">
                  <a:moveTo>
                    <a:pt x="0" y="318"/>
                  </a:moveTo>
                  <a:lnTo>
                    <a:pt x="0" y="158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2" name="Freeform 107"/>
            <p:cNvSpPr>
              <a:spLocks/>
            </p:cNvSpPr>
            <p:nvPr/>
          </p:nvSpPr>
          <p:spPr bwMode="auto">
            <a:xfrm>
              <a:off x="1727200" y="2682875"/>
              <a:ext cx="36513" cy="30163"/>
            </a:xfrm>
            <a:custGeom>
              <a:avLst/>
              <a:gdLst>
                <a:gd name="T0" fmla="*/ 0 w 126"/>
                <a:gd name="T1" fmla="*/ 0 h 157"/>
                <a:gd name="T2" fmla="*/ 0 w 126"/>
                <a:gd name="T3" fmla="*/ 14985 h 157"/>
                <a:gd name="T4" fmla="*/ 0 w 126"/>
                <a:gd name="T5" fmla="*/ 30163 h 157"/>
                <a:gd name="T6" fmla="*/ 36513 w 126"/>
                <a:gd name="T7" fmla="*/ 30163 h 157"/>
                <a:gd name="T8" fmla="*/ 36513 w 126"/>
                <a:gd name="T9" fmla="*/ 14985 h 157"/>
                <a:gd name="T10" fmla="*/ 36513 w 126"/>
                <a:gd name="T11" fmla="*/ 0 h 157"/>
                <a:gd name="T12" fmla="*/ 0 w 126"/>
                <a:gd name="T13" fmla="*/ 0 h 1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6"/>
                <a:gd name="T22" fmla="*/ 0 h 157"/>
                <a:gd name="T23" fmla="*/ 126 w 126"/>
                <a:gd name="T24" fmla="*/ 157 h 1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6" h="157">
                  <a:moveTo>
                    <a:pt x="0" y="0"/>
                  </a:moveTo>
                  <a:lnTo>
                    <a:pt x="0" y="78"/>
                  </a:lnTo>
                  <a:lnTo>
                    <a:pt x="0" y="157"/>
                  </a:lnTo>
                  <a:lnTo>
                    <a:pt x="126" y="157"/>
                  </a:lnTo>
                  <a:lnTo>
                    <a:pt x="126" y="78"/>
                  </a:lnTo>
                  <a:lnTo>
                    <a:pt x="12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3" name="Line 108"/>
            <p:cNvSpPr>
              <a:spLocks noChangeShapeType="1"/>
            </p:cNvSpPr>
            <p:nvPr/>
          </p:nvSpPr>
          <p:spPr bwMode="auto">
            <a:xfrm>
              <a:off x="1647825" y="2698750"/>
              <a:ext cx="79375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4" name="Line 109"/>
            <p:cNvSpPr>
              <a:spLocks noChangeShapeType="1"/>
            </p:cNvSpPr>
            <p:nvPr/>
          </p:nvSpPr>
          <p:spPr bwMode="auto">
            <a:xfrm flipV="1">
              <a:off x="1647825" y="269875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5" name="Line 110"/>
            <p:cNvSpPr>
              <a:spLocks noChangeShapeType="1"/>
            </p:cNvSpPr>
            <p:nvPr/>
          </p:nvSpPr>
          <p:spPr bwMode="auto">
            <a:xfrm flipV="1">
              <a:off x="1647825" y="266700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6" name="Line 111"/>
            <p:cNvSpPr>
              <a:spLocks noChangeShapeType="1"/>
            </p:cNvSpPr>
            <p:nvPr/>
          </p:nvSpPr>
          <p:spPr bwMode="auto">
            <a:xfrm flipH="1">
              <a:off x="1763713" y="2698750"/>
              <a:ext cx="87312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7" name="Freeform 112"/>
            <p:cNvSpPr>
              <a:spLocks/>
            </p:cNvSpPr>
            <p:nvPr/>
          </p:nvSpPr>
          <p:spPr bwMode="auto">
            <a:xfrm>
              <a:off x="1851025" y="2667000"/>
              <a:ext cx="0" cy="63500"/>
            </a:xfrm>
            <a:custGeom>
              <a:avLst/>
              <a:gdLst>
                <a:gd name="T0" fmla="*/ 63500 h 319"/>
                <a:gd name="T1" fmla="*/ 31650 h 319"/>
                <a:gd name="T2" fmla="*/ 0 h 319"/>
                <a:gd name="T3" fmla="*/ 0 60000 65536"/>
                <a:gd name="T4" fmla="*/ 0 60000 65536"/>
                <a:gd name="T5" fmla="*/ 0 60000 65536"/>
                <a:gd name="T6" fmla="*/ 0 h 319"/>
                <a:gd name="T7" fmla="*/ 319 h 319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19">
                  <a:moveTo>
                    <a:pt x="0" y="319"/>
                  </a:moveTo>
                  <a:lnTo>
                    <a:pt x="0" y="159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8" name="Freeform 113"/>
            <p:cNvSpPr>
              <a:spLocks/>
            </p:cNvSpPr>
            <p:nvPr/>
          </p:nvSpPr>
          <p:spPr bwMode="auto">
            <a:xfrm>
              <a:off x="1663700" y="2378075"/>
              <a:ext cx="36513" cy="31750"/>
            </a:xfrm>
            <a:custGeom>
              <a:avLst/>
              <a:gdLst>
                <a:gd name="T0" fmla="*/ 0 w 125"/>
                <a:gd name="T1" fmla="*/ 15671 h 156"/>
                <a:gd name="T2" fmla="*/ 0 w 125"/>
                <a:gd name="T3" fmla="*/ 31750 h 156"/>
                <a:gd name="T4" fmla="*/ 36513 w 125"/>
                <a:gd name="T5" fmla="*/ 31750 h 156"/>
                <a:gd name="T6" fmla="*/ 36513 w 125"/>
                <a:gd name="T7" fmla="*/ 15671 h 156"/>
                <a:gd name="T8" fmla="*/ 36513 w 125"/>
                <a:gd name="T9" fmla="*/ 0 h 156"/>
                <a:gd name="T10" fmla="*/ 0 w 125"/>
                <a:gd name="T11" fmla="*/ 0 h 156"/>
                <a:gd name="T12" fmla="*/ 0 w 125"/>
                <a:gd name="T13" fmla="*/ 15671 h 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5"/>
                <a:gd name="T22" fmla="*/ 0 h 156"/>
                <a:gd name="T23" fmla="*/ 125 w 125"/>
                <a:gd name="T24" fmla="*/ 156 h 1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5" h="156">
                  <a:moveTo>
                    <a:pt x="0" y="77"/>
                  </a:moveTo>
                  <a:lnTo>
                    <a:pt x="0" y="156"/>
                  </a:lnTo>
                  <a:lnTo>
                    <a:pt x="125" y="156"/>
                  </a:lnTo>
                  <a:lnTo>
                    <a:pt x="125" y="77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99" name="Line 114"/>
            <p:cNvSpPr>
              <a:spLocks noChangeShapeType="1"/>
            </p:cNvSpPr>
            <p:nvPr/>
          </p:nvSpPr>
          <p:spPr bwMode="auto">
            <a:xfrm flipH="1">
              <a:off x="1589088" y="2393950"/>
              <a:ext cx="74612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00" name="Line 115"/>
            <p:cNvSpPr>
              <a:spLocks noChangeShapeType="1"/>
            </p:cNvSpPr>
            <p:nvPr/>
          </p:nvSpPr>
          <p:spPr bwMode="auto">
            <a:xfrm flipV="1">
              <a:off x="1589088" y="236220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01" name="Line 116"/>
            <p:cNvSpPr>
              <a:spLocks noChangeShapeType="1"/>
            </p:cNvSpPr>
            <p:nvPr/>
          </p:nvSpPr>
          <p:spPr bwMode="auto">
            <a:xfrm flipV="1">
              <a:off x="1589088" y="239395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02" name="Line 117"/>
            <p:cNvSpPr>
              <a:spLocks noChangeShapeType="1"/>
            </p:cNvSpPr>
            <p:nvPr/>
          </p:nvSpPr>
          <p:spPr bwMode="auto">
            <a:xfrm flipH="1">
              <a:off x="1700213" y="2393950"/>
              <a:ext cx="87312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03" name="Freeform 118"/>
            <p:cNvSpPr>
              <a:spLocks/>
            </p:cNvSpPr>
            <p:nvPr/>
          </p:nvSpPr>
          <p:spPr bwMode="auto">
            <a:xfrm>
              <a:off x="1787525" y="2362200"/>
              <a:ext cx="0" cy="63500"/>
            </a:xfrm>
            <a:custGeom>
              <a:avLst/>
              <a:gdLst>
                <a:gd name="T0" fmla="*/ 63500 h 319"/>
                <a:gd name="T1" fmla="*/ 31451 h 319"/>
                <a:gd name="T2" fmla="*/ 0 h 319"/>
                <a:gd name="T3" fmla="*/ 0 60000 65536"/>
                <a:gd name="T4" fmla="*/ 0 60000 65536"/>
                <a:gd name="T5" fmla="*/ 0 60000 65536"/>
                <a:gd name="T6" fmla="*/ 0 h 319"/>
                <a:gd name="T7" fmla="*/ 319 h 319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19">
                  <a:moveTo>
                    <a:pt x="0" y="319"/>
                  </a:moveTo>
                  <a:lnTo>
                    <a:pt x="0" y="158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04" name="Rectangle 119"/>
            <p:cNvSpPr>
              <a:spLocks noChangeArrowheads="1"/>
            </p:cNvSpPr>
            <p:nvPr/>
          </p:nvSpPr>
          <p:spPr bwMode="auto">
            <a:xfrm>
              <a:off x="2101850" y="2286000"/>
              <a:ext cx="1741488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 b="1">
                  <a:solidFill>
                    <a:srgbClr val="000066"/>
                  </a:solidFill>
                </a:rPr>
                <a:t>ATV/r (12.6%) vs. RAL (9.0%)</a:t>
              </a:r>
            </a:p>
          </p:txBody>
        </p:sp>
        <p:sp>
          <p:nvSpPr>
            <p:cNvPr id="13405" name="Rectangle 120"/>
            <p:cNvSpPr>
              <a:spLocks noChangeArrowheads="1"/>
            </p:cNvSpPr>
            <p:nvPr/>
          </p:nvSpPr>
          <p:spPr bwMode="auto">
            <a:xfrm>
              <a:off x="2333625" y="2406650"/>
              <a:ext cx="1217613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3.4% (-0.7% to 7.4%)</a:t>
              </a:r>
            </a:p>
          </p:txBody>
        </p:sp>
        <p:sp>
          <p:nvSpPr>
            <p:cNvPr id="13406" name="Rectangle 121"/>
            <p:cNvSpPr>
              <a:spLocks noChangeArrowheads="1"/>
            </p:cNvSpPr>
            <p:nvPr/>
          </p:nvSpPr>
          <p:spPr bwMode="auto">
            <a:xfrm>
              <a:off x="2092325" y="2609850"/>
              <a:ext cx="1762125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 b="1">
                  <a:solidFill>
                    <a:srgbClr val="000066"/>
                  </a:solidFill>
                </a:rPr>
                <a:t>DRV/r (14.9%) vs. RAL (9.0%)</a:t>
              </a:r>
            </a:p>
          </p:txBody>
        </p:sp>
        <p:sp>
          <p:nvSpPr>
            <p:cNvPr id="13407" name="Rectangle 122"/>
            <p:cNvSpPr>
              <a:spLocks noChangeArrowheads="1"/>
            </p:cNvSpPr>
            <p:nvPr/>
          </p:nvSpPr>
          <p:spPr bwMode="auto">
            <a:xfrm>
              <a:off x="2354263" y="2730500"/>
              <a:ext cx="1176337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5.6% (1.3% to 9.9%)</a:t>
              </a:r>
            </a:p>
          </p:txBody>
        </p:sp>
        <p:sp>
          <p:nvSpPr>
            <p:cNvPr id="13408" name="Rectangle 123"/>
            <p:cNvSpPr>
              <a:spLocks noChangeArrowheads="1"/>
            </p:cNvSpPr>
            <p:nvPr/>
          </p:nvSpPr>
          <p:spPr bwMode="auto">
            <a:xfrm>
              <a:off x="2019300" y="2925763"/>
              <a:ext cx="1905000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 b="1">
                  <a:solidFill>
                    <a:srgbClr val="000066"/>
                  </a:solidFill>
                </a:rPr>
                <a:t>ATV/r (12.6%) vs. DRV/r (14.9%)</a:t>
              </a:r>
            </a:p>
          </p:txBody>
        </p:sp>
        <p:sp>
          <p:nvSpPr>
            <p:cNvPr id="13409" name="Rectangle 124"/>
            <p:cNvSpPr>
              <a:spLocks noChangeArrowheads="1"/>
            </p:cNvSpPr>
            <p:nvPr/>
          </p:nvSpPr>
          <p:spPr bwMode="auto">
            <a:xfrm>
              <a:off x="2311400" y="3046413"/>
              <a:ext cx="1260475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-2.2% (-6.7% to 2.3%)</a:t>
              </a:r>
            </a:p>
          </p:txBody>
        </p:sp>
        <p:sp>
          <p:nvSpPr>
            <p:cNvPr id="13410" name="Rectangle 125"/>
            <p:cNvSpPr>
              <a:spLocks noChangeArrowheads="1"/>
            </p:cNvSpPr>
            <p:nvPr/>
          </p:nvSpPr>
          <p:spPr bwMode="auto">
            <a:xfrm>
              <a:off x="2163763" y="4464050"/>
              <a:ext cx="4127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200" b="1">
                  <a:solidFill>
                    <a:srgbClr val="000066"/>
                  </a:solidFill>
                </a:rPr>
                <a:t>Week</a:t>
              </a:r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3411" name="Rectangle 126"/>
            <p:cNvSpPr>
              <a:spLocks noChangeArrowheads="1"/>
            </p:cNvSpPr>
            <p:nvPr/>
          </p:nvSpPr>
          <p:spPr bwMode="auto">
            <a:xfrm>
              <a:off x="1320800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578</a:t>
              </a:r>
            </a:p>
          </p:txBody>
        </p:sp>
        <p:sp>
          <p:nvSpPr>
            <p:cNvPr id="13412" name="Rectangle 127"/>
            <p:cNvSpPr>
              <a:spLocks noChangeArrowheads="1"/>
            </p:cNvSpPr>
            <p:nvPr/>
          </p:nvSpPr>
          <p:spPr bwMode="auto">
            <a:xfrm>
              <a:off x="1320800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574</a:t>
              </a:r>
            </a:p>
          </p:txBody>
        </p:sp>
        <p:sp>
          <p:nvSpPr>
            <p:cNvPr id="13413" name="Rectangle 128"/>
            <p:cNvSpPr>
              <a:spLocks noChangeArrowheads="1"/>
            </p:cNvSpPr>
            <p:nvPr/>
          </p:nvSpPr>
          <p:spPr bwMode="auto">
            <a:xfrm>
              <a:off x="1320800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585</a:t>
              </a:r>
            </a:p>
          </p:txBody>
        </p:sp>
        <p:sp>
          <p:nvSpPr>
            <p:cNvPr id="13414" name="Rectangle 129"/>
            <p:cNvSpPr>
              <a:spLocks noChangeArrowheads="1"/>
            </p:cNvSpPr>
            <p:nvPr/>
          </p:nvSpPr>
          <p:spPr bwMode="auto">
            <a:xfrm>
              <a:off x="936625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605</a:t>
              </a:r>
            </a:p>
          </p:txBody>
        </p:sp>
        <p:sp>
          <p:nvSpPr>
            <p:cNvPr id="13415" name="Rectangle 130"/>
            <p:cNvSpPr>
              <a:spLocks noChangeArrowheads="1"/>
            </p:cNvSpPr>
            <p:nvPr/>
          </p:nvSpPr>
          <p:spPr bwMode="auto">
            <a:xfrm>
              <a:off x="936625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603</a:t>
              </a:r>
            </a:p>
          </p:txBody>
        </p:sp>
        <p:sp>
          <p:nvSpPr>
            <p:cNvPr id="13416" name="Rectangle 131"/>
            <p:cNvSpPr>
              <a:spLocks noChangeArrowheads="1"/>
            </p:cNvSpPr>
            <p:nvPr/>
          </p:nvSpPr>
          <p:spPr bwMode="auto">
            <a:xfrm>
              <a:off x="936625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601</a:t>
              </a:r>
            </a:p>
          </p:txBody>
        </p:sp>
        <p:sp>
          <p:nvSpPr>
            <p:cNvPr id="13417" name="Rectangle 132"/>
            <p:cNvSpPr>
              <a:spLocks noChangeArrowheads="1"/>
            </p:cNvSpPr>
            <p:nvPr/>
          </p:nvSpPr>
          <p:spPr bwMode="auto">
            <a:xfrm>
              <a:off x="1703388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541</a:t>
              </a:r>
            </a:p>
          </p:txBody>
        </p:sp>
        <p:sp>
          <p:nvSpPr>
            <p:cNvPr id="13418" name="Rectangle 133"/>
            <p:cNvSpPr>
              <a:spLocks noChangeArrowheads="1"/>
            </p:cNvSpPr>
            <p:nvPr/>
          </p:nvSpPr>
          <p:spPr bwMode="auto">
            <a:xfrm>
              <a:off x="1703388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552</a:t>
              </a:r>
            </a:p>
          </p:txBody>
        </p:sp>
        <p:sp>
          <p:nvSpPr>
            <p:cNvPr id="13419" name="Rectangle 134"/>
            <p:cNvSpPr>
              <a:spLocks noChangeArrowheads="1"/>
            </p:cNvSpPr>
            <p:nvPr/>
          </p:nvSpPr>
          <p:spPr bwMode="auto">
            <a:xfrm>
              <a:off x="1703388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530</a:t>
              </a:r>
            </a:p>
          </p:txBody>
        </p:sp>
        <p:sp>
          <p:nvSpPr>
            <p:cNvPr id="13420" name="Rectangle 135"/>
            <p:cNvSpPr>
              <a:spLocks noChangeArrowheads="1"/>
            </p:cNvSpPr>
            <p:nvPr/>
          </p:nvSpPr>
          <p:spPr bwMode="auto">
            <a:xfrm>
              <a:off x="2470150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493</a:t>
              </a:r>
            </a:p>
          </p:txBody>
        </p:sp>
        <p:sp>
          <p:nvSpPr>
            <p:cNvPr id="13421" name="Rectangle 136"/>
            <p:cNvSpPr>
              <a:spLocks noChangeArrowheads="1"/>
            </p:cNvSpPr>
            <p:nvPr/>
          </p:nvSpPr>
          <p:spPr bwMode="auto">
            <a:xfrm>
              <a:off x="2470150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517</a:t>
              </a:r>
            </a:p>
          </p:txBody>
        </p:sp>
        <p:sp>
          <p:nvSpPr>
            <p:cNvPr id="13422" name="Rectangle 137"/>
            <p:cNvSpPr>
              <a:spLocks noChangeArrowheads="1"/>
            </p:cNvSpPr>
            <p:nvPr/>
          </p:nvSpPr>
          <p:spPr bwMode="auto">
            <a:xfrm>
              <a:off x="2470150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484</a:t>
              </a:r>
            </a:p>
          </p:txBody>
        </p:sp>
        <p:sp>
          <p:nvSpPr>
            <p:cNvPr id="13423" name="Rectangle 138"/>
            <p:cNvSpPr>
              <a:spLocks noChangeArrowheads="1"/>
            </p:cNvSpPr>
            <p:nvPr/>
          </p:nvSpPr>
          <p:spPr bwMode="auto">
            <a:xfrm>
              <a:off x="3236913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369</a:t>
              </a:r>
            </a:p>
          </p:txBody>
        </p:sp>
        <p:sp>
          <p:nvSpPr>
            <p:cNvPr id="13424" name="Rectangle 139"/>
            <p:cNvSpPr>
              <a:spLocks noChangeArrowheads="1"/>
            </p:cNvSpPr>
            <p:nvPr/>
          </p:nvSpPr>
          <p:spPr bwMode="auto">
            <a:xfrm>
              <a:off x="3236913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390</a:t>
              </a:r>
            </a:p>
          </p:txBody>
        </p:sp>
        <p:sp>
          <p:nvSpPr>
            <p:cNvPr id="13425" name="Rectangle 140"/>
            <p:cNvSpPr>
              <a:spLocks noChangeArrowheads="1"/>
            </p:cNvSpPr>
            <p:nvPr/>
          </p:nvSpPr>
          <p:spPr bwMode="auto">
            <a:xfrm>
              <a:off x="3236913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364</a:t>
              </a:r>
            </a:p>
          </p:txBody>
        </p:sp>
        <p:sp>
          <p:nvSpPr>
            <p:cNvPr id="13426" name="Rectangle 141"/>
            <p:cNvSpPr>
              <a:spLocks noChangeArrowheads="1"/>
            </p:cNvSpPr>
            <p:nvPr/>
          </p:nvSpPr>
          <p:spPr bwMode="auto">
            <a:xfrm>
              <a:off x="469900" y="4708525"/>
              <a:ext cx="3048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ATV/r</a:t>
              </a:r>
            </a:p>
          </p:txBody>
        </p:sp>
        <p:sp>
          <p:nvSpPr>
            <p:cNvPr id="13427" name="Rectangle 142"/>
            <p:cNvSpPr>
              <a:spLocks noChangeArrowheads="1"/>
            </p:cNvSpPr>
            <p:nvPr/>
          </p:nvSpPr>
          <p:spPr bwMode="auto">
            <a:xfrm>
              <a:off x="539750" y="4827588"/>
              <a:ext cx="2349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RAL</a:t>
              </a:r>
            </a:p>
          </p:txBody>
        </p:sp>
        <p:sp>
          <p:nvSpPr>
            <p:cNvPr id="13428" name="Rectangle 143"/>
            <p:cNvSpPr>
              <a:spLocks noChangeArrowheads="1"/>
            </p:cNvSpPr>
            <p:nvPr/>
          </p:nvSpPr>
          <p:spPr bwMode="auto">
            <a:xfrm>
              <a:off x="457200" y="4948238"/>
              <a:ext cx="317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13499" name="Line 222"/>
            <p:cNvSpPr>
              <a:spLocks noChangeShapeType="1"/>
            </p:cNvSpPr>
            <p:nvPr/>
          </p:nvSpPr>
          <p:spPr bwMode="auto">
            <a:xfrm>
              <a:off x="2555875" y="3338513"/>
              <a:ext cx="0" cy="85725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2" name="ZoneTexte 221"/>
            <p:cNvSpPr txBox="1"/>
            <p:nvPr/>
          </p:nvSpPr>
          <p:spPr>
            <a:xfrm>
              <a:off x="1158875" y="1984375"/>
              <a:ext cx="974725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dirty="0">
                  <a:solidFill>
                    <a:srgbClr val="000066"/>
                  </a:solidFill>
                </a:rPr>
                <a:t>≠ (97.5% CI)</a:t>
              </a:r>
            </a:p>
          </p:txBody>
        </p:sp>
      </p:grpSp>
      <p:grpSp>
        <p:nvGrpSpPr>
          <p:cNvPr id="214" name="Groupe 213"/>
          <p:cNvGrpSpPr/>
          <p:nvPr/>
        </p:nvGrpSpPr>
        <p:grpSpPr>
          <a:xfrm>
            <a:off x="4962525" y="1984375"/>
            <a:ext cx="3582988" cy="3100388"/>
            <a:chOff x="4962525" y="1984375"/>
            <a:chExt cx="3582988" cy="3100388"/>
          </a:xfrm>
        </p:grpSpPr>
        <p:sp>
          <p:nvSpPr>
            <p:cNvPr id="13317" name="Line 28"/>
            <p:cNvSpPr>
              <a:spLocks noChangeShapeType="1"/>
            </p:cNvSpPr>
            <p:nvPr/>
          </p:nvSpPr>
          <p:spPr bwMode="auto">
            <a:xfrm flipV="1">
              <a:off x="5530850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18" name="Line 29"/>
            <p:cNvSpPr>
              <a:spLocks noChangeShapeType="1"/>
            </p:cNvSpPr>
            <p:nvPr/>
          </p:nvSpPr>
          <p:spPr bwMode="auto">
            <a:xfrm flipV="1">
              <a:off x="6553200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19" name="Line 30"/>
            <p:cNvSpPr>
              <a:spLocks noChangeShapeType="1"/>
            </p:cNvSpPr>
            <p:nvPr/>
          </p:nvSpPr>
          <p:spPr bwMode="auto">
            <a:xfrm flipV="1">
              <a:off x="6297613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20" name="Freeform 31"/>
            <p:cNvSpPr>
              <a:spLocks/>
            </p:cNvSpPr>
            <p:nvPr/>
          </p:nvSpPr>
          <p:spPr bwMode="auto">
            <a:xfrm>
              <a:off x="5487988" y="2503488"/>
              <a:ext cx="1830387" cy="1758950"/>
            </a:xfrm>
            <a:custGeom>
              <a:avLst/>
              <a:gdLst>
                <a:gd name="T0" fmla="*/ 0 w 9224"/>
                <a:gd name="T1" fmla="*/ 0 h 8866"/>
                <a:gd name="T2" fmla="*/ 0 w 9224"/>
                <a:gd name="T3" fmla="*/ 405713 h 8866"/>
                <a:gd name="T4" fmla="*/ 0 w 9224"/>
                <a:gd name="T5" fmla="*/ 850906 h 8866"/>
                <a:gd name="T6" fmla="*/ 0 w 9224"/>
                <a:gd name="T7" fmla="*/ 1296496 h 8866"/>
                <a:gd name="T8" fmla="*/ 0 w 9224"/>
                <a:gd name="T9" fmla="*/ 1758950 h 8866"/>
                <a:gd name="T10" fmla="*/ 41870 w 9224"/>
                <a:gd name="T11" fmla="*/ 1758950 h 8866"/>
                <a:gd name="T12" fmla="*/ 425450 w 9224"/>
                <a:gd name="T13" fmla="*/ 1758950 h 8866"/>
                <a:gd name="T14" fmla="*/ 808632 w 9224"/>
                <a:gd name="T15" fmla="*/ 1758950 h 8866"/>
                <a:gd name="T16" fmla="*/ 1064022 w 9224"/>
                <a:gd name="T17" fmla="*/ 1758950 h 8866"/>
                <a:gd name="T18" fmla="*/ 1319410 w 9224"/>
                <a:gd name="T19" fmla="*/ 1758950 h 8866"/>
                <a:gd name="T20" fmla="*/ 1574998 w 9224"/>
                <a:gd name="T21" fmla="*/ 1758950 h 8866"/>
                <a:gd name="T22" fmla="*/ 1830387 w 9224"/>
                <a:gd name="T23" fmla="*/ 1758950 h 886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24"/>
                <a:gd name="T37" fmla="*/ 0 h 8866"/>
                <a:gd name="T38" fmla="*/ 9224 w 9224"/>
                <a:gd name="T39" fmla="*/ 8866 h 886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24" h="8866">
                  <a:moveTo>
                    <a:pt x="0" y="0"/>
                  </a:moveTo>
                  <a:lnTo>
                    <a:pt x="0" y="2045"/>
                  </a:lnTo>
                  <a:lnTo>
                    <a:pt x="0" y="4289"/>
                  </a:lnTo>
                  <a:lnTo>
                    <a:pt x="0" y="6535"/>
                  </a:lnTo>
                  <a:lnTo>
                    <a:pt x="0" y="8866"/>
                  </a:lnTo>
                  <a:lnTo>
                    <a:pt x="211" y="8866"/>
                  </a:lnTo>
                  <a:lnTo>
                    <a:pt x="2144" y="8866"/>
                  </a:lnTo>
                  <a:lnTo>
                    <a:pt x="4075" y="8866"/>
                  </a:lnTo>
                  <a:lnTo>
                    <a:pt x="5362" y="8866"/>
                  </a:lnTo>
                  <a:lnTo>
                    <a:pt x="6649" y="8866"/>
                  </a:lnTo>
                  <a:lnTo>
                    <a:pt x="7937" y="8866"/>
                  </a:lnTo>
                  <a:lnTo>
                    <a:pt x="9224" y="8866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21" name="Line 32"/>
            <p:cNvSpPr>
              <a:spLocks noChangeShapeType="1"/>
            </p:cNvSpPr>
            <p:nvPr/>
          </p:nvSpPr>
          <p:spPr bwMode="auto">
            <a:xfrm flipV="1">
              <a:off x="7062788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22" name="Line 33"/>
            <p:cNvSpPr>
              <a:spLocks noChangeShapeType="1"/>
            </p:cNvSpPr>
            <p:nvPr/>
          </p:nvSpPr>
          <p:spPr bwMode="auto">
            <a:xfrm flipV="1">
              <a:off x="6808788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23" name="Line 34"/>
            <p:cNvSpPr>
              <a:spLocks noChangeShapeType="1"/>
            </p:cNvSpPr>
            <p:nvPr/>
          </p:nvSpPr>
          <p:spPr bwMode="auto">
            <a:xfrm flipV="1">
              <a:off x="7318375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24" name="Line 35"/>
            <p:cNvSpPr>
              <a:spLocks noChangeShapeType="1"/>
            </p:cNvSpPr>
            <p:nvPr/>
          </p:nvSpPr>
          <p:spPr bwMode="auto">
            <a:xfrm flipV="1">
              <a:off x="7831138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25" name="Freeform 36"/>
            <p:cNvSpPr>
              <a:spLocks/>
            </p:cNvSpPr>
            <p:nvPr/>
          </p:nvSpPr>
          <p:spPr bwMode="auto">
            <a:xfrm>
              <a:off x="7318375" y="4262438"/>
              <a:ext cx="552450" cy="0"/>
            </a:xfrm>
            <a:custGeom>
              <a:avLst/>
              <a:gdLst>
                <a:gd name="T0" fmla="*/ 0 w 2785"/>
                <a:gd name="T1" fmla="*/ 255297 w 2785"/>
                <a:gd name="T2" fmla="*/ 511388 w 2785"/>
                <a:gd name="T3" fmla="*/ 552450 w 2785"/>
                <a:gd name="T4" fmla="*/ 0 60000 65536"/>
                <a:gd name="T5" fmla="*/ 0 60000 65536"/>
                <a:gd name="T6" fmla="*/ 0 60000 65536"/>
                <a:gd name="T7" fmla="*/ 0 60000 65536"/>
                <a:gd name="T8" fmla="*/ 0 w 2785"/>
                <a:gd name="T9" fmla="*/ 2785 w 2785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2785">
                  <a:moveTo>
                    <a:pt x="0" y="0"/>
                  </a:moveTo>
                  <a:lnTo>
                    <a:pt x="1287" y="0"/>
                  </a:lnTo>
                  <a:lnTo>
                    <a:pt x="2578" y="0"/>
                  </a:lnTo>
                  <a:lnTo>
                    <a:pt x="2785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26" name="Line 37"/>
            <p:cNvSpPr>
              <a:spLocks noChangeShapeType="1"/>
            </p:cNvSpPr>
            <p:nvPr/>
          </p:nvSpPr>
          <p:spPr bwMode="auto">
            <a:xfrm flipV="1">
              <a:off x="7573963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28" name="Line 39"/>
            <p:cNvSpPr>
              <a:spLocks noChangeShapeType="1"/>
            </p:cNvSpPr>
            <p:nvPr/>
          </p:nvSpPr>
          <p:spPr bwMode="auto">
            <a:xfrm>
              <a:off x="5487988" y="2305050"/>
              <a:ext cx="0" cy="508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29" name="Line 40"/>
            <p:cNvSpPr>
              <a:spLocks noChangeShapeType="1"/>
            </p:cNvSpPr>
            <p:nvPr/>
          </p:nvSpPr>
          <p:spPr bwMode="auto">
            <a:xfrm flipH="1">
              <a:off x="5446713" y="2355850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0" name="Line 41"/>
            <p:cNvSpPr>
              <a:spLocks noChangeShapeType="1"/>
            </p:cNvSpPr>
            <p:nvPr/>
          </p:nvSpPr>
          <p:spPr bwMode="auto">
            <a:xfrm>
              <a:off x="5446713" y="2800350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1" name="Line 42"/>
            <p:cNvSpPr>
              <a:spLocks noChangeShapeType="1"/>
            </p:cNvSpPr>
            <p:nvPr/>
          </p:nvSpPr>
          <p:spPr bwMode="auto">
            <a:xfrm>
              <a:off x="5487988" y="2800350"/>
              <a:ext cx="0" cy="396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2" name="Line 43"/>
            <p:cNvSpPr>
              <a:spLocks noChangeShapeType="1"/>
            </p:cNvSpPr>
            <p:nvPr/>
          </p:nvSpPr>
          <p:spPr bwMode="auto">
            <a:xfrm>
              <a:off x="5487988" y="2355850"/>
              <a:ext cx="0" cy="4445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3" name="Line 44"/>
            <p:cNvSpPr>
              <a:spLocks noChangeShapeType="1"/>
            </p:cNvSpPr>
            <p:nvPr/>
          </p:nvSpPr>
          <p:spPr bwMode="auto">
            <a:xfrm flipH="1">
              <a:off x="5446713" y="3244850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6" name="Line 47"/>
            <p:cNvSpPr>
              <a:spLocks noChangeShapeType="1"/>
            </p:cNvSpPr>
            <p:nvPr/>
          </p:nvSpPr>
          <p:spPr bwMode="auto">
            <a:xfrm flipH="1">
              <a:off x="5446713" y="3690938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7" name="Line 48"/>
            <p:cNvSpPr>
              <a:spLocks noChangeShapeType="1"/>
            </p:cNvSpPr>
            <p:nvPr/>
          </p:nvSpPr>
          <p:spPr bwMode="auto">
            <a:xfrm flipH="1">
              <a:off x="5446713" y="4137025"/>
              <a:ext cx="4127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9" name="Line 50"/>
            <p:cNvSpPr>
              <a:spLocks noChangeShapeType="1"/>
            </p:cNvSpPr>
            <p:nvPr/>
          </p:nvSpPr>
          <p:spPr bwMode="auto">
            <a:xfrm flipV="1">
              <a:off x="5913438" y="4262438"/>
              <a:ext cx="0" cy="539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29" name="Rectangle 145"/>
            <p:cNvSpPr>
              <a:spLocks noChangeArrowheads="1"/>
            </p:cNvSpPr>
            <p:nvPr/>
          </p:nvSpPr>
          <p:spPr bwMode="auto">
            <a:xfrm>
              <a:off x="5843588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3430" name="Rectangle 146"/>
            <p:cNvSpPr>
              <a:spLocks noChangeArrowheads="1"/>
            </p:cNvSpPr>
            <p:nvPr/>
          </p:nvSpPr>
          <p:spPr bwMode="auto">
            <a:xfrm>
              <a:off x="5483225" y="431800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3431" name="Rectangle 147"/>
            <p:cNvSpPr>
              <a:spLocks noChangeArrowheads="1"/>
            </p:cNvSpPr>
            <p:nvPr/>
          </p:nvSpPr>
          <p:spPr bwMode="auto">
            <a:xfrm>
              <a:off x="6227763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13432" name="Rectangle 148"/>
            <p:cNvSpPr>
              <a:spLocks noChangeArrowheads="1"/>
            </p:cNvSpPr>
            <p:nvPr/>
          </p:nvSpPr>
          <p:spPr bwMode="auto">
            <a:xfrm>
              <a:off x="6481763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64</a:t>
              </a:r>
            </a:p>
          </p:txBody>
        </p:sp>
        <p:sp>
          <p:nvSpPr>
            <p:cNvPr id="13433" name="Rectangle 149"/>
            <p:cNvSpPr>
              <a:spLocks noChangeArrowheads="1"/>
            </p:cNvSpPr>
            <p:nvPr/>
          </p:nvSpPr>
          <p:spPr bwMode="auto">
            <a:xfrm>
              <a:off x="6737350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3434" name="Rectangle 150"/>
            <p:cNvSpPr>
              <a:spLocks noChangeArrowheads="1"/>
            </p:cNvSpPr>
            <p:nvPr/>
          </p:nvSpPr>
          <p:spPr bwMode="auto">
            <a:xfrm>
              <a:off x="6992938" y="4318000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13435" name="Rectangle 151"/>
            <p:cNvSpPr>
              <a:spLocks noChangeArrowheads="1"/>
            </p:cNvSpPr>
            <p:nvPr/>
          </p:nvSpPr>
          <p:spPr bwMode="auto">
            <a:xfrm>
              <a:off x="7226300" y="4318000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112</a:t>
              </a:r>
            </a:p>
          </p:txBody>
        </p:sp>
        <p:sp>
          <p:nvSpPr>
            <p:cNvPr id="13436" name="Rectangle 152"/>
            <p:cNvSpPr>
              <a:spLocks noChangeArrowheads="1"/>
            </p:cNvSpPr>
            <p:nvPr/>
          </p:nvSpPr>
          <p:spPr bwMode="auto">
            <a:xfrm>
              <a:off x="7481888" y="4318000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128</a:t>
              </a:r>
            </a:p>
          </p:txBody>
        </p:sp>
        <p:sp>
          <p:nvSpPr>
            <p:cNvPr id="13437" name="Rectangle 153"/>
            <p:cNvSpPr>
              <a:spLocks noChangeArrowheads="1"/>
            </p:cNvSpPr>
            <p:nvPr/>
          </p:nvSpPr>
          <p:spPr bwMode="auto">
            <a:xfrm>
              <a:off x="7737475" y="4318000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000">
                  <a:solidFill>
                    <a:srgbClr val="000066"/>
                  </a:solidFill>
                </a:rPr>
                <a:t>144</a:t>
              </a:r>
            </a:p>
          </p:txBody>
        </p:sp>
        <p:sp>
          <p:nvSpPr>
            <p:cNvPr id="13438" name="Rectangle 154"/>
            <p:cNvSpPr>
              <a:spLocks noChangeArrowheads="1"/>
            </p:cNvSpPr>
            <p:nvPr/>
          </p:nvSpPr>
          <p:spPr bwMode="auto">
            <a:xfrm>
              <a:off x="5119688" y="4052888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0.00</a:t>
              </a:r>
            </a:p>
          </p:txBody>
        </p:sp>
        <p:sp>
          <p:nvSpPr>
            <p:cNvPr id="13439" name="Rectangle 155"/>
            <p:cNvSpPr>
              <a:spLocks noChangeArrowheads="1"/>
            </p:cNvSpPr>
            <p:nvPr/>
          </p:nvSpPr>
          <p:spPr bwMode="auto">
            <a:xfrm>
              <a:off x="5119688" y="3606800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0.25</a:t>
              </a:r>
            </a:p>
          </p:txBody>
        </p:sp>
        <p:sp>
          <p:nvSpPr>
            <p:cNvPr id="13440" name="Rectangle 156"/>
            <p:cNvSpPr>
              <a:spLocks noChangeArrowheads="1"/>
            </p:cNvSpPr>
            <p:nvPr/>
          </p:nvSpPr>
          <p:spPr bwMode="auto">
            <a:xfrm>
              <a:off x="5119688" y="3162300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0.50</a:t>
              </a:r>
            </a:p>
          </p:txBody>
        </p:sp>
        <p:sp>
          <p:nvSpPr>
            <p:cNvPr id="13441" name="Rectangle 157"/>
            <p:cNvSpPr>
              <a:spLocks noChangeArrowheads="1"/>
            </p:cNvSpPr>
            <p:nvPr/>
          </p:nvSpPr>
          <p:spPr bwMode="auto">
            <a:xfrm>
              <a:off x="5119688" y="2716213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0.75</a:t>
              </a:r>
            </a:p>
          </p:txBody>
        </p:sp>
        <p:sp>
          <p:nvSpPr>
            <p:cNvPr id="13442" name="Rectangle 158"/>
            <p:cNvSpPr>
              <a:spLocks noChangeArrowheads="1"/>
            </p:cNvSpPr>
            <p:nvPr/>
          </p:nvSpPr>
          <p:spPr bwMode="auto">
            <a:xfrm>
              <a:off x="5119688" y="2271713"/>
              <a:ext cx="2444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1.00</a:t>
              </a:r>
            </a:p>
          </p:txBody>
        </p:sp>
        <p:sp>
          <p:nvSpPr>
            <p:cNvPr id="13443" name="Freeform 159"/>
            <p:cNvSpPr>
              <a:spLocks/>
            </p:cNvSpPr>
            <p:nvPr/>
          </p:nvSpPr>
          <p:spPr bwMode="auto">
            <a:xfrm>
              <a:off x="5783263" y="3865563"/>
              <a:ext cx="2049462" cy="236537"/>
            </a:xfrm>
            <a:custGeom>
              <a:avLst/>
              <a:gdLst>
                <a:gd name="T0" fmla="*/ 2049462 w 10331"/>
                <a:gd name="T1" fmla="*/ 0 h 1191"/>
                <a:gd name="T2" fmla="*/ 1791172 w 10331"/>
                <a:gd name="T3" fmla="*/ 0 h 1191"/>
                <a:gd name="T4" fmla="*/ 1791172 w 10331"/>
                <a:gd name="T5" fmla="*/ 23832 h 1191"/>
                <a:gd name="T6" fmla="*/ 1540022 w 10331"/>
                <a:gd name="T7" fmla="*/ 23832 h 1191"/>
                <a:gd name="T8" fmla="*/ 1540022 w 10331"/>
                <a:gd name="T9" fmla="*/ 42104 h 1191"/>
                <a:gd name="T10" fmla="*/ 1278955 w 10331"/>
                <a:gd name="T11" fmla="*/ 42104 h 1191"/>
                <a:gd name="T12" fmla="*/ 1278955 w 10331"/>
                <a:gd name="T13" fmla="*/ 58787 h 1191"/>
                <a:gd name="T14" fmla="*/ 1024830 w 10331"/>
                <a:gd name="T15" fmla="*/ 58787 h 1191"/>
                <a:gd name="T16" fmla="*/ 1024830 w 10331"/>
                <a:gd name="T17" fmla="*/ 76065 h 1191"/>
                <a:gd name="T18" fmla="*/ 766738 w 10331"/>
                <a:gd name="T19" fmla="*/ 75072 h 1191"/>
                <a:gd name="T20" fmla="*/ 766738 w 10331"/>
                <a:gd name="T21" fmla="*/ 116779 h 1191"/>
                <a:gd name="T22" fmla="*/ 514796 w 10331"/>
                <a:gd name="T23" fmla="*/ 116779 h 1191"/>
                <a:gd name="T24" fmla="*/ 514796 w 10331"/>
                <a:gd name="T25" fmla="*/ 133064 h 1191"/>
                <a:gd name="T26" fmla="*/ 326930 w 10331"/>
                <a:gd name="T27" fmla="*/ 133064 h 1191"/>
                <a:gd name="T28" fmla="*/ 326930 w 10331"/>
                <a:gd name="T29" fmla="*/ 166430 h 1191"/>
                <a:gd name="T30" fmla="*/ 130534 w 10331"/>
                <a:gd name="T31" fmla="*/ 166430 h 1191"/>
                <a:gd name="T32" fmla="*/ 130534 w 10331"/>
                <a:gd name="T33" fmla="*/ 206151 h 1191"/>
                <a:gd name="T34" fmla="*/ 0 w 10331"/>
                <a:gd name="T35" fmla="*/ 206151 h 1191"/>
                <a:gd name="T36" fmla="*/ 0 w 10331"/>
                <a:gd name="T37" fmla="*/ 236537 h 119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331"/>
                <a:gd name="T58" fmla="*/ 0 h 1191"/>
                <a:gd name="T59" fmla="*/ 10331 w 10331"/>
                <a:gd name="T60" fmla="*/ 1191 h 119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331" h="1191">
                  <a:moveTo>
                    <a:pt x="10331" y="0"/>
                  </a:moveTo>
                  <a:lnTo>
                    <a:pt x="9029" y="0"/>
                  </a:lnTo>
                  <a:lnTo>
                    <a:pt x="9029" y="120"/>
                  </a:lnTo>
                  <a:lnTo>
                    <a:pt x="7763" y="120"/>
                  </a:lnTo>
                  <a:lnTo>
                    <a:pt x="7763" y="212"/>
                  </a:lnTo>
                  <a:lnTo>
                    <a:pt x="6447" y="212"/>
                  </a:lnTo>
                  <a:lnTo>
                    <a:pt x="6447" y="296"/>
                  </a:lnTo>
                  <a:lnTo>
                    <a:pt x="5166" y="296"/>
                  </a:lnTo>
                  <a:lnTo>
                    <a:pt x="5166" y="383"/>
                  </a:lnTo>
                  <a:lnTo>
                    <a:pt x="3865" y="378"/>
                  </a:lnTo>
                  <a:lnTo>
                    <a:pt x="3865" y="588"/>
                  </a:lnTo>
                  <a:lnTo>
                    <a:pt x="2595" y="588"/>
                  </a:lnTo>
                  <a:lnTo>
                    <a:pt x="2595" y="670"/>
                  </a:lnTo>
                  <a:lnTo>
                    <a:pt x="1648" y="670"/>
                  </a:lnTo>
                  <a:lnTo>
                    <a:pt x="1648" y="838"/>
                  </a:lnTo>
                  <a:lnTo>
                    <a:pt x="658" y="838"/>
                  </a:lnTo>
                  <a:lnTo>
                    <a:pt x="658" y="1038"/>
                  </a:lnTo>
                  <a:lnTo>
                    <a:pt x="0" y="1038"/>
                  </a:lnTo>
                  <a:lnTo>
                    <a:pt x="0" y="1191"/>
                  </a:lnTo>
                </a:path>
              </a:pathLst>
            </a:custGeom>
            <a:noFill/>
            <a:ln w="19050" cmpd="sng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44" name="Freeform 160"/>
            <p:cNvSpPr>
              <a:spLocks/>
            </p:cNvSpPr>
            <p:nvPr/>
          </p:nvSpPr>
          <p:spPr bwMode="auto">
            <a:xfrm>
              <a:off x="5780088" y="3937000"/>
              <a:ext cx="2057400" cy="173038"/>
            </a:xfrm>
            <a:custGeom>
              <a:avLst/>
              <a:gdLst>
                <a:gd name="T0" fmla="*/ 0 w 10364"/>
                <a:gd name="T1" fmla="*/ 173038 h 871"/>
                <a:gd name="T2" fmla="*/ 133203 w 10364"/>
                <a:gd name="T3" fmla="*/ 173038 h 871"/>
                <a:gd name="T4" fmla="*/ 133203 w 10364"/>
                <a:gd name="T5" fmla="*/ 144430 h 871"/>
                <a:gd name="T6" fmla="*/ 329335 w 10364"/>
                <a:gd name="T7" fmla="*/ 144430 h 871"/>
                <a:gd name="T8" fmla="*/ 329335 w 10364"/>
                <a:gd name="T9" fmla="*/ 127345 h 871"/>
                <a:gd name="T10" fmla="*/ 514151 w 10364"/>
                <a:gd name="T11" fmla="*/ 127345 h 871"/>
                <a:gd name="T12" fmla="*/ 514151 w 10364"/>
                <a:gd name="T13" fmla="*/ 107081 h 871"/>
                <a:gd name="T14" fmla="*/ 767058 w 10364"/>
                <a:gd name="T15" fmla="*/ 107081 h 871"/>
                <a:gd name="T16" fmla="*/ 767058 w 10364"/>
                <a:gd name="T17" fmla="*/ 80460 h 871"/>
                <a:gd name="T18" fmla="*/ 1026715 w 10364"/>
                <a:gd name="T19" fmla="*/ 80460 h 871"/>
                <a:gd name="T20" fmla="*/ 1026715 w 10364"/>
                <a:gd name="T21" fmla="*/ 62182 h 871"/>
                <a:gd name="T22" fmla="*/ 1282004 w 10364"/>
                <a:gd name="T23" fmla="*/ 62182 h 871"/>
                <a:gd name="T24" fmla="*/ 1282004 w 10364"/>
                <a:gd name="T25" fmla="*/ 41521 h 871"/>
                <a:gd name="T26" fmla="*/ 1543050 w 10364"/>
                <a:gd name="T27" fmla="*/ 41521 h 871"/>
                <a:gd name="T28" fmla="*/ 1543050 w 10364"/>
                <a:gd name="T29" fmla="*/ 24833 h 871"/>
                <a:gd name="T30" fmla="*/ 1795560 w 10364"/>
                <a:gd name="T31" fmla="*/ 24833 h 871"/>
                <a:gd name="T32" fmla="*/ 1795560 w 10364"/>
                <a:gd name="T33" fmla="*/ 0 h 871"/>
                <a:gd name="T34" fmla="*/ 2057400 w 10364"/>
                <a:gd name="T35" fmla="*/ 0 h 87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4"/>
                <a:gd name="T55" fmla="*/ 0 h 871"/>
                <a:gd name="T56" fmla="*/ 10364 w 10364"/>
                <a:gd name="T57" fmla="*/ 871 h 87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4" h="871">
                  <a:moveTo>
                    <a:pt x="0" y="871"/>
                  </a:moveTo>
                  <a:lnTo>
                    <a:pt x="671" y="871"/>
                  </a:lnTo>
                  <a:lnTo>
                    <a:pt x="671" y="727"/>
                  </a:lnTo>
                  <a:lnTo>
                    <a:pt x="1659" y="727"/>
                  </a:lnTo>
                  <a:lnTo>
                    <a:pt x="1659" y="641"/>
                  </a:lnTo>
                  <a:lnTo>
                    <a:pt x="2590" y="641"/>
                  </a:lnTo>
                  <a:lnTo>
                    <a:pt x="2590" y="539"/>
                  </a:lnTo>
                  <a:lnTo>
                    <a:pt x="3864" y="539"/>
                  </a:lnTo>
                  <a:lnTo>
                    <a:pt x="3864" y="405"/>
                  </a:lnTo>
                  <a:lnTo>
                    <a:pt x="5172" y="405"/>
                  </a:lnTo>
                  <a:lnTo>
                    <a:pt x="5172" y="313"/>
                  </a:lnTo>
                  <a:lnTo>
                    <a:pt x="6458" y="313"/>
                  </a:lnTo>
                  <a:lnTo>
                    <a:pt x="6458" y="209"/>
                  </a:lnTo>
                  <a:lnTo>
                    <a:pt x="7773" y="209"/>
                  </a:lnTo>
                  <a:lnTo>
                    <a:pt x="7773" y="125"/>
                  </a:lnTo>
                  <a:lnTo>
                    <a:pt x="9045" y="125"/>
                  </a:lnTo>
                  <a:lnTo>
                    <a:pt x="9045" y="0"/>
                  </a:lnTo>
                  <a:lnTo>
                    <a:pt x="10364" y="0"/>
                  </a:lnTo>
                </a:path>
              </a:pathLst>
            </a:custGeom>
            <a:noFill/>
            <a:ln w="19050" cmpd="sng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45" name="Freeform 161"/>
            <p:cNvSpPr>
              <a:spLocks/>
            </p:cNvSpPr>
            <p:nvPr/>
          </p:nvSpPr>
          <p:spPr bwMode="auto">
            <a:xfrm>
              <a:off x="6297613" y="3960813"/>
              <a:ext cx="765175" cy="44450"/>
            </a:xfrm>
            <a:custGeom>
              <a:avLst/>
              <a:gdLst>
                <a:gd name="T0" fmla="*/ 765175 w 3852"/>
                <a:gd name="T1" fmla="*/ 0 h 222"/>
                <a:gd name="T2" fmla="*/ 510713 w 3852"/>
                <a:gd name="T3" fmla="*/ 0 h 222"/>
                <a:gd name="T4" fmla="*/ 510713 w 3852"/>
                <a:gd name="T5" fmla="*/ 18421 h 222"/>
                <a:gd name="T6" fmla="*/ 252277 w 3852"/>
                <a:gd name="T7" fmla="*/ 18020 h 222"/>
                <a:gd name="T8" fmla="*/ 252277 w 3852"/>
                <a:gd name="T9" fmla="*/ 31435 h 222"/>
                <a:gd name="T10" fmla="*/ 0 w 3852"/>
                <a:gd name="T11" fmla="*/ 31435 h 222"/>
                <a:gd name="T12" fmla="*/ 0 w 3852"/>
                <a:gd name="T13" fmla="*/ 44450 h 2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52"/>
                <a:gd name="T22" fmla="*/ 0 h 222"/>
                <a:gd name="T23" fmla="*/ 3852 w 3852"/>
                <a:gd name="T24" fmla="*/ 222 h 2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52" h="222">
                  <a:moveTo>
                    <a:pt x="3852" y="0"/>
                  </a:moveTo>
                  <a:lnTo>
                    <a:pt x="2571" y="0"/>
                  </a:lnTo>
                  <a:lnTo>
                    <a:pt x="2571" y="92"/>
                  </a:lnTo>
                  <a:lnTo>
                    <a:pt x="1270" y="90"/>
                  </a:lnTo>
                  <a:lnTo>
                    <a:pt x="1270" y="157"/>
                  </a:lnTo>
                  <a:lnTo>
                    <a:pt x="0" y="157"/>
                  </a:lnTo>
                  <a:lnTo>
                    <a:pt x="0" y="222"/>
                  </a:lnTo>
                </a:path>
              </a:pathLst>
            </a:custGeom>
            <a:noFill/>
            <a:ln w="19050" cmpd="sng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46" name="Freeform 162"/>
            <p:cNvSpPr>
              <a:spLocks/>
            </p:cNvSpPr>
            <p:nvPr/>
          </p:nvSpPr>
          <p:spPr bwMode="auto">
            <a:xfrm>
              <a:off x="5534025" y="4013200"/>
              <a:ext cx="763588" cy="123825"/>
            </a:xfrm>
            <a:custGeom>
              <a:avLst/>
              <a:gdLst>
                <a:gd name="T0" fmla="*/ 763588 w 3851"/>
                <a:gd name="T1" fmla="*/ 0 h 624"/>
                <a:gd name="T2" fmla="*/ 575814 w 3851"/>
                <a:gd name="T3" fmla="*/ 0 h 624"/>
                <a:gd name="T4" fmla="*/ 575814 w 3851"/>
                <a:gd name="T5" fmla="*/ 29170 h 624"/>
                <a:gd name="T6" fmla="*/ 379514 w 3851"/>
                <a:gd name="T7" fmla="*/ 29170 h 624"/>
                <a:gd name="T8" fmla="*/ 379514 w 3851"/>
                <a:gd name="T9" fmla="*/ 78780 h 624"/>
                <a:gd name="T10" fmla="*/ 249044 w 3851"/>
                <a:gd name="T11" fmla="*/ 78780 h 624"/>
                <a:gd name="T12" fmla="*/ 249044 w 3851"/>
                <a:gd name="T13" fmla="*/ 123825 h 624"/>
                <a:gd name="T14" fmla="*/ 0 w 3851"/>
                <a:gd name="T15" fmla="*/ 123825 h 6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51"/>
                <a:gd name="T25" fmla="*/ 0 h 624"/>
                <a:gd name="T26" fmla="*/ 3851 w 3851"/>
                <a:gd name="T27" fmla="*/ 624 h 6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51" h="624">
                  <a:moveTo>
                    <a:pt x="3851" y="0"/>
                  </a:moveTo>
                  <a:lnTo>
                    <a:pt x="2904" y="0"/>
                  </a:lnTo>
                  <a:lnTo>
                    <a:pt x="2904" y="147"/>
                  </a:lnTo>
                  <a:lnTo>
                    <a:pt x="1914" y="147"/>
                  </a:lnTo>
                  <a:lnTo>
                    <a:pt x="1914" y="397"/>
                  </a:lnTo>
                  <a:lnTo>
                    <a:pt x="1256" y="397"/>
                  </a:lnTo>
                  <a:lnTo>
                    <a:pt x="1256" y="624"/>
                  </a:lnTo>
                  <a:lnTo>
                    <a:pt x="0" y="624"/>
                  </a:lnTo>
                </a:path>
              </a:pathLst>
            </a:custGeom>
            <a:noFill/>
            <a:ln w="19050" cmpd="sng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47" name="Freeform 163"/>
            <p:cNvSpPr>
              <a:spLocks/>
            </p:cNvSpPr>
            <p:nvPr/>
          </p:nvSpPr>
          <p:spPr bwMode="auto">
            <a:xfrm>
              <a:off x="7062788" y="3913188"/>
              <a:ext cx="766762" cy="46037"/>
            </a:xfrm>
            <a:custGeom>
              <a:avLst/>
              <a:gdLst>
                <a:gd name="T0" fmla="*/ 766762 w 3866"/>
                <a:gd name="T1" fmla="*/ 0 h 229"/>
                <a:gd name="T2" fmla="*/ 512100 w 3866"/>
                <a:gd name="T3" fmla="*/ 0 h 229"/>
                <a:gd name="T4" fmla="*/ 512100 w 3866"/>
                <a:gd name="T5" fmla="*/ 16887 h 229"/>
                <a:gd name="T6" fmla="*/ 261009 w 3866"/>
                <a:gd name="T7" fmla="*/ 16887 h 229"/>
                <a:gd name="T8" fmla="*/ 261009 w 3866"/>
                <a:gd name="T9" fmla="*/ 26738 h 229"/>
                <a:gd name="T10" fmla="*/ 0 w 3866"/>
                <a:gd name="T11" fmla="*/ 26738 h 229"/>
                <a:gd name="T12" fmla="*/ 0 w 3866"/>
                <a:gd name="T13" fmla="*/ 46037 h 2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66"/>
                <a:gd name="T22" fmla="*/ 0 h 229"/>
                <a:gd name="T23" fmla="*/ 3866 w 3866"/>
                <a:gd name="T24" fmla="*/ 229 h 2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66" h="229">
                  <a:moveTo>
                    <a:pt x="3866" y="0"/>
                  </a:moveTo>
                  <a:lnTo>
                    <a:pt x="2582" y="0"/>
                  </a:lnTo>
                  <a:lnTo>
                    <a:pt x="2582" y="84"/>
                  </a:lnTo>
                  <a:lnTo>
                    <a:pt x="1316" y="84"/>
                  </a:lnTo>
                  <a:lnTo>
                    <a:pt x="1316" y="133"/>
                  </a:lnTo>
                  <a:lnTo>
                    <a:pt x="0" y="133"/>
                  </a:lnTo>
                  <a:lnTo>
                    <a:pt x="0" y="229"/>
                  </a:lnTo>
                </a:path>
              </a:pathLst>
            </a:custGeom>
            <a:noFill/>
            <a:ln w="19050" cmpd="sng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3448" name="Grouper 218"/>
            <p:cNvGrpSpPr>
              <a:grpSpLocks/>
            </p:cNvGrpSpPr>
            <p:nvPr/>
          </p:nvGrpSpPr>
          <p:grpSpPr bwMode="auto">
            <a:xfrm>
              <a:off x="5632450" y="2279650"/>
              <a:ext cx="1079500" cy="1003300"/>
              <a:chOff x="5719762" y="2279400"/>
              <a:chExt cx="638175" cy="1003550"/>
            </a:xfrm>
          </p:grpSpPr>
          <p:sp>
            <p:nvSpPr>
              <p:cNvPr id="13513" name="Line 164"/>
              <p:cNvSpPr>
                <a:spLocks noChangeShapeType="1"/>
              </p:cNvSpPr>
              <p:nvPr/>
            </p:nvSpPr>
            <p:spPr bwMode="auto">
              <a:xfrm flipH="1">
                <a:off x="5878512" y="3251200"/>
                <a:ext cx="160338" cy="0"/>
              </a:xfrm>
              <a:prstGeom prst="line">
                <a:avLst/>
              </a:prstGeom>
              <a:noFill/>
              <a:ln w="63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4" name="Freeform 165"/>
              <p:cNvSpPr>
                <a:spLocks/>
              </p:cNvSpPr>
              <p:nvPr/>
            </p:nvSpPr>
            <p:spPr bwMode="auto">
              <a:xfrm>
                <a:off x="6197600" y="3251200"/>
                <a:ext cx="160337" cy="31750"/>
              </a:xfrm>
              <a:custGeom>
                <a:avLst/>
                <a:gdLst>
                  <a:gd name="T0" fmla="*/ 160337 w 804"/>
                  <a:gd name="T1" fmla="*/ 31750 h 157"/>
                  <a:gd name="T2" fmla="*/ 160337 w 804"/>
                  <a:gd name="T3" fmla="*/ 0 h 157"/>
                  <a:gd name="T4" fmla="*/ 0 w 804"/>
                  <a:gd name="T5" fmla="*/ 0 h 157"/>
                  <a:gd name="T6" fmla="*/ 0 60000 65536"/>
                  <a:gd name="T7" fmla="*/ 0 60000 65536"/>
                  <a:gd name="T8" fmla="*/ 0 60000 65536"/>
                  <a:gd name="T9" fmla="*/ 0 w 804"/>
                  <a:gd name="T10" fmla="*/ 0 h 157"/>
                  <a:gd name="T11" fmla="*/ 804 w 804"/>
                  <a:gd name="T12" fmla="*/ 157 h 15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04" h="157">
                    <a:moveTo>
                      <a:pt x="804" y="157"/>
                    </a:moveTo>
                    <a:lnTo>
                      <a:pt x="804" y="0"/>
                    </a:lnTo>
                    <a:lnTo>
                      <a:pt x="0" y="0"/>
                    </a:lnTo>
                  </a:path>
                </a:pathLst>
              </a:custGeom>
              <a:noFill/>
              <a:ln w="6350" cmpd="sng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5" name="Line 166"/>
              <p:cNvSpPr>
                <a:spLocks noChangeShapeType="1"/>
              </p:cNvSpPr>
              <p:nvPr/>
            </p:nvSpPr>
            <p:spPr bwMode="auto">
              <a:xfrm flipH="1">
                <a:off x="6038850" y="3251200"/>
                <a:ext cx="158750" cy="0"/>
              </a:xfrm>
              <a:prstGeom prst="line">
                <a:avLst/>
              </a:prstGeom>
              <a:noFill/>
              <a:ln w="63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6" name="Line 167"/>
              <p:cNvSpPr>
                <a:spLocks noChangeShapeType="1"/>
              </p:cNvSpPr>
              <p:nvPr/>
            </p:nvSpPr>
            <p:spPr bwMode="auto">
              <a:xfrm flipV="1">
                <a:off x="6197600" y="2279400"/>
                <a:ext cx="0" cy="997200"/>
              </a:xfrm>
              <a:prstGeom prst="line">
                <a:avLst/>
              </a:prstGeom>
              <a:noFill/>
              <a:ln w="6350">
                <a:solidFill>
                  <a:srgbClr val="333399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7" name="Line 168"/>
              <p:cNvSpPr>
                <a:spLocks noChangeShapeType="1"/>
              </p:cNvSpPr>
              <p:nvPr/>
            </p:nvSpPr>
            <p:spPr bwMode="auto">
              <a:xfrm>
                <a:off x="6038850" y="2279400"/>
                <a:ext cx="0" cy="997200"/>
              </a:xfrm>
              <a:prstGeom prst="line">
                <a:avLst/>
              </a:prstGeom>
              <a:noFill/>
              <a:ln w="63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8" name="Line 169"/>
              <p:cNvSpPr>
                <a:spLocks noChangeShapeType="1"/>
              </p:cNvSpPr>
              <p:nvPr/>
            </p:nvSpPr>
            <p:spPr bwMode="auto">
              <a:xfrm>
                <a:off x="5878512" y="2279400"/>
                <a:ext cx="0" cy="997200"/>
              </a:xfrm>
              <a:prstGeom prst="line">
                <a:avLst/>
              </a:prstGeom>
              <a:noFill/>
              <a:ln w="6350">
                <a:solidFill>
                  <a:srgbClr val="333399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9" name="Freeform 170"/>
              <p:cNvSpPr>
                <a:spLocks/>
              </p:cNvSpPr>
              <p:nvPr/>
            </p:nvSpPr>
            <p:spPr bwMode="auto">
              <a:xfrm>
                <a:off x="5719762" y="3251200"/>
                <a:ext cx="158750" cy="31750"/>
              </a:xfrm>
              <a:custGeom>
                <a:avLst/>
                <a:gdLst>
                  <a:gd name="T0" fmla="*/ 158750 w 803"/>
                  <a:gd name="T1" fmla="*/ 0 h 157"/>
                  <a:gd name="T2" fmla="*/ 0 w 803"/>
                  <a:gd name="T3" fmla="*/ 0 h 157"/>
                  <a:gd name="T4" fmla="*/ 0 w 803"/>
                  <a:gd name="T5" fmla="*/ 31750 h 157"/>
                  <a:gd name="T6" fmla="*/ 0 60000 65536"/>
                  <a:gd name="T7" fmla="*/ 0 60000 65536"/>
                  <a:gd name="T8" fmla="*/ 0 60000 65536"/>
                  <a:gd name="T9" fmla="*/ 0 w 803"/>
                  <a:gd name="T10" fmla="*/ 0 h 157"/>
                  <a:gd name="T11" fmla="*/ 803 w 803"/>
                  <a:gd name="T12" fmla="*/ 157 h 15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03" h="157">
                    <a:moveTo>
                      <a:pt x="803" y="0"/>
                    </a:moveTo>
                    <a:lnTo>
                      <a:pt x="0" y="0"/>
                    </a:lnTo>
                    <a:lnTo>
                      <a:pt x="0" y="157"/>
                    </a:lnTo>
                  </a:path>
                </a:pathLst>
              </a:custGeom>
              <a:noFill/>
              <a:ln w="6350" cmpd="sng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3449" name="Rectangle 171"/>
            <p:cNvSpPr>
              <a:spLocks noChangeArrowheads="1"/>
            </p:cNvSpPr>
            <p:nvPr/>
          </p:nvSpPr>
          <p:spPr bwMode="auto">
            <a:xfrm>
              <a:off x="5543550" y="3306763"/>
              <a:ext cx="185738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13450" name="Rectangle 172"/>
            <p:cNvSpPr>
              <a:spLocks noChangeArrowheads="1"/>
            </p:cNvSpPr>
            <p:nvPr/>
          </p:nvSpPr>
          <p:spPr bwMode="auto">
            <a:xfrm>
              <a:off x="6653213" y="3306763"/>
              <a:ext cx="142875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3451" name="Rectangle 173"/>
            <p:cNvSpPr>
              <a:spLocks noChangeArrowheads="1"/>
            </p:cNvSpPr>
            <p:nvPr/>
          </p:nvSpPr>
          <p:spPr bwMode="auto">
            <a:xfrm>
              <a:off x="6386513" y="3306763"/>
              <a:ext cx="142875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3452" name="Rectangle 174"/>
            <p:cNvSpPr>
              <a:spLocks noChangeArrowheads="1"/>
            </p:cNvSpPr>
            <p:nvPr/>
          </p:nvSpPr>
          <p:spPr bwMode="auto">
            <a:xfrm>
              <a:off x="6165850" y="3306763"/>
              <a:ext cx="69850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3453" name="Rectangle 175"/>
            <p:cNvSpPr>
              <a:spLocks noChangeArrowheads="1"/>
            </p:cNvSpPr>
            <p:nvPr/>
          </p:nvSpPr>
          <p:spPr bwMode="auto">
            <a:xfrm>
              <a:off x="5789613" y="3306763"/>
              <a:ext cx="185737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13454" name="Freeform 176"/>
            <p:cNvSpPr>
              <a:spLocks/>
            </p:cNvSpPr>
            <p:nvPr/>
          </p:nvSpPr>
          <p:spPr bwMode="auto">
            <a:xfrm>
              <a:off x="5989638" y="2987675"/>
              <a:ext cx="25400" cy="30163"/>
            </a:xfrm>
            <a:custGeom>
              <a:avLst/>
              <a:gdLst>
                <a:gd name="T0" fmla="*/ 25400 w 126"/>
                <a:gd name="T1" fmla="*/ 14985 h 157"/>
                <a:gd name="T2" fmla="*/ 25400 w 126"/>
                <a:gd name="T3" fmla="*/ 0 h 157"/>
                <a:gd name="T4" fmla="*/ 0 w 126"/>
                <a:gd name="T5" fmla="*/ 0 h 157"/>
                <a:gd name="T6" fmla="*/ 0 w 126"/>
                <a:gd name="T7" fmla="*/ 14985 h 157"/>
                <a:gd name="T8" fmla="*/ 0 w 126"/>
                <a:gd name="T9" fmla="*/ 30163 h 157"/>
                <a:gd name="T10" fmla="*/ 25400 w 126"/>
                <a:gd name="T11" fmla="*/ 30163 h 157"/>
                <a:gd name="T12" fmla="*/ 25400 w 126"/>
                <a:gd name="T13" fmla="*/ 14985 h 1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6"/>
                <a:gd name="T22" fmla="*/ 0 h 157"/>
                <a:gd name="T23" fmla="*/ 126 w 126"/>
                <a:gd name="T24" fmla="*/ 157 h 1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6" h="157">
                  <a:moveTo>
                    <a:pt x="126" y="78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0" y="157"/>
                  </a:lnTo>
                  <a:lnTo>
                    <a:pt x="126" y="157"/>
                  </a:lnTo>
                  <a:lnTo>
                    <a:pt x="126" y="78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55" name="Line 177"/>
            <p:cNvSpPr>
              <a:spLocks noChangeShapeType="1"/>
            </p:cNvSpPr>
            <p:nvPr/>
          </p:nvSpPr>
          <p:spPr bwMode="auto">
            <a:xfrm>
              <a:off x="6015038" y="3001963"/>
              <a:ext cx="55562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56" name="Line 178"/>
            <p:cNvSpPr>
              <a:spLocks noChangeShapeType="1"/>
            </p:cNvSpPr>
            <p:nvPr/>
          </p:nvSpPr>
          <p:spPr bwMode="auto">
            <a:xfrm flipV="1">
              <a:off x="6070600" y="2971800"/>
              <a:ext cx="0" cy="30163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57" name="Line 179"/>
            <p:cNvSpPr>
              <a:spLocks noChangeShapeType="1"/>
            </p:cNvSpPr>
            <p:nvPr/>
          </p:nvSpPr>
          <p:spPr bwMode="auto">
            <a:xfrm flipV="1">
              <a:off x="5940425" y="2971800"/>
              <a:ext cx="0" cy="30163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58" name="Line 180"/>
            <p:cNvSpPr>
              <a:spLocks noChangeShapeType="1"/>
            </p:cNvSpPr>
            <p:nvPr/>
          </p:nvSpPr>
          <p:spPr bwMode="auto">
            <a:xfrm>
              <a:off x="5940425" y="3001963"/>
              <a:ext cx="49213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59" name="Line 181"/>
            <p:cNvSpPr>
              <a:spLocks noChangeShapeType="1"/>
            </p:cNvSpPr>
            <p:nvPr/>
          </p:nvSpPr>
          <p:spPr bwMode="auto">
            <a:xfrm flipV="1">
              <a:off x="5940425" y="3001963"/>
              <a:ext cx="0" cy="33337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60" name="Line 182"/>
            <p:cNvSpPr>
              <a:spLocks noChangeShapeType="1"/>
            </p:cNvSpPr>
            <p:nvPr/>
          </p:nvSpPr>
          <p:spPr bwMode="auto">
            <a:xfrm>
              <a:off x="6070600" y="3001963"/>
              <a:ext cx="0" cy="33337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61" name="Freeform 183"/>
            <p:cNvSpPr>
              <a:spLocks/>
            </p:cNvSpPr>
            <p:nvPr/>
          </p:nvSpPr>
          <p:spPr bwMode="auto">
            <a:xfrm>
              <a:off x="6099175" y="2695575"/>
              <a:ext cx="23813" cy="30163"/>
            </a:xfrm>
            <a:custGeom>
              <a:avLst/>
              <a:gdLst>
                <a:gd name="T0" fmla="*/ 0 w 125"/>
                <a:gd name="T1" fmla="*/ 0 h 157"/>
                <a:gd name="T2" fmla="*/ 0 w 125"/>
                <a:gd name="T3" fmla="*/ 14985 h 157"/>
                <a:gd name="T4" fmla="*/ 0 w 125"/>
                <a:gd name="T5" fmla="*/ 30163 h 157"/>
                <a:gd name="T6" fmla="*/ 23813 w 125"/>
                <a:gd name="T7" fmla="*/ 30163 h 157"/>
                <a:gd name="T8" fmla="*/ 23813 w 125"/>
                <a:gd name="T9" fmla="*/ 14985 h 157"/>
                <a:gd name="T10" fmla="*/ 23813 w 125"/>
                <a:gd name="T11" fmla="*/ 0 h 157"/>
                <a:gd name="T12" fmla="*/ 0 w 125"/>
                <a:gd name="T13" fmla="*/ 0 h 1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5"/>
                <a:gd name="T22" fmla="*/ 0 h 157"/>
                <a:gd name="T23" fmla="*/ 125 w 125"/>
                <a:gd name="T24" fmla="*/ 157 h 1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5" h="157">
                  <a:moveTo>
                    <a:pt x="0" y="0"/>
                  </a:moveTo>
                  <a:lnTo>
                    <a:pt x="0" y="78"/>
                  </a:lnTo>
                  <a:lnTo>
                    <a:pt x="0" y="157"/>
                  </a:lnTo>
                  <a:lnTo>
                    <a:pt x="125" y="157"/>
                  </a:lnTo>
                  <a:lnTo>
                    <a:pt x="125" y="78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62" name="Line 184"/>
            <p:cNvSpPr>
              <a:spLocks noChangeShapeType="1"/>
            </p:cNvSpPr>
            <p:nvPr/>
          </p:nvSpPr>
          <p:spPr bwMode="auto">
            <a:xfrm>
              <a:off x="6051550" y="2711450"/>
              <a:ext cx="47625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63" name="Line 185"/>
            <p:cNvSpPr>
              <a:spLocks noChangeShapeType="1"/>
            </p:cNvSpPr>
            <p:nvPr/>
          </p:nvSpPr>
          <p:spPr bwMode="auto">
            <a:xfrm flipV="1">
              <a:off x="6051550" y="271145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64" name="Line 186"/>
            <p:cNvSpPr>
              <a:spLocks noChangeShapeType="1"/>
            </p:cNvSpPr>
            <p:nvPr/>
          </p:nvSpPr>
          <p:spPr bwMode="auto">
            <a:xfrm flipV="1">
              <a:off x="6051550" y="267970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65" name="Line 187"/>
            <p:cNvSpPr>
              <a:spLocks noChangeShapeType="1"/>
            </p:cNvSpPr>
            <p:nvPr/>
          </p:nvSpPr>
          <p:spPr bwMode="auto">
            <a:xfrm flipH="1">
              <a:off x="6122988" y="2711450"/>
              <a:ext cx="55562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66" name="Freeform 188"/>
            <p:cNvSpPr>
              <a:spLocks/>
            </p:cNvSpPr>
            <p:nvPr/>
          </p:nvSpPr>
          <p:spPr bwMode="auto">
            <a:xfrm>
              <a:off x="6178550" y="2679700"/>
              <a:ext cx="0" cy="63500"/>
            </a:xfrm>
            <a:custGeom>
              <a:avLst/>
              <a:gdLst>
                <a:gd name="T0" fmla="*/ 63500 h 319"/>
                <a:gd name="T1" fmla="*/ 31650 h 319"/>
                <a:gd name="T2" fmla="*/ 0 h 319"/>
                <a:gd name="T3" fmla="*/ 0 60000 65536"/>
                <a:gd name="T4" fmla="*/ 0 60000 65536"/>
                <a:gd name="T5" fmla="*/ 0 60000 65536"/>
                <a:gd name="T6" fmla="*/ 0 h 319"/>
                <a:gd name="T7" fmla="*/ 319 h 319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19">
                  <a:moveTo>
                    <a:pt x="0" y="319"/>
                  </a:moveTo>
                  <a:lnTo>
                    <a:pt x="0" y="159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67" name="Rectangle 189"/>
            <p:cNvSpPr>
              <a:spLocks noChangeArrowheads="1"/>
            </p:cNvSpPr>
            <p:nvPr/>
          </p:nvSpPr>
          <p:spPr bwMode="auto">
            <a:xfrm>
              <a:off x="6711950" y="2286000"/>
              <a:ext cx="1741488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 b="1">
                  <a:solidFill>
                    <a:srgbClr val="000066"/>
                  </a:solidFill>
                </a:rPr>
                <a:t>ATV/r (10.7%) vs. RAL (8.0%)</a:t>
              </a:r>
            </a:p>
          </p:txBody>
        </p:sp>
        <p:sp>
          <p:nvSpPr>
            <p:cNvPr id="13468" name="Rectangle 190"/>
            <p:cNvSpPr>
              <a:spLocks noChangeArrowheads="1"/>
            </p:cNvSpPr>
            <p:nvPr/>
          </p:nvSpPr>
          <p:spPr bwMode="auto">
            <a:xfrm>
              <a:off x="6942138" y="2406650"/>
              <a:ext cx="1217612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2.4% (-1.4% to 6.2%)</a:t>
              </a:r>
            </a:p>
          </p:txBody>
        </p:sp>
        <p:sp>
          <p:nvSpPr>
            <p:cNvPr id="13469" name="Rectangle 191"/>
            <p:cNvSpPr>
              <a:spLocks noChangeArrowheads="1"/>
            </p:cNvSpPr>
            <p:nvPr/>
          </p:nvSpPr>
          <p:spPr bwMode="auto">
            <a:xfrm>
              <a:off x="6700838" y="2609850"/>
              <a:ext cx="1762125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 b="1" dirty="0">
                  <a:solidFill>
                    <a:srgbClr val="000066"/>
                  </a:solidFill>
                </a:rPr>
                <a:t>DRV/r (13.1%) vs. RAL (8.0%)</a:t>
              </a:r>
            </a:p>
          </p:txBody>
        </p:sp>
        <p:sp>
          <p:nvSpPr>
            <p:cNvPr id="13470" name="Rectangle 192"/>
            <p:cNvSpPr>
              <a:spLocks noChangeArrowheads="1"/>
            </p:cNvSpPr>
            <p:nvPr/>
          </p:nvSpPr>
          <p:spPr bwMode="auto">
            <a:xfrm>
              <a:off x="6962775" y="2730500"/>
              <a:ext cx="1176338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4.7% (0.7% to 8.7%)</a:t>
              </a:r>
            </a:p>
          </p:txBody>
        </p:sp>
        <p:sp>
          <p:nvSpPr>
            <p:cNvPr id="13471" name="Rectangle 193"/>
            <p:cNvSpPr>
              <a:spLocks noChangeArrowheads="1"/>
            </p:cNvSpPr>
            <p:nvPr/>
          </p:nvSpPr>
          <p:spPr bwMode="auto">
            <a:xfrm>
              <a:off x="6640513" y="2925763"/>
              <a:ext cx="1905000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 b="1">
                  <a:solidFill>
                    <a:srgbClr val="000066"/>
                  </a:solidFill>
                </a:rPr>
                <a:t>ATV/r (10.7%) vs. DRV/r (13.1%) </a:t>
              </a:r>
            </a:p>
          </p:txBody>
        </p:sp>
        <p:sp>
          <p:nvSpPr>
            <p:cNvPr id="13472" name="Rectangle 194"/>
            <p:cNvSpPr>
              <a:spLocks noChangeArrowheads="1"/>
            </p:cNvSpPr>
            <p:nvPr/>
          </p:nvSpPr>
          <p:spPr bwMode="auto">
            <a:xfrm>
              <a:off x="6919913" y="3046413"/>
              <a:ext cx="1260475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-2.3% (-6.5% to 2.0%)</a:t>
              </a:r>
            </a:p>
          </p:txBody>
        </p:sp>
        <p:sp>
          <p:nvSpPr>
            <p:cNvPr id="13473" name="Rectangle 195"/>
            <p:cNvSpPr>
              <a:spLocks noChangeArrowheads="1"/>
            </p:cNvSpPr>
            <p:nvPr/>
          </p:nvSpPr>
          <p:spPr bwMode="auto">
            <a:xfrm>
              <a:off x="6670675" y="4464050"/>
              <a:ext cx="4127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200" b="1">
                  <a:solidFill>
                    <a:srgbClr val="000066"/>
                  </a:solidFill>
                </a:rPr>
                <a:t>Week</a:t>
              </a:r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3474" name="Rectangle 196"/>
            <p:cNvSpPr>
              <a:spLocks noChangeArrowheads="1"/>
            </p:cNvSpPr>
            <p:nvPr/>
          </p:nvSpPr>
          <p:spPr bwMode="auto">
            <a:xfrm>
              <a:off x="5826125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536</a:t>
              </a:r>
            </a:p>
          </p:txBody>
        </p:sp>
        <p:sp>
          <p:nvSpPr>
            <p:cNvPr id="13475" name="Rectangle 197"/>
            <p:cNvSpPr>
              <a:spLocks noChangeArrowheads="1"/>
            </p:cNvSpPr>
            <p:nvPr/>
          </p:nvSpPr>
          <p:spPr bwMode="auto">
            <a:xfrm>
              <a:off x="5826125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574</a:t>
              </a:r>
            </a:p>
          </p:txBody>
        </p:sp>
        <p:sp>
          <p:nvSpPr>
            <p:cNvPr id="13476" name="Rectangle 198"/>
            <p:cNvSpPr>
              <a:spLocks noChangeArrowheads="1"/>
            </p:cNvSpPr>
            <p:nvPr/>
          </p:nvSpPr>
          <p:spPr bwMode="auto">
            <a:xfrm>
              <a:off x="5826125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559</a:t>
              </a:r>
            </a:p>
          </p:txBody>
        </p:sp>
        <p:sp>
          <p:nvSpPr>
            <p:cNvPr id="13477" name="Rectangle 199"/>
            <p:cNvSpPr>
              <a:spLocks noChangeArrowheads="1"/>
            </p:cNvSpPr>
            <p:nvPr/>
          </p:nvSpPr>
          <p:spPr bwMode="auto">
            <a:xfrm>
              <a:off x="5441950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605</a:t>
              </a:r>
            </a:p>
          </p:txBody>
        </p:sp>
        <p:sp>
          <p:nvSpPr>
            <p:cNvPr id="13478" name="Rectangle 200"/>
            <p:cNvSpPr>
              <a:spLocks noChangeArrowheads="1"/>
            </p:cNvSpPr>
            <p:nvPr/>
          </p:nvSpPr>
          <p:spPr bwMode="auto">
            <a:xfrm>
              <a:off x="5441950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603</a:t>
              </a:r>
            </a:p>
          </p:txBody>
        </p:sp>
        <p:sp>
          <p:nvSpPr>
            <p:cNvPr id="13479" name="Rectangle 201"/>
            <p:cNvSpPr>
              <a:spLocks noChangeArrowheads="1"/>
            </p:cNvSpPr>
            <p:nvPr/>
          </p:nvSpPr>
          <p:spPr bwMode="auto">
            <a:xfrm>
              <a:off x="5441950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601</a:t>
              </a:r>
            </a:p>
          </p:txBody>
        </p:sp>
        <p:sp>
          <p:nvSpPr>
            <p:cNvPr id="13480" name="Rectangle 202"/>
            <p:cNvSpPr>
              <a:spLocks noChangeArrowheads="1"/>
            </p:cNvSpPr>
            <p:nvPr/>
          </p:nvSpPr>
          <p:spPr bwMode="auto">
            <a:xfrm>
              <a:off x="6208713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494</a:t>
              </a:r>
            </a:p>
          </p:txBody>
        </p:sp>
        <p:sp>
          <p:nvSpPr>
            <p:cNvPr id="13481" name="Rectangle 203"/>
            <p:cNvSpPr>
              <a:spLocks noChangeArrowheads="1"/>
            </p:cNvSpPr>
            <p:nvPr/>
          </p:nvSpPr>
          <p:spPr bwMode="auto">
            <a:xfrm>
              <a:off x="6208713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545</a:t>
              </a:r>
            </a:p>
          </p:txBody>
        </p:sp>
        <p:sp>
          <p:nvSpPr>
            <p:cNvPr id="13482" name="Rectangle 204"/>
            <p:cNvSpPr>
              <a:spLocks noChangeArrowheads="1"/>
            </p:cNvSpPr>
            <p:nvPr/>
          </p:nvSpPr>
          <p:spPr bwMode="auto">
            <a:xfrm>
              <a:off x="6208713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520</a:t>
              </a:r>
            </a:p>
          </p:txBody>
        </p:sp>
        <p:sp>
          <p:nvSpPr>
            <p:cNvPr id="13483" name="Rectangle 205"/>
            <p:cNvSpPr>
              <a:spLocks noChangeArrowheads="1"/>
            </p:cNvSpPr>
            <p:nvPr/>
          </p:nvSpPr>
          <p:spPr bwMode="auto">
            <a:xfrm>
              <a:off x="6975475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427</a:t>
              </a:r>
            </a:p>
          </p:txBody>
        </p:sp>
        <p:sp>
          <p:nvSpPr>
            <p:cNvPr id="13484" name="Rectangle 206"/>
            <p:cNvSpPr>
              <a:spLocks noChangeArrowheads="1"/>
            </p:cNvSpPr>
            <p:nvPr/>
          </p:nvSpPr>
          <p:spPr bwMode="auto">
            <a:xfrm>
              <a:off x="6975475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511</a:t>
              </a:r>
            </a:p>
          </p:txBody>
        </p:sp>
        <p:sp>
          <p:nvSpPr>
            <p:cNvPr id="13485" name="Rectangle 207"/>
            <p:cNvSpPr>
              <a:spLocks noChangeArrowheads="1"/>
            </p:cNvSpPr>
            <p:nvPr/>
          </p:nvSpPr>
          <p:spPr bwMode="auto">
            <a:xfrm>
              <a:off x="6975475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470</a:t>
              </a:r>
            </a:p>
          </p:txBody>
        </p:sp>
        <p:sp>
          <p:nvSpPr>
            <p:cNvPr id="13486" name="Rectangle 208"/>
            <p:cNvSpPr>
              <a:spLocks noChangeArrowheads="1"/>
            </p:cNvSpPr>
            <p:nvPr/>
          </p:nvSpPr>
          <p:spPr bwMode="auto">
            <a:xfrm>
              <a:off x="7742238" y="4708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317</a:t>
              </a:r>
            </a:p>
          </p:txBody>
        </p:sp>
        <p:sp>
          <p:nvSpPr>
            <p:cNvPr id="13487" name="Rectangle 209"/>
            <p:cNvSpPr>
              <a:spLocks noChangeArrowheads="1"/>
            </p:cNvSpPr>
            <p:nvPr/>
          </p:nvSpPr>
          <p:spPr bwMode="auto">
            <a:xfrm>
              <a:off x="7742238" y="482758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387</a:t>
              </a:r>
            </a:p>
          </p:txBody>
        </p:sp>
        <p:sp>
          <p:nvSpPr>
            <p:cNvPr id="13488" name="Rectangle 210"/>
            <p:cNvSpPr>
              <a:spLocks noChangeArrowheads="1"/>
            </p:cNvSpPr>
            <p:nvPr/>
          </p:nvSpPr>
          <p:spPr bwMode="auto">
            <a:xfrm>
              <a:off x="7742238" y="4948238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358</a:t>
              </a:r>
            </a:p>
          </p:txBody>
        </p:sp>
        <p:sp>
          <p:nvSpPr>
            <p:cNvPr id="13489" name="Rectangle 211"/>
            <p:cNvSpPr>
              <a:spLocks noChangeArrowheads="1"/>
            </p:cNvSpPr>
            <p:nvPr/>
          </p:nvSpPr>
          <p:spPr bwMode="auto">
            <a:xfrm>
              <a:off x="4975225" y="4708525"/>
              <a:ext cx="3048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ATV/r</a:t>
              </a:r>
            </a:p>
          </p:txBody>
        </p:sp>
        <p:sp>
          <p:nvSpPr>
            <p:cNvPr id="13490" name="Rectangle 212"/>
            <p:cNvSpPr>
              <a:spLocks noChangeArrowheads="1"/>
            </p:cNvSpPr>
            <p:nvPr/>
          </p:nvSpPr>
          <p:spPr bwMode="auto">
            <a:xfrm>
              <a:off x="5045075" y="4827588"/>
              <a:ext cx="2349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RAL</a:t>
              </a:r>
            </a:p>
          </p:txBody>
        </p:sp>
        <p:sp>
          <p:nvSpPr>
            <p:cNvPr id="13491" name="Rectangle 213"/>
            <p:cNvSpPr>
              <a:spLocks noChangeArrowheads="1"/>
            </p:cNvSpPr>
            <p:nvPr/>
          </p:nvSpPr>
          <p:spPr bwMode="auto">
            <a:xfrm>
              <a:off x="4962525" y="4948238"/>
              <a:ext cx="317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13492" name="Freeform 215"/>
            <p:cNvSpPr>
              <a:spLocks/>
            </p:cNvSpPr>
            <p:nvPr/>
          </p:nvSpPr>
          <p:spPr bwMode="auto">
            <a:xfrm>
              <a:off x="6072188" y="2379663"/>
              <a:ext cx="25400" cy="30162"/>
            </a:xfrm>
            <a:custGeom>
              <a:avLst/>
              <a:gdLst>
                <a:gd name="T0" fmla="*/ 0 w 126"/>
                <a:gd name="T1" fmla="*/ 14888 h 156"/>
                <a:gd name="T2" fmla="*/ 0 w 126"/>
                <a:gd name="T3" fmla="*/ 30162 h 156"/>
                <a:gd name="T4" fmla="*/ 25400 w 126"/>
                <a:gd name="T5" fmla="*/ 30162 h 156"/>
                <a:gd name="T6" fmla="*/ 25400 w 126"/>
                <a:gd name="T7" fmla="*/ 14888 h 156"/>
                <a:gd name="T8" fmla="*/ 25400 w 126"/>
                <a:gd name="T9" fmla="*/ 0 h 156"/>
                <a:gd name="T10" fmla="*/ 0 w 126"/>
                <a:gd name="T11" fmla="*/ 0 h 156"/>
                <a:gd name="T12" fmla="*/ 0 w 126"/>
                <a:gd name="T13" fmla="*/ 14888 h 1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6"/>
                <a:gd name="T22" fmla="*/ 0 h 156"/>
                <a:gd name="T23" fmla="*/ 126 w 126"/>
                <a:gd name="T24" fmla="*/ 156 h 1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6" h="156">
                  <a:moveTo>
                    <a:pt x="0" y="77"/>
                  </a:moveTo>
                  <a:lnTo>
                    <a:pt x="0" y="156"/>
                  </a:lnTo>
                  <a:lnTo>
                    <a:pt x="126" y="156"/>
                  </a:lnTo>
                  <a:lnTo>
                    <a:pt x="126" y="77"/>
                  </a:lnTo>
                  <a:lnTo>
                    <a:pt x="126" y="0"/>
                  </a:lnTo>
                  <a:lnTo>
                    <a:pt x="0" y="0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000000"/>
            </a:solidFill>
            <a:ln w="19050" cmpd="sng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93" name="Line 216"/>
            <p:cNvSpPr>
              <a:spLocks noChangeShapeType="1"/>
            </p:cNvSpPr>
            <p:nvPr/>
          </p:nvSpPr>
          <p:spPr bwMode="auto">
            <a:xfrm flipV="1">
              <a:off x="6140450" y="236220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94" name="Line 217"/>
            <p:cNvSpPr>
              <a:spLocks noChangeShapeType="1"/>
            </p:cNvSpPr>
            <p:nvPr/>
          </p:nvSpPr>
          <p:spPr bwMode="auto">
            <a:xfrm flipV="1">
              <a:off x="6019800" y="239395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95" name="Line 218"/>
            <p:cNvSpPr>
              <a:spLocks noChangeShapeType="1"/>
            </p:cNvSpPr>
            <p:nvPr/>
          </p:nvSpPr>
          <p:spPr bwMode="auto">
            <a:xfrm flipH="1">
              <a:off x="6019800" y="2393950"/>
              <a:ext cx="52388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96" name="Line 219"/>
            <p:cNvSpPr>
              <a:spLocks noChangeShapeType="1"/>
            </p:cNvSpPr>
            <p:nvPr/>
          </p:nvSpPr>
          <p:spPr bwMode="auto">
            <a:xfrm flipV="1">
              <a:off x="6019800" y="236220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97" name="Line 220"/>
            <p:cNvSpPr>
              <a:spLocks noChangeShapeType="1"/>
            </p:cNvSpPr>
            <p:nvPr/>
          </p:nvSpPr>
          <p:spPr bwMode="auto">
            <a:xfrm flipH="1">
              <a:off x="6097588" y="2393950"/>
              <a:ext cx="42862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98" name="Line 221"/>
            <p:cNvSpPr>
              <a:spLocks noChangeShapeType="1"/>
            </p:cNvSpPr>
            <p:nvPr/>
          </p:nvSpPr>
          <p:spPr bwMode="auto">
            <a:xfrm flipV="1">
              <a:off x="6140450" y="2393950"/>
              <a:ext cx="0" cy="317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500" name="Line 223"/>
            <p:cNvSpPr>
              <a:spLocks noChangeShapeType="1"/>
            </p:cNvSpPr>
            <p:nvPr/>
          </p:nvSpPr>
          <p:spPr bwMode="auto">
            <a:xfrm>
              <a:off x="7062788" y="3338513"/>
              <a:ext cx="0" cy="85725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23" name="ZoneTexte 222"/>
            <p:cNvSpPr txBox="1"/>
            <p:nvPr/>
          </p:nvSpPr>
          <p:spPr>
            <a:xfrm>
              <a:off x="5638800" y="1984375"/>
              <a:ext cx="974725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dirty="0">
                  <a:solidFill>
                    <a:srgbClr val="000066"/>
                  </a:solidFill>
                </a:rPr>
                <a:t>≠ (97.5% CI)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14338" name="Grouper 6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1445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45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433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  <p:sp>
        <p:nvSpPr>
          <p:cNvPr id="14340" name="Espace réservé du contenu 2"/>
          <p:cNvSpPr>
            <a:spLocks/>
          </p:cNvSpPr>
          <p:nvPr/>
        </p:nvSpPr>
        <p:spPr bwMode="auto">
          <a:xfrm>
            <a:off x="176931" y="5484813"/>
            <a:ext cx="7491413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CC3300"/>
                </a:solidFill>
                <a:ea typeface="ＭＳ Ｐゴシック"/>
                <a:cs typeface="ＭＳ Ｐゴシック"/>
              </a:rPr>
              <a:t>Greater tolerability benefit of</a:t>
            </a:r>
            <a:endParaRPr lang="fr-FR" sz="2000" b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dirty="0">
                <a:solidFill>
                  <a:srgbClr val="000066"/>
                </a:solidFill>
                <a:ea typeface="ＭＳ Ｐゴシック"/>
                <a:cs typeface="ＭＳ Ｐゴシック"/>
              </a:rPr>
              <a:t>RAL </a:t>
            </a:r>
            <a:r>
              <a:rPr lang="en-US" dirty="0" err="1">
                <a:solidFill>
                  <a:srgbClr val="000066"/>
                </a:solidFill>
                <a:ea typeface="ＭＳ Ｐゴシック"/>
                <a:cs typeface="ＭＳ Ｐゴシック"/>
              </a:rPr>
              <a:t>vs</a:t>
            </a:r>
            <a:r>
              <a:rPr lang="en-US" dirty="0">
                <a:solidFill>
                  <a:srgbClr val="000066"/>
                </a:solidFill>
                <a:ea typeface="ＭＳ Ｐゴシック"/>
                <a:cs typeface="ＭＳ Ｐゴシック"/>
              </a:rPr>
              <a:t> ATV/r in patients with baseline HIV RNA &lt; 100,000 c/</a:t>
            </a:r>
            <a:r>
              <a:rPr lang="en-US" dirty="0" err="1">
                <a:solidFill>
                  <a:srgbClr val="000066"/>
                </a:solidFill>
                <a:ea typeface="ＭＳ Ｐゴシック"/>
                <a:cs typeface="ＭＳ Ｐゴシック"/>
              </a:rPr>
              <a:t>mL</a:t>
            </a:r>
            <a:endParaRPr lang="en-US" dirty="0">
              <a:solidFill>
                <a:srgbClr val="000066"/>
              </a:solidFill>
              <a:ea typeface="ＭＳ Ｐゴシック"/>
              <a:cs typeface="ＭＳ Ｐゴシック"/>
            </a:endParaRP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dirty="0">
                <a:solidFill>
                  <a:srgbClr val="000066"/>
                </a:solidFill>
                <a:ea typeface="ＭＳ Ｐゴシック"/>
                <a:cs typeface="ＭＳ Ｐゴシック"/>
              </a:rPr>
              <a:t>RAL </a:t>
            </a:r>
            <a:r>
              <a:rPr lang="en-US" dirty="0" err="1">
                <a:solidFill>
                  <a:srgbClr val="000066"/>
                </a:solidFill>
                <a:ea typeface="ＭＳ Ｐゴシック"/>
                <a:cs typeface="ＭＳ Ｐゴシック"/>
              </a:rPr>
              <a:t>vs</a:t>
            </a:r>
            <a:r>
              <a:rPr lang="en-US" dirty="0">
                <a:solidFill>
                  <a:srgbClr val="000066"/>
                </a:solidFill>
                <a:ea typeface="ＭＳ Ｐゴシック"/>
                <a:cs typeface="ＭＳ Ｐゴシック"/>
              </a:rPr>
              <a:t> DRV/r in women </a:t>
            </a:r>
          </a:p>
        </p:txBody>
      </p:sp>
      <p:sp>
        <p:nvSpPr>
          <p:cNvPr id="14341" name="Espace réservé du contenu 2"/>
          <p:cNvSpPr>
            <a:spLocks/>
          </p:cNvSpPr>
          <p:nvPr/>
        </p:nvSpPr>
        <p:spPr bwMode="auto">
          <a:xfrm>
            <a:off x="5822950" y="4422775"/>
            <a:ext cx="2881313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1600">
                <a:solidFill>
                  <a:srgbClr val="000066"/>
                </a:solidFill>
                <a:ea typeface="ＭＳ Ｐゴシック"/>
                <a:cs typeface="ＭＳ Ｐゴシック"/>
              </a:rPr>
              <a:t>RAL equivalent to DRV/r</a:t>
            </a:r>
          </a:p>
          <a:p>
            <a:pPr marL="34290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1600">
                <a:solidFill>
                  <a:srgbClr val="000066"/>
                </a:solidFill>
                <a:ea typeface="ＭＳ Ｐゴシック"/>
                <a:cs typeface="ＭＳ Ｐゴシック"/>
              </a:rPr>
              <a:t>RAL superior to ATV/r</a:t>
            </a:r>
          </a:p>
          <a:p>
            <a:pPr marL="34290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1600">
                <a:solidFill>
                  <a:srgbClr val="000066"/>
                </a:solidFill>
                <a:ea typeface="ＭＳ Ｐゴシック"/>
                <a:cs typeface="ＭＳ Ｐゴシック"/>
              </a:rPr>
              <a:t>DRV/r superior to ATV/r</a:t>
            </a:r>
          </a:p>
        </p:txBody>
      </p:sp>
      <p:grpSp>
        <p:nvGrpSpPr>
          <p:cNvPr id="124" name="Groupe 123"/>
          <p:cNvGrpSpPr/>
          <p:nvPr/>
        </p:nvGrpSpPr>
        <p:grpSpPr>
          <a:xfrm>
            <a:off x="5148064" y="3544888"/>
            <a:ext cx="933514" cy="800821"/>
            <a:chOff x="5148064" y="3544888"/>
            <a:chExt cx="933514" cy="800821"/>
          </a:xfrm>
        </p:grpSpPr>
        <p:sp>
          <p:nvSpPr>
            <p:cNvPr id="123" name="AutoShape 165"/>
            <p:cNvSpPr>
              <a:spLocks noChangeArrowheads="1"/>
            </p:cNvSpPr>
            <p:nvPr/>
          </p:nvSpPr>
          <p:spPr bwMode="auto">
            <a:xfrm>
              <a:off x="5148064" y="3544888"/>
              <a:ext cx="933514" cy="80082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4434" name="Line 388"/>
            <p:cNvSpPr>
              <a:spLocks noChangeShapeType="1"/>
            </p:cNvSpPr>
            <p:nvPr/>
          </p:nvSpPr>
          <p:spPr bwMode="auto">
            <a:xfrm>
              <a:off x="5241925" y="3916363"/>
              <a:ext cx="209550" cy="0"/>
            </a:xfrm>
            <a:prstGeom prst="line">
              <a:avLst/>
            </a:prstGeom>
            <a:noFill/>
            <a:ln w="31750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35" name="Line 389"/>
            <p:cNvSpPr>
              <a:spLocks noChangeShapeType="1"/>
            </p:cNvSpPr>
            <p:nvPr/>
          </p:nvSpPr>
          <p:spPr bwMode="auto">
            <a:xfrm>
              <a:off x="5241925" y="3659188"/>
              <a:ext cx="209550" cy="0"/>
            </a:xfrm>
            <a:prstGeom prst="line">
              <a:avLst/>
            </a:prstGeom>
            <a:noFill/>
            <a:ln w="31750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36" name="Line 390"/>
            <p:cNvSpPr>
              <a:spLocks noChangeShapeType="1"/>
            </p:cNvSpPr>
            <p:nvPr/>
          </p:nvSpPr>
          <p:spPr bwMode="auto">
            <a:xfrm flipH="1">
              <a:off x="5241925" y="4176713"/>
              <a:ext cx="209550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37" name="Rectangle 391"/>
            <p:cNvSpPr>
              <a:spLocks noChangeArrowheads="1"/>
            </p:cNvSpPr>
            <p:nvPr/>
          </p:nvSpPr>
          <p:spPr bwMode="auto">
            <a:xfrm>
              <a:off x="5521325" y="3575050"/>
              <a:ext cx="398463" cy="1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</a:rPr>
                <a:t>ATV/r</a:t>
              </a:r>
            </a:p>
          </p:txBody>
        </p:sp>
        <p:sp>
          <p:nvSpPr>
            <p:cNvPr id="14438" name="Rectangle 392"/>
            <p:cNvSpPr>
              <a:spLocks noChangeArrowheads="1"/>
            </p:cNvSpPr>
            <p:nvPr/>
          </p:nvSpPr>
          <p:spPr bwMode="auto">
            <a:xfrm>
              <a:off x="5521325" y="3836988"/>
              <a:ext cx="31591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4439" name="Rectangle 393"/>
            <p:cNvSpPr>
              <a:spLocks noChangeArrowheads="1"/>
            </p:cNvSpPr>
            <p:nvPr/>
          </p:nvSpPr>
          <p:spPr bwMode="auto">
            <a:xfrm>
              <a:off x="5521325" y="4095750"/>
              <a:ext cx="4238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</a:rPr>
                <a:t>DRV/r</a:t>
              </a:r>
            </a:p>
          </p:txBody>
        </p:sp>
      </p:grpSp>
      <p:sp>
        <p:nvSpPr>
          <p:cNvPr id="14440" name="Text Box 2"/>
          <p:cNvSpPr txBox="1">
            <a:spLocks noChangeArrowheads="1"/>
          </p:cNvSpPr>
          <p:nvPr/>
        </p:nvSpPr>
        <p:spPr bwMode="auto">
          <a:xfrm>
            <a:off x="523875" y="1257214"/>
            <a:ext cx="818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Cumulative incidence of 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tolerability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failure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(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primary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end point)</a:t>
            </a:r>
          </a:p>
        </p:txBody>
      </p:sp>
      <p:grpSp>
        <p:nvGrpSpPr>
          <p:cNvPr id="125" name="Groupe 124"/>
          <p:cNvGrpSpPr/>
          <p:nvPr/>
        </p:nvGrpSpPr>
        <p:grpSpPr>
          <a:xfrm>
            <a:off x="1365250" y="1600200"/>
            <a:ext cx="4562475" cy="3657600"/>
            <a:chOff x="1365250" y="1600200"/>
            <a:chExt cx="4562475" cy="3657600"/>
          </a:xfrm>
        </p:grpSpPr>
        <p:sp>
          <p:nvSpPr>
            <p:cNvPr id="14342" name="Freeform 99"/>
            <p:cNvSpPr>
              <a:spLocks/>
            </p:cNvSpPr>
            <p:nvPr/>
          </p:nvSpPr>
          <p:spPr bwMode="auto">
            <a:xfrm>
              <a:off x="2032000" y="4127500"/>
              <a:ext cx="2538413" cy="69850"/>
            </a:xfrm>
            <a:custGeom>
              <a:avLst/>
              <a:gdLst>
                <a:gd name="T0" fmla="*/ 0 w 11464"/>
                <a:gd name="T1" fmla="*/ 69850 h 320"/>
                <a:gd name="T2" fmla="*/ 392586 w 11464"/>
                <a:gd name="T3" fmla="*/ 69850 h 320"/>
                <a:gd name="T4" fmla="*/ 392586 w 11464"/>
                <a:gd name="T5" fmla="*/ 58718 h 320"/>
                <a:gd name="T6" fmla="*/ 612682 w 11464"/>
                <a:gd name="T7" fmla="*/ 58718 h 320"/>
                <a:gd name="T8" fmla="*/ 612682 w 11464"/>
                <a:gd name="T9" fmla="*/ 41910 h 320"/>
                <a:gd name="T10" fmla="*/ 822593 w 11464"/>
                <a:gd name="T11" fmla="*/ 41910 h 320"/>
                <a:gd name="T12" fmla="*/ 822593 w 11464"/>
                <a:gd name="T13" fmla="*/ 30559 h 320"/>
                <a:gd name="T14" fmla="*/ 1104688 w 11464"/>
                <a:gd name="T15" fmla="*/ 30559 h 320"/>
                <a:gd name="T16" fmla="*/ 1104688 w 11464"/>
                <a:gd name="T17" fmla="*/ 22265 h 320"/>
                <a:gd name="T18" fmla="*/ 1677735 w 11464"/>
                <a:gd name="T19" fmla="*/ 22265 h 320"/>
                <a:gd name="T20" fmla="*/ 1677735 w 11464"/>
                <a:gd name="T21" fmla="*/ 0 h 320"/>
                <a:gd name="T22" fmla="*/ 2538413 w 11464"/>
                <a:gd name="T23" fmla="*/ 0 h 3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1464"/>
                <a:gd name="T37" fmla="*/ 0 h 320"/>
                <a:gd name="T38" fmla="*/ 11464 w 11464"/>
                <a:gd name="T39" fmla="*/ 320 h 3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1464" h="320">
                  <a:moveTo>
                    <a:pt x="0" y="320"/>
                  </a:moveTo>
                  <a:lnTo>
                    <a:pt x="1773" y="320"/>
                  </a:lnTo>
                  <a:lnTo>
                    <a:pt x="1773" y="269"/>
                  </a:lnTo>
                  <a:lnTo>
                    <a:pt x="2767" y="269"/>
                  </a:lnTo>
                  <a:lnTo>
                    <a:pt x="2767" y="192"/>
                  </a:lnTo>
                  <a:lnTo>
                    <a:pt x="3715" y="192"/>
                  </a:lnTo>
                  <a:lnTo>
                    <a:pt x="3715" y="140"/>
                  </a:lnTo>
                  <a:lnTo>
                    <a:pt x="4989" y="140"/>
                  </a:lnTo>
                  <a:lnTo>
                    <a:pt x="4989" y="102"/>
                  </a:lnTo>
                  <a:lnTo>
                    <a:pt x="7577" y="102"/>
                  </a:lnTo>
                  <a:lnTo>
                    <a:pt x="7577" y="0"/>
                  </a:lnTo>
                  <a:lnTo>
                    <a:pt x="11464" y="0"/>
                  </a:lnTo>
                </a:path>
              </a:pathLst>
            </a:custGeom>
            <a:noFill/>
            <a:ln w="12700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43" name="Freeform 100"/>
            <p:cNvSpPr>
              <a:spLocks/>
            </p:cNvSpPr>
            <p:nvPr/>
          </p:nvSpPr>
          <p:spPr bwMode="auto">
            <a:xfrm>
              <a:off x="2035175" y="4206875"/>
              <a:ext cx="609600" cy="20638"/>
            </a:xfrm>
            <a:custGeom>
              <a:avLst/>
              <a:gdLst>
                <a:gd name="T0" fmla="*/ 0 w 2754"/>
                <a:gd name="T1" fmla="*/ 20638 h 94"/>
                <a:gd name="T2" fmla="*/ 389577 w 2754"/>
                <a:gd name="T3" fmla="*/ 20638 h 94"/>
                <a:gd name="T4" fmla="*/ 389577 w 2754"/>
                <a:gd name="T5" fmla="*/ 10978 h 94"/>
                <a:gd name="T6" fmla="*/ 609600 w 2754"/>
                <a:gd name="T7" fmla="*/ 10978 h 94"/>
                <a:gd name="T8" fmla="*/ 609600 w 2754"/>
                <a:gd name="T9" fmla="*/ 0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54"/>
                <a:gd name="T16" fmla="*/ 0 h 94"/>
                <a:gd name="T17" fmla="*/ 2754 w 2754"/>
                <a:gd name="T18" fmla="*/ 94 h 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54" h="94">
                  <a:moveTo>
                    <a:pt x="0" y="94"/>
                  </a:moveTo>
                  <a:lnTo>
                    <a:pt x="1760" y="94"/>
                  </a:lnTo>
                  <a:lnTo>
                    <a:pt x="1760" y="50"/>
                  </a:lnTo>
                  <a:lnTo>
                    <a:pt x="2754" y="50"/>
                  </a:lnTo>
                  <a:lnTo>
                    <a:pt x="2754" y="0"/>
                  </a:lnTo>
                </a:path>
              </a:pathLst>
            </a:custGeom>
            <a:noFill/>
            <a:ln w="12700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44" name="Line 101"/>
            <p:cNvSpPr>
              <a:spLocks noChangeShapeType="1"/>
            </p:cNvSpPr>
            <p:nvPr/>
          </p:nvSpPr>
          <p:spPr bwMode="auto">
            <a:xfrm>
              <a:off x="2644775" y="4206875"/>
              <a:ext cx="209550" cy="0"/>
            </a:xfrm>
            <a:prstGeom prst="line">
              <a:avLst/>
            </a:prstGeom>
            <a:noFill/>
            <a:ln w="12700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45" name="Freeform 102"/>
            <p:cNvSpPr>
              <a:spLocks/>
            </p:cNvSpPr>
            <p:nvPr/>
          </p:nvSpPr>
          <p:spPr bwMode="auto">
            <a:xfrm>
              <a:off x="2854325" y="4195763"/>
              <a:ext cx="1714500" cy="11112"/>
            </a:xfrm>
            <a:custGeom>
              <a:avLst/>
              <a:gdLst>
                <a:gd name="T0" fmla="*/ 1714500 w 7742"/>
                <a:gd name="T1" fmla="*/ 0 h 56"/>
                <a:gd name="T2" fmla="*/ 0 w 7742"/>
                <a:gd name="T3" fmla="*/ 0 h 56"/>
                <a:gd name="T4" fmla="*/ 0 w 7742"/>
                <a:gd name="T5" fmla="*/ 11112 h 56"/>
                <a:gd name="T6" fmla="*/ 0 60000 65536"/>
                <a:gd name="T7" fmla="*/ 0 60000 65536"/>
                <a:gd name="T8" fmla="*/ 0 60000 65536"/>
                <a:gd name="T9" fmla="*/ 0 w 7742"/>
                <a:gd name="T10" fmla="*/ 0 h 56"/>
                <a:gd name="T11" fmla="*/ 7742 w 7742"/>
                <a:gd name="T12" fmla="*/ 56 h 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42" h="56">
                  <a:moveTo>
                    <a:pt x="7742" y="0"/>
                  </a:moveTo>
                  <a:lnTo>
                    <a:pt x="0" y="0"/>
                  </a:lnTo>
                  <a:lnTo>
                    <a:pt x="0" y="56"/>
                  </a:lnTo>
                </a:path>
              </a:pathLst>
            </a:custGeom>
            <a:noFill/>
            <a:ln w="12700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46" name="Freeform 103"/>
            <p:cNvSpPr>
              <a:spLocks/>
            </p:cNvSpPr>
            <p:nvPr/>
          </p:nvSpPr>
          <p:spPr bwMode="auto">
            <a:xfrm>
              <a:off x="2000250" y="4049713"/>
              <a:ext cx="644525" cy="179387"/>
            </a:xfrm>
            <a:custGeom>
              <a:avLst/>
              <a:gdLst>
                <a:gd name="T0" fmla="*/ 644525 w 2912"/>
                <a:gd name="T1" fmla="*/ 0 h 812"/>
                <a:gd name="T2" fmla="*/ 424519 w 2912"/>
                <a:gd name="T3" fmla="*/ 0 h 812"/>
                <a:gd name="T4" fmla="*/ 424519 w 2912"/>
                <a:gd name="T5" fmla="*/ 41754 h 812"/>
                <a:gd name="T6" fmla="*/ 278660 w 2912"/>
                <a:gd name="T7" fmla="*/ 41754 h 812"/>
                <a:gd name="T8" fmla="*/ 278660 w 2912"/>
                <a:gd name="T9" fmla="*/ 66497 h 812"/>
                <a:gd name="T10" fmla="*/ 136563 w 2912"/>
                <a:gd name="T11" fmla="*/ 66497 h 812"/>
                <a:gd name="T12" fmla="*/ 136563 w 2912"/>
                <a:gd name="T13" fmla="*/ 103391 h 812"/>
                <a:gd name="T14" fmla="*/ 66400 w 2912"/>
                <a:gd name="T15" fmla="*/ 103391 h 812"/>
                <a:gd name="T16" fmla="*/ 66400 w 2912"/>
                <a:gd name="T17" fmla="*/ 125041 h 812"/>
                <a:gd name="T18" fmla="*/ 30987 w 2912"/>
                <a:gd name="T19" fmla="*/ 125041 h 812"/>
                <a:gd name="T20" fmla="*/ 30987 w 2912"/>
                <a:gd name="T21" fmla="*/ 179387 h 812"/>
                <a:gd name="T22" fmla="*/ 0 w 2912"/>
                <a:gd name="T23" fmla="*/ 179387 h 8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12"/>
                <a:gd name="T37" fmla="*/ 0 h 812"/>
                <a:gd name="T38" fmla="*/ 2912 w 2912"/>
                <a:gd name="T39" fmla="*/ 812 h 8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12" h="812">
                  <a:moveTo>
                    <a:pt x="2912" y="0"/>
                  </a:moveTo>
                  <a:lnTo>
                    <a:pt x="1918" y="0"/>
                  </a:lnTo>
                  <a:lnTo>
                    <a:pt x="1918" y="189"/>
                  </a:lnTo>
                  <a:lnTo>
                    <a:pt x="1259" y="189"/>
                  </a:lnTo>
                  <a:lnTo>
                    <a:pt x="1259" y="301"/>
                  </a:lnTo>
                  <a:lnTo>
                    <a:pt x="617" y="301"/>
                  </a:lnTo>
                  <a:lnTo>
                    <a:pt x="617" y="468"/>
                  </a:lnTo>
                  <a:lnTo>
                    <a:pt x="300" y="468"/>
                  </a:lnTo>
                  <a:lnTo>
                    <a:pt x="300" y="566"/>
                  </a:lnTo>
                  <a:lnTo>
                    <a:pt x="140" y="566"/>
                  </a:lnTo>
                  <a:lnTo>
                    <a:pt x="140" y="812"/>
                  </a:lnTo>
                  <a:lnTo>
                    <a:pt x="0" y="812"/>
                  </a:lnTo>
                </a:path>
              </a:pathLst>
            </a:custGeom>
            <a:noFill/>
            <a:ln w="12700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47" name="Freeform 104"/>
            <p:cNvSpPr>
              <a:spLocks/>
            </p:cNvSpPr>
            <p:nvPr/>
          </p:nvSpPr>
          <p:spPr bwMode="auto">
            <a:xfrm>
              <a:off x="2644775" y="3925888"/>
              <a:ext cx="1924050" cy="114300"/>
            </a:xfrm>
            <a:custGeom>
              <a:avLst/>
              <a:gdLst>
                <a:gd name="T0" fmla="*/ 0 w 8685"/>
                <a:gd name="T1" fmla="*/ 114300 h 520"/>
                <a:gd name="T2" fmla="*/ 210017 w 8685"/>
                <a:gd name="T3" fmla="*/ 114300 h 520"/>
                <a:gd name="T4" fmla="*/ 210017 w 8685"/>
                <a:gd name="T5" fmla="*/ 102870 h 520"/>
                <a:gd name="T6" fmla="*/ 492256 w 8685"/>
                <a:gd name="T7" fmla="*/ 102870 h 520"/>
                <a:gd name="T8" fmla="*/ 492256 w 8685"/>
                <a:gd name="T9" fmla="*/ 71218 h 520"/>
                <a:gd name="T10" fmla="*/ 781140 w 8685"/>
                <a:gd name="T11" fmla="*/ 71218 h 520"/>
                <a:gd name="T12" fmla="*/ 781140 w 8685"/>
                <a:gd name="T13" fmla="*/ 36708 h 520"/>
                <a:gd name="T14" fmla="*/ 1065594 w 8685"/>
                <a:gd name="T15" fmla="*/ 36708 h 520"/>
                <a:gd name="T16" fmla="*/ 1065594 w 8685"/>
                <a:gd name="T17" fmla="*/ 22860 h 520"/>
                <a:gd name="T18" fmla="*/ 1357801 w 8685"/>
                <a:gd name="T19" fmla="*/ 22860 h 520"/>
                <a:gd name="T20" fmla="*/ 1357801 w 8685"/>
                <a:gd name="T21" fmla="*/ 3737 h 520"/>
                <a:gd name="T22" fmla="*/ 1639153 w 8685"/>
                <a:gd name="T23" fmla="*/ 3737 h 520"/>
                <a:gd name="T24" fmla="*/ 1639153 w 8685"/>
                <a:gd name="T25" fmla="*/ 0 h 520"/>
                <a:gd name="T26" fmla="*/ 1924050 w 8685"/>
                <a:gd name="T27" fmla="*/ 0 h 52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685"/>
                <a:gd name="T43" fmla="*/ 0 h 520"/>
                <a:gd name="T44" fmla="*/ 8685 w 8685"/>
                <a:gd name="T45" fmla="*/ 520 h 52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685" h="520">
                  <a:moveTo>
                    <a:pt x="0" y="520"/>
                  </a:moveTo>
                  <a:lnTo>
                    <a:pt x="948" y="520"/>
                  </a:lnTo>
                  <a:lnTo>
                    <a:pt x="948" y="468"/>
                  </a:lnTo>
                  <a:lnTo>
                    <a:pt x="2222" y="468"/>
                  </a:lnTo>
                  <a:lnTo>
                    <a:pt x="2222" y="324"/>
                  </a:lnTo>
                  <a:lnTo>
                    <a:pt x="3526" y="324"/>
                  </a:lnTo>
                  <a:lnTo>
                    <a:pt x="3526" y="167"/>
                  </a:lnTo>
                  <a:lnTo>
                    <a:pt x="4810" y="167"/>
                  </a:lnTo>
                  <a:lnTo>
                    <a:pt x="4810" y="104"/>
                  </a:lnTo>
                  <a:lnTo>
                    <a:pt x="6129" y="104"/>
                  </a:lnTo>
                  <a:lnTo>
                    <a:pt x="6129" y="17"/>
                  </a:lnTo>
                  <a:lnTo>
                    <a:pt x="7399" y="17"/>
                  </a:lnTo>
                  <a:lnTo>
                    <a:pt x="7399" y="0"/>
                  </a:lnTo>
                  <a:lnTo>
                    <a:pt x="8685" y="0"/>
                  </a:lnTo>
                </a:path>
              </a:pathLst>
            </a:custGeom>
            <a:noFill/>
            <a:ln w="12700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48" name="Line 80"/>
            <p:cNvSpPr>
              <a:spLocks noChangeShapeType="1"/>
            </p:cNvSpPr>
            <p:nvPr/>
          </p:nvSpPr>
          <p:spPr bwMode="auto">
            <a:xfrm flipH="1">
              <a:off x="3136900" y="2935288"/>
              <a:ext cx="1238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triangl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49" name="Line 84"/>
            <p:cNvSpPr>
              <a:spLocks noChangeShapeType="1"/>
            </p:cNvSpPr>
            <p:nvPr/>
          </p:nvSpPr>
          <p:spPr bwMode="auto">
            <a:xfrm flipH="1">
              <a:off x="3148013" y="2097088"/>
              <a:ext cx="123825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triangl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500" name="Rectangle 236"/>
            <p:cNvSpPr>
              <a:spLocks noChangeArrowheads="1"/>
            </p:cNvSpPr>
            <p:nvPr/>
          </p:nvSpPr>
          <p:spPr bwMode="auto">
            <a:xfrm>
              <a:off x="3013075" y="1905000"/>
              <a:ext cx="704850" cy="16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>
                <a:defRPr/>
              </a:pPr>
              <a:r>
                <a:rPr lang="fr-FR" sz="1050" dirty="0" err="1">
                  <a:solidFill>
                    <a:srgbClr val="000066"/>
                  </a:solidFill>
                </a:rPr>
                <a:t>Favors</a:t>
              </a:r>
              <a:r>
                <a:rPr lang="fr-FR" sz="1050" dirty="0">
                  <a:solidFill>
                    <a:srgbClr val="000066"/>
                  </a:solidFill>
                </a:rPr>
                <a:t> RAL</a:t>
              </a:r>
            </a:p>
          </p:txBody>
        </p:sp>
        <p:sp>
          <p:nvSpPr>
            <p:cNvPr id="11501" name="Rectangle 237"/>
            <p:cNvSpPr>
              <a:spLocks noChangeArrowheads="1"/>
            </p:cNvSpPr>
            <p:nvPr/>
          </p:nvSpPr>
          <p:spPr bwMode="auto">
            <a:xfrm>
              <a:off x="3057525" y="2744788"/>
              <a:ext cx="812800" cy="16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>
                <a:defRPr/>
              </a:pPr>
              <a:r>
                <a:rPr lang="fr-FR" sz="1050" dirty="0" err="1">
                  <a:solidFill>
                    <a:srgbClr val="000066"/>
                  </a:solidFill>
                </a:rPr>
                <a:t>Favors</a:t>
              </a:r>
              <a:r>
                <a:rPr lang="fr-FR" sz="1050" dirty="0">
                  <a:solidFill>
                    <a:srgbClr val="000066"/>
                  </a:solidFill>
                </a:rPr>
                <a:t> DRV/r</a:t>
              </a:r>
            </a:p>
          </p:txBody>
        </p:sp>
        <p:sp>
          <p:nvSpPr>
            <p:cNvPr id="14352" name="Line 244"/>
            <p:cNvSpPr>
              <a:spLocks noChangeShapeType="1"/>
            </p:cNvSpPr>
            <p:nvPr/>
          </p:nvSpPr>
          <p:spPr bwMode="auto">
            <a:xfrm flipH="1">
              <a:off x="1906588" y="4222750"/>
              <a:ext cx="4603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53" name="Freeform 245"/>
            <p:cNvSpPr>
              <a:spLocks/>
            </p:cNvSpPr>
            <p:nvPr/>
          </p:nvSpPr>
          <p:spPr bwMode="auto">
            <a:xfrm>
              <a:off x="3995738" y="4360863"/>
              <a:ext cx="615950" cy="0"/>
            </a:xfrm>
            <a:custGeom>
              <a:avLst/>
              <a:gdLst>
                <a:gd name="T0" fmla="*/ 0 w 2784"/>
                <a:gd name="T1" fmla="*/ 284744 w 2784"/>
                <a:gd name="T2" fmla="*/ 570152 w 2784"/>
                <a:gd name="T3" fmla="*/ 615950 w 2784"/>
                <a:gd name="T4" fmla="*/ 0 60000 65536"/>
                <a:gd name="T5" fmla="*/ 0 60000 65536"/>
                <a:gd name="T6" fmla="*/ 0 60000 65536"/>
                <a:gd name="T7" fmla="*/ 0 60000 65536"/>
                <a:gd name="T8" fmla="*/ 0 w 2784"/>
                <a:gd name="T9" fmla="*/ 2784 w 2784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2784">
                  <a:moveTo>
                    <a:pt x="0" y="0"/>
                  </a:moveTo>
                  <a:lnTo>
                    <a:pt x="1287" y="0"/>
                  </a:lnTo>
                  <a:lnTo>
                    <a:pt x="2577" y="0"/>
                  </a:lnTo>
                  <a:lnTo>
                    <a:pt x="2784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54" name="Line 246"/>
            <p:cNvSpPr>
              <a:spLocks noChangeShapeType="1"/>
            </p:cNvSpPr>
            <p:nvPr/>
          </p:nvSpPr>
          <p:spPr bwMode="auto">
            <a:xfrm flipV="1">
              <a:off x="4565650" y="4360863"/>
              <a:ext cx="0" cy="60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55" name="Line 247"/>
            <p:cNvSpPr>
              <a:spLocks noChangeShapeType="1"/>
            </p:cNvSpPr>
            <p:nvPr/>
          </p:nvSpPr>
          <p:spPr bwMode="auto">
            <a:xfrm flipV="1">
              <a:off x="2000250" y="4360863"/>
              <a:ext cx="0" cy="60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56" name="Line 248"/>
            <p:cNvSpPr>
              <a:spLocks noChangeShapeType="1"/>
            </p:cNvSpPr>
            <p:nvPr/>
          </p:nvSpPr>
          <p:spPr bwMode="auto">
            <a:xfrm flipV="1">
              <a:off x="2427288" y="4360863"/>
              <a:ext cx="0" cy="60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57" name="Line 249"/>
            <p:cNvSpPr>
              <a:spLocks noChangeShapeType="1"/>
            </p:cNvSpPr>
            <p:nvPr/>
          </p:nvSpPr>
          <p:spPr bwMode="auto">
            <a:xfrm flipV="1">
              <a:off x="3138488" y="4360863"/>
              <a:ext cx="0" cy="60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58" name="Line 250"/>
            <p:cNvSpPr>
              <a:spLocks noChangeShapeType="1"/>
            </p:cNvSpPr>
            <p:nvPr/>
          </p:nvSpPr>
          <p:spPr bwMode="auto">
            <a:xfrm flipV="1">
              <a:off x="2855913" y="4360863"/>
              <a:ext cx="0" cy="60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59" name="Freeform 251"/>
            <p:cNvSpPr>
              <a:spLocks/>
            </p:cNvSpPr>
            <p:nvPr/>
          </p:nvSpPr>
          <p:spPr bwMode="auto">
            <a:xfrm>
              <a:off x="1952625" y="2409825"/>
              <a:ext cx="2043113" cy="1951038"/>
            </a:xfrm>
            <a:custGeom>
              <a:avLst/>
              <a:gdLst>
                <a:gd name="T0" fmla="*/ 0 w 9224"/>
                <a:gd name="T1" fmla="*/ 0 h 8866"/>
                <a:gd name="T2" fmla="*/ 0 w 9224"/>
                <a:gd name="T3" fmla="*/ 450019 h 8866"/>
                <a:gd name="T4" fmla="*/ 0 w 9224"/>
                <a:gd name="T5" fmla="*/ 943831 h 8866"/>
                <a:gd name="T6" fmla="*/ 0 w 9224"/>
                <a:gd name="T7" fmla="*/ 1438082 h 8866"/>
                <a:gd name="T8" fmla="*/ 0 w 9224"/>
                <a:gd name="T9" fmla="*/ 1951038 h 8866"/>
                <a:gd name="T10" fmla="*/ 46736 w 9224"/>
                <a:gd name="T11" fmla="*/ 1951038 h 8866"/>
                <a:gd name="T12" fmla="*/ 474452 w 9224"/>
                <a:gd name="T13" fmla="*/ 1951038 h 8866"/>
                <a:gd name="T14" fmla="*/ 902390 w 9224"/>
                <a:gd name="T15" fmla="*/ 1951038 h 8866"/>
                <a:gd name="T16" fmla="*/ 1187681 w 9224"/>
                <a:gd name="T17" fmla="*/ 1951038 h 8866"/>
                <a:gd name="T18" fmla="*/ 1472751 w 9224"/>
                <a:gd name="T19" fmla="*/ 1951038 h 8866"/>
                <a:gd name="T20" fmla="*/ 1758043 w 9224"/>
                <a:gd name="T21" fmla="*/ 1951038 h 8866"/>
                <a:gd name="T22" fmla="*/ 2043113 w 9224"/>
                <a:gd name="T23" fmla="*/ 1951038 h 886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24"/>
                <a:gd name="T37" fmla="*/ 0 h 8866"/>
                <a:gd name="T38" fmla="*/ 9224 w 9224"/>
                <a:gd name="T39" fmla="*/ 8866 h 886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24" h="8866">
                  <a:moveTo>
                    <a:pt x="0" y="0"/>
                  </a:moveTo>
                  <a:lnTo>
                    <a:pt x="0" y="2045"/>
                  </a:lnTo>
                  <a:lnTo>
                    <a:pt x="0" y="4289"/>
                  </a:lnTo>
                  <a:lnTo>
                    <a:pt x="0" y="6535"/>
                  </a:lnTo>
                  <a:lnTo>
                    <a:pt x="0" y="8866"/>
                  </a:lnTo>
                  <a:lnTo>
                    <a:pt x="211" y="8866"/>
                  </a:lnTo>
                  <a:lnTo>
                    <a:pt x="2142" y="8866"/>
                  </a:lnTo>
                  <a:lnTo>
                    <a:pt x="4074" y="8866"/>
                  </a:lnTo>
                  <a:lnTo>
                    <a:pt x="5362" y="8866"/>
                  </a:lnTo>
                  <a:lnTo>
                    <a:pt x="6649" y="8866"/>
                  </a:lnTo>
                  <a:lnTo>
                    <a:pt x="7937" y="8866"/>
                  </a:lnTo>
                  <a:lnTo>
                    <a:pt x="9224" y="8866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0" name="Line 252"/>
            <p:cNvSpPr>
              <a:spLocks noChangeShapeType="1"/>
            </p:cNvSpPr>
            <p:nvPr/>
          </p:nvSpPr>
          <p:spPr bwMode="auto">
            <a:xfrm>
              <a:off x="1906588" y="3727450"/>
              <a:ext cx="4603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1" name="Line 253"/>
            <p:cNvSpPr>
              <a:spLocks noChangeShapeType="1"/>
            </p:cNvSpPr>
            <p:nvPr/>
          </p:nvSpPr>
          <p:spPr bwMode="auto">
            <a:xfrm flipV="1">
              <a:off x="3709988" y="4360863"/>
              <a:ext cx="0" cy="60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2" name="Line 254"/>
            <p:cNvSpPr>
              <a:spLocks noChangeShapeType="1"/>
            </p:cNvSpPr>
            <p:nvPr/>
          </p:nvSpPr>
          <p:spPr bwMode="auto">
            <a:xfrm flipV="1">
              <a:off x="3424238" y="4360863"/>
              <a:ext cx="0" cy="60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3" name="Line 255"/>
            <p:cNvSpPr>
              <a:spLocks noChangeShapeType="1"/>
            </p:cNvSpPr>
            <p:nvPr/>
          </p:nvSpPr>
          <p:spPr bwMode="auto">
            <a:xfrm flipV="1">
              <a:off x="4279900" y="4360863"/>
              <a:ext cx="0" cy="60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4" name="Line 256"/>
            <p:cNvSpPr>
              <a:spLocks noChangeShapeType="1"/>
            </p:cNvSpPr>
            <p:nvPr/>
          </p:nvSpPr>
          <p:spPr bwMode="auto">
            <a:xfrm flipV="1">
              <a:off x="3995738" y="4360863"/>
              <a:ext cx="0" cy="60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5" name="Line 257"/>
            <p:cNvSpPr>
              <a:spLocks noChangeShapeType="1"/>
            </p:cNvSpPr>
            <p:nvPr/>
          </p:nvSpPr>
          <p:spPr bwMode="auto">
            <a:xfrm flipH="1">
              <a:off x="1906588" y="3232150"/>
              <a:ext cx="4603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6" name="Line 258"/>
            <p:cNvSpPr>
              <a:spLocks noChangeShapeType="1"/>
            </p:cNvSpPr>
            <p:nvPr/>
          </p:nvSpPr>
          <p:spPr bwMode="auto">
            <a:xfrm>
              <a:off x="1952625" y="2189163"/>
              <a:ext cx="0" cy="5715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7" name="Line 259"/>
            <p:cNvSpPr>
              <a:spLocks noChangeShapeType="1"/>
            </p:cNvSpPr>
            <p:nvPr/>
          </p:nvSpPr>
          <p:spPr bwMode="auto">
            <a:xfrm>
              <a:off x="1952625" y="2738438"/>
              <a:ext cx="0" cy="4445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8" name="Line 260"/>
            <p:cNvSpPr>
              <a:spLocks noChangeShapeType="1"/>
            </p:cNvSpPr>
            <p:nvPr/>
          </p:nvSpPr>
          <p:spPr bwMode="auto">
            <a:xfrm>
              <a:off x="1952625" y="2246313"/>
              <a:ext cx="0" cy="4921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69" name="Line 261"/>
            <p:cNvSpPr>
              <a:spLocks noChangeShapeType="1"/>
            </p:cNvSpPr>
            <p:nvPr/>
          </p:nvSpPr>
          <p:spPr bwMode="auto">
            <a:xfrm>
              <a:off x="1906588" y="2738438"/>
              <a:ext cx="4603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70" name="Line 262"/>
            <p:cNvSpPr>
              <a:spLocks noChangeShapeType="1"/>
            </p:cNvSpPr>
            <p:nvPr/>
          </p:nvSpPr>
          <p:spPr bwMode="auto">
            <a:xfrm flipH="1">
              <a:off x="1906588" y="2246313"/>
              <a:ext cx="4603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371" name="Rectangle 263"/>
            <p:cNvSpPr>
              <a:spLocks noChangeArrowheads="1"/>
            </p:cNvSpPr>
            <p:nvPr/>
          </p:nvSpPr>
          <p:spPr bwMode="auto">
            <a:xfrm>
              <a:off x="2349500" y="4422775"/>
              <a:ext cx="1555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4372" name="Rectangle 264"/>
            <p:cNvSpPr>
              <a:spLocks noChangeArrowheads="1"/>
            </p:cNvSpPr>
            <p:nvPr/>
          </p:nvSpPr>
          <p:spPr bwMode="auto">
            <a:xfrm>
              <a:off x="1944688" y="4422775"/>
              <a:ext cx="77787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4373" name="Rectangle 265"/>
            <p:cNvSpPr>
              <a:spLocks noChangeArrowheads="1"/>
            </p:cNvSpPr>
            <p:nvPr/>
          </p:nvSpPr>
          <p:spPr bwMode="auto">
            <a:xfrm>
              <a:off x="2776538" y="4422775"/>
              <a:ext cx="1555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14374" name="Rectangle 266"/>
            <p:cNvSpPr>
              <a:spLocks noChangeArrowheads="1"/>
            </p:cNvSpPr>
            <p:nvPr/>
          </p:nvSpPr>
          <p:spPr bwMode="auto">
            <a:xfrm>
              <a:off x="3060700" y="4422775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64</a:t>
              </a:r>
            </a:p>
          </p:txBody>
        </p:sp>
        <p:sp>
          <p:nvSpPr>
            <p:cNvPr id="14375" name="Rectangle 267"/>
            <p:cNvSpPr>
              <a:spLocks noChangeArrowheads="1"/>
            </p:cNvSpPr>
            <p:nvPr/>
          </p:nvSpPr>
          <p:spPr bwMode="auto">
            <a:xfrm>
              <a:off x="3346450" y="4422775"/>
              <a:ext cx="1555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4376" name="Rectangle 268"/>
            <p:cNvSpPr>
              <a:spLocks noChangeArrowheads="1"/>
            </p:cNvSpPr>
            <p:nvPr/>
          </p:nvSpPr>
          <p:spPr bwMode="auto">
            <a:xfrm>
              <a:off x="3632200" y="4422775"/>
              <a:ext cx="1555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14377" name="Rectangle 269"/>
            <p:cNvSpPr>
              <a:spLocks noChangeArrowheads="1"/>
            </p:cNvSpPr>
            <p:nvPr/>
          </p:nvSpPr>
          <p:spPr bwMode="auto">
            <a:xfrm>
              <a:off x="3892550" y="4422775"/>
              <a:ext cx="2333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112</a:t>
              </a:r>
            </a:p>
          </p:txBody>
        </p:sp>
        <p:sp>
          <p:nvSpPr>
            <p:cNvPr id="14378" name="Rectangle 270"/>
            <p:cNvSpPr>
              <a:spLocks noChangeArrowheads="1"/>
            </p:cNvSpPr>
            <p:nvPr/>
          </p:nvSpPr>
          <p:spPr bwMode="auto">
            <a:xfrm>
              <a:off x="4178300" y="4422775"/>
              <a:ext cx="2333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128</a:t>
              </a:r>
            </a:p>
          </p:txBody>
        </p:sp>
        <p:sp>
          <p:nvSpPr>
            <p:cNvPr id="14379" name="Rectangle 271"/>
            <p:cNvSpPr>
              <a:spLocks noChangeArrowheads="1"/>
            </p:cNvSpPr>
            <p:nvPr/>
          </p:nvSpPr>
          <p:spPr bwMode="auto">
            <a:xfrm>
              <a:off x="4462463" y="4422775"/>
              <a:ext cx="23495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144</a:t>
              </a:r>
            </a:p>
          </p:txBody>
        </p:sp>
        <p:sp>
          <p:nvSpPr>
            <p:cNvPr id="14380" name="Rectangle 272"/>
            <p:cNvSpPr>
              <a:spLocks noChangeArrowheads="1"/>
            </p:cNvSpPr>
            <p:nvPr/>
          </p:nvSpPr>
          <p:spPr bwMode="auto">
            <a:xfrm>
              <a:off x="1574800" y="4129088"/>
              <a:ext cx="2730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0.00</a:t>
              </a:r>
            </a:p>
          </p:txBody>
        </p:sp>
        <p:sp>
          <p:nvSpPr>
            <p:cNvPr id="14381" name="Rectangle 273"/>
            <p:cNvSpPr>
              <a:spLocks noChangeArrowheads="1"/>
            </p:cNvSpPr>
            <p:nvPr/>
          </p:nvSpPr>
          <p:spPr bwMode="auto">
            <a:xfrm>
              <a:off x="1574800" y="3654425"/>
              <a:ext cx="27305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0.25</a:t>
              </a:r>
            </a:p>
          </p:txBody>
        </p:sp>
        <p:sp>
          <p:nvSpPr>
            <p:cNvPr id="14382" name="Rectangle 274"/>
            <p:cNvSpPr>
              <a:spLocks noChangeArrowheads="1"/>
            </p:cNvSpPr>
            <p:nvPr/>
          </p:nvSpPr>
          <p:spPr bwMode="auto">
            <a:xfrm>
              <a:off x="1574800" y="3162300"/>
              <a:ext cx="2730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0.50</a:t>
              </a:r>
            </a:p>
          </p:txBody>
        </p:sp>
        <p:sp>
          <p:nvSpPr>
            <p:cNvPr id="14383" name="Rectangle 275"/>
            <p:cNvSpPr>
              <a:spLocks noChangeArrowheads="1"/>
            </p:cNvSpPr>
            <p:nvPr/>
          </p:nvSpPr>
          <p:spPr bwMode="auto">
            <a:xfrm>
              <a:off x="1574800" y="2667000"/>
              <a:ext cx="2730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0.75</a:t>
              </a:r>
            </a:p>
          </p:txBody>
        </p:sp>
        <p:sp>
          <p:nvSpPr>
            <p:cNvPr id="14384" name="Rectangle 276"/>
            <p:cNvSpPr>
              <a:spLocks noChangeArrowheads="1"/>
            </p:cNvSpPr>
            <p:nvPr/>
          </p:nvSpPr>
          <p:spPr bwMode="auto">
            <a:xfrm>
              <a:off x="1574800" y="2173288"/>
              <a:ext cx="273050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1.00</a:t>
              </a:r>
            </a:p>
          </p:txBody>
        </p:sp>
        <p:sp>
          <p:nvSpPr>
            <p:cNvPr id="14385" name="Rectangle 277"/>
            <p:cNvSpPr>
              <a:spLocks noChangeArrowheads="1"/>
            </p:cNvSpPr>
            <p:nvPr/>
          </p:nvSpPr>
          <p:spPr bwMode="auto">
            <a:xfrm>
              <a:off x="3294063" y="4584700"/>
              <a:ext cx="412750" cy="1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>
                  <a:solidFill>
                    <a:srgbClr val="000066"/>
                  </a:solidFill>
                </a:rPr>
                <a:t>Week</a:t>
              </a:r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4386" name="Rectangle 278"/>
            <p:cNvSpPr>
              <a:spLocks noChangeArrowheads="1"/>
            </p:cNvSpPr>
            <p:nvPr/>
          </p:nvSpPr>
          <p:spPr bwMode="auto">
            <a:xfrm>
              <a:off x="2328863" y="4840288"/>
              <a:ext cx="212725" cy="150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548</a:t>
              </a:r>
            </a:p>
          </p:txBody>
        </p:sp>
        <p:sp>
          <p:nvSpPr>
            <p:cNvPr id="14387" name="Rectangle 279"/>
            <p:cNvSpPr>
              <a:spLocks noChangeArrowheads="1"/>
            </p:cNvSpPr>
            <p:nvPr/>
          </p:nvSpPr>
          <p:spPr bwMode="auto">
            <a:xfrm>
              <a:off x="2328863" y="4972050"/>
              <a:ext cx="2127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585</a:t>
              </a:r>
            </a:p>
          </p:txBody>
        </p:sp>
        <p:sp>
          <p:nvSpPr>
            <p:cNvPr id="14388" name="Rectangle 280"/>
            <p:cNvSpPr>
              <a:spLocks noChangeArrowheads="1"/>
            </p:cNvSpPr>
            <p:nvPr/>
          </p:nvSpPr>
          <p:spPr bwMode="auto">
            <a:xfrm>
              <a:off x="2328863" y="5105400"/>
              <a:ext cx="2127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576</a:t>
              </a:r>
            </a:p>
          </p:txBody>
        </p:sp>
        <p:sp>
          <p:nvSpPr>
            <p:cNvPr id="14389" name="Rectangle 281"/>
            <p:cNvSpPr>
              <a:spLocks noChangeArrowheads="1"/>
            </p:cNvSpPr>
            <p:nvPr/>
          </p:nvSpPr>
          <p:spPr bwMode="auto">
            <a:xfrm>
              <a:off x="1900238" y="4840288"/>
              <a:ext cx="212725" cy="150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605</a:t>
              </a:r>
            </a:p>
          </p:txBody>
        </p:sp>
        <p:sp>
          <p:nvSpPr>
            <p:cNvPr id="14390" name="Rectangle 282"/>
            <p:cNvSpPr>
              <a:spLocks noChangeArrowheads="1"/>
            </p:cNvSpPr>
            <p:nvPr/>
          </p:nvSpPr>
          <p:spPr bwMode="auto">
            <a:xfrm>
              <a:off x="1900238" y="4972050"/>
              <a:ext cx="2127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603</a:t>
              </a:r>
            </a:p>
          </p:txBody>
        </p:sp>
        <p:sp>
          <p:nvSpPr>
            <p:cNvPr id="14391" name="Rectangle 283"/>
            <p:cNvSpPr>
              <a:spLocks noChangeArrowheads="1"/>
            </p:cNvSpPr>
            <p:nvPr/>
          </p:nvSpPr>
          <p:spPr bwMode="auto">
            <a:xfrm>
              <a:off x="1900238" y="5105400"/>
              <a:ext cx="2127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601</a:t>
              </a:r>
            </a:p>
          </p:txBody>
        </p:sp>
        <p:sp>
          <p:nvSpPr>
            <p:cNvPr id="14392" name="Rectangle 284"/>
            <p:cNvSpPr>
              <a:spLocks noChangeArrowheads="1"/>
            </p:cNvSpPr>
            <p:nvPr/>
          </p:nvSpPr>
          <p:spPr bwMode="auto">
            <a:xfrm>
              <a:off x="2755900" y="4840288"/>
              <a:ext cx="212725" cy="150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522</a:t>
              </a:r>
            </a:p>
          </p:txBody>
        </p:sp>
        <p:sp>
          <p:nvSpPr>
            <p:cNvPr id="14393" name="Rectangle 285"/>
            <p:cNvSpPr>
              <a:spLocks noChangeArrowheads="1"/>
            </p:cNvSpPr>
            <p:nvPr/>
          </p:nvSpPr>
          <p:spPr bwMode="auto">
            <a:xfrm>
              <a:off x="2755900" y="4972050"/>
              <a:ext cx="2127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562</a:t>
              </a:r>
            </a:p>
          </p:txBody>
        </p:sp>
        <p:sp>
          <p:nvSpPr>
            <p:cNvPr id="14394" name="Rectangle 286"/>
            <p:cNvSpPr>
              <a:spLocks noChangeArrowheads="1"/>
            </p:cNvSpPr>
            <p:nvPr/>
          </p:nvSpPr>
          <p:spPr bwMode="auto">
            <a:xfrm>
              <a:off x="2755900" y="5105400"/>
              <a:ext cx="2127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553</a:t>
              </a:r>
            </a:p>
          </p:txBody>
        </p:sp>
        <p:sp>
          <p:nvSpPr>
            <p:cNvPr id="14395" name="Rectangle 287"/>
            <p:cNvSpPr>
              <a:spLocks noChangeArrowheads="1"/>
            </p:cNvSpPr>
            <p:nvPr/>
          </p:nvSpPr>
          <p:spPr bwMode="auto">
            <a:xfrm>
              <a:off x="3611563" y="4840288"/>
              <a:ext cx="212725" cy="150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467</a:t>
              </a:r>
            </a:p>
          </p:txBody>
        </p:sp>
        <p:sp>
          <p:nvSpPr>
            <p:cNvPr id="14396" name="Rectangle 288"/>
            <p:cNvSpPr>
              <a:spLocks noChangeArrowheads="1"/>
            </p:cNvSpPr>
            <p:nvPr/>
          </p:nvSpPr>
          <p:spPr bwMode="auto">
            <a:xfrm>
              <a:off x="3611563" y="4972050"/>
              <a:ext cx="2127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534</a:t>
              </a:r>
            </a:p>
          </p:txBody>
        </p:sp>
        <p:sp>
          <p:nvSpPr>
            <p:cNvPr id="14397" name="Rectangle 289"/>
            <p:cNvSpPr>
              <a:spLocks noChangeArrowheads="1"/>
            </p:cNvSpPr>
            <p:nvPr/>
          </p:nvSpPr>
          <p:spPr bwMode="auto">
            <a:xfrm>
              <a:off x="3611563" y="5105400"/>
              <a:ext cx="2127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517</a:t>
              </a:r>
            </a:p>
          </p:txBody>
        </p:sp>
        <p:sp>
          <p:nvSpPr>
            <p:cNvPr id="14398" name="Rectangle 290"/>
            <p:cNvSpPr>
              <a:spLocks noChangeArrowheads="1"/>
            </p:cNvSpPr>
            <p:nvPr/>
          </p:nvSpPr>
          <p:spPr bwMode="auto">
            <a:xfrm>
              <a:off x="4468813" y="4840288"/>
              <a:ext cx="211137" cy="150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349</a:t>
              </a:r>
            </a:p>
          </p:txBody>
        </p:sp>
        <p:sp>
          <p:nvSpPr>
            <p:cNvPr id="14399" name="Rectangle 291"/>
            <p:cNvSpPr>
              <a:spLocks noChangeArrowheads="1"/>
            </p:cNvSpPr>
            <p:nvPr/>
          </p:nvSpPr>
          <p:spPr bwMode="auto">
            <a:xfrm>
              <a:off x="4468813" y="4972050"/>
              <a:ext cx="211137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411</a:t>
              </a:r>
            </a:p>
          </p:txBody>
        </p:sp>
        <p:sp>
          <p:nvSpPr>
            <p:cNvPr id="14400" name="Rectangle 292"/>
            <p:cNvSpPr>
              <a:spLocks noChangeArrowheads="1"/>
            </p:cNvSpPr>
            <p:nvPr/>
          </p:nvSpPr>
          <p:spPr bwMode="auto">
            <a:xfrm>
              <a:off x="4468813" y="5105400"/>
              <a:ext cx="211137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392</a:t>
              </a:r>
            </a:p>
          </p:txBody>
        </p:sp>
        <p:sp>
          <p:nvSpPr>
            <p:cNvPr id="14401" name="Rectangle 293"/>
            <p:cNvSpPr>
              <a:spLocks noChangeArrowheads="1"/>
            </p:cNvSpPr>
            <p:nvPr/>
          </p:nvSpPr>
          <p:spPr bwMode="auto">
            <a:xfrm>
              <a:off x="1379538" y="4840288"/>
              <a:ext cx="339725" cy="150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900" b="1">
                  <a:solidFill>
                    <a:srgbClr val="000066"/>
                  </a:solidFill>
                </a:rPr>
                <a:t>ATV/r</a:t>
              </a:r>
            </a:p>
          </p:txBody>
        </p:sp>
        <p:sp>
          <p:nvSpPr>
            <p:cNvPr id="14402" name="Rectangle 294"/>
            <p:cNvSpPr>
              <a:spLocks noChangeArrowheads="1"/>
            </p:cNvSpPr>
            <p:nvPr/>
          </p:nvSpPr>
          <p:spPr bwMode="auto">
            <a:xfrm>
              <a:off x="1457325" y="4972050"/>
              <a:ext cx="261938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900" b="1">
                  <a:solidFill>
                    <a:srgbClr val="000066"/>
                  </a:solidFill>
                </a:rPr>
                <a:t>RAL</a:t>
              </a:r>
            </a:p>
          </p:txBody>
        </p:sp>
        <p:sp>
          <p:nvSpPr>
            <p:cNvPr id="14403" name="Rectangle 295"/>
            <p:cNvSpPr>
              <a:spLocks noChangeArrowheads="1"/>
            </p:cNvSpPr>
            <p:nvPr/>
          </p:nvSpPr>
          <p:spPr bwMode="auto">
            <a:xfrm>
              <a:off x="1365250" y="5105400"/>
              <a:ext cx="35401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900" b="1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14404" name="Line 297"/>
            <p:cNvSpPr>
              <a:spLocks noChangeShapeType="1"/>
            </p:cNvSpPr>
            <p:nvPr/>
          </p:nvSpPr>
          <p:spPr bwMode="auto">
            <a:xfrm>
              <a:off x="3708400" y="3336925"/>
              <a:ext cx="0" cy="950913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05" name="Line 105"/>
            <p:cNvSpPr>
              <a:spLocks noChangeShapeType="1"/>
            </p:cNvSpPr>
            <p:nvPr/>
          </p:nvSpPr>
          <p:spPr bwMode="auto">
            <a:xfrm flipH="1">
              <a:off x="2522538" y="3281363"/>
              <a:ext cx="266700" cy="0"/>
            </a:xfrm>
            <a:prstGeom prst="line">
              <a:avLst/>
            </a:prstGeom>
            <a:noFill/>
            <a:ln w="635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06" name="Freeform 117"/>
            <p:cNvSpPr>
              <a:spLocks/>
            </p:cNvSpPr>
            <p:nvPr/>
          </p:nvSpPr>
          <p:spPr bwMode="auto">
            <a:xfrm>
              <a:off x="3008313" y="3030538"/>
              <a:ext cx="39687" cy="39687"/>
            </a:xfrm>
            <a:custGeom>
              <a:avLst/>
              <a:gdLst>
                <a:gd name="T0" fmla="*/ 0 w 126"/>
                <a:gd name="T1" fmla="*/ 19592 h 158"/>
                <a:gd name="T2" fmla="*/ 0 w 126"/>
                <a:gd name="T3" fmla="*/ 39687 h 158"/>
                <a:gd name="T4" fmla="*/ 39687 w 126"/>
                <a:gd name="T5" fmla="*/ 39687 h 158"/>
                <a:gd name="T6" fmla="*/ 39687 w 126"/>
                <a:gd name="T7" fmla="*/ 19592 h 158"/>
                <a:gd name="T8" fmla="*/ 39687 w 126"/>
                <a:gd name="T9" fmla="*/ 0 h 158"/>
                <a:gd name="T10" fmla="*/ 0 w 126"/>
                <a:gd name="T11" fmla="*/ 0 h 158"/>
                <a:gd name="T12" fmla="*/ 0 w 126"/>
                <a:gd name="T13" fmla="*/ 19592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6"/>
                <a:gd name="T22" fmla="*/ 0 h 158"/>
                <a:gd name="T23" fmla="*/ 126 w 126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6" h="158">
                  <a:moveTo>
                    <a:pt x="0" y="78"/>
                  </a:moveTo>
                  <a:lnTo>
                    <a:pt x="0" y="158"/>
                  </a:lnTo>
                  <a:lnTo>
                    <a:pt x="126" y="158"/>
                  </a:lnTo>
                  <a:lnTo>
                    <a:pt x="126" y="78"/>
                  </a:lnTo>
                  <a:lnTo>
                    <a:pt x="126" y="0"/>
                  </a:lnTo>
                  <a:lnTo>
                    <a:pt x="0" y="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333399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07" name="Freeform 119"/>
            <p:cNvSpPr>
              <a:spLocks/>
            </p:cNvSpPr>
            <p:nvPr/>
          </p:nvSpPr>
          <p:spPr bwMode="auto">
            <a:xfrm>
              <a:off x="3121025" y="3011488"/>
              <a:ext cx="0" cy="79375"/>
            </a:xfrm>
            <a:custGeom>
              <a:avLst/>
              <a:gdLst>
                <a:gd name="T0" fmla="*/ 0 h 321"/>
                <a:gd name="T1" fmla="*/ 39564 h 321"/>
                <a:gd name="T2" fmla="*/ 79375 h 321"/>
                <a:gd name="T3" fmla="*/ 0 60000 65536"/>
                <a:gd name="T4" fmla="*/ 0 60000 65536"/>
                <a:gd name="T5" fmla="*/ 0 60000 65536"/>
                <a:gd name="T6" fmla="*/ 0 h 321"/>
                <a:gd name="T7" fmla="*/ 321 h 321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21">
                  <a:moveTo>
                    <a:pt x="0" y="0"/>
                  </a:moveTo>
                  <a:lnTo>
                    <a:pt x="0" y="160"/>
                  </a:lnTo>
                  <a:lnTo>
                    <a:pt x="0" y="321"/>
                  </a:lnTo>
                </a:path>
              </a:pathLst>
            </a:cu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08" name="Line 120"/>
            <p:cNvSpPr>
              <a:spLocks noChangeShapeType="1"/>
            </p:cNvSpPr>
            <p:nvPr/>
          </p:nvSpPr>
          <p:spPr bwMode="auto">
            <a:xfrm flipH="1">
              <a:off x="3048000" y="3051175"/>
              <a:ext cx="73025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09" name="Line 121"/>
            <p:cNvSpPr>
              <a:spLocks noChangeShapeType="1"/>
            </p:cNvSpPr>
            <p:nvPr/>
          </p:nvSpPr>
          <p:spPr bwMode="auto">
            <a:xfrm flipH="1">
              <a:off x="2925763" y="3051175"/>
              <a:ext cx="8255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4410" name="Grouper 129"/>
            <p:cNvGrpSpPr>
              <a:grpSpLocks/>
            </p:cNvGrpSpPr>
            <p:nvPr/>
          </p:nvGrpSpPr>
          <p:grpSpPr bwMode="auto">
            <a:xfrm>
              <a:off x="2925763" y="3011488"/>
              <a:ext cx="0" cy="79375"/>
              <a:chOff x="4007883" y="2819424"/>
              <a:chExt cx="0" cy="154988"/>
            </a:xfrm>
          </p:grpSpPr>
          <p:sp>
            <p:nvSpPr>
              <p:cNvPr id="14454" name="Line 118"/>
              <p:cNvSpPr>
                <a:spLocks noChangeShapeType="1"/>
              </p:cNvSpPr>
              <p:nvPr/>
            </p:nvSpPr>
            <p:spPr bwMode="auto">
              <a:xfrm flipV="1">
                <a:off x="4007883" y="2819424"/>
                <a:ext cx="0" cy="77494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5" name="Line 122"/>
              <p:cNvSpPr>
                <a:spLocks noChangeShapeType="1"/>
              </p:cNvSpPr>
              <p:nvPr/>
            </p:nvSpPr>
            <p:spPr bwMode="auto">
              <a:xfrm flipV="1">
                <a:off x="4007883" y="2896918"/>
                <a:ext cx="0" cy="77494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4411" name="Grouper 130"/>
            <p:cNvGrpSpPr>
              <a:grpSpLocks/>
            </p:cNvGrpSpPr>
            <p:nvPr/>
          </p:nvGrpSpPr>
          <p:grpSpPr bwMode="auto">
            <a:xfrm>
              <a:off x="2854325" y="2573338"/>
              <a:ext cx="39688" cy="39687"/>
              <a:chOff x="3936666" y="2296344"/>
              <a:chExt cx="42204" cy="73619"/>
            </a:xfrm>
          </p:grpSpPr>
          <p:sp>
            <p:nvSpPr>
              <p:cNvPr id="14452" name="Freeform 123"/>
              <p:cNvSpPr>
                <a:spLocks/>
              </p:cNvSpPr>
              <p:nvPr/>
            </p:nvSpPr>
            <p:spPr bwMode="auto">
              <a:xfrm>
                <a:off x="3936666" y="2331216"/>
                <a:ext cx="42204" cy="38747"/>
              </a:xfrm>
              <a:custGeom>
                <a:avLst/>
                <a:gdLst>
                  <a:gd name="T0" fmla="*/ 42204 w 126"/>
                  <a:gd name="T1" fmla="*/ 0 h 80"/>
                  <a:gd name="T2" fmla="*/ 39189 w 126"/>
                  <a:gd name="T3" fmla="*/ 0 h 80"/>
                  <a:gd name="T4" fmla="*/ 0 w 126"/>
                  <a:gd name="T5" fmla="*/ 0 h 80"/>
                  <a:gd name="T6" fmla="*/ 0 w 126"/>
                  <a:gd name="T7" fmla="*/ 38747 h 80"/>
                  <a:gd name="T8" fmla="*/ 42204 w 126"/>
                  <a:gd name="T9" fmla="*/ 38747 h 80"/>
                  <a:gd name="T10" fmla="*/ 42204 w 126"/>
                  <a:gd name="T11" fmla="*/ 0 h 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6"/>
                  <a:gd name="T19" fmla="*/ 0 h 80"/>
                  <a:gd name="T20" fmla="*/ 126 w 126"/>
                  <a:gd name="T21" fmla="*/ 80 h 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6" h="80">
                    <a:moveTo>
                      <a:pt x="126" y="0"/>
                    </a:moveTo>
                    <a:lnTo>
                      <a:pt x="117" y="0"/>
                    </a:lnTo>
                    <a:lnTo>
                      <a:pt x="0" y="0"/>
                    </a:lnTo>
                    <a:lnTo>
                      <a:pt x="0" y="80"/>
                    </a:lnTo>
                    <a:lnTo>
                      <a:pt x="126" y="80"/>
                    </a:lnTo>
                    <a:lnTo>
                      <a:pt x="126" y="0"/>
                    </a:lnTo>
                    <a:close/>
                  </a:path>
                </a:pathLst>
              </a:custGeom>
              <a:solidFill>
                <a:srgbClr val="333399"/>
              </a:solidFill>
              <a:ln w="190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3" name="Freeform 124"/>
              <p:cNvSpPr>
                <a:spLocks/>
              </p:cNvSpPr>
              <p:nvPr/>
            </p:nvSpPr>
            <p:spPr bwMode="auto">
              <a:xfrm>
                <a:off x="3936666" y="2296344"/>
                <a:ext cx="42204" cy="34871"/>
              </a:xfrm>
              <a:custGeom>
                <a:avLst/>
                <a:gdLst>
                  <a:gd name="T0" fmla="*/ 39189 w 126"/>
                  <a:gd name="T1" fmla="*/ 34871 h 78"/>
                  <a:gd name="T2" fmla="*/ 42204 w 126"/>
                  <a:gd name="T3" fmla="*/ 34871 h 78"/>
                  <a:gd name="T4" fmla="*/ 42204 w 126"/>
                  <a:gd name="T5" fmla="*/ 0 h 78"/>
                  <a:gd name="T6" fmla="*/ 0 w 126"/>
                  <a:gd name="T7" fmla="*/ 0 h 78"/>
                  <a:gd name="T8" fmla="*/ 0 w 126"/>
                  <a:gd name="T9" fmla="*/ 34871 h 78"/>
                  <a:gd name="T10" fmla="*/ 39189 w 126"/>
                  <a:gd name="T11" fmla="*/ 34871 h 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6"/>
                  <a:gd name="T19" fmla="*/ 0 h 78"/>
                  <a:gd name="T20" fmla="*/ 126 w 126"/>
                  <a:gd name="T21" fmla="*/ 78 h 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6" h="78">
                    <a:moveTo>
                      <a:pt x="117" y="78"/>
                    </a:moveTo>
                    <a:lnTo>
                      <a:pt x="126" y="78"/>
                    </a:lnTo>
                    <a:lnTo>
                      <a:pt x="126" y="0"/>
                    </a:lnTo>
                    <a:lnTo>
                      <a:pt x="0" y="0"/>
                    </a:lnTo>
                    <a:lnTo>
                      <a:pt x="0" y="78"/>
                    </a:lnTo>
                    <a:lnTo>
                      <a:pt x="117" y="78"/>
                    </a:lnTo>
                    <a:close/>
                  </a:path>
                </a:pathLst>
              </a:custGeom>
              <a:solidFill>
                <a:srgbClr val="333399"/>
              </a:solidFill>
              <a:ln w="190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412" name="Freeform 125"/>
            <p:cNvSpPr>
              <a:spLocks/>
            </p:cNvSpPr>
            <p:nvPr/>
          </p:nvSpPr>
          <p:spPr bwMode="auto">
            <a:xfrm>
              <a:off x="2820988" y="2593975"/>
              <a:ext cx="109537" cy="0"/>
            </a:xfrm>
            <a:custGeom>
              <a:avLst/>
              <a:gdLst>
                <a:gd name="T0" fmla="*/ 109537 w 334"/>
                <a:gd name="T1" fmla="*/ 74446 w 334"/>
                <a:gd name="T2" fmla="*/ 71494 w 334"/>
                <a:gd name="T3" fmla="*/ 33123 w 334"/>
                <a:gd name="T4" fmla="*/ 0 w 334"/>
                <a:gd name="T5" fmla="*/ 0 60000 65536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w 334"/>
                <a:gd name="T11" fmla="*/ 334 w 334"/>
              </a:gdLst>
              <a:ahLst/>
              <a:cxnLst>
                <a:cxn ang="T5">
                  <a:pos x="T0" y="0"/>
                </a:cxn>
                <a:cxn ang="T6">
                  <a:pos x="T1" y="0"/>
                </a:cxn>
                <a:cxn ang="T7">
                  <a:pos x="T2" y="0"/>
                </a:cxn>
                <a:cxn ang="T8">
                  <a:pos x="T3" y="0"/>
                </a:cxn>
                <a:cxn ang="T9">
                  <a:pos x="T4" y="0"/>
                </a:cxn>
              </a:cxnLst>
              <a:rect l="T10" t="0" r="T11" b="0"/>
              <a:pathLst>
                <a:path w="334">
                  <a:moveTo>
                    <a:pt x="334" y="0"/>
                  </a:moveTo>
                  <a:lnTo>
                    <a:pt x="227" y="0"/>
                  </a:lnTo>
                  <a:lnTo>
                    <a:pt x="218" y="0"/>
                  </a:lnTo>
                  <a:lnTo>
                    <a:pt x="101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14413" name="Grouper 128"/>
            <p:cNvGrpSpPr>
              <a:grpSpLocks/>
            </p:cNvGrpSpPr>
            <p:nvPr/>
          </p:nvGrpSpPr>
          <p:grpSpPr bwMode="auto">
            <a:xfrm>
              <a:off x="2820988" y="2554288"/>
              <a:ext cx="0" cy="79375"/>
              <a:chOff x="3902375" y="2253721"/>
              <a:chExt cx="0" cy="154989"/>
            </a:xfrm>
          </p:grpSpPr>
          <p:sp>
            <p:nvSpPr>
              <p:cNvPr id="14450" name="Line 126"/>
              <p:cNvSpPr>
                <a:spLocks noChangeShapeType="1"/>
              </p:cNvSpPr>
              <p:nvPr/>
            </p:nvSpPr>
            <p:spPr bwMode="auto">
              <a:xfrm flipV="1">
                <a:off x="3902375" y="2331216"/>
                <a:ext cx="0" cy="77494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51" name="Line 128"/>
              <p:cNvSpPr>
                <a:spLocks noChangeShapeType="1"/>
              </p:cNvSpPr>
              <p:nvPr/>
            </p:nvSpPr>
            <p:spPr bwMode="auto">
              <a:xfrm>
                <a:off x="3902375" y="2253721"/>
                <a:ext cx="0" cy="77494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14414" name="Grouper 127"/>
            <p:cNvGrpSpPr>
              <a:grpSpLocks/>
            </p:cNvGrpSpPr>
            <p:nvPr/>
          </p:nvGrpSpPr>
          <p:grpSpPr bwMode="auto">
            <a:xfrm>
              <a:off x="2930525" y="2554288"/>
              <a:ext cx="0" cy="79375"/>
              <a:chOff x="4013159" y="2253721"/>
              <a:chExt cx="0" cy="154989"/>
            </a:xfrm>
          </p:grpSpPr>
          <p:sp>
            <p:nvSpPr>
              <p:cNvPr id="14448" name="Line 127"/>
              <p:cNvSpPr>
                <a:spLocks noChangeShapeType="1"/>
              </p:cNvSpPr>
              <p:nvPr/>
            </p:nvSpPr>
            <p:spPr bwMode="auto">
              <a:xfrm>
                <a:off x="4013159" y="2253721"/>
                <a:ext cx="0" cy="77494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49" name="Line 129"/>
              <p:cNvSpPr>
                <a:spLocks noChangeShapeType="1"/>
              </p:cNvSpPr>
              <p:nvPr/>
            </p:nvSpPr>
            <p:spPr bwMode="auto">
              <a:xfrm flipV="1">
                <a:off x="4013159" y="2331216"/>
                <a:ext cx="0" cy="77494"/>
              </a:xfrm>
              <a:prstGeom prst="line">
                <a:avLst/>
              </a:prstGeom>
              <a:noFill/>
              <a:ln w="19050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4415" name="Freeform 130"/>
            <p:cNvSpPr>
              <a:spLocks/>
            </p:cNvSpPr>
            <p:nvPr/>
          </p:nvSpPr>
          <p:spPr bwMode="auto">
            <a:xfrm>
              <a:off x="3101975" y="2190750"/>
              <a:ext cx="39688" cy="39688"/>
            </a:xfrm>
            <a:custGeom>
              <a:avLst/>
              <a:gdLst>
                <a:gd name="T0" fmla="*/ 39688 w 126"/>
                <a:gd name="T1" fmla="*/ 19718 h 157"/>
                <a:gd name="T2" fmla="*/ 34333 w 126"/>
                <a:gd name="T3" fmla="*/ 19718 h 157"/>
                <a:gd name="T4" fmla="*/ 39688 w 126"/>
                <a:gd name="T5" fmla="*/ 19718 h 157"/>
                <a:gd name="T6" fmla="*/ 39688 w 126"/>
                <a:gd name="T7" fmla="*/ 0 h 157"/>
                <a:gd name="T8" fmla="*/ 0 w 126"/>
                <a:gd name="T9" fmla="*/ 0 h 157"/>
                <a:gd name="T10" fmla="*/ 0 w 126"/>
                <a:gd name="T11" fmla="*/ 19718 h 157"/>
                <a:gd name="T12" fmla="*/ 0 w 126"/>
                <a:gd name="T13" fmla="*/ 39688 h 157"/>
                <a:gd name="T14" fmla="*/ 39688 w 126"/>
                <a:gd name="T15" fmla="*/ 39688 h 157"/>
                <a:gd name="T16" fmla="*/ 39688 w 126"/>
                <a:gd name="T17" fmla="*/ 19718 h 1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157"/>
                <a:gd name="T29" fmla="*/ 126 w 126"/>
                <a:gd name="T30" fmla="*/ 157 h 1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157">
                  <a:moveTo>
                    <a:pt x="126" y="78"/>
                  </a:moveTo>
                  <a:lnTo>
                    <a:pt x="109" y="78"/>
                  </a:lnTo>
                  <a:lnTo>
                    <a:pt x="126" y="78"/>
                  </a:lnTo>
                  <a:lnTo>
                    <a:pt x="126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0" y="157"/>
                  </a:lnTo>
                  <a:lnTo>
                    <a:pt x="126" y="157"/>
                  </a:lnTo>
                  <a:lnTo>
                    <a:pt x="126" y="78"/>
                  </a:lnTo>
                  <a:close/>
                </a:path>
              </a:pathLst>
            </a:custGeom>
            <a:solidFill>
              <a:srgbClr val="333399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16" name="Freeform 131"/>
            <p:cNvSpPr>
              <a:spLocks/>
            </p:cNvSpPr>
            <p:nvPr/>
          </p:nvSpPr>
          <p:spPr bwMode="auto">
            <a:xfrm>
              <a:off x="3136900" y="2211388"/>
              <a:ext cx="68263" cy="0"/>
            </a:xfrm>
            <a:custGeom>
              <a:avLst/>
              <a:gdLst>
                <a:gd name="T0" fmla="*/ 0 w 204"/>
                <a:gd name="T1" fmla="*/ 5689 w 204"/>
                <a:gd name="T2" fmla="*/ 68263 w 204"/>
                <a:gd name="T3" fmla="*/ 0 60000 65536"/>
                <a:gd name="T4" fmla="*/ 0 60000 65536"/>
                <a:gd name="T5" fmla="*/ 0 60000 65536"/>
                <a:gd name="T6" fmla="*/ 0 w 204"/>
                <a:gd name="T7" fmla="*/ 204 w 204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T6" t="0" r="T7" b="0"/>
              <a:pathLst>
                <a:path w="204">
                  <a:moveTo>
                    <a:pt x="0" y="0"/>
                  </a:moveTo>
                  <a:lnTo>
                    <a:pt x="17" y="0"/>
                  </a:lnTo>
                  <a:lnTo>
                    <a:pt x="204" y="0"/>
                  </a:lnTo>
                </a:path>
              </a:pathLst>
            </a:cu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17" name="Line 132"/>
            <p:cNvSpPr>
              <a:spLocks noChangeShapeType="1"/>
            </p:cNvSpPr>
            <p:nvPr/>
          </p:nvSpPr>
          <p:spPr bwMode="auto">
            <a:xfrm flipH="1">
              <a:off x="3036888" y="2211388"/>
              <a:ext cx="65087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18" name="Line 133"/>
            <p:cNvSpPr>
              <a:spLocks noChangeShapeType="1"/>
            </p:cNvSpPr>
            <p:nvPr/>
          </p:nvSpPr>
          <p:spPr bwMode="auto">
            <a:xfrm>
              <a:off x="3205163" y="2171700"/>
              <a:ext cx="0" cy="77788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19" name="Line 134"/>
            <p:cNvSpPr>
              <a:spLocks noChangeShapeType="1"/>
            </p:cNvSpPr>
            <p:nvPr/>
          </p:nvSpPr>
          <p:spPr bwMode="auto">
            <a:xfrm>
              <a:off x="3205163" y="2171700"/>
              <a:ext cx="0" cy="77788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20" name="Line 135"/>
            <p:cNvSpPr>
              <a:spLocks noChangeShapeType="1"/>
            </p:cNvSpPr>
            <p:nvPr/>
          </p:nvSpPr>
          <p:spPr bwMode="auto">
            <a:xfrm flipV="1">
              <a:off x="3036888" y="2171700"/>
              <a:ext cx="0" cy="77788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21" name="Line 136"/>
            <p:cNvSpPr>
              <a:spLocks noChangeShapeType="1"/>
            </p:cNvSpPr>
            <p:nvPr/>
          </p:nvSpPr>
          <p:spPr bwMode="auto">
            <a:xfrm flipV="1">
              <a:off x="3036888" y="2171700"/>
              <a:ext cx="0" cy="77788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22" name="Freeform 341"/>
            <p:cNvSpPr>
              <a:spLocks/>
            </p:cNvSpPr>
            <p:nvPr/>
          </p:nvSpPr>
          <p:spPr bwMode="auto">
            <a:xfrm>
              <a:off x="3057525" y="3281363"/>
              <a:ext cx="263525" cy="77787"/>
            </a:xfrm>
            <a:custGeom>
              <a:avLst/>
              <a:gdLst>
                <a:gd name="T0" fmla="*/ 263525 w 805"/>
                <a:gd name="T1" fmla="*/ 77787 h 157"/>
                <a:gd name="T2" fmla="*/ 263525 w 805"/>
                <a:gd name="T3" fmla="*/ 0 h 157"/>
                <a:gd name="T4" fmla="*/ 0 w 805"/>
                <a:gd name="T5" fmla="*/ 0 h 157"/>
                <a:gd name="T6" fmla="*/ 0 60000 65536"/>
                <a:gd name="T7" fmla="*/ 0 60000 65536"/>
                <a:gd name="T8" fmla="*/ 0 60000 65536"/>
                <a:gd name="T9" fmla="*/ 0 w 805"/>
                <a:gd name="T10" fmla="*/ 0 h 157"/>
                <a:gd name="T11" fmla="*/ 805 w 805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5" h="157">
                  <a:moveTo>
                    <a:pt x="805" y="157"/>
                  </a:moveTo>
                  <a:lnTo>
                    <a:pt x="805" y="0"/>
                  </a:lnTo>
                  <a:lnTo>
                    <a:pt x="0" y="0"/>
                  </a:lnTo>
                </a:path>
              </a:pathLst>
            </a:custGeom>
            <a:noFill/>
            <a:ln w="63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23" name="Line 342"/>
            <p:cNvSpPr>
              <a:spLocks noChangeShapeType="1"/>
            </p:cNvSpPr>
            <p:nvPr/>
          </p:nvSpPr>
          <p:spPr bwMode="auto">
            <a:xfrm flipH="1">
              <a:off x="2790825" y="3281363"/>
              <a:ext cx="266700" cy="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24" name="Line 343"/>
            <p:cNvSpPr>
              <a:spLocks noChangeShapeType="1"/>
            </p:cNvSpPr>
            <p:nvPr/>
          </p:nvSpPr>
          <p:spPr bwMode="auto">
            <a:xfrm flipV="1">
              <a:off x="3057525" y="1944688"/>
              <a:ext cx="0" cy="1336675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25" name="Line 344"/>
            <p:cNvSpPr>
              <a:spLocks noChangeShapeType="1"/>
            </p:cNvSpPr>
            <p:nvPr/>
          </p:nvSpPr>
          <p:spPr bwMode="auto">
            <a:xfrm>
              <a:off x="2790825" y="1944688"/>
              <a:ext cx="0" cy="1336675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26" name="Line 345"/>
            <p:cNvSpPr>
              <a:spLocks noChangeShapeType="1"/>
            </p:cNvSpPr>
            <p:nvPr/>
          </p:nvSpPr>
          <p:spPr bwMode="auto">
            <a:xfrm>
              <a:off x="2527300" y="1944688"/>
              <a:ext cx="0" cy="1336675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27" name="Freeform 346"/>
            <p:cNvSpPr>
              <a:spLocks/>
            </p:cNvSpPr>
            <p:nvPr/>
          </p:nvSpPr>
          <p:spPr bwMode="auto">
            <a:xfrm>
              <a:off x="2260600" y="3281363"/>
              <a:ext cx="266700" cy="77787"/>
            </a:xfrm>
            <a:custGeom>
              <a:avLst/>
              <a:gdLst>
                <a:gd name="T0" fmla="*/ 266700 w 804"/>
                <a:gd name="T1" fmla="*/ 0 h 157"/>
                <a:gd name="T2" fmla="*/ 0 w 804"/>
                <a:gd name="T3" fmla="*/ 0 h 157"/>
                <a:gd name="T4" fmla="*/ 0 w 804"/>
                <a:gd name="T5" fmla="*/ 77787 h 157"/>
                <a:gd name="T6" fmla="*/ 0 60000 65536"/>
                <a:gd name="T7" fmla="*/ 0 60000 65536"/>
                <a:gd name="T8" fmla="*/ 0 60000 65536"/>
                <a:gd name="T9" fmla="*/ 0 w 804"/>
                <a:gd name="T10" fmla="*/ 0 h 157"/>
                <a:gd name="T11" fmla="*/ 804 w 804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4" h="157">
                  <a:moveTo>
                    <a:pt x="804" y="0"/>
                  </a:moveTo>
                  <a:lnTo>
                    <a:pt x="0" y="0"/>
                  </a:lnTo>
                  <a:lnTo>
                    <a:pt x="0" y="157"/>
                  </a:lnTo>
                </a:path>
              </a:pathLst>
            </a:custGeom>
            <a:noFill/>
            <a:ln w="63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428" name="Rectangle 348"/>
            <p:cNvSpPr>
              <a:spLocks noChangeArrowheads="1"/>
            </p:cNvSpPr>
            <p:nvPr/>
          </p:nvSpPr>
          <p:spPr bwMode="auto">
            <a:xfrm>
              <a:off x="3235325" y="3390900"/>
              <a:ext cx="188913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4429" name="Rectangle 349"/>
            <p:cNvSpPr>
              <a:spLocks noChangeArrowheads="1"/>
            </p:cNvSpPr>
            <p:nvPr/>
          </p:nvSpPr>
          <p:spPr bwMode="auto">
            <a:xfrm>
              <a:off x="2968625" y="3390900"/>
              <a:ext cx="188913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4430" name="Rectangle 350"/>
            <p:cNvSpPr>
              <a:spLocks noChangeArrowheads="1"/>
            </p:cNvSpPr>
            <p:nvPr/>
          </p:nvSpPr>
          <p:spPr bwMode="auto">
            <a:xfrm>
              <a:off x="2749550" y="3390900"/>
              <a:ext cx="952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4431" name="Rectangle 351"/>
            <p:cNvSpPr>
              <a:spLocks noChangeArrowheads="1"/>
            </p:cNvSpPr>
            <p:nvPr/>
          </p:nvSpPr>
          <p:spPr bwMode="auto">
            <a:xfrm>
              <a:off x="2408238" y="3390900"/>
              <a:ext cx="246062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14432" name="Rectangle 378"/>
            <p:cNvSpPr>
              <a:spLocks noChangeArrowheads="1"/>
            </p:cNvSpPr>
            <p:nvPr/>
          </p:nvSpPr>
          <p:spPr bwMode="auto">
            <a:xfrm>
              <a:off x="2144713" y="3390900"/>
              <a:ext cx="246062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-20</a:t>
              </a:r>
            </a:p>
          </p:txBody>
        </p:sp>
        <p:grpSp>
          <p:nvGrpSpPr>
            <p:cNvPr id="14433" name="Group 379"/>
            <p:cNvGrpSpPr>
              <a:grpSpLocks/>
            </p:cNvGrpSpPr>
            <p:nvPr/>
          </p:nvGrpSpPr>
          <p:grpSpPr bwMode="auto">
            <a:xfrm>
              <a:off x="3714750" y="2095500"/>
              <a:ext cx="2212975" cy="1146175"/>
              <a:chOff x="1539" y="1155"/>
              <a:chExt cx="1249" cy="650"/>
            </a:xfrm>
          </p:grpSpPr>
          <p:sp>
            <p:nvSpPr>
              <p:cNvPr id="14442" name="Rectangle 380"/>
              <p:cNvSpPr>
                <a:spLocks noChangeArrowheads="1"/>
              </p:cNvSpPr>
              <p:nvPr/>
            </p:nvSpPr>
            <p:spPr bwMode="auto">
              <a:xfrm>
                <a:off x="1570" y="1155"/>
                <a:ext cx="1187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pt-BR" sz="1200" b="1">
                    <a:solidFill>
                      <a:srgbClr val="000066"/>
                    </a:solidFill>
                  </a:rPr>
                  <a:t>ATV/r (13.9%) vs. RAL (0.9%)</a:t>
                </a:r>
              </a:p>
            </p:txBody>
          </p:sp>
          <p:sp>
            <p:nvSpPr>
              <p:cNvPr id="14443" name="Rectangle 381"/>
              <p:cNvSpPr>
                <a:spLocks noChangeArrowheads="1"/>
              </p:cNvSpPr>
              <p:nvPr/>
            </p:nvSpPr>
            <p:spPr bwMode="auto">
              <a:xfrm>
                <a:off x="1741" y="1242"/>
                <a:ext cx="845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200">
                    <a:solidFill>
                      <a:srgbClr val="000066"/>
                    </a:solidFill>
                  </a:rPr>
                  <a:t>12.7% (9.4% ; 16.1%)</a:t>
                </a:r>
              </a:p>
            </p:txBody>
          </p:sp>
          <p:sp>
            <p:nvSpPr>
              <p:cNvPr id="14444" name="Rectangle 382"/>
              <p:cNvSpPr>
                <a:spLocks noChangeArrowheads="1"/>
              </p:cNvSpPr>
              <p:nvPr/>
            </p:nvSpPr>
            <p:spPr bwMode="auto">
              <a:xfrm>
                <a:off x="1591" y="1386"/>
                <a:ext cx="1146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pt-BR" sz="1200" b="1">
                    <a:solidFill>
                      <a:srgbClr val="000066"/>
                    </a:solidFill>
                  </a:rPr>
                  <a:t>DRV/r (4.7%) vs. RAL (0.9%)</a:t>
                </a:r>
              </a:p>
            </p:txBody>
          </p:sp>
          <p:sp>
            <p:nvSpPr>
              <p:cNvPr id="14445" name="Rectangle 383"/>
              <p:cNvSpPr>
                <a:spLocks noChangeArrowheads="1"/>
              </p:cNvSpPr>
              <p:nvPr/>
            </p:nvSpPr>
            <p:spPr bwMode="auto">
              <a:xfrm>
                <a:off x="1789" y="1462"/>
                <a:ext cx="748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200" dirty="0">
                    <a:solidFill>
                      <a:srgbClr val="000066"/>
                    </a:solidFill>
                  </a:rPr>
                  <a:t>3.6% (1.4% ; 5.8%)</a:t>
                </a:r>
              </a:p>
            </p:txBody>
          </p:sp>
          <p:sp>
            <p:nvSpPr>
              <p:cNvPr id="14446" name="Rectangle 384"/>
              <p:cNvSpPr>
                <a:spLocks noChangeArrowheads="1"/>
              </p:cNvSpPr>
              <p:nvPr/>
            </p:nvSpPr>
            <p:spPr bwMode="auto">
              <a:xfrm>
                <a:off x="1539" y="1624"/>
                <a:ext cx="1249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pt-BR" sz="1200" b="1">
                    <a:solidFill>
                      <a:srgbClr val="000066"/>
                    </a:solidFill>
                  </a:rPr>
                  <a:t>ATV/r (13.9%) vs. DRV/r (4.7%)</a:t>
                </a:r>
              </a:p>
            </p:txBody>
          </p:sp>
          <p:sp>
            <p:nvSpPr>
              <p:cNvPr id="14447" name="Rectangle 385"/>
              <p:cNvSpPr>
                <a:spLocks noChangeArrowheads="1"/>
              </p:cNvSpPr>
              <p:nvPr/>
            </p:nvSpPr>
            <p:spPr bwMode="auto">
              <a:xfrm>
                <a:off x="1765" y="1700"/>
                <a:ext cx="797" cy="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fr-FR" sz="1200">
                    <a:solidFill>
                      <a:srgbClr val="000066"/>
                    </a:solidFill>
                  </a:rPr>
                  <a:t>9.2% (5.5% ; 12.9%)</a:t>
                </a:r>
              </a:p>
            </p:txBody>
          </p:sp>
        </p:grpSp>
        <p:sp>
          <p:nvSpPr>
            <p:cNvPr id="132" name="ZoneTexte 131"/>
            <p:cNvSpPr txBox="1"/>
            <p:nvPr/>
          </p:nvSpPr>
          <p:spPr>
            <a:xfrm>
              <a:off x="2286000" y="1600200"/>
              <a:ext cx="974725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dirty="0">
                  <a:solidFill>
                    <a:srgbClr val="000066"/>
                  </a:solidFill>
                </a:rPr>
                <a:t>≠ (97.5% CI)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15362" name="Grouper 7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1542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423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536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  <p:graphicFrame>
        <p:nvGraphicFramePr>
          <p:cNvPr id="12599" name="Group 311"/>
          <p:cNvGraphicFramePr>
            <a:graphicFrameLocks noGrp="1"/>
          </p:cNvGraphicFramePr>
          <p:nvPr/>
        </p:nvGraphicFramePr>
        <p:xfrm>
          <a:off x="200025" y="1858963"/>
          <a:ext cx="8751888" cy="4234331"/>
        </p:xfrm>
        <a:graphic>
          <a:graphicData uri="http://schemas.openxmlformats.org/drawingml/2006/table">
            <a:tbl>
              <a:tblPr/>
              <a:tblGrid>
                <a:gridCol w="3713163"/>
                <a:gridCol w="1679575"/>
                <a:gridCol w="1679575"/>
                <a:gridCol w="1679575"/>
              </a:tblGrid>
              <a:tr h="911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ATV/r +</a:t>
                      </a:r>
                      <a:b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</a:b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605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DRV/r +</a:t>
                      </a:r>
                      <a:b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</a:b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RAL +</a:t>
                      </a:r>
                      <a:b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</a:b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-65" charset="-128"/>
                        </a:rPr>
                        <a:t>N = 603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346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Any toxicity/discontinuations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95 (15.7%)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 (5.3%)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 (1.3%)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6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Jaundice or hyperbilirubinemia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6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Nausea or other gastrointestinal toxicities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6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Hepatic toxicity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526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Skin toxicity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 </a:t>
                      </a:r>
                      <a:b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(1 Stevens-Johnson)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6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Metabolic toxicity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6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Renal toxicity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6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Abnormal chemistry/hematology findings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6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Other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421" name="Text Box 2"/>
          <p:cNvSpPr txBox="1">
            <a:spLocks noChangeArrowheads="1"/>
          </p:cNvSpPr>
          <p:nvPr/>
        </p:nvSpPr>
        <p:spPr bwMode="auto">
          <a:xfrm>
            <a:off x="388938" y="1256166"/>
            <a:ext cx="8510587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400"/>
              </a:lnSpc>
            </a:pPr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Discontinuations of </a:t>
            </a:r>
            <a:r>
              <a:rPr lang="en-US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randomised</a:t>
            </a:r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antiretroviral therapy for toxicity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16386" name="Grouper 5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1649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499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638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  <p:sp>
        <p:nvSpPr>
          <p:cNvPr id="16388" name="Espace réservé du contenu 2"/>
          <p:cNvSpPr>
            <a:spLocks/>
          </p:cNvSpPr>
          <p:nvPr/>
        </p:nvSpPr>
        <p:spPr bwMode="auto">
          <a:xfrm>
            <a:off x="2362200" y="6077223"/>
            <a:ext cx="3673475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1600">
                <a:solidFill>
                  <a:srgbClr val="000066"/>
                </a:solidFill>
                <a:ea typeface="ＭＳ Ｐゴシック"/>
                <a:cs typeface="ＭＳ Ｐゴシック"/>
              </a:rPr>
              <a:t>ATV/r inferior to DRV/r and to RAL</a:t>
            </a:r>
          </a:p>
          <a:p>
            <a:pPr marL="34290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1600">
                <a:solidFill>
                  <a:srgbClr val="000066"/>
                </a:solidFill>
                <a:ea typeface="ＭＳ Ｐゴシック"/>
                <a:cs typeface="ＭＳ Ｐゴシック"/>
              </a:rPr>
              <a:t>DRV/r inferior to RAL</a:t>
            </a:r>
          </a:p>
        </p:txBody>
      </p:sp>
      <p:sp>
        <p:nvSpPr>
          <p:cNvPr id="16496" name="Text Box 2"/>
          <p:cNvSpPr txBox="1">
            <a:spLocks noChangeArrowheads="1"/>
          </p:cNvSpPr>
          <p:nvPr/>
        </p:nvSpPr>
        <p:spPr bwMode="auto">
          <a:xfrm>
            <a:off x="1146175" y="1260857"/>
            <a:ext cx="710723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Cumulative incidence of 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virologic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or 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tolerability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failure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</a:t>
            </a:r>
          </a:p>
          <a:p>
            <a:pPr algn="ctr" defTabSz="914400">
              <a:lnSpc>
                <a:spcPct val="80000"/>
              </a:lnSpc>
            </a:pP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(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preplanned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composite </a:t>
            </a:r>
            <a:r>
              <a:rPr lang="fr-FR" altLang="fr-FR" sz="24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failure</a:t>
            </a:r>
            <a:r>
              <a:rPr lang="fr-FR" altLang="fr-FR" sz="24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)</a:t>
            </a:r>
          </a:p>
        </p:txBody>
      </p:sp>
      <p:grpSp>
        <p:nvGrpSpPr>
          <p:cNvPr id="119" name="Groupe 118"/>
          <p:cNvGrpSpPr/>
          <p:nvPr/>
        </p:nvGrpSpPr>
        <p:grpSpPr>
          <a:xfrm>
            <a:off x="1646238" y="2002110"/>
            <a:ext cx="5364162" cy="3905250"/>
            <a:chOff x="1646238" y="1809750"/>
            <a:chExt cx="5364162" cy="3905250"/>
          </a:xfrm>
        </p:grpSpPr>
        <p:sp>
          <p:nvSpPr>
            <p:cNvPr id="16389" name="Freeform 101"/>
            <p:cNvSpPr>
              <a:spLocks/>
            </p:cNvSpPr>
            <p:nvPr/>
          </p:nvSpPr>
          <p:spPr bwMode="auto">
            <a:xfrm>
              <a:off x="2713038" y="4284663"/>
              <a:ext cx="2811462" cy="274637"/>
            </a:xfrm>
            <a:custGeom>
              <a:avLst/>
              <a:gdLst>
                <a:gd name="T0" fmla="*/ 2811462 w 11628"/>
                <a:gd name="T1" fmla="*/ 0 h 1147"/>
                <a:gd name="T2" fmla="*/ 2771568 w 11628"/>
                <a:gd name="T3" fmla="*/ 23465 h 1147"/>
                <a:gd name="T4" fmla="*/ 2496418 w 11628"/>
                <a:gd name="T5" fmla="*/ 23465 h 1147"/>
                <a:gd name="T6" fmla="*/ 2471998 w 11628"/>
                <a:gd name="T7" fmla="*/ 49325 h 1147"/>
                <a:gd name="T8" fmla="*/ 2140029 w 11628"/>
                <a:gd name="T9" fmla="*/ 49325 h 1147"/>
                <a:gd name="T10" fmla="*/ 2107871 w 11628"/>
                <a:gd name="T11" fmla="*/ 67043 h 1147"/>
                <a:gd name="T12" fmla="*/ 1831754 w 11628"/>
                <a:gd name="T13" fmla="*/ 67043 h 1147"/>
                <a:gd name="T14" fmla="*/ 1831754 w 11628"/>
                <a:gd name="T15" fmla="*/ 91226 h 1147"/>
                <a:gd name="T16" fmla="*/ 1518886 w 11628"/>
                <a:gd name="T17" fmla="*/ 91226 h 1147"/>
                <a:gd name="T18" fmla="*/ 1518886 w 11628"/>
                <a:gd name="T19" fmla="*/ 126663 h 1147"/>
                <a:gd name="T20" fmla="*/ 1206259 w 11628"/>
                <a:gd name="T21" fmla="*/ 126663 h 1147"/>
                <a:gd name="T22" fmla="*/ 1206259 w 11628"/>
                <a:gd name="T23" fmla="*/ 153960 h 1147"/>
                <a:gd name="T24" fmla="*/ 897985 w 11628"/>
                <a:gd name="T25" fmla="*/ 153960 h 1147"/>
                <a:gd name="T26" fmla="*/ 897985 w 11628"/>
                <a:gd name="T27" fmla="*/ 185805 h 1147"/>
                <a:gd name="T28" fmla="*/ 668774 w 11628"/>
                <a:gd name="T29" fmla="*/ 185805 h 1147"/>
                <a:gd name="T30" fmla="*/ 668774 w 11628"/>
                <a:gd name="T31" fmla="*/ 202566 h 1147"/>
                <a:gd name="T32" fmla="*/ 400152 w 11628"/>
                <a:gd name="T33" fmla="*/ 202566 h 1147"/>
                <a:gd name="T34" fmla="*/ 400152 w 11628"/>
                <a:gd name="T35" fmla="*/ 233932 h 1147"/>
                <a:gd name="T36" fmla="*/ 267171 w 11628"/>
                <a:gd name="T37" fmla="*/ 233932 h 1147"/>
                <a:gd name="T38" fmla="*/ 267171 w 11628"/>
                <a:gd name="T39" fmla="*/ 274637 h 1147"/>
                <a:gd name="T40" fmla="*/ 0 w 11628"/>
                <a:gd name="T41" fmla="*/ 274637 h 114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628"/>
                <a:gd name="T64" fmla="*/ 0 h 1147"/>
                <a:gd name="T65" fmla="*/ 11628 w 11628"/>
                <a:gd name="T66" fmla="*/ 1147 h 114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628" h="1147">
                  <a:moveTo>
                    <a:pt x="11628" y="0"/>
                  </a:moveTo>
                  <a:lnTo>
                    <a:pt x="11463" y="98"/>
                  </a:lnTo>
                  <a:lnTo>
                    <a:pt x="10325" y="98"/>
                  </a:lnTo>
                  <a:lnTo>
                    <a:pt x="10224" y="206"/>
                  </a:lnTo>
                  <a:lnTo>
                    <a:pt x="8851" y="206"/>
                  </a:lnTo>
                  <a:lnTo>
                    <a:pt x="8718" y="280"/>
                  </a:lnTo>
                  <a:lnTo>
                    <a:pt x="7576" y="280"/>
                  </a:lnTo>
                  <a:lnTo>
                    <a:pt x="7576" y="381"/>
                  </a:lnTo>
                  <a:lnTo>
                    <a:pt x="6282" y="381"/>
                  </a:lnTo>
                  <a:lnTo>
                    <a:pt x="6282" y="529"/>
                  </a:lnTo>
                  <a:lnTo>
                    <a:pt x="4989" y="529"/>
                  </a:lnTo>
                  <a:lnTo>
                    <a:pt x="4989" y="643"/>
                  </a:lnTo>
                  <a:lnTo>
                    <a:pt x="3714" y="643"/>
                  </a:lnTo>
                  <a:lnTo>
                    <a:pt x="3714" y="776"/>
                  </a:lnTo>
                  <a:lnTo>
                    <a:pt x="2766" y="776"/>
                  </a:lnTo>
                  <a:lnTo>
                    <a:pt x="2766" y="846"/>
                  </a:lnTo>
                  <a:lnTo>
                    <a:pt x="1655" y="846"/>
                  </a:lnTo>
                  <a:lnTo>
                    <a:pt x="1655" y="977"/>
                  </a:lnTo>
                  <a:lnTo>
                    <a:pt x="1105" y="977"/>
                  </a:lnTo>
                  <a:lnTo>
                    <a:pt x="1105" y="1147"/>
                  </a:lnTo>
                  <a:lnTo>
                    <a:pt x="0" y="1147"/>
                  </a:lnTo>
                </a:path>
              </a:pathLst>
            </a:custGeom>
            <a:noFill/>
            <a:ln w="19050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0" name="Freeform 102"/>
            <p:cNvSpPr>
              <a:spLocks/>
            </p:cNvSpPr>
            <p:nvPr/>
          </p:nvSpPr>
          <p:spPr bwMode="auto">
            <a:xfrm>
              <a:off x="2716213" y="4164013"/>
              <a:ext cx="2765425" cy="404812"/>
            </a:xfrm>
            <a:custGeom>
              <a:avLst/>
              <a:gdLst>
                <a:gd name="T0" fmla="*/ 0 w 11438"/>
                <a:gd name="T1" fmla="*/ 404812 h 1693"/>
                <a:gd name="T2" fmla="*/ 266195 w 11438"/>
                <a:gd name="T3" fmla="*/ 404812 h 1693"/>
                <a:gd name="T4" fmla="*/ 266195 w 11438"/>
                <a:gd name="T5" fmla="*/ 312038 h 1693"/>
                <a:gd name="T6" fmla="*/ 425524 w 11438"/>
                <a:gd name="T7" fmla="*/ 312038 h 1693"/>
                <a:gd name="T8" fmla="*/ 425524 w 11438"/>
                <a:gd name="T9" fmla="*/ 248435 h 1693"/>
                <a:gd name="T10" fmla="*/ 665607 w 11438"/>
                <a:gd name="T11" fmla="*/ 248435 h 1693"/>
                <a:gd name="T12" fmla="*/ 665607 w 11438"/>
                <a:gd name="T13" fmla="*/ 202047 h 1693"/>
                <a:gd name="T14" fmla="*/ 894810 w 11438"/>
                <a:gd name="T15" fmla="*/ 202047 h 1693"/>
                <a:gd name="T16" fmla="*/ 894810 w 11438"/>
                <a:gd name="T17" fmla="*/ 151834 h 1693"/>
                <a:gd name="T18" fmla="*/ 1203074 w 11438"/>
                <a:gd name="T19" fmla="*/ 151834 h 1693"/>
                <a:gd name="T20" fmla="*/ 1203074 w 11438"/>
                <a:gd name="T21" fmla="*/ 121707 h 1693"/>
                <a:gd name="T22" fmla="*/ 1518348 w 11438"/>
                <a:gd name="T23" fmla="*/ 121707 h 1693"/>
                <a:gd name="T24" fmla="*/ 1518348 w 11438"/>
                <a:gd name="T25" fmla="*/ 74363 h 1693"/>
                <a:gd name="T26" fmla="*/ 1828546 w 11438"/>
                <a:gd name="T27" fmla="*/ 74363 h 1693"/>
                <a:gd name="T28" fmla="*/ 1828546 w 11438"/>
                <a:gd name="T29" fmla="*/ 33475 h 1693"/>
                <a:gd name="T30" fmla="*/ 2147448 w 11438"/>
                <a:gd name="T31" fmla="*/ 33475 h 1693"/>
                <a:gd name="T32" fmla="*/ 2147448 w 11438"/>
                <a:gd name="T33" fmla="*/ 14825 h 1693"/>
                <a:gd name="T34" fmla="*/ 2454502 w 11438"/>
                <a:gd name="T35" fmla="*/ 14825 h 1693"/>
                <a:gd name="T36" fmla="*/ 2454502 w 11438"/>
                <a:gd name="T37" fmla="*/ 0 h 1693"/>
                <a:gd name="T38" fmla="*/ 2765425 w 11438"/>
                <a:gd name="T39" fmla="*/ 0 h 169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438"/>
                <a:gd name="T61" fmla="*/ 0 h 1693"/>
                <a:gd name="T62" fmla="*/ 11438 w 11438"/>
                <a:gd name="T63" fmla="*/ 1693 h 169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438" h="1693">
                  <a:moveTo>
                    <a:pt x="0" y="1693"/>
                  </a:moveTo>
                  <a:lnTo>
                    <a:pt x="1101" y="1693"/>
                  </a:lnTo>
                  <a:lnTo>
                    <a:pt x="1101" y="1305"/>
                  </a:lnTo>
                  <a:lnTo>
                    <a:pt x="1760" y="1305"/>
                  </a:lnTo>
                  <a:lnTo>
                    <a:pt x="1760" y="1039"/>
                  </a:lnTo>
                  <a:lnTo>
                    <a:pt x="2753" y="1039"/>
                  </a:lnTo>
                  <a:lnTo>
                    <a:pt x="2753" y="845"/>
                  </a:lnTo>
                  <a:lnTo>
                    <a:pt x="3701" y="845"/>
                  </a:lnTo>
                  <a:lnTo>
                    <a:pt x="3701" y="635"/>
                  </a:lnTo>
                  <a:lnTo>
                    <a:pt x="4976" y="635"/>
                  </a:lnTo>
                  <a:lnTo>
                    <a:pt x="4976" y="509"/>
                  </a:lnTo>
                  <a:lnTo>
                    <a:pt x="6280" y="509"/>
                  </a:lnTo>
                  <a:lnTo>
                    <a:pt x="6280" y="311"/>
                  </a:lnTo>
                  <a:lnTo>
                    <a:pt x="7563" y="311"/>
                  </a:lnTo>
                  <a:lnTo>
                    <a:pt x="7563" y="140"/>
                  </a:lnTo>
                  <a:lnTo>
                    <a:pt x="8882" y="140"/>
                  </a:lnTo>
                  <a:lnTo>
                    <a:pt x="8882" y="62"/>
                  </a:lnTo>
                  <a:lnTo>
                    <a:pt x="10152" y="62"/>
                  </a:lnTo>
                  <a:lnTo>
                    <a:pt x="10152" y="0"/>
                  </a:lnTo>
                  <a:lnTo>
                    <a:pt x="11438" y="0"/>
                  </a:lnTo>
                </a:path>
              </a:pathLst>
            </a:custGeom>
            <a:noFill/>
            <a:ln w="19050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1" name="Freeform 103"/>
            <p:cNvSpPr>
              <a:spLocks/>
            </p:cNvSpPr>
            <p:nvPr/>
          </p:nvSpPr>
          <p:spPr bwMode="auto">
            <a:xfrm>
              <a:off x="2676525" y="3984625"/>
              <a:ext cx="2805113" cy="585788"/>
            </a:xfrm>
            <a:custGeom>
              <a:avLst/>
              <a:gdLst>
                <a:gd name="T0" fmla="*/ 0 w 11597"/>
                <a:gd name="T1" fmla="*/ 585788 h 2447"/>
                <a:gd name="T2" fmla="*/ 34105 w 11597"/>
                <a:gd name="T3" fmla="*/ 585788 h 2447"/>
                <a:gd name="T4" fmla="*/ 34105 w 11597"/>
                <a:gd name="T5" fmla="*/ 526898 h 2447"/>
                <a:gd name="T6" fmla="*/ 72565 w 11597"/>
                <a:gd name="T7" fmla="*/ 526898 h 2447"/>
                <a:gd name="T8" fmla="*/ 72565 w 11597"/>
                <a:gd name="T9" fmla="*/ 503438 h 2447"/>
                <a:gd name="T10" fmla="*/ 149483 w 11597"/>
                <a:gd name="T11" fmla="*/ 503438 h 2447"/>
                <a:gd name="T12" fmla="*/ 149483 w 11597"/>
                <a:gd name="T13" fmla="*/ 463460 h 2447"/>
                <a:gd name="T14" fmla="*/ 304772 w 11597"/>
                <a:gd name="T15" fmla="*/ 463460 h 2447"/>
                <a:gd name="T16" fmla="*/ 304772 w 11597"/>
                <a:gd name="T17" fmla="*/ 382306 h 2447"/>
                <a:gd name="T18" fmla="*/ 464173 w 11597"/>
                <a:gd name="T19" fmla="*/ 382306 h 2447"/>
                <a:gd name="T20" fmla="*/ 464173 w 11597"/>
                <a:gd name="T21" fmla="*/ 337301 h 2447"/>
                <a:gd name="T22" fmla="*/ 704362 w 11597"/>
                <a:gd name="T23" fmla="*/ 337301 h 2447"/>
                <a:gd name="T24" fmla="*/ 704362 w 11597"/>
                <a:gd name="T25" fmla="*/ 261175 h 2447"/>
                <a:gd name="T26" fmla="*/ 933667 w 11597"/>
                <a:gd name="T27" fmla="*/ 261175 h 2447"/>
                <a:gd name="T28" fmla="*/ 933667 w 11597"/>
                <a:gd name="T29" fmla="*/ 225745 h 2447"/>
                <a:gd name="T30" fmla="*/ 1242067 w 11597"/>
                <a:gd name="T31" fmla="*/ 225745 h 2447"/>
                <a:gd name="T32" fmla="*/ 1242067 w 11597"/>
                <a:gd name="T33" fmla="*/ 152970 h 2447"/>
                <a:gd name="T34" fmla="*/ 1557482 w 11597"/>
                <a:gd name="T35" fmla="*/ 152970 h 2447"/>
                <a:gd name="T36" fmla="*/ 1557482 w 11597"/>
                <a:gd name="T37" fmla="*/ 96714 h 2447"/>
                <a:gd name="T38" fmla="*/ 1867818 w 11597"/>
                <a:gd name="T39" fmla="*/ 96714 h 2447"/>
                <a:gd name="T40" fmla="*/ 1867818 w 11597"/>
                <a:gd name="T41" fmla="*/ 54102 h 2447"/>
                <a:gd name="T42" fmla="*/ 2186861 w 11597"/>
                <a:gd name="T43" fmla="*/ 54102 h 2447"/>
                <a:gd name="T44" fmla="*/ 2186861 w 11597"/>
                <a:gd name="T45" fmla="*/ 33515 h 2447"/>
                <a:gd name="T46" fmla="*/ 2494052 w 11597"/>
                <a:gd name="T47" fmla="*/ 33515 h 2447"/>
                <a:gd name="T48" fmla="*/ 2494052 w 11597"/>
                <a:gd name="T49" fmla="*/ 0 h 2447"/>
                <a:gd name="T50" fmla="*/ 2805113 w 11597"/>
                <a:gd name="T51" fmla="*/ 0 h 24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597"/>
                <a:gd name="T79" fmla="*/ 0 h 2447"/>
                <a:gd name="T80" fmla="*/ 11597 w 11597"/>
                <a:gd name="T81" fmla="*/ 2447 h 24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597" h="2447">
                  <a:moveTo>
                    <a:pt x="0" y="2447"/>
                  </a:moveTo>
                  <a:lnTo>
                    <a:pt x="141" y="2447"/>
                  </a:lnTo>
                  <a:lnTo>
                    <a:pt x="141" y="2201"/>
                  </a:lnTo>
                  <a:lnTo>
                    <a:pt x="300" y="2201"/>
                  </a:lnTo>
                  <a:lnTo>
                    <a:pt x="300" y="2103"/>
                  </a:lnTo>
                  <a:lnTo>
                    <a:pt x="618" y="2103"/>
                  </a:lnTo>
                  <a:lnTo>
                    <a:pt x="618" y="1936"/>
                  </a:lnTo>
                  <a:lnTo>
                    <a:pt x="1260" y="1936"/>
                  </a:lnTo>
                  <a:lnTo>
                    <a:pt x="1260" y="1597"/>
                  </a:lnTo>
                  <a:lnTo>
                    <a:pt x="1919" y="1597"/>
                  </a:lnTo>
                  <a:lnTo>
                    <a:pt x="1919" y="1409"/>
                  </a:lnTo>
                  <a:lnTo>
                    <a:pt x="2912" y="1409"/>
                  </a:lnTo>
                  <a:lnTo>
                    <a:pt x="2912" y="1091"/>
                  </a:lnTo>
                  <a:lnTo>
                    <a:pt x="3860" y="1091"/>
                  </a:lnTo>
                  <a:lnTo>
                    <a:pt x="3860" y="943"/>
                  </a:lnTo>
                  <a:lnTo>
                    <a:pt x="5135" y="943"/>
                  </a:lnTo>
                  <a:lnTo>
                    <a:pt x="5135" y="639"/>
                  </a:lnTo>
                  <a:lnTo>
                    <a:pt x="6439" y="639"/>
                  </a:lnTo>
                  <a:lnTo>
                    <a:pt x="6439" y="404"/>
                  </a:lnTo>
                  <a:lnTo>
                    <a:pt x="7722" y="404"/>
                  </a:lnTo>
                  <a:lnTo>
                    <a:pt x="7722" y="226"/>
                  </a:lnTo>
                  <a:lnTo>
                    <a:pt x="9041" y="226"/>
                  </a:lnTo>
                  <a:lnTo>
                    <a:pt x="9041" y="140"/>
                  </a:lnTo>
                  <a:lnTo>
                    <a:pt x="10311" y="140"/>
                  </a:lnTo>
                  <a:lnTo>
                    <a:pt x="10311" y="0"/>
                  </a:lnTo>
                  <a:lnTo>
                    <a:pt x="11597" y="0"/>
                  </a:lnTo>
                </a:path>
              </a:pathLst>
            </a:custGeom>
            <a:noFill/>
            <a:ln w="19050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2" name="Line 106"/>
            <p:cNvSpPr>
              <a:spLocks noChangeShapeType="1"/>
            </p:cNvSpPr>
            <p:nvPr/>
          </p:nvSpPr>
          <p:spPr bwMode="auto">
            <a:xfrm flipV="1">
              <a:off x="2679700" y="4714875"/>
              <a:ext cx="0" cy="650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3" name="Line 107"/>
            <p:cNvSpPr>
              <a:spLocks noChangeShapeType="1"/>
            </p:cNvSpPr>
            <p:nvPr/>
          </p:nvSpPr>
          <p:spPr bwMode="auto">
            <a:xfrm flipV="1">
              <a:off x="3924300" y="4714875"/>
              <a:ext cx="0" cy="650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4" name="Line 108"/>
            <p:cNvSpPr>
              <a:spLocks noChangeShapeType="1"/>
            </p:cNvSpPr>
            <p:nvPr/>
          </p:nvSpPr>
          <p:spPr bwMode="auto">
            <a:xfrm flipV="1">
              <a:off x="3613150" y="4714875"/>
              <a:ext cx="0" cy="650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5" name="Freeform 109"/>
            <p:cNvSpPr>
              <a:spLocks/>
            </p:cNvSpPr>
            <p:nvPr/>
          </p:nvSpPr>
          <p:spPr bwMode="auto">
            <a:xfrm>
              <a:off x="2627313" y="2592388"/>
              <a:ext cx="2230437" cy="2122487"/>
            </a:xfrm>
            <a:custGeom>
              <a:avLst/>
              <a:gdLst>
                <a:gd name="T0" fmla="*/ 0 w 9224"/>
                <a:gd name="T1" fmla="*/ 0 h 8866"/>
                <a:gd name="T2" fmla="*/ 0 w 9224"/>
                <a:gd name="T3" fmla="*/ 489565 h 8866"/>
                <a:gd name="T4" fmla="*/ 0 w 9224"/>
                <a:gd name="T5" fmla="*/ 1026770 h 8866"/>
                <a:gd name="T6" fmla="*/ 0 w 9224"/>
                <a:gd name="T7" fmla="*/ 1564454 h 8866"/>
                <a:gd name="T8" fmla="*/ 0 w 9224"/>
                <a:gd name="T9" fmla="*/ 2122487 h 8866"/>
                <a:gd name="T10" fmla="*/ 51021 w 9224"/>
                <a:gd name="T11" fmla="*/ 2122487 h 8866"/>
                <a:gd name="T12" fmla="*/ 518436 w 9224"/>
                <a:gd name="T13" fmla="*/ 2122487 h 8866"/>
                <a:gd name="T14" fmla="*/ 985367 w 9224"/>
                <a:gd name="T15" fmla="*/ 2122487 h 8866"/>
                <a:gd name="T16" fmla="*/ 1296574 w 9224"/>
                <a:gd name="T17" fmla="*/ 2122487 h 8866"/>
                <a:gd name="T18" fmla="*/ 1607781 w 9224"/>
                <a:gd name="T19" fmla="*/ 2122487 h 8866"/>
                <a:gd name="T20" fmla="*/ 1919230 w 9224"/>
                <a:gd name="T21" fmla="*/ 2122487 h 8866"/>
                <a:gd name="T22" fmla="*/ 2230437 w 9224"/>
                <a:gd name="T23" fmla="*/ 2122487 h 886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24"/>
                <a:gd name="T37" fmla="*/ 0 h 8866"/>
                <a:gd name="T38" fmla="*/ 9224 w 9224"/>
                <a:gd name="T39" fmla="*/ 8866 h 886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24" h="8866">
                  <a:moveTo>
                    <a:pt x="0" y="0"/>
                  </a:moveTo>
                  <a:lnTo>
                    <a:pt x="0" y="2045"/>
                  </a:lnTo>
                  <a:lnTo>
                    <a:pt x="0" y="4289"/>
                  </a:lnTo>
                  <a:lnTo>
                    <a:pt x="0" y="6535"/>
                  </a:lnTo>
                  <a:lnTo>
                    <a:pt x="0" y="8866"/>
                  </a:lnTo>
                  <a:lnTo>
                    <a:pt x="211" y="8866"/>
                  </a:lnTo>
                  <a:lnTo>
                    <a:pt x="2144" y="8866"/>
                  </a:lnTo>
                  <a:lnTo>
                    <a:pt x="4075" y="8866"/>
                  </a:lnTo>
                  <a:lnTo>
                    <a:pt x="5362" y="8866"/>
                  </a:lnTo>
                  <a:lnTo>
                    <a:pt x="6649" y="8866"/>
                  </a:lnTo>
                  <a:lnTo>
                    <a:pt x="7937" y="8866"/>
                  </a:lnTo>
                  <a:lnTo>
                    <a:pt x="9224" y="8866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6" name="Line 110"/>
            <p:cNvSpPr>
              <a:spLocks noChangeShapeType="1"/>
            </p:cNvSpPr>
            <p:nvPr/>
          </p:nvSpPr>
          <p:spPr bwMode="auto">
            <a:xfrm flipV="1">
              <a:off x="4545013" y="4714875"/>
              <a:ext cx="0" cy="650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7" name="Line 111"/>
            <p:cNvSpPr>
              <a:spLocks noChangeShapeType="1"/>
            </p:cNvSpPr>
            <p:nvPr/>
          </p:nvSpPr>
          <p:spPr bwMode="auto">
            <a:xfrm flipV="1">
              <a:off x="4235450" y="4714875"/>
              <a:ext cx="0" cy="650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8" name="Line 112"/>
            <p:cNvSpPr>
              <a:spLocks noChangeShapeType="1"/>
            </p:cNvSpPr>
            <p:nvPr/>
          </p:nvSpPr>
          <p:spPr bwMode="auto">
            <a:xfrm flipV="1">
              <a:off x="4857750" y="4714875"/>
              <a:ext cx="0" cy="650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9" name="Line 113"/>
            <p:cNvSpPr>
              <a:spLocks noChangeShapeType="1"/>
            </p:cNvSpPr>
            <p:nvPr/>
          </p:nvSpPr>
          <p:spPr bwMode="auto">
            <a:xfrm flipV="1">
              <a:off x="5481638" y="4714875"/>
              <a:ext cx="0" cy="650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0" name="Freeform 114"/>
            <p:cNvSpPr>
              <a:spLocks/>
            </p:cNvSpPr>
            <p:nvPr/>
          </p:nvSpPr>
          <p:spPr bwMode="auto">
            <a:xfrm>
              <a:off x="4857750" y="4714875"/>
              <a:ext cx="673100" cy="0"/>
            </a:xfrm>
            <a:custGeom>
              <a:avLst/>
              <a:gdLst>
                <a:gd name="T0" fmla="*/ 0 w 2785"/>
                <a:gd name="T1" fmla="*/ 311052 w 2785"/>
                <a:gd name="T2" fmla="*/ 623071 w 2785"/>
                <a:gd name="T3" fmla="*/ 673100 w 2785"/>
                <a:gd name="T4" fmla="*/ 0 60000 65536"/>
                <a:gd name="T5" fmla="*/ 0 60000 65536"/>
                <a:gd name="T6" fmla="*/ 0 60000 65536"/>
                <a:gd name="T7" fmla="*/ 0 60000 65536"/>
                <a:gd name="T8" fmla="*/ 0 w 2785"/>
                <a:gd name="T9" fmla="*/ 2785 w 2785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2785">
                  <a:moveTo>
                    <a:pt x="0" y="0"/>
                  </a:moveTo>
                  <a:lnTo>
                    <a:pt x="1287" y="0"/>
                  </a:lnTo>
                  <a:lnTo>
                    <a:pt x="2578" y="0"/>
                  </a:lnTo>
                  <a:lnTo>
                    <a:pt x="2785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1" name="Line 115"/>
            <p:cNvSpPr>
              <a:spLocks noChangeShapeType="1"/>
            </p:cNvSpPr>
            <p:nvPr/>
          </p:nvSpPr>
          <p:spPr bwMode="auto">
            <a:xfrm flipV="1">
              <a:off x="5168900" y="4714875"/>
              <a:ext cx="0" cy="650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2" name="Line 116"/>
            <p:cNvSpPr>
              <a:spLocks noChangeShapeType="1"/>
            </p:cNvSpPr>
            <p:nvPr/>
          </p:nvSpPr>
          <p:spPr bwMode="auto">
            <a:xfrm>
              <a:off x="2627313" y="2352675"/>
              <a:ext cx="0" cy="6191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3" name="Line 117"/>
            <p:cNvSpPr>
              <a:spLocks noChangeShapeType="1"/>
            </p:cNvSpPr>
            <p:nvPr/>
          </p:nvSpPr>
          <p:spPr bwMode="auto">
            <a:xfrm flipH="1">
              <a:off x="2576513" y="2414588"/>
              <a:ext cx="508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4" name="Line 118"/>
            <p:cNvSpPr>
              <a:spLocks noChangeShapeType="1"/>
            </p:cNvSpPr>
            <p:nvPr/>
          </p:nvSpPr>
          <p:spPr bwMode="auto">
            <a:xfrm>
              <a:off x="2576513" y="2951163"/>
              <a:ext cx="508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5" name="Line 119"/>
            <p:cNvSpPr>
              <a:spLocks noChangeShapeType="1"/>
            </p:cNvSpPr>
            <p:nvPr/>
          </p:nvSpPr>
          <p:spPr bwMode="auto">
            <a:xfrm>
              <a:off x="2627313" y="2951163"/>
              <a:ext cx="0" cy="476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6" name="Line 120"/>
            <p:cNvSpPr>
              <a:spLocks noChangeShapeType="1"/>
            </p:cNvSpPr>
            <p:nvPr/>
          </p:nvSpPr>
          <p:spPr bwMode="auto">
            <a:xfrm>
              <a:off x="2627313" y="2414588"/>
              <a:ext cx="0" cy="5365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7" name="Line 121"/>
            <p:cNvSpPr>
              <a:spLocks noChangeShapeType="1"/>
            </p:cNvSpPr>
            <p:nvPr/>
          </p:nvSpPr>
          <p:spPr bwMode="auto">
            <a:xfrm flipH="1">
              <a:off x="2576513" y="3486150"/>
              <a:ext cx="508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8" name="Line 122"/>
            <p:cNvSpPr>
              <a:spLocks noChangeShapeType="1"/>
            </p:cNvSpPr>
            <p:nvPr/>
          </p:nvSpPr>
          <p:spPr bwMode="auto">
            <a:xfrm flipH="1">
              <a:off x="2576513" y="4024313"/>
              <a:ext cx="508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9" name="Line 123"/>
            <p:cNvSpPr>
              <a:spLocks noChangeShapeType="1"/>
            </p:cNvSpPr>
            <p:nvPr/>
          </p:nvSpPr>
          <p:spPr bwMode="auto">
            <a:xfrm flipH="1">
              <a:off x="2576513" y="4562475"/>
              <a:ext cx="508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10" name="Line 124"/>
            <p:cNvSpPr>
              <a:spLocks noChangeShapeType="1"/>
            </p:cNvSpPr>
            <p:nvPr/>
          </p:nvSpPr>
          <p:spPr bwMode="auto">
            <a:xfrm flipV="1">
              <a:off x="3144838" y="4714875"/>
              <a:ext cx="0" cy="6508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11" name="Rectangle 125"/>
            <p:cNvSpPr>
              <a:spLocks noChangeArrowheads="1"/>
            </p:cNvSpPr>
            <p:nvPr/>
          </p:nvSpPr>
          <p:spPr bwMode="auto">
            <a:xfrm>
              <a:off x="3060700" y="4781550"/>
              <a:ext cx="1698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6412" name="Rectangle 126"/>
            <p:cNvSpPr>
              <a:spLocks noChangeArrowheads="1"/>
            </p:cNvSpPr>
            <p:nvPr/>
          </p:nvSpPr>
          <p:spPr bwMode="auto">
            <a:xfrm>
              <a:off x="2620963" y="4781550"/>
              <a:ext cx="8572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6413" name="Rectangle 127"/>
            <p:cNvSpPr>
              <a:spLocks noChangeArrowheads="1"/>
            </p:cNvSpPr>
            <p:nvPr/>
          </p:nvSpPr>
          <p:spPr bwMode="auto">
            <a:xfrm>
              <a:off x="3527425" y="4781550"/>
              <a:ext cx="1714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16414" name="Rectangle 128"/>
            <p:cNvSpPr>
              <a:spLocks noChangeArrowheads="1"/>
            </p:cNvSpPr>
            <p:nvPr/>
          </p:nvSpPr>
          <p:spPr bwMode="auto">
            <a:xfrm>
              <a:off x="3836988" y="4781550"/>
              <a:ext cx="1714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64</a:t>
              </a:r>
            </a:p>
          </p:txBody>
        </p:sp>
        <p:sp>
          <p:nvSpPr>
            <p:cNvPr id="16415" name="Rectangle 129"/>
            <p:cNvSpPr>
              <a:spLocks noChangeArrowheads="1"/>
            </p:cNvSpPr>
            <p:nvPr/>
          </p:nvSpPr>
          <p:spPr bwMode="auto">
            <a:xfrm>
              <a:off x="4149725" y="4781550"/>
              <a:ext cx="1698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6416" name="Rectangle 130"/>
            <p:cNvSpPr>
              <a:spLocks noChangeArrowheads="1"/>
            </p:cNvSpPr>
            <p:nvPr/>
          </p:nvSpPr>
          <p:spPr bwMode="auto">
            <a:xfrm>
              <a:off x="4460875" y="4781550"/>
              <a:ext cx="1698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16417" name="Rectangle 131"/>
            <p:cNvSpPr>
              <a:spLocks noChangeArrowheads="1"/>
            </p:cNvSpPr>
            <p:nvPr/>
          </p:nvSpPr>
          <p:spPr bwMode="auto">
            <a:xfrm>
              <a:off x="4745038" y="4781550"/>
              <a:ext cx="255587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112</a:t>
              </a:r>
            </a:p>
          </p:txBody>
        </p:sp>
        <p:sp>
          <p:nvSpPr>
            <p:cNvPr id="16418" name="Rectangle 132"/>
            <p:cNvSpPr>
              <a:spLocks noChangeArrowheads="1"/>
            </p:cNvSpPr>
            <p:nvPr/>
          </p:nvSpPr>
          <p:spPr bwMode="auto">
            <a:xfrm>
              <a:off x="5056188" y="4781550"/>
              <a:ext cx="255587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128</a:t>
              </a:r>
            </a:p>
          </p:txBody>
        </p:sp>
        <p:sp>
          <p:nvSpPr>
            <p:cNvPr id="16419" name="Rectangle 133"/>
            <p:cNvSpPr>
              <a:spLocks noChangeArrowheads="1"/>
            </p:cNvSpPr>
            <p:nvPr/>
          </p:nvSpPr>
          <p:spPr bwMode="auto">
            <a:xfrm>
              <a:off x="5367338" y="4781550"/>
              <a:ext cx="255587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>
                  <a:solidFill>
                    <a:srgbClr val="000066"/>
                  </a:solidFill>
                </a:rPr>
                <a:t>144</a:t>
              </a:r>
            </a:p>
          </p:txBody>
        </p:sp>
        <p:sp>
          <p:nvSpPr>
            <p:cNvPr id="16420" name="Rectangle 134"/>
            <p:cNvSpPr>
              <a:spLocks noChangeArrowheads="1"/>
            </p:cNvSpPr>
            <p:nvPr/>
          </p:nvSpPr>
          <p:spPr bwMode="auto">
            <a:xfrm>
              <a:off x="2232025" y="4494213"/>
              <a:ext cx="2984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0.00</a:t>
              </a:r>
            </a:p>
          </p:txBody>
        </p:sp>
        <p:sp>
          <p:nvSpPr>
            <p:cNvPr id="16421" name="Rectangle 135"/>
            <p:cNvSpPr>
              <a:spLocks noChangeArrowheads="1"/>
            </p:cNvSpPr>
            <p:nvPr/>
          </p:nvSpPr>
          <p:spPr bwMode="auto">
            <a:xfrm>
              <a:off x="2232025" y="3956050"/>
              <a:ext cx="2984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0.25</a:t>
              </a:r>
            </a:p>
          </p:txBody>
        </p:sp>
        <p:sp>
          <p:nvSpPr>
            <p:cNvPr id="16422" name="Rectangle 136"/>
            <p:cNvSpPr>
              <a:spLocks noChangeArrowheads="1"/>
            </p:cNvSpPr>
            <p:nvPr/>
          </p:nvSpPr>
          <p:spPr bwMode="auto">
            <a:xfrm>
              <a:off x="2232025" y="3419475"/>
              <a:ext cx="2984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0.50</a:t>
              </a:r>
            </a:p>
          </p:txBody>
        </p:sp>
        <p:sp>
          <p:nvSpPr>
            <p:cNvPr id="16423" name="Rectangle 137"/>
            <p:cNvSpPr>
              <a:spLocks noChangeArrowheads="1"/>
            </p:cNvSpPr>
            <p:nvPr/>
          </p:nvSpPr>
          <p:spPr bwMode="auto">
            <a:xfrm>
              <a:off x="2232025" y="2881313"/>
              <a:ext cx="2984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0.75</a:t>
              </a:r>
            </a:p>
          </p:txBody>
        </p:sp>
        <p:sp>
          <p:nvSpPr>
            <p:cNvPr id="16424" name="Rectangle 138"/>
            <p:cNvSpPr>
              <a:spLocks noChangeArrowheads="1"/>
            </p:cNvSpPr>
            <p:nvPr/>
          </p:nvSpPr>
          <p:spPr bwMode="auto">
            <a:xfrm>
              <a:off x="2232025" y="2346325"/>
              <a:ext cx="298450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000">
                  <a:solidFill>
                    <a:srgbClr val="000066"/>
                  </a:solidFill>
                </a:rPr>
                <a:t>1.00</a:t>
              </a:r>
            </a:p>
          </p:txBody>
        </p:sp>
        <p:sp>
          <p:nvSpPr>
            <p:cNvPr id="16425" name="Rectangle 139"/>
            <p:cNvSpPr>
              <a:spLocks noChangeArrowheads="1"/>
            </p:cNvSpPr>
            <p:nvPr/>
          </p:nvSpPr>
          <p:spPr bwMode="auto">
            <a:xfrm>
              <a:off x="4113213" y="4957763"/>
              <a:ext cx="4127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b="1">
                  <a:solidFill>
                    <a:srgbClr val="000066"/>
                  </a:solidFill>
                </a:rPr>
                <a:t>Week</a:t>
              </a:r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6426" name="Rectangle 140"/>
            <p:cNvSpPr>
              <a:spLocks noChangeArrowheads="1"/>
            </p:cNvSpPr>
            <p:nvPr/>
          </p:nvSpPr>
          <p:spPr bwMode="auto">
            <a:xfrm>
              <a:off x="3038475" y="5260975"/>
              <a:ext cx="231775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536</a:t>
              </a:r>
            </a:p>
          </p:txBody>
        </p:sp>
        <p:sp>
          <p:nvSpPr>
            <p:cNvPr id="16427" name="Rectangle 141"/>
            <p:cNvSpPr>
              <a:spLocks noChangeArrowheads="1"/>
            </p:cNvSpPr>
            <p:nvPr/>
          </p:nvSpPr>
          <p:spPr bwMode="auto">
            <a:xfrm>
              <a:off x="3038475" y="5405438"/>
              <a:ext cx="231775" cy="16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574</a:t>
              </a:r>
            </a:p>
          </p:txBody>
        </p:sp>
        <p:sp>
          <p:nvSpPr>
            <p:cNvPr id="16428" name="Rectangle 142"/>
            <p:cNvSpPr>
              <a:spLocks noChangeArrowheads="1"/>
            </p:cNvSpPr>
            <p:nvPr/>
          </p:nvSpPr>
          <p:spPr bwMode="auto">
            <a:xfrm>
              <a:off x="3038475" y="5549900"/>
              <a:ext cx="231775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559</a:t>
              </a:r>
            </a:p>
          </p:txBody>
        </p:sp>
        <p:sp>
          <p:nvSpPr>
            <p:cNvPr id="16429" name="Rectangle 143"/>
            <p:cNvSpPr>
              <a:spLocks noChangeArrowheads="1"/>
            </p:cNvSpPr>
            <p:nvPr/>
          </p:nvSpPr>
          <p:spPr bwMode="auto">
            <a:xfrm>
              <a:off x="2570163" y="5260975"/>
              <a:ext cx="233362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605</a:t>
              </a:r>
            </a:p>
          </p:txBody>
        </p:sp>
        <p:sp>
          <p:nvSpPr>
            <p:cNvPr id="16430" name="Rectangle 144"/>
            <p:cNvSpPr>
              <a:spLocks noChangeArrowheads="1"/>
            </p:cNvSpPr>
            <p:nvPr/>
          </p:nvSpPr>
          <p:spPr bwMode="auto">
            <a:xfrm>
              <a:off x="2570163" y="5405438"/>
              <a:ext cx="233362" cy="16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603</a:t>
              </a:r>
            </a:p>
          </p:txBody>
        </p:sp>
        <p:sp>
          <p:nvSpPr>
            <p:cNvPr id="16431" name="Rectangle 145"/>
            <p:cNvSpPr>
              <a:spLocks noChangeArrowheads="1"/>
            </p:cNvSpPr>
            <p:nvPr/>
          </p:nvSpPr>
          <p:spPr bwMode="auto">
            <a:xfrm>
              <a:off x="2570163" y="5549900"/>
              <a:ext cx="233362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601</a:t>
              </a:r>
            </a:p>
          </p:txBody>
        </p:sp>
        <p:sp>
          <p:nvSpPr>
            <p:cNvPr id="16432" name="Rectangle 146"/>
            <p:cNvSpPr>
              <a:spLocks noChangeArrowheads="1"/>
            </p:cNvSpPr>
            <p:nvPr/>
          </p:nvSpPr>
          <p:spPr bwMode="auto">
            <a:xfrm>
              <a:off x="3505200" y="5260975"/>
              <a:ext cx="231775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494</a:t>
              </a:r>
            </a:p>
          </p:txBody>
        </p:sp>
        <p:sp>
          <p:nvSpPr>
            <p:cNvPr id="16433" name="Rectangle 147"/>
            <p:cNvSpPr>
              <a:spLocks noChangeArrowheads="1"/>
            </p:cNvSpPr>
            <p:nvPr/>
          </p:nvSpPr>
          <p:spPr bwMode="auto">
            <a:xfrm>
              <a:off x="3505200" y="5405438"/>
              <a:ext cx="231775" cy="16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545</a:t>
              </a:r>
            </a:p>
          </p:txBody>
        </p:sp>
        <p:sp>
          <p:nvSpPr>
            <p:cNvPr id="16434" name="Rectangle 148"/>
            <p:cNvSpPr>
              <a:spLocks noChangeArrowheads="1"/>
            </p:cNvSpPr>
            <p:nvPr/>
          </p:nvSpPr>
          <p:spPr bwMode="auto">
            <a:xfrm>
              <a:off x="3505200" y="5549900"/>
              <a:ext cx="231775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520</a:t>
              </a:r>
            </a:p>
          </p:txBody>
        </p:sp>
        <p:sp>
          <p:nvSpPr>
            <p:cNvPr id="16435" name="Rectangle 149"/>
            <p:cNvSpPr>
              <a:spLocks noChangeArrowheads="1"/>
            </p:cNvSpPr>
            <p:nvPr/>
          </p:nvSpPr>
          <p:spPr bwMode="auto">
            <a:xfrm>
              <a:off x="4438650" y="5260975"/>
              <a:ext cx="233363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427</a:t>
              </a:r>
            </a:p>
          </p:txBody>
        </p:sp>
        <p:sp>
          <p:nvSpPr>
            <p:cNvPr id="16436" name="Rectangle 150"/>
            <p:cNvSpPr>
              <a:spLocks noChangeArrowheads="1"/>
            </p:cNvSpPr>
            <p:nvPr/>
          </p:nvSpPr>
          <p:spPr bwMode="auto">
            <a:xfrm>
              <a:off x="4438650" y="5405438"/>
              <a:ext cx="233363" cy="16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511</a:t>
              </a:r>
            </a:p>
          </p:txBody>
        </p:sp>
        <p:sp>
          <p:nvSpPr>
            <p:cNvPr id="16437" name="Rectangle 151"/>
            <p:cNvSpPr>
              <a:spLocks noChangeArrowheads="1"/>
            </p:cNvSpPr>
            <p:nvPr/>
          </p:nvSpPr>
          <p:spPr bwMode="auto">
            <a:xfrm>
              <a:off x="4438650" y="5549900"/>
              <a:ext cx="233363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470</a:t>
              </a:r>
            </a:p>
          </p:txBody>
        </p:sp>
        <p:sp>
          <p:nvSpPr>
            <p:cNvPr id="16438" name="Rectangle 152"/>
            <p:cNvSpPr>
              <a:spLocks noChangeArrowheads="1"/>
            </p:cNvSpPr>
            <p:nvPr/>
          </p:nvSpPr>
          <p:spPr bwMode="auto">
            <a:xfrm>
              <a:off x="5373688" y="5260975"/>
              <a:ext cx="231775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317</a:t>
              </a:r>
            </a:p>
          </p:txBody>
        </p:sp>
        <p:sp>
          <p:nvSpPr>
            <p:cNvPr id="16439" name="Rectangle 153"/>
            <p:cNvSpPr>
              <a:spLocks noChangeArrowheads="1"/>
            </p:cNvSpPr>
            <p:nvPr/>
          </p:nvSpPr>
          <p:spPr bwMode="auto">
            <a:xfrm>
              <a:off x="5373688" y="5405438"/>
              <a:ext cx="231775" cy="16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307</a:t>
              </a:r>
            </a:p>
          </p:txBody>
        </p:sp>
        <p:sp>
          <p:nvSpPr>
            <p:cNvPr id="16440" name="Rectangle 154"/>
            <p:cNvSpPr>
              <a:spLocks noChangeArrowheads="1"/>
            </p:cNvSpPr>
            <p:nvPr/>
          </p:nvSpPr>
          <p:spPr bwMode="auto">
            <a:xfrm>
              <a:off x="5373688" y="5549900"/>
              <a:ext cx="231775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900">
                  <a:solidFill>
                    <a:srgbClr val="000066"/>
                  </a:solidFill>
                </a:rPr>
                <a:t>358</a:t>
              </a:r>
            </a:p>
          </p:txBody>
        </p:sp>
        <p:sp>
          <p:nvSpPr>
            <p:cNvPr id="16441" name="Rectangle 155"/>
            <p:cNvSpPr>
              <a:spLocks noChangeArrowheads="1"/>
            </p:cNvSpPr>
            <p:nvPr/>
          </p:nvSpPr>
          <p:spPr bwMode="auto">
            <a:xfrm>
              <a:off x="2001838" y="5260975"/>
              <a:ext cx="371475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900" b="1">
                  <a:solidFill>
                    <a:srgbClr val="000066"/>
                  </a:solidFill>
                </a:rPr>
                <a:t>ATV/r</a:t>
              </a:r>
            </a:p>
          </p:txBody>
        </p:sp>
        <p:sp>
          <p:nvSpPr>
            <p:cNvPr id="16442" name="Rectangle 156"/>
            <p:cNvSpPr>
              <a:spLocks noChangeArrowheads="1"/>
            </p:cNvSpPr>
            <p:nvPr/>
          </p:nvSpPr>
          <p:spPr bwMode="auto">
            <a:xfrm>
              <a:off x="2087563" y="5405438"/>
              <a:ext cx="285750" cy="163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900" b="1">
                  <a:solidFill>
                    <a:srgbClr val="000066"/>
                  </a:solidFill>
                </a:rPr>
                <a:t>RAL</a:t>
              </a:r>
            </a:p>
          </p:txBody>
        </p:sp>
        <p:sp>
          <p:nvSpPr>
            <p:cNvPr id="16443" name="Rectangle 157"/>
            <p:cNvSpPr>
              <a:spLocks noChangeArrowheads="1"/>
            </p:cNvSpPr>
            <p:nvPr/>
          </p:nvSpPr>
          <p:spPr bwMode="auto">
            <a:xfrm>
              <a:off x="1985963" y="5549900"/>
              <a:ext cx="387350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900" b="1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16444" name="Rectangle 158"/>
            <p:cNvSpPr>
              <a:spLocks noChangeArrowheads="1"/>
            </p:cNvSpPr>
            <p:nvPr/>
          </p:nvSpPr>
          <p:spPr bwMode="auto">
            <a:xfrm>
              <a:off x="1646238" y="5073650"/>
              <a:ext cx="1752083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000" b="1" dirty="0">
                  <a:solidFill>
                    <a:srgbClr val="000066"/>
                  </a:solidFill>
                </a:rPr>
                <a:t>Participants in the </a:t>
              </a:r>
              <a:r>
                <a:rPr lang="fr-FR" sz="1000" b="1" dirty="0" err="1">
                  <a:solidFill>
                    <a:srgbClr val="000066"/>
                  </a:solidFill>
                </a:rPr>
                <a:t>risk</a:t>
              </a:r>
              <a:r>
                <a:rPr lang="fr-FR" sz="1000" b="1" dirty="0">
                  <a:solidFill>
                    <a:srgbClr val="000066"/>
                  </a:solidFill>
                </a:rPr>
                <a:t> set, </a:t>
              </a:r>
              <a:r>
                <a:rPr lang="fr-FR" sz="1000" b="1" dirty="0" smtClean="0">
                  <a:solidFill>
                    <a:srgbClr val="000066"/>
                  </a:solidFill>
                </a:rPr>
                <a:t>N</a:t>
              </a:r>
              <a:endParaRPr lang="fr-FR" sz="1000" b="1" dirty="0">
                <a:solidFill>
                  <a:srgbClr val="000066"/>
                </a:solidFill>
              </a:endParaRPr>
            </a:p>
          </p:txBody>
        </p:sp>
        <p:sp>
          <p:nvSpPr>
            <p:cNvPr id="16445" name="Line 159"/>
            <p:cNvSpPr>
              <a:spLocks noChangeShapeType="1"/>
            </p:cNvSpPr>
            <p:nvPr/>
          </p:nvSpPr>
          <p:spPr bwMode="auto">
            <a:xfrm>
              <a:off x="4545013" y="3600450"/>
              <a:ext cx="0" cy="1033463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46" name="Line 43"/>
            <p:cNvSpPr>
              <a:spLocks noChangeShapeType="1"/>
            </p:cNvSpPr>
            <p:nvPr/>
          </p:nvSpPr>
          <p:spPr bwMode="auto">
            <a:xfrm flipH="1">
              <a:off x="4006850" y="3181350"/>
              <a:ext cx="177800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triangl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47" name="Line 44"/>
            <p:cNvSpPr>
              <a:spLocks noChangeShapeType="1"/>
            </p:cNvSpPr>
            <p:nvPr/>
          </p:nvSpPr>
          <p:spPr bwMode="auto">
            <a:xfrm flipH="1">
              <a:off x="4006850" y="2647950"/>
              <a:ext cx="177800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triangl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48" name="Line 45"/>
            <p:cNvSpPr>
              <a:spLocks noChangeShapeType="1"/>
            </p:cNvSpPr>
            <p:nvPr/>
          </p:nvSpPr>
          <p:spPr bwMode="auto">
            <a:xfrm flipH="1">
              <a:off x="4167188" y="2133600"/>
              <a:ext cx="177800" cy="0"/>
            </a:xfrm>
            <a:prstGeom prst="line">
              <a:avLst/>
            </a:prstGeom>
            <a:noFill/>
            <a:ln w="12700">
              <a:solidFill>
                <a:srgbClr val="333399"/>
              </a:solidFill>
              <a:round/>
              <a:headEnd type="triangle" w="sm" len="sm"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49" name="Rectangle 72"/>
            <p:cNvSpPr>
              <a:spLocks noChangeArrowheads="1"/>
            </p:cNvSpPr>
            <p:nvPr/>
          </p:nvSpPr>
          <p:spPr bwMode="auto">
            <a:xfrm>
              <a:off x="3600450" y="3197225"/>
              <a:ext cx="39688" cy="34925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0" name="Rectangle 73"/>
            <p:cNvSpPr>
              <a:spLocks noChangeArrowheads="1"/>
            </p:cNvSpPr>
            <p:nvPr/>
          </p:nvSpPr>
          <p:spPr bwMode="auto">
            <a:xfrm>
              <a:off x="3600450" y="3162300"/>
              <a:ext cx="39688" cy="34925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1" name="Line 74"/>
            <p:cNvSpPr>
              <a:spLocks noChangeShapeType="1"/>
            </p:cNvSpPr>
            <p:nvPr/>
          </p:nvSpPr>
          <p:spPr bwMode="auto">
            <a:xfrm>
              <a:off x="3752850" y="3125788"/>
              <a:ext cx="0" cy="71437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2" name="Line 75"/>
            <p:cNvSpPr>
              <a:spLocks noChangeShapeType="1"/>
            </p:cNvSpPr>
            <p:nvPr/>
          </p:nvSpPr>
          <p:spPr bwMode="auto">
            <a:xfrm>
              <a:off x="3752850" y="3197225"/>
              <a:ext cx="0" cy="71438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3" name="Line 76"/>
            <p:cNvSpPr>
              <a:spLocks noChangeShapeType="1"/>
            </p:cNvSpPr>
            <p:nvPr/>
          </p:nvSpPr>
          <p:spPr bwMode="auto">
            <a:xfrm>
              <a:off x="3490913" y="3125788"/>
              <a:ext cx="0" cy="71437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4" name="Line 77"/>
            <p:cNvSpPr>
              <a:spLocks noChangeShapeType="1"/>
            </p:cNvSpPr>
            <p:nvPr/>
          </p:nvSpPr>
          <p:spPr bwMode="auto">
            <a:xfrm flipV="1">
              <a:off x="3490913" y="3197225"/>
              <a:ext cx="0" cy="71438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5" name="Freeform 78"/>
            <p:cNvSpPr>
              <a:spLocks/>
            </p:cNvSpPr>
            <p:nvPr/>
          </p:nvSpPr>
          <p:spPr bwMode="auto">
            <a:xfrm>
              <a:off x="3490913" y="3197225"/>
              <a:ext cx="261937" cy="0"/>
            </a:xfrm>
            <a:custGeom>
              <a:avLst/>
              <a:gdLst>
                <a:gd name="T0" fmla="*/ 261937 w 844"/>
                <a:gd name="T1" fmla="*/ 200177 w 844"/>
                <a:gd name="T2" fmla="*/ 148659 w 844"/>
                <a:gd name="T3" fmla="*/ 109554 w 844"/>
                <a:gd name="T4" fmla="*/ 0 w 844"/>
                <a:gd name="T5" fmla="*/ 0 60000 65536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w 844"/>
                <a:gd name="T11" fmla="*/ 844 w 844"/>
              </a:gdLst>
              <a:ahLst/>
              <a:cxnLst>
                <a:cxn ang="T5">
                  <a:pos x="T0" y="0"/>
                </a:cxn>
                <a:cxn ang="T6">
                  <a:pos x="T1" y="0"/>
                </a:cxn>
                <a:cxn ang="T7">
                  <a:pos x="T2" y="0"/>
                </a:cxn>
                <a:cxn ang="T8">
                  <a:pos x="T3" y="0"/>
                </a:cxn>
                <a:cxn ang="T9">
                  <a:pos x="T4" y="0"/>
                </a:cxn>
              </a:cxnLst>
              <a:rect l="T10" t="0" r="T11" b="0"/>
              <a:pathLst>
                <a:path w="844">
                  <a:moveTo>
                    <a:pt x="844" y="0"/>
                  </a:moveTo>
                  <a:lnTo>
                    <a:pt x="645" y="0"/>
                  </a:lnTo>
                  <a:lnTo>
                    <a:pt x="479" y="0"/>
                  </a:lnTo>
                  <a:lnTo>
                    <a:pt x="353" y="0"/>
                  </a:lnTo>
                  <a:lnTo>
                    <a:pt x="0" y="0"/>
                  </a:lnTo>
                </a:path>
              </a:pathLst>
            </a:custGeom>
            <a:solidFill>
              <a:srgbClr val="333399"/>
            </a:solidFill>
            <a:ln w="1905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6" name="Freeform 79"/>
            <p:cNvSpPr>
              <a:spLocks/>
            </p:cNvSpPr>
            <p:nvPr/>
          </p:nvSpPr>
          <p:spPr bwMode="auto">
            <a:xfrm>
              <a:off x="3600450" y="2647950"/>
              <a:ext cx="39688" cy="66675"/>
            </a:xfrm>
            <a:custGeom>
              <a:avLst/>
              <a:gdLst>
                <a:gd name="T0" fmla="*/ 39688 w 126"/>
                <a:gd name="T1" fmla="*/ 32916 h 158"/>
                <a:gd name="T2" fmla="*/ 39688 w 126"/>
                <a:gd name="T3" fmla="*/ 0 h 158"/>
                <a:gd name="T4" fmla="*/ 0 w 126"/>
                <a:gd name="T5" fmla="*/ 0 h 158"/>
                <a:gd name="T6" fmla="*/ 0 w 126"/>
                <a:gd name="T7" fmla="*/ 32916 h 158"/>
                <a:gd name="T8" fmla="*/ 0 w 126"/>
                <a:gd name="T9" fmla="*/ 66675 h 158"/>
                <a:gd name="T10" fmla="*/ 39688 w 126"/>
                <a:gd name="T11" fmla="*/ 66675 h 158"/>
                <a:gd name="T12" fmla="*/ 39688 w 126"/>
                <a:gd name="T13" fmla="*/ 32916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6"/>
                <a:gd name="T22" fmla="*/ 0 h 158"/>
                <a:gd name="T23" fmla="*/ 126 w 126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6" h="158">
                  <a:moveTo>
                    <a:pt x="126" y="78"/>
                  </a:moveTo>
                  <a:lnTo>
                    <a:pt x="126" y="0"/>
                  </a:lnTo>
                  <a:lnTo>
                    <a:pt x="0" y="0"/>
                  </a:lnTo>
                  <a:lnTo>
                    <a:pt x="0" y="78"/>
                  </a:lnTo>
                  <a:lnTo>
                    <a:pt x="0" y="158"/>
                  </a:lnTo>
                  <a:lnTo>
                    <a:pt x="126" y="158"/>
                  </a:lnTo>
                  <a:lnTo>
                    <a:pt x="126" y="78"/>
                  </a:lnTo>
                  <a:close/>
                </a:path>
              </a:pathLst>
            </a:custGeom>
            <a:solidFill>
              <a:srgbClr val="333399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7" name="Line 80"/>
            <p:cNvSpPr>
              <a:spLocks noChangeShapeType="1"/>
            </p:cNvSpPr>
            <p:nvPr/>
          </p:nvSpPr>
          <p:spPr bwMode="auto">
            <a:xfrm>
              <a:off x="3500438" y="2679700"/>
              <a:ext cx="100012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8" name="Line 81"/>
            <p:cNvSpPr>
              <a:spLocks noChangeShapeType="1"/>
            </p:cNvSpPr>
            <p:nvPr/>
          </p:nvSpPr>
          <p:spPr bwMode="auto">
            <a:xfrm flipV="1">
              <a:off x="3500438" y="2679700"/>
              <a:ext cx="0" cy="698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59" name="Line 82"/>
            <p:cNvSpPr>
              <a:spLocks noChangeShapeType="1"/>
            </p:cNvSpPr>
            <p:nvPr/>
          </p:nvSpPr>
          <p:spPr bwMode="auto">
            <a:xfrm>
              <a:off x="3500438" y="2608263"/>
              <a:ext cx="0" cy="71437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60" name="Line 83"/>
            <p:cNvSpPr>
              <a:spLocks noChangeShapeType="1"/>
            </p:cNvSpPr>
            <p:nvPr/>
          </p:nvSpPr>
          <p:spPr bwMode="auto">
            <a:xfrm>
              <a:off x="3640138" y="2679700"/>
              <a:ext cx="85725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61" name="Freeform 84"/>
            <p:cNvSpPr>
              <a:spLocks/>
            </p:cNvSpPr>
            <p:nvPr/>
          </p:nvSpPr>
          <p:spPr bwMode="auto">
            <a:xfrm>
              <a:off x="3725863" y="2608263"/>
              <a:ext cx="0" cy="141287"/>
            </a:xfrm>
            <a:custGeom>
              <a:avLst/>
              <a:gdLst>
                <a:gd name="T0" fmla="*/ 141287 h 320"/>
                <a:gd name="T1" fmla="*/ 70202 h 320"/>
                <a:gd name="T2" fmla="*/ 0 h 320"/>
                <a:gd name="T3" fmla="*/ 0 60000 65536"/>
                <a:gd name="T4" fmla="*/ 0 60000 65536"/>
                <a:gd name="T5" fmla="*/ 0 60000 65536"/>
                <a:gd name="T6" fmla="*/ 0 h 320"/>
                <a:gd name="T7" fmla="*/ 320 h 320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20">
                  <a:moveTo>
                    <a:pt x="0" y="320"/>
                  </a:moveTo>
                  <a:lnTo>
                    <a:pt x="0" y="159"/>
                  </a:lnTo>
                  <a:lnTo>
                    <a:pt x="0" y="0"/>
                  </a:lnTo>
                </a:path>
              </a:pathLst>
            </a:custGeom>
            <a:solidFill>
              <a:srgbClr val="333399"/>
            </a:solidFill>
            <a:ln w="1905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62" name="Rectangle 92"/>
            <p:cNvSpPr>
              <a:spLocks noChangeArrowheads="1"/>
            </p:cNvSpPr>
            <p:nvPr/>
          </p:nvSpPr>
          <p:spPr bwMode="auto">
            <a:xfrm>
              <a:off x="3784600" y="2176463"/>
              <a:ext cx="41275" cy="34925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63" name="Rectangle 93"/>
            <p:cNvSpPr>
              <a:spLocks noChangeArrowheads="1"/>
            </p:cNvSpPr>
            <p:nvPr/>
          </p:nvSpPr>
          <p:spPr bwMode="auto">
            <a:xfrm>
              <a:off x="3784600" y="2139950"/>
              <a:ext cx="41275" cy="36513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64" name="Freeform 94"/>
            <p:cNvSpPr>
              <a:spLocks/>
            </p:cNvSpPr>
            <p:nvPr/>
          </p:nvSpPr>
          <p:spPr bwMode="auto">
            <a:xfrm>
              <a:off x="3702050" y="2176463"/>
              <a:ext cx="228600" cy="0"/>
            </a:xfrm>
            <a:custGeom>
              <a:avLst/>
              <a:gdLst>
                <a:gd name="T0" fmla="*/ 0 w 721"/>
                <a:gd name="T1" fmla="*/ 82118 w 721"/>
                <a:gd name="T2" fmla="*/ 122068 w 721"/>
                <a:gd name="T3" fmla="*/ 139823 w 721"/>
                <a:gd name="T4" fmla="*/ 228600 w 721"/>
                <a:gd name="T5" fmla="*/ 0 60000 65536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w 721"/>
                <a:gd name="T11" fmla="*/ 721 w 721"/>
              </a:gdLst>
              <a:ahLst/>
              <a:cxnLst>
                <a:cxn ang="T5">
                  <a:pos x="T0" y="0"/>
                </a:cxn>
                <a:cxn ang="T6">
                  <a:pos x="T1" y="0"/>
                </a:cxn>
                <a:cxn ang="T7">
                  <a:pos x="T2" y="0"/>
                </a:cxn>
                <a:cxn ang="T8">
                  <a:pos x="T3" y="0"/>
                </a:cxn>
                <a:cxn ang="T9">
                  <a:pos x="T4" y="0"/>
                </a:cxn>
              </a:cxnLst>
              <a:rect l="T10" t="0" r="T11" b="0"/>
              <a:pathLst>
                <a:path w="721">
                  <a:moveTo>
                    <a:pt x="0" y="0"/>
                  </a:moveTo>
                  <a:lnTo>
                    <a:pt x="259" y="0"/>
                  </a:lnTo>
                  <a:lnTo>
                    <a:pt x="385" y="0"/>
                  </a:lnTo>
                  <a:lnTo>
                    <a:pt x="441" y="0"/>
                  </a:lnTo>
                  <a:lnTo>
                    <a:pt x="721" y="0"/>
                  </a:lnTo>
                </a:path>
              </a:pathLst>
            </a:custGeom>
            <a:solidFill>
              <a:srgbClr val="333399"/>
            </a:solidFill>
            <a:ln w="1905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65" name="Line 95"/>
            <p:cNvSpPr>
              <a:spLocks noChangeShapeType="1"/>
            </p:cNvSpPr>
            <p:nvPr/>
          </p:nvSpPr>
          <p:spPr bwMode="auto">
            <a:xfrm>
              <a:off x="3930650" y="2105025"/>
              <a:ext cx="0" cy="71438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66" name="Line 96"/>
            <p:cNvSpPr>
              <a:spLocks noChangeShapeType="1"/>
            </p:cNvSpPr>
            <p:nvPr/>
          </p:nvSpPr>
          <p:spPr bwMode="auto">
            <a:xfrm flipV="1">
              <a:off x="3930650" y="2176463"/>
              <a:ext cx="0" cy="698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67" name="Line 97"/>
            <p:cNvSpPr>
              <a:spLocks noChangeShapeType="1"/>
            </p:cNvSpPr>
            <p:nvPr/>
          </p:nvSpPr>
          <p:spPr bwMode="auto">
            <a:xfrm flipV="1">
              <a:off x="3702050" y="2176463"/>
              <a:ext cx="0" cy="6985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68" name="Line 98"/>
            <p:cNvSpPr>
              <a:spLocks noChangeShapeType="1"/>
            </p:cNvSpPr>
            <p:nvPr/>
          </p:nvSpPr>
          <p:spPr bwMode="auto">
            <a:xfrm flipV="1">
              <a:off x="3702050" y="2105025"/>
              <a:ext cx="0" cy="71438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411" name="Rectangle 99"/>
            <p:cNvSpPr>
              <a:spLocks noChangeArrowheads="1"/>
            </p:cNvSpPr>
            <p:nvPr/>
          </p:nvSpPr>
          <p:spPr bwMode="auto">
            <a:xfrm>
              <a:off x="3887788" y="1919288"/>
              <a:ext cx="836612" cy="16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fr-FR" sz="1050" dirty="0" err="1">
                  <a:solidFill>
                    <a:srgbClr val="000066"/>
                  </a:solidFill>
                </a:rPr>
                <a:t>Favors</a:t>
              </a:r>
              <a:r>
                <a:rPr lang="fr-FR" sz="1050" dirty="0">
                  <a:solidFill>
                    <a:srgbClr val="000066"/>
                  </a:solidFill>
                </a:rPr>
                <a:t> RAL</a:t>
              </a:r>
            </a:p>
          </p:txBody>
        </p:sp>
        <p:sp>
          <p:nvSpPr>
            <p:cNvPr id="13412" name="Rectangle 100"/>
            <p:cNvSpPr>
              <a:spLocks noChangeArrowheads="1"/>
            </p:cNvSpPr>
            <p:nvPr/>
          </p:nvSpPr>
          <p:spPr bwMode="auto">
            <a:xfrm>
              <a:off x="3727450" y="2952750"/>
              <a:ext cx="944563" cy="16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fr-FR" sz="1050" dirty="0" err="1">
                  <a:solidFill>
                    <a:srgbClr val="000066"/>
                  </a:solidFill>
                </a:rPr>
                <a:t>Favors</a:t>
              </a:r>
              <a:r>
                <a:rPr lang="fr-FR" sz="1050" dirty="0">
                  <a:solidFill>
                    <a:srgbClr val="000066"/>
                  </a:solidFill>
                </a:rPr>
                <a:t> DRV/r</a:t>
              </a:r>
            </a:p>
          </p:txBody>
        </p:sp>
        <p:sp>
          <p:nvSpPr>
            <p:cNvPr id="13416" name="Rectangle 104"/>
            <p:cNvSpPr>
              <a:spLocks noChangeArrowheads="1"/>
            </p:cNvSpPr>
            <p:nvPr/>
          </p:nvSpPr>
          <p:spPr bwMode="auto">
            <a:xfrm>
              <a:off x="3727450" y="2433638"/>
              <a:ext cx="836613" cy="16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fr-FR" sz="1050" dirty="0" err="1">
                  <a:solidFill>
                    <a:srgbClr val="000066"/>
                  </a:solidFill>
                </a:rPr>
                <a:t>Favors</a:t>
              </a:r>
              <a:r>
                <a:rPr lang="fr-FR" sz="1050" dirty="0">
                  <a:solidFill>
                    <a:srgbClr val="000066"/>
                  </a:solidFill>
                </a:rPr>
                <a:t> RAL</a:t>
              </a:r>
            </a:p>
          </p:txBody>
        </p:sp>
        <p:sp>
          <p:nvSpPr>
            <p:cNvPr id="16472" name="Line 360"/>
            <p:cNvSpPr>
              <a:spLocks noChangeShapeType="1"/>
            </p:cNvSpPr>
            <p:nvPr/>
          </p:nvSpPr>
          <p:spPr bwMode="auto">
            <a:xfrm flipH="1">
              <a:off x="3182938" y="3303588"/>
              <a:ext cx="252412" cy="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73" name="Freeform 361"/>
            <p:cNvSpPr>
              <a:spLocks/>
            </p:cNvSpPr>
            <p:nvPr/>
          </p:nvSpPr>
          <p:spPr bwMode="auto">
            <a:xfrm>
              <a:off x="3684588" y="3303588"/>
              <a:ext cx="252412" cy="71437"/>
            </a:xfrm>
            <a:custGeom>
              <a:avLst/>
              <a:gdLst>
                <a:gd name="T0" fmla="*/ 252412 w 804"/>
                <a:gd name="T1" fmla="*/ 71437 h 157"/>
                <a:gd name="T2" fmla="*/ 252412 w 804"/>
                <a:gd name="T3" fmla="*/ 0 h 157"/>
                <a:gd name="T4" fmla="*/ 0 w 804"/>
                <a:gd name="T5" fmla="*/ 0 h 157"/>
                <a:gd name="T6" fmla="*/ 0 60000 65536"/>
                <a:gd name="T7" fmla="*/ 0 60000 65536"/>
                <a:gd name="T8" fmla="*/ 0 60000 65536"/>
                <a:gd name="T9" fmla="*/ 0 w 804"/>
                <a:gd name="T10" fmla="*/ 0 h 157"/>
                <a:gd name="T11" fmla="*/ 804 w 804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4" h="157">
                  <a:moveTo>
                    <a:pt x="804" y="157"/>
                  </a:moveTo>
                  <a:lnTo>
                    <a:pt x="804" y="0"/>
                  </a:lnTo>
                  <a:lnTo>
                    <a:pt x="0" y="0"/>
                  </a:lnTo>
                </a:path>
              </a:pathLst>
            </a:custGeom>
            <a:noFill/>
            <a:ln w="63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74" name="Line 362"/>
            <p:cNvSpPr>
              <a:spLocks noChangeShapeType="1"/>
            </p:cNvSpPr>
            <p:nvPr/>
          </p:nvSpPr>
          <p:spPr bwMode="auto">
            <a:xfrm flipH="1">
              <a:off x="3435350" y="3303588"/>
              <a:ext cx="249238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75" name="Line 363"/>
            <p:cNvSpPr>
              <a:spLocks noChangeShapeType="1"/>
            </p:cNvSpPr>
            <p:nvPr/>
          </p:nvSpPr>
          <p:spPr bwMode="auto">
            <a:xfrm flipV="1">
              <a:off x="3684588" y="2079625"/>
              <a:ext cx="0" cy="122396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76" name="Line 364"/>
            <p:cNvSpPr>
              <a:spLocks noChangeShapeType="1"/>
            </p:cNvSpPr>
            <p:nvPr/>
          </p:nvSpPr>
          <p:spPr bwMode="auto">
            <a:xfrm>
              <a:off x="3435350" y="2079625"/>
              <a:ext cx="0" cy="122396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77" name="Line 365"/>
            <p:cNvSpPr>
              <a:spLocks noChangeShapeType="1"/>
            </p:cNvSpPr>
            <p:nvPr/>
          </p:nvSpPr>
          <p:spPr bwMode="auto">
            <a:xfrm>
              <a:off x="3182938" y="2079625"/>
              <a:ext cx="0" cy="122396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78" name="Freeform 366"/>
            <p:cNvSpPr>
              <a:spLocks/>
            </p:cNvSpPr>
            <p:nvPr/>
          </p:nvSpPr>
          <p:spPr bwMode="auto">
            <a:xfrm>
              <a:off x="2933700" y="3303588"/>
              <a:ext cx="249238" cy="71437"/>
            </a:xfrm>
            <a:custGeom>
              <a:avLst/>
              <a:gdLst>
                <a:gd name="T0" fmla="*/ 249238 w 803"/>
                <a:gd name="T1" fmla="*/ 0 h 157"/>
                <a:gd name="T2" fmla="*/ 0 w 803"/>
                <a:gd name="T3" fmla="*/ 0 h 157"/>
                <a:gd name="T4" fmla="*/ 0 w 803"/>
                <a:gd name="T5" fmla="*/ 71437 h 157"/>
                <a:gd name="T6" fmla="*/ 0 60000 65536"/>
                <a:gd name="T7" fmla="*/ 0 60000 65536"/>
                <a:gd name="T8" fmla="*/ 0 60000 65536"/>
                <a:gd name="T9" fmla="*/ 0 w 803"/>
                <a:gd name="T10" fmla="*/ 0 h 157"/>
                <a:gd name="T11" fmla="*/ 803 w 803"/>
                <a:gd name="T12" fmla="*/ 157 h 1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3" h="157">
                  <a:moveTo>
                    <a:pt x="803" y="0"/>
                  </a:moveTo>
                  <a:lnTo>
                    <a:pt x="0" y="0"/>
                  </a:lnTo>
                  <a:lnTo>
                    <a:pt x="0" y="157"/>
                  </a:lnTo>
                </a:path>
              </a:pathLst>
            </a:custGeom>
            <a:noFill/>
            <a:ln w="6350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79" name="Rectangle 367"/>
            <p:cNvSpPr>
              <a:spLocks noChangeArrowheads="1"/>
            </p:cNvSpPr>
            <p:nvPr/>
          </p:nvSpPr>
          <p:spPr bwMode="auto">
            <a:xfrm>
              <a:off x="2824163" y="3427413"/>
              <a:ext cx="231775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16480" name="Rectangle 368"/>
            <p:cNvSpPr>
              <a:spLocks noChangeArrowheads="1"/>
            </p:cNvSpPr>
            <p:nvPr/>
          </p:nvSpPr>
          <p:spPr bwMode="auto">
            <a:xfrm>
              <a:off x="3852863" y="3427413"/>
              <a:ext cx="179387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6481" name="Rectangle 369"/>
            <p:cNvSpPr>
              <a:spLocks noChangeArrowheads="1"/>
            </p:cNvSpPr>
            <p:nvPr/>
          </p:nvSpPr>
          <p:spPr bwMode="auto">
            <a:xfrm>
              <a:off x="3603625" y="3427413"/>
              <a:ext cx="179388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6482" name="Rectangle 370"/>
            <p:cNvSpPr>
              <a:spLocks noChangeArrowheads="1"/>
            </p:cNvSpPr>
            <p:nvPr/>
          </p:nvSpPr>
          <p:spPr bwMode="auto">
            <a:xfrm>
              <a:off x="3395663" y="3427413"/>
              <a:ext cx="90487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6483" name="Rectangle 371"/>
            <p:cNvSpPr>
              <a:spLocks noChangeArrowheads="1"/>
            </p:cNvSpPr>
            <p:nvPr/>
          </p:nvSpPr>
          <p:spPr bwMode="auto">
            <a:xfrm>
              <a:off x="3073400" y="3427413"/>
              <a:ext cx="231775" cy="153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fr-FR" sz="100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16484" name="Rectangle 385"/>
            <p:cNvSpPr>
              <a:spLocks noChangeArrowheads="1"/>
            </p:cNvSpPr>
            <p:nvPr/>
          </p:nvSpPr>
          <p:spPr bwMode="auto">
            <a:xfrm>
              <a:off x="4711700" y="2038350"/>
              <a:ext cx="2101850" cy="1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pt-BR" sz="1200" b="1">
                  <a:solidFill>
                    <a:srgbClr val="000066"/>
                  </a:solidFill>
                </a:rPr>
                <a:t>ATV/r (24.1%) vs. RAL (8.6%)</a:t>
              </a:r>
            </a:p>
          </p:txBody>
        </p:sp>
        <p:sp>
          <p:nvSpPr>
            <p:cNvPr id="16485" name="Rectangle 386"/>
            <p:cNvSpPr>
              <a:spLocks noChangeArrowheads="1"/>
            </p:cNvSpPr>
            <p:nvPr/>
          </p:nvSpPr>
          <p:spPr bwMode="auto">
            <a:xfrm>
              <a:off x="5122863" y="2216150"/>
              <a:ext cx="1582737" cy="1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14.9% (10.2% ; 19.6%)</a:t>
              </a:r>
            </a:p>
          </p:txBody>
        </p:sp>
        <p:sp>
          <p:nvSpPr>
            <p:cNvPr id="16486" name="Rectangle 387"/>
            <p:cNvSpPr>
              <a:spLocks noChangeArrowheads="1"/>
            </p:cNvSpPr>
            <p:nvPr/>
          </p:nvSpPr>
          <p:spPr bwMode="auto">
            <a:xfrm>
              <a:off x="4711700" y="2562225"/>
              <a:ext cx="2114550" cy="1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pt-BR" sz="1200" b="1">
                  <a:solidFill>
                    <a:srgbClr val="000066"/>
                  </a:solidFill>
                </a:rPr>
                <a:t>DRV/r (16.6%) vs. RAL (8.6%)</a:t>
              </a:r>
            </a:p>
          </p:txBody>
        </p:sp>
        <p:sp>
          <p:nvSpPr>
            <p:cNvPr id="16487" name="Rectangle 388"/>
            <p:cNvSpPr>
              <a:spLocks noChangeArrowheads="1"/>
            </p:cNvSpPr>
            <p:nvPr/>
          </p:nvSpPr>
          <p:spPr bwMode="auto">
            <a:xfrm>
              <a:off x="5122863" y="2740025"/>
              <a:ext cx="140017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7.5% (3.2% ; 11.8%)</a:t>
              </a:r>
            </a:p>
          </p:txBody>
        </p:sp>
        <p:sp>
          <p:nvSpPr>
            <p:cNvPr id="16488" name="Rectangle 389"/>
            <p:cNvSpPr>
              <a:spLocks noChangeArrowheads="1"/>
            </p:cNvSpPr>
            <p:nvPr/>
          </p:nvSpPr>
          <p:spPr bwMode="auto">
            <a:xfrm>
              <a:off x="4711700" y="3003550"/>
              <a:ext cx="2298700" cy="1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pt-BR" sz="1200" b="1">
                  <a:solidFill>
                    <a:srgbClr val="000066"/>
                  </a:solidFill>
                </a:rPr>
                <a:t>ATV/r (24.1%) vs. DRV/r (16.6%) </a:t>
              </a:r>
            </a:p>
          </p:txBody>
        </p:sp>
        <p:sp>
          <p:nvSpPr>
            <p:cNvPr id="16489" name="Rectangle 390"/>
            <p:cNvSpPr>
              <a:spLocks noChangeArrowheads="1"/>
            </p:cNvSpPr>
            <p:nvPr/>
          </p:nvSpPr>
          <p:spPr bwMode="auto">
            <a:xfrm>
              <a:off x="5122863" y="3181350"/>
              <a:ext cx="1411287" cy="185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7.5% (2.3% ; 12.7%)</a:t>
              </a:r>
            </a:p>
          </p:txBody>
        </p:sp>
        <p:grpSp>
          <p:nvGrpSpPr>
            <p:cNvPr id="118" name="Groupe 117"/>
            <p:cNvGrpSpPr/>
            <p:nvPr/>
          </p:nvGrpSpPr>
          <p:grpSpPr>
            <a:xfrm>
              <a:off x="5849172" y="3538970"/>
              <a:ext cx="1027084" cy="916709"/>
              <a:chOff x="5849172" y="3538970"/>
              <a:chExt cx="1027084" cy="916709"/>
            </a:xfrm>
          </p:grpSpPr>
          <p:sp>
            <p:nvSpPr>
              <p:cNvPr id="117" name="AutoShape 165"/>
              <p:cNvSpPr>
                <a:spLocks noChangeArrowheads="1"/>
              </p:cNvSpPr>
              <p:nvPr/>
            </p:nvSpPr>
            <p:spPr bwMode="auto">
              <a:xfrm>
                <a:off x="5849172" y="3538970"/>
                <a:ext cx="1027084" cy="916709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US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6490" name="Line 401"/>
              <p:cNvSpPr>
                <a:spLocks noChangeShapeType="1"/>
              </p:cNvSpPr>
              <p:nvPr/>
            </p:nvSpPr>
            <p:spPr bwMode="auto">
              <a:xfrm>
                <a:off x="5988050" y="3997325"/>
                <a:ext cx="230188" cy="0"/>
              </a:xfrm>
              <a:prstGeom prst="line">
                <a:avLst/>
              </a:prstGeom>
              <a:noFill/>
              <a:ln w="31750">
                <a:solidFill>
                  <a:srgbClr val="007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91" name="Line 402"/>
              <p:cNvSpPr>
                <a:spLocks noChangeShapeType="1"/>
              </p:cNvSpPr>
              <p:nvPr/>
            </p:nvSpPr>
            <p:spPr bwMode="auto">
              <a:xfrm>
                <a:off x="5988050" y="3717925"/>
                <a:ext cx="230188" cy="0"/>
              </a:xfrm>
              <a:prstGeom prst="line">
                <a:avLst/>
              </a:prstGeom>
              <a:noFill/>
              <a:ln w="31750">
                <a:solidFill>
                  <a:srgbClr val="32329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92" name="Line 403"/>
              <p:cNvSpPr>
                <a:spLocks noChangeShapeType="1"/>
              </p:cNvSpPr>
              <p:nvPr/>
            </p:nvSpPr>
            <p:spPr bwMode="auto">
              <a:xfrm flipH="1">
                <a:off x="5988050" y="4281488"/>
                <a:ext cx="230188" cy="0"/>
              </a:xfrm>
              <a:prstGeom prst="line">
                <a:avLst/>
              </a:prstGeom>
              <a:noFill/>
              <a:ln w="3175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6493" name="Rectangle 404"/>
              <p:cNvSpPr>
                <a:spLocks noChangeArrowheads="1"/>
              </p:cNvSpPr>
              <p:nvPr/>
            </p:nvSpPr>
            <p:spPr bwMode="auto">
              <a:xfrm>
                <a:off x="6294438" y="3627438"/>
                <a:ext cx="398462" cy="185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fr-FR" sz="1200" b="1" dirty="0">
                    <a:solidFill>
                      <a:srgbClr val="333399"/>
                    </a:solidFill>
                  </a:rPr>
                  <a:t>ATV/r</a:t>
                </a:r>
              </a:p>
            </p:txBody>
          </p:sp>
          <p:sp>
            <p:nvSpPr>
              <p:cNvPr id="16494" name="Rectangle 405"/>
              <p:cNvSpPr>
                <a:spLocks noChangeArrowheads="1"/>
              </p:cNvSpPr>
              <p:nvPr/>
            </p:nvSpPr>
            <p:spPr bwMode="auto">
              <a:xfrm>
                <a:off x="6294438" y="3911600"/>
                <a:ext cx="314325" cy="184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fr-FR" sz="1200" b="1">
                    <a:solidFill>
                      <a:srgbClr val="333399"/>
                    </a:solidFill>
                  </a:rPr>
                  <a:t>RAL</a:t>
                </a:r>
              </a:p>
            </p:txBody>
          </p:sp>
          <p:sp>
            <p:nvSpPr>
              <p:cNvPr id="16495" name="Rectangle 406"/>
              <p:cNvSpPr>
                <a:spLocks noChangeArrowheads="1"/>
              </p:cNvSpPr>
              <p:nvPr/>
            </p:nvSpPr>
            <p:spPr bwMode="auto">
              <a:xfrm>
                <a:off x="6294438" y="4192588"/>
                <a:ext cx="422275" cy="184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fr-FR" sz="1200" b="1">
                    <a:solidFill>
                      <a:srgbClr val="333399"/>
                    </a:solidFill>
                  </a:rPr>
                  <a:t>DRV/r</a:t>
                </a:r>
              </a:p>
            </p:txBody>
          </p:sp>
        </p:grpSp>
        <p:sp>
          <p:nvSpPr>
            <p:cNvPr id="122" name="ZoneTexte 121"/>
            <p:cNvSpPr txBox="1"/>
            <p:nvPr/>
          </p:nvSpPr>
          <p:spPr>
            <a:xfrm>
              <a:off x="2987675" y="1809750"/>
              <a:ext cx="974725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dirty="0">
                  <a:solidFill>
                    <a:srgbClr val="000066"/>
                  </a:solidFill>
                </a:rPr>
                <a:t>≠ (97.5% CI)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oneTexte 69"/>
          <p:cNvSpPr txBox="1">
            <a:spLocks noChangeArrowheads="1"/>
          </p:cNvSpPr>
          <p:nvPr/>
        </p:nvSpPr>
        <p:spPr bwMode="auto">
          <a:xfrm>
            <a:off x="5365750" y="6553200"/>
            <a:ext cx="37496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  <a:ea typeface="ＭＳ Ｐゴシック"/>
                <a:cs typeface="ＭＳ Ｐゴシック"/>
              </a:rPr>
              <a:t>Lennox JL. Ann Intern Med 2014;161:461-71</a:t>
            </a:r>
          </a:p>
        </p:txBody>
      </p:sp>
      <p:grpSp>
        <p:nvGrpSpPr>
          <p:cNvPr id="17410" name="Grouper 8"/>
          <p:cNvGrpSpPr>
            <a:grpSpLocks/>
          </p:cNvGrpSpPr>
          <p:nvPr/>
        </p:nvGrpSpPr>
        <p:grpSpPr bwMode="auto">
          <a:xfrm>
            <a:off x="0" y="6570663"/>
            <a:ext cx="1127125" cy="287337"/>
            <a:chOff x="0" y="6570663"/>
            <a:chExt cx="1393200" cy="288111"/>
          </a:xfrm>
        </p:grpSpPr>
        <p:sp>
          <p:nvSpPr>
            <p:cNvPr id="1772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7730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ACTG A5257</a:t>
              </a:r>
            </a:p>
          </p:txBody>
        </p:sp>
      </p:grpSp>
      <p:sp>
        <p:nvSpPr>
          <p:cNvPr id="1741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100" smtClean="0">
                <a:ea typeface="ＭＳ Ｐゴシック"/>
                <a:cs typeface="ＭＳ Ｐゴシック"/>
              </a:rPr>
              <a:t>ACTG A5257 Study: (ATV/r vs DRV/r vs RAL) + TDF/FTC</a:t>
            </a:r>
          </a:p>
        </p:txBody>
      </p:sp>
      <p:grpSp>
        <p:nvGrpSpPr>
          <p:cNvPr id="325" name="Groupe 324"/>
          <p:cNvGrpSpPr/>
          <p:nvPr/>
        </p:nvGrpSpPr>
        <p:grpSpPr>
          <a:xfrm>
            <a:off x="4301348" y="1849973"/>
            <a:ext cx="866746" cy="916709"/>
            <a:chOff x="4301348" y="1849973"/>
            <a:chExt cx="866746" cy="916709"/>
          </a:xfrm>
        </p:grpSpPr>
        <p:sp>
          <p:nvSpPr>
            <p:cNvPr id="324" name="AutoShape 165"/>
            <p:cNvSpPr>
              <a:spLocks noChangeArrowheads="1"/>
            </p:cNvSpPr>
            <p:nvPr/>
          </p:nvSpPr>
          <p:spPr bwMode="auto">
            <a:xfrm>
              <a:off x="4301348" y="1849973"/>
              <a:ext cx="866746" cy="91670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7459" name="Line 59"/>
            <p:cNvSpPr>
              <a:spLocks noChangeShapeType="1"/>
            </p:cNvSpPr>
            <p:nvPr/>
          </p:nvSpPr>
          <p:spPr bwMode="auto">
            <a:xfrm>
              <a:off x="4354513" y="2330450"/>
              <a:ext cx="188912" cy="0"/>
            </a:xfrm>
            <a:prstGeom prst="line">
              <a:avLst/>
            </a:prstGeom>
            <a:noFill/>
            <a:ln w="31750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60" name="Line 60"/>
            <p:cNvSpPr>
              <a:spLocks noChangeShapeType="1"/>
            </p:cNvSpPr>
            <p:nvPr/>
          </p:nvSpPr>
          <p:spPr bwMode="auto">
            <a:xfrm>
              <a:off x="4354513" y="2012950"/>
              <a:ext cx="188912" cy="0"/>
            </a:xfrm>
            <a:prstGeom prst="line">
              <a:avLst/>
            </a:prstGeom>
            <a:noFill/>
            <a:ln w="31750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61" name="Line 61"/>
            <p:cNvSpPr>
              <a:spLocks noChangeShapeType="1"/>
            </p:cNvSpPr>
            <p:nvPr/>
          </p:nvSpPr>
          <p:spPr bwMode="auto">
            <a:xfrm flipH="1">
              <a:off x="4354513" y="2635250"/>
              <a:ext cx="188912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28" name="Rectangle 130"/>
            <p:cNvSpPr>
              <a:spLocks noChangeArrowheads="1"/>
            </p:cNvSpPr>
            <p:nvPr/>
          </p:nvSpPr>
          <p:spPr bwMode="auto">
            <a:xfrm>
              <a:off x="4605338" y="1905000"/>
              <a:ext cx="4746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>
                  <a:solidFill>
                    <a:srgbClr val="333399"/>
                  </a:solidFill>
                </a:rPr>
                <a:t>ATV/r</a:t>
              </a:r>
            </a:p>
          </p:txBody>
        </p:sp>
        <p:sp>
          <p:nvSpPr>
            <p:cNvPr id="17529" name="Rectangle 131"/>
            <p:cNvSpPr>
              <a:spLocks noChangeArrowheads="1"/>
            </p:cNvSpPr>
            <p:nvPr/>
          </p:nvSpPr>
          <p:spPr bwMode="auto">
            <a:xfrm>
              <a:off x="4605338" y="2222500"/>
              <a:ext cx="36512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7530" name="Rectangle 132"/>
            <p:cNvSpPr>
              <a:spLocks noChangeArrowheads="1"/>
            </p:cNvSpPr>
            <p:nvPr/>
          </p:nvSpPr>
          <p:spPr bwMode="auto">
            <a:xfrm>
              <a:off x="4605338" y="2527300"/>
              <a:ext cx="5000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 b="1" dirty="0">
                  <a:solidFill>
                    <a:srgbClr val="333399"/>
                  </a:solidFill>
                </a:rPr>
                <a:t>DRV/r</a:t>
              </a:r>
            </a:p>
          </p:txBody>
        </p:sp>
      </p:grpSp>
      <p:sp>
        <p:nvSpPr>
          <p:cNvPr id="17721" name="Text Box 2"/>
          <p:cNvSpPr txBox="1">
            <a:spLocks noChangeArrowheads="1"/>
          </p:cNvSpPr>
          <p:nvPr/>
        </p:nvSpPr>
        <p:spPr bwMode="auto">
          <a:xfrm>
            <a:off x="852488" y="1277938"/>
            <a:ext cx="3632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sz="20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HIV-1 RNA </a:t>
            </a:r>
            <a:r>
              <a:rPr lang="fr-FR" altLang="fr-FR" sz="20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level</a:t>
            </a:r>
            <a:r>
              <a:rPr lang="fr-FR" altLang="fr-FR" sz="20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≤ 50 copies/</a:t>
            </a:r>
            <a:r>
              <a:rPr lang="fr-FR" altLang="fr-FR" sz="20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mL</a:t>
            </a:r>
            <a:r>
              <a:rPr lang="fr-FR" altLang="fr-FR" sz="20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,</a:t>
            </a:r>
            <a:br>
              <a:rPr lang="fr-FR" altLang="fr-FR" sz="20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</a:br>
            <a:r>
              <a:rPr lang="fr-FR" altLang="fr-FR" sz="20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regardless</a:t>
            </a:r>
            <a:r>
              <a:rPr lang="fr-FR" altLang="fr-FR" sz="20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 of ART change</a:t>
            </a:r>
            <a:br>
              <a:rPr lang="fr-FR" altLang="fr-FR" sz="20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</a:br>
            <a:r>
              <a:rPr lang="fr-FR" altLang="fr-FR" sz="20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(ITT </a:t>
            </a:r>
            <a:r>
              <a:rPr lang="fr-FR" altLang="fr-FR" sz="2000" b="1" dirty="0" err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analysis</a:t>
            </a:r>
            <a:r>
              <a:rPr lang="fr-FR" altLang="fr-FR" sz="2000" b="1" dirty="0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)</a:t>
            </a:r>
          </a:p>
        </p:txBody>
      </p:sp>
      <p:sp>
        <p:nvSpPr>
          <p:cNvPr id="17722" name="Text Box 2"/>
          <p:cNvSpPr txBox="1">
            <a:spLocks noChangeArrowheads="1"/>
          </p:cNvSpPr>
          <p:nvPr/>
        </p:nvSpPr>
        <p:spPr bwMode="auto">
          <a:xfrm>
            <a:off x="4989513" y="1277938"/>
            <a:ext cx="40227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sz="20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HIV-1 RNA level ≤ 50 copies/mL and</a:t>
            </a:r>
            <a:br>
              <a:rPr lang="fr-FR" altLang="fr-FR" sz="20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</a:br>
            <a:r>
              <a:rPr lang="fr-FR" altLang="fr-FR" sz="20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receiving randomized ART</a:t>
            </a:r>
            <a:br>
              <a:rPr lang="fr-FR" altLang="fr-FR" sz="20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</a:br>
            <a:r>
              <a:rPr lang="fr-FR" altLang="fr-FR" sz="20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(ITT, snapshot analysis)</a:t>
            </a:r>
          </a:p>
        </p:txBody>
      </p:sp>
      <p:grpSp>
        <p:nvGrpSpPr>
          <p:cNvPr id="326" name="Groupe 325"/>
          <p:cNvGrpSpPr/>
          <p:nvPr/>
        </p:nvGrpSpPr>
        <p:grpSpPr>
          <a:xfrm>
            <a:off x="4765610" y="2286000"/>
            <a:ext cx="3859278" cy="3844925"/>
            <a:chOff x="4765610" y="2286000"/>
            <a:chExt cx="3859278" cy="3844925"/>
          </a:xfrm>
        </p:grpSpPr>
        <p:sp>
          <p:nvSpPr>
            <p:cNvPr id="17412" name="Line 12"/>
            <p:cNvSpPr>
              <a:spLocks noChangeShapeType="1"/>
            </p:cNvSpPr>
            <p:nvPr/>
          </p:nvSpPr>
          <p:spPr bwMode="auto">
            <a:xfrm flipV="1">
              <a:off x="6969125" y="5019675"/>
              <a:ext cx="0" cy="6350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3" name="Line 13"/>
            <p:cNvSpPr>
              <a:spLocks noChangeShapeType="1"/>
            </p:cNvSpPr>
            <p:nvPr/>
          </p:nvSpPr>
          <p:spPr bwMode="auto">
            <a:xfrm flipV="1">
              <a:off x="6659563" y="5019675"/>
              <a:ext cx="0" cy="6350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4" name="Freeform 14"/>
            <p:cNvSpPr>
              <a:spLocks/>
            </p:cNvSpPr>
            <p:nvPr/>
          </p:nvSpPr>
          <p:spPr bwMode="auto">
            <a:xfrm>
              <a:off x="5734050" y="5019675"/>
              <a:ext cx="1852613" cy="0"/>
            </a:xfrm>
            <a:custGeom>
              <a:avLst/>
              <a:gdLst>
                <a:gd name="T0" fmla="*/ 0 w 8168"/>
                <a:gd name="T1" fmla="*/ 463153 w 8168"/>
                <a:gd name="T2" fmla="*/ 926307 w 8168"/>
                <a:gd name="T3" fmla="*/ 1235000 w 8168"/>
                <a:gd name="T4" fmla="*/ 1543920 w 8168"/>
                <a:gd name="T5" fmla="*/ 1852613 w 8168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8"/>
                <a:gd name="T13" fmla="*/ 8168 w 8168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T12" t="0" r="T13" b="0"/>
              <a:pathLst>
                <a:path w="8168">
                  <a:moveTo>
                    <a:pt x="0" y="0"/>
                  </a:moveTo>
                  <a:lnTo>
                    <a:pt x="2042" y="0"/>
                  </a:lnTo>
                  <a:lnTo>
                    <a:pt x="4084" y="0"/>
                  </a:lnTo>
                  <a:lnTo>
                    <a:pt x="5445" y="0"/>
                  </a:lnTo>
                  <a:lnTo>
                    <a:pt x="6807" y="0"/>
                  </a:lnTo>
                  <a:lnTo>
                    <a:pt x="8168" y="0"/>
                  </a:lnTo>
                </a:path>
              </a:pathLst>
            </a:custGeom>
            <a:noFill/>
            <a:ln w="9525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5" name="Line 15"/>
            <p:cNvSpPr>
              <a:spLocks noChangeShapeType="1"/>
            </p:cNvSpPr>
            <p:nvPr/>
          </p:nvSpPr>
          <p:spPr bwMode="auto">
            <a:xfrm flipV="1">
              <a:off x="7586663" y="5019675"/>
              <a:ext cx="0" cy="6350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6" name="Line 16"/>
            <p:cNvSpPr>
              <a:spLocks noChangeShapeType="1"/>
            </p:cNvSpPr>
            <p:nvPr/>
          </p:nvSpPr>
          <p:spPr bwMode="auto">
            <a:xfrm flipV="1">
              <a:off x="7277100" y="5019675"/>
              <a:ext cx="0" cy="6350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7" name="Line 17"/>
            <p:cNvSpPr>
              <a:spLocks noChangeShapeType="1"/>
            </p:cNvSpPr>
            <p:nvPr/>
          </p:nvSpPr>
          <p:spPr bwMode="auto">
            <a:xfrm>
              <a:off x="8050213" y="5019675"/>
              <a:ext cx="0" cy="6350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8" name="Freeform 18"/>
            <p:cNvSpPr>
              <a:spLocks/>
            </p:cNvSpPr>
            <p:nvPr/>
          </p:nvSpPr>
          <p:spPr bwMode="auto">
            <a:xfrm>
              <a:off x="7586663" y="5019675"/>
              <a:ext cx="976312" cy="0"/>
            </a:xfrm>
            <a:custGeom>
              <a:avLst/>
              <a:gdLst>
                <a:gd name="T0" fmla="*/ 0 w 4305"/>
                <a:gd name="T1" fmla="*/ 463096 w 4305"/>
                <a:gd name="T2" fmla="*/ 926646 w 4305"/>
                <a:gd name="T3" fmla="*/ 976312 w 4305"/>
                <a:gd name="T4" fmla="*/ 0 60000 65536"/>
                <a:gd name="T5" fmla="*/ 0 60000 65536"/>
                <a:gd name="T6" fmla="*/ 0 60000 65536"/>
                <a:gd name="T7" fmla="*/ 0 60000 65536"/>
                <a:gd name="T8" fmla="*/ 0 w 4305"/>
                <a:gd name="T9" fmla="*/ 4305 w 4305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4305">
                  <a:moveTo>
                    <a:pt x="0" y="0"/>
                  </a:moveTo>
                  <a:lnTo>
                    <a:pt x="2042" y="0"/>
                  </a:lnTo>
                  <a:lnTo>
                    <a:pt x="4086" y="0"/>
                  </a:lnTo>
                  <a:lnTo>
                    <a:pt x="4305" y="0"/>
                  </a:lnTo>
                </a:path>
              </a:pathLst>
            </a:custGeom>
            <a:noFill/>
            <a:ln w="9525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9" name="Line 19"/>
            <p:cNvSpPr>
              <a:spLocks noChangeShapeType="1"/>
            </p:cNvSpPr>
            <p:nvPr/>
          </p:nvSpPr>
          <p:spPr bwMode="auto">
            <a:xfrm flipV="1">
              <a:off x="8513763" y="5019675"/>
              <a:ext cx="0" cy="6350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1" name="Line 21"/>
            <p:cNvSpPr>
              <a:spLocks noChangeShapeType="1"/>
            </p:cNvSpPr>
            <p:nvPr/>
          </p:nvSpPr>
          <p:spPr bwMode="auto">
            <a:xfrm>
              <a:off x="5521325" y="2322513"/>
              <a:ext cx="0" cy="58737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2" name="Line 22"/>
            <p:cNvSpPr>
              <a:spLocks noChangeShapeType="1"/>
            </p:cNvSpPr>
            <p:nvPr/>
          </p:nvSpPr>
          <p:spPr bwMode="auto">
            <a:xfrm flipH="1">
              <a:off x="5473700" y="2381250"/>
              <a:ext cx="47625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3" name="Line 23"/>
            <p:cNvSpPr>
              <a:spLocks noChangeShapeType="1"/>
            </p:cNvSpPr>
            <p:nvPr/>
          </p:nvSpPr>
          <p:spPr bwMode="auto">
            <a:xfrm flipH="1">
              <a:off x="5472113" y="2797175"/>
              <a:ext cx="49212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4" name="Line 24"/>
            <p:cNvSpPr>
              <a:spLocks noChangeShapeType="1"/>
            </p:cNvSpPr>
            <p:nvPr/>
          </p:nvSpPr>
          <p:spPr bwMode="auto">
            <a:xfrm>
              <a:off x="5521325" y="2381250"/>
              <a:ext cx="0" cy="415925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5" name="Line 25"/>
            <p:cNvSpPr>
              <a:spLocks noChangeShapeType="1"/>
            </p:cNvSpPr>
            <p:nvPr/>
          </p:nvSpPr>
          <p:spPr bwMode="auto">
            <a:xfrm flipH="1">
              <a:off x="5472113" y="3213100"/>
              <a:ext cx="49212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6" name="Line 26"/>
            <p:cNvSpPr>
              <a:spLocks noChangeShapeType="1"/>
            </p:cNvSpPr>
            <p:nvPr/>
          </p:nvSpPr>
          <p:spPr bwMode="auto">
            <a:xfrm flipH="1">
              <a:off x="5472113" y="3627438"/>
              <a:ext cx="49212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7" name="Freeform 27"/>
            <p:cNvSpPr>
              <a:spLocks/>
            </p:cNvSpPr>
            <p:nvPr/>
          </p:nvSpPr>
          <p:spPr bwMode="auto">
            <a:xfrm>
              <a:off x="5521325" y="2797175"/>
              <a:ext cx="0" cy="1663700"/>
            </a:xfrm>
            <a:custGeom>
              <a:avLst/>
              <a:gdLst>
                <a:gd name="T0" fmla="*/ 0 h 7335"/>
                <a:gd name="T1" fmla="*/ 415528 h 7335"/>
                <a:gd name="T2" fmla="*/ 831056 h 7335"/>
                <a:gd name="T3" fmla="*/ 1246811 h 7335"/>
                <a:gd name="T4" fmla="*/ 1663700 h 7335"/>
                <a:gd name="T5" fmla="*/ 0 60000 65536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h 7335"/>
                <a:gd name="T11" fmla="*/ 7335 h 7335"/>
              </a:gdLst>
              <a:ahLst/>
              <a:cxnLst>
                <a:cxn ang="T5">
                  <a:pos x="0" y="T0"/>
                </a:cxn>
                <a:cxn ang="T6">
                  <a:pos x="0" y="T1"/>
                </a:cxn>
                <a:cxn ang="T7">
                  <a:pos x="0" y="T2"/>
                </a:cxn>
                <a:cxn ang="T8">
                  <a:pos x="0" y="T3"/>
                </a:cxn>
                <a:cxn ang="T9">
                  <a:pos x="0" y="T4"/>
                </a:cxn>
              </a:cxnLst>
              <a:rect l="0" t="T10" r="0" b="T11"/>
              <a:pathLst>
                <a:path h="7335">
                  <a:moveTo>
                    <a:pt x="0" y="0"/>
                  </a:moveTo>
                  <a:lnTo>
                    <a:pt x="0" y="1832"/>
                  </a:lnTo>
                  <a:lnTo>
                    <a:pt x="0" y="3664"/>
                  </a:lnTo>
                  <a:lnTo>
                    <a:pt x="0" y="5497"/>
                  </a:lnTo>
                  <a:lnTo>
                    <a:pt x="0" y="7335"/>
                  </a:lnTo>
                </a:path>
              </a:pathLst>
            </a:custGeom>
            <a:noFill/>
            <a:ln w="9525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1" name="Line 31"/>
            <p:cNvSpPr>
              <a:spLocks noChangeShapeType="1"/>
            </p:cNvSpPr>
            <p:nvPr/>
          </p:nvSpPr>
          <p:spPr bwMode="auto">
            <a:xfrm flipH="1">
              <a:off x="5472113" y="4043363"/>
              <a:ext cx="49212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2" name="Line 32"/>
            <p:cNvSpPr>
              <a:spLocks noChangeShapeType="1"/>
            </p:cNvSpPr>
            <p:nvPr/>
          </p:nvSpPr>
          <p:spPr bwMode="auto">
            <a:xfrm flipH="1">
              <a:off x="5472113" y="4460875"/>
              <a:ext cx="49212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3" name="Freeform 33"/>
            <p:cNvSpPr>
              <a:spLocks/>
            </p:cNvSpPr>
            <p:nvPr/>
          </p:nvSpPr>
          <p:spPr bwMode="auto">
            <a:xfrm>
              <a:off x="5521325" y="5019675"/>
              <a:ext cx="212725" cy="63500"/>
            </a:xfrm>
            <a:custGeom>
              <a:avLst/>
              <a:gdLst>
                <a:gd name="T0" fmla="*/ 212725 w 935"/>
                <a:gd name="T1" fmla="*/ 63500 h 281"/>
                <a:gd name="T2" fmla="*/ 212725 w 935"/>
                <a:gd name="T3" fmla="*/ 0 h 281"/>
                <a:gd name="T4" fmla="*/ 0 w 935"/>
                <a:gd name="T5" fmla="*/ 0 h 281"/>
                <a:gd name="T6" fmla="*/ 0 60000 65536"/>
                <a:gd name="T7" fmla="*/ 0 60000 65536"/>
                <a:gd name="T8" fmla="*/ 0 60000 65536"/>
                <a:gd name="T9" fmla="*/ 0 w 935"/>
                <a:gd name="T10" fmla="*/ 0 h 281"/>
                <a:gd name="T11" fmla="*/ 935 w 935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35" h="281">
                  <a:moveTo>
                    <a:pt x="935" y="281"/>
                  </a:moveTo>
                  <a:lnTo>
                    <a:pt x="935" y="0"/>
                  </a:lnTo>
                  <a:lnTo>
                    <a:pt x="0" y="0"/>
                  </a:lnTo>
                </a:path>
              </a:pathLst>
            </a:custGeom>
            <a:noFill/>
            <a:ln w="9525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4" name="Line 34"/>
            <p:cNvSpPr>
              <a:spLocks noChangeShapeType="1"/>
            </p:cNvSpPr>
            <p:nvPr/>
          </p:nvSpPr>
          <p:spPr bwMode="auto">
            <a:xfrm flipV="1">
              <a:off x="6197600" y="5019675"/>
              <a:ext cx="0" cy="6350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5" name="Line 35"/>
            <p:cNvSpPr>
              <a:spLocks noChangeShapeType="1"/>
            </p:cNvSpPr>
            <p:nvPr/>
          </p:nvSpPr>
          <p:spPr bwMode="auto">
            <a:xfrm>
              <a:off x="5521325" y="4460875"/>
              <a:ext cx="0" cy="55880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56" name="Line 56"/>
            <p:cNvSpPr>
              <a:spLocks noChangeShapeType="1"/>
            </p:cNvSpPr>
            <p:nvPr/>
          </p:nvSpPr>
          <p:spPr bwMode="auto">
            <a:xfrm flipV="1">
              <a:off x="7586663" y="2286000"/>
              <a:ext cx="0" cy="2733675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91" name="Rectangle 92"/>
            <p:cNvSpPr>
              <a:spLocks noChangeArrowheads="1"/>
            </p:cNvSpPr>
            <p:nvPr/>
          </p:nvSpPr>
          <p:spPr bwMode="auto">
            <a:xfrm>
              <a:off x="6126163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7492" name="Rectangle 93"/>
            <p:cNvSpPr>
              <a:spLocks noChangeArrowheads="1"/>
            </p:cNvSpPr>
            <p:nvPr/>
          </p:nvSpPr>
          <p:spPr bwMode="auto">
            <a:xfrm>
              <a:off x="5691188" y="5103813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7493" name="Rectangle 94"/>
            <p:cNvSpPr>
              <a:spLocks noChangeArrowheads="1"/>
            </p:cNvSpPr>
            <p:nvPr/>
          </p:nvSpPr>
          <p:spPr bwMode="auto">
            <a:xfrm>
              <a:off x="6588125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17494" name="Rectangle 95"/>
            <p:cNvSpPr>
              <a:spLocks noChangeArrowheads="1"/>
            </p:cNvSpPr>
            <p:nvPr/>
          </p:nvSpPr>
          <p:spPr bwMode="auto">
            <a:xfrm>
              <a:off x="6897688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64</a:t>
              </a:r>
            </a:p>
          </p:txBody>
        </p:sp>
        <p:sp>
          <p:nvSpPr>
            <p:cNvPr id="17495" name="Rectangle 96"/>
            <p:cNvSpPr>
              <a:spLocks noChangeArrowheads="1"/>
            </p:cNvSpPr>
            <p:nvPr/>
          </p:nvSpPr>
          <p:spPr bwMode="auto">
            <a:xfrm>
              <a:off x="7205663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7496" name="Rectangle 97"/>
            <p:cNvSpPr>
              <a:spLocks noChangeArrowheads="1"/>
            </p:cNvSpPr>
            <p:nvPr/>
          </p:nvSpPr>
          <p:spPr bwMode="auto">
            <a:xfrm>
              <a:off x="7515225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17497" name="Rectangle 99"/>
            <p:cNvSpPr>
              <a:spLocks noChangeArrowheads="1"/>
            </p:cNvSpPr>
            <p:nvPr/>
          </p:nvSpPr>
          <p:spPr bwMode="auto">
            <a:xfrm>
              <a:off x="6118225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605</a:t>
              </a:r>
            </a:p>
          </p:txBody>
        </p:sp>
        <p:sp>
          <p:nvSpPr>
            <p:cNvPr id="17498" name="Rectangle 100"/>
            <p:cNvSpPr>
              <a:spLocks noChangeArrowheads="1"/>
            </p:cNvSpPr>
            <p:nvPr/>
          </p:nvSpPr>
          <p:spPr bwMode="auto">
            <a:xfrm>
              <a:off x="6118225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603</a:t>
              </a:r>
            </a:p>
          </p:txBody>
        </p:sp>
        <p:sp>
          <p:nvSpPr>
            <p:cNvPr id="17499" name="Rectangle 101"/>
            <p:cNvSpPr>
              <a:spLocks noChangeArrowheads="1"/>
            </p:cNvSpPr>
            <p:nvPr/>
          </p:nvSpPr>
          <p:spPr bwMode="auto">
            <a:xfrm>
              <a:off x="6118225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601</a:t>
              </a:r>
            </a:p>
          </p:txBody>
        </p:sp>
        <p:sp>
          <p:nvSpPr>
            <p:cNvPr id="17500" name="Rectangle 102"/>
            <p:cNvSpPr>
              <a:spLocks noChangeArrowheads="1"/>
            </p:cNvSpPr>
            <p:nvPr/>
          </p:nvSpPr>
          <p:spPr bwMode="auto">
            <a:xfrm>
              <a:off x="5656263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605</a:t>
              </a:r>
            </a:p>
          </p:txBody>
        </p:sp>
        <p:sp>
          <p:nvSpPr>
            <p:cNvPr id="17501" name="Rectangle 103"/>
            <p:cNvSpPr>
              <a:spLocks noChangeArrowheads="1"/>
            </p:cNvSpPr>
            <p:nvPr/>
          </p:nvSpPr>
          <p:spPr bwMode="auto">
            <a:xfrm>
              <a:off x="5656263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603</a:t>
              </a:r>
            </a:p>
          </p:txBody>
        </p:sp>
        <p:sp>
          <p:nvSpPr>
            <p:cNvPr id="17502" name="Rectangle 104"/>
            <p:cNvSpPr>
              <a:spLocks noChangeArrowheads="1"/>
            </p:cNvSpPr>
            <p:nvPr/>
          </p:nvSpPr>
          <p:spPr bwMode="auto">
            <a:xfrm>
              <a:off x="5656263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601</a:t>
              </a:r>
            </a:p>
          </p:txBody>
        </p:sp>
        <p:sp>
          <p:nvSpPr>
            <p:cNvPr id="17503" name="Rectangle 105"/>
            <p:cNvSpPr>
              <a:spLocks noChangeArrowheads="1"/>
            </p:cNvSpPr>
            <p:nvPr/>
          </p:nvSpPr>
          <p:spPr bwMode="auto">
            <a:xfrm>
              <a:off x="6581775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605</a:t>
              </a:r>
            </a:p>
          </p:txBody>
        </p:sp>
        <p:sp>
          <p:nvSpPr>
            <p:cNvPr id="17504" name="Rectangle 106"/>
            <p:cNvSpPr>
              <a:spLocks noChangeArrowheads="1"/>
            </p:cNvSpPr>
            <p:nvPr/>
          </p:nvSpPr>
          <p:spPr bwMode="auto">
            <a:xfrm>
              <a:off x="6581775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603</a:t>
              </a:r>
            </a:p>
          </p:txBody>
        </p:sp>
        <p:sp>
          <p:nvSpPr>
            <p:cNvPr id="17505" name="Rectangle 107"/>
            <p:cNvSpPr>
              <a:spLocks noChangeArrowheads="1"/>
            </p:cNvSpPr>
            <p:nvPr/>
          </p:nvSpPr>
          <p:spPr bwMode="auto">
            <a:xfrm>
              <a:off x="6581775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601</a:t>
              </a:r>
            </a:p>
          </p:txBody>
        </p:sp>
        <p:sp>
          <p:nvSpPr>
            <p:cNvPr id="17506" name="Rectangle 108"/>
            <p:cNvSpPr>
              <a:spLocks noChangeArrowheads="1"/>
            </p:cNvSpPr>
            <p:nvPr/>
          </p:nvSpPr>
          <p:spPr bwMode="auto">
            <a:xfrm>
              <a:off x="7507288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605</a:t>
              </a:r>
            </a:p>
          </p:txBody>
        </p:sp>
        <p:sp>
          <p:nvSpPr>
            <p:cNvPr id="17507" name="Rectangle 109"/>
            <p:cNvSpPr>
              <a:spLocks noChangeArrowheads="1"/>
            </p:cNvSpPr>
            <p:nvPr/>
          </p:nvSpPr>
          <p:spPr bwMode="auto">
            <a:xfrm>
              <a:off x="7507288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603</a:t>
              </a:r>
            </a:p>
          </p:txBody>
        </p:sp>
        <p:sp>
          <p:nvSpPr>
            <p:cNvPr id="17508" name="Rectangle 110"/>
            <p:cNvSpPr>
              <a:spLocks noChangeArrowheads="1"/>
            </p:cNvSpPr>
            <p:nvPr/>
          </p:nvSpPr>
          <p:spPr bwMode="auto">
            <a:xfrm>
              <a:off x="7507288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601</a:t>
              </a:r>
            </a:p>
          </p:txBody>
        </p:sp>
        <p:sp>
          <p:nvSpPr>
            <p:cNvPr id="17509" name="Rectangle 111"/>
            <p:cNvSpPr>
              <a:spLocks noChangeArrowheads="1"/>
            </p:cNvSpPr>
            <p:nvPr/>
          </p:nvSpPr>
          <p:spPr bwMode="auto">
            <a:xfrm>
              <a:off x="8434388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471</a:t>
              </a:r>
            </a:p>
          </p:txBody>
        </p:sp>
        <p:sp>
          <p:nvSpPr>
            <p:cNvPr id="17510" name="Rectangle 112"/>
            <p:cNvSpPr>
              <a:spLocks noChangeArrowheads="1"/>
            </p:cNvSpPr>
            <p:nvPr/>
          </p:nvSpPr>
          <p:spPr bwMode="auto">
            <a:xfrm>
              <a:off x="8434388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483</a:t>
              </a:r>
            </a:p>
          </p:txBody>
        </p:sp>
        <p:sp>
          <p:nvSpPr>
            <p:cNvPr id="17511" name="Rectangle 113"/>
            <p:cNvSpPr>
              <a:spLocks noChangeArrowheads="1"/>
            </p:cNvSpPr>
            <p:nvPr/>
          </p:nvSpPr>
          <p:spPr bwMode="auto">
            <a:xfrm>
              <a:off x="8434388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468</a:t>
              </a:r>
            </a:p>
          </p:txBody>
        </p:sp>
        <p:sp>
          <p:nvSpPr>
            <p:cNvPr id="17512" name="Rectangle 114"/>
            <p:cNvSpPr>
              <a:spLocks noChangeArrowheads="1"/>
            </p:cNvSpPr>
            <p:nvPr/>
          </p:nvSpPr>
          <p:spPr bwMode="auto">
            <a:xfrm>
              <a:off x="5153025" y="5708650"/>
              <a:ext cx="3048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ATV/r</a:t>
              </a:r>
            </a:p>
          </p:txBody>
        </p:sp>
        <p:sp>
          <p:nvSpPr>
            <p:cNvPr id="17513" name="Rectangle 115"/>
            <p:cNvSpPr>
              <a:spLocks noChangeArrowheads="1"/>
            </p:cNvSpPr>
            <p:nvPr/>
          </p:nvSpPr>
          <p:spPr bwMode="auto">
            <a:xfrm>
              <a:off x="5202238" y="5851525"/>
              <a:ext cx="2349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RAL</a:t>
              </a:r>
            </a:p>
          </p:txBody>
        </p:sp>
        <p:sp>
          <p:nvSpPr>
            <p:cNvPr id="17514" name="Rectangle 116"/>
            <p:cNvSpPr>
              <a:spLocks noChangeArrowheads="1"/>
            </p:cNvSpPr>
            <p:nvPr/>
          </p:nvSpPr>
          <p:spPr bwMode="auto">
            <a:xfrm>
              <a:off x="5141913" y="5994400"/>
              <a:ext cx="317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17515" name="Rectangle 117"/>
            <p:cNvSpPr>
              <a:spLocks noChangeArrowheads="1"/>
            </p:cNvSpPr>
            <p:nvPr/>
          </p:nvSpPr>
          <p:spPr bwMode="auto">
            <a:xfrm>
              <a:off x="4765610" y="5527675"/>
              <a:ext cx="1976503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 b="1" dirty="0">
                  <a:solidFill>
                    <a:srgbClr val="000066"/>
                  </a:solidFill>
                </a:rPr>
                <a:t>Participants </a:t>
              </a:r>
              <a:r>
                <a:rPr lang="fr-FR" sz="1000" b="1" dirty="0" err="1">
                  <a:solidFill>
                    <a:srgbClr val="000066"/>
                  </a:solidFill>
                </a:rPr>
                <a:t>contributing</a:t>
              </a:r>
              <a:r>
                <a:rPr lang="fr-FR" sz="1000" b="1" dirty="0">
                  <a:solidFill>
                    <a:srgbClr val="000066"/>
                  </a:solidFill>
                </a:rPr>
                <a:t> data, </a:t>
              </a:r>
              <a:r>
                <a:rPr lang="fr-FR" sz="1000" b="1" dirty="0" smtClean="0">
                  <a:solidFill>
                    <a:srgbClr val="000066"/>
                  </a:solidFill>
                </a:rPr>
                <a:t>N</a:t>
              </a:r>
              <a:endParaRPr lang="fr-FR" sz="1000" b="1" dirty="0">
                <a:solidFill>
                  <a:srgbClr val="000066"/>
                </a:solidFill>
              </a:endParaRPr>
            </a:p>
          </p:txBody>
        </p:sp>
        <p:sp>
          <p:nvSpPr>
            <p:cNvPr id="17520" name="Rectangle 122"/>
            <p:cNvSpPr>
              <a:spLocks noChangeArrowheads="1"/>
            </p:cNvSpPr>
            <p:nvPr/>
          </p:nvSpPr>
          <p:spPr bwMode="auto">
            <a:xfrm>
              <a:off x="5257800" y="4381500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0.0</a:t>
              </a:r>
            </a:p>
          </p:txBody>
        </p:sp>
        <p:sp>
          <p:nvSpPr>
            <p:cNvPr id="17521" name="Rectangle 123"/>
            <p:cNvSpPr>
              <a:spLocks noChangeArrowheads="1"/>
            </p:cNvSpPr>
            <p:nvPr/>
          </p:nvSpPr>
          <p:spPr bwMode="auto">
            <a:xfrm>
              <a:off x="5257800" y="2301875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1.0</a:t>
              </a:r>
            </a:p>
          </p:txBody>
        </p:sp>
        <p:sp>
          <p:nvSpPr>
            <p:cNvPr id="17522" name="Rectangle 124"/>
            <p:cNvSpPr>
              <a:spLocks noChangeArrowheads="1"/>
            </p:cNvSpPr>
            <p:nvPr/>
          </p:nvSpPr>
          <p:spPr bwMode="auto">
            <a:xfrm>
              <a:off x="5257800" y="2717800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0.8</a:t>
              </a:r>
            </a:p>
          </p:txBody>
        </p:sp>
        <p:sp>
          <p:nvSpPr>
            <p:cNvPr id="17523" name="Rectangle 125"/>
            <p:cNvSpPr>
              <a:spLocks noChangeArrowheads="1"/>
            </p:cNvSpPr>
            <p:nvPr/>
          </p:nvSpPr>
          <p:spPr bwMode="auto">
            <a:xfrm>
              <a:off x="5257800" y="3133725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0.6</a:t>
              </a:r>
            </a:p>
          </p:txBody>
        </p:sp>
        <p:sp>
          <p:nvSpPr>
            <p:cNvPr id="17524" name="Rectangle 126"/>
            <p:cNvSpPr>
              <a:spLocks noChangeArrowheads="1"/>
            </p:cNvSpPr>
            <p:nvPr/>
          </p:nvSpPr>
          <p:spPr bwMode="auto">
            <a:xfrm>
              <a:off x="5257800" y="3549650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17525" name="Rectangle 127"/>
            <p:cNvSpPr>
              <a:spLocks noChangeArrowheads="1"/>
            </p:cNvSpPr>
            <p:nvPr/>
          </p:nvSpPr>
          <p:spPr bwMode="auto">
            <a:xfrm>
              <a:off x="5257800" y="3963988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0.2</a:t>
              </a:r>
            </a:p>
          </p:txBody>
        </p:sp>
        <p:sp>
          <p:nvSpPr>
            <p:cNvPr id="17526" name="Rectangle 128"/>
            <p:cNvSpPr>
              <a:spLocks noChangeArrowheads="1"/>
            </p:cNvSpPr>
            <p:nvPr/>
          </p:nvSpPr>
          <p:spPr bwMode="auto">
            <a:xfrm>
              <a:off x="7947025" y="5103813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120</a:t>
              </a:r>
            </a:p>
          </p:txBody>
        </p:sp>
        <p:sp>
          <p:nvSpPr>
            <p:cNvPr id="17527" name="Rectangle 129"/>
            <p:cNvSpPr>
              <a:spLocks noChangeArrowheads="1"/>
            </p:cNvSpPr>
            <p:nvPr/>
          </p:nvSpPr>
          <p:spPr bwMode="auto">
            <a:xfrm>
              <a:off x="8410575" y="5103813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144</a:t>
              </a:r>
            </a:p>
          </p:txBody>
        </p:sp>
        <p:sp>
          <p:nvSpPr>
            <p:cNvPr id="17617" name="Line 220"/>
            <p:cNvSpPr>
              <a:spLocks noChangeShapeType="1"/>
            </p:cNvSpPr>
            <p:nvPr/>
          </p:nvSpPr>
          <p:spPr bwMode="auto">
            <a:xfrm>
              <a:off x="8543925" y="2901950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18" name="Line 221"/>
            <p:cNvSpPr>
              <a:spLocks noChangeShapeType="1"/>
            </p:cNvSpPr>
            <p:nvPr/>
          </p:nvSpPr>
          <p:spPr bwMode="auto">
            <a:xfrm>
              <a:off x="8486775" y="2901950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19" name="Freeform 222"/>
            <p:cNvSpPr>
              <a:spLocks/>
            </p:cNvSpPr>
            <p:nvPr/>
          </p:nvSpPr>
          <p:spPr bwMode="auto">
            <a:xfrm>
              <a:off x="8543925" y="2901950"/>
              <a:ext cx="0" cy="138113"/>
            </a:xfrm>
            <a:custGeom>
              <a:avLst/>
              <a:gdLst>
                <a:gd name="T0" fmla="*/ 0 h 605"/>
                <a:gd name="T1" fmla="*/ 73052 h 605"/>
                <a:gd name="T2" fmla="*/ 138113 h 605"/>
                <a:gd name="T3" fmla="*/ 0 60000 65536"/>
                <a:gd name="T4" fmla="*/ 0 60000 65536"/>
                <a:gd name="T5" fmla="*/ 0 60000 65536"/>
                <a:gd name="T6" fmla="*/ 0 h 605"/>
                <a:gd name="T7" fmla="*/ 605 h 605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605">
                  <a:moveTo>
                    <a:pt x="0" y="0"/>
                  </a:moveTo>
                  <a:lnTo>
                    <a:pt x="0" y="320"/>
                  </a:lnTo>
                  <a:lnTo>
                    <a:pt x="0" y="605"/>
                  </a:lnTo>
                </a:path>
              </a:pathLst>
            </a:custGeom>
            <a:noFill/>
            <a:ln w="7938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0" name="Freeform 223"/>
            <p:cNvSpPr>
              <a:spLocks/>
            </p:cNvSpPr>
            <p:nvPr/>
          </p:nvSpPr>
          <p:spPr bwMode="auto">
            <a:xfrm>
              <a:off x="6176963" y="2900363"/>
              <a:ext cx="57150" cy="0"/>
            </a:xfrm>
            <a:custGeom>
              <a:avLst/>
              <a:gdLst>
                <a:gd name="T0" fmla="*/ 57150 w 252"/>
                <a:gd name="T1" fmla="*/ 15648 w 252"/>
                <a:gd name="T2" fmla="*/ 0 w 252"/>
                <a:gd name="T3" fmla="*/ 0 60000 65536"/>
                <a:gd name="T4" fmla="*/ 0 60000 65536"/>
                <a:gd name="T5" fmla="*/ 0 60000 65536"/>
                <a:gd name="T6" fmla="*/ 0 w 252"/>
                <a:gd name="T7" fmla="*/ 252 w 252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T6" t="0" r="T7" b="0"/>
              <a:pathLst>
                <a:path w="252">
                  <a:moveTo>
                    <a:pt x="252" y="0"/>
                  </a:moveTo>
                  <a:lnTo>
                    <a:pt x="69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1" name="Freeform 224"/>
            <p:cNvSpPr>
              <a:spLocks/>
            </p:cNvSpPr>
            <p:nvPr/>
          </p:nvSpPr>
          <p:spPr bwMode="auto">
            <a:xfrm>
              <a:off x="7620000" y="2857500"/>
              <a:ext cx="0" cy="128588"/>
            </a:xfrm>
            <a:custGeom>
              <a:avLst/>
              <a:gdLst>
                <a:gd name="T0" fmla="*/ 128588 h 567"/>
                <a:gd name="T1" fmla="*/ 68716 h 567"/>
                <a:gd name="T2" fmla="*/ 0 h 567"/>
                <a:gd name="T3" fmla="*/ 0 60000 65536"/>
                <a:gd name="T4" fmla="*/ 0 60000 65536"/>
                <a:gd name="T5" fmla="*/ 0 60000 65536"/>
                <a:gd name="T6" fmla="*/ 0 h 567"/>
                <a:gd name="T7" fmla="*/ 567 h 567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67">
                  <a:moveTo>
                    <a:pt x="0" y="567"/>
                  </a:moveTo>
                  <a:lnTo>
                    <a:pt x="0" y="30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2" name="Line 225"/>
            <p:cNvSpPr>
              <a:spLocks noChangeShapeType="1"/>
            </p:cNvSpPr>
            <p:nvPr/>
          </p:nvSpPr>
          <p:spPr bwMode="auto">
            <a:xfrm>
              <a:off x="7620000" y="2857500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3" name="Line 226"/>
            <p:cNvSpPr>
              <a:spLocks noChangeShapeType="1"/>
            </p:cNvSpPr>
            <p:nvPr/>
          </p:nvSpPr>
          <p:spPr bwMode="auto">
            <a:xfrm flipH="1">
              <a:off x="7620000" y="2986088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4" name="Line 227"/>
            <p:cNvSpPr>
              <a:spLocks noChangeShapeType="1"/>
            </p:cNvSpPr>
            <p:nvPr/>
          </p:nvSpPr>
          <p:spPr bwMode="auto">
            <a:xfrm>
              <a:off x="8486775" y="3040063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5" name="Line 228"/>
            <p:cNvSpPr>
              <a:spLocks noChangeShapeType="1"/>
            </p:cNvSpPr>
            <p:nvPr/>
          </p:nvSpPr>
          <p:spPr bwMode="auto">
            <a:xfrm>
              <a:off x="8543925" y="3040063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6" name="Line 229"/>
            <p:cNvSpPr>
              <a:spLocks noChangeShapeType="1"/>
            </p:cNvSpPr>
            <p:nvPr/>
          </p:nvSpPr>
          <p:spPr bwMode="auto">
            <a:xfrm>
              <a:off x="6634163" y="2771775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7" name="Freeform 230"/>
            <p:cNvSpPr>
              <a:spLocks/>
            </p:cNvSpPr>
            <p:nvPr/>
          </p:nvSpPr>
          <p:spPr bwMode="auto">
            <a:xfrm>
              <a:off x="6691313" y="2771775"/>
              <a:ext cx="0" cy="127000"/>
            </a:xfrm>
            <a:custGeom>
              <a:avLst/>
              <a:gdLst>
                <a:gd name="T0" fmla="*/ 0 h 563"/>
                <a:gd name="T1" fmla="*/ 76020 h 563"/>
                <a:gd name="T2" fmla="*/ 127000 h 563"/>
                <a:gd name="T3" fmla="*/ 0 60000 65536"/>
                <a:gd name="T4" fmla="*/ 0 60000 65536"/>
                <a:gd name="T5" fmla="*/ 0 60000 65536"/>
                <a:gd name="T6" fmla="*/ 0 h 563"/>
                <a:gd name="T7" fmla="*/ 563 h 563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63">
                  <a:moveTo>
                    <a:pt x="0" y="0"/>
                  </a:moveTo>
                  <a:lnTo>
                    <a:pt x="0" y="337"/>
                  </a:lnTo>
                  <a:lnTo>
                    <a:pt x="0" y="563"/>
                  </a:lnTo>
                </a:path>
              </a:pathLst>
            </a:custGeom>
            <a:noFill/>
            <a:ln w="7938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8" name="Line 231"/>
            <p:cNvSpPr>
              <a:spLocks noChangeShapeType="1"/>
            </p:cNvSpPr>
            <p:nvPr/>
          </p:nvSpPr>
          <p:spPr bwMode="auto">
            <a:xfrm>
              <a:off x="6634163" y="2898775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29" name="Line 232"/>
            <p:cNvSpPr>
              <a:spLocks noChangeShapeType="1"/>
            </p:cNvSpPr>
            <p:nvPr/>
          </p:nvSpPr>
          <p:spPr bwMode="auto">
            <a:xfrm>
              <a:off x="6691313" y="2771775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0" name="Line 233"/>
            <p:cNvSpPr>
              <a:spLocks noChangeShapeType="1"/>
            </p:cNvSpPr>
            <p:nvPr/>
          </p:nvSpPr>
          <p:spPr bwMode="auto">
            <a:xfrm flipH="1">
              <a:off x="6691313" y="2898775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1" name="Line 234"/>
            <p:cNvSpPr>
              <a:spLocks noChangeShapeType="1"/>
            </p:cNvSpPr>
            <p:nvPr/>
          </p:nvSpPr>
          <p:spPr bwMode="auto">
            <a:xfrm>
              <a:off x="7562850" y="2857500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2" name="Line 235"/>
            <p:cNvSpPr>
              <a:spLocks noChangeShapeType="1"/>
            </p:cNvSpPr>
            <p:nvPr/>
          </p:nvSpPr>
          <p:spPr bwMode="auto">
            <a:xfrm flipH="1">
              <a:off x="7562850" y="2986088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3" name="Line 236"/>
            <p:cNvSpPr>
              <a:spLocks noChangeShapeType="1"/>
            </p:cNvSpPr>
            <p:nvPr/>
          </p:nvSpPr>
          <p:spPr bwMode="auto">
            <a:xfrm>
              <a:off x="6234113" y="2771775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4" name="Freeform 237"/>
            <p:cNvSpPr>
              <a:spLocks/>
            </p:cNvSpPr>
            <p:nvPr/>
          </p:nvSpPr>
          <p:spPr bwMode="auto">
            <a:xfrm>
              <a:off x="6234113" y="2771775"/>
              <a:ext cx="0" cy="128588"/>
            </a:xfrm>
            <a:custGeom>
              <a:avLst/>
              <a:gdLst>
                <a:gd name="T0" fmla="*/ 128588 h 570"/>
                <a:gd name="T1" fmla="*/ 62264 h 570"/>
                <a:gd name="T2" fmla="*/ 0 h 570"/>
                <a:gd name="T3" fmla="*/ 0 60000 65536"/>
                <a:gd name="T4" fmla="*/ 0 60000 65536"/>
                <a:gd name="T5" fmla="*/ 0 60000 65536"/>
                <a:gd name="T6" fmla="*/ 0 h 570"/>
                <a:gd name="T7" fmla="*/ 570 h 570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70">
                  <a:moveTo>
                    <a:pt x="0" y="570"/>
                  </a:moveTo>
                  <a:lnTo>
                    <a:pt x="0" y="27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5" name="Line 238"/>
            <p:cNvSpPr>
              <a:spLocks noChangeShapeType="1"/>
            </p:cNvSpPr>
            <p:nvPr/>
          </p:nvSpPr>
          <p:spPr bwMode="auto">
            <a:xfrm>
              <a:off x="6176963" y="2771775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6" name="Line 239"/>
            <p:cNvSpPr>
              <a:spLocks noChangeShapeType="1"/>
            </p:cNvSpPr>
            <p:nvPr/>
          </p:nvSpPr>
          <p:spPr bwMode="auto">
            <a:xfrm flipH="1">
              <a:off x="6234113" y="2900363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7" name="Freeform 240"/>
            <p:cNvSpPr>
              <a:spLocks/>
            </p:cNvSpPr>
            <p:nvPr/>
          </p:nvSpPr>
          <p:spPr bwMode="auto">
            <a:xfrm>
              <a:off x="5695950" y="2833688"/>
              <a:ext cx="2847975" cy="1633537"/>
            </a:xfrm>
            <a:custGeom>
              <a:avLst/>
              <a:gdLst>
                <a:gd name="T0" fmla="*/ 0 w 12553"/>
                <a:gd name="T1" fmla="*/ 1633537 h 7200"/>
                <a:gd name="T2" fmla="*/ 66702 w 12553"/>
                <a:gd name="T3" fmla="*/ 1633537 h 7200"/>
                <a:gd name="T4" fmla="*/ 157906 w 12553"/>
                <a:gd name="T5" fmla="*/ 1386465 h 7200"/>
                <a:gd name="T6" fmla="*/ 385916 w 12553"/>
                <a:gd name="T7" fmla="*/ 243442 h 7200"/>
                <a:gd name="T8" fmla="*/ 496405 w 12553"/>
                <a:gd name="T9" fmla="*/ 66703 h 7200"/>
                <a:gd name="T10" fmla="*/ 537923 w 12553"/>
                <a:gd name="T11" fmla="*/ 0 h 7200"/>
                <a:gd name="T12" fmla="*/ 760488 w 12553"/>
                <a:gd name="T13" fmla="*/ 13840 h 7200"/>
                <a:gd name="T14" fmla="*/ 995078 w 12553"/>
                <a:gd name="T15" fmla="*/ 13840 h 7200"/>
                <a:gd name="T16" fmla="*/ 1623979 w 12553"/>
                <a:gd name="T17" fmla="*/ 69425 h 7200"/>
                <a:gd name="T18" fmla="*/ 1924136 w 12553"/>
                <a:gd name="T19" fmla="*/ 91660 h 7200"/>
                <a:gd name="T20" fmla="*/ 2546684 w 12553"/>
                <a:gd name="T21" fmla="*/ 120020 h 7200"/>
                <a:gd name="T22" fmla="*/ 2847975 w 12553"/>
                <a:gd name="T23" fmla="*/ 140439 h 72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553"/>
                <a:gd name="T37" fmla="*/ 0 h 7200"/>
                <a:gd name="T38" fmla="*/ 12553 w 12553"/>
                <a:gd name="T39" fmla="*/ 7200 h 72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553" h="7200">
                  <a:moveTo>
                    <a:pt x="0" y="7200"/>
                  </a:moveTo>
                  <a:lnTo>
                    <a:pt x="294" y="7200"/>
                  </a:lnTo>
                  <a:lnTo>
                    <a:pt x="696" y="6111"/>
                  </a:lnTo>
                  <a:lnTo>
                    <a:pt x="1701" y="1073"/>
                  </a:lnTo>
                  <a:lnTo>
                    <a:pt x="2188" y="294"/>
                  </a:lnTo>
                  <a:lnTo>
                    <a:pt x="2371" y="0"/>
                  </a:lnTo>
                  <a:lnTo>
                    <a:pt x="3352" y="61"/>
                  </a:lnTo>
                  <a:lnTo>
                    <a:pt x="4386" y="61"/>
                  </a:lnTo>
                  <a:lnTo>
                    <a:pt x="7158" y="306"/>
                  </a:lnTo>
                  <a:lnTo>
                    <a:pt x="8481" y="404"/>
                  </a:lnTo>
                  <a:lnTo>
                    <a:pt x="11225" y="529"/>
                  </a:lnTo>
                  <a:lnTo>
                    <a:pt x="12553" y="619"/>
                  </a:lnTo>
                </a:path>
              </a:pathLst>
            </a:custGeom>
            <a:noFill/>
            <a:ln w="19050" cmpd="sng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8" name="Freeform 241"/>
            <p:cNvSpPr>
              <a:spLocks/>
            </p:cNvSpPr>
            <p:nvPr/>
          </p:nvSpPr>
          <p:spPr bwMode="auto">
            <a:xfrm>
              <a:off x="5734050" y="4430713"/>
              <a:ext cx="58738" cy="73025"/>
            </a:xfrm>
            <a:custGeom>
              <a:avLst/>
              <a:gdLst>
                <a:gd name="T0" fmla="*/ 4309 w 259"/>
                <a:gd name="T1" fmla="*/ 16125 h 317"/>
                <a:gd name="T2" fmla="*/ 454 w 259"/>
                <a:gd name="T3" fmla="*/ 29026 h 317"/>
                <a:gd name="T4" fmla="*/ 0 w 259"/>
                <a:gd name="T5" fmla="*/ 39853 h 317"/>
                <a:gd name="T6" fmla="*/ 907 w 259"/>
                <a:gd name="T7" fmla="*/ 46533 h 317"/>
                <a:gd name="T8" fmla="*/ 2721 w 259"/>
                <a:gd name="T9" fmla="*/ 52983 h 317"/>
                <a:gd name="T10" fmla="*/ 6123 w 259"/>
                <a:gd name="T11" fmla="*/ 58742 h 317"/>
                <a:gd name="T12" fmla="*/ 10205 w 259"/>
                <a:gd name="T13" fmla="*/ 64271 h 317"/>
                <a:gd name="T14" fmla="*/ 17689 w 259"/>
                <a:gd name="T15" fmla="*/ 70030 h 317"/>
                <a:gd name="T16" fmla="*/ 23132 w 259"/>
                <a:gd name="T17" fmla="*/ 72334 h 317"/>
                <a:gd name="T18" fmla="*/ 29256 w 259"/>
                <a:gd name="T19" fmla="*/ 73025 h 317"/>
                <a:gd name="T20" fmla="*/ 30616 w 259"/>
                <a:gd name="T21" fmla="*/ 72795 h 317"/>
                <a:gd name="T22" fmla="*/ 34925 w 259"/>
                <a:gd name="T23" fmla="*/ 72334 h 317"/>
                <a:gd name="T24" fmla="*/ 40368 w 259"/>
                <a:gd name="T25" fmla="*/ 70030 h 317"/>
                <a:gd name="T26" fmla="*/ 41729 w 259"/>
                <a:gd name="T27" fmla="*/ 68418 h 317"/>
                <a:gd name="T28" fmla="*/ 42182 w 259"/>
                <a:gd name="T29" fmla="*/ 68187 h 317"/>
                <a:gd name="T30" fmla="*/ 45131 w 259"/>
                <a:gd name="T31" fmla="*/ 66575 h 317"/>
                <a:gd name="T32" fmla="*/ 47172 w 259"/>
                <a:gd name="T33" fmla="*/ 64271 h 317"/>
                <a:gd name="T34" fmla="*/ 51708 w 259"/>
                <a:gd name="T35" fmla="*/ 58742 h 317"/>
                <a:gd name="T36" fmla="*/ 53295 w 259"/>
                <a:gd name="T37" fmla="*/ 55978 h 317"/>
                <a:gd name="T38" fmla="*/ 56243 w 259"/>
                <a:gd name="T39" fmla="*/ 49989 h 317"/>
                <a:gd name="T40" fmla="*/ 57377 w 259"/>
                <a:gd name="T41" fmla="*/ 45612 h 317"/>
                <a:gd name="T42" fmla="*/ 57377 w 259"/>
                <a:gd name="T43" fmla="*/ 44921 h 317"/>
                <a:gd name="T44" fmla="*/ 58058 w 259"/>
                <a:gd name="T45" fmla="*/ 43308 h 317"/>
                <a:gd name="T46" fmla="*/ 58738 w 259"/>
                <a:gd name="T47" fmla="*/ 36397 h 317"/>
                <a:gd name="T48" fmla="*/ 58058 w 259"/>
                <a:gd name="T49" fmla="*/ 29026 h 317"/>
                <a:gd name="T50" fmla="*/ 56243 w 259"/>
                <a:gd name="T51" fmla="*/ 22345 h 317"/>
                <a:gd name="T52" fmla="*/ 51708 w 259"/>
                <a:gd name="T53" fmla="*/ 13131 h 317"/>
                <a:gd name="T54" fmla="*/ 47172 w 259"/>
                <a:gd name="T55" fmla="*/ 7602 h 317"/>
                <a:gd name="T56" fmla="*/ 42636 w 259"/>
                <a:gd name="T57" fmla="*/ 3686 h 317"/>
                <a:gd name="T58" fmla="*/ 34925 w 259"/>
                <a:gd name="T59" fmla="*/ 461 h 317"/>
                <a:gd name="T60" fmla="*/ 29256 w 259"/>
                <a:gd name="T61" fmla="*/ 0 h 317"/>
                <a:gd name="T62" fmla="*/ 17689 w 259"/>
                <a:gd name="T63" fmla="*/ 2534 h 317"/>
                <a:gd name="T64" fmla="*/ 8164 w 259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6" y="45"/>
                  </a:moveTo>
                  <a:lnTo>
                    <a:pt x="19" y="70"/>
                  </a:lnTo>
                  <a:lnTo>
                    <a:pt x="8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7"/>
                  </a:lnTo>
                  <a:lnTo>
                    <a:pt x="12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6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8" y="304"/>
                  </a:lnTo>
                  <a:lnTo>
                    <a:pt x="89" y="309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1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09"/>
                  </a:lnTo>
                  <a:lnTo>
                    <a:pt x="178" y="304"/>
                  </a:lnTo>
                  <a:lnTo>
                    <a:pt x="182" y="299"/>
                  </a:lnTo>
                  <a:lnTo>
                    <a:pt x="184" y="297"/>
                  </a:lnTo>
                  <a:lnTo>
                    <a:pt x="184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8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5" y="243"/>
                  </a:lnTo>
                  <a:lnTo>
                    <a:pt x="242" y="230"/>
                  </a:lnTo>
                  <a:lnTo>
                    <a:pt x="248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8" y="97"/>
                  </a:lnTo>
                  <a:lnTo>
                    <a:pt x="235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8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78" y="11"/>
                  </a:lnTo>
                  <a:lnTo>
                    <a:pt x="56" y="25"/>
                  </a:lnTo>
                  <a:lnTo>
                    <a:pt x="36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39" name="Freeform 242"/>
            <p:cNvSpPr>
              <a:spLocks/>
            </p:cNvSpPr>
            <p:nvPr/>
          </p:nvSpPr>
          <p:spPr bwMode="auto">
            <a:xfrm>
              <a:off x="5824538" y="4184650"/>
              <a:ext cx="58737" cy="71438"/>
            </a:xfrm>
            <a:custGeom>
              <a:avLst/>
              <a:gdLst>
                <a:gd name="T0" fmla="*/ 4309 w 259"/>
                <a:gd name="T1" fmla="*/ 16000 h 317"/>
                <a:gd name="T2" fmla="*/ 454 w 259"/>
                <a:gd name="T3" fmla="*/ 28620 h 317"/>
                <a:gd name="T4" fmla="*/ 0 w 259"/>
                <a:gd name="T5" fmla="*/ 38987 h 317"/>
                <a:gd name="T6" fmla="*/ 907 w 259"/>
                <a:gd name="T7" fmla="*/ 45747 h 317"/>
                <a:gd name="T8" fmla="*/ 2948 w 259"/>
                <a:gd name="T9" fmla="*/ 52057 h 317"/>
                <a:gd name="T10" fmla="*/ 6123 w 259"/>
                <a:gd name="T11" fmla="*/ 57691 h 317"/>
                <a:gd name="T12" fmla="*/ 10205 w 259"/>
                <a:gd name="T13" fmla="*/ 62874 h 317"/>
                <a:gd name="T14" fmla="*/ 17916 w 259"/>
                <a:gd name="T15" fmla="*/ 68508 h 317"/>
                <a:gd name="T16" fmla="*/ 23359 w 259"/>
                <a:gd name="T17" fmla="*/ 70762 h 317"/>
                <a:gd name="T18" fmla="*/ 29482 w 259"/>
                <a:gd name="T19" fmla="*/ 71438 h 317"/>
                <a:gd name="T20" fmla="*/ 30616 w 259"/>
                <a:gd name="T21" fmla="*/ 71213 h 317"/>
                <a:gd name="T22" fmla="*/ 35151 w 259"/>
                <a:gd name="T23" fmla="*/ 70762 h 317"/>
                <a:gd name="T24" fmla="*/ 40368 w 259"/>
                <a:gd name="T25" fmla="*/ 68508 h 317"/>
                <a:gd name="T26" fmla="*/ 41955 w 259"/>
                <a:gd name="T27" fmla="*/ 67156 h 317"/>
                <a:gd name="T28" fmla="*/ 42182 w 259"/>
                <a:gd name="T29" fmla="*/ 66931 h 317"/>
                <a:gd name="T30" fmla="*/ 45130 w 259"/>
                <a:gd name="T31" fmla="*/ 65128 h 317"/>
                <a:gd name="T32" fmla="*/ 47398 w 259"/>
                <a:gd name="T33" fmla="*/ 62874 h 317"/>
                <a:gd name="T34" fmla="*/ 51707 w 259"/>
                <a:gd name="T35" fmla="*/ 57691 h 317"/>
                <a:gd name="T36" fmla="*/ 53521 w 259"/>
                <a:gd name="T37" fmla="*/ 54987 h 317"/>
                <a:gd name="T38" fmla="*/ 56469 w 259"/>
                <a:gd name="T39" fmla="*/ 49128 h 317"/>
                <a:gd name="T40" fmla="*/ 57376 w 259"/>
                <a:gd name="T41" fmla="*/ 44621 h 317"/>
                <a:gd name="T42" fmla="*/ 57376 w 259"/>
                <a:gd name="T43" fmla="*/ 43945 h 317"/>
                <a:gd name="T44" fmla="*/ 58057 w 259"/>
                <a:gd name="T45" fmla="*/ 42367 h 317"/>
                <a:gd name="T46" fmla="*/ 58737 w 259"/>
                <a:gd name="T47" fmla="*/ 35606 h 317"/>
                <a:gd name="T48" fmla="*/ 58057 w 259"/>
                <a:gd name="T49" fmla="*/ 28620 h 317"/>
                <a:gd name="T50" fmla="*/ 56469 w 259"/>
                <a:gd name="T51" fmla="*/ 22085 h 317"/>
                <a:gd name="T52" fmla="*/ 51707 w 259"/>
                <a:gd name="T53" fmla="*/ 13071 h 317"/>
                <a:gd name="T54" fmla="*/ 47398 w 259"/>
                <a:gd name="T55" fmla="*/ 7662 h 317"/>
                <a:gd name="T56" fmla="*/ 42635 w 259"/>
                <a:gd name="T57" fmla="*/ 3606 h 317"/>
                <a:gd name="T58" fmla="*/ 35151 w 259"/>
                <a:gd name="T59" fmla="*/ 451 h 317"/>
                <a:gd name="T60" fmla="*/ 29482 w 259"/>
                <a:gd name="T61" fmla="*/ 0 h 317"/>
                <a:gd name="T62" fmla="*/ 17916 w 259"/>
                <a:gd name="T63" fmla="*/ 2479 h 317"/>
                <a:gd name="T64" fmla="*/ 8391 w 259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7" y="46"/>
                  </a:moveTo>
                  <a:lnTo>
                    <a:pt x="19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90" y="310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5" y="310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0" name="Freeform 243"/>
            <p:cNvSpPr>
              <a:spLocks/>
            </p:cNvSpPr>
            <p:nvPr/>
          </p:nvSpPr>
          <p:spPr bwMode="auto">
            <a:xfrm>
              <a:off x="5907088" y="3783013"/>
              <a:ext cx="58737" cy="73025"/>
            </a:xfrm>
            <a:custGeom>
              <a:avLst/>
              <a:gdLst>
                <a:gd name="T0" fmla="*/ 4518 w 260"/>
                <a:gd name="T1" fmla="*/ 16356 h 317"/>
                <a:gd name="T2" fmla="*/ 452 w 260"/>
                <a:gd name="T3" fmla="*/ 29256 h 317"/>
                <a:gd name="T4" fmla="*/ 0 w 260"/>
                <a:gd name="T5" fmla="*/ 39853 h 317"/>
                <a:gd name="T6" fmla="*/ 904 w 260"/>
                <a:gd name="T7" fmla="*/ 46764 h 317"/>
                <a:gd name="T8" fmla="*/ 2937 w 260"/>
                <a:gd name="T9" fmla="*/ 53214 h 317"/>
                <a:gd name="T10" fmla="*/ 6100 w 260"/>
                <a:gd name="T11" fmla="*/ 58973 h 317"/>
                <a:gd name="T12" fmla="*/ 10166 w 260"/>
                <a:gd name="T13" fmla="*/ 64271 h 317"/>
                <a:gd name="T14" fmla="*/ 17847 w 260"/>
                <a:gd name="T15" fmla="*/ 70030 h 317"/>
                <a:gd name="T16" fmla="*/ 23269 w 260"/>
                <a:gd name="T17" fmla="*/ 72334 h 317"/>
                <a:gd name="T18" fmla="*/ 29369 w 260"/>
                <a:gd name="T19" fmla="*/ 73025 h 317"/>
                <a:gd name="T20" fmla="*/ 30498 w 260"/>
                <a:gd name="T21" fmla="*/ 72795 h 317"/>
                <a:gd name="T22" fmla="*/ 35016 w 260"/>
                <a:gd name="T23" fmla="*/ 72334 h 317"/>
                <a:gd name="T24" fmla="*/ 40438 w 260"/>
                <a:gd name="T25" fmla="*/ 70030 h 317"/>
                <a:gd name="T26" fmla="*/ 41794 w 260"/>
                <a:gd name="T27" fmla="*/ 68648 h 317"/>
                <a:gd name="T28" fmla="*/ 42020 w 260"/>
                <a:gd name="T29" fmla="*/ 68418 h 317"/>
                <a:gd name="T30" fmla="*/ 44956 w 260"/>
                <a:gd name="T31" fmla="*/ 66575 h 317"/>
                <a:gd name="T32" fmla="*/ 47216 w 260"/>
                <a:gd name="T33" fmla="*/ 64271 h 317"/>
                <a:gd name="T34" fmla="*/ 51508 w 260"/>
                <a:gd name="T35" fmla="*/ 58973 h 317"/>
                <a:gd name="T36" fmla="*/ 53315 w 260"/>
                <a:gd name="T37" fmla="*/ 56209 h 317"/>
                <a:gd name="T38" fmla="*/ 56252 w 260"/>
                <a:gd name="T39" fmla="*/ 50219 h 317"/>
                <a:gd name="T40" fmla="*/ 57156 w 260"/>
                <a:gd name="T41" fmla="*/ 45612 h 317"/>
                <a:gd name="T42" fmla="*/ 57156 w 260"/>
                <a:gd name="T43" fmla="*/ 44921 h 317"/>
                <a:gd name="T44" fmla="*/ 57833 w 260"/>
                <a:gd name="T45" fmla="*/ 43539 h 317"/>
                <a:gd name="T46" fmla="*/ 58737 w 260"/>
                <a:gd name="T47" fmla="*/ 36397 h 317"/>
                <a:gd name="T48" fmla="*/ 57833 w 260"/>
                <a:gd name="T49" fmla="*/ 29256 h 317"/>
                <a:gd name="T50" fmla="*/ 56252 w 260"/>
                <a:gd name="T51" fmla="*/ 22576 h 317"/>
                <a:gd name="T52" fmla="*/ 51508 w 260"/>
                <a:gd name="T53" fmla="*/ 13361 h 317"/>
                <a:gd name="T54" fmla="*/ 47216 w 260"/>
                <a:gd name="T55" fmla="*/ 7832 h 317"/>
                <a:gd name="T56" fmla="*/ 42471 w 260"/>
                <a:gd name="T57" fmla="*/ 3686 h 317"/>
                <a:gd name="T58" fmla="*/ 35016 w 260"/>
                <a:gd name="T59" fmla="*/ 461 h 317"/>
                <a:gd name="T60" fmla="*/ 29369 w 260"/>
                <a:gd name="T61" fmla="*/ 0 h 317"/>
                <a:gd name="T62" fmla="*/ 17847 w 260"/>
                <a:gd name="T63" fmla="*/ 2534 h 317"/>
                <a:gd name="T64" fmla="*/ 8359 w 260"/>
                <a:gd name="T65" fmla="*/ 10597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6"/>
                  </a:moveTo>
                  <a:lnTo>
                    <a:pt x="20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90" y="310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10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20" y="269"/>
                  </a:lnTo>
                  <a:lnTo>
                    <a:pt x="228" y="256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1" name="Freeform 244"/>
            <p:cNvSpPr>
              <a:spLocks/>
            </p:cNvSpPr>
            <p:nvPr/>
          </p:nvSpPr>
          <p:spPr bwMode="auto">
            <a:xfrm>
              <a:off x="6053138" y="3041650"/>
              <a:ext cx="58737" cy="71438"/>
            </a:xfrm>
            <a:custGeom>
              <a:avLst/>
              <a:gdLst>
                <a:gd name="T0" fmla="*/ 4309 w 259"/>
                <a:gd name="T1" fmla="*/ 16000 h 317"/>
                <a:gd name="T2" fmla="*/ 454 w 259"/>
                <a:gd name="T3" fmla="*/ 28620 h 317"/>
                <a:gd name="T4" fmla="*/ 0 w 259"/>
                <a:gd name="T5" fmla="*/ 38987 h 317"/>
                <a:gd name="T6" fmla="*/ 907 w 259"/>
                <a:gd name="T7" fmla="*/ 45747 h 317"/>
                <a:gd name="T8" fmla="*/ 2948 w 259"/>
                <a:gd name="T9" fmla="*/ 52057 h 317"/>
                <a:gd name="T10" fmla="*/ 6123 w 259"/>
                <a:gd name="T11" fmla="*/ 57691 h 317"/>
                <a:gd name="T12" fmla="*/ 10205 w 259"/>
                <a:gd name="T13" fmla="*/ 62874 h 317"/>
                <a:gd name="T14" fmla="*/ 17916 w 259"/>
                <a:gd name="T15" fmla="*/ 68508 h 317"/>
                <a:gd name="T16" fmla="*/ 23359 w 259"/>
                <a:gd name="T17" fmla="*/ 70762 h 317"/>
                <a:gd name="T18" fmla="*/ 29482 w 259"/>
                <a:gd name="T19" fmla="*/ 71438 h 317"/>
                <a:gd name="T20" fmla="*/ 30616 w 259"/>
                <a:gd name="T21" fmla="*/ 71213 h 317"/>
                <a:gd name="T22" fmla="*/ 34925 w 259"/>
                <a:gd name="T23" fmla="*/ 70762 h 317"/>
                <a:gd name="T24" fmla="*/ 40368 w 259"/>
                <a:gd name="T25" fmla="*/ 68508 h 317"/>
                <a:gd name="T26" fmla="*/ 41955 w 259"/>
                <a:gd name="T27" fmla="*/ 67156 h 317"/>
                <a:gd name="T28" fmla="*/ 42182 w 259"/>
                <a:gd name="T29" fmla="*/ 66931 h 317"/>
                <a:gd name="T30" fmla="*/ 45130 w 259"/>
                <a:gd name="T31" fmla="*/ 65128 h 317"/>
                <a:gd name="T32" fmla="*/ 47398 w 259"/>
                <a:gd name="T33" fmla="*/ 62874 h 317"/>
                <a:gd name="T34" fmla="*/ 51707 w 259"/>
                <a:gd name="T35" fmla="*/ 57691 h 317"/>
                <a:gd name="T36" fmla="*/ 53521 w 259"/>
                <a:gd name="T37" fmla="*/ 54987 h 317"/>
                <a:gd name="T38" fmla="*/ 56469 w 259"/>
                <a:gd name="T39" fmla="*/ 49128 h 317"/>
                <a:gd name="T40" fmla="*/ 57376 w 259"/>
                <a:gd name="T41" fmla="*/ 44621 h 317"/>
                <a:gd name="T42" fmla="*/ 57376 w 259"/>
                <a:gd name="T43" fmla="*/ 43945 h 317"/>
                <a:gd name="T44" fmla="*/ 58057 w 259"/>
                <a:gd name="T45" fmla="*/ 42367 h 317"/>
                <a:gd name="T46" fmla="*/ 58737 w 259"/>
                <a:gd name="T47" fmla="*/ 35606 h 317"/>
                <a:gd name="T48" fmla="*/ 58057 w 259"/>
                <a:gd name="T49" fmla="*/ 28620 h 317"/>
                <a:gd name="T50" fmla="*/ 56469 w 259"/>
                <a:gd name="T51" fmla="*/ 22085 h 317"/>
                <a:gd name="T52" fmla="*/ 51707 w 259"/>
                <a:gd name="T53" fmla="*/ 13071 h 317"/>
                <a:gd name="T54" fmla="*/ 47398 w 259"/>
                <a:gd name="T55" fmla="*/ 7662 h 317"/>
                <a:gd name="T56" fmla="*/ 42635 w 259"/>
                <a:gd name="T57" fmla="*/ 3606 h 317"/>
                <a:gd name="T58" fmla="*/ 34925 w 259"/>
                <a:gd name="T59" fmla="*/ 451 h 317"/>
                <a:gd name="T60" fmla="*/ 29482 w 259"/>
                <a:gd name="T61" fmla="*/ 0 h 317"/>
                <a:gd name="T62" fmla="*/ 17916 w 259"/>
                <a:gd name="T63" fmla="*/ 2479 h 317"/>
                <a:gd name="T64" fmla="*/ 8391 w 259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7" y="46"/>
                  </a:moveTo>
                  <a:lnTo>
                    <a:pt x="19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90" y="310"/>
                  </a:lnTo>
                  <a:lnTo>
                    <a:pt x="103" y="314"/>
                  </a:lnTo>
                  <a:lnTo>
                    <a:pt x="115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10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2" name="Freeform 245"/>
            <p:cNvSpPr>
              <a:spLocks/>
            </p:cNvSpPr>
            <p:nvPr/>
          </p:nvSpPr>
          <p:spPr bwMode="auto">
            <a:xfrm>
              <a:off x="6427788" y="2813050"/>
              <a:ext cx="58737" cy="71438"/>
            </a:xfrm>
            <a:custGeom>
              <a:avLst/>
              <a:gdLst>
                <a:gd name="T0" fmla="*/ 4309 w 259"/>
                <a:gd name="T1" fmla="*/ 15950 h 318"/>
                <a:gd name="T2" fmla="*/ 454 w 259"/>
                <a:gd name="T3" fmla="*/ 28530 h 318"/>
                <a:gd name="T4" fmla="*/ 0 w 259"/>
                <a:gd name="T5" fmla="*/ 39089 h 318"/>
                <a:gd name="T6" fmla="*/ 907 w 259"/>
                <a:gd name="T7" fmla="*/ 45603 h 318"/>
                <a:gd name="T8" fmla="*/ 2948 w 259"/>
                <a:gd name="T9" fmla="*/ 51894 h 318"/>
                <a:gd name="T10" fmla="*/ 6123 w 259"/>
                <a:gd name="T11" fmla="*/ 57510 h 318"/>
                <a:gd name="T12" fmla="*/ 10205 w 259"/>
                <a:gd name="T13" fmla="*/ 62901 h 318"/>
                <a:gd name="T14" fmla="*/ 17916 w 259"/>
                <a:gd name="T15" fmla="*/ 68518 h 318"/>
                <a:gd name="T16" fmla="*/ 23132 w 259"/>
                <a:gd name="T17" fmla="*/ 70539 h 318"/>
                <a:gd name="T18" fmla="*/ 29255 w 259"/>
                <a:gd name="T19" fmla="*/ 71438 h 318"/>
                <a:gd name="T20" fmla="*/ 30616 w 259"/>
                <a:gd name="T21" fmla="*/ 70989 h 318"/>
                <a:gd name="T22" fmla="*/ 34925 w 259"/>
                <a:gd name="T23" fmla="*/ 70539 h 318"/>
                <a:gd name="T24" fmla="*/ 40368 w 259"/>
                <a:gd name="T25" fmla="*/ 68518 h 318"/>
                <a:gd name="T26" fmla="*/ 41955 w 259"/>
                <a:gd name="T27" fmla="*/ 66945 h 318"/>
                <a:gd name="T28" fmla="*/ 42182 w 259"/>
                <a:gd name="T29" fmla="*/ 66720 h 318"/>
                <a:gd name="T30" fmla="*/ 45130 w 259"/>
                <a:gd name="T31" fmla="*/ 64923 h 318"/>
                <a:gd name="T32" fmla="*/ 47171 w 259"/>
                <a:gd name="T33" fmla="*/ 62901 h 318"/>
                <a:gd name="T34" fmla="*/ 51707 w 259"/>
                <a:gd name="T35" fmla="*/ 57510 h 318"/>
                <a:gd name="T36" fmla="*/ 53294 w 259"/>
                <a:gd name="T37" fmla="*/ 54814 h 318"/>
                <a:gd name="T38" fmla="*/ 56242 w 259"/>
                <a:gd name="T39" fmla="*/ 48973 h 318"/>
                <a:gd name="T40" fmla="*/ 57376 w 259"/>
                <a:gd name="T41" fmla="*/ 44480 h 318"/>
                <a:gd name="T42" fmla="*/ 57376 w 259"/>
                <a:gd name="T43" fmla="*/ 43806 h 318"/>
                <a:gd name="T44" fmla="*/ 58057 w 259"/>
                <a:gd name="T45" fmla="*/ 42458 h 318"/>
                <a:gd name="T46" fmla="*/ 58737 w 259"/>
                <a:gd name="T47" fmla="*/ 35494 h 318"/>
                <a:gd name="T48" fmla="*/ 58057 w 259"/>
                <a:gd name="T49" fmla="*/ 28530 h 318"/>
                <a:gd name="T50" fmla="*/ 56242 w 259"/>
                <a:gd name="T51" fmla="*/ 22015 h 318"/>
                <a:gd name="T52" fmla="*/ 51707 w 259"/>
                <a:gd name="T53" fmla="*/ 13030 h 318"/>
                <a:gd name="T54" fmla="*/ 47171 w 259"/>
                <a:gd name="T55" fmla="*/ 7638 h 318"/>
                <a:gd name="T56" fmla="*/ 42635 w 259"/>
                <a:gd name="T57" fmla="*/ 3819 h 318"/>
                <a:gd name="T58" fmla="*/ 34925 w 259"/>
                <a:gd name="T59" fmla="*/ 674 h 318"/>
                <a:gd name="T60" fmla="*/ 29255 w 259"/>
                <a:gd name="T61" fmla="*/ 0 h 318"/>
                <a:gd name="T62" fmla="*/ 17916 w 259"/>
                <a:gd name="T63" fmla="*/ 2471 h 318"/>
                <a:gd name="T64" fmla="*/ 8164 w 259"/>
                <a:gd name="T65" fmla="*/ 10334 h 3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8"/>
                <a:gd name="T101" fmla="*/ 259 w 259"/>
                <a:gd name="T102" fmla="*/ 318 h 3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8">
                  <a:moveTo>
                    <a:pt x="36" y="46"/>
                  </a:moveTo>
                  <a:lnTo>
                    <a:pt x="19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6" y="269"/>
                  </a:lnTo>
                  <a:lnTo>
                    <a:pt x="45" y="280"/>
                  </a:lnTo>
                  <a:lnTo>
                    <a:pt x="56" y="289"/>
                  </a:lnTo>
                  <a:lnTo>
                    <a:pt x="79" y="305"/>
                  </a:lnTo>
                  <a:lnTo>
                    <a:pt x="89" y="310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8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10"/>
                  </a:lnTo>
                  <a:lnTo>
                    <a:pt x="178" y="305"/>
                  </a:lnTo>
                  <a:lnTo>
                    <a:pt x="182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8" y="280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5" y="244"/>
                  </a:lnTo>
                  <a:lnTo>
                    <a:pt x="242" y="231"/>
                  </a:lnTo>
                  <a:lnTo>
                    <a:pt x="248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8" y="98"/>
                  </a:lnTo>
                  <a:lnTo>
                    <a:pt x="235" y="71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8" y="34"/>
                  </a:lnTo>
                  <a:lnTo>
                    <a:pt x="199" y="25"/>
                  </a:lnTo>
                  <a:lnTo>
                    <a:pt x="188" y="17"/>
                  </a:lnTo>
                  <a:lnTo>
                    <a:pt x="178" y="11"/>
                  </a:lnTo>
                  <a:lnTo>
                    <a:pt x="154" y="3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3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6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3" name="Freeform 246"/>
            <p:cNvSpPr>
              <a:spLocks/>
            </p:cNvSpPr>
            <p:nvPr/>
          </p:nvSpPr>
          <p:spPr bwMode="auto">
            <a:xfrm>
              <a:off x="6205538" y="2798763"/>
              <a:ext cx="58737" cy="71437"/>
            </a:xfrm>
            <a:custGeom>
              <a:avLst/>
              <a:gdLst>
                <a:gd name="T0" fmla="*/ 4518 w 260"/>
                <a:gd name="T1" fmla="*/ 15775 h 317"/>
                <a:gd name="T2" fmla="*/ 678 w 260"/>
                <a:gd name="T3" fmla="*/ 28395 h 317"/>
                <a:gd name="T4" fmla="*/ 0 w 260"/>
                <a:gd name="T5" fmla="*/ 38986 h 317"/>
                <a:gd name="T6" fmla="*/ 1130 w 260"/>
                <a:gd name="T7" fmla="*/ 45521 h 317"/>
                <a:gd name="T8" fmla="*/ 2937 w 260"/>
                <a:gd name="T9" fmla="*/ 51831 h 317"/>
                <a:gd name="T10" fmla="*/ 6100 w 260"/>
                <a:gd name="T11" fmla="*/ 57465 h 317"/>
                <a:gd name="T12" fmla="*/ 10392 w 260"/>
                <a:gd name="T13" fmla="*/ 62874 h 317"/>
                <a:gd name="T14" fmla="*/ 17847 w 260"/>
                <a:gd name="T15" fmla="*/ 68507 h 317"/>
                <a:gd name="T16" fmla="*/ 23269 w 260"/>
                <a:gd name="T17" fmla="*/ 70761 h 317"/>
                <a:gd name="T18" fmla="*/ 29369 w 260"/>
                <a:gd name="T19" fmla="*/ 71437 h 317"/>
                <a:gd name="T20" fmla="*/ 30724 w 260"/>
                <a:gd name="T21" fmla="*/ 71212 h 317"/>
                <a:gd name="T22" fmla="*/ 35016 w 260"/>
                <a:gd name="T23" fmla="*/ 70761 h 317"/>
                <a:gd name="T24" fmla="*/ 40438 w 260"/>
                <a:gd name="T25" fmla="*/ 68507 h 317"/>
                <a:gd name="T26" fmla="*/ 41794 w 260"/>
                <a:gd name="T27" fmla="*/ 66930 h 317"/>
                <a:gd name="T28" fmla="*/ 42020 w 260"/>
                <a:gd name="T29" fmla="*/ 66705 h 317"/>
                <a:gd name="T30" fmla="*/ 44956 w 260"/>
                <a:gd name="T31" fmla="*/ 65127 h 317"/>
                <a:gd name="T32" fmla="*/ 47216 w 260"/>
                <a:gd name="T33" fmla="*/ 62874 h 317"/>
                <a:gd name="T34" fmla="*/ 51734 w 260"/>
                <a:gd name="T35" fmla="*/ 57465 h 317"/>
                <a:gd name="T36" fmla="*/ 53315 w 260"/>
                <a:gd name="T37" fmla="*/ 54761 h 317"/>
                <a:gd name="T38" fmla="*/ 56252 w 260"/>
                <a:gd name="T39" fmla="*/ 48902 h 317"/>
                <a:gd name="T40" fmla="*/ 57382 w 260"/>
                <a:gd name="T41" fmla="*/ 44620 h 317"/>
                <a:gd name="T42" fmla="*/ 57382 w 260"/>
                <a:gd name="T43" fmla="*/ 43944 h 317"/>
                <a:gd name="T44" fmla="*/ 58059 w 260"/>
                <a:gd name="T45" fmla="*/ 42366 h 317"/>
                <a:gd name="T46" fmla="*/ 58737 w 260"/>
                <a:gd name="T47" fmla="*/ 35606 h 317"/>
                <a:gd name="T48" fmla="*/ 58059 w 260"/>
                <a:gd name="T49" fmla="*/ 28395 h 317"/>
                <a:gd name="T50" fmla="*/ 56252 w 260"/>
                <a:gd name="T51" fmla="*/ 21859 h 317"/>
                <a:gd name="T52" fmla="*/ 51734 w 260"/>
                <a:gd name="T53" fmla="*/ 12845 h 317"/>
                <a:gd name="T54" fmla="*/ 47216 w 260"/>
                <a:gd name="T55" fmla="*/ 7437 h 317"/>
                <a:gd name="T56" fmla="*/ 42697 w 260"/>
                <a:gd name="T57" fmla="*/ 3606 h 317"/>
                <a:gd name="T58" fmla="*/ 35016 w 260"/>
                <a:gd name="T59" fmla="*/ 451 h 317"/>
                <a:gd name="T60" fmla="*/ 29369 w 260"/>
                <a:gd name="T61" fmla="*/ 0 h 317"/>
                <a:gd name="T62" fmla="*/ 17847 w 260"/>
                <a:gd name="T63" fmla="*/ 2479 h 317"/>
                <a:gd name="T64" fmla="*/ 8359 w 260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20" y="70"/>
                  </a:lnTo>
                  <a:lnTo>
                    <a:pt x="9" y="97"/>
                  </a:lnTo>
                  <a:lnTo>
                    <a:pt x="3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3" y="188"/>
                  </a:lnTo>
                  <a:lnTo>
                    <a:pt x="5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09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9" y="296"/>
                  </a:lnTo>
                  <a:lnTo>
                    <a:pt x="199" y="289"/>
                  </a:lnTo>
                  <a:lnTo>
                    <a:pt x="204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9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3" y="230"/>
                  </a:lnTo>
                  <a:lnTo>
                    <a:pt x="249" y="217"/>
                  </a:lnTo>
                  <a:lnTo>
                    <a:pt x="254" y="202"/>
                  </a:lnTo>
                  <a:lnTo>
                    <a:pt x="254" y="198"/>
                  </a:lnTo>
                  <a:lnTo>
                    <a:pt x="254" y="196"/>
                  </a:lnTo>
                  <a:lnTo>
                    <a:pt x="254" y="195"/>
                  </a:lnTo>
                  <a:lnTo>
                    <a:pt x="255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6"/>
                  </a:lnTo>
                  <a:lnTo>
                    <a:pt x="254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9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9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4" name="Freeform 247"/>
            <p:cNvSpPr>
              <a:spLocks/>
            </p:cNvSpPr>
            <p:nvPr/>
          </p:nvSpPr>
          <p:spPr bwMode="auto">
            <a:xfrm>
              <a:off x="6662738" y="2813050"/>
              <a:ext cx="58737" cy="71438"/>
            </a:xfrm>
            <a:custGeom>
              <a:avLst/>
              <a:gdLst>
                <a:gd name="T0" fmla="*/ 4309 w 259"/>
                <a:gd name="T1" fmla="*/ 15950 h 318"/>
                <a:gd name="T2" fmla="*/ 454 w 259"/>
                <a:gd name="T3" fmla="*/ 28530 h 318"/>
                <a:gd name="T4" fmla="*/ 0 w 259"/>
                <a:gd name="T5" fmla="*/ 39089 h 318"/>
                <a:gd name="T6" fmla="*/ 907 w 259"/>
                <a:gd name="T7" fmla="*/ 45603 h 318"/>
                <a:gd name="T8" fmla="*/ 2948 w 259"/>
                <a:gd name="T9" fmla="*/ 51894 h 318"/>
                <a:gd name="T10" fmla="*/ 6123 w 259"/>
                <a:gd name="T11" fmla="*/ 57510 h 318"/>
                <a:gd name="T12" fmla="*/ 10205 w 259"/>
                <a:gd name="T13" fmla="*/ 62901 h 318"/>
                <a:gd name="T14" fmla="*/ 17916 w 259"/>
                <a:gd name="T15" fmla="*/ 68518 h 318"/>
                <a:gd name="T16" fmla="*/ 23359 w 259"/>
                <a:gd name="T17" fmla="*/ 70539 h 318"/>
                <a:gd name="T18" fmla="*/ 29482 w 259"/>
                <a:gd name="T19" fmla="*/ 71438 h 318"/>
                <a:gd name="T20" fmla="*/ 30616 w 259"/>
                <a:gd name="T21" fmla="*/ 70989 h 318"/>
                <a:gd name="T22" fmla="*/ 34925 w 259"/>
                <a:gd name="T23" fmla="*/ 70539 h 318"/>
                <a:gd name="T24" fmla="*/ 40368 w 259"/>
                <a:gd name="T25" fmla="*/ 68518 h 318"/>
                <a:gd name="T26" fmla="*/ 41955 w 259"/>
                <a:gd name="T27" fmla="*/ 66945 h 318"/>
                <a:gd name="T28" fmla="*/ 42182 w 259"/>
                <a:gd name="T29" fmla="*/ 66720 h 318"/>
                <a:gd name="T30" fmla="*/ 45130 w 259"/>
                <a:gd name="T31" fmla="*/ 64923 h 318"/>
                <a:gd name="T32" fmla="*/ 47398 w 259"/>
                <a:gd name="T33" fmla="*/ 62901 h 318"/>
                <a:gd name="T34" fmla="*/ 51707 w 259"/>
                <a:gd name="T35" fmla="*/ 57510 h 318"/>
                <a:gd name="T36" fmla="*/ 53521 w 259"/>
                <a:gd name="T37" fmla="*/ 54814 h 318"/>
                <a:gd name="T38" fmla="*/ 56469 w 259"/>
                <a:gd name="T39" fmla="*/ 48973 h 318"/>
                <a:gd name="T40" fmla="*/ 57376 w 259"/>
                <a:gd name="T41" fmla="*/ 44480 h 318"/>
                <a:gd name="T42" fmla="*/ 57376 w 259"/>
                <a:gd name="T43" fmla="*/ 43806 h 318"/>
                <a:gd name="T44" fmla="*/ 58057 w 259"/>
                <a:gd name="T45" fmla="*/ 42458 h 318"/>
                <a:gd name="T46" fmla="*/ 58737 w 259"/>
                <a:gd name="T47" fmla="*/ 35494 h 318"/>
                <a:gd name="T48" fmla="*/ 58057 w 259"/>
                <a:gd name="T49" fmla="*/ 28530 h 318"/>
                <a:gd name="T50" fmla="*/ 56469 w 259"/>
                <a:gd name="T51" fmla="*/ 22015 h 318"/>
                <a:gd name="T52" fmla="*/ 51707 w 259"/>
                <a:gd name="T53" fmla="*/ 13030 h 318"/>
                <a:gd name="T54" fmla="*/ 47398 w 259"/>
                <a:gd name="T55" fmla="*/ 7638 h 318"/>
                <a:gd name="T56" fmla="*/ 42635 w 259"/>
                <a:gd name="T57" fmla="*/ 3819 h 318"/>
                <a:gd name="T58" fmla="*/ 34925 w 259"/>
                <a:gd name="T59" fmla="*/ 674 h 318"/>
                <a:gd name="T60" fmla="*/ 29482 w 259"/>
                <a:gd name="T61" fmla="*/ 0 h 318"/>
                <a:gd name="T62" fmla="*/ 17916 w 259"/>
                <a:gd name="T63" fmla="*/ 2471 h 318"/>
                <a:gd name="T64" fmla="*/ 8391 w 259"/>
                <a:gd name="T65" fmla="*/ 10334 h 3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8"/>
                <a:gd name="T101" fmla="*/ 259 w 259"/>
                <a:gd name="T102" fmla="*/ 318 h 3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8">
                  <a:moveTo>
                    <a:pt x="37" y="46"/>
                  </a:moveTo>
                  <a:lnTo>
                    <a:pt x="19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80"/>
                  </a:lnTo>
                  <a:lnTo>
                    <a:pt x="56" y="289"/>
                  </a:lnTo>
                  <a:lnTo>
                    <a:pt x="79" y="305"/>
                  </a:lnTo>
                  <a:lnTo>
                    <a:pt x="90" y="310"/>
                  </a:lnTo>
                  <a:lnTo>
                    <a:pt x="103" y="314"/>
                  </a:lnTo>
                  <a:lnTo>
                    <a:pt x="115" y="316"/>
                  </a:lnTo>
                  <a:lnTo>
                    <a:pt x="130" y="318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10"/>
                  </a:lnTo>
                  <a:lnTo>
                    <a:pt x="178" y="305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80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7"/>
                  </a:lnTo>
                  <a:lnTo>
                    <a:pt x="178" y="11"/>
                  </a:lnTo>
                  <a:lnTo>
                    <a:pt x="154" y="3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3" y="3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5" name="Freeform 248"/>
            <p:cNvSpPr>
              <a:spLocks/>
            </p:cNvSpPr>
            <p:nvPr/>
          </p:nvSpPr>
          <p:spPr bwMode="auto">
            <a:xfrm>
              <a:off x="6975475" y="2840038"/>
              <a:ext cx="60325" cy="71437"/>
            </a:xfrm>
            <a:custGeom>
              <a:avLst/>
              <a:gdLst>
                <a:gd name="T0" fmla="*/ 4640 w 260"/>
                <a:gd name="T1" fmla="*/ 15775 h 317"/>
                <a:gd name="T2" fmla="*/ 696 w 260"/>
                <a:gd name="T3" fmla="*/ 28395 h 317"/>
                <a:gd name="T4" fmla="*/ 0 w 260"/>
                <a:gd name="T5" fmla="*/ 38986 h 317"/>
                <a:gd name="T6" fmla="*/ 1160 w 260"/>
                <a:gd name="T7" fmla="*/ 45521 h 317"/>
                <a:gd name="T8" fmla="*/ 3016 w 260"/>
                <a:gd name="T9" fmla="*/ 51831 h 317"/>
                <a:gd name="T10" fmla="*/ 6265 w 260"/>
                <a:gd name="T11" fmla="*/ 57465 h 317"/>
                <a:gd name="T12" fmla="*/ 10673 w 260"/>
                <a:gd name="T13" fmla="*/ 62874 h 317"/>
                <a:gd name="T14" fmla="*/ 18330 w 260"/>
                <a:gd name="T15" fmla="*/ 68507 h 317"/>
                <a:gd name="T16" fmla="*/ 23898 w 260"/>
                <a:gd name="T17" fmla="*/ 70761 h 317"/>
                <a:gd name="T18" fmla="*/ 30163 w 260"/>
                <a:gd name="T19" fmla="*/ 71437 h 317"/>
                <a:gd name="T20" fmla="*/ 31555 w 260"/>
                <a:gd name="T21" fmla="*/ 71212 h 317"/>
                <a:gd name="T22" fmla="*/ 35963 w 260"/>
                <a:gd name="T23" fmla="*/ 70761 h 317"/>
                <a:gd name="T24" fmla="*/ 41531 w 260"/>
                <a:gd name="T25" fmla="*/ 68507 h 317"/>
                <a:gd name="T26" fmla="*/ 42924 w 260"/>
                <a:gd name="T27" fmla="*/ 66930 h 317"/>
                <a:gd name="T28" fmla="*/ 43156 w 260"/>
                <a:gd name="T29" fmla="*/ 66705 h 317"/>
                <a:gd name="T30" fmla="*/ 46172 w 260"/>
                <a:gd name="T31" fmla="*/ 65127 h 317"/>
                <a:gd name="T32" fmla="*/ 48492 w 260"/>
                <a:gd name="T33" fmla="*/ 62874 h 317"/>
                <a:gd name="T34" fmla="*/ 53132 w 260"/>
                <a:gd name="T35" fmla="*/ 57465 h 317"/>
                <a:gd name="T36" fmla="*/ 54757 w 260"/>
                <a:gd name="T37" fmla="*/ 54761 h 317"/>
                <a:gd name="T38" fmla="*/ 57773 w 260"/>
                <a:gd name="T39" fmla="*/ 48902 h 317"/>
                <a:gd name="T40" fmla="*/ 58701 w 260"/>
                <a:gd name="T41" fmla="*/ 44620 h 317"/>
                <a:gd name="T42" fmla="*/ 58701 w 260"/>
                <a:gd name="T43" fmla="*/ 43944 h 317"/>
                <a:gd name="T44" fmla="*/ 59629 w 260"/>
                <a:gd name="T45" fmla="*/ 42366 h 317"/>
                <a:gd name="T46" fmla="*/ 60325 w 260"/>
                <a:gd name="T47" fmla="*/ 35606 h 317"/>
                <a:gd name="T48" fmla="*/ 59629 w 260"/>
                <a:gd name="T49" fmla="*/ 28395 h 317"/>
                <a:gd name="T50" fmla="*/ 57773 w 260"/>
                <a:gd name="T51" fmla="*/ 21859 h 317"/>
                <a:gd name="T52" fmla="*/ 53132 w 260"/>
                <a:gd name="T53" fmla="*/ 12845 h 317"/>
                <a:gd name="T54" fmla="*/ 48492 w 260"/>
                <a:gd name="T55" fmla="*/ 7437 h 317"/>
                <a:gd name="T56" fmla="*/ 43852 w 260"/>
                <a:gd name="T57" fmla="*/ 3606 h 317"/>
                <a:gd name="T58" fmla="*/ 35963 w 260"/>
                <a:gd name="T59" fmla="*/ 451 h 317"/>
                <a:gd name="T60" fmla="*/ 30163 w 260"/>
                <a:gd name="T61" fmla="*/ 0 h 317"/>
                <a:gd name="T62" fmla="*/ 18330 w 260"/>
                <a:gd name="T63" fmla="*/ 2479 h 317"/>
                <a:gd name="T64" fmla="*/ 8585 w 260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20" y="70"/>
                  </a:lnTo>
                  <a:lnTo>
                    <a:pt x="9" y="97"/>
                  </a:lnTo>
                  <a:lnTo>
                    <a:pt x="3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3" y="188"/>
                  </a:lnTo>
                  <a:lnTo>
                    <a:pt x="5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09"/>
                  </a:lnTo>
                  <a:lnTo>
                    <a:pt x="179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9" y="296"/>
                  </a:lnTo>
                  <a:lnTo>
                    <a:pt x="199" y="289"/>
                  </a:lnTo>
                  <a:lnTo>
                    <a:pt x="204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9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3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5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1"/>
                  </a:lnTo>
                  <a:lnTo>
                    <a:pt x="257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9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9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6" name="Freeform 249"/>
            <p:cNvSpPr>
              <a:spLocks/>
            </p:cNvSpPr>
            <p:nvPr/>
          </p:nvSpPr>
          <p:spPr bwMode="auto">
            <a:xfrm>
              <a:off x="7289800" y="2867025"/>
              <a:ext cx="60325" cy="73025"/>
            </a:xfrm>
            <a:custGeom>
              <a:avLst/>
              <a:gdLst>
                <a:gd name="T0" fmla="*/ 4408 w 260"/>
                <a:gd name="T1" fmla="*/ 16125 h 317"/>
                <a:gd name="T2" fmla="*/ 464 w 260"/>
                <a:gd name="T3" fmla="*/ 29256 h 317"/>
                <a:gd name="T4" fmla="*/ 0 w 260"/>
                <a:gd name="T5" fmla="*/ 39853 h 317"/>
                <a:gd name="T6" fmla="*/ 928 w 260"/>
                <a:gd name="T7" fmla="*/ 46533 h 317"/>
                <a:gd name="T8" fmla="*/ 3016 w 260"/>
                <a:gd name="T9" fmla="*/ 52983 h 317"/>
                <a:gd name="T10" fmla="*/ 6265 w 260"/>
                <a:gd name="T11" fmla="*/ 58742 h 317"/>
                <a:gd name="T12" fmla="*/ 10441 w 260"/>
                <a:gd name="T13" fmla="*/ 64271 h 317"/>
                <a:gd name="T14" fmla="*/ 18330 w 260"/>
                <a:gd name="T15" fmla="*/ 70030 h 317"/>
                <a:gd name="T16" fmla="*/ 23898 w 260"/>
                <a:gd name="T17" fmla="*/ 72334 h 317"/>
                <a:gd name="T18" fmla="*/ 30163 w 260"/>
                <a:gd name="T19" fmla="*/ 73025 h 317"/>
                <a:gd name="T20" fmla="*/ 31323 w 260"/>
                <a:gd name="T21" fmla="*/ 72795 h 317"/>
                <a:gd name="T22" fmla="*/ 35963 w 260"/>
                <a:gd name="T23" fmla="*/ 72334 h 317"/>
                <a:gd name="T24" fmla="*/ 41531 w 260"/>
                <a:gd name="T25" fmla="*/ 70030 h 317"/>
                <a:gd name="T26" fmla="*/ 42924 w 260"/>
                <a:gd name="T27" fmla="*/ 68418 h 317"/>
                <a:gd name="T28" fmla="*/ 43156 w 260"/>
                <a:gd name="T29" fmla="*/ 68187 h 317"/>
                <a:gd name="T30" fmla="*/ 46172 w 260"/>
                <a:gd name="T31" fmla="*/ 66575 h 317"/>
                <a:gd name="T32" fmla="*/ 48492 w 260"/>
                <a:gd name="T33" fmla="*/ 64271 h 317"/>
                <a:gd name="T34" fmla="*/ 52900 w 260"/>
                <a:gd name="T35" fmla="*/ 58742 h 317"/>
                <a:gd name="T36" fmla="*/ 54757 w 260"/>
                <a:gd name="T37" fmla="*/ 55978 h 317"/>
                <a:gd name="T38" fmla="*/ 57773 w 260"/>
                <a:gd name="T39" fmla="*/ 49989 h 317"/>
                <a:gd name="T40" fmla="*/ 58701 w 260"/>
                <a:gd name="T41" fmla="*/ 45612 h 317"/>
                <a:gd name="T42" fmla="*/ 58701 w 260"/>
                <a:gd name="T43" fmla="*/ 44921 h 317"/>
                <a:gd name="T44" fmla="*/ 59397 w 260"/>
                <a:gd name="T45" fmla="*/ 43308 h 317"/>
                <a:gd name="T46" fmla="*/ 60325 w 260"/>
                <a:gd name="T47" fmla="*/ 36397 h 317"/>
                <a:gd name="T48" fmla="*/ 59397 w 260"/>
                <a:gd name="T49" fmla="*/ 29256 h 317"/>
                <a:gd name="T50" fmla="*/ 57773 w 260"/>
                <a:gd name="T51" fmla="*/ 22345 h 317"/>
                <a:gd name="T52" fmla="*/ 52900 w 260"/>
                <a:gd name="T53" fmla="*/ 13131 h 317"/>
                <a:gd name="T54" fmla="*/ 48492 w 260"/>
                <a:gd name="T55" fmla="*/ 7602 h 317"/>
                <a:gd name="T56" fmla="*/ 43620 w 260"/>
                <a:gd name="T57" fmla="*/ 3686 h 317"/>
                <a:gd name="T58" fmla="*/ 35963 w 260"/>
                <a:gd name="T59" fmla="*/ 461 h 317"/>
                <a:gd name="T60" fmla="*/ 30163 w 260"/>
                <a:gd name="T61" fmla="*/ 0 h 317"/>
                <a:gd name="T62" fmla="*/ 18330 w 260"/>
                <a:gd name="T63" fmla="*/ 2534 h 317"/>
                <a:gd name="T64" fmla="*/ 8585 w 260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19" y="70"/>
                  </a:lnTo>
                  <a:lnTo>
                    <a:pt x="9" y="97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09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7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7" name="Freeform 250"/>
            <p:cNvSpPr>
              <a:spLocks/>
            </p:cNvSpPr>
            <p:nvPr/>
          </p:nvSpPr>
          <p:spPr bwMode="auto">
            <a:xfrm>
              <a:off x="7591425" y="2890838"/>
              <a:ext cx="58738" cy="71437"/>
            </a:xfrm>
            <a:custGeom>
              <a:avLst/>
              <a:gdLst>
                <a:gd name="T0" fmla="*/ 4518 w 260"/>
                <a:gd name="T1" fmla="*/ 15950 h 318"/>
                <a:gd name="T2" fmla="*/ 452 w 260"/>
                <a:gd name="T3" fmla="*/ 28530 h 318"/>
                <a:gd name="T4" fmla="*/ 0 w 260"/>
                <a:gd name="T5" fmla="*/ 39088 h 318"/>
                <a:gd name="T6" fmla="*/ 904 w 260"/>
                <a:gd name="T7" fmla="*/ 45603 h 318"/>
                <a:gd name="T8" fmla="*/ 2937 w 260"/>
                <a:gd name="T9" fmla="*/ 51893 h 318"/>
                <a:gd name="T10" fmla="*/ 6100 w 260"/>
                <a:gd name="T11" fmla="*/ 57509 h 318"/>
                <a:gd name="T12" fmla="*/ 10166 w 260"/>
                <a:gd name="T13" fmla="*/ 62901 h 318"/>
                <a:gd name="T14" fmla="*/ 17847 w 260"/>
                <a:gd name="T15" fmla="*/ 68517 h 318"/>
                <a:gd name="T16" fmla="*/ 23269 w 260"/>
                <a:gd name="T17" fmla="*/ 70538 h 318"/>
                <a:gd name="T18" fmla="*/ 29369 w 260"/>
                <a:gd name="T19" fmla="*/ 71437 h 318"/>
                <a:gd name="T20" fmla="*/ 30499 w 260"/>
                <a:gd name="T21" fmla="*/ 70988 h 318"/>
                <a:gd name="T22" fmla="*/ 35017 w 260"/>
                <a:gd name="T23" fmla="*/ 70538 h 318"/>
                <a:gd name="T24" fmla="*/ 40439 w 260"/>
                <a:gd name="T25" fmla="*/ 68517 h 318"/>
                <a:gd name="T26" fmla="*/ 41794 w 260"/>
                <a:gd name="T27" fmla="*/ 66944 h 318"/>
                <a:gd name="T28" fmla="*/ 42020 w 260"/>
                <a:gd name="T29" fmla="*/ 66719 h 318"/>
                <a:gd name="T30" fmla="*/ 44957 w 260"/>
                <a:gd name="T31" fmla="*/ 64922 h 318"/>
                <a:gd name="T32" fmla="*/ 47216 w 260"/>
                <a:gd name="T33" fmla="*/ 62901 h 318"/>
                <a:gd name="T34" fmla="*/ 51509 w 260"/>
                <a:gd name="T35" fmla="*/ 57509 h 318"/>
                <a:gd name="T36" fmla="*/ 53316 w 260"/>
                <a:gd name="T37" fmla="*/ 54813 h 318"/>
                <a:gd name="T38" fmla="*/ 56253 w 260"/>
                <a:gd name="T39" fmla="*/ 48973 h 318"/>
                <a:gd name="T40" fmla="*/ 57157 w 260"/>
                <a:gd name="T41" fmla="*/ 44480 h 318"/>
                <a:gd name="T42" fmla="*/ 57157 w 260"/>
                <a:gd name="T43" fmla="*/ 43806 h 318"/>
                <a:gd name="T44" fmla="*/ 57834 w 260"/>
                <a:gd name="T45" fmla="*/ 42458 h 318"/>
                <a:gd name="T46" fmla="*/ 58738 w 260"/>
                <a:gd name="T47" fmla="*/ 35494 h 318"/>
                <a:gd name="T48" fmla="*/ 57834 w 260"/>
                <a:gd name="T49" fmla="*/ 28530 h 318"/>
                <a:gd name="T50" fmla="*/ 56253 w 260"/>
                <a:gd name="T51" fmla="*/ 22015 h 318"/>
                <a:gd name="T52" fmla="*/ 51509 w 260"/>
                <a:gd name="T53" fmla="*/ 13029 h 318"/>
                <a:gd name="T54" fmla="*/ 47216 w 260"/>
                <a:gd name="T55" fmla="*/ 7638 h 318"/>
                <a:gd name="T56" fmla="*/ 42472 w 260"/>
                <a:gd name="T57" fmla="*/ 3819 h 318"/>
                <a:gd name="T58" fmla="*/ 35017 w 260"/>
                <a:gd name="T59" fmla="*/ 674 h 318"/>
                <a:gd name="T60" fmla="*/ 29369 w 260"/>
                <a:gd name="T61" fmla="*/ 0 h 318"/>
                <a:gd name="T62" fmla="*/ 17847 w 260"/>
                <a:gd name="T63" fmla="*/ 2471 h 318"/>
                <a:gd name="T64" fmla="*/ 8359 w 260"/>
                <a:gd name="T65" fmla="*/ 10334 h 3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8"/>
                <a:gd name="T101" fmla="*/ 260 w 260"/>
                <a:gd name="T102" fmla="*/ 318 h 31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8">
                  <a:moveTo>
                    <a:pt x="37" y="46"/>
                  </a:moveTo>
                  <a:lnTo>
                    <a:pt x="20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80"/>
                  </a:lnTo>
                  <a:lnTo>
                    <a:pt x="56" y="289"/>
                  </a:lnTo>
                  <a:lnTo>
                    <a:pt x="79" y="305"/>
                  </a:lnTo>
                  <a:lnTo>
                    <a:pt x="90" y="310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8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10"/>
                  </a:lnTo>
                  <a:lnTo>
                    <a:pt x="179" y="305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80"/>
                  </a:lnTo>
                  <a:lnTo>
                    <a:pt x="220" y="269"/>
                  </a:lnTo>
                  <a:lnTo>
                    <a:pt x="228" y="256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9" y="174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7"/>
                  </a:lnTo>
                  <a:lnTo>
                    <a:pt x="179" y="11"/>
                  </a:lnTo>
                  <a:lnTo>
                    <a:pt x="155" y="3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3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8" name="Freeform 251"/>
            <p:cNvSpPr>
              <a:spLocks/>
            </p:cNvSpPr>
            <p:nvPr/>
          </p:nvSpPr>
          <p:spPr bwMode="auto">
            <a:xfrm>
              <a:off x="7902575" y="2903538"/>
              <a:ext cx="58738" cy="73025"/>
            </a:xfrm>
            <a:custGeom>
              <a:avLst/>
              <a:gdLst>
                <a:gd name="T0" fmla="*/ 4309 w 259"/>
                <a:gd name="T1" fmla="*/ 16125 h 317"/>
                <a:gd name="T2" fmla="*/ 454 w 259"/>
                <a:gd name="T3" fmla="*/ 29256 h 317"/>
                <a:gd name="T4" fmla="*/ 0 w 259"/>
                <a:gd name="T5" fmla="*/ 39853 h 317"/>
                <a:gd name="T6" fmla="*/ 907 w 259"/>
                <a:gd name="T7" fmla="*/ 46533 h 317"/>
                <a:gd name="T8" fmla="*/ 2948 w 259"/>
                <a:gd name="T9" fmla="*/ 53214 h 317"/>
                <a:gd name="T10" fmla="*/ 6123 w 259"/>
                <a:gd name="T11" fmla="*/ 58973 h 317"/>
                <a:gd name="T12" fmla="*/ 10205 w 259"/>
                <a:gd name="T13" fmla="*/ 64271 h 317"/>
                <a:gd name="T14" fmla="*/ 17916 w 259"/>
                <a:gd name="T15" fmla="*/ 70030 h 317"/>
                <a:gd name="T16" fmla="*/ 23132 w 259"/>
                <a:gd name="T17" fmla="*/ 72334 h 317"/>
                <a:gd name="T18" fmla="*/ 29256 w 259"/>
                <a:gd name="T19" fmla="*/ 73025 h 317"/>
                <a:gd name="T20" fmla="*/ 30616 w 259"/>
                <a:gd name="T21" fmla="*/ 72795 h 317"/>
                <a:gd name="T22" fmla="*/ 34925 w 259"/>
                <a:gd name="T23" fmla="*/ 72334 h 317"/>
                <a:gd name="T24" fmla="*/ 40368 w 259"/>
                <a:gd name="T25" fmla="*/ 70030 h 317"/>
                <a:gd name="T26" fmla="*/ 41956 w 259"/>
                <a:gd name="T27" fmla="*/ 68648 h 317"/>
                <a:gd name="T28" fmla="*/ 42182 w 259"/>
                <a:gd name="T29" fmla="*/ 68418 h 317"/>
                <a:gd name="T30" fmla="*/ 45131 w 259"/>
                <a:gd name="T31" fmla="*/ 66575 h 317"/>
                <a:gd name="T32" fmla="*/ 47172 w 259"/>
                <a:gd name="T33" fmla="*/ 64271 h 317"/>
                <a:gd name="T34" fmla="*/ 51708 w 259"/>
                <a:gd name="T35" fmla="*/ 58973 h 317"/>
                <a:gd name="T36" fmla="*/ 53295 w 259"/>
                <a:gd name="T37" fmla="*/ 56209 h 317"/>
                <a:gd name="T38" fmla="*/ 56243 w 259"/>
                <a:gd name="T39" fmla="*/ 50219 h 317"/>
                <a:gd name="T40" fmla="*/ 57377 w 259"/>
                <a:gd name="T41" fmla="*/ 45612 h 317"/>
                <a:gd name="T42" fmla="*/ 57377 w 259"/>
                <a:gd name="T43" fmla="*/ 44921 h 317"/>
                <a:gd name="T44" fmla="*/ 58058 w 259"/>
                <a:gd name="T45" fmla="*/ 43308 h 317"/>
                <a:gd name="T46" fmla="*/ 58738 w 259"/>
                <a:gd name="T47" fmla="*/ 36397 h 317"/>
                <a:gd name="T48" fmla="*/ 58058 w 259"/>
                <a:gd name="T49" fmla="*/ 29256 h 317"/>
                <a:gd name="T50" fmla="*/ 56243 w 259"/>
                <a:gd name="T51" fmla="*/ 22576 h 317"/>
                <a:gd name="T52" fmla="*/ 51708 w 259"/>
                <a:gd name="T53" fmla="*/ 13361 h 317"/>
                <a:gd name="T54" fmla="*/ 47172 w 259"/>
                <a:gd name="T55" fmla="*/ 7832 h 317"/>
                <a:gd name="T56" fmla="*/ 42636 w 259"/>
                <a:gd name="T57" fmla="*/ 3686 h 317"/>
                <a:gd name="T58" fmla="*/ 34925 w 259"/>
                <a:gd name="T59" fmla="*/ 461 h 317"/>
                <a:gd name="T60" fmla="*/ 29256 w 259"/>
                <a:gd name="T61" fmla="*/ 0 h 317"/>
                <a:gd name="T62" fmla="*/ 17916 w 259"/>
                <a:gd name="T63" fmla="*/ 2534 h 317"/>
                <a:gd name="T64" fmla="*/ 8164 w 259"/>
                <a:gd name="T65" fmla="*/ 10597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6" y="46"/>
                  </a:moveTo>
                  <a:lnTo>
                    <a:pt x="19" y="70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6" y="269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89" y="310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10"/>
                  </a:lnTo>
                  <a:lnTo>
                    <a:pt x="178" y="304"/>
                  </a:lnTo>
                  <a:lnTo>
                    <a:pt x="182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8" y="279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5" y="244"/>
                  </a:lnTo>
                  <a:lnTo>
                    <a:pt x="242" y="231"/>
                  </a:lnTo>
                  <a:lnTo>
                    <a:pt x="248" y="218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8" y="98"/>
                  </a:lnTo>
                  <a:lnTo>
                    <a:pt x="235" y="70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8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6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49" name="Freeform 252"/>
            <p:cNvSpPr>
              <a:spLocks/>
            </p:cNvSpPr>
            <p:nvPr/>
          </p:nvSpPr>
          <p:spPr bwMode="auto">
            <a:xfrm>
              <a:off x="8213725" y="2917825"/>
              <a:ext cx="58738" cy="73025"/>
            </a:xfrm>
            <a:custGeom>
              <a:avLst/>
              <a:gdLst>
                <a:gd name="T0" fmla="*/ 4518 w 260"/>
                <a:gd name="T1" fmla="*/ 16125 h 317"/>
                <a:gd name="T2" fmla="*/ 678 w 260"/>
                <a:gd name="T3" fmla="*/ 29256 h 317"/>
                <a:gd name="T4" fmla="*/ 0 w 260"/>
                <a:gd name="T5" fmla="*/ 39853 h 317"/>
                <a:gd name="T6" fmla="*/ 1130 w 260"/>
                <a:gd name="T7" fmla="*/ 46533 h 317"/>
                <a:gd name="T8" fmla="*/ 2937 w 260"/>
                <a:gd name="T9" fmla="*/ 52983 h 317"/>
                <a:gd name="T10" fmla="*/ 6100 w 260"/>
                <a:gd name="T11" fmla="*/ 58742 h 317"/>
                <a:gd name="T12" fmla="*/ 10392 w 260"/>
                <a:gd name="T13" fmla="*/ 64271 h 317"/>
                <a:gd name="T14" fmla="*/ 17847 w 260"/>
                <a:gd name="T15" fmla="*/ 70030 h 317"/>
                <a:gd name="T16" fmla="*/ 23269 w 260"/>
                <a:gd name="T17" fmla="*/ 72334 h 317"/>
                <a:gd name="T18" fmla="*/ 29369 w 260"/>
                <a:gd name="T19" fmla="*/ 73025 h 317"/>
                <a:gd name="T20" fmla="*/ 30724 w 260"/>
                <a:gd name="T21" fmla="*/ 72795 h 317"/>
                <a:gd name="T22" fmla="*/ 35017 w 260"/>
                <a:gd name="T23" fmla="*/ 72334 h 317"/>
                <a:gd name="T24" fmla="*/ 40439 w 260"/>
                <a:gd name="T25" fmla="*/ 70030 h 317"/>
                <a:gd name="T26" fmla="*/ 41794 w 260"/>
                <a:gd name="T27" fmla="*/ 68418 h 317"/>
                <a:gd name="T28" fmla="*/ 42020 w 260"/>
                <a:gd name="T29" fmla="*/ 68187 h 317"/>
                <a:gd name="T30" fmla="*/ 44957 w 260"/>
                <a:gd name="T31" fmla="*/ 66575 h 317"/>
                <a:gd name="T32" fmla="*/ 47216 w 260"/>
                <a:gd name="T33" fmla="*/ 64271 h 317"/>
                <a:gd name="T34" fmla="*/ 51735 w 260"/>
                <a:gd name="T35" fmla="*/ 58742 h 317"/>
                <a:gd name="T36" fmla="*/ 53316 w 260"/>
                <a:gd name="T37" fmla="*/ 55978 h 317"/>
                <a:gd name="T38" fmla="*/ 56253 w 260"/>
                <a:gd name="T39" fmla="*/ 49989 h 317"/>
                <a:gd name="T40" fmla="*/ 57157 w 260"/>
                <a:gd name="T41" fmla="*/ 45612 h 317"/>
                <a:gd name="T42" fmla="*/ 57157 w 260"/>
                <a:gd name="T43" fmla="*/ 44921 h 317"/>
                <a:gd name="T44" fmla="*/ 58060 w 260"/>
                <a:gd name="T45" fmla="*/ 43308 h 317"/>
                <a:gd name="T46" fmla="*/ 58738 w 260"/>
                <a:gd name="T47" fmla="*/ 36397 h 317"/>
                <a:gd name="T48" fmla="*/ 58060 w 260"/>
                <a:gd name="T49" fmla="*/ 29256 h 317"/>
                <a:gd name="T50" fmla="*/ 56253 w 260"/>
                <a:gd name="T51" fmla="*/ 22345 h 317"/>
                <a:gd name="T52" fmla="*/ 51735 w 260"/>
                <a:gd name="T53" fmla="*/ 13131 h 317"/>
                <a:gd name="T54" fmla="*/ 47216 w 260"/>
                <a:gd name="T55" fmla="*/ 7602 h 317"/>
                <a:gd name="T56" fmla="*/ 42698 w 260"/>
                <a:gd name="T57" fmla="*/ 3686 h 317"/>
                <a:gd name="T58" fmla="*/ 35017 w 260"/>
                <a:gd name="T59" fmla="*/ 461 h 317"/>
                <a:gd name="T60" fmla="*/ 29369 w 260"/>
                <a:gd name="T61" fmla="*/ 0 h 317"/>
                <a:gd name="T62" fmla="*/ 17847 w 260"/>
                <a:gd name="T63" fmla="*/ 2534 h 317"/>
                <a:gd name="T64" fmla="*/ 8359 w 260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20" y="70"/>
                  </a:lnTo>
                  <a:lnTo>
                    <a:pt x="9" y="97"/>
                  </a:lnTo>
                  <a:lnTo>
                    <a:pt x="3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3" y="188"/>
                  </a:lnTo>
                  <a:lnTo>
                    <a:pt x="5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09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9" y="296"/>
                  </a:lnTo>
                  <a:lnTo>
                    <a:pt x="199" y="289"/>
                  </a:lnTo>
                  <a:lnTo>
                    <a:pt x="204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9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3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5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9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9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0" name="Freeform 253"/>
            <p:cNvSpPr>
              <a:spLocks/>
            </p:cNvSpPr>
            <p:nvPr/>
          </p:nvSpPr>
          <p:spPr bwMode="auto">
            <a:xfrm>
              <a:off x="8513763" y="2938463"/>
              <a:ext cx="58737" cy="73025"/>
            </a:xfrm>
            <a:custGeom>
              <a:avLst/>
              <a:gdLst>
                <a:gd name="T0" fmla="*/ 4309 w 259"/>
                <a:gd name="T1" fmla="*/ 16125 h 317"/>
                <a:gd name="T2" fmla="*/ 454 w 259"/>
                <a:gd name="T3" fmla="*/ 29026 h 317"/>
                <a:gd name="T4" fmla="*/ 0 w 259"/>
                <a:gd name="T5" fmla="*/ 39853 h 317"/>
                <a:gd name="T6" fmla="*/ 907 w 259"/>
                <a:gd name="T7" fmla="*/ 46533 h 317"/>
                <a:gd name="T8" fmla="*/ 2948 w 259"/>
                <a:gd name="T9" fmla="*/ 52983 h 317"/>
                <a:gd name="T10" fmla="*/ 6123 w 259"/>
                <a:gd name="T11" fmla="*/ 58742 h 317"/>
                <a:gd name="T12" fmla="*/ 10205 w 259"/>
                <a:gd name="T13" fmla="*/ 64271 h 317"/>
                <a:gd name="T14" fmla="*/ 17916 w 259"/>
                <a:gd name="T15" fmla="*/ 70030 h 317"/>
                <a:gd name="T16" fmla="*/ 23132 w 259"/>
                <a:gd name="T17" fmla="*/ 72334 h 317"/>
                <a:gd name="T18" fmla="*/ 29482 w 259"/>
                <a:gd name="T19" fmla="*/ 73025 h 317"/>
                <a:gd name="T20" fmla="*/ 30616 w 259"/>
                <a:gd name="T21" fmla="*/ 72795 h 317"/>
                <a:gd name="T22" fmla="*/ 34925 w 259"/>
                <a:gd name="T23" fmla="*/ 72334 h 317"/>
                <a:gd name="T24" fmla="*/ 40368 w 259"/>
                <a:gd name="T25" fmla="*/ 70030 h 317"/>
                <a:gd name="T26" fmla="*/ 41955 w 259"/>
                <a:gd name="T27" fmla="*/ 68418 h 317"/>
                <a:gd name="T28" fmla="*/ 42182 w 259"/>
                <a:gd name="T29" fmla="*/ 68187 h 317"/>
                <a:gd name="T30" fmla="*/ 45130 w 259"/>
                <a:gd name="T31" fmla="*/ 66575 h 317"/>
                <a:gd name="T32" fmla="*/ 47171 w 259"/>
                <a:gd name="T33" fmla="*/ 64271 h 317"/>
                <a:gd name="T34" fmla="*/ 51707 w 259"/>
                <a:gd name="T35" fmla="*/ 58742 h 317"/>
                <a:gd name="T36" fmla="*/ 53521 w 259"/>
                <a:gd name="T37" fmla="*/ 55978 h 317"/>
                <a:gd name="T38" fmla="*/ 56469 w 259"/>
                <a:gd name="T39" fmla="*/ 49989 h 317"/>
                <a:gd name="T40" fmla="*/ 57376 w 259"/>
                <a:gd name="T41" fmla="*/ 45612 h 317"/>
                <a:gd name="T42" fmla="*/ 57376 w 259"/>
                <a:gd name="T43" fmla="*/ 44690 h 317"/>
                <a:gd name="T44" fmla="*/ 58057 w 259"/>
                <a:gd name="T45" fmla="*/ 43308 h 317"/>
                <a:gd name="T46" fmla="*/ 58737 w 259"/>
                <a:gd name="T47" fmla="*/ 36397 h 317"/>
                <a:gd name="T48" fmla="*/ 58057 w 259"/>
                <a:gd name="T49" fmla="*/ 29026 h 317"/>
                <a:gd name="T50" fmla="*/ 56469 w 259"/>
                <a:gd name="T51" fmla="*/ 22345 h 317"/>
                <a:gd name="T52" fmla="*/ 51707 w 259"/>
                <a:gd name="T53" fmla="*/ 13131 h 317"/>
                <a:gd name="T54" fmla="*/ 47171 w 259"/>
                <a:gd name="T55" fmla="*/ 7602 h 317"/>
                <a:gd name="T56" fmla="*/ 42635 w 259"/>
                <a:gd name="T57" fmla="*/ 3686 h 317"/>
                <a:gd name="T58" fmla="*/ 34925 w 259"/>
                <a:gd name="T59" fmla="*/ 461 h 317"/>
                <a:gd name="T60" fmla="*/ 29482 w 259"/>
                <a:gd name="T61" fmla="*/ 0 h 317"/>
                <a:gd name="T62" fmla="*/ 17916 w 259"/>
                <a:gd name="T63" fmla="*/ 2534 h 317"/>
                <a:gd name="T64" fmla="*/ 8164 w 259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6" y="45"/>
                  </a:moveTo>
                  <a:lnTo>
                    <a:pt x="19" y="70"/>
                  </a:lnTo>
                  <a:lnTo>
                    <a:pt x="8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6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89" y="309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09"/>
                  </a:lnTo>
                  <a:lnTo>
                    <a:pt x="178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8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4"/>
                  </a:lnTo>
                  <a:lnTo>
                    <a:pt x="254" y="194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1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8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2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6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1" name="Line 254"/>
            <p:cNvSpPr>
              <a:spLocks noChangeShapeType="1"/>
            </p:cNvSpPr>
            <p:nvPr/>
          </p:nvSpPr>
          <p:spPr bwMode="auto">
            <a:xfrm flipH="1">
              <a:off x="8505825" y="2922588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2" name="Freeform 255"/>
            <p:cNvSpPr>
              <a:spLocks/>
            </p:cNvSpPr>
            <p:nvPr/>
          </p:nvSpPr>
          <p:spPr bwMode="auto">
            <a:xfrm>
              <a:off x="8505825" y="2784475"/>
              <a:ext cx="0" cy="138113"/>
            </a:xfrm>
            <a:custGeom>
              <a:avLst/>
              <a:gdLst>
                <a:gd name="T0" fmla="*/ 138113 h 609"/>
                <a:gd name="T1" fmla="*/ 70757 h 609"/>
                <a:gd name="T2" fmla="*/ 0 h 609"/>
                <a:gd name="T3" fmla="*/ 0 60000 65536"/>
                <a:gd name="T4" fmla="*/ 0 60000 65536"/>
                <a:gd name="T5" fmla="*/ 0 60000 65536"/>
                <a:gd name="T6" fmla="*/ 0 h 609"/>
                <a:gd name="T7" fmla="*/ 609 h 609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609">
                  <a:moveTo>
                    <a:pt x="0" y="609"/>
                  </a:moveTo>
                  <a:lnTo>
                    <a:pt x="0" y="31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3" name="Line 256"/>
            <p:cNvSpPr>
              <a:spLocks noChangeShapeType="1"/>
            </p:cNvSpPr>
            <p:nvPr/>
          </p:nvSpPr>
          <p:spPr bwMode="auto">
            <a:xfrm>
              <a:off x="8505825" y="278447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4" name="Line 257"/>
            <p:cNvSpPr>
              <a:spLocks noChangeShapeType="1"/>
            </p:cNvSpPr>
            <p:nvPr/>
          </p:nvSpPr>
          <p:spPr bwMode="auto">
            <a:xfrm flipH="1">
              <a:off x="8448675" y="2922588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5" name="Line 258"/>
            <p:cNvSpPr>
              <a:spLocks noChangeShapeType="1"/>
            </p:cNvSpPr>
            <p:nvPr/>
          </p:nvSpPr>
          <p:spPr bwMode="auto">
            <a:xfrm>
              <a:off x="8448675" y="278447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6" name="Line 259"/>
            <p:cNvSpPr>
              <a:spLocks noChangeShapeType="1"/>
            </p:cNvSpPr>
            <p:nvPr/>
          </p:nvSpPr>
          <p:spPr bwMode="auto">
            <a:xfrm>
              <a:off x="6137275" y="2641600"/>
              <a:ext cx="55563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7" name="Line 260"/>
            <p:cNvSpPr>
              <a:spLocks noChangeShapeType="1"/>
            </p:cNvSpPr>
            <p:nvPr/>
          </p:nvSpPr>
          <p:spPr bwMode="auto">
            <a:xfrm>
              <a:off x="7532688" y="2717800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8" name="Freeform 261"/>
            <p:cNvSpPr>
              <a:spLocks/>
            </p:cNvSpPr>
            <p:nvPr/>
          </p:nvSpPr>
          <p:spPr bwMode="auto">
            <a:xfrm>
              <a:off x="7589838" y="2717800"/>
              <a:ext cx="0" cy="117475"/>
            </a:xfrm>
            <a:custGeom>
              <a:avLst/>
              <a:gdLst>
                <a:gd name="T0" fmla="*/ 0 h 517"/>
                <a:gd name="T1" fmla="*/ 62714 h 517"/>
                <a:gd name="T2" fmla="*/ 117475 h 517"/>
                <a:gd name="T3" fmla="*/ 0 60000 65536"/>
                <a:gd name="T4" fmla="*/ 0 60000 65536"/>
                <a:gd name="T5" fmla="*/ 0 60000 65536"/>
                <a:gd name="T6" fmla="*/ 0 h 517"/>
                <a:gd name="T7" fmla="*/ 517 h 517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17">
                  <a:moveTo>
                    <a:pt x="0" y="0"/>
                  </a:moveTo>
                  <a:lnTo>
                    <a:pt x="0" y="276"/>
                  </a:lnTo>
                  <a:lnTo>
                    <a:pt x="0" y="517"/>
                  </a:lnTo>
                </a:path>
              </a:pathLst>
            </a:custGeom>
            <a:noFill/>
            <a:ln w="7938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59" name="Line 262"/>
            <p:cNvSpPr>
              <a:spLocks noChangeShapeType="1"/>
            </p:cNvSpPr>
            <p:nvPr/>
          </p:nvSpPr>
          <p:spPr bwMode="auto">
            <a:xfrm flipH="1">
              <a:off x="7532688" y="283527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0" name="Line 263"/>
            <p:cNvSpPr>
              <a:spLocks noChangeShapeType="1"/>
            </p:cNvSpPr>
            <p:nvPr/>
          </p:nvSpPr>
          <p:spPr bwMode="auto">
            <a:xfrm>
              <a:off x="6604000" y="265747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1" name="Freeform 264"/>
            <p:cNvSpPr>
              <a:spLocks/>
            </p:cNvSpPr>
            <p:nvPr/>
          </p:nvSpPr>
          <p:spPr bwMode="auto">
            <a:xfrm>
              <a:off x="6661150" y="2657475"/>
              <a:ext cx="0" cy="104775"/>
            </a:xfrm>
            <a:custGeom>
              <a:avLst/>
              <a:gdLst>
                <a:gd name="T0" fmla="*/ 104775 h 465"/>
                <a:gd name="T1" fmla="*/ 60837 h 465"/>
                <a:gd name="T2" fmla="*/ 0 h 465"/>
                <a:gd name="T3" fmla="*/ 0 60000 65536"/>
                <a:gd name="T4" fmla="*/ 0 60000 65536"/>
                <a:gd name="T5" fmla="*/ 0 60000 65536"/>
                <a:gd name="T6" fmla="*/ 0 h 465"/>
                <a:gd name="T7" fmla="*/ 465 h 465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465">
                  <a:moveTo>
                    <a:pt x="0" y="465"/>
                  </a:moveTo>
                  <a:lnTo>
                    <a:pt x="0" y="27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2" name="Line 265"/>
            <p:cNvSpPr>
              <a:spLocks noChangeShapeType="1"/>
            </p:cNvSpPr>
            <p:nvPr/>
          </p:nvSpPr>
          <p:spPr bwMode="auto">
            <a:xfrm>
              <a:off x="6661150" y="265747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3" name="Line 266"/>
            <p:cNvSpPr>
              <a:spLocks noChangeShapeType="1"/>
            </p:cNvSpPr>
            <p:nvPr/>
          </p:nvSpPr>
          <p:spPr bwMode="auto">
            <a:xfrm flipH="1">
              <a:off x="6604000" y="2762250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4" name="Line 267"/>
            <p:cNvSpPr>
              <a:spLocks noChangeShapeType="1"/>
            </p:cNvSpPr>
            <p:nvPr/>
          </p:nvSpPr>
          <p:spPr bwMode="auto">
            <a:xfrm flipH="1">
              <a:off x="6661150" y="2762250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5" name="Line 268"/>
            <p:cNvSpPr>
              <a:spLocks noChangeShapeType="1"/>
            </p:cNvSpPr>
            <p:nvPr/>
          </p:nvSpPr>
          <p:spPr bwMode="auto">
            <a:xfrm>
              <a:off x="7589838" y="2717800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6" name="Line 269"/>
            <p:cNvSpPr>
              <a:spLocks noChangeShapeType="1"/>
            </p:cNvSpPr>
            <p:nvPr/>
          </p:nvSpPr>
          <p:spPr bwMode="auto">
            <a:xfrm flipH="1">
              <a:off x="7589838" y="283527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7" name="Line 270"/>
            <p:cNvSpPr>
              <a:spLocks noChangeShapeType="1"/>
            </p:cNvSpPr>
            <p:nvPr/>
          </p:nvSpPr>
          <p:spPr bwMode="auto">
            <a:xfrm flipH="1">
              <a:off x="6192838" y="2743200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8" name="Freeform 271"/>
            <p:cNvSpPr>
              <a:spLocks/>
            </p:cNvSpPr>
            <p:nvPr/>
          </p:nvSpPr>
          <p:spPr bwMode="auto">
            <a:xfrm>
              <a:off x="6192838" y="2641600"/>
              <a:ext cx="0" cy="101600"/>
            </a:xfrm>
            <a:custGeom>
              <a:avLst/>
              <a:gdLst>
                <a:gd name="T0" fmla="*/ 101600 h 448"/>
                <a:gd name="T1" fmla="*/ 47171 h 448"/>
                <a:gd name="T2" fmla="*/ 0 h 448"/>
                <a:gd name="T3" fmla="*/ 0 60000 65536"/>
                <a:gd name="T4" fmla="*/ 0 60000 65536"/>
                <a:gd name="T5" fmla="*/ 0 60000 65536"/>
                <a:gd name="T6" fmla="*/ 0 h 448"/>
                <a:gd name="T7" fmla="*/ 448 h 448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448">
                  <a:moveTo>
                    <a:pt x="0" y="448"/>
                  </a:moveTo>
                  <a:lnTo>
                    <a:pt x="0" y="20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69" name="Line 272"/>
            <p:cNvSpPr>
              <a:spLocks noChangeShapeType="1"/>
            </p:cNvSpPr>
            <p:nvPr/>
          </p:nvSpPr>
          <p:spPr bwMode="auto">
            <a:xfrm>
              <a:off x="6192838" y="2641600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0" name="Line 273"/>
            <p:cNvSpPr>
              <a:spLocks noChangeShapeType="1"/>
            </p:cNvSpPr>
            <p:nvPr/>
          </p:nvSpPr>
          <p:spPr bwMode="auto">
            <a:xfrm flipH="1">
              <a:off x="6137275" y="2743200"/>
              <a:ext cx="55563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1" name="Freeform 274"/>
            <p:cNvSpPr>
              <a:spLocks/>
            </p:cNvSpPr>
            <p:nvPr/>
          </p:nvSpPr>
          <p:spPr bwMode="auto">
            <a:xfrm>
              <a:off x="5695950" y="2687638"/>
              <a:ext cx="2809875" cy="1779587"/>
            </a:xfrm>
            <a:custGeom>
              <a:avLst/>
              <a:gdLst>
                <a:gd name="T0" fmla="*/ 2809875 w 12385"/>
                <a:gd name="T1" fmla="*/ 167637 h 7845"/>
                <a:gd name="T2" fmla="*/ 2500641 w 12385"/>
                <a:gd name="T3" fmla="*/ 150624 h 7845"/>
                <a:gd name="T4" fmla="*/ 2200483 w 12385"/>
                <a:gd name="T5" fmla="*/ 146768 h 7845"/>
                <a:gd name="T6" fmla="*/ 1894199 w 12385"/>
                <a:gd name="T7" fmla="*/ 93006 h 7845"/>
                <a:gd name="T8" fmla="*/ 1886939 w 12385"/>
                <a:gd name="T9" fmla="*/ 91872 h 7845"/>
                <a:gd name="T10" fmla="*/ 1577024 w 12385"/>
                <a:gd name="T11" fmla="*/ 82117 h 7845"/>
                <a:gd name="T12" fmla="*/ 1270059 w 12385"/>
                <a:gd name="T13" fmla="*/ 67146 h 7845"/>
                <a:gd name="T14" fmla="*/ 965590 w 12385"/>
                <a:gd name="T15" fmla="*/ 29943 h 7845"/>
                <a:gd name="T16" fmla="*/ 731225 w 12385"/>
                <a:gd name="T17" fmla="*/ 54896 h 7845"/>
                <a:gd name="T18" fmla="*/ 497088 w 12385"/>
                <a:gd name="T19" fmla="*/ 0 h 7845"/>
                <a:gd name="T20" fmla="*/ 344627 w 12385"/>
                <a:gd name="T21" fmla="*/ 23819 h 7845"/>
                <a:gd name="T22" fmla="*/ 184224 w 12385"/>
                <a:gd name="T23" fmla="*/ 252023 h 7845"/>
                <a:gd name="T24" fmla="*/ 94835 w 12385"/>
                <a:gd name="T25" fmla="*/ 588886 h 7845"/>
                <a:gd name="T26" fmla="*/ 59215 w 12385"/>
                <a:gd name="T27" fmla="*/ 1552290 h 7845"/>
                <a:gd name="T28" fmla="*/ 0 w 12385"/>
                <a:gd name="T29" fmla="*/ 1779587 h 78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385"/>
                <a:gd name="T46" fmla="*/ 0 h 7845"/>
                <a:gd name="T47" fmla="*/ 12385 w 12385"/>
                <a:gd name="T48" fmla="*/ 7845 h 78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385" h="7845">
                  <a:moveTo>
                    <a:pt x="12385" y="739"/>
                  </a:moveTo>
                  <a:lnTo>
                    <a:pt x="11022" y="664"/>
                  </a:lnTo>
                  <a:lnTo>
                    <a:pt x="9699" y="647"/>
                  </a:lnTo>
                  <a:lnTo>
                    <a:pt x="8349" y="410"/>
                  </a:lnTo>
                  <a:lnTo>
                    <a:pt x="8317" y="405"/>
                  </a:lnTo>
                  <a:lnTo>
                    <a:pt x="6951" y="362"/>
                  </a:lnTo>
                  <a:lnTo>
                    <a:pt x="5598" y="296"/>
                  </a:lnTo>
                  <a:lnTo>
                    <a:pt x="4256" y="132"/>
                  </a:lnTo>
                  <a:lnTo>
                    <a:pt x="3223" y="242"/>
                  </a:lnTo>
                  <a:lnTo>
                    <a:pt x="2191" y="0"/>
                  </a:lnTo>
                  <a:lnTo>
                    <a:pt x="1519" y="105"/>
                  </a:lnTo>
                  <a:lnTo>
                    <a:pt x="812" y="1111"/>
                  </a:lnTo>
                  <a:lnTo>
                    <a:pt x="418" y="2596"/>
                  </a:lnTo>
                  <a:lnTo>
                    <a:pt x="261" y="6843"/>
                  </a:lnTo>
                  <a:lnTo>
                    <a:pt x="0" y="7845"/>
                  </a:lnTo>
                </a:path>
              </a:pathLst>
            </a:custGeom>
            <a:noFill/>
            <a:ln w="19050" cmpd="sng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2" name="Freeform 275"/>
            <p:cNvSpPr>
              <a:spLocks/>
            </p:cNvSpPr>
            <p:nvPr/>
          </p:nvSpPr>
          <p:spPr bwMode="auto">
            <a:xfrm>
              <a:off x="5726113" y="4203700"/>
              <a:ext cx="58737" cy="71438"/>
            </a:xfrm>
            <a:custGeom>
              <a:avLst/>
              <a:gdLst>
                <a:gd name="T0" fmla="*/ 58737 w 260"/>
                <a:gd name="T1" fmla="*/ 35832 h 317"/>
                <a:gd name="T2" fmla="*/ 58511 w 260"/>
                <a:gd name="T3" fmla="*/ 32226 h 317"/>
                <a:gd name="T4" fmla="*/ 57833 w 260"/>
                <a:gd name="T5" fmla="*/ 28620 h 317"/>
                <a:gd name="T6" fmla="*/ 56478 w 260"/>
                <a:gd name="T7" fmla="*/ 22085 h 317"/>
                <a:gd name="T8" fmla="*/ 53541 w 260"/>
                <a:gd name="T9" fmla="*/ 16000 h 317"/>
                <a:gd name="T10" fmla="*/ 51734 w 260"/>
                <a:gd name="T11" fmla="*/ 13071 h 317"/>
                <a:gd name="T12" fmla="*/ 49926 w 260"/>
                <a:gd name="T13" fmla="*/ 10366 h 317"/>
                <a:gd name="T14" fmla="*/ 47441 w 260"/>
                <a:gd name="T15" fmla="*/ 7662 h 317"/>
                <a:gd name="T16" fmla="*/ 45182 w 260"/>
                <a:gd name="T17" fmla="*/ 5634 h 317"/>
                <a:gd name="T18" fmla="*/ 40212 w 260"/>
                <a:gd name="T19" fmla="*/ 2479 h 317"/>
                <a:gd name="T20" fmla="*/ 35016 w 260"/>
                <a:gd name="T21" fmla="*/ 451 h 317"/>
                <a:gd name="T22" fmla="*/ 32079 w 260"/>
                <a:gd name="T23" fmla="*/ 0 h 317"/>
                <a:gd name="T24" fmla="*/ 29369 w 260"/>
                <a:gd name="T25" fmla="*/ 0 h 317"/>
                <a:gd name="T26" fmla="*/ 23269 w 260"/>
                <a:gd name="T27" fmla="*/ 451 h 317"/>
                <a:gd name="T28" fmla="*/ 18073 w 260"/>
                <a:gd name="T29" fmla="*/ 2479 h 317"/>
                <a:gd name="T30" fmla="*/ 12877 w 260"/>
                <a:gd name="T31" fmla="*/ 5634 h 317"/>
                <a:gd name="T32" fmla="*/ 8585 w 260"/>
                <a:gd name="T33" fmla="*/ 10366 h 317"/>
                <a:gd name="T34" fmla="*/ 4744 w 260"/>
                <a:gd name="T35" fmla="*/ 16000 h 317"/>
                <a:gd name="T36" fmla="*/ 2033 w 260"/>
                <a:gd name="T37" fmla="*/ 22085 h 317"/>
                <a:gd name="T38" fmla="*/ 452 w 260"/>
                <a:gd name="T39" fmla="*/ 28620 h 317"/>
                <a:gd name="T40" fmla="*/ 0 w 260"/>
                <a:gd name="T41" fmla="*/ 35832 h 317"/>
                <a:gd name="T42" fmla="*/ 0 w 260"/>
                <a:gd name="T43" fmla="*/ 39212 h 317"/>
                <a:gd name="T44" fmla="*/ 452 w 260"/>
                <a:gd name="T45" fmla="*/ 42592 h 317"/>
                <a:gd name="T46" fmla="*/ 904 w 260"/>
                <a:gd name="T47" fmla="*/ 45747 h 317"/>
                <a:gd name="T48" fmla="*/ 2033 w 260"/>
                <a:gd name="T49" fmla="*/ 49128 h 317"/>
                <a:gd name="T50" fmla="*/ 2937 w 260"/>
                <a:gd name="T51" fmla="*/ 52057 h 317"/>
                <a:gd name="T52" fmla="*/ 4744 w 260"/>
                <a:gd name="T53" fmla="*/ 54987 h 317"/>
                <a:gd name="T54" fmla="*/ 6326 w 260"/>
                <a:gd name="T55" fmla="*/ 57691 h 317"/>
                <a:gd name="T56" fmla="*/ 8585 w 260"/>
                <a:gd name="T57" fmla="*/ 60621 h 317"/>
                <a:gd name="T58" fmla="*/ 10392 w 260"/>
                <a:gd name="T59" fmla="*/ 63100 h 317"/>
                <a:gd name="T60" fmla="*/ 12877 w 260"/>
                <a:gd name="T61" fmla="*/ 65353 h 317"/>
                <a:gd name="T62" fmla="*/ 18073 w 260"/>
                <a:gd name="T63" fmla="*/ 68734 h 317"/>
                <a:gd name="T64" fmla="*/ 23269 w 260"/>
                <a:gd name="T65" fmla="*/ 70537 h 317"/>
                <a:gd name="T66" fmla="*/ 26206 w 260"/>
                <a:gd name="T67" fmla="*/ 71213 h 317"/>
                <a:gd name="T68" fmla="*/ 29369 w 260"/>
                <a:gd name="T69" fmla="*/ 71438 h 317"/>
                <a:gd name="T70" fmla="*/ 29820 w 260"/>
                <a:gd name="T71" fmla="*/ 71213 h 317"/>
                <a:gd name="T72" fmla="*/ 30498 w 260"/>
                <a:gd name="T73" fmla="*/ 71213 h 317"/>
                <a:gd name="T74" fmla="*/ 32079 w 260"/>
                <a:gd name="T75" fmla="*/ 71213 h 317"/>
                <a:gd name="T76" fmla="*/ 35016 w 260"/>
                <a:gd name="T77" fmla="*/ 70537 h 317"/>
                <a:gd name="T78" fmla="*/ 40212 w 260"/>
                <a:gd name="T79" fmla="*/ 68734 h 317"/>
                <a:gd name="T80" fmla="*/ 45182 w 260"/>
                <a:gd name="T81" fmla="*/ 65353 h 317"/>
                <a:gd name="T82" fmla="*/ 46086 w 260"/>
                <a:gd name="T83" fmla="*/ 64001 h 317"/>
                <a:gd name="T84" fmla="*/ 47441 w 260"/>
                <a:gd name="T85" fmla="*/ 63100 h 317"/>
                <a:gd name="T86" fmla="*/ 49926 w 260"/>
                <a:gd name="T87" fmla="*/ 60621 h 317"/>
                <a:gd name="T88" fmla="*/ 51734 w 260"/>
                <a:gd name="T89" fmla="*/ 57691 h 317"/>
                <a:gd name="T90" fmla="*/ 52637 w 260"/>
                <a:gd name="T91" fmla="*/ 56339 h 317"/>
                <a:gd name="T92" fmla="*/ 53541 w 260"/>
                <a:gd name="T93" fmla="*/ 54987 h 317"/>
                <a:gd name="T94" fmla="*/ 54896 w 260"/>
                <a:gd name="T95" fmla="*/ 52057 h 317"/>
                <a:gd name="T96" fmla="*/ 56478 w 260"/>
                <a:gd name="T97" fmla="*/ 49128 h 317"/>
                <a:gd name="T98" fmla="*/ 57156 w 260"/>
                <a:gd name="T99" fmla="*/ 45747 h 317"/>
                <a:gd name="T100" fmla="*/ 57156 w 260"/>
                <a:gd name="T101" fmla="*/ 44846 h 317"/>
                <a:gd name="T102" fmla="*/ 57156 w 260"/>
                <a:gd name="T103" fmla="*/ 44395 h 317"/>
                <a:gd name="T104" fmla="*/ 57156 w 260"/>
                <a:gd name="T105" fmla="*/ 44170 h 317"/>
                <a:gd name="T106" fmla="*/ 57382 w 260"/>
                <a:gd name="T107" fmla="*/ 44170 h 317"/>
                <a:gd name="T108" fmla="*/ 57833 w 260"/>
                <a:gd name="T109" fmla="*/ 42592 h 317"/>
                <a:gd name="T110" fmla="*/ 58511 w 260"/>
                <a:gd name="T111" fmla="*/ 39212 h 317"/>
                <a:gd name="T112" fmla="*/ 58737 w 260"/>
                <a:gd name="T113" fmla="*/ 35832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60" y="159"/>
                  </a:moveTo>
                  <a:lnTo>
                    <a:pt x="259" y="143"/>
                  </a:lnTo>
                  <a:lnTo>
                    <a:pt x="256" y="127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1" y="46"/>
                  </a:lnTo>
                  <a:lnTo>
                    <a:pt x="210" y="34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6"/>
                  </a:lnTo>
                  <a:lnTo>
                    <a:pt x="21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1" y="244"/>
                  </a:lnTo>
                  <a:lnTo>
                    <a:pt x="28" y="256"/>
                  </a:lnTo>
                  <a:lnTo>
                    <a:pt x="38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3" y="313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3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4"/>
                  </a:lnTo>
                  <a:lnTo>
                    <a:pt x="210" y="280"/>
                  </a:lnTo>
                  <a:lnTo>
                    <a:pt x="221" y="269"/>
                  </a:lnTo>
                  <a:lnTo>
                    <a:pt x="229" y="256"/>
                  </a:lnTo>
                  <a:lnTo>
                    <a:pt x="233" y="250"/>
                  </a:lnTo>
                  <a:lnTo>
                    <a:pt x="237" y="244"/>
                  </a:lnTo>
                  <a:lnTo>
                    <a:pt x="243" y="231"/>
                  </a:lnTo>
                  <a:lnTo>
                    <a:pt x="250" y="218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9" y="174"/>
                  </a:lnTo>
                  <a:lnTo>
                    <a:pt x="260" y="159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3" name="Freeform 276"/>
            <p:cNvSpPr>
              <a:spLocks/>
            </p:cNvSpPr>
            <p:nvPr/>
          </p:nvSpPr>
          <p:spPr bwMode="auto">
            <a:xfrm>
              <a:off x="5762625" y="3241675"/>
              <a:ext cx="58738" cy="71438"/>
            </a:xfrm>
            <a:custGeom>
              <a:avLst/>
              <a:gdLst>
                <a:gd name="T0" fmla="*/ 29936 w 259"/>
                <a:gd name="T1" fmla="*/ 71212 h 316"/>
                <a:gd name="T2" fmla="*/ 32204 w 259"/>
                <a:gd name="T3" fmla="*/ 71212 h 316"/>
                <a:gd name="T4" fmla="*/ 40368 w 259"/>
                <a:gd name="T5" fmla="*/ 68725 h 316"/>
                <a:gd name="T6" fmla="*/ 41956 w 259"/>
                <a:gd name="T7" fmla="*/ 67143 h 316"/>
                <a:gd name="T8" fmla="*/ 42182 w 259"/>
                <a:gd name="T9" fmla="*/ 66917 h 316"/>
                <a:gd name="T10" fmla="*/ 45131 w 259"/>
                <a:gd name="T11" fmla="*/ 65334 h 316"/>
                <a:gd name="T12" fmla="*/ 47399 w 259"/>
                <a:gd name="T13" fmla="*/ 63073 h 316"/>
                <a:gd name="T14" fmla="*/ 51708 w 259"/>
                <a:gd name="T15" fmla="*/ 57648 h 316"/>
                <a:gd name="T16" fmla="*/ 53522 w 259"/>
                <a:gd name="T17" fmla="*/ 54935 h 316"/>
                <a:gd name="T18" fmla="*/ 56470 w 259"/>
                <a:gd name="T19" fmla="*/ 49057 h 316"/>
                <a:gd name="T20" fmla="*/ 57377 w 259"/>
                <a:gd name="T21" fmla="*/ 44762 h 316"/>
                <a:gd name="T22" fmla="*/ 57377 w 259"/>
                <a:gd name="T23" fmla="*/ 43858 h 316"/>
                <a:gd name="T24" fmla="*/ 58058 w 259"/>
                <a:gd name="T25" fmla="*/ 42501 h 316"/>
                <a:gd name="T26" fmla="*/ 58738 w 259"/>
                <a:gd name="T27" fmla="*/ 35719 h 316"/>
                <a:gd name="T28" fmla="*/ 58058 w 259"/>
                <a:gd name="T29" fmla="*/ 28485 h 316"/>
                <a:gd name="T30" fmla="*/ 56470 w 259"/>
                <a:gd name="T31" fmla="*/ 21929 h 316"/>
                <a:gd name="T32" fmla="*/ 51708 w 259"/>
                <a:gd name="T33" fmla="*/ 12886 h 316"/>
                <a:gd name="T34" fmla="*/ 47399 w 259"/>
                <a:gd name="T35" fmla="*/ 7460 h 316"/>
                <a:gd name="T36" fmla="*/ 42636 w 259"/>
                <a:gd name="T37" fmla="*/ 3617 h 316"/>
                <a:gd name="T38" fmla="*/ 35152 w 259"/>
                <a:gd name="T39" fmla="*/ 452 h 316"/>
                <a:gd name="T40" fmla="*/ 29482 w 259"/>
                <a:gd name="T41" fmla="*/ 0 h 316"/>
                <a:gd name="T42" fmla="*/ 17916 w 259"/>
                <a:gd name="T43" fmla="*/ 2487 h 316"/>
                <a:gd name="T44" fmla="*/ 8391 w 259"/>
                <a:gd name="T45" fmla="*/ 10173 h 316"/>
                <a:gd name="T46" fmla="*/ 1814 w 259"/>
                <a:gd name="T47" fmla="*/ 21929 h 316"/>
                <a:gd name="T48" fmla="*/ 0 w 259"/>
                <a:gd name="T49" fmla="*/ 35719 h 316"/>
                <a:gd name="T50" fmla="*/ 454 w 259"/>
                <a:gd name="T51" fmla="*/ 42501 h 316"/>
                <a:gd name="T52" fmla="*/ 1814 w 259"/>
                <a:gd name="T53" fmla="*/ 49057 h 316"/>
                <a:gd name="T54" fmla="*/ 4309 w 259"/>
                <a:gd name="T55" fmla="*/ 54935 h 316"/>
                <a:gd name="T56" fmla="*/ 8391 w 259"/>
                <a:gd name="T57" fmla="*/ 60587 h 316"/>
                <a:gd name="T58" fmla="*/ 12700 w 259"/>
                <a:gd name="T59" fmla="*/ 65334 h 316"/>
                <a:gd name="T60" fmla="*/ 23359 w 259"/>
                <a:gd name="T61" fmla="*/ 70534 h 316"/>
                <a:gd name="T62" fmla="*/ 29482 w 259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6"/>
                <a:gd name="T98" fmla="*/ 259 w 259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2"/>
                  </a:lnTo>
                  <a:lnTo>
                    <a:pt x="178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4"/>
                  </a:lnTo>
                  <a:lnTo>
                    <a:pt x="254" y="194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1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lnTo>
                    <a:pt x="19" y="70"/>
                  </a:lnTo>
                  <a:lnTo>
                    <a:pt x="8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2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4" name="Freeform 277"/>
            <p:cNvSpPr>
              <a:spLocks/>
            </p:cNvSpPr>
            <p:nvPr/>
          </p:nvSpPr>
          <p:spPr bwMode="auto">
            <a:xfrm>
              <a:off x="5851525" y="2903538"/>
              <a:ext cx="58738" cy="73025"/>
            </a:xfrm>
            <a:custGeom>
              <a:avLst/>
              <a:gdLst>
                <a:gd name="T0" fmla="*/ 29936 w 259"/>
                <a:gd name="T1" fmla="*/ 72794 h 316"/>
                <a:gd name="T2" fmla="*/ 31977 w 259"/>
                <a:gd name="T3" fmla="*/ 72794 h 316"/>
                <a:gd name="T4" fmla="*/ 40368 w 259"/>
                <a:gd name="T5" fmla="*/ 70252 h 316"/>
                <a:gd name="T6" fmla="*/ 41956 w 259"/>
                <a:gd name="T7" fmla="*/ 68865 h 316"/>
                <a:gd name="T8" fmla="*/ 42182 w 259"/>
                <a:gd name="T9" fmla="*/ 68634 h 316"/>
                <a:gd name="T10" fmla="*/ 45131 w 259"/>
                <a:gd name="T11" fmla="*/ 66786 h 316"/>
                <a:gd name="T12" fmla="*/ 47399 w 259"/>
                <a:gd name="T13" fmla="*/ 64475 h 316"/>
                <a:gd name="T14" fmla="*/ 51708 w 259"/>
                <a:gd name="T15" fmla="*/ 59159 h 316"/>
                <a:gd name="T16" fmla="*/ 53522 w 259"/>
                <a:gd name="T17" fmla="*/ 56386 h 316"/>
                <a:gd name="T18" fmla="*/ 56470 w 259"/>
                <a:gd name="T19" fmla="*/ 50378 h 316"/>
                <a:gd name="T20" fmla="*/ 57377 w 259"/>
                <a:gd name="T21" fmla="*/ 45756 h 316"/>
                <a:gd name="T22" fmla="*/ 57377 w 259"/>
                <a:gd name="T23" fmla="*/ 45063 h 316"/>
                <a:gd name="T24" fmla="*/ 58058 w 259"/>
                <a:gd name="T25" fmla="*/ 43445 h 316"/>
                <a:gd name="T26" fmla="*/ 58738 w 259"/>
                <a:gd name="T27" fmla="*/ 36513 h 316"/>
                <a:gd name="T28" fmla="*/ 58058 w 259"/>
                <a:gd name="T29" fmla="*/ 29349 h 316"/>
                <a:gd name="T30" fmla="*/ 56470 w 259"/>
                <a:gd name="T31" fmla="*/ 22647 h 316"/>
                <a:gd name="T32" fmla="*/ 51708 w 259"/>
                <a:gd name="T33" fmla="*/ 13403 h 316"/>
                <a:gd name="T34" fmla="*/ 47399 w 259"/>
                <a:gd name="T35" fmla="*/ 7857 h 316"/>
                <a:gd name="T36" fmla="*/ 42636 w 259"/>
                <a:gd name="T37" fmla="*/ 3697 h 316"/>
                <a:gd name="T38" fmla="*/ 34925 w 259"/>
                <a:gd name="T39" fmla="*/ 462 h 316"/>
                <a:gd name="T40" fmla="*/ 29482 w 259"/>
                <a:gd name="T41" fmla="*/ 0 h 316"/>
                <a:gd name="T42" fmla="*/ 17916 w 259"/>
                <a:gd name="T43" fmla="*/ 2542 h 316"/>
                <a:gd name="T44" fmla="*/ 8391 w 259"/>
                <a:gd name="T45" fmla="*/ 10630 h 316"/>
                <a:gd name="T46" fmla="*/ 1814 w 259"/>
                <a:gd name="T47" fmla="*/ 22647 h 316"/>
                <a:gd name="T48" fmla="*/ 0 w 259"/>
                <a:gd name="T49" fmla="*/ 36513 h 316"/>
                <a:gd name="T50" fmla="*/ 454 w 259"/>
                <a:gd name="T51" fmla="*/ 43445 h 316"/>
                <a:gd name="T52" fmla="*/ 1814 w 259"/>
                <a:gd name="T53" fmla="*/ 50378 h 316"/>
                <a:gd name="T54" fmla="*/ 4309 w 259"/>
                <a:gd name="T55" fmla="*/ 56386 h 316"/>
                <a:gd name="T56" fmla="*/ 8391 w 259"/>
                <a:gd name="T57" fmla="*/ 62164 h 316"/>
                <a:gd name="T58" fmla="*/ 12700 w 259"/>
                <a:gd name="T59" fmla="*/ 66786 h 316"/>
                <a:gd name="T60" fmla="*/ 23359 w 259"/>
                <a:gd name="T61" fmla="*/ 72332 h 316"/>
                <a:gd name="T62" fmla="*/ 29482 w 259"/>
                <a:gd name="T63" fmla="*/ 73025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6"/>
                <a:gd name="T98" fmla="*/ 259 w 259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1" y="315"/>
                  </a:lnTo>
                  <a:lnTo>
                    <a:pt x="154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0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lnTo>
                    <a:pt x="19" y="70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5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5" name="Freeform 278"/>
            <p:cNvSpPr>
              <a:spLocks/>
            </p:cNvSpPr>
            <p:nvPr/>
          </p:nvSpPr>
          <p:spPr bwMode="auto">
            <a:xfrm>
              <a:off x="6011863" y="2676525"/>
              <a:ext cx="58737" cy="71438"/>
            </a:xfrm>
            <a:custGeom>
              <a:avLst/>
              <a:gdLst>
                <a:gd name="T0" fmla="*/ 29820 w 260"/>
                <a:gd name="T1" fmla="*/ 71212 h 316"/>
                <a:gd name="T2" fmla="*/ 32079 w 260"/>
                <a:gd name="T3" fmla="*/ 71212 h 316"/>
                <a:gd name="T4" fmla="*/ 40438 w 260"/>
                <a:gd name="T5" fmla="*/ 68725 h 316"/>
                <a:gd name="T6" fmla="*/ 41794 w 260"/>
                <a:gd name="T7" fmla="*/ 67143 h 316"/>
                <a:gd name="T8" fmla="*/ 42020 w 260"/>
                <a:gd name="T9" fmla="*/ 66917 h 316"/>
                <a:gd name="T10" fmla="*/ 44956 w 260"/>
                <a:gd name="T11" fmla="*/ 65334 h 316"/>
                <a:gd name="T12" fmla="*/ 47216 w 260"/>
                <a:gd name="T13" fmla="*/ 63073 h 316"/>
                <a:gd name="T14" fmla="*/ 51508 w 260"/>
                <a:gd name="T15" fmla="*/ 57648 h 316"/>
                <a:gd name="T16" fmla="*/ 53315 w 260"/>
                <a:gd name="T17" fmla="*/ 54935 h 316"/>
                <a:gd name="T18" fmla="*/ 56252 w 260"/>
                <a:gd name="T19" fmla="*/ 49057 h 316"/>
                <a:gd name="T20" fmla="*/ 57156 w 260"/>
                <a:gd name="T21" fmla="*/ 44762 h 316"/>
                <a:gd name="T22" fmla="*/ 57156 w 260"/>
                <a:gd name="T23" fmla="*/ 44084 h 316"/>
                <a:gd name="T24" fmla="*/ 57833 w 260"/>
                <a:gd name="T25" fmla="*/ 42501 h 316"/>
                <a:gd name="T26" fmla="*/ 58737 w 260"/>
                <a:gd name="T27" fmla="*/ 35719 h 316"/>
                <a:gd name="T28" fmla="*/ 57833 w 260"/>
                <a:gd name="T29" fmla="*/ 28485 h 316"/>
                <a:gd name="T30" fmla="*/ 56252 w 260"/>
                <a:gd name="T31" fmla="*/ 21929 h 316"/>
                <a:gd name="T32" fmla="*/ 51508 w 260"/>
                <a:gd name="T33" fmla="*/ 12886 h 316"/>
                <a:gd name="T34" fmla="*/ 47216 w 260"/>
                <a:gd name="T35" fmla="*/ 7460 h 316"/>
                <a:gd name="T36" fmla="*/ 42471 w 260"/>
                <a:gd name="T37" fmla="*/ 3617 h 316"/>
                <a:gd name="T38" fmla="*/ 35016 w 260"/>
                <a:gd name="T39" fmla="*/ 452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173 h 316"/>
                <a:gd name="T46" fmla="*/ 2033 w 260"/>
                <a:gd name="T47" fmla="*/ 21929 h 316"/>
                <a:gd name="T48" fmla="*/ 0 w 260"/>
                <a:gd name="T49" fmla="*/ 35719 h 316"/>
                <a:gd name="T50" fmla="*/ 452 w 260"/>
                <a:gd name="T51" fmla="*/ 42501 h 316"/>
                <a:gd name="T52" fmla="*/ 2033 w 260"/>
                <a:gd name="T53" fmla="*/ 49057 h 316"/>
                <a:gd name="T54" fmla="*/ 4518 w 260"/>
                <a:gd name="T55" fmla="*/ 54935 h 316"/>
                <a:gd name="T56" fmla="*/ 8359 w 260"/>
                <a:gd name="T57" fmla="*/ 60587 h 316"/>
                <a:gd name="T58" fmla="*/ 12651 w 260"/>
                <a:gd name="T59" fmla="*/ 65334 h 316"/>
                <a:gd name="T60" fmla="*/ 23269 w 260"/>
                <a:gd name="T61" fmla="*/ 70760 h 316"/>
                <a:gd name="T62" fmla="*/ 29369 w 260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lnTo>
                    <a:pt x="20" y="70"/>
                  </a:lnTo>
                  <a:lnTo>
                    <a:pt x="9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6" name="Freeform 279"/>
            <p:cNvSpPr>
              <a:spLocks/>
            </p:cNvSpPr>
            <p:nvPr/>
          </p:nvSpPr>
          <p:spPr bwMode="auto">
            <a:xfrm>
              <a:off x="6164263" y="2652713"/>
              <a:ext cx="58737" cy="71437"/>
            </a:xfrm>
            <a:custGeom>
              <a:avLst/>
              <a:gdLst>
                <a:gd name="T0" fmla="*/ 29935 w 259"/>
                <a:gd name="T1" fmla="*/ 71211 h 316"/>
                <a:gd name="T2" fmla="*/ 32203 w 259"/>
                <a:gd name="T3" fmla="*/ 71211 h 316"/>
                <a:gd name="T4" fmla="*/ 40368 w 259"/>
                <a:gd name="T5" fmla="*/ 68724 h 316"/>
                <a:gd name="T6" fmla="*/ 41955 w 259"/>
                <a:gd name="T7" fmla="*/ 67142 h 316"/>
                <a:gd name="T8" fmla="*/ 42182 w 259"/>
                <a:gd name="T9" fmla="*/ 66916 h 316"/>
                <a:gd name="T10" fmla="*/ 45130 w 259"/>
                <a:gd name="T11" fmla="*/ 65333 h 316"/>
                <a:gd name="T12" fmla="*/ 47398 w 259"/>
                <a:gd name="T13" fmla="*/ 63073 h 316"/>
                <a:gd name="T14" fmla="*/ 51707 w 259"/>
                <a:gd name="T15" fmla="*/ 57647 h 316"/>
                <a:gd name="T16" fmla="*/ 53521 w 259"/>
                <a:gd name="T17" fmla="*/ 54934 h 316"/>
                <a:gd name="T18" fmla="*/ 56469 w 259"/>
                <a:gd name="T19" fmla="*/ 49056 h 316"/>
                <a:gd name="T20" fmla="*/ 57376 w 259"/>
                <a:gd name="T21" fmla="*/ 44761 h 316"/>
                <a:gd name="T22" fmla="*/ 57376 w 259"/>
                <a:gd name="T23" fmla="*/ 44083 h 316"/>
                <a:gd name="T24" fmla="*/ 58057 w 259"/>
                <a:gd name="T25" fmla="*/ 42500 h 316"/>
                <a:gd name="T26" fmla="*/ 58737 w 259"/>
                <a:gd name="T27" fmla="*/ 35719 h 316"/>
                <a:gd name="T28" fmla="*/ 58057 w 259"/>
                <a:gd name="T29" fmla="*/ 28484 h 316"/>
                <a:gd name="T30" fmla="*/ 56469 w 259"/>
                <a:gd name="T31" fmla="*/ 21928 h 316"/>
                <a:gd name="T32" fmla="*/ 51707 w 259"/>
                <a:gd name="T33" fmla="*/ 12886 h 316"/>
                <a:gd name="T34" fmla="*/ 47398 w 259"/>
                <a:gd name="T35" fmla="*/ 7460 h 316"/>
                <a:gd name="T36" fmla="*/ 42635 w 259"/>
                <a:gd name="T37" fmla="*/ 3617 h 316"/>
                <a:gd name="T38" fmla="*/ 35151 w 259"/>
                <a:gd name="T39" fmla="*/ 452 h 316"/>
                <a:gd name="T40" fmla="*/ 29482 w 259"/>
                <a:gd name="T41" fmla="*/ 0 h 316"/>
                <a:gd name="T42" fmla="*/ 17916 w 259"/>
                <a:gd name="T43" fmla="*/ 2487 h 316"/>
                <a:gd name="T44" fmla="*/ 8391 w 259"/>
                <a:gd name="T45" fmla="*/ 10173 h 316"/>
                <a:gd name="T46" fmla="*/ 2041 w 259"/>
                <a:gd name="T47" fmla="*/ 21928 h 316"/>
                <a:gd name="T48" fmla="*/ 0 w 259"/>
                <a:gd name="T49" fmla="*/ 35719 h 316"/>
                <a:gd name="T50" fmla="*/ 454 w 259"/>
                <a:gd name="T51" fmla="*/ 42500 h 316"/>
                <a:gd name="T52" fmla="*/ 2041 w 259"/>
                <a:gd name="T53" fmla="*/ 49056 h 316"/>
                <a:gd name="T54" fmla="*/ 4309 w 259"/>
                <a:gd name="T55" fmla="*/ 54934 h 316"/>
                <a:gd name="T56" fmla="*/ 8391 w 259"/>
                <a:gd name="T57" fmla="*/ 60586 h 316"/>
                <a:gd name="T58" fmla="*/ 12700 w 259"/>
                <a:gd name="T59" fmla="*/ 65333 h 316"/>
                <a:gd name="T60" fmla="*/ 23359 w 259"/>
                <a:gd name="T61" fmla="*/ 70759 h 316"/>
                <a:gd name="T62" fmla="*/ 29482 w 259"/>
                <a:gd name="T63" fmla="*/ 71437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6"/>
                <a:gd name="T98" fmla="*/ 259 w 259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lnTo>
                    <a:pt x="19" y="70"/>
                  </a:lnTo>
                  <a:lnTo>
                    <a:pt x="9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7" name="Freeform 280"/>
            <p:cNvSpPr>
              <a:spLocks/>
            </p:cNvSpPr>
            <p:nvPr/>
          </p:nvSpPr>
          <p:spPr bwMode="auto">
            <a:xfrm>
              <a:off x="6397625" y="2706688"/>
              <a:ext cx="58738" cy="71437"/>
            </a:xfrm>
            <a:custGeom>
              <a:avLst/>
              <a:gdLst>
                <a:gd name="T0" fmla="*/ 29936 w 259"/>
                <a:gd name="T1" fmla="*/ 71211 h 316"/>
                <a:gd name="T2" fmla="*/ 31977 w 259"/>
                <a:gd name="T3" fmla="*/ 71211 h 316"/>
                <a:gd name="T4" fmla="*/ 40368 w 259"/>
                <a:gd name="T5" fmla="*/ 68724 h 316"/>
                <a:gd name="T6" fmla="*/ 41956 w 259"/>
                <a:gd name="T7" fmla="*/ 67368 h 316"/>
                <a:gd name="T8" fmla="*/ 42182 w 259"/>
                <a:gd name="T9" fmla="*/ 67142 h 316"/>
                <a:gd name="T10" fmla="*/ 45131 w 259"/>
                <a:gd name="T11" fmla="*/ 65333 h 316"/>
                <a:gd name="T12" fmla="*/ 47399 w 259"/>
                <a:gd name="T13" fmla="*/ 63073 h 316"/>
                <a:gd name="T14" fmla="*/ 51708 w 259"/>
                <a:gd name="T15" fmla="*/ 57873 h 316"/>
                <a:gd name="T16" fmla="*/ 53522 w 259"/>
                <a:gd name="T17" fmla="*/ 55160 h 316"/>
                <a:gd name="T18" fmla="*/ 56470 w 259"/>
                <a:gd name="T19" fmla="*/ 49282 h 316"/>
                <a:gd name="T20" fmla="*/ 57377 w 259"/>
                <a:gd name="T21" fmla="*/ 44761 h 316"/>
                <a:gd name="T22" fmla="*/ 57377 w 259"/>
                <a:gd name="T23" fmla="*/ 44083 h 316"/>
                <a:gd name="T24" fmla="*/ 58058 w 259"/>
                <a:gd name="T25" fmla="*/ 42727 h 316"/>
                <a:gd name="T26" fmla="*/ 58738 w 259"/>
                <a:gd name="T27" fmla="*/ 35719 h 316"/>
                <a:gd name="T28" fmla="*/ 58058 w 259"/>
                <a:gd name="T29" fmla="*/ 28710 h 316"/>
                <a:gd name="T30" fmla="*/ 56470 w 259"/>
                <a:gd name="T31" fmla="*/ 22155 h 316"/>
                <a:gd name="T32" fmla="*/ 51708 w 259"/>
                <a:gd name="T33" fmla="*/ 13112 h 316"/>
                <a:gd name="T34" fmla="*/ 47399 w 259"/>
                <a:gd name="T35" fmla="*/ 7686 h 316"/>
                <a:gd name="T36" fmla="*/ 42636 w 259"/>
                <a:gd name="T37" fmla="*/ 3617 h 316"/>
                <a:gd name="T38" fmla="*/ 34925 w 259"/>
                <a:gd name="T39" fmla="*/ 452 h 316"/>
                <a:gd name="T40" fmla="*/ 29482 w 259"/>
                <a:gd name="T41" fmla="*/ 0 h 316"/>
                <a:gd name="T42" fmla="*/ 17916 w 259"/>
                <a:gd name="T43" fmla="*/ 2487 h 316"/>
                <a:gd name="T44" fmla="*/ 8391 w 259"/>
                <a:gd name="T45" fmla="*/ 10399 h 316"/>
                <a:gd name="T46" fmla="*/ 1814 w 259"/>
                <a:gd name="T47" fmla="*/ 22155 h 316"/>
                <a:gd name="T48" fmla="*/ 0 w 259"/>
                <a:gd name="T49" fmla="*/ 35719 h 316"/>
                <a:gd name="T50" fmla="*/ 454 w 259"/>
                <a:gd name="T51" fmla="*/ 42727 h 316"/>
                <a:gd name="T52" fmla="*/ 1814 w 259"/>
                <a:gd name="T53" fmla="*/ 49282 h 316"/>
                <a:gd name="T54" fmla="*/ 4309 w 259"/>
                <a:gd name="T55" fmla="*/ 55160 h 316"/>
                <a:gd name="T56" fmla="*/ 8391 w 259"/>
                <a:gd name="T57" fmla="*/ 60812 h 316"/>
                <a:gd name="T58" fmla="*/ 12700 w 259"/>
                <a:gd name="T59" fmla="*/ 65333 h 316"/>
                <a:gd name="T60" fmla="*/ 23132 w 259"/>
                <a:gd name="T61" fmla="*/ 70759 h 316"/>
                <a:gd name="T62" fmla="*/ 29482 w 259"/>
                <a:gd name="T63" fmla="*/ 71437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6"/>
                <a:gd name="T98" fmla="*/ 259 w 259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1" y="315"/>
                  </a:lnTo>
                  <a:lnTo>
                    <a:pt x="154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2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lnTo>
                    <a:pt x="19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2" y="313"/>
                  </a:lnTo>
                  <a:lnTo>
                    <a:pt x="115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8" name="Freeform 281"/>
            <p:cNvSpPr>
              <a:spLocks/>
            </p:cNvSpPr>
            <p:nvPr/>
          </p:nvSpPr>
          <p:spPr bwMode="auto">
            <a:xfrm>
              <a:off x="6632575" y="2682875"/>
              <a:ext cx="58738" cy="71438"/>
            </a:xfrm>
            <a:custGeom>
              <a:avLst/>
              <a:gdLst>
                <a:gd name="T0" fmla="*/ 29936 w 259"/>
                <a:gd name="T1" fmla="*/ 71212 h 316"/>
                <a:gd name="T2" fmla="*/ 31977 w 259"/>
                <a:gd name="T3" fmla="*/ 71212 h 316"/>
                <a:gd name="T4" fmla="*/ 40368 w 259"/>
                <a:gd name="T5" fmla="*/ 68725 h 316"/>
                <a:gd name="T6" fmla="*/ 41956 w 259"/>
                <a:gd name="T7" fmla="*/ 67143 h 316"/>
                <a:gd name="T8" fmla="*/ 42182 w 259"/>
                <a:gd name="T9" fmla="*/ 66917 h 316"/>
                <a:gd name="T10" fmla="*/ 45131 w 259"/>
                <a:gd name="T11" fmla="*/ 65334 h 316"/>
                <a:gd name="T12" fmla="*/ 47399 w 259"/>
                <a:gd name="T13" fmla="*/ 63073 h 316"/>
                <a:gd name="T14" fmla="*/ 51708 w 259"/>
                <a:gd name="T15" fmla="*/ 57648 h 316"/>
                <a:gd name="T16" fmla="*/ 53522 w 259"/>
                <a:gd name="T17" fmla="*/ 54935 h 316"/>
                <a:gd name="T18" fmla="*/ 56470 w 259"/>
                <a:gd name="T19" fmla="*/ 49057 h 316"/>
                <a:gd name="T20" fmla="*/ 57377 w 259"/>
                <a:gd name="T21" fmla="*/ 44762 h 316"/>
                <a:gd name="T22" fmla="*/ 57377 w 259"/>
                <a:gd name="T23" fmla="*/ 44084 h 316"/>
                <a:gd name="T24" fmla="*/ 58058 w 259"/>
                <a:gd name="T25" fmla="*/ 42501 h 316"/>
                <a:gd name="T26" fmla="*/ 58738 w 259"/>
                <a:gd name="T27" fmla="*/ 35719 h 316"/>
                <a:gd name="T28" fmla="*/ 58058 w 259"/>
                <a:gd name="T29" fmla="*/ 28485 h 316"/>
                <a:gd name="T30" fmla="*/ 56470 w 259"/>
                <a:gd name="T31" fmla="*/ 21929 h 316"/>
                <a:gd name="T32" fmla="*/ 51708 w 259"/>
                <a:gd name="T33" fmla="*/ 12886 h 316"/>
                <a:gd name="T34" fmla="*/ 47399 w 259"/>
                <a:gd name="T35" fmla="*/ 7460 h 316"/>
                <a:gd name="T36" fmla="*/ 42636 w 259"/>
                <a:gd name="T37" fmla="*/ 3617 h 316"/>
                <a:gd name="T38" fmla="*/ 34925 w 259"/>
                <a:gd name="T39" fmla="*/ 452 h 316"/>
                <a:gd name="T40" fmla="*/ 29482 w 259"/>
                <a:gd name="T41" fmla="*/ 0 h 316"/>
                <a:gd name="T42" fmla="*/ 17916 w 259"/>
                <a:gd name="T43" fmla="*/ 2487 h 316"/>
                <a:gd name="T44" fmla="*/ 8391 w 259"/>
                <a:gd name="T45" fmla="*/ 10173 h 316"/>
                <a:gd name="T46" fmla="*/ 1814 w 259"/>
                <a:gd name="T47" fmla="*/ 21929 h 316"/>
                <a:gd name="T48" fmla="*/ 0 w 259"/>
                <a:gd name="T49" fmla="*/ 35719 h 316"/>
                <a:gd name="T50" fmla="*/ 454 w 259"/>
                <a:gd name="T51" fmla="*/ 42501 h 316"/>
                <a:gd name="T52" fmla="*/ 1814 w 259"/>
                <a:gd name="T53" fmla="*/ 49057 h 316"/>
                <a:gd name="T54" fmla="*/ 4309 w 259"/>
                <a:gd name="T55" fmla="*/ 54935 h 316"/>
                <a:gd name="T56" fmla="*/ 8391 w 259"/>
                <a:gd name="T57" fmla="*/ 60587 h 316"/>
                <a:gd name="T58" fmla="*/ 12700 w 259"/>
                <a:gd name="T59" fmla="*/ 65334 h 316"/>
                <a:gd name="T60" fmla="*/ 23359 w 259"/>
                <a:gd name="T61" fmla="*/ 70760 h 316"/>
                <a:gd name="T62" fmla="*/ 29482 w 259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6"/>
                <a:gd name="T98" fmla="*/ 259 w 259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1" y="315"/>
                  </a:lnTo>
                  <a:lnTo>
                    <a:pt x="154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lnTo>
                    <a:pt x="19" y="70"/>
                  </a:lnTo>
                  <a:lnTo>
                    <a:pt x="8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79" name="Freeform 282"/>
            <p:cNvSpPr>
              <a:spLocks/>
            </p:cNvSpPr>
            <p:nvPr/>
          </p:nvSpPr>
          <p:spPr bwMode="auto">
            <a:xfrm>
              <a:off x="6937375" y="2719388"/>
              <a:ext cx="58738" cy="71437"/>
            </a:xfrm>
            <a:custGeom>
              <a:avLst/>
              <a:gdLst>
                <a:gd name="T0" fmla="*/ 29821 w 260"/>
                <a:gd name="T1" fmla="*/ 71211 h 316"/>
                <a:gd name="T2" fmla="*/ 32080 w 260"/>
                <a:gd name="T3" fmla="*/ 71211 h 316"/>
                <a:gd name="T4" fmla="*/ 40439 w 260"/>
                <a:gd name="T5" fmla="*/ 68724 h 316"/>
                <a:gd name="T6" fmla="*/ 41794 w 260"/>
                <a:gd name="T7" fmla="*/ 67368 h 316"/>
                <a:gd name="T8" fmla="*/ 42020 w 260"/>
                <a:gd name="T9" fmla="*/ 67142 h 316"/>
                <a:gd name="T10" fmla="*/ 44957 w 260"/>
                <a:gd name="T11" fmla="*/ 65333 h 316"/>
                <a:gd name="T12" fmla="*/ 47216 w 260"/>
                <a:gd name="T13" fmla="*/ 63073 h 316"/>
                <a:gd name="T14" fmla="*/ 51509 w 260"/>
                <a:gd name="T15" fmla="*/ 57873 h 316"/>
                <a:gd name="T16" fmla="*/ 53316 w 260"/>
                <a:gd name="T17" fmla="*/ 55160 h 316"/>
                <a:gd name="T18" fmla="*/ 56253 w 260"/>
                <a:gd name="T19" fmla="*/ 49282 h 316"/>
                <a:gd name="T20" fmla="*/ 57157 w 260"/>
                <a:gd name="T21" fmla="*/ 44761 h 316"/>
                <a:gd name="T22" fmla="*/ 57157 w 260"/>
                <a:gd name="T23" fmla="*/ 44083 h 316"/>
                <a:gd name="T24" fmla="*/ 58060 w 260"/>
                <a:gd name="T25" fmla="*/ 42727 h 316"/>
                <a:gd name="T26" fmla="*/ 58738 w 260"/>
                <a:gd name="T27" fmla="*/ 35719 h 316"/>
                <a:gd name="T28" fmla="*/ 58060 w 260"/>
                <a:gd name="T29" fmla="*/ 28710 h 316"/>
                <a:gd name="T30" fmla="*/ 56253 w 260"/>
                <a:gd name="T31" fmla="*/ 22155 h 316"/>
                <a:gd name="T32" fmla="*/ 51509 w 260"/>
                <a:gd name="T33" fmla="*/ 13112 h 316"/>
                <a:gd name="T34" fmla="*/ 47216 w 260"/>
                <a:gd name="T35" fmla="*/ 7686 h 316"/>
                <a:gd name="T36" fmla="*/ 42472 w 260"/>
                <a:gd name="T37" fmla="*/ 3843 h 316"/>
                <a:gd name="T38" fmla="*/ 35017 w 260"/>
                <a:gd name="T39" fmla="*/ 452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399 h 316"/>
                <a:gd name="T46" fmla="*/ 2033 w 260"/>
                <a:gd name="T47" fmla="*/ 22155 h 316"/>
                <a:gd name="T48" fmla="*/ 0 w 260"/>
                <a:gd name="T49" fmla="*/ 35719 h 316"/>
                <a:gd name="T50" fmla="*/ 452 w 260"/>
                <a:gd name="T51" fmla="*/ 42727 h 316"/>
                <a:gd name="T52" fmla="*/ 2033 w 260"/>
                <a:gd name="T53" fmla="*/ 49282 h 316"/>
                <a:gd name="T54" fmla="*/ 4518 w 260"/>
                <a:gd name="T55" fmla="*/ 55160 h 316"/>
                <a:gd name="T56" fmla="*/ 8359 w 260"/>
                <a:gd name="T57" fmla="*/ 60812 h 316"/>
                <a:gd name="T58" fmla="*/ 12651 w 260"/>
                <a:gd name="T59" fmla="*/ 65333 h 316"/>
                <a:gd name="T60" fmla="*/ 23269 w 260"/>
                <a:gd name="T61" fmla="*/ 70759 h 316"/>
                <a:gd name="T62" fmla="*/ 29369 w 260"/>
                <a:gd name="T63" fmla="*/ 71437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4" y="284"/>
                  </a:lnTo>
                  <a:lnTo>
                    <a:pt x="209" y="279"/>
                  </a:lnTo>
                  <a:lnTo>
                    <a:pt x="220" y="269"/>
                  </a:lnTo>
                  <a:lnTo>
                    <a:pt x="228" y="256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7" y="189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7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lnTo>
                    <a:pt x="20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9"/>
                  </a:lnTo>
                  <a:lnTo>
                    <a:pt x="5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6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0" name="Freeform 283"/>
            <p:cNvSpPr>
              <a:spLocks/>
            </p:cNvSpPr>
            <p:nvPr/>
          </p:nvSpPr>
          <p:spPr bwMode="auto">
            <a:xfrm>
              <a:off x="7243763" y="2733675"/>
              <a:ext cx="58737" cy="73025"/>
            </a:xfrm>
            <a:custGeom>
              <a:avLst/>
              <a:gdLst>
                <a:gd name="T0" fmla="*/ 29820 w 260"/>
                <a:gd name="T1" fmla="*/ 72794 h 316"/>
                <a:gd name="T2" fmla="*/ 32079 w 260"/>
                <a:gd name="T3" fmla="*/ 72794 h 316"/>
                <a:gd name="T4" fmla="*/ 40438 w 260"/>
                <a:gd name="T5" fmla="*/ 70252 h 316"/>
                <a:gd name="T6" fmla="*/ 41794 w 260"/>
                <a:gd name="T7" fmla="*/ 68865 h 316"/>
                <a:gd name="T8" fmla="*/ 42020 w 260"/>
                <a:gd name="T9" fmla="*/ 68634 h 316"/>
                <a:gd name="T10" fmla="*/ 44956 w 260"/>
                <a:gd name="T11" fmla="*/ 66786 h 316"/>
                <a:gd name="T12" fmla="*/ 47216 w 260"/>
                <a:gd name="T13" fmla="*/ 64706 h 316"/>
                <a:gd name="T14" fmla="*/ 51734 w 260"/>
                <a:gd name="T15" fmla="*/ 59159 h 316"/>
                <a:gd name="T16" fmla="*/ 53315 w 260"/>
                <a:gd name="T17" fmla="*/ 56386 h 316"/>
                <a:gd name="T18" fmla="*/ 56252 w 260"/>
                <a:gd name="T19" fmla="*/ 50378 h 316"/>
                <a:gd name="T20" fmla="*/ 57382 w 260"/>
                <a:gd name="T21" fmla="*/ 45756 h 316"/>
                <a:gd name="T22" fmla="*/ 57382 w 260"/>
                <a:gd name="T23" fmla="*/ 45063 h 316"/>
                <a:gd name="T24" fmla="*/ 58059 w 260"/>
                <a:gd name="T25" fmla="*/ 43676 h 316"/>
                <a:gd name="T26" fmla="*/ 58737 w 260"/>
                <a:gd name="T27" fmla="*/ 36513 h 316"/>
                <a:gd name="T28" fmla="*/ 58059 w 260"/>
                <a:gd name="T29" fmla="*/ 29349 h 316"/>
                <a:gd name="T30" fmla="*/ 56252 w 260"/>
                <a:gd name="T31" fmla="*/ 22647 h 316"/>
                <a:gd name="T32" fmla="*/ 51734 w 260"/>
                <a:gd name="T33" fmla="*/ 13403 h 316"/>
                <a:gd name="T34" fmla="*/ 47216 w 260"/>
                <a:gd name="T35" fmla="*/ 7857 h 316"/>
                <a:gd name="T36" fmla="*/ 42697 w 260"/>
                <a:gd name="T37" fmla="*/ 3929 h 316"/>
                <a:gd name="T38" fmla="*/ 35016 w 260"/>
                <a:gd name="T39" fmla="*/ 693 h 316"/>
                <a:gd name="T40" fmla="*/ 29369 w 260"/>
                <a:gd name="T41" fmla="*/ 0 h 316"/>
                <a:gd name="T42" fmla="*/ 17847 w 260"/>
                <a:gd name="T43" fmla="*/ 2542 h 316"/>
                <a:gd name="T44" fmla="*/ 8359 w 260"/>
                <a:gd name="T45" fmla="*/ 10630 h 316"/>
                <a:gd name="T46" fmla="*/ 2033 w 260"/>
                <a:gd name="T47" fmla="*/ 22647 h 316"/>
                <a:gd name="T48" fmla="*/ 0 w 260"/>
                <a:gd name="T49" fmla="*/ 36513 h 316"/>
                <a:gd name="T50" fmla="*/ 678 w 260"/>
                <a:gd name="T51" fmla="*/ 43676 h 316"/>
                <a:gd name="T52" fmla="*/ 2033 w 260"/>
                <a:gd name="T53" fmla="*/ 50378 h 316"/>
                <a:gd name="T54" fmla="*/ 4518 w 260"/>
                <a:gd name="T55" fmla="*/ 56386 h 316"/>
                <a:gd name="T56" fmla="*/ 8359 w 260"/>
                <a:gd name="T57" fmla="*/ 62164 h 316"/>
                <a:gd name="T58" fmla="*/ 12877 w 260"/>
                <a:gd name="T59" fmla="*/ 66786 h 316"/>
                <a:gd name="T60" fmla="*/ 23269 w 260"/>
                <a:gd name="T61" fmla="*/ 72332 h 316"/>
                <a:gd name="T62" fmla="*/ 29369 w 260"/>
                <a:gd name="T63" fmla="*/ 73025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6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9" y="297"/>
                  </a:lnTo>
                  <a:lnTo>
                    <a:pt x="199" y="289"/>
                  </a:lnTo>
                  <a:lnTo>
                    <a:pt x="204" y="284"/>
                  </a:lnTo>
                  <a:lnTo>
                    <a:pt x="209" y="280"/>
                  </a:lnTo>
                  <a:lnTo>
                    <a:pt x="220" y="269"/>
                  </a:lnTo>
                  <a:lnTo>
                    <a:pt x="229" y="256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3" y="231"/>
                  </a:lnTo>
                  <a:lnTo>
                    <a:pt x="249" y="218"/>
                  </a:lnTo>
                  <a:lnTo>
                    <a:pt x="254" y="203"/>
                  </a:lnTo>
                  <a:lnTo>
                    <a:pt x="254" y="198"/>
                  </a:lnTo>
                  <a:lnTo>
                    <a:pt x="254" y="196"/>
                  </a:lnTo>
                  <a:lnTo>
                    <a:pt x="254" y="195"/>
                  </a:lnTo>
                  <a:lnTo>
                    <a:pt x="255" y="195"/>
                  </a:lnTo>
                  <a:lnTo>
                    <a:pt x="257" y="189"/>
                  </a:lnTo>
                  <a:lnTo>
                    <a:pt x="259" y="174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4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9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9" y="17"/>
                  </a:lnTo>
                  <a:lnTo>
                    <a:pt x="179" y="11"/>
                  </a:lnTo>
                  <a:lnTo>
                    <a:pt x="155" y="3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3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6"/>
                  </a:lnTo>
                  <a:lnTo>
                    <a:pt x="20" y="71"/>
                  </a:lnTo>
                  <a:lnTo>
                    <a:pt x="9" y="98"/>
                  </a:lnTo>
                  <a:lnTo>
                    <a:pt x="3" y="127"/>
                  </a:lnTo>
                  <a:lnTo>
                    <a:pt x="0" y="158"/>
                  </a:lnTo>
                  <a:lnTo>
                    <a:pt x="0" y="174"/>
                  </a:lnTo>
                  <a:lnTo>
                    <a:pt x="3" y="189"/>
                  </a:lnTo>
                  <a:lnTo>
                    <a:pt x="5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6" y="280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1" name="Freeform 284"/>
            <p:cNvSpPr>
              <a:spLocks/>
            </p:cNvSpPr>
            <p:nvPr/>
          </p:nvSpPr>
          <p:spPr bwMode="auto">
            <a:xfrm>
              <a:off x="7561263" y="2744788"/>
              <a:ext cx="58737" cy="71437"/>
            </a:xfrm>
            <a:custGeom>
              <a:avLst/>
              <a:gdLst>
                <a:gd name="T0" fmla="*/ 29820 w 260"/>
                <a:gd name="T1" fmla="*/ 71211 h 316"/>
                <a:gd name="T2" fmla="*/ 32079 w 260"/>
                <a:gd name="T3" fmla="*/ 71211 h 316"/>
                <a:gd name="T4" fmla="*/ 40212 w 260"/>
                <a:gd name="T5" fmla="*/ 68724 h 316"/>
                <a:gd name="T6" fmla="*/ 41794 w 260"/>
                <a:gd name="T7" fmla="*/ 67368 h 316"/>
                <a:gd name="T8" fmla="*/ 42020 w 260"/>
                <a:gd name="T9" fmla="*/ 66916 h 316"/>
                <a:gd name="T10" fmla="*/ 44956 w 260"/>
                <a:gd name="T11" fmla="*/ 65333 h 316"/>
                <a:gd name="T12" fmla="*/ 47216 w 260"/>
                <a:gd name="T13" fmla="*/ 63073 h 316"/>
                <a:gd name="T14" fmla="*/ 51508 w 260"/>
                <a:gd name="T15" fmla="*/ 57647 h 316"/>
                <a:gd name="T16" fmla="*/ 53315 w 260"/>
                <a:gd name="T17" fmla="*/ 54934 h 316"/>
                <a:gd name="T18" fmla="*/ 56252 w 260"/>
                <a:gd name="T19" fmla="*/ 49056 h 316"/>
                <a:gd name="T20" fmla="*/ 57156 w 260"/>
                <a:gd name="T21" fmla="*/ 44761 h 316"/>
                <a:gd name="T22" fmla="*/ 57156 w 260"/>
                <a:gd name="T23" fmla="*/ 44083 h 316"/>
                <a:gd name="T24" fmla="*/ 57833 w 260"/>
                <a:gd name="T25" fmla="*/ 42500 h 316"/>
                <a:gd name="T26" fmla="*/ 58737 w 260"/>
                <a:gd name="T27" fmla="*/ 35719 h 316"/>
                <a:gd name="T28" fmla="*/ 57833 w 260"/>
                <a:gd name="T29" fmla="*/ 28710 h 316"/>
                <a:gd name="T30" fmla="*/ 56252 w 260"/>
                <a:gd name="T31" fmla="*/ 21928 h 316"/>
                <a:gd name="T32" fmla="*/ 51508 w 260"/>
                <a:gd name="T33" fmla="*/ 12886 h 316"/>
                <a:gd name="T34" fmla="*/ 47216 w 260"/>
                <a:gd name="T35" fmla="*/ 7686 h 316"/>
                <a:gd name="T36" fmla="*/ 42471 w 260"/>
                <a:gd name="T37" fmla="*/ 3617 h 316"/>
                <a:gd name="T38" fmla="*/ 35016 w 260"/>
                <a:gd name="T39" fmla="*/ 452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173 h 316"/>
                <a:gd name="T46" fmla="*/ 2033 w 260"/>
                <a:gd name="T47" fmla="*/ 21928 h 316"/>
                <a:gd name="T48" fmla="*/ 0 w 260"/>
                <a:gd name="T49" fmla="*/ 35719 h 316"/>
                <a:gd name="T50" fmla="*/ 452 w 260"/>
                <a:gd name="T51" fmla="*/ 42500 h 316"/>
                <a:gd name="T52" fmla="*/ 2033 w 260"/>
                <a:gd name="T53" fmla="*/ 49056 h 316"/>
                <a:gd name="T54" fmla="*/ 4292 w 260"/>
                <a:gd name="T55" fmla="*/ 54934 h 316"/>
                <a:gd name="T56" fmla="*/ 8359 w 260"/>
                <a:gd name="T57" fmla="*/ 60586 h 316"/>
                <a:gd name="T58" fmla="*/ 12651 w 260"/>
                <a:gd name="T59" fmla="*/ 65333 h 316"/>
                <a:gd name="T60" fmla="*/ 23269 w 260"/>
                <a:gd name="T61" fmla="*/ 70759 h 316"/>
                <a:gd name="T62" fmla="*/ 29369 w 260"/>
                <a:gd name="T63" fmla="*/ 71437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7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5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lnTo>
                    <a:pt x="19" y="70"/>
                  </a:lnTo>
                  <a:lnTo>
                    <a:pt x="9" y="97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2" name="Freeform 285"/>
            <p:cNvSpPr>
              <a:spLocks/>
            </p:cNvSpPr>
            <p:nvPr/>
          </p:nvSpPr>
          <p:spPr bwMode="auto">
            <a:xfrm>
              <a:off x="7866063" y="2798763"/>
              <a:ext cx="60325" cy="71437"/>
            </a:xfrm>
            <a:custGeom>
              <a:avLst/>
              <a:gdLst>
                <a:gd name="T0" fmla="*/ 30627 w 260"/>
                <a:gd name="T1" fmla="*/ 71211 h 316"/>
                <a:gd name="T2" fmla="*/ 32947 w 260"/>
                <a:gd name="T3" fmla="*/ 71211 h 316"/>
                <a:gd name="T4" fmla="*/ 41299 w 260"/>
                <a:gd name="T5" fmla="*/ 68724 h 316"/>
                <a:gd name="T6" fmla="*/ 42924 w 260"/>
                <a:gd name="T7" fmla="*/ 67368 h 316"/>
                <a:gd name="T8" fmla="*/ 43156 w 260"/>
                <a:gd name="T9" fmla="*/ 66916 h 316"/>
                <a:gd name="T10" fmla="*/ 46172 w 260"/>
                <a:gd name="T11" fmla="*/ 65333 h 316"/>
                <a:gd name="T12" fmla="*/ 48492 w 260"/>
                <a:gd name="T13" fmla="*/ 63073 h 316"/>
                <a:gd name="T14" fmla="*/ 52900 w 260"/>
                <a:gd name="T15" fmla="*/ 57647 h 316"/>
                <a:gd name="T16" fmla="*/ 54757 w 260"/>
                <a:gd name="T17" fmla="*/ 54934 h 316"/>
                <a:gd name="T18" fmla="*/ 57773 w 260"/>
                <a:gd name="T19" fmla="*/ 49056 h 316"/>
                <a:gd name="T20" fmla="*/ 58701 w 260"/>
                <a:gd name="T21" fmla="*/ 44761 h 316"/>
                <a:gd name="T22" fmla="*/ 58701 w 260"/>
                <a:gd name="T23" fmla="*/ 44083 h 316"/>
                <a:gd name="T24" fmla="*/ 59397 w 260"/>
                <a:gd name="T25" fmla="*/ 42500 h 316"/>
                <a:gd name="T26" fmla="*/ 60325 w 260"/>
                <a:gd name="T27" fmla="*/ 35719 h 316"/>
                <a:gd name="T28" fmla="*/ 59397 w 260"/>
                <a:gd name="T29" fmla="*/ 28710 h 316"/>
                <a:gd name="T30" fmla="*/ 57773 w 260"/>
                <a:gd name="T31" fmla="*/ 21928 h 316"/>
                <a:gd name="T32" fmla="*/ 52900 w 260"/>
                <a:gd name="T33" fmla="*/ 12886 h 316"/>
                <a:gd name="T34" fmla="*/ 48492 w 260"/>
                <a:gd name="T35" fmla="*/ 7460 h 316"/>
                <a:gd name="T36" fmla="*/ 43620 w 260"/>
                <a:gd name="T37" fmla="*/ 3617 h 316"/>
                <a:gd name="T38" fmla="*/ 35963 w 260"/>
                <a:gd name="T39" fmla="*/ 452 h 316"/>
                <a:gd name="T40" fmla="*/ 30163 w 260"/>
                <a:gd name="T41" fmla="*/ 0 h 316"/>
                <a:gd name="T42" fmla="*/ 18330 w 260"/>
                <a:gd name="T43" fmla="*/ 2487 h 316"/>
                <a:gd name="T44" fmla="*/ 8585 w 260"/>
                <a:gd name="T45" fmla="*/ 10173 h 316"/>
                <a:gd name="T46" fmla="*/ 2088 w 260"/>
                <a:gd name="T47" fmla="*/ 21928 h 316"/>
                <a:gd name="T48" fmla="*/ 0 w 260"/>
                <a:gd name="T49" fmla="*/ 35719 h 316"/>
                <a:gd name="T50" fmla="*/ 464 w 260"/>
                <a:gd name="T51" fmla="*/ 42500 h 316"/>
                <a:gd name="T52" fmla="*/ 2088 w 260"/>
                <a:gd name="T53" fmla="*/ 49056 h 316"/>
                <a:gd name="T54" fmla="*/ 4408 w 260"/>
                <a:gd name="T55" fmla="*/ 54934 h 316"/>
                <a:gd name="T56" fmla="*/ 8585 w 260"/>
                <a:gd name="T57" fmla="*/ 60586 h 316"/>
                <a:gd name="T58" fmla="*/ 12993 w 260"/>
                <a:gd name="T59" fmla="*/ 65333 h 316"/>
                <a:gd name="T60" fmla="*/ 23898 w 260"/>
                <a:gd name="T61" fmla="*/ 70759 h 316"/>
                <a:gd name="T62" fmla="*/ 30163 w 260"/>
                <a:gd name="T63" fmla="*/ 71437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7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lnTo>
                    <a:pt x="19" y="70"/>
                  </a:lnTo>
                  <a:lnTo>
                    <a:pt x="9" y="97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3" name="Freeform 286"/>
            <p:cNvSpPr>
              <a:spLocks/>
            </p:cNvSpPr>
            <p:nvPr/>
          </p:nvSpPr>
          <p:spPr bwMode="auto">
            <a:xfrm>
              <a:off x="8167688" y="2803525"/>
              <a:ext cx="58737" cy="71438"/>
            </a:xfrm>
            <a:custGeom>
              <a:avLst/>
              <a:gdLst>
                <a:gd name="T0" fmla="*/ 29820 w 260"/>
                <a:gd name="T1" fmla="*/ 71212 h 316"/>
                <a:gd name="T2" fmla="*/ 32079 w 260"/>
                <a:gd name="T3" fmla="*/ 71212 h 316"/>
                <a:gd name="T4" fmla="*/ 40212 w 260"/>
                <a:gd name="T5" fmla="*/ 68725 h 316"/>
                <a:gd name="T6" fmla="*/ 41794 w 260"/>
                <a:gd name="T7" fmla="*/ 67369 h 316"/>
                <a:gd name="T8" fmla="*/ 42020 w 260"/>
                <a:gd name="T9" fmla="*/ 67143 h 316"/>
                <a:gd name="T10" fmla="*/ 44956 w 260"/>
                <a:gd name="T11" fmla="*/ 65334 h 316"/>
                <a:gd name="T12" fmla="*/ 47216 w 260"/>
                <a:gd name="T13" fmla="*/ 63073 h 316"/>
                <a:gd name="T14" fmla="*/ 51508 w 260"/>
                <a:gd name="T15" fmla="*/ 57874 h 316"/>
                <a:gd name="T16" fmla="*/ 53315 w 260"/>
                <a:gd name="T17" fmla="*/ 55161 h 316"/>
                <a:gd name="T18" fmla="*/ 56252 w 260"/>
                <a:gd name="T19" fmla="*/ 49283 h 316"/>
                <a:gd name="T20" fmla="*/ 57156 w 260"/>
                <a:gd name="T21" fmla="*/ 44762 h 316"/>
                <a:gd name="T22" fmla="*/ 57156 w 260"/>
                <a:gd name="T23" fmla="*/ 44084 h 316"/>
                <a:gd name="T24" fmla="*/ 57833 w 260"/>
                <a:gd name="T25" fmla="*/ 42727 h 316"/>
                <a:gd name="T26" fmla="*/ 58737 w 260"/>
                <a:gd name="T27" fmla="*/ 35719 h 316"/>
                <a:gd name="T28" fmla="*/ 57833 w 260"/>
                <a:gd name="T29" fmla="*/ 28711 h 316"/>
                <a:gd name="T30" fmla="*/ 56252 w 260"/>
                <a:gd name="T31" fmla="*/ 22155 h 316"/>
                <a:gd name="T32" fmla="*/ 51508 w 260"/>
                <a:gd name="T33" fmla="*/ 13112 h 316"/>
                <a:gd name="T34" fmla="*/ 47216 w 260"/>
                <a:gd name="T35" fmla="*/ 7686 h 316"/>
                <a:gd name="T36" fmla="*/ 42471 w 260"/>
                <a:gd name="T37" fmla="*/ 3617 h 316"/>
                <a:gd name="T38" fmla="*/ 35016 w 260"/>
                <a:gd name="T39" fmla="*/ 452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399 h 316"/>
                <a:gd name="T46" fmla="*/ 2033 w 260"/>
                <a:gd name="T47" fmla="*/ 22155 h 316"/>
                <a:gd name="T48" fmla="*/ 0 w 260"/>
                <a:gd name="T49" fmla="*/ 35719 h 316"/>
                <a:gd name="T50" fmla="*/ 452 w 260"/>
                <a:gd name="T51" fmla="*/ 42727 h 316"/>
                <a:gd name="T52" fmla="*/ 2033 w 260"/>
                <a:gd name="T53" fmla="*/ 49283 h 316"/>
                <a:gd name="T54" fmla="*/ 4292 w 260"/>
                <a:gd name="T55" fmla="*/ 55161 h 316"/>
                <a:gd name="T56" fmla="*/ 8359 w 260"/>
                <a:gd name="T57" fmla="*/ 60813 h 316"/>
                <a:gd name="T58" fmla="*/ 12651 w 260"/>
                <a:gd name="T59" fmla="*/ 65334 h 316"/>
                <a:gd name="T60" fmla="*/ 23269 w 260"/>
                <a:gd name="T61" fmla="*/ 70760 h 316"/>
                <a:gd name="T62" fmla="*/ 29369 w 260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20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lnTo>
                    <a:pt x="19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4" name="Freeform 287"/>
            <p:cNvSpPr>
              <a:spLocks/>
            </p:cNvSpPr>
            <p:nvPr/>
          </p:nvSpPr>
          <p:spPr bwMode="auto">
            <a:xfrm>
              <a:off x="8475663" y="2819400"/>
              <a:ext cx="58737" cy="71438"/>
            </a:xfrm>
            <a:custGeom>
              <a:avLst/>
              <a:gdLst>
                <a:gd name="T0" fmla="*/ 29820 w 260"/>
                <a:gd name="T1" fmla="*/ 71212 h 316"/>
                <a:gd name="T2" fmla="*/ 32079 w 260"/>
                <a:gd name="T3" fmla="*/ 71212 h 316"/>
                <a:gd name="T4" fmla="*/ 40212 w 260"/>
                <a:gd name="T5" fmla="*/ 68725 h 316"/>
                <a:gd name="T6" fmla="*/ 41794 w 260"/>
                <a:gd name="T7" fmla="*/ 67143 h 316"/>
                <a:gd name="T8" fmla="*/ 42020 w 260"/>
                <a:gd name="T9" fmla="*/ 66917 h 316"/>
                <a:gd name="T10" fmla="*/ 44956 w 260"/>
                <a:gd name="T11" fmla="*/ 65334 h 316"/>
                <a:gd name="T12" fmla="*/ 47216 w 260"/>
                <a:gd name="T13" fmla="*/ 63073 h 316"/>
                <a:gd name="T14" fmla="*/ 51508 w 260"/>
                <a:gd name="T15" fmla="*/ 57648 h 316"/>
                <a:gd name="T16" fmla="*/ 53315 w 260"/>
                <a:gd name="T17" fmla="*/ 54935 h 316"/>
                <a:gd name="T18" fmla="*/ 56252 w 260"/>
                <a:gd name="T19" fmla="*/ 49057 h 316"/>
                <a:gd name="T20" fmla="*/ 57156 w 260"/>
                <a:gd name="T21" fmla="*/ 44762 h 316"/>
                <a:gd name="T22" fmla="*/ 57156 w 260"/>
                <a:gd name="T23" fmla="*/ 44084 h 316"/>
                <a:gd name="T24" fmla="*/ 57833 w 260"/>
                <a:gd name="T25" fmla="*/ 42501 h 316"/>
                <a:gd name="T26" fmla="*/ 58737 w 260"/>
                <a:gd name="T27" fmla="*/ 35719 h 316"/>
                <a:gd name="T28" fmla="*/ 57833 w 260"/>
                <a:gd name="T29" fmla="*/ 28711 h 316"/>
                <a:gd name="T30" fmla="*/ 56252 w 260"/>
                <a:gd name="T31" fmla="*/ 21929 h 316"/>
                <a:gd name="T32" fmla="*/ 51508 w 260"/>
                <a:gd name="T33" fmla="*/ 12886 h 316"/>
                <a:gd name="T34" fmla="*/ 47216 w 260"/>
                <a:gd name="T35" fmla="*/ 7460 h 316"/>
                <a:gd name="T36" fmla="*/ 42471 w 260"/>
                <a:gd name="T37" fmla="*/ 3617 h 316"/>
                <a:gd name="T38" fmla="*/ 35016 w 260"/>
                <a:gd name="T39" fmla="*/ 452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173 h 316"/>
                <a:gd name="T46" fmla="*/ 2033 w 260"/>
                <a:gd name="T47" fmla="*/ 21929 h 316"/>
                <a:gd name="T48" fmla="*/ 0 w 260"/>
                <a:gd name="T49" fmla="*/ 35719 h 316"/>
                <a:gd name="T50" fmla="*/ 452 w 260"/>
                <a:gd name="T51" fmla="*/ 42501 h 316"/>
                <a:gd name="T52" fmla="*/ 2033 w 260"/>
                <a:gd name="T53" fmla="*/ 49057 h 316"/>
                <a:gd name="T54" fmla="*/ 4292 w 260"/>
                <a:gd name="T55" fmla="*/ 54935 h 316"/>
                <a:gd name="T56" fmla="*/ 8359 w 260"/>
                <a:gd name="T57" fmla="*/ 60587 h 316"/>
                <a:gd name="T58" fmla="*/ 12651 w 260"/>
                <a:gd name="T59" fmla="*/ 65334 h 316"/>
                <a:gd name="T60" fmla="*/ 23269 w 260"/>
                <a:gd name="T61" fmla="*/ 70760 h 316"/>
                <a:gd name="T62" fmla="*/ 29369 w 260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60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lnTo>
                    <a:pt x="19" y="70"/>
                  </a:lnTo>
                  <a:lnTo>
                    <a:pt x="9" y="97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5" name="Line 288"/>
            <p:cNvSpPr>
              <a:spLocks noChangeShapeType="1"/>
            </p:cNvSpPr>
            <p:nvPr/>
          </p:nvSpPr>
          <p:spPr bwMode="auto">
            <a:xfrm flipH="1">
              <a:off x="6610350" y="2984500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6" name="Freeform 289"/>
            <p:cNvSpPr>
              <a:spLocks/>
            </p:cNvSpPr>
            <p:nvPr/>
          </p:nvSpPr>
          <p:spPr bwMode="auto">
            <a:xfrm>
              <a:off x="8467725" y="3079750"/>
              <a:ext cx="0" cy="152400"/>
            </a:xfrm>
            <a:custGeom>
              <a:avLst/>
              <a:gdLst>
                <a:gd name="T0" fmla="*/ 0 h 667"/>
                <a:gd name="T1" fmla="*/ 74715 h 667"/>
                <a:gd name="T2" fmla="*/ 152400 h 667"/>
                <a:gd name="T3" fmla="*/ 0 60000 65536"/>
                <a:gd name="T4" fmla="*/ 0 60000 65536"/>
                <a:gd name="T5" fmla="*/ 0 60000 65536"/>
                <a:gd name="T6" fmla="*/ 0 h 667"/>
                <a:gd name="T7" fmla="*/ 667 h 667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667">
                  <a:moveTo>
                    <a:pt x="0" y="0"/>
                  </a:moveTo>
                  <a:lnTo>
                    <a:pt x="0" y="327"/>
                  </a:lnTo>
                  <a:lnTo>
                    <a:pt x="0" y="667"/>
                  </a:lnTo>
                </a:path>
              </a:pathLst>
            </a:custGeom>
            <a:noFill/>
            <a:ln w="7938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7" name="Line 290"/>
            <p:cNvSpPr>
              <a:spLocks noChangeShapeType="1"/>
            </p:cNvSpPr>
            <p:nvPr/>
          </p:nvSpPr>
          <p:spPr bwMode="auto">
            <a:xfrm flipH="1">
              <a:off x="8410575" y="3232150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8" name="Line 291"/>
            <p:cNvSpPr>
              <a:spLocks noChangeShapeType="1"/>
            </p:cNvSpPr>
            <p:nvPr/>
          </p:nvSpPr>
          <p:spPr bwMode="auto">
            <a:xfrm>
              <a:off x="8410575" y="3079750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89" name="Line 292"/>
            <p:cNvSpPr>
              <a:spLocks noChangeShapeType="1"/>
            </p:cNvSpPr>
            <p:nvPr/>
          </p:nvSpPr>
          <p:spPr bwMode="auto">
            <a:xfrm>
              <a:off x="8467725" y="3232150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0" name="Line 293"/>
            <p:cNvSpPr>
              <a:spLocks noChangeShapeType="1"/>
            </p:cNvSpPr>
            <p:nvPr/>
          </p:nvSpPr>
          <p:spPr bwMode="auto">
            <a:xfrm>
              <a:off x="8467725" y="3079750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1" name="Line 294"/>
            <p:cNvSpPr>
              <a:spLocks noChangeShapeType="1"/>
            </p:cNvSpPr>
            <p:nvPr/>
          </p:nvSpPr>
          <p:spPr bwMode="auto">
            <a:xfrm>
              <a:off x="6554788" y="2867025"/>
              <a:ext cx="55562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2" name="Freeform 295"/>
            <p:cNvSpPr>
              <a:spLocks/>
            </p:cNvSpPr>
            <p:nvPr/>
          </p:nvSpPr>
          <p:spPr bwMode="auto">
            <a:xfrm>
              <a:off x="6610350" y="2867025"/>
              <a:ext cx="0" cy="117475"/>
            </a:xfrm>
            <a:custGeom>
              <a:avLst/>
              <a:gdLst>
                <a:gd name="T0" fmla="*/ 117475 h 520"/>
                <a:gd name="T1" fmla="*/ 56704 h 520"/>
                <a:gd name="T2" fmla="*/ 0 h 520"/>
                <a:gd name="T3" fmla="*/ 0 60000 65536"/>
                <a:gd name="T4" fmla="*/ 0 60000 65536"/>
                <a:gd name="T5" fmla="*/ 0 60000 65536"/>
                <a:gd name="T6" fmla="*/ 0 h 520"/>
                <a:gd name="T7" fmla="*/ 520 h 520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20">
                  <a:moveTo>
                    <a:pt x="0" y="520"/>
                  </a:moveTo>
                  <a:lnTo>
                    <a:pt x="0" y="251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3" name="Line 296"/>
            <p:cNvSpPr>
              <a:spLocks noChangeShapeType="1"/>
            </p:cNvSpPr>
            <p:nvPr/>
          </p:nvSpPr>
          <p:spPr bwMode="auto">
            <a:xfrm>
              <a:off x="6610350" y="2867025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4" name="Line 297"/>
            <p:cNvSpPr>
              <a:spLocks noChangeShapeType="1"/>
            </p:cNvSpPr>
            <p:nvPr/>
          </p:nvSpPr>
          <p:spPr bwMode="auto">
            <a:xfrm flipH="1">
              <a:off x="6554788" y="2984500"/>
              <a:ext cx="55562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5" name="Line 298"/>
            <p:cNvSpPr>
              <a:spLocks noChangeShapeType="1"/>
            </p:cNvSpPr>
            <p:nvPr/>
          </p:nvSpPr>
          <p:spPr bwMode="auto">
            <a:xfrm flipH="1">
              <a:off x="6162675" y="3038475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6" name="Line 299"/>
            <p:cNvSpPr>
              <a:spLocks noChangeShapeType="1"/>
            </p:cNvSpPr>
            <p:nvPr/>
          </p:nvSpPr>
          <p:spPr bwMode="auto">
            <a:xfrm>
              <a:off x="7546975" y="3081338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7" name="Line 300"/>
            <p:cNvSpPr>
              <a:spLocks noChangeShapeType="1"/>
            </p:cNvSpPr>
            <p:nvPr/>
          </p:nvSpPr>
          <p:spPr bwMode="auto">
            <a:xfrm>
              <a:off x="7489825" y="3200400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8" name="Line 301"/>
            <p:cNvSpPr>
              <a:spLocks noChangeShapeType="1"/>
            </p:cNvSpPr>
            <p:nvPr/>
          </p:nvSpPr>
          <p:spPr bwMode="auto">
            <a:xfrm>
              <a:off x="7489825" y="3081338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99" name="Freeform 302"/>
            <p:cNvSpPr>
              <a:spLocks/>
            </p:cNvSpPr>
            <p:nvPr/>
          </p:nvSpPr>
          <p:spPr bwMode="auto">
            <a:xfrm>
              <a:off x="7546975" y="3081338"/>
              <a:ext cx="0" cy="119062"/>
            </a:xfrm>
            <a:custGeom>
              <a:avLst/>
              <a:gdLst>
                <a:gd name="T0" fmla="*/ 0 h 528"/>
                <a:gd name="T1" fmla="*/ 55923 h 528"/>
                <a:gd name="T2" fmla="*/ 119062 h 528"/>
                <a:gd name="T3" fmla="*/ 0 60000 65536"/>
                <a:gd name="T4" fmla="*/ 0 60000 65536"/>
                <a:gd name="T5" fmla="*/ 0 60000 65536"/>
                <a:gd name="T6" fmla="*/ 0 h 528"/>
                <a:gd name="T7" fmla="*/ 528 h 528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28">
                  <a:moveTo>
                    <a:pt x="0" y="0"/>
                  </a:moveTo>
                  <a:lnTo>
                    <a:pt x="0" y="248"/>
                  </a:lnTo>
                  <a:lnTo>
                    <a:pt x="0" y="528"/>
                  </a:lnTo>
                </a:path>
              </a:pathLst>
            </a:custGeom>
            <a:noFill/>
            <a:ln w="7938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0" name="Line 303"/>
            <p:cNvSpPr>
              <a:spLocks noChangeShapeType="1"/>
            </p:cNvSpPr>
            <p:nvPr/>
          </p:nvSpPr>
          <p:spPr bwMode="auto">
            <a:xfrm flipH="1">
              <a:off x="7546975" y="3200400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1" name="Line 304"/>
            <p:cNvSpPr>
              <a:spLocks noChangeShapeType="1"/>
            </p:cNvSpPr>
            <p:nvPr/>
          </p:nvSpPr>
          <p:spPr bwMode="auto">
            <a:xfrm>
              <a:off x="6105525" y="2919413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2" name="Line 305"/>
            <p:cNvSpPr>
              <a:spLocks noChangeShapeType="1"/>
            </p:cNvSpPr>
            <p:nvPr/>
          </p:nvSpPr>
          <p:spPr bwMode="auto">
            <a:xfrm>
              <a:off x="6162675" y="2919413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3" name="Freeform 306"/>
            <p:cNvSpPr>
              <a:spLocks/>
            </p:cNvSpPr>
            <p:nvPr/>
          </p:nvSpPr>
          <p:spPr bwMode="auto">
            <a:xfrm>
              <a:off x="6162675" y="2919413"/>
              <a:ext cx="0" cy="119062"/>
            </a:xfrm>
            <a:custGeom>
              <a:avLst/>
              <a:gdLst>
                <a:gd name="T0" fmla="*/ 0 h 521"/>
                <a:gd name="T1" fmla="*/ 70386 h 521"/>
                <a:gd name="T2" fmla="*/ 119062 h 521"/>
                <a:gd name="T3" fmla="*/ 0 60000 65536"/>
                <a:gd name="T4" fmla="*/ 0 60000 65536"/>
                <a:gd name="T5" fmla="*/ 0 60000 65536"/>
                <a:gd name="T6" fmla="*/ 0 h 521"/>
                <a:gd name="T7" fmla="*/ 521 h 521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21">
                  <a:moveTo>
                    <a:pt x="0" y="0"/>
                  </a:moveTo>
                  <a:lnTo>
                    <a:pt x="0" y="308"/>
                  </a:lnTo>
                  <a:lnTo>
                    <a:pt x="0" y="521"/>
                  </a:lnTo>
                </a:path>
              </a:pathLst>
            </a:custGeom>
            <a:noFill/>
            <a:ln w="7938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4" name="Freeform 307"/>
            <p:cNvSpPr>
              <a:spLocks/>
            </p:cNvSpPr>
            <p:nvPr/>
          </p:nvSpPr>
          <p:spPr bwMode="auto">
            <a:xfrm>
              <a:off x="6105525" y="3038475"/>
              <a:ext cx="57150" cy="0"/>
            </a:xfrm>
            <a:custGeom>
              <a:avLst/>
              <a:gdLst>
                <a:gd name="T0" fmla="*/ 57150 w 251"/>
                <a:gd name="T1" fmla="*/ 12523 w 251"/>
                <a:gd name="T2" fmla="*/ 0 w 251"/>
                <a:gd name="T3" fmla="*/ 0 60000 65536"/>
                <a:gd name="T4" fmla="*/ 0 60000 65536"/>
                <a:gd name="T5" fmla="*/ 0 60000 65536"/>
                <a:gd name="T6" fmla="*/ 0 w 251"/>
                <a:gd name="T7" fmla="*/ 251 w 251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T6" t="0" r="T7" b="0"/>
              <a:pathLst>
                <a:path w="251">
                  <a:moveTo>
                    <a:pt x="251" y="0"/>
                  </a:moveTo>
                  <a:lnTo>
                    <a:pt x="55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5" name="Freeform 308"/>
            <p:cNvSpPr>
              <a:spLocks/>
            </p:cNvSpPr>
            <p:nvPr/>
          </p:nvSpPr>
          <p:spPr bwMode="auto">
            <a:xfrm>
              <a:off x="5695950" y="2905125"/>
              <a:ext cx="2771775" cy="1562100"/>
            </a:xfrm>
            <a:custGeom>
              <a:avLst/>
              <a:gdLst>
                <a:gd name="T0" fmla="*/ 0 w 12219"/>
                <a:gd name="T1" fmla="*/ 1562100 h 6886"/>
                <a:gd name="T2" fmla="*/ 88695 w 12219"/>
                <a:gd name="T3" fmla="*/ 1335929 h 6886"/>
                <a:gd name="T4" fmla="*/ 151757 w 12219"/>
                <a:gd name="T5" fmla="*/ 962305 h 6886"/>
                <a:gd name="T6" fmla="*/ 310092 w 12219"/>
                <a:gd name="T7" fmla="*/ 253393 h 6886"/>
                <a:gd name="T8" fmla="*/ 421925 w 12219"/>
                <a:gd name="T9" fmla="*/ 132254 h 6886"/>
                <a:gd name="T10" fmla="*/ 466386 w 12219"/>
                <a:gd name="T11" fmla="*/ 83935 h 6886"/>
                <a:gd name="T12" fmla="*/ 690278 w 12219"/>
                <a:gd name="T13" fmla="*/ 0 h 6886"/>
                <a:gd name="T14" fmla="*/ 914624 w 12219"/>
                <a:gd name="T15" fmla="*/ 18375 h 6886"/>
                <a:gd name="T16" fmla="*/ 1229480 w 12219"/>
                <a:gd name="T17" fmla="*/ 104125 h 6886"/>
                <a:gd name="T18" fmla="*/ 1543882 w 12219"/>
                <a:gd name="T19" fmla="*/ 154032 h 6886"/>
                <a:gd name="T20" fmla="*/ 1850799 w 12219"/>
                <a:gd name="T21" fmla="*/ 231842 h 6886"/>
                <a:gd name="T22" fmla="*/ 2165882 w 12219"/>
                <a:gd name="T23" fmla="*/ 225490 h 6886"/>
                <a:gd name="T24" fmla="*/ 2475293 w 12219"/>
                <a:gd name="T25" fmla="*/ 258611 h 6886"/>
                <a:gd name="T26" fmla="*/ 2771775 w 12219"/>
                <a:gd name="T27" fmla="*/ 248856 h 68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19"/>
                <a:gd name="T43" fmla="*/ 0 h 6886"/>
                <a:gd name="T44" fmla="*/ 12219 w 12219"/>
                <a:gd name="T45" fmla="*/ 6886 h 688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19" h="6886">
                  <a:moveTo>
                    <a:pt x="0" y="6886"/>
                  </a:moveTo>
                  <a:lnTo>
                    <a:pt x="391" y="5889"/>
                  </a:lnTo>
                  <a:lnTo>
                    <a:pt x="669" y="4242"/>
                  </a:lnTo>
                  <a:lnTo>
                    <a:pt x="1367" y="1117"/>
                  </a:lnTo>
                  <a:lnTo>
                    <a:pt x="1860" y="583"/>
                  </a:lnTo>
                  <a:lnTo>
                    <a:pt x="2056" y="370"/>
                  </a:lnTo>
                  <a:lnTo>
                    <a:pt x="3043" y="0"/>
                  </a:lnTo>
                  <a:lnTo>
                    <a:pt x="4032" y="81"/>
                  </a:lnTo>
                  <a:lnTo>
                    <a:pt x="5420" y="459"/>
                  </a:lnTo>
                  <a:lnTo>
                    <a:pt x="6806" y="679"/>
                  </a:lnTo>
                  <a:lnTo>
                    <a:pt x="8159" y="1022"/>
                  </a:lnTo>
                  <a:lnTo>
                    <a:pt x="9548" y="994"/>
                  </a:lnTo>
                  <a:lnTo>
                    <a:pt x="10912" y="1140"/>
                  </a:lnTo>
                  <a:lnTo>
                    <a:pt x="12219" y="1097"/>
                  </a:lnTo>
                </a:path>
              </a:pathLst>
            </a:custGeom>
            <a:noFill/>
            <a:ln w="19050" cmpd="sng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6" name="Freeform 309"/>
            <p:cNvSpPr>
              <a:spLocks/>
            </p:cNvSpPr>
            <p:nvPr/>
          </p:nvSpPr>
          <p:spPr bwMode="auto">
            <a:xfrm>
              <a:off x="8437563" y="3114675"/>
              <a:ext cx="60325" cy="73025"/>
            </a:xfrm>
            <a:custGeom>
              <a:avLst/>
              <a:gdLst>
                <a:gd name="T0" fmla="*/ 51276 w 260"/>
                <a:gd name="T1" fmla="*/ 61968 h 317"/>
                <a:gd name="T2" fmla="*/ 53364 w 260"/>
                <a:gd name="T3" fmla="*/ 58973 h 317"/>
                <a:gd name="T4" fmla="*/ 54060 w 260"/>
                <a:gd name="T5" fmla="*/ 57591 h 317"/>
                <a:gd name="T6" fmla="*/ 54989 w 260"/>
                <a:gd name="T7" fmla="*/ 56209 h 317"/>
                <a:gd name="T8" fmla="*/ 56613 w 260"/>
                <a:gd name="T9" fmla="*/ 53214 h 317"/>
                <a:gd name="T10" fmla="*/ 58005 w 260"/>
                <a:gd name="T11" fmla="*/ 50219 h 317"/>
                <a:gd name="T12" fmla="*/ 58933 w 260"/>
                <a:gd name="T13" fmla="*/ 46764 h 317"/>
                <a:gd name="T14" fmla="*/ 58933 w 260"/>
                <a:gd name="T15" fmla="*/ 45842 h 317"/>
                <a:gd name="T16" fmla="*/ 58933 w 260"/>
                <a:gd name="T17" fmla="*/ 45381 h 317"/>
                <a:gd name="T18" fmla="*/ 58933 w 260"/>
                <a:gd name="T19" fmla="*/ 45151 h 317"/>
                <a:gd name="T20" fmla="*/ 59165 w 260"/>
                <a:gd name="T21" fmla="*/ 45151 h 317"/>
                <a:gd name="T22" fmla="*/ 59629 w 260"/>
                <a:gd name="T23" fmla="*/ 43539 h 317"/>
                <a:gd name="T24" fmla="*/ 60093 w 260"/>
                <a:gd name="T25" fmla="*/ 40083 h 317"/>
                <a:gd name="T26" fmla="*/ 60325 w 260"/>
                <a:gd name="T27" fmla="*/ 36628 h 317"/>
                <a:gd name="T28" fmla="*/ 60093 w 260"/>
                <a:gd name="T29" fmla="*/ 32942 h 317"/>
                <a:gd name="T30" fmla="*/ 59629 w 260"/>
                <a:gd name="T31" fmla="*/ 29256 h 317"/>
                <a:gd name="T32" fmla="*/ 58005 w 260"/>
                <a:gd name="T33" fmla="*/ 22576 h 317"/>
                <a:gd name="T34" fmla="*/ 54989 w 260"/>
                <a:gd name="T35" fmla="*/ 16356 h 317"/>
                <a:gd name="T36" fmla="*/ 53364 w 260"/>
                <a:gd name="T37" fmla="*/ 13361 h 317"/>
                <a:gd name="T38" fmla="*/ 51276 w 260"/>
                <a:gd name="T39" fmla="*/ 10597 h 317"/>
                <a:gd name="T40" fmla="*/ 48724 w 260"/>
                <a:gd name="T41" fmla="*/ 7832 h 317"/>
                <a:gd name="T42" fmla="*/ 46636 w 260"/>
                <a:gd name="T43" fmla="*/ 5759 h 317"/>
                <a:gd name="T44" fmla="*/ 41531 w 260"/>
                <a:gd name="T45" fmla="*/ 2534 h 317"/>
                <a:gd name="T46" fmla="*/ 35963 w 260"/>
                <a:gd name="T47" fmla="*/ 461 h 317"/>
                <a:gd name="T48" fmla="*/ 32947 w 260"/>
                <a:gd name="T49" fmla="*/ 0 h 317"/>
                <a:gd name="T50" fmla="*/ 30163 w 260"/>
                <a:gd name="T51" fmla="*/ 0 h 317"/>
                <a:gd name="T52" fmla="*/ 23898 w 260"/>
                <a:gd name="T53" fmla="*/ 461 h 317"/>
                <a:gd name="T54" fmla="*/ 18562 w 260"/>
                <a:gd name="T55" fmla="*/ 2534 h 317"/>
                <a:gd name="T56" fmla="*/ 13457 w 260"/>
                <a:gd name="T57" fmla="*/ 5759 h 317"/>
                <a:gd name="T58" fmla="*/ 8817 w 260"/>
                <a:gd name="T59" fmla="*/ 10597 h 317"/>
                <a:gd name="T60" fmla="*/ 4872 w 260"/>
                <a:gd name="T61" fmla="*/ 16356 h 317"/>
                <a:gd name="T62" fmla="*/ 2088 w 260"/>
                <a:gd name="T63" fmla="*/ 22576 h 317"/>
                <a:gd name="T64" fmla="*/ 696 w 260"/>
                <a:gd name="T65" fmla="*/ 29256 h 317"/>
                <a:gd name="T66" fmla="*/ 0 w 260"/>
                <a:gd name="T67" fmla="*/ 36628 h 317"/>
                <a:gd name="T68" fmla="*/ 0 w 260"/>
                <a:gd name="T69" fmla="*/ 40083 h 317"/>
                <a:gd name="T70" fmla="*/ 696 w 260"/>
                <a:gd name="T71" fmla="*/ 43539 h 317"/>
                <a:gd name="T72" fmla="*/ 1160 w 260"/>
                <a:gd name="T73" fmla="*/ 46764 h 317"/>
                <a:gd name="T74" fmla="*/ 2088 w 260"/>
                <a:gd name="T75" fmla="*/ 50219 h 317"/>
                <a:gd name="T76" fmla="*/ 3016 w 260"/>
                <a:gd name="T77" fmla="*/ 53214 h 317"/>
                <a:gd name="T78" fmla="*/ 4872 w 260"/>
                <a:gd name="T79" fmla="*/ 56209 h 317"/>
                <a:gd name="T80" fmla="*/ 6729 w 260"/>
                <a:gd name="T81" fmla="*/ 58973 h 317"/>
                <a:gd name="T82" fmla="*/ 8817 w 260"/>
                <a:gd name="T83" fmla="*/ 61968 h 317"/>
                <a:gd name="T84" fmla="*/ 10905 w 260"/>
                <a:gd name="T85" fmla="*/ 64502 h 317"/>
                <a:gd name="T86" fmla="*/ 13457 w 260"/>
                <a:gd name="T87" fmla="*/ 66805 h 317"/>
                <a:gd name="T88" fmla="*/ 18562 w 260"/>
                <a:gd name="T89" fmla="*/ 70261 h 317"/>
                <a:gd name="T90" fmla="*/ 23898 w 260"/>
                <a:gd name="T91" fmla="*/ 72334 h 317"/>
                <a:gd name="T92" fmla="*/ 26914 w 260"/>
                <a:gd name="T93" fmla="*/ 72795 h 317"/>
                <a:gd name="T94" fmla="*/ 30163 w 260"/>
                <a:gd name="T95" fmla="*/ 73025 h 317"/>
                <a:gd name="T96" fmla="*/ 30627 w 260"/>
                <a:gd name="T97" fmla="*/ 72795 h 317"/>
                <a:gd name="T98" fmla="*/ 31555 w 260"/>
                <a:gd name="T99" fmla="*/ 72795 h 317"/>
                <a:gd name="T100" fmla="*/ 32947 w 260"/>
                <a:gd name="T101" fmla="*/ 72795 h 317"/>
                <a:gd name="T102" fmla="*/ 35963 w 260"/>
                <a:gd name="T103" fmla="*/ 72334 h 317"/>
                <a:gd name="T104" fmla="*/ 41531 w 260"/>
                <a:gd name="T105" fmla="*/ 70261 h 317"/>
                <a:gd name="T106" fmla="*/ 46636 w 260"/>
                <a:gd name="T107" fmla="*/ 66805 h 317"/>
                <a:gd name="T108" fmla="*/ 47564 w 260"/>
                <a:gd name="T109" fmla="*/ 65423 h 317"/>
                <a:gd name="T110" fmla="*/ 48724 w 260"/>
                <a:gd name="T111" fmla="*/ 64502 h 317"/>
                <a:gd name="T112" fmla="*/ 51276 w 260"/>
                <a:gd name="T113" fmla="*/ 61968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69"/>
                  </a:moveTo>
                  <a:lnTo>
                    <a:pt x="230" y="256"/>
                  </a:lnTo>
                  <a:lnTo>
                    <a:pt x="233" y="250"/>
                  </a:lnTo>
                  <a:lnTo>
                    <a:pt x="237" y="244"/>
                  </a:lnTo>
                  <a:lnTo>
                    <a:pt x="244" y="231"/>
                  </a:lnTo>
                  <a:lnTo>
                    <a:pt x="250" y="218"/>
                  </a:lnTo>
                  <a:lnTo>
                    <a:pt x="254" y="203"/>
                  </a:lnTo>
                  <a:lnTo>
                    <a:pt x="254" y="199"/>
                  </a:lnTo>
                  <a:lnTo>
                    <a:pt x="254" y="197"/>
                  </a:lnTo>
                  <a:lnTo>
                    <a:pt x="254" y="196"/>
                  </a:lnTo>
                  <a:lnTo>
                    <a:pt x="255" y="196"/>
                  </a:lnTo>
                  <a:lnTo>
                    <a:pt x="257" y="189"/>
                  </a:lnTo>
                  <a:lnTo>
                    <a:pt x="259" y="174"/>
                  </a:lnTo>
                  <a:lnTo>
                    <a:pt x="260" y="159"/>
                  </a:lnTo>
                  <a:lnTo>
                    <a:pt x="259" y="143"/>
                  </a:lnTo>
                  <a:lnTo>
                    <a:pt x="257" y="127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30" y="58"/>
                  </a:lnTo>
                  <a:lnTo>
                    <a:pt x="221" y="46"/>
                  </a:lnTo>
                  <a:lnTo>
                    <a:pt x="210" y="34"/>
                  </a:lnTo>
                  <a:lnTo>
                    <a:pt x="201" y="25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8" y="25"/>
                  </a:lnTo>
                  <a:lnTo>
                    <a:pt x="38" y="46"/>
                  </a:lnTo>
                  <a:lnTo>
                    <a:pt x="21" y="71"/>
                  </a:lnTo>
                  <a:lnTo>
                    <a:pt x="9" y="98"/>
                  </a:lnTo>
                  <a:lnTo>
                    <a:pt x="3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3" y="189"/>
                  </a:lnTo>
                  <a:lnTo>
                    <a:pt x="5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1" y="244"/>
                  </a:lnTo>
                  <a:lnTo>
                    <a:pt x="29" y="256"/>
                  </a:lnTo>
                  <a:lnTo>
                    <a:pt x="38" y="269"/>
                  </a:lnTo>
                  <a:lnTo>
                    <a:pt x="47" y="280"/>
                  </a:lnTo>
                  <a:lnTo>
                    <a:pt x="58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9" y="305"/>
                  </a:lnTo>
                  <a:lnTo>
                    <a:pt x="201" y="290"/>
                  </a:lnTo>
                  <a:lnTo>
                    <a:pt x="205" y="284"/>
                  </a:lnTo>
                  <a:lnTo>
                    <a:pt x="210" y="280"/>
                  </a:lnTo>
                  <a:lnTo>
                    <a:pt x="221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7" name="Freeform 310"/>
            <p:cNvSpPr>
              <a:spLocks/>
            </p:cNvSpPr>
            <p:nvPr/>
          </p:nvSpPr>
          <p:spPr bwMode="auto">
            <a:xfrm>
              <a:off x="8142288" y="3128963"/>
              <a:ext cx="58737" cy="71437"/>
            </a:xfrm>
            <a:custGeom>
              <a:avLst/>
              <a:gdLst>
                <a:gd name="T0" fmla="*/ 49892 w 259"/>
                <a:gd name="T1" fmla="*/ 60620 h 317"/>
                <a:gd name="T2" fmla="*/ 51933 w 259"/>
                <a:gd name="T3" fmla="*/ 57916 h 317"/>
                <a:gd name="T4" fmla="*/ 52614 w 259"/>
                <a:gd name="T5" fmla="*/ 56338 h 317"/>
                <a:gd name="T6" fmla="*/ 53748 w 259"/>
                <a:gd name="T7" fmla="*/ 55212 h 317"/>
                <a:gd name="T8" fmla="*/ 55108 w 259"/>
                <a:gd name="T9" fmla="*/ 52282 h 317"/>
                <a:gd name="T10" fmla="*/ 56696 w 259"/>
                <a:gd name="T11" fmla="*/ 49352 h 317"/>
                <a:gd name="T12" fmla="*/ 57376 w 259"/>
                <a:gd name="T13" fmla="*/ 45747 h 317"/>
                <a:gd name="T14" fmla="*/ 57376 w 259"/>
                <a:gd name="T15" fmla="*/ 44845 h 317"/>
                <a:gd name="T16" fmla="*/ 57376 w 259"/>
                <a:gd name="T17" fmla="*/ 44395 h 317"/>
                <a:gd name="T18" fmla="*/ 57376 w 259"/>
                <a:gd name="T19" fmla="*/ 44169 h 317"/>
                <a:gd name="T20" fmla="*/ 57603 w 259"/>
                <a:gd name="T21" fmla="*/ 44169 h 317"/>
                <a:gd name="T22" fmla="*/ 58057 w 259"/>
                <a:gd name="T23" fmla="*/ 42592 h 317"/>
                <a:gd name="T24" fmla="*/ 58510 w 259"/>
                <a:gd name="T25" fmla="*/ 39211 h 317"/>
                <a:gd name="T26" fmla="*/ 58737 w 259"/>
                <a:gd name="T27" fmla="*/ 35831 h 317"/>
                <a:gd name="T28" fmla="*/ 58510 w 259"/>
                <a:gd name="T29" fmla="*/ 32226 h 317"/>
                <a:gd name="T30" fmla="*/ 58057 w 259"/>
                <a:gd name="T31" fmla="*/ 28845 h 317"/>
                <a:gd name="T32" fmla="*/ 56696 w 259"/>
                <a:gd name="T33" fmla="*/ 22310 h 317"/>
                <a:gd name="T34" fmla="*/ 53748 w 259"/>
                <a:gd name="T35" fmla="*/ 16000 h 317"/>
                <a:gd name="T36" fmla="*/ 51933 w 259"/>
                <a:gd name="T37" fmla="*/ 13070 h 317"/>
                <a:gd name="T38" fmla="*/ 49892 w 259"/>
                <a:gd name="T39" fmla="*/ 10592 h 317"/>
                <a:gd name="T40" fmla="*/ 47625 w 259"/>
                <a:gd name="T41" fmla="*/ 7887 h 317"/>
                <a:gd name="T42" fmla="*/ 45357 w 259"/>
                <a:gd name="T43" fmla="*/ 5634 h 317"/>
                <a:gd name="T44" fmla="*/ 40368 w 259"/>
                <a:gd name="T45" fmla="*/ 2479 h 317"/>
                <a:gd name="T46" fmla="*/ 34925 w 259"/>
                <a:gd name="T47" fmla="*/ 451 h 317"/>
                <a:gd name="T48" fmla="*/ 31977 w 259"/>
                <a:gd name="T49" fmla="*/ 0 h 317"/>
                <a:gd name="T50" fmla="*/ 29255 w 259"/>
                <a:gd name="T51" fmla="*/ 0 h 317"/>
                <a:gd name="T52" fmla="*/ 23132 w 259"/>
                <a:gd name="T53" fmla="*/ 451 h 317"/>
                <a:gd name="T54" fmla="*/ 18143 w 259"/>
                <a:gd name="T55" fmla="*/ 2479 h 317"/>
                <a:gd name="T56" fmla="*/ 12927 w 259"/>
                <a:gd name="T57" fmla="*/ 5634 h 317"/>
                <a:gd name="T58" fmla="*/ 8618 w 259"/>
                <a:gd name="T59" fmla="*/ 10592 h 317"/>
                <a:gd name="T60" fmla="*/ 4536 w 259"/>
                <a:gd name="T61" fmla="*/ 16000 h 317"/>
                <a:gd name="T62" fmla="*/ 1814 w 259"/>
                <a:gd name="T63" fmla="*/ 22310 h 317"/>
                <a:gd name="T64" fmla="*/ 454 w 259"/>
                <a:gd name="T65" fmla="*/ 28845 h 317"/>
                <a:gd name="T66" fmla="*/ 0 w 259"/>
                <a:gd name="T67" fmla="*/ 35831 h 317"/>
                <a:gd name="T68" fmla="*/ 0 w 259"/>
                <a:gd name="T69" fmla="*/ 39211 h 317"/>
                <a:gd name="T70" fmla="*/ 454 w 259"/>
                <a:gd name="T71" fmla="*/ 42592 h 317"/>
                <a:gd name="T72" fmla="*/ 907 w 259"/>
                <a:gd name="T73" fmla="*/ 45747 h 317"/>
                <a:gd name="T74" fmla="*/ 1814 w 259"/>
                <a:gd name="T75" fmla="*/ 49352 h 317"/>
                <a:gd name="T76" fmla="*/ 2948 w 259"/>
                <a:gd name="T77" fmla="*/ 52282 h 317"/>
                <a:gd name="T78" fmla="*/ 4536 w 259"/>
                <a:gd name="T79" fmla="*/ 55212 h 317"/>
                <a:gd name="T80" fmla="*/ 6350 w 259"/>
                <a:gd name="T81" fmla="*/ 57916 h 317"/>
                <a:gd name="T82" fmla="*/ 8618 w 259"/>
                <a:gd name="T83" fmla="*/ 60620 h 317"/>
                <a:gd name="T84" fmla="*/ 10432 w 259"/>
                <a:gd name="T85" fmla="*/ 63099 h 317"/>
                <a:gd name="T86" fmla="*/ 12927 w 259"/>
                <a:gd name="T87" fmla="*/ 65352 h 317"/>
                <a:gd name="T88" fmla="*/ 18143 w 259"/>
                <a:gd name="T89" fmla="*/ 68733 h 317"/>
                <a:gd name="T90" fmla="*/ 23132 w 259"/>
                <a:gd name="T91" fmla="*/ 70761 h 317"/>
                <a:gd name="T92" fmla="*/ 26080 w 259"/>
                <a:gd name="T93" fmla="*/ 71212 h 317"/>
                <a:gd name="T94" fmla="*/ 29255 w 259"/>
                <a:gd name="T95" fmla="*/ 71437 h 317"/>
                <a:gd name="T96" fmla="*/ 29935 w 259"/>
                <a:gd name="T97" fmla="*/ 71212 h 317"/>
                <a:gd name="T98" fmla="*/ 30616 w 259"/>
                <a:gd name="T99" fmla="*/ 71212 h 317"/>
                <a:gd name="T100" fmla="*/ 31977 w 259"/>
                <a:gd name="T101" fmla="*/ 71212 h 317"/>
                <a:gd name="T102" fmla="*/ 34925 w 259"/>
                <a:gd name="T103" fmla="*/ 70761 h 317"/>
                <a:gd name="T104" fmla="*/ 40368 w 259"/>
                <a:gd name="T105" fmla="*/ 68733 h 317"/>
                <a:gd name="T106" fmla="*/ 45357 w 259"/>
                <a:gd name="T107" fmla="*/ 65352 h 317"/>
                <a:gd name="T108" fmla="*/ 46264 w 259"/>
                <a:gd name="T109" fmla="*/ 64226 h 317"/>
                <a:gd name="T110" fmla="*/ 47625 w 259"/>
                <a:gd name="T111" fmla="*/ 63099 h 317"/>
                <a:gd name="T112" fmla="*/ 49892 w 259"/>
                <a:gd name="T113" fmla="*/ 60620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69"/>
                  </a:moveTo>
                  <a:lnTo>
                    <a:pt x="229" y="257"/>
                  </a:lnTo>
                  <a:lnTo>
                    <a:pt x="232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50" y="99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0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0" y="71"/>
                  </a:lnTo>
                  <a:lnTo>
                    <a:pt x="8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9"/>
                  </a:lnTo>
                  <a:lnTo>
                    <a:pt x="13" y="232"/>
                  </a:lnTo>
                  <a:lnTo>
                    <a:pt x="20" y="245"/>
                  </a:lnTo>
                  <a:lnTo>
                    <a:pt x="28" y="257"/>
                  </a:lnTo>
                  <a:lnTo>
                    <a:pt x="38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5"/>
                  </a:lnTo>
                  <a:lnTo>
                    <a:pt x="210" y="280"/>
                  </a:lnTo>
                  <a:lnTo>
                    <a:pt x="220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8" name="Freeform 311"/>
            <p:cNvSpPr>
              <a:spLocks/>
            </p:cNvSpPr>
            <p:nvPr/>
          </p:nvSpPr>
          <p:spPr bwMode="auto">
            <a:xfrm>
              <a:off x="7832725" y="3095625"/>
              <a:ext cx="58738" cy="71438"/>
            </a:xfrm>
            <a:custGeom>
              <a:avLst/>
              <a:gdLst>
                <a:gd name="T0" fmla="*/ 49893 w 259"/>
                <a:gd name="T1" fmla="*/ 60621 h 317"/>
                <a:gd name="T2" fmla="*/ 51934 w 259"/>
                <a:gd name="T3" fmla="*/ 57691 h 317"/>
                <a:gd name="T4" fmla="*/ 52615 w 259"/>
                <a:gd name="T5" fmla="*/ 56339 h 317"/>
                <a:gd name="T6" fmla="*/ 53749 w 259"/>
                <a:gd name="T7" fmla="*/ 54987 h 317"/>
                <a:gd name="T8" fmla="*/ 55109 w 259"/>
                <a:gd name="T9" fmla="*/ 52057 h 317"/>
                <a:gd name="T10" fmla="*/ 56470 w 259"/>
                <a:gd name="T11" fmla="*/ 49128 h 317"/>
                <a:gd name="T12" fmla="*/ 57377 w 259"/>
                <a:gd name="T13" fmla="*/ 45747 h 317"/>
                <a:gd name="T14" fmla="*/ 57377 w 259"/>
                <a:gd name="T15" fmla="*/ 44846 h 317"/>
                <a:gd name="T16" fmla="*/ 57377 w 259"/>
                <a:gd name="T17" fmla="*/ 44395 h 317"/>
                <a:gd name="T18" fmla="*/ 57377 w 259"/>
                <a:gd name="T19" fmla="*/ 44170 h 317"/>
                <a:gd name="T20" fmla="*/ 57604 w 259"/>
                <a:gd name="T21" fmla="*/ 44170 h 317"/>
                <a:gd name="T22" fmla="*/ 58058 w 259"/>
                <a:gd name="T23" fmla="*/ 42592 h 317"/>
                <a:gd name="T24" fmla="*/ 58511 w 259"/>
                <a:gd name="T25" fmla="*/ 39212 h 317"/>
                <a:gd name="T26" fmla="*/ 58738 w 259"/>
                <a:gd name="T27" fmla="*/ 35832 h 317"/>
                <a:gd name="T28" fmla="*/ 58511 w 259"/>
                <a:gd name="T29" fmla="*/ 32226 h 317"/>
                <a:gd name="T30" fmla="*/ 58058 w 259"/>
                <a:gd name="T31" fmla="*/ 28846 h 317"/>
                <a:gd name="T32" fmla="*/ 56470 w 259"/>
                <a:gd name="T33" fmla="*/ 22085 h 317"/>
                <a:gd name="T34" fmla="*/ 53749 w 259"/>
                <a:gd name="T35" fmla="*/ 16000 h 317"/>
                <a:gd name="T36" fmla="*/ 51934 w 259"/>
                <a:gd name="T37" fmla="*/ 13071 h 317"/>
                <a:gd name="T38" fmla="*/ 49893 w 259"/>
                <a:gd name="T39" fmla="*/ 10366 h 317"/>
                <a:gd name="T40" fmla="*/ 47399 w 259"/>
                <a:gd name="T41" fmla="*/ 7887 h 317"/>
                <a:gd name="T42" fmla="*/ 45358 w 259"/>
                <a:gd name="T43" fmla="*/ 5634 h 317"/>
                <a:gd name="T44" fmla="*/ 40368 w 259"/>
                <a:gd name="T45" fmla="*/ 2479 h 317"/>
                <a:gd name="T46" fmla="*/ 34925 w 259"/>
                <a:gd name="T47" fmla="*/ 451 h 317"/>
                <a:gd name="T48" fmla="*/ 31977 w 259"/>
                <a:gd name="T49" fmla="*/ 0 h 317"/>
                <a:gd name="T50" fmla="*/ 29256 w 259"/>
                <a:gd name="T51" fmla="*/ 0 h 317"/>
                <a:gd name="T52" fmla="*/ 23132 w 259"/>
                <a:gd name="T53" fmla="*/ 451 h 317"/>
                <a:gd name="T54" fmla="*/ 18143 w 259"/>
                <a:gd name="T55" fmla="*/ 2479 h 317"/>
                <a:gd name="T56" fmla="*/ 12927 w 259"/>
                <a:gd name="T57" fmla="*/ 5634 h 317"/>
                <a:gd name="T58" fmla="*/ 8391 w 259"/>
                <a:gd name="T59" fmla="*/ 10366 h 317"/>
                <a:gd name="T60" fmla="*/ 4536 w 259"/>
                <a:gd name="T61" fmla="*/ 16000 h 317"/>
                <a:gd name="T62" fmla="*/ 1814 w 259"/>
                <a:gd name="T63" fmla="*/ 22085 h 317"/>
                <a:gd name="T64" fmla="*/ 454 w 259"/>
                <a:gd name="T65" fmla="*/ 28846 h 317"/>
                <a:gd name="T66" fmla="*/ 0 w 259"/>
                <a:gd name="T67" fmla="*/ 35832 h 317"/>
                <a:gd name="T68" fmla="*/ 0 w 259"/>
                <a:gd name="T69" fmla="*/ 39212 h 317"/>
                <a:gd name="T70" fmla="*/ 454 w 259"/>
                <a:gd name="T71" fmla="*/ 42592 h 317"/>
                <a:gd name="T72" fmla="*/ 907 w 259"/>
                <a:gd name="T73" fmla="*/ 45747 h 317"/>
                <a:gd name="T74" fmla="*/ 1814 w 259"/>
                <a:gd name="T75" fmla="*/ 49128 h 317"/>
                <a:gd name="T76" fmla="*/ 2948 w 259"/>
                <a:gd name="T77" fmla="*/ 52057 h 317"/>
                <a:gd name="T78" fmla="*/ 4536 w 259"/>
                <a:gd name="T79" fmla="*/ 54987 h 317"/>
                <a:gd name="T80" fmla="*/ 6350 w 259"/>
                <a:gd name="T81" fmla="*/ 57691 h 317"/>
                <a:gd name="T82" fmla="*/ 8391 w 259"/>
                <a:gd name="T83" fmla="*/ 60621 h 317"/>
                <a:gd name="T84" fmla="*/ 10432 w 259"/>
                <a:gd name="T85" fmla="*/ 63100 h 317"/>
                <a:gd name="T86" fmla="*/ 12927 w 259"/>
                <a:gd name="T87" fmla="*/ 65353 h 317"/>
                <a:gd name="T88" fmla="*/ 18143 w 259"/>
                <a:gd name="T89" fmla="*/ 68734 h 317"/>
                <a:gd name="T90" fmla="*/ 23132 w 259"/>
                <a:gd name="T91" fmla="*/ 70762 h 317"/>
                <a:gd name="T92" fmla="*/ 26081 w 259"/>
                <a:gd name="T93" fmla="*/ 71213 h 317"/>
                <a:gd name="T94" fmla="*/ 29256 w 259"/>
                <a:gd name="T95" fmla="*/ 71438 h 317"/>
                <a:gd name="T96" fmla="*/ 29936 w 259"/>
                <a:gd name="T97" fmla="*/ 71213 h 317"/>
                <a:gd name="T98" fmla="*/ 30616 w 259"/>
                <a:gd name="T99" fmla="*/ 71213 h 317"/>
                <a:gd name="T100" fmla="*/ 31977 w 259"/>
                <a:gd name="T101" fmla="*/ 71213 h 317"/>
                <a:gd name="T102" fmla="*/ 34925 w 259"/>
                <a:gd name="T103" fmla="*/ 70762 h 317"/>
                <a:gd name="T104" fmla="*/ 40368 w 259"/>
                <a:gd name="T105" fmla="*/ 68734 h 317"/>
                <a:gd name="T106" fmla="*/ 45358 w 259"/>
                <a:gd name="T107" fmla="*/ 65353 h 317"/>
                <a:gd name="T108" fmla="*/ 46265 w 259"/>
                <a:gd name="T109" fmla="*/ 64001 h 317"/>
                <a:gd name="T110" fmla="*/ 47399 w 259"/>
                <a:gd name="T111" fmla="*/ 63100 h 317"/>
                <a:gd name="T112" fmla="*/ 49893 w 259"/>
                <a:gd name="T113" fmla="*/ 60621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69"/>
                  </a:moveTo>
                  <a:lnTo>
                    <a:pt x="229" y="256"/>
                  </a:lnTo>
                  <a:lnTo>
                    <a:pt x="232" y="250"/>
                  </a:lnTo>
                  <a:lnTo>
                    <a:pt x="237" y="244"/>
                  </a:lnTo>
                  <a:lnTo>
                    <a:pt x="243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49" y="98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0" y="46"/>
                  </a:lnTo>
                  <a:lnTo>
                    <a:pt x="209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7" y="46"/>
                  </a:lnTo>
                  <a:lnTo>
                    <a:pt x="20" y="71"/>
                  </a:lnTo>
                  <a:lnTo>
                    <a:pt x="8" y="98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8" y="256"/>
                  </a:lnTo>
                  <a:lnTo>
                    <a:pt x="37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4"/>
                  </a:lnTo>
                  <a:lnTo>
                    <a:pt x="209" y="280"/>
                  </a:lnTo>
                  <a:lnTo>
                    <a:pt x="220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09" name="Freeform 312"/>
            <p:cNvSpPr>
              <a:spLocks/>
            </p:cNvSpPr>
            <p:nvPr/>
          </p:nvSpPr>
          <p:spPr bwMode="auto">
            <a:xfrm>
              <a:off x="7518400" y="3101975"/>
              <a:ext cx="58738" cy="71438"/>
            </a:xfrm>
            <a:custGeom>
              <a:avLst/>
              <a:gdLst>
                <a:gd name="T0" fmla="*/ 49893 w 259"/>
                <a:gd name="T1" fmla="*/ 60621 h 317"/>
                <a:gd name="T2" fmla="*/ 51934 w 259"/>
                <a:gd name="T3" fmla="*/ 57691 h 317"/>
                <a:gd name="T4" fmla="*/ 52615 w 259"/>
                <a:gd name="T5" fmla="*/ 56339 h 317"/>
                <a:gd name="T6" fmla="*/ 53749 w 259"/>
                <a:gd name="T7" fmla="*/ 55212 h 317"/>
                <a:gd name="T8" fmla="*/ 55109 w 259"/>
                <a:gd name="T9" fmla="*/ 52283 h 317"/>
                <a:gd name="T10" fmla="*/ 56697 w 259"/>
                <a:gd name="T11" fmla="*/ 49353 h 317"/>
                <a:gd name="T12" fmla="*/ 57377 w 259"/>
                <a:gd name="T13" fmla="*/ 45747 h 317"/>
                <a:gd name="T14" fmla="*/ 57377 w 259"/>
                <a:gd name="T15" fmla="*/ 44846 h 317"/>
                <a:gd name="T16" fmla="*/ 57377 w 259"/>
                <a:gd name="T17" fmla="*/ 44395 h 317"/>
                <a:gd name="T18" fmla="*/ 57377 w 259"/>
                <a:gd name="T19" fmla="*/ 44170 h 317"/>
                <a:gd name="T20" fmla="*/ 57604 w 259"/>
                <a:gd name="T21" fmla="*/ 44170 h 317"/>
                <a:gd name="T22" fmla="*/ 58058 w 259"/>
                <a:gd name="T23" fmla="*/ 42592 h 317"/>
                <a:gd name="T24" fmla="*/ 58511 w 259"/>
                <a:gd name="T25" fmla="*/ 39212 h 317"/>
                <a:gd name="T26" fmla="*/ 58738 w 259"/>
                <a:gd name="T27" fmla="*/ 35832 h 317"/>
                <a:gd name="T28" fmla="*/ 58511 w 259"/>
                <a:gd name="T29" fmla="*/ 32226 h 317"/>
                <a:gd name="T30" fmla="*/ 58058 w 259"/>
                <a:gd name="T31" fmla="*/ 28846 h 317"/>
                <a:gd name="T32" fmla="*/ 56697 w 259"/>
                <a:gd name="T33" fmla="*/ 22310 h 317"/>
                <a:gd name="T34" fmla="*/ 53749 w 259"/>
                <a:gd name="T35" fmla="*/ 16000 h 317"/>
                <a:gd name="T36" fmla="*/ 51934 w 259"/>
                <a:gd name="T37" fmla="*/ 13071 h 317"/>
                <a:gd name="T38" fmla="*/ 49893 w 259"/>
                <a:gd name="T39" fmla="*/ 10592 h 317"/>
                <a:gd name="T40" fmla="*/ 47625 w 259"/>
                <a:gd name="T41" fmla="*/ 7887 h 317"/>
                <a:gd name="T42" fmla="*/ 45358 w 259"/>
                <a:gd name="T43" fmla="*/ 5634 h 317"/>
                <a:gd name="T44" fmla="*/ 40368 w 259"/>
                <a:gd name="T45" fmla="*/ 2479 h 317"/>
                <a:gd name="T46" fmla="*/ 34925 w 259"/>
                <a:gd name="T47" fmla="*/ 451 h 317"/>
                <a:gd name="T48" fmla="*/ 31977 w 259"/>
                <a:gd name="T49" fmla="*/ 0 h 317"/>
                <a:gd name="T50" fmla="*/ 29256 w 259"/>
                <a:gd name="T51" fmla="*/ 0 h 317"/>
                <a:gd name="T52" fmla="*/ 23132 w 259"/>
                <a:gd name="T53" fmla="*/ 451 h 317"/>
                <a:gd name="T54" fmla="*/ 18143 w 259"/>
                <a:gd name="T55" fmla="*/ 2479 h 317"/>
                <a:gd name="T56" fmla="*/ 12927 w 259"/>
                <a:gd name="T57" fmla="*/ 5634 h 317"/>
                <a:gd name="T58" fmla="*/ 8618 w 259"/>
                <a:gd name="T59" fmla="*/ 10592 h 317"/>
                <a:gd name="T60" fmla="*/ 4536 w 259"/>
                <a:gd name="T61" fmla="*/ 16000 h 317"/>
                <a:gd name="T62" fmla="*/ 1814 w 259"/>
                <a:gd name="T63" fmla="*/ 22310 h 317"/>
                <a:gd name="T64" fmla="*/ 454 w 259"/>
                <a:gd name="T65" fmla="*/ 28846 h 317"/>
                <a:gd name="T66" fmla="*/ 0 w 259"/>
                <a:gd name="T67" fmla="*/ 35832 h 317"/>
                <a:gd name="T68" fmla="*/ 0 w 259"/>
                <a:gd name="T69" fmla="*/ 39212 h 317"/>
                <a:gd name="T70" fmla="*/ 454 w 259"/>
                <a:gd name="T71" fmla="*/ 42592 h 317"/>
                <a:gd name="T72" fmla="*/ 907 w 259"/>
                <a:gd name="T73" fmla="*/ 45747 h 317"/>
                <a:gd name="T74" fmla="*/ 1814 w 259"/>
                <a:gd name="T75" fmla="*/ 49353 h 317"/>
                <a:gd name="T76" fmla="*/ 2948 w 259"/>
                <a:gd name="T77" fmla="*/ 52283 h 317"/>
                <a:gd name="T78" fmla="*/ 4536 w 259"/>
                <a:gd name="T79" fmla="*/ 55212 h 317"/>
                <a:gd name="T80" fmla="*/ 6350 w 259"/>
                <a:gd name="T81" fmla="*/ 57691 h 317"/>
                <a:gd name="T82" fmla="*/ 8618 w 259"/>
                <a:gd name="T83" fmla="*/ 60621 h 317"/>
                <a:gd name="T84" fmla="*/ 10432 w 259"/>
                <a:gd name="T85" fmla="*/ 63100 h 317"/>
                <a:gd name="T86" fmla="*/ 12927 w 259"/>
                <a:gd name="T87" fmla="*/ 65353 h 317"/>
                <a:gd name="T88" fmla="*/ 18143 w 259"/>
                <a:gd name="T89" fmla="*/ 68734 h 317"/>
                <a:gd name="T90" fmla="*/ 23132 w 259"/>
                <a:gd name="T91" fmla="*/ 70762 h 317"/>
                <a:gd name="T92" fmla="*/ 26081 w 259"/>
                <a:gd name="T93" fmla="*/ 71213 h 317"/>
                <a:gd name="T94" fmla="*/ 29256 w 259"/>
                <a:gd name="T95" fmla="*/ 71438 h 317"/>
                <a:gd name="T96" fmla="*/ 29936 w 259"/>
                <a:gd name="T97" fmla="*/ 71213 h 317"/>
                <a:gd name="T98" fmla="*/ 30616 w 259"/>
                <a:gd name="T99" fmla="*/ 71213 h 317"/>
                <a:gd name="T100" fmla="*/ 31977 w 259"/>
                <a:gd name="T101" fmla="*/ 71213 h 317"/>
                <a:gd name="T102" fmla="*/ 34925 w 259"/>
                <a:gd name="T103" fmla="*/ 70762 h 317"/>
                <a:gd name="T104" fmla="*/ 40368 w 259"/>
                <a:gd name="T105" fmla="*/ 68734 h 317"/>
                <a:gd name="T106" fmla="*/ 45358 w 259"/>
                <a:gd name="T107" fmla="*/ 65353 h 317"/>
                <a:gd name="T108" fmla="*/ 46265 w 259"/>
                <a:gd name="T109" fmla="*/ 64227 h 317"/>
                <a:gd name="T110" fmla="*/ 47625 w 259"/>
                <a:gd name="T111" fmla="*/ 63100 h 317"/>
                <a:gd name="T112" fmla="*/ 49893 w 259"/>
                <a:gd name="T113" fmla="*/ 60621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69"/>
                  </a:moveTo>
                  <a:lnTo>
                    <a:pt x="229" y="256"/>
                  </a:lnTo>
                  <a:lnTo>
                    <a:pt x="232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50" y="99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0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0" y="71"/>
                  </a:lnTo>
                  <a:lnTo>
                    <a:pt x="8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9"/>
                  </a:lnTo>
                  <a:lnTo>
                    <a:pt x="13" y="232"/>
                  </a:lnTo>
                  <a:lnTo>
                    <a:pt x="20" y="245"/>
                  </a:lnTo>
                  <a:lnTo>
                    <a:pt x="28" y="256"/>
                  </a:lnTo>
                  <a:lnTo>
                    <a:pt x="38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5"/>
                  </a:lnTo>
                  <a:lnTo>
                    <a:pt x="210" y="280"/>
                  </a:lnTo>
                  <a:lnTo>
                    <a:pt x="220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10" name="Freeform 313"/>
            <p:cNvSpPr>
              <a:spLocks/>
            </p:cNvSpPr>
            <p:nvPr/>
          </p:nvSpPr>
          <p:spPr bwMode="auto">
            <a:xfrm>
              <a:off x="7210425" y="3024188"/>
              <a:ext cx="58738" cy="71437"/>
            </a:xfrm>
            <a:custGeom>
              <a:avLst/>
              <a:gdLst>
                <a:gd name="T0" fmla="*/ 49927 w 260"/>
                <a:gd name="T1" fmla="*/ 60620 h 317"/>
                <a:gd name="T2" fmla="*/ 51961 w 260"/>
                <a:gd name="T3" fmla="*/ 57690 h 317"/>
                <a:gd name="T4" fmla="*/ 52638 w 260"/>
                <a:gd name="T5" fmla="*/ 56338 h 317"/>
                <a:gd name="T6" fmla="*/ 53542 w 260"/>
                <a:gd name="T7" fmla="*/ 55212 h 317"/>
                <a:gd name="T8" fmla="*/ 55123 w 260"/>
                <a:gd name="T9" fmla="*/ 52282 h 317"/>
                <a:gd name="T10" fmla="*/ 56479 w 260"/>
                <a:gd name="T11" fmla="*/ 49352 h 317"/>
                <a:gd name="T12" fmla="*/ 57382 w 260"/>
                <a:gd name="T13" fmla="*/ 45747 h 317"/>
                <a:gd name="T14" fmla="*/ 57382 w 260"/>
                <a:gd name="T15" fmla="*/ 44845 h 317"/>
                <a:gd name="T16" fmla="*/ 57382 w 260"/>
                <a:gd name="T17" fmla="*/ 44395 h 317"/>
                <a:gd name="T18" fmla="*/ 57382 w 260"/>
                <a:gd name="T19" fmla="*/ 44169 h 317"/>
                <a:gd name="T20" fmla="*/ 57608 w 260"/>
                <a:gd name="T21" fmla="*/ 44169 h 317"/>
                <a:gd name="T22" fmla="*/ 58060 w 260"/>
                <a:gd name="T23" fmla="*/ 42592 h 317"/>
                <a:gd name="T24" fmla="*/ 58512 w 260"/>
                <a:gd name="T25" fmla="*/ 39211 h 317"/>
                <a:gd name="T26" fmla="*/ 58738 w 260"/>
                <a:gd name="T27" fmla="*/ 35831 h 317"/>
                <a:gd name="T28" fmla="*/ 58512 w 260"/>
                <a:gd name="T29" fmla="*/ 32226 h 317"/>
                <a:gd name="T30" fmla="*/ 58060 w 260"/>
                <a:gd name="T31" fmla="*/ 28845 h 317"/>
                <a:gd name="T32" fmla="*/ 56479 w 260"/>
                <a:gd name="T33" fmla="*/ 22085 h 317"/>
                <a:gd name="T34" fmla="*/ 53542 w 260"/>
                <a:gd name="T35" fmla="*/ 16000 h 317"/>
                <a:gd name="T36" fmla="*/ 51961 w 260"/>
                <a:gd name="T37" fmla="*/ 13070 h 317"/>
                <a:gd name="T38" fmla="*/ 49927 w 260"/>
                <a:gd name="T39" fmla="*/ 10592 h 317"/>
                <a:gd name="T40" fmla="*/ 47442 w 260"/>
                <a:gd name="T41" fmla="*/ 7887 h 317"/>
                <a:gd name="T42" fmla="*/ 45409 w 260"/>
                <a:gd name="T43" fmla="*/ 5634 h 317"/>
                <a:gd name="T44" fmla="*/ 40439 w 260"/>
                <a:gd name="T45" fmla="*/ 2479 h 317"/>
                <a:gd name="T46" fmla="*/ 35017 w 260"/>
                <a:gd name="T47" fmla="*/ 451 h 317"/>
                <a:gd name="T48" fmla="*/ 32080 w 260"/>
                <a:gd name="T49" fmla="*/ 0 h 317"/>
                <a:gd name="T50" fmla="*/ 29369 w 260"/>
                <a:gd name="T51" fmla="*/ 0 h 317"/>
                <a:gd name="T52" fmla="*/ 23269 w 260"/>
                <a:gd name="T53" fmla="*/ 451 h 317"/>
                <a:gd name="T54" fmla="*/ 18299 w 260"/>
                <a:gd name="T55" fmla="*/ 2479 h 317"/>
                <a:gd name="T56" fmla="*/ 13103 w 260"/>
                <a:gd name="T57" fmla="*/ 5634 h 317"/>
                <a:gd name="T58" fmla="*/ 8585 w 260"/>
                <a:gd name="T59" fmla="*/ 10592 h 317"/>
                <a:gd name="T60" fmla="*/ 4744 w 260"/>
                <a:gd name="T61" fmla="*/ 16000 h 317"/>
                <a:gd name="T62" fmla="*/ 2033 w 260"/>
                <a:gd name="T63" fmla="*/ 22085 h 317"/>
                <a:gd name="T64" fmla="*/ 678 w 260"/>
                <a:gd name="T65" fmla="*/ 28845 h 317"/>
                <a:gd name="T66" fmla="*/ 0 w 260"/>
                <a:gd name="T67" fmla="*/ 35831 h 317"/>
                <a:gd name="T68" fmla="*/ 0 w 260"/>
                <a:gd name="T69" fmla="*/ 39211 h 317"/>
                <a:gd name="T70" fmla="*/ 678 w 260"/>
                <a:gd name="T71" fmla="*/ 42592 h 317"/>
                <a:gd name="T72" fmla="*/ 1130 w 260"/>
                <a:gd name="T73" fmla="*/ 45747 h 317"/>
                <a:gd name="T74" fmla="*/ 2033 w 260"/>
                <a:gd name="T75" fmla="*/ 49352 h 317"/>
                <a:gd name="T76" fmla="*/ 2937 w 260"/>
                <a:gd name="T77" fmla="*/ 52282 h 317"/>
                <a:gd name="T78" fmla="*/ 4744 w 260"/>
                <a:gd name="T79" fmla="*/ 55212 h 317"/>
                <a:gd name="T80" fmla="*/ 6552 w 260"/>
                <a:gd name="T81" fmla="*/ 57690 h 317"/>
                <a:gd name="T82" fmla="*/ 8585 w 260"/>
                <a:gd name="T83" fmla="*/ 60620 h 317"/>
                <a:gd name="T84" fmla="*/ 10618 w 260"/>
                <a:gd name="T85" fmla="*/ 63099 h 317"/>
                <a:gd name="T86" fmla="*/ 13103 w 260"/>
                <a:gd name="T87" fmla="*/ 65352 h 317"/>
                <a:gd name="T88" fmla="*/ 18299 w 260"/>
                <a:gd name="T89" fmla="*/ 68733 h 317"/>
                <a:gd name="T90" fmla="*/ 23269 w 260"/>
                <a:gd name="T91" fmla="*/ 70761 h 317"/>
                <a:gd name="T92" fmla="*/ 26206 w 260"/>
                <a:gd name="T93" fmla="*/ 71212 h 317"/>
                <a:gd name="T94" fmla="*/ 29369 w 260"/>
                <a:gd name="T95" fmla="*/ 71437 h 317"/>
                <a:gd name="T96" fmla="*/ 29821 w 260"/>
                <a:gd name="T97" fmla="*/ 71212 h 317"/>
                <a:gd name="T98" fmla="*/ 30724 w 260"/>
                <a:gd name="T99" fmla="*/ 71212 h 317"/>
                <a:gd name="T100" fmla="*/ 32080 w 260"/>
                <a:gd name="T101" fmla="*/ 71212 h 317"/>
                <a:gd name="T102" fmla="*/ 35017 w 260"/>
                <a:gd name="T103" fmla="*/ 70761 h 317"/>
                <a:gd name="T104" fmla="*/ 40439 w 260"/>
                <a:gd name="T105" fmla="*/ 68733 h 317"/>
                <a:gd name="T106" fmla="*/ 45409 w 260"/>
                <a:gd name="T107" fmla="*/ 65352 h 317"/>
                <a:gd name="T108" fmla="*/ 46313 w 260"/>
                <a:gd name="T109" fmla="*/ 64226 h 317"/>
                <a:gd name="T110" fmla="*/ 47442 w 260"/>
                <a:gd name="T111" fmla="*/ 63099 h 317"/>
                <a:gd name="T112" fmla="*/ 49927 w 260"/>
                <a:gd name="T113" fmla="*/ 60620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69"/>
                  </a:moveTo>
                  <a:lnTo>
                    <a:pt x="230" y="256"/>
                  </a:lnTo>
                  <a:lnTo>
                    <a:pt x="233" y="250"/>
                  </a:lnTo>
                  <a:lnTo>
                    <a:pt x="237" y="245"/>
                  </a:lnTo>
                  <a:lnTo>
                    <a:pt x="244" y="232"/>
                  </a:lnTo>
                  <a:lnTo>
                    <a:pt x="250" y="219"/>
                  </a:lnTo>
                  <a:lnTo>
                    <a:pt x="254" y="203"/>
                  </a:lnTo>
                  <a:lnTo>
                    <a:pt x="254" y="199"/>
                  </a:lnTo>
                  <a:lnTo>
                    <a:pt x="254" y="197"/>
                  </a:lnTo>
                  <a:lnTo>
                    <a:pt x="254" y="196"/>
                  </a:lnTo>
                  <a:lnTo>
                    <a:pt x="255" y="196"/>
                  </a:lnTo>
                  <a:lnTo>
                    <a:pt x="257" y="189"/>
                  </a:lnTo>
                  <a:lnTo>
                    <a:pt x="259" y="174"/>
                  </a:lnTo>
                  <a:lnTo>
                    <a:pt x="260" y="159"/>
                  </a:lnTo>
                  <a:lnTo>
                    <a:pt x="259" y="143"/>
                  </a:lnTo>
                  <a:lnTo>
                    <a:pt x="257" y="128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30" y="58"/>
                  </a:lnTo>
                  <a:lnTo>
                    <a:pt x="221" y="47"/>
                  </a:lnTo>
                  <a:lnTo>
                    <a:pt x="210" y="35"/>
                  </a:lnTo>
                  <a:lnTo>
                    <a:pt x="201" y="25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1" y="11"/>
                  </a:lnTo>
                  <a:lnTo>
                    <a:pt x="58" y="25"/>
                  </a:lnTo>
                  <a:lnTo>
                    <a:pt x="38" y="47"/>
                  </a:lnTo>
                  <a:lnTo>
                    <a:pt x="21" y="71"/>
                  </a:lnTo>
                  <a:lnTo>
                    <a:pt x="9" y="98"/>
                  </a:lnTo>
                  <a:lnTo>
                    <a:pt x="3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3" y="189"/>
                  </a:lnTo>
                  <a:lnTo>
                    <a:pt x="5" y="203"/>
                  </a:lnTo>
                  <a:lnTo>
                    <a:pt x="9" y="219"/>
                  </a:lnTo>
                  <a:lnTo>
                    <a:pt x="13" y="232"/>
                  </a:lnTo>
                  <a:lnTo>
                    <a:pt x="21" y="245"/>
                  </a:lnTo>
                  <a:lnTo>
                    <a:pt x="29" y="256"/>
                  </a:lnTo>
                  <a:lnTo>
                    <a:pt x="38" y="269"/>
                  </a:lnTo>
                  <a:lnTo>
                    <a:pt x="47" y="280"/>
                  </a:lnTo>
                  <a:lnTo>
                    <a:pt x="58" y="290"/>
                  </a:lnTo>
                  <a:lnTo>
                    <a:pt x="81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9" y="305"/>
                  </a:lnTo>
                  <a:lnTo>
                    <a:pt x="201" y="290"/>
                  </a:lnTo>
                  <a:lnTo>
                    <a:pt x="205" y="285"/>
                  </a:lnTo>
                  <a:lnTo>
                    <a:pt x="210" y="280"/>
                  </a:lnTo>
                  <a:lnTo>
                    <a:pt x="221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11" name="Freeform 314"/>
            <p:cNvSpPr>
              <a:spLocks/>
            </p:cNvSpPr>
            <p:nvPr/>
          </p:nvSpPr>
          <p:spPr bwMode="auto">
            <a:xfrm>
              <a:off x="6581775" y="2887663"/>
              <a:ext cx="58738" cy="73025"/>
            </a:xfrm>
            <a:custGeom>
              <a:avLst/>
              <a:gdLst>
                <a:gd name="T0" fmla="*/ 50120 w 259"/>
                <a:gd name="T1" fmla="*/ 61968 h 317"/>
                <a:gd name="T2" fmla="*/ 51934 w 259"/>
                <a:gd name="T3" fmla="*/ 58973 h 317"/>
                <a:gd name="T4" fmla="*/ 52615 w 259"/>
                <a:gd name="T5" fmla="*/ 57591 h 317"/>
                <a:gd name="T6" fmla="*/ 53749 w 259"/>
                <a:gd name="T7" fmla="*/ 56209 h 317"/>
                <a:gd name="T8" fmla="*/ 55109 w 259"/>
                <a:gd name="T9" fmla="*/ 53214 h 317"/>
                <a:gd name="T10" fmla="*/ 56697 w 259"/>
                <a:gd name="T11" fmla="*/ 50219 h 317"/>
                <a:gd name="T12" fmla="*/ 57377 w 259"/>
                <a:gd name="T13" fmla="*/ 46764 h 317"/>
                <a:gd name="T14" fmla="*/ 57377 w 259"/>
                <a:gd name="T15" fmla="*/ 45842 h 317"/>
                <a:gd name="T16" fmla="*/ 57377 w 259"/>
                <a:gd name="T17" fmla="*/ 45381 h 317"/>
                <a:gd name="T18" fmla="*/ 57377 w 259"/>
                <a:gd name="T19" fmla="*/ 45151 h 317"/>
                <a:gd name="T20" fmla="*/ 57604 w 259"/>
                <a:gd name="T21" fmla="*/ 45151 h 317"/>
                <a:gd name="T22" fmla="*/ 58058 w 259"/>
                <a:gd name="T23" fmla="*/ 43539 h 317"/>
                <a:gd name="T24" fmla="*/ 58511 w 259"/>
                <a:gd name="T25" fmla="*/ 40083 h 317"/>
                <a:gd name="T26" fmla="*/ 58738 w 259"/>
                <a:gd name="T27" fmla="*/ 36628 h 317"/>
                <a:gd name="T28" fmla="*/ 58511 w 259"/>
                <a:gd name="T29" fmla="*/ 32942 h 317"/>
                <a:gd name="T30" fmla="*/ 58058 w 259"/>
                <a:gd name="T31" fmla="*/ 29256 h 317"/>
                <a:gd name="T32" fmla="*/ 56697 w 259"/>
                <a:gd name="T33" fmla="*/ 22576 h 317"/>
                <a:gd name="T34" fmla="*/ 53749 w 259"/>
                <a:gd name="T35" fmla="*/ 16356 h 317"/>
                <a:gd name="T36" fmla="*/ 51934 w 259"/>
                <a:gd name="T37" fmla="*/ 13361 h 317"/>
                <a:gd name="T38" fmla="*/ 50120 w 259"/>
                <a:gd name="T39" fmla="*/ 10597 h 317"/>
                <a:gd name="T40" fmla="*/ 47625 w 259"/>
                <a:gd name="T41" fmla="*/ 7832 h 317"/>
                <a:gd name="T42" fmla="*/ 45358 w 259"/>
                <a:gd name="T43" fmla="*/ 5759 h 317"/>
                <a:gd name="T44" fmla="*/ 40368 w 259"/>
                <a:gd name="T45" fmla="*/ 2534 h 317"/>
                <a:gd name="T46" fmla="*/ 35152 w 259"/>
                <a:gd name="T47" fmla="*/ 461 h 317"/>
                <a:gd name="T48" fmla="*/ 32204 w 259"/>
                <a:gd name="T49" fmla="*/ 0 h 317"/>
                <a:gd name="T50" fmla="*/ 29482 w 259"/>
                <a:gd name="T51" fmla="*/ 0 h 317"/>
                <a:gd name="T52" fmla="*/ 23359 w 259"/>
                <a:gd name="T53" fmla="*/ 461 h 317"/>
                <a:gd name="T54" fmla="*/ 18143 w 259"/>
                <a:gd name="T55" fmla="*/ 2534 h 317"/>
                <a:gd name="T56" fmla="*/ 12927 w 259"/>
                <a:gd name="T57" fmla="*/ 5759 h 317"/>
                <a:gd name="T58" fmla="*/ 8618 w 259"/>
                <a:gd name="T59" fmla="*/ 10597 h 317"/>
                <a:gd name="T60" fmla="*/ 4536 w 259"/>
                <a:gd name="T61" fmla="*/ 16356 h 317"/>
                <a:gd name="T62" fmla="*/ 2041 w 259"/>
                <a:gd name="T63" fmla="*/ 22576 h 317"/>
                <a:gd name="T64" fmla="*/ 454 w 259"/>
                <a:gd name="T65" fmla="*/ 29256 h 317"/>
                <a:gd name="T66" fmla="*/ 0 w 259"/>
                <a:gd name="T67" fmla="*/ 36628 h 317"/>
                <a:gd name="T68" fmla="*/ 0 w 259"/>
                <a:gd name="T69" fmla="*/ 40083 h 317"/>
                <a:gd name="T70" fmla="*/ 454 w 259"/>
                <a:gd name="T71" fmla="*/ 43539 h 317"/>
                <a:gd name="T72" fmla="*/ 907 w 259"/>
                <a:gd name="T73" fmla="*/ 46764 h 317"/>
                <a:gd name="T74" fmla="*/ 2041 w 259"/>
                <a:gd name="T75" fmla="*/ 50219 h 317"/>
                <a:gd name="T76" fmla="*/ 2948 w 259"/>
                <a:gd name="T77" fmla="*/ 53214 h 317"/>
                <a:gd name="T78" fmla="*/ 4536 w 259"/>
                <a:gd name="T79" fmla="*/ 56209 h 317"/>
                <a:gd name="T80" fmla="*/ 6350 w 259"/>
                <a:gd name="T81" fmla="*/ 58973 h 317"/>
                <a:gd name="T82" fmla="*/ 8618 w 259"/>
                <a:gd name="T83" fmla="*/ 61968 h 317"/>
                <a:gd name="T84" fmla="*/ 10432 w 259"/>
                <a:gd name="T85" fmla="*/ 64502 h 317"/>
                <a:gd name="T86" fmla="*/ 12927 w 259"/>
                <a:gd name="T87" fmla="*/ 66805 h 317"/>
                <a:gd name="T88" fmla="*/ 18143 w 259"/>
                <a:gd name="T89" fmla="*/ 70261 h 317"/>
                <a:gd name="T90" fmla="*/ 23359 w 259"/>
                <a:gd name="T91" fmla="*/ 72334 h 317"/>
                <a:gd name="T92" fmla="*/ 26307 w 259"/>
                <a:gd name="T93" fmla="*/ 72795 h 317"/>
                <a:gd name="T94" fmla="*/ 29482 w 259"/>
                <a:gd name="T95" fmla="*/ 73025 h 317"/>
                <a:gd name="T96" fmla="*/ 29936 w 259"/>
                <a:gd name="T97" fmla="*/ 72795 h 317"/>
                <a:gd name="T98" fmla="*/ 30616 w 259"/>
                <a:gd name="T99" fmla="*/ 72795 h 317"/>
                <a:gd name="T100" fmla="*/ 32204 w 259"/>
                <a:gd name="T101" fmla="*/ 72795 h 317"/>
                <a:gd name="T102" fmla="*/ 35152 w 259"/>
                <a:gd name="T103" fmla="*/ 72334 h 317"/>
                <a:gd name="T104" fmla="*/ 40368 w 259"/>
                <a:gd name="T105" fmla="*/ 70261 h 317"/>
                <a:gd name="T106" fmla="*/ 45358 w 259"/>
                <a:gd name="T107" fmla="*/ 66805 h 317"/>
                <a:gd name="T108" fmla="*/ 46265 w 259"/>
                <a:gd name="T109" fmla="*/ 65423 h 317"/>
                <a:gd name="T110" fmla="*/ 47625 w 259"/>
                <a:gd name="T111" fmla="*/ 64502 h 317"/>
                <a:gd name="T112" fmla="*/ 50120 w 259"/>
                <a:gd name="T113" fmla="*/ 61968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1" y="269"/>
                  </a:moveTo>
                  <a:lnTo>
                    <a:pt x="229" y="256"/>
                  </a:lnTo>
                  <a:lnTo>
                    <a:pt x="232" y="250"/>
                  </a:lnTo>
                  <a:lnTo>
                    <a:pt x="237" y="244"/>
                  </a:lnTo>
                  <a:lnTo>
                    <a:pt x="243" y="231"/>
                  </a:lnTo>
                  <a:lnTo>
                    <a:pt x="250" y="218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7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1" y="46"/>
                  </a:lnTo>
                  <a:lnTo>
                    <a:pt x="210" y="34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6"/>
                  </a:lnTo>
                  <a:lnTo>
                    <a:pt x="20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8" y="256"/>
                  </a:lnTo>
                  <a:lnTo>
                    <a:pt x="38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4"/>
                  </a:lnTo>
                  <a:lnTo>
                    <a:pt x="210" y="280"/>
                  </a:lnTo>
                  <a:lnTo>
                    <a:pt x="221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12" name="Freeform 315"/>
            <p:cNvSpPr>
              <a:spLocks/>
            </p:cNvSpPr>
            <p:nvPr/>
          </p:nvSpPr>
          <p:spPr bwMode="auto">
            <a:xfrm>
              <a:off x="6896100" y="2973388"/>
              <a:ext cx="58738" cy="71437"/>
            </a:xfrm>
            <a:custGeom>
              <a:avLst/>
              <a:gdLst>
                <a:gd name="T0" fmla="*/ 49893 w 259"/>
                <a:gd name="T1" fmla="*/ 60845 h 317"/>
                <a:gd name="T2" fmla="*/ 51934 w 259"/>
                <a:gd name="T3" fmla="*/ 57916 h 317"/>
                <a:gd name="T4" fmla="*/ 52615 w 259"/>
                <a:gd name="T5" fmla="*/ 56338 h 317"/>
                <a:gd name="T6" fmla="*/ 53749 w 259"/>
                <a:gd name="T7" fmla="*/ 55212 h 317"/>
                <a:gd name="T8" fmla="*/ 55109 w 259"/>
                <a:gd name="T9" fmla="*/ 52282 h 317"/>
                <a:gd name="T10" fmla="*/ 56697 w 259"/>
                <a:gd name="T11" fmla="*/ 49352 h 317"/>
                <a:gd name="T12" fmla="*/ 57377 w 259"/>
                <a:gd name="T13" fmla="*/ 45972 h 317"/>
                <a:gd name="T14" fmla="*/ 57377 w 259"/>
                <a:gd name="T15" fmla="*/ 44845 h 317"/>
                <a:gd name="T16" fmla="*/ 57377 w 259"/>
                <a:gd name="T17" fmla="*/ 44395 h 317"/>
                <a:gd name="T18" fmla="*/ 57377 w 259"/>
                <a:gd name="T19" fmla="*/ 44169 h 317"/>
                <a:gd name="T20" fmla="*/ 57604 w 259"/>
                <a:gd name="T21" fmla="*/ 44169 h 317"/>
                <a:gd name="T22" fmla="*/ 58058 w 259"/>
                <a:gd name="T23" fmla="*/ 42817 h 317"/>
                <a:gd name="T24" fmla="*/ 58511 w 259"/>
                <a:gd name="T25" fmla="*/ 39437 h 317"/>
                <a:gd name="T26" fmla="*/ 58738 w 259"/>
                <a:gd name="T27" fmla="*/ 35831 h 317"/>
                <a:gd name="T28" fmla="*/ 58511 w 259"/>
                <a:gd name="T29" fmla="*/ 32226 h 317"/>
                <a:gd name="T30" fmla="*/ 58058 w 259"/>
                <a:gd name="T31" fmla="*/ 28845 h 317"/>
                <a:gd name="T32" fmla="*/ 56697 w 259"/>
                <a:gd name="T33" fmla="*/ 22310 h 317"/>
                <a:gd name="T34" fmla="*/ 53749 w 259"/>
                <a:gd name="T35" fmla="*/ 16225 h 317"/>
                <a:gd name="T36" fmla="*/ 51934 w 259"/>
                <a:gd name="T37" fmla="*/ 13296 h 317"/>
                <a:gd name="T38" fmla="*/ 49893 w 259"/>
                <a:gd name="T39" fmla="*/ 10592 h 317"/>
                <a:gd name="T40" fmla="*/ 47625 w 259"/>
                <a:gd name="T41" fmla="*/ 7887 h 317"/>
                <a:gd name="T42" fmla="*/ 45358 w 259"/>
                <a:gd name="T43" fmla="*/ 5634 h 317"/>
                <a:gd name="T44" fmla="*/ 40368 w 259"/>
                <a:gd name="T45" fmla="*/ 2479 h 317"/>
                <a:gd name="T46" fmla="*/ 34925 w 259"/>
                <a:gd name="T47" fmla="*/ 676 h 317"/>
                <a:gd name="T48" fmla="*/ 31977 w 259"/>
                <a:gd name="T49" fmla="*/ 0 h 317"/>
                <a:gd name="T50" fmla="*/ 29482 w 259"/>
                <a:gd name="T51" fmla="*/ 0 h 317"/>
                <a:gd name="T52" fmla="*/ 23132 w 259"/>
                <a:gd name="T53" fmla="*/ 676 h 317"/>
                <a:gd name="T54" fmla="*/ 18143 w 259"/>
                <a:gd name="T55" fmla="*/ 2479 h 317"/>
                <a:gd name="T56" fmla="*/ 12927 w 259"/>
                <a:gd name="T57" fmla="*/ 5634 h 317"/>
                <a:gd name="T58" fmla="*/ 8618 w 259"/>
                <a:gd name="T59" fmla="*/ 10592 h 317"/>
                <a:gd name="T60" fmla="*/ 4536 w 259"/>
                <a:gd name="T61" fmla="*/ 16225 h 317"/>
                <a:gd name="T62" fmla="*/ 1814 w 259"/>
                <a:gd name="T63" fmla="*/ 22310 h 317"/>
                <a:gd name="T64" fmla="*/ 454 w 259"/>
                <a:gd name="T65" fmla="*/ 28845 h 317"/>
                <a:gd name="T66" fmla="*/ 0 w 259"/>
                <a:gd name="T67" fmla="*/ 35831 h 317"/>
                <a:gd name="T68" fmla="*/ 0 w 259"/>
                <a:gd name="T69" fmla="*/ 39437 h 317"/>
                <a:gd name="T70" fmla="*/ 454 w 259"/>
                <a:gd name="T71" fmla="*/ 42817 h 317"/>
                <a:gd name="T72" fmla="*/ 907 w 259"/>
                <a:gd name="T73" fmla="*/ 45972 h 317"/>
                <a:gd name="T74" fmla="*/ 1814 w 259"/>
                <a:gd name="T75" fmla="*/ 49352 h 317"/>
                <a:gd name="T76" fmla="*/ 2948 w 259"/>
                <a:gd name="T77" fmla="*/ 52282 h 317"/>
                <a:gd name="T78" fmla="*/ 4536 w 259"/>
                <a:gd name="T79" fmla="*/ 55212 h 317"/>
                <a:gd name="T80" fmla="*/ 6350 w 259"/>
                <a:gd name="T81" fmla="*/ 57916 h 317"/>
                <a:gd name="T82" fmla="*/ 8618 w 259"/>
                <a:gd name="T83" fmla="*/ 60845 h 317"/>
                <a:gd name="T84" fmla="*/ 10432 w 259"/>
                <a:gd name="T85" fmla="*/ 63324 h 317"/>
                <a:gd name="T86" fmla="*/ 12927 w 259"/>
                <a:gd name="T87" fmla="*/ 65352 h 317"/>
                <a:gd name="T88" fmla="*/ 18143 w 259"/>
                <a:gd name="T89" fmla="*/ 68958 h 317"/>
                <a:gd name="T90" fmla="*/ 23132 w 259"/>
                <a:gd name="T91" fmla="*/ 70761 h 317"/>
                <a:gd name="T92" fmla="*/ 26081 w 259"/>
                <a:gd name="T93" fmla="*/ 71212 h 317"/>
                <a:gd name="T94" fmla="*/ 29482 w 259"/>
                <a:gd name="T95" fmla="*/ 71437 h 317"/>
                <a:gd name="T96" fmla="*/ 29936 w 259"/>
                <a:gd name="T97" fmla="*/ 71212 h 317"/>
                <a:gd name="T98" fmla="*/ 30616 w 259"/>
                <a:gd name="T99" fmla="*/ 71212 h 317"/>
                <a:gd name="T100" fmla="*/ 31977 w 259"/>
                <a:gd name="T101" fmla="*/ 71212 h 317"/>
                <a:gd name="T102" fmla="*/ 34925 w 259"/>
                <a:gd name="T103" fmla="*/ 70761 h 317"/>
                <a:gd name="T104" fmla="*/ 40368 w 259"/>
                <a:gd name="T105" fmla="*/ 68958 h 317"/>
                <a:gd name="T106" fmla="*/ 45358 w 259"/>
                <a:gd name="T107" fmla="*/ 65352 h 317"/>
                <a:gd name="T108" fmla="*/ 46265 w 259"/>
                <a:gd name="T109" fmla="*/ 64226 h 317"/>
                <a:gd name="T110" fmla="*/ 47625 w 259"/>
                <a:gd name="T111" fmla="*/ 63324 h 317"/>
                <a:gd name="T112" fmla="*/ 49893 w 259"/>
                <a:gd name="T113" fmla="*/ 60845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70"/>
                  </a:moveTo>
                  <a:lnTo>
                    <a:pt x="229" y="257"/>
                  </a:lnTo>
                  <a:lnTo>
                    <a:pt x="232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90"/>
                  </a:lnTo>
                  <a:lnTo>
                    <a:pt x="258" y="175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29" y="59"/>
                  </a:lnTo>
                  <a:lnTo>
                    <a:pt x="220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4" y="3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2" y="3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0" y="72"/>
                  </a:lnTo>
                  <a:lnTo>
                    <a:pt x="8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5"/>
                  </a:lnTo>
                  <a:lnTo>
                    <a:pt x="2" y="190"/>
                  </a:lnTo>
                  <a:lnTo>
                    <a:pt x="4" y="204"/>
                  </a:lnTo>
                  <a:lnTo>
                    <a:pt x="8" y="219"/>
                  </a:lnTo>
                  <a:lnTo>
                    <a:pt x="13" y="232"/>
                  </a:lnTo>
                  <a:lnTo>
                    <a:pt x="20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6" y="281"/>
                  </a:lnTo>
                  <a:lnTo>
                    <a:pt x="57" y="290"/>
                  </a:lnTo>
                  <a:lnTo>
                    <a:pt x="80" y="306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78" y="306"/>
                  </a:lnTo>
                  <a:lnTo>
                    <a:pt x="200" y="290"/>
                  </a:lnTo>
                  <a:lnTo>
                    <a:pt x="204" y="285"/>
                  </a:lnTo>
                  <a:lnTo>
                    <a:pt x="210" y="281"/>
                  </a:lnTo>
                  <a:lnTo>
                    <a:pt x="220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13" name="Freeform 316"/>
            <p:cNvSpPr>
              <a:spLocks/>
            </p:cNvSpPr>
            <p:nvPr/>
          </p:nvSpPr>
          <p:spPr bwMode="auto">
            <a:xfrm>
              <a:off x="6357938" y="2870200"/>
              <a:ext cx="58737" cy="71438"/>
            </a:xfrm>
            <a:custGeom>
              <a:avLst/>
              <a:gdLst>
                <a:gd name="T0" fmla="*/ 49926 w 260"/>
                <a:gd name="T1" fmla="*/ 60621 h 317"/>
                <a:gd name="T2" fmla="*/ 51734 w 260"/>
                <a:gd name="T3" fmla="*/ 57691 h 317"/>
                <a:gd name="T4" fmla="*/ 52637 w 260"/>
                <a:gd name="T5" fmla="*/ 56114 h 317"/>
                <a:gd name="T6" fmla="*/ 53541 w 260"/>
                <a:gd name="T7" fmla="*/ 54987 h 317"/>
                <a:gd name="T8" fmla="*/ 55122 w 260"/>
                <a:gd name="T9" fmla="*/ 52057 h 317"/>
                <a:gd name="T10" fmla="*/ 56478 w 260"/>
                <a:gd name="T11" fmla="*/ 49128 h 317"/>
                <a:gd name="T12" fmla="*/ 57156 w 260"/>
                <a:gd name="T13" fmla="*/ 45747 h 317"/>
                <a:gd name="T14" fmla="*/ 57156 w 260"/>
                <a:gd name="T15" fmla="*/ 44846 h 317"/>
                <a:gd name="T16" fmla="*/ 57156 w 260"/>
                <a:gd name="T17" fmla="*/ 44170 h 317"/>
                <a:gd name="T18" fmla="*/ 57156 w 260"/>
                <a:gd name="T19" fmla="*/ 43945 h 317"/>
                <a:gd name="T20" fmla="*/ 57382 w 260"/>
                <a:gd name="T21" fmla="*/ 43945 h 317"/>
                <a:gd name="T22" fmla="*/ 58059 w 260"/>
                <a:gd name="T23" fmla="*/ 42592 h 317"/>
                <a:gd name="T24" fmla="*/ 58511 w 260"/>
                <a:gd name="T25" fmla="*/ 39212 h 317"/>
                <a:gd name="T26" fmla="*/ 58737 w 260"/>
                <a:gd name="T27" fmla="*/ 35832 h 317"/>
                <a:gd name="T28" fmla="*/ 58511 w 260"/>
                <a:gd name="T29" fmla="*/ 32001 h 317"/>
                <a:gd name="T30" fmla="*/ 58059 w 260"/>
                <a:gd name="T31" fmla="*/ 28620 h 317"/>
                <a:gd name="T32" fmla="*/ 56478 w 260"/>
                <a:gd name="T33" fmla="*/ 22085 h 317"/>
                <a:gd name="T34" fmla="*/ 53541 w 260"/>
                <a:gd name="T35" fmla="*/ 16000 h 317"/>
                <a:gd name="T36" fmla="*/ 51734 w 260"/>
                <a:gd name="T37" fmla="*/ 13071 h 317"/>
                <a:gd name="T38" fmla="*/ 49926 w 260"/>
                <a:gd name="T39" fmla="*/ 10366 h 317"/>
                <a:gd name="T40" fmla="*/ 47441 w 260"/>
                <a:gd name="T41" fmla="*/ 7662 h 317"/>
                <a:gd name="T42" fmla="*/ 45182 w 260"/>
                <a:gd name="T43" fmla="*/ 5409 h 317"/>
                <a:gd name="T44" fmla="*/ 40438 w 260"/>
                <a:gd name="T45" fmla="*/ 2254 h 317"/>
                <a:gd name="T46" fmla="*/ 35016 w 260"/>
                <a:gd name="T47" fmla="*/ 451 h 317"/>
                <a:gd name="T48" fmla="*/ 32079 w 260"/>
                <a:gd name="T49" fmla="*/ 0 h 317"/>
                <a:gd name="T50" fmla="*/ 29369 w 260"/>
                <a:gd name="T51" fmla="*/ 0 h 317"/>
                <a:gd name="T52" fmla="*/ 23269 w 260"/>
                <a:gd name="T53" fmla="*/ 451 h 317"/>
                <a:gd name="T54" fmla="*/ 18073 w 260"/>
                <a:gd name="T55" fmla="*/ 2254 h 317"/>
                <a:gd name="T56" fmla="*/ 12877 w 260"/>
                <a:gd name="T57" fmla="*/ 5409 h 317"/>
                <a:gd name="T58" fmla="*/ 8585 w 260"/>
                <a:gd name="T59" fmla="*/ 10366 h 317"/>
                <a:gd name="T60" fmla="*/ 4744 w 260"/>
                <a:gd name="T61" fmla="*/ 16000 h 317"/>
                <a:gd name="T62" fmla="*/ 2033 w 260"/>
                <a:gd name="T63" fmla="*/ 22085 h 317"/>
                <a:gd name="T64" fmla="*/ 452 w 260"/>
                <a:gd name="T65" fmla="*/ 28620 h 317"/>
                <a:gd name="T66" fmla="*/ 0 w 260"/>
                <a:gd name="T67" fmla="*/ 35832 h 317"/>
                <a:gd name="T68" fmla="*/ 0 w 260"/>
                <a:gd name="T69" fmla="*/ 39212 h 317"/>
                <a:gd name="T70" fmla="*/ 452 w 260"/>
                <a:gd name="T71" fmla="*/ 42592 h 317"/>
                <a:gd name="T72" fmla="*/ 904 w 260"/>
                <a:gd name="T73" fmla="*/ 45747 h 317"/>
                <a:gd name="T74" fmla="*/ 2033 w 260"/>
                <a:gd name="T75" fmla="*/ 49128 h 317"/>
                <a:gd name="T76" fmla="*/ 2937 w 260"/>
                <a:gd name="T77" fmla="*/ 52057 h 317"/>
                <a:gd name="T78" fmla="*/ 4744 w 260"/>
                <a:gd name="T79" fmla="*/ 54987 h 317"/>
                <a:gd name="T80" fmla="*/ 6326 w 260"/>
                <a:gd name="T81" fmla="*/ 57691 h 317"/>
                <a:gd name="T82" fmla="*/ 8585 w 260"/>
                <a:gd name="T83" fmla="*/ 60621 h 317"/>
                <a:gd name="T84" fmla="*/ 10618 w 260"/>
                <a:gd name="T85" fmla="*/ 63100 h 317"/>
                <a:gd name="T86" fmla="*/ 12877 w 260"/>
                <a:gd name="T87" fmla="*/ 65128 h 317"/>
                <a:gd name="T88" fmla="*/ 18073 w 260"/>
                <a:gd name="T89" fmla="*/ 68734 h 317"/>
                <a:gd name="T90" fmla="*/ 23269 w 260"/>
                <a:gd name="T91" fmla="*/ 70537 h 317"/>
                <a:gd name="T92" fmla="*/ 26206 w 260"/>
                <a:gd name="T93" fmla="*/ 70987 h 317"/>
                <a:gd name="T94" fmla="*/ 29369 w 260"/>
                <a:gd name="T95" fmla="*/ 71438 h 317"/>
                <a:gd name="T96" fmla="*/ 29820 w 260"/>
                <a:gd name="T97" fmla="*/ 70987 h 317"/>
                <a:gd name="T98" fmla="*/ 30498 w 260"/>
                <a:gd name="T99" fmla="*/ 70987 h 317"/>
                <a:gd name="T100" fmla="*/ 32079 w 260"/>
                <a:gd name="T101" fmla="*/ 70987 h 317"/>
                <a:gd name="T102" fmla="*/ 35016 w 260"/>
                <a:gd name="T103" fmla="*/ 70537 h 317"/>
                <a:gd name="T104" fmla="*/ 40438 w 260"/>
                <a:gd name="T105" fmla="*/ 68734 h 317"/>
                <a:gd name="T106" fmla="*/ 45182 w 260"/>
                <a:gd name="T107" fmla="*/ 65128 h 317"/>
                <a:gd name="T108" fmla="*/ 46312 w 260"/>
                <a:gd name="T109" fmla="*/ 64001 h 317"/>
                <a:gd name="T110" fmla="*/ 47441 w 260"/>
                <a:gd name="T111" fmla="*/ 63100 h 317"/>
                <a:gd name="T112" fmla="*/ 49926 w 260"/>
                <a:gd name="T113" fmla="*/ 60621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69"/>
                  </a:moveTo>
                  <a:lnTo>
                    <a:pt x="229" y="256"/>
                  </a:lnTo>
                  <a:lnTo>
                    <a:pt x="233" y="249"/>
                  </a:lnTo>
                  <a:lnTo>
                    <a:pt x="237" y="244"/>
                  </a:lnTo>
                  <a:lnTo>
                    <a:pt x="244" y="231"/>
                  </a:lnTo>
                  <a:lnTo>
                    <a:pt x="250" y="218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7" y="189"/>
                  </a:lnTo>
                  <a:lnTo>
                    <a:pt x="259" y="174"/>
                  </a:lnTo>
                  <a:lnTo>
                    <a:pt x="260" y="159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1" y="46"/>
                  </a:lnTo>
                  <a:lnTo>
                    <a:pt x="210" y="34"/>
                  </a:lnTo>
                  <a:lnTo>
                    <a:pt x="200" y="24"/>
                  </a:lnTo>
                  <a:lnTo>
                    <a:pt x="179" y="10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0"/>
                  </a:lnTo>
                  <a:lnTo>
                    <a:pt x="57" y="24"/>
                  </a:lnTo>
                  <a:lnTo>
                    <a:pt x="38" y="46"/>
                  </a:lnTo>
                  <a:lnTo>
                    <a:pt x="21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1" y="244"/>
                  </a:lnTo>
                  <a:lnTo>
                    <a:pt x="28" y="256"/>
                  </a:lnTo>
                  <a:lnTo>
                    <a:pt x="38" y="269"/>
                  </a:lnTo>
                  <a:lnTo>
                    <a:pt x="47" y="280"/>
                  </a:lnTo>
                  <a:lnTo>
                    <a:pt x="57" y="289"/>
                  </a:lnTo>
                  <a:lnTo>
                    <a:pt x="80" y="305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7"/>
                  </a:ln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9" y="305"/>
                  </a:lnTo>
                  <a:lnTo>
                    <a:pt x="200" y="289"/>
                  </a:lnTo>
                  <a:lnTo>
                    <a:pt x="205" y="284"/>
                  </a:lnTo>
                  <a:lnTo>
                    <a:pt x="210" y="280"/>
                  </a:lnTo>
                  <a:lnTo>
                    <a:pt x="221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14" name="Freeform 317"/>
            <p:cNvSpPr>
              <a:spLocks/>
            </p:cNvSpPr>
            <p:nvPr/>
          </p:nvSpPr>
          <p:spPr bwMode="auto">
            <a:xfrm>
              <a:off x="6134100" y="2952750"/>
              <a:ext cx="58738" cy="73025"/>
            </a:xfrm>
            <a:custGeom>
              <a:avLst/>
              <a:gdLst>
                <a:gd name="T0" fmla="*/ 49893 w 259"/>
                <a:gd name="T1" fmla="*/ 61968 h 317"/>
                <a:gd name="T2" fmla="*/ 51934 w 259"/>
                <a:gd name="T3" fmla="*/ 58973 h 317"/>
                <a:gd name="T4" fmla="*/ 52615 w 259"/>
                <a:gd name="T5" fmla="*/ 57591 h 317"/>
                <a:gd name="T6" fmla="*/ 53749 w 259"/>
                <a:gd name="T7" fmla="*/ 56209 h 317"/>
                <a:gd name="T8" fmla="*/ 55109 w 259"/>
                <a:gd name="T9" fmla="*/ 53214 h 317"/>
                <a:gd name="T10" fmla="*/ 56697 w 259"/>
                <a:gd name="T11" fmla="*/ 50219 h 317"/>
                <a:gd name="T12" fmla="*/ 57377 w 259"/>
                <a:gd name="T13" fmla="*/ 46764 h 317"/>
                <a:gd name="T14" fmla="*/ 57377 w 259"/>
                <a:gd name="T15" fmla="*/ 45842 h 317"/>
                <a:gd name="T16" fmla="*/ 57377 w 259"/>
                <a:gd name="T17" fmla="*/ 45151 h 317"/>
                <a:gd name="T18" fmla="*/ 57377 w 259"/>
                <a:gd name="T19" fmla="*/ 44921 h 317"/>
                <a:gd name="T20" fmla="*/ 57604 w 259"/>
                <a:gd name="T21" fmla="*/ 44921 h 317"/>
                <a:gd name="T22" fmla="*/ 58058 w 259"/>
                <a:gd name="T23" fmla="*/ 43539 h 317"/>
                <a:gd name="T24" fmla="*/ 58511 w 259"/>
                <a:gd name="T25" fmla="*/ 40083 h 317"/>
                <a:gd name="T26" fmla="*/ 58738 w 259"/>
                <a:gd name="T27" fmla="*/ 36628 h 317"/>
                <a:gd name="T28" fmla="*/ 58511 w 259"/>
                <a:gd name="T29" fmla="*/ 32712 h 317"/>
                <a:gd name="T30" fmla="*/ 58058 w 259"/>
                <a:gd name="T31" fmla="*/ 29256 h 317"/>
                <a:gd name="T32" fmla="*/ 56697 w 259"/>
                <a:gd name="T33" fmla="*/ 22576 h 317"/>
                <a:gd name="T34" fmla="*/ 53749 w 259"/>
                <a:gd name="T35" fmla="*/ 16356 h 317"/>
                <a:gd name="T36" fmla="*/ 51934 w 259"/>
                <a:gd name="T37" fmla="*/ 13361 h 317"/>
                <a:gd name="T38" fmla="*/ 49893 w 259"/>
                <a:gd name="T39" fmla="*/ 10597 h 317"/>
                <a:gd name="T40" fmla="*/ 47399 w 259"/>
                <a:gd name="T41" fmla="*/ 7832 h 317"/>
                <a:gd name="T42" fmla="*/ 45358 w 259"/>
                <a:gd name="T43" fmla="*/ 5529 h 317"/>
                <a:gd name="T44" fmla="*/ 40368 w 259"/>
                <a:gd name="T45" fmla="*/ 2304 h 317"/>
                <a:gd name="T46" fmla="*/ 34925 w 259"/>
                <a:gd name="T47" fmla="*/ 461 h 317"/>
                <a:gd name="T48" fmla="*/ 31977 w 259"/>
                <a:gd name="T49" fmla="*/ 0 h 317"/>
                <a:gd name="T50" fmla="*/ 29256 w 259"/>
                <a:gd name="T51" fmla="*/ 0 h 317"/>
                <a:gd name="T52" fmla="*/ 23132 w 259"/>
                <a:gd name="T53" fmla="*/ 461 h 317"/>
                <a:gd name="T54" fmla="*/ 18143 w 259"/>
                <a:gd name="T55" fmla="*/ 2304 h 317"/>
                <a:gd name="T56" fmla="*/ 12927 w 259"/>
                <a:gd name="T57" fmla="*/ 5529 h 317"/>
                <a:gd name="T58" fmla="*/ 8391 w 259"/>
                <a:gd name="T59" fmla="*/ 10597 h 317"/>
                <a:gd name="T60" fmla="*/ 4536 w 259"/>
                <a:gd name="T61" fmla="*/ 16356 h 317"/>
                <a:gd name="T62" fmla="*/ 1814 w 259"/>
                <a:gd name="T63" fmla="*/ 22576 h 317"/>
                <a:gd name="T64" fmla="*/ 454 w 259"/>
                <a:gd name="T65" fmla="*/ 29256 h 317"/>
                <a:gd name="T66" fmla="*/ 0 w 259"/>
                <a:gd name="T67" fmla="*/ 36628 h 317"/>
                <a:gd name="T68" fmla="*/ 0 w 259"/>
                <a:gd name="T69" fmla="*/ 40083 h 317"/>
                <a:gd name="T70" fmla="*/ 454 w 259"/>
                <a:gd name="T71" fmla="*/ 43539 h 317"/>
                <a:gd name="T72" fmla="*/ 907 w 259"/>
                <a:gd name="T73" fmla="*/ 46764 h 317"/>
                <a:gd name="T74" fmla="*/ 1814 w 259"/>
                <a:gd name="T75" fmla="*/ 50219 h 317"/>
                <a:gd name="T76" fmla="*/ 2948 w 259"/>
                <a:gd name="T77" fmla="*/ 53214 h 317"/>
                <a:gd name="T78" fmla="*/ 4536 w 259"/>
                <a:gd name="T79" fmla="*/ 56209 h 317"/>
                <a:gd name="T80" fmla="*/ 6350 w 259"/>
                <a:gd name="T81" fmla="*/ 58973 h 317"/>
                <a:gd name="T82" fmla="*/ 8391 w 259"/>
                <a:gd name="T83" fmla="*/ 61968 h 317"/>
                <a:gd name="T84" fmla="*/ 10432 w 259"/>
                <a:gd name="T85" fmla="*/ 64502 h 317"/>
                <a:gd name="T86" fmla="*/ 12927 w 259"/>
                <a:gd name="T87" fmla="*/ 66805 h 317"/>
                <a:gd name="T88" fmla="*/ 18143 w 259"/>
                <a:gd name="T89" fmla="*/ 70261 h 317"/>
                <a:gd name="T90" fmla="*/ 23132 w 259"/>
                <a:gd name="T91" fmla="*/ 72104 h 317"/>
                <a:gd name="T92" fmla="*/ 26081 w 259"/>
                <a:gd name="T93" fmla="*/ 72795 h 317"/>
                <a:gd name="T94" fmla="*/ 29256 w 259"/>
                <a:gd name="T95" fmla="*/ 73025 h 317"/>
                <a:gd name="T96" fmla="*/ 29936 w 259"/>
                <a:gd name="T97" fmla="*/ 72795 h 317"/>
                <a:gd name="T98" fmla="*/ 30616 w 259"/>
                <a:gd name="T99" fmla="*/ 72795 h 317"/>
                <a:gd name="T100" fmla="*/ 31977 w 259"/>
                <a:gd name="T101" fmla="*/ 72795 h 317"/>
                <a:gd name="T102" fmla="*/ 34925 w 259"/>
                <a:gd name="T103" fmla="*/ 72104 h 317"/>
                <a:gd name="T104" fmla="*/ 40368 w 259"/>
                <a:gd name="T105" fmla="*/ 70261 h 317"/>
                <a:gd name="T106" fmla="*/ 45358 w 259"/>
                <a:gd name="T107" fmla="*/ 66805 h 317"/>
                <a:gd name="T108" fmla="*/ 46265 w 259"/>
                <a:gd name="T109" fmla="*/ 65423 h 317"/>
                <a:gd name="T110" fmla="*/ 47399 w 259"/>
                <a:gd name="T111" fmla="*/ 64502 h 317"/>
                <a:gd name="T112" fmla="*/ 49893 w 259"/>
                <a:gd name="T113" fmla="*/ 61968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69"/>
                  </a:moveTo>
                  <a:lnTo>
                    <a:pt x="229" y="256"/>
                  </a:lnTo>
                  <a:lnTo>
                    <a:pt x="232" y="250"/>
                  </a:lnTo>
                  <a:lnTo>
                    <a:pt x="237" y="244"/>
                  </a:lnTo>
                  <a:lnTo>
                    <a:pt x="243" y="231"/>
                  </a:lnTo>
                  <a:lnTo>
                    <a:pt x="250" y="218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200" y="24"/>
                  </a:lnTo>
                  <a:lnTo>
                    <a:pt x="178" y="10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80" y="10"/>
                  </a:lnTo>
                  <a:lnTo>
                    <a:pt x="57" y="24"/>
                  </a:lnTo>
                  <a:lnTo>
                    <a:pt x="37" y="46"/>
                  </a:lnTo>
                  <a:lnTo>
                    <a:pt x="20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8" y="256"/>
                  </a:lnTo>
                  <a:lnTo>
                    <a:pt x="37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2" y="313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3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4"/>
                  </a:lnTo>
                  <a:lnTo>
                    <a:pt x="209" y="280"/>
                  </a:lnTo>
                  <a:lnTo>
                    <a:pt x="220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15" name="Freeform 318"/>
            <p:cNvSpPr>
              <a:spLocks/>
            </p:cNvSpPr>
            <p:nvPr/>
          </p:nvSpPr>
          <p:spPr bwMode="auto">
            <a:xfrm>
              <a:off x="5976938" y="3122613"/>
              <a:ext cx="58737" cy="71437"/>
            </a:xfrm>
            <a:custGeom>
              <a:avLst/>
              <a:gdLst>
                <a:gd name="T0" fmla="*/ 49892 w 259"/>
                <a:gd name="T1" fmla="*/ 60845 h 317"/>
                <a:gd name="T2" fmla="*/ 51933 w 259"/>
                <a:gd name="T3" fmla="*/ 57916 h 317"/>
                <a:gd name="T4" fmla="*/ 52614 w 259"/>
                <a:gd name="T5" fmla="*/ 56338 h 317"/>
                <a:gd name="T6" fmla="*/ 53521 w 259"/>
                <a:gd name="T7" fmla="*/ 55212 h 317"/>
                <a:gd name="T8" fmla="*/ 55108 w 259"/>
                <a:gd name="T9" fmla="*/ 52282 h 317"/>
                <a:gd name="T10" fmla="*/ 56469 w 259"/>
                <a:gd name="T11" fmla="*/ 49352 h 317"/>
                <a:gd name="T12" fmla="*/ 57376 w 259"/>
                <a:gd name="T13" fmla="*/ 45972 h 317"/>
                <a:gd name="T14" fmla="*/ 57376 w 259"/>
                <a:gd name="T15" fmla="*/ 44845 h 317"/>
                <a:gd name="T16" fmla="*/ 57376 w 259"/>
                <a:gd name="T17" fmla="*/ 44395 h 317"/>
                <a:gd name="T18" fmla="*/ 57376 w 259"/>
                <a:gd name="T19" fmla="*/ 44169 h 317"/>
                <a:gd name="T20" fmla="*/ 57603 w 259"/>
                <a:gd name="T21" fmla="*/ 44169 h 317"/>
                <a:gd name="T22" fmla="*/ 58057 w 259"/>
                <a:gd name="T23" fmla="*/ 42817 h 317"/>
                <a:gd name="T24" fmla="*/ 58510 w 259"/>
                <a:gd name="T25" fmla="*/ 39211 h 317"/>
                <a:gd name="T26" fmla="*/ 58737 w 259"/>
                <a:gd name="T27" fmla="*/ 35831 h 317"/>
                <a:gd name="T28" fmla="*/ 58510 w 259"/>
                <a:gd name="T29" fmla="*/ 32226 h 317"/>
                <a:gd name="T30" fmla="*/ 58057 w 259"/>
                <a:gd name="T31" fmla="*/ 28845 h 317"/>
                <a:gd name="T32" fmla="*/ 56469 w 259"/>
                <a:gd name="T33" fmla="*/ 22310 h 317"/>
                <a:gd name="T34" fmla="*/ 53521 w 259"/>
                <a:gd name="T35" fmla="*/ 16225 h 317"/>
                <a:gd name="T36" fmla="*/ 51933 w 259"/>
                <a:gd name="T37" fmla="*/ 13296 h 317"/>
                <a:gd name="T38" fmla="*/ 49892 w 259"/>
                <a:gd name="T39" fmla="*/ 10592 h 317"/>
                <a:gd name="T40" fmla="*/ 47398 w 259"/>
                <a:gd name="T41" fmla="*/ 7887 h 317"/>
                <a:gd name="T42" fmla="*/ 45357 w 259"/>
                <a:gd name="T43" fmla="*/ 5634 h 317"/>
                <a:gd name="T44" fmla="*/ 40368 w 259"/>
                <a:gd name="T45" fmla="*/ 2479 h 317"/>
                <a:gd name="T46" fmla="*/ 34925 w 259"/>
                <a:gd name="T47" fmla="*/ 451 h 317"/>
                <a:gd name="T48" fmla="*/ 31977 w 259"/>
                <a:gd name="T49" fmla="*/ 0 h 317"/>
                <a:gd name="T50" fmla="*/ 29255 w 259"/>
                <a:gd name="T51" fmla="*/ 0 h 317"/>
                <a:gd name="T52" fmla="*/ 23132 w 259"/>
                <a:gd name="T53" fmla="*/ 451 h 317"/>
                <a:gd name="T54" fmla="*/ 18143 w 259"/>
                <a:gd name="T55" fmla="*/ 2479 h 317"/>
                <a:gd name="T56" fmla="*/ 12927 w 259"/>
                <a:gd name="T57" fmla="*/ 5634 h 317"/>
                <a:gd name="T58" fmla="*/ 8391 w 259"/>
                <a:gd name="T59" fmla="*/ 10592 h 317"/>
                <a:gd name="T60" fmla="*/ 4536 w 259"/>
                <a:gd name="T61" fmla="*/ 16225 h 317"/>
                <a:gd name="T62" fmla="*/ 1814 w 259"/>
                <a:gd name="T63" fmla="*/ 22310 h 317"/>
                <a:gd name="T64" fmla="*/ 454 w 259"/>
                <a:gd name="T65" fmla="*/ 28845 h 317"/>
                <a:gd name="T66" fmla="*/ 0 w 259"/>
                <a:gd name="T67" fmla="*/ 35831 h 317"/>
                <a:gd name="T68" fmla="*/ 0 w 259"/>
                <a:gd name="T69" fmla="*/ 39211 h 317"/>
                <a:gd name="T70" fmla="*/ 454 w 259"/>
                <a:gd name="T71" fmla="*/ 42817 h 317"/>
                <a:gd name="T72" fmla="*/ 907 w 259"/>
                <a:gd name="T73" fmla="*/ 45972 h 317"/>
                <a:gd name="T74" fmla="*/ 1814 w 259"/>
                <a:gd name="T75" fmla="*/ 49352 h 317"/>
                <a:gd name="T76" fmla="*/ 2948 w 259"/>
                <a:gd name="T77" fmla="*/ 52282 h 317"/>
                <a:gd name="T78" fmla="*/ 4536 w 259"/>
                <a:gd name="T79" fmla="*/ 55212 h 317"/>
                <a:gd name="T80" fmla="*/ 6350 w 259"/>
                <a:gd name="T81" fmla="*/ 57916 h 317"/>
                <a:gd name="T82" fmla="*/ 8391 w 259"/>
                <a:gd name="T83" fmla="*/ 60845 h 317"/>
                <a:gd name="T84" fmla="*/ 10432 w 259"/>
                <a:gd name="T85" fmla="*/ 63324 h 317"/>
                <a:gd name="T86" fmla="*/ 12927 w 259"/>
                <a:gd name="T87" fmla="*/ 65352 h 317"/>
                <a:gd name="T88" fmla="*/ 18143 w 259"/>
                <a:gd name="T89" fmla="*/ 68733 h 317"/>
                <a:gd name="T90" fmla="*/ 23132 w 259"/>
                <a:gd name="T91" fmla="*/ 70761 h 317"/>
                <a:gd name="T92" fmla="*/ 26080 w 259"/>
                <a:gd name="T93" fmla="*/ 71212 h 317"/>
                <a:gd name="T94" fmla="*/ 29255 w 259"/>
                <a:gd name="T95" fmla="*/ 71437 h 317"/>
                <a:gd name="T96" fmla="*/ 29935 w 259"/>
                <a:gd name="T97" fmla="*/ 71212 h 317"/>
                <a:gd name="T98" fmla="*/ 30616 w 259"/>
                <a:gd name="T99" fmla="*/ 71212 h 317"/>
                <a:gd name="T100" fmla="*/ 31977 w 259"/>
                <a:gd name="T101" fmla="*/ 71212 h 317"/>
                <a:gd name="T102" fmla="*/ 34925 w 259"/>
                <a:gd name="T103" fmla="*/ 70761 h 317"/>
                <a:gd name="T104" fmla="*/ 40368 w 259"/>
                <a:gd name="T105" fmla="*/ 68733 h 317"/>
                <a:gd name="T106" fmla="*/ 45357 w 259"/>
                <a:gd name="T107" fmla="*/ 65352 h 317"/>
                <a:gd name="T108" fmla="*/ 46264 w 259"/>
                <a:gd name="T109" fmla="*/ 64226 h 317"/>
                <a:gd name="T110" fmla="*/ 47398 w 259"/>
                <a:gd name="T111" fmla="*/ 63324 h 317"/>
                <a:gd name="T112" fmla="*/ 49892 w 259"/>
                <a:gd name="T113" fmla="*/ 60845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70"/>
                  </a:moveTo>
                  <a:lnTo>
                    <a:pt x="229" y="257"/>
                  </a:lnTo>
                  <a:lnTo>
                    <a:pt x="232" y="250"/>
                  </a:lnTo>
                  <a:lnTo>
                    <a:pt x="236" y="245"/>
                  </a:lnTo>
                  <a:lnTo>
                    <a:pt x="243" y="232"/>
                  </a:lnTo>
                  <a:lnTo>
                    <a:pt x="249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90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49" y="99"/>
                  </a:lnTo>
                  <a:lnTo>
                    <a:pt x="236" y="72"/>
                  </a:lnTo>
                  <a:lnTo>
                    <a:pt x="229" y="59"/>
                  </a:lnTo>
                  <a:lnTo>
                    <a:pt x="220" y="47"/>
                  </a:lnTo>
                  <a:lnTo>
                    <a:pt x="209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7" y="47"/>
                  </a:lnTo>
                  <a:lnTo>
                    <a:pt x="20" y="72"/>
                  </a:lnTo>
                  <a:lnTo>
                    <a:pt x="8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90"/>
                  </a:lnTo>
                  <a:lnTo>
                    <a:pt x="4" y="204"/>
                  </a:lnTo>
                  <a:lnTo>
                    <a:pt x="8" y="219"/>
                  </a:lnTo>
                  <a:lnTo>
                    <a:pt x="13" y="232"/>
                  </a:lnTo>
                  <a:lnTo>
                    <a:pt x="20" y="245"/>
                  </a:lnTo>
                  <a:lnTo>
                    <a:pt x="28" y="257"/>
                  </a:lnTo>
                  <a:lnTo>
                    <a:pt x="37" y="270"/>
                  </a:lnTo>
                  <a:lnTo>
                    <a:pt x="46" y="281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5"/>
                  </a:lnTo>
                  <a:lnTo>
                    <a:pt x="209" y="281"/>
                  </a:lnTo>
                  <a:lnTo>
                    <a:pt x="220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16" name="Freeform 319"/>
            <p:cNvSpPr>
              <a:spLocks/>
            </p:cNvSpPr>
            <p:nvPr/>
          </p:nvSpPr>
          <p:spPr bwMode="auto">
            <a:xfrm>
              <a:off x="5818188" y="3832225"/>
              <a:ext cx="58737" cy="71438"/>
            </a:xfrm>
            <a:custGeom>
              <a:avLst/>
              <a:gdLst>
                <a:gd name="T0" fmla="*/ 49892 w 259"/>
                <a:gd name="T1" fmla="*/ 60846 h 317"/>
                <a:gd name="T2" fmla="*/ 51933 w 259"/>
                <a:gd name="T3" fmla="*/ 57917 h 317"/>
                <a:gd name="T4" fmla="*/ 52614 w 259"/>
                <a:gd name="T5" fmla="*/ 56339 h 317"/>
                <a:gd name="T6" fmla="*/ 53748 w 259"/>
                <a:gd name="T7" fmla="*/ 55212 h 317"/>
                <a:gd name="T8" fmla="*/ 55108 w 259"/>
                <a:gd name="T9" fmla="*/ 52283 h 317"/>
                <a:gd name="T10" fmla="*/ 56696 w 259"/>
                <a:gd name="T11" fmla="*/ 49353 h 317"/>
                <a:gd name="T12" fmla="*/ 57376 w 259"/>
                <a:gd name="T13" fmla="*/ 45973 h 317"/>
                <a:gd name="T14" fmla="*/ 57376 w 259"/>
                <a:gd name="T15" fmla="*/ 44846 h 317"/>
                <a:gd name="T16" fmla="*/ 57376 w 259"/>
                <a:gd name="T17" fmla="*/ 44395 h 317"/>
                <a:gd name="T18" fmla="*/ 57376 w 259"/>
                <a:gd name="T19" fmla="*/ 44170 h 317"/>
                <a:gd name="T20" fmla="*/ 57603 w 259"/>
                <a:gd name="T21" fmla="*/ 44170 h 317"/>
                <a:gd name="T22" fmla="*/ 58057 w 259"/>
                <a:gd name="T23" fmla="*/ 42818 h 317"/>
                <a:gd name="T24" fmla="*/ 58510 w 259"/>
                <a:gd name="T25" fmla="*/ 39212 h 317"/>
                <a:gd name="T26" fmla="*/ 58737 w 259"/>
                <a:gd name="T27" fmla="*/ 35832 h 317"/>
                <a:gd name="T28" fmla="*/ 58510 w 259"/>
                <a:gd name="T29" fmla="*/ 32226 h 317"/>
                <a:gd name="T30" fmla="*/ 58057 w 259"/>
                <a:gd name="T31" fmla="*/ 28846 h 317"/>
                <a:gd name="T32" fmla="*/ 56696 w 259"/>
                <a:gd name="T33" fmla="*/ 22310 h 317"/>
                <a:gd name="T34" fmla="*/ 53748 w 259"/>
                <a:gd name="T35" fmla="*/ 16226 h 317"/>
                <a:gd name="T36" fmla="*/ 51933 w 259"/>
                <a:gd name="T37" fmla="*/ 13296 h 317"/>
                <a:gd name="T38" fmla="*/ 49892 w 259"/>
                <a:gd name="T39" fmla="*/ 10592 h 317"/>
                <a:gd name="T40" fmla="*/ 47625 w 259"/>
                <a:gd name="T41" fmla="*/ 7887 h 317"/>
                <a:gd name="T42" fmla="*/ 45357 w 259"/>
                <a:gd name="T43" fmla="*/ 5634 h 317"/>
                <a:gd name="T44" fmla="*/ 40368 w 259"/>
                <a:gd name="T45" fmla="*/ 2479 h 317"/>
                <a:gd name="T46" fmla="*/ 34925 w 259"/>
                <a:gd name="T47" fmla="*/ 451 h 317"/>
                <a:gd name="T48" fmla="*/ 31977 w 259"/>
                <a:gd name="T49" fmla="*/ 0 h 317"/>
                <a:gd name="T50" fmla="*/ 29482 w 259"/>
                <a:gd name="T51" fmla="*/ 0 h 317"/>
                <a:gd name="T52" fmla="*/ 23359 w 259"/>
                <a:gd name="T53" fmla="*/ 451 h 317"/>
                <a:gd name="T54" fmla="*/ 18143 w 259"/>
                <a:gd name="T55" fmla="*/ 2479 h 317"/>
                <a:gd name="T56" fmla="*/ 12927 w 259"/>
                <a:gd name="T57" fmla="*/ 5634 h 317"/>
                <a:gd name="T58" fmla="*/ 8618 w 259"/>
                <a:gd name="T59" fmla="*/ 10592 h 317"/>
                <a:gd name="T60" fmla="*/ 4536 w 259"/>
                <a:gd name="T61" fmla="*/ 16226 h 317"/>
                <a:gd name="T62" fmla="*/ 1814 w 259"/>
                <a:gd name="T63" fmla="*/ 22310 h 317"/>
                <a:gd name="T64" fmla="*/ 454 w 259"/>
                <a:gd name="T65" fmla="*/ 28846 h 317"/>
                <a:gd name="T66" fmla="*/ 0 w 259"/>
                <a:gd name="T67" fmla="*/ 35832 h 317"/>
                <a:gd name="T68" fmla="*/ 0 w 259"/>
                <a:gd name="T69" fmla="*/ 39212 h 317"/>
                <a:gd name="T70" fmla="*/ 454 w 259"/>
                <a:gd name="T71" fmla="*/ 42818 h 317"/>
                <a:gd name="T72" fmla="*/ 907 w 259"/>
                <a:gd name="T73" fmla="*/ 45973 h 317"/>
                <a:gd name="T74" fmla="*/ 1814 w 259"/>
                <a:gd name="T75" fmla="*/ 49353 h 317"/>
                <a:gd name="T76" fmla="*/ 2948 w 259"/>
                <a:gd name="T77" fmla="*/ 52283 h 317"/>
                <a:gd name="T78" fmla="*/ 4536 w 259"/>
                <a:gd name="T79" fmla="*/ 55212 h 317"/>
                <a:gd name="T80" fmla="*/ 6350 w 259"/>
                <a:gd name="T81" fmla="*/ 57917 h 317"/>
                <a:gd name="T82" fmla="*/ 8618 w 259"/>
                <a:gd name="T83" fmla="*/ 60846 h 317"/>
                <a:gd name="T84" fmla="*/ 10432 w 259"/>
                <a:gd name="T85" fmla="*/ 63100 h 317"/>
                <a:gd name="T86" fmla="*/ 12927 w 259"/>
                <a:gd name="T87" fmla="*/ 65353 h 317"/>
                <a:gd name="T88" fmla="*/ 18143 w 259"/>
                <a:gd name="T89" fmla="*/ 68734 h 317"/>
                <a:gd name="T90" fmla="*/ 23359 w 259"/>
                <a:gd name="T91" fmla="*/ 70762 h 317"/>
                <a:gd name="T92" fmla="*/ 26307 w 259"/>
                <a:gd name="T93" fmla="*/ 71213 h 317"/>
                <a:gd name="T94" fmla="*/ 29482 w 259"/>
                <a:gd name="T95" fmla="*/ 71438 h 317"/>
                <a:gd name="T96" fmla="*/ 29935 w 259"/>
                <a:gd name="T97" fmla="*/ 71213 h 317"/>
                <a:gd name="T98" fmla="*/ 30616 w 259"/>
                <a:gd name="T99" fmla="*/ 71213 h 317"/>
                <a:gd name="T100" fmla="*/ 31977 w 259"/>
                <a:gd name="T101" fmla="*/ 71213 h 317"/>
                <a:gd name="T102" fmla="*/ 34925 w 259"/>
                <a:gd name="T103" fmla="*/ 70762 h 317"/>
                <a:gd name="T104" fmla="*/ 40368 w 259"/>
                <a:gd name="T105" fmla="*/ 68734 h 317"/>
                <a:gd name="T106" fmla="*/ 45357 w 259"/>
                <a:gd name="T107" fmla="*/ 65353 h 317"/>
                <a:gd name="T108" fmla="*/ 46264 w 259"/>
                <a:gd name="T109" fmla="*/ 64227 h 317"/>
                <a:gd name="T110" fmla="*/ 47625 w 259"/>
                <a:gd name="T111" fmla="*/ 63100 h 317"/>
                <a:gd name="T112" fmla="*/ 49892 w 259"/>
                <a:gd name="T113" fmla="*/ 60846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70"/>
                  </a:moveTo>
                  <a:lnTo>
                    <a:pt x="229" y="257"/>
                  </a:lnTo>
                  <a:lnTo>
                    <a:pt x="232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90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29" y="59"/>
                  </a:lnTo>
                  <a:lnTo>
                    <a:pt x="220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0" y="72"/>
                  </a:lnTo>
                  <a:lnTo>
                    <a:pt x="8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90"/>
                  </a:lnTo>
                  <a:lnTo>
                    <a:pt x="4" y="204"/>
                  </a:lnTo>
                  <a:lnTo>
                    <a:pt x="8" y="219"/>
                  </a:lnTo>
                  <a:lnTo>
                    <a:pt x="13" y="232"/>
                  </a:lnTo>
                  <a:lnTo>
                    <a:pt x="20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5"/>
                  </a:lnTo>
                  <a:lnTo>
                    <a:pt x="210" y="280"/>
                  </a:lnTo>
                  <a:lnTo>
                    <a:pt x="220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17" name="Freeform 320"/>
            <p:cNvSpPr>
              <a:spLocks/>
            </p:cNvSpPr>
            <p:nvPr/>
          </p:nvSpPr>
          <p:spPr bwMode="auto">
            <a:xfrm>
              <a:off x="5756275" y="4205288"/>
              <a:ext cx="58738" cy="71437"/>
            </a:xfrm>
            <a:custGeom>
              <a:avLst/>
              <a:gdLst>
                <a:gd name="T0" fmla="*/ 49893 w 259"/>
                <a:gd name="T1" fmla="*/ 60845 h 317"/>
                <a:gd name="T2" fmla="*/ 51934 w 259"/>
                <a:gd name="T3" fmla="*/ 57916 h 317"/>
                <a:gd name="T4" fmla="*/ 52615 w 259"/>
                <a:gd name="T5" fmla="*/ 56338 h 317"/>
                <a:gd name="T6" fmla="*/ 53749 w 259"/>
                <a:gd name="T7" fmla="*/ 55212 h 317"/>
                <a:gd name="T8" fmla="*/ 55109 w 259"/>
                <a:gd name="T9" fmla="*/ 52282 h 317"/>
                <a:gd name="T10" fmla="*/ 56697 w 259"/>
                <a:gd name="T11" fmla="*/ 49352 h 317"/>
                <a:gd name="T12" fmla="*/ 57377 w 259"/>
                <a:gd name="T13" fmla="*/ 45972 h 317"/>
                <a:gd name="T14" fmla="*/ 57377 w 259"/>
                <a:gd name="T15" fmla="*/ 44845 h 317"/>
                <a:gd name="T16" fmla="*/ 57377 w 259"/>
                <a:gd name="T17" fmla="*/ 44395 h 317"/>
                <a:gd name="T18" fmla="*/ 57377 w 259"/>
                <a:gd name="T19" fmla="*/ 44169 h 317"/>
                <a:gd name="T20" fmla="*/ 57604 w 259"/>
                <a:gd name="T21" fmla="*/ 44169 h 317"/>
                <a:gd name="T22" fmla="*/ 58058 w 259"/>
                <a:gd name="T23" fmla="*/ 42592 h 317"/>
                <a:gd name="T24" fmla="*/ 58511 w 259"/>
                <a:gd name="T25" fmla="*/ 39211 h 317"/>
                <a:gd name="T26" fmla="*/ 58738 w 259"/>
                <a:gd name="T27" fmla="*/ 35831 h 317"/>
                <a:gd name="T28" fmla="*/ 58511 w 259"/>
                <a:gd name="T29" fmla="*/ 32226 h 317"/>
                <a:gd name="T30" fmla="*/ 58058 w 259"/>
                <a:gd name="T31" fmla="*/ 28845 h 317"/>
                <a:gd name="T32" fmla="*/ 56697 w 259"/>
                <a:gd name="T33" fmla="*/ 22310 h 317"/>
                <a:gd name="T34" fmla="*/ 53749 w 259"/>
                <a:gd name="T35" fmla="*/ 16225 h 317"/>
                <a:gd name="T36" fmla="*/ 51934 w 259"/>
                <a:gd name="T37" fmla="*/ 13296 h 317"/>
                <a:gd name="T38" fmla="*/ 49893 w 259"/>
                <a:gd name="T39" fmla="*/ 10592 h 317"/>
                <a:gd name="T40" fmla="*/ 47625 w 259"/>
                <a:gd name="T41" fmla="*/ 7887 h 317"/>
                <a:gd name="T42" fmla="*/ 45358 w 259"/>
                <a:gd name="T43" fmla="*/ 5634 h 317"/>
                <a:gd name="T44" fmla="*/ 40368 w 259"/>
                <a:gd name="T45" fmla="*/ 2479 h 317"/>
                <a:gd name="T46" fmla="*/ 34925 w 259"/>
                <a:gd name="T47" fmla="*/ 451 h 317"/>
                <a:gd name="T48" fmla="*/ 31977 w 259"/>
                <a:gd name="T49" fmla="*/ 0 h 317"/>
                <a:gd name="T50" fmla="*/ 29482 w 259"/>
                <a:gd name="T51" fmla="*/ 0 h 317"/>
                <a:gd name="T52" fmla="*/ 23359 w 259"/>
                <a:gd name="T53" fmla="*/ 451 h 317"/>
                <a:gd name="T54" fmla="*/ 18143 w 259"/>
                <a:gd name="T55" fmla="*/ 2479 h 317"/>
                <a:gd name="T56" fmla="*/ 12927 w 259"/>
                <a:gd name="T57" fmla="*/ 5634 h 317"/>
                <a:gd name="T58" fmla="*/ 8618 w 259"/>
                <a:gd name="T59" fmla="*/ 10592 h 317"/>
                <a:gd name="T60" fmla="*/ 4536 w 259"/>
                <a:gd name="T61" fmla="*/ 16225 h 317"/>
                <a:gd name="T62" fmla="*/ 1814 w 259"/>
                <a:gd name="T63" fmla="*/ 22310 h 317"/>
                <a:gd name="T64" fmla="*/ 454 w 259"/>
                <a:gd name="T65" fmla="*/ 28845 h 317"/>
                <a:gd name="T66" fmla="*/ 0 w 259"/>
                <a:gd name="T67" fmla="*/ 35831 h 317"/>
                <a:gd name="T68" fmla="*/ 0 w 259"/>
                <a:gd name="T69" fmla="*/ 39211 h 317"/>
                <a:gd name="T70" fmla="*/ 454 w 259"/>
                <a:gd name="T71" fmla="*/ 42592 h 317"/>
                <a:gd name="T72" fmla="*/ 907 w 259"/>
                <a:gd name="T73" fmla="*/ 45972 h 317"/>
                <a:gd name="T74" fmla="*/ 1814 w 259"/>
                <a:gd name="T75" fmla="*/ 49352 h 317"/>
                <a:gd name="T76" fmla="*/ 2948 w 259"/>
                <a:gd name="T77" fmla="*/ 52282 h 317"/>
                <a:gd name="T78" fmla="*/ 4536 w 259"/>
                <a:gd name="T79" fmla="*/ 55212 h 317"/>
                <a:gd name="T80" fmla="*/ 6350 w 259"/>
                <a:gd name="T81" fmla="*/ 57916 h 317"/>
                <a:gd name="T82" fmla="*/ 8618 w 259"/>
                <a:gd name="T83" fmla="*/ 60845 h 317"/>
                <a:gd name="T84" fmla="*/ 10432 w 259"/>
                <a:gd name="T85" fmla="*/ 63099 h 317"/>
                <a:gd name="T86" fmla="*/ 12927 w 259"/>
                <a:gd name="T87" fmla="*/ 65352 h 317"/>
                <a:gd name="T88" fmla="*/ 18143 w 259"/>
                <a:gd name="T89" fmla="*/ 68733 h 317"/>
                <a:gd name="T90" fmla="*/ 23359 w 259"/>
                <a:gd name="T91" fmla="*/ 70761 h 317"/>
                <a:gd name="T92" fmla="*/ 26307 w 259"/>
                <a:gd name="T93" fmla="*/ 71212 h 317"/>
                <a:gd name="T94" fmla="*/ 29482 w 259"/>
                <a:gd name="T95" fmla="*/ 71437 h 317"/>
                <a:gd name="T96" fmla="*/ 29936 w 259"/>
                <a:gd name="T97" fmla="*/ 71212 h 317"/>
                <a:gd name="T98" fmla="*/ 30616 w 259"/>
                <a:gd name="T99" fmla="*/ 71212 h 317"/>
                <a:gd name="T100" fmla="*/ 31977 w 259"/>
                <a:gd name="T101" fmla="*/ 71212 h 317"/>
                <a:gd name="T102" fmla="*/ 34925 w 259"/>
                <a:gd name="T103" fmla="*/ 70761 h 317"/>
                <a:gd name="T104" fmla="*/ 40368 w 259"/>
                <a:gd name="T105" fmla="*/ 68733 h 317"/>
                <a:gd name="T106" fmla="*/ 45358 w 259"/>
                <a:gd name="T107" fmla="*/ 65352 h 317"/>
                <a:gd name="T108" fmla="*/ 46265 w 259"/>
                <a:gd name="T109" fmla="*/ 64226 h 317"/>
                <a:gd name="T110" fmla="*/ 47625 w 259"/>
                <a:gd name="T111" fmla="*/ 63099 h 317"/>
                <a:gd name="T112" fmla="*/ 49893 w 259"/>
                <a:gd name="T113" fmla="*/ 60845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70"/>
                  </a:moveTo>
                  <a:lnTo>
                    <a:pt x="229" y="257"/>
                  </a:lnTo>
                  <a:lnTo>
                    <a:pt x="232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29" y="59"/>
                  </a:lnTo>
                  <a:lnTo>
                    <a:pt x="220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0" y="72"/>
                  </a:lnTo>
                  <a:lnTo>
                    <a:pt x="8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4"/>
                  </a:lnTo>
                  <a:lnTo>
                    <a:pt x="8" y="219"/>
                  </a:lnTo>
                  <a:lnTo>
                    <a:pt x="13" y="232"/>
                  </a:lnTo>
                  <a:lnTo>
                    <a:pt x="20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5"/>
                  </a:lnTo>
                  <a:lnTo>
                    <a:pt x="210" y="280"/>
                  </a:lnTo>
                  <a:lnTo>
                    <a:pt x="220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718" name="Freeform 321"/>
            <p:cNvSpPr>
              <a:spLocks/>
            </p:cNvSpPr>
            <p:nvPr/>
          </p:nvSpPr>
          <p:spPr bwMode="auto">
            <a:xfrm>
              <a:off x="5667375" y="4430713"/>
              <a:ext cx="58738" cy="73025"/>
            </a:xfrm>
            <a:custGeom>
              <a:avLst/>
              <a:gdLst>
                <a:gd name="T0" fmla="*/ 49927 w 260"/>
                <a:gd name="T1" fmla="*/ 61968 h 317"/>
                <a:gd name="T2" fmla="*/ 51961 w 260"/>
                <a:gd name="T3" fmla="*/ 58973 h 317"/>
                <a:gd name="T4" fmla="*/ 52638 w 260"/>
                <a:gd name="T5" fmla="*/ 57591 h 317"/>
                <a:gd name="T6" fmla="*/ 53542 w 260"/>
                <a:gd name="T7" fmla="*/ 56209 h 317"/>
                <a:gd name="T8" fmla="*/ 55123 w 260"/>
                <a:gd name="T9" fmla="*/ 53214 h 317"/>
                <a:gd name="T10" fmla="*/ 56479 w 260"/>
                <a:gd name="T11" fmla="*/ 50219 h 317"/>
                <a:gd name="T12" fmla="*/ 57157 w 260"/>
                <a:gd name="T13" fmla="*/ 46764 h 317"/>
                <a:gd name="T14" fmla="*/ 57157 w 260"/>
                <a:gd name="T15" fmla="*/ 45842 h 317"/>
                <a:gd name="T16" fmla="*/ 57157 w 260"/>
                <a:gd name="T17" fmla="*/ 45381 h 317"/>
                <a:gd name="T18" fmla="*/ 57157 w 260"/>
                <a:gd name="T19" fmla="*/ 45151 h 317"/>
                <a:gd name="T20" fmla="*/ 57382 w 260"/>
                <a:gd name="T21" fmla="*/ 45151 h 317"/>
                <a:gd name="T22" fmla="*/ 58060 w 260"/>
                <a:gd name="T23" fmla="*/ 43539 h 317"/>
                <a:gd name="T24" fmla="*/ 58512 w 260"/>
                <a:gd name="T25" fmla="*/ 40083 h 317"/>
                <a:gd name="T26" fmla="*/ 58738 w 260"/>
                <a:gd name="T27" fmla="*/ 36628 h 317"/>
                <a:gd name="T28" fmla="*/ 58512 w 260"/>
                <a:gd name="T29" fmla="*/ 32942 h 317"/>
                <a:gd name="T30" fmla="*/ 58060 w 260"/>
                <a:gd name="T31" fmla="*/ 29256 h 317"/>
                <a:gd name="T32" fmla="*/ 56479 w 260"/>
                <a:gd name="T33" fmla="*/ 22576 h 317"/>
                <a:gd name="T34" fmla="*/ 53542 w 260"/>
                <a:gd name="T35" fmla="*/ 16356 h 317"/>
                <a:gd name="T36" fmla="*/ 51961 w 260"/>
                <a:gd name="T37" fmla="*/ 13361 h 317"/>
                <a:gd name="T38" fmla="*/ 49927 w 260"/>
                <a:gd name="T39" fmla="*/ 10597 h 317"/>
                <a:gd name="T40" fmla="*/ 47442 w 260"/>
                <a:gd name="T41" fmla="*/ 7832 h 317"/>
                <a:gd name="T42" fmla="*/ 45183 w 260"/>
                <a:gd name="T43" fmla="*/ 5759 h 317"/>
                <a:gd name="T44" fmla="*/ 40439 w 260"/>
                <a:gd name="T45" fmla="*/ 2304 h 317"/>
                <a:gd name="T46" fmla="*/ 35017 w 260"/>
                <a:gd name="T47" fmla="*/ 461 h 317"/>
                <a:gd name="T48" fmla="*/ 32080 w 260"/>
                <a:gd name="T49" fmla="*/ 0 h 317"/>
                <a:gd name="T50" fmla="*/ 29369 w 260"/>
                <a:gd name="T51" fmla="*/ 0 h 317"/>
                <a:gd name="T52" fmla="*/ 23269 w 260"/>
                <a:gd name="T53" fmla="*/ 461 h 317"/>
                <a:gd name="T54" fmla="*/ 18073 w 260"/>
                <a:gd name="T55" fmla="*/ 2304 h 317"/>
                <a:gd name="T56" fmla="*/ 13103 w 260"/>
                <a:gd name="T57" fmla="*/ 5759 h 317"/>
                <a:gd name="T58" fmla="*/ 8585 w 260"/>
                <a:gd name="T59" fmla="*/ 10597 h 317"/>
                <a:gd name="T60" fmla="*/ 4744 w 260"/>
                <a:gd name="T61" fmla="*/ 16356 h 317"/>
                <a:gd name="T62" fmla="*/ 2033 w 260"/>
                <a:gd name="T63" fmla="*/ 22576 h 317"/>
                <a:gd name="T64" fmla="*/ 452 w 260"/>
                <a:gd name="T65" fmla="*/ 29256 h 317"/>
                <a:gd name="T66" fmla="*/ 0 w 260"/>
                <a:gd name="T67" fmla="*/ 36628 h 317"/>
                <a:gd name="T68" fmla="*/ 0 w 260"/>
                <a:gd name="T69" fmla="*/ 40083 h 317"/>
                <a:gd name="T70" fmla="*/ 452 w 260"/>
                <a:gd name="T71" fmla="*/ 43539 h 317"/>
                <a:gd name="T72" fmla="*/ 1130 w 260"/>
                <a:gd name="T73" fmla="*/ 46764 h 317"/>
                <a:gd name="T74" fmla="*/ 2033 w 260"/>
                <a:gd name="T75" fmla="*/ 50219 h 317"/>
                <a:gd name="T76" fmla="*/ 2937 w 260"/>
                <a:gd name="T77" fmla="*/ 53214 h 317"/>
                <a:gd name="T78" fmla="*/ 4744 w 260"/>
                <a:gd name="T79" fmla="*/ 56209 h 317"/>
                <a:gd name="T80" fmla="*/ 6326 w 260"/>
                <a:gd name="T81" fmla="*/ 58973 h 317"/>
                <a:gd name="T82" fmla="*/ 8585 w 260"/>
                <a:gd name="T83" fmla="*/ 61968 h 317"/>
                <a:gd name="T84" fmla="*/ 10618 w 260"/>
                <a:gd name="T85" fmla="*/ 64502 h 317"/>
                <a:gd name="T86" fmla="*/ 13103 w 260"/>
                <a:gd name="T87" fmla="*/ 66805 h 317"/>
                <a:gd name="T88" fmla="*/ 18073 w 260"/>
                <a:gd name="T89" fmla="*/ 70261 h 317"/>
                <a:gd name="T90" fmla="*/ 23269 w 260"/>
                <a:gd name="T91" fmla="*/ 72104 h 317"/>
                <a:gd name="T92" fmla="*/ 26206 w 260"/>
                <a:gd name="T93" fmla="*/ 72795 h 317"/>
                <a:gd name="T94" fmla="*/ 29369 w 260"/>
                <a:gd name="T95" fmla="*/ 73025 h 317"/>
                <a:gd name="T96" fmla="*/ 29821 w 260"/>
                <a:gd name="T97" fmla="*/ 72795 h 317"/>
                <a:gd name="T98" fmla="*/ 30724 w 260"/>
                <a:gd name="T99" fmla="*/ 72795 h 317"/>
                <a:gd name="T100" fmla="*/ 32080 w 260"/>
                <a:gd name="T101" fmla="*/ 72795 h 317"/>
                <a:gd name="T102" fmla="*/ 35017 w 260"/>
                <a:gd name="T103" fmla="*/ 72104 h 317"/>
                <a:gd name="T104" fmla="*/ 40439 w 260"/>
                <a:gd name="T105" fmla="*/ 70261 h 317"/>
                <a:gd name="T106" fmla="*/ 45183 w 260"/>
                <a:gd name="T107" fmla="*/ 66805 h 317"/>
                <a:gd name="T108" fmla="*/ 46313 w 260"/>
                <a:gd name="T109" fmla="*/ 65423 h 317"/>
                <a:gd name="T110" fmla="*/ 47442 w 260"/>
                <a:gd name="T111" fmla="*/ 64502 h 317"/>
                <a:gd name="T112" fmla="*/ 49927 w 260"/>
                <a:gd name="T113" fmla="*/ 61968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69"/>
                  </a:moveTo>
                  <a:lnTo>
                    <a:pt x="230" y="256"/>
                  </a:lnTo>
                  <a:lnTo>
                    <a:pt x="233" y="250"/>
                  </a:lnTo>
                  <a:lnTo>
                    <a:pt x="237" y="244"/>
                  </a:lnTo>
                  <a:lnTo>
                    <a:pt x="244" y="231"/>
                  </a:lnTo>
                  <a:lnTo>
                    <a:pt x="250" y="218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7" y="189"/>
                  </a:lnTo>
                  <a:lnTo>
                    <a:pt x="259" y="174"/>
                  </a:lnTo>
                  <a:lnTo>
                    <a:pt x="260" y="159"/>
                  </a:lnTo>
                  <a:lnTo>
                    <a:pt x="259" y="143"/>
                  </a:lnTo>
                  <a:lnTo>
                    <a:pt x="257" y="127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30" y="58"/>
                  </a:lnTo>
                  <a:lnTo>
                    <a:pt x="221" y="46"/>
                  </a:lnTo>
                  <a:lnTo>
                    <a:pt x="210" y="34"/>
                  </a:lnTo>
                  <a:lnTo>
                    <a:pt x="200" y="25"/>
                  </a:lnTo>
                  <a:lnTo>
                    <a:pt x="179" y="10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0"/>
                  </a:lnTo>
                  <a:lnTo>
                    <a:pt x="58" y="25"/>
                  </a:lnTo>
                  <a:lnTo>
                    <a:pt x="38" y="46"/>
                  </a:lnTo>
                  <a:lnTo>
                    <a:pt x="21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5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1" y="244"/>
                  </a:lnTo>
                  <a:lnTo>
                    <a:pt x="28" y="256"/>
                  </a:lnTo>
                  <a:lnTo>
                    <a:pt x="38" y="269"/>
                  </a:lnTo>
                  <a:lnTo>
                    <a:pt x="47" y="280"/>
                  </a:lnTo>
                  <a:lnTo>
                    <a:pt x="58" y="290"/>
                  </a:lnTo>
                  <a:lnTo>
                    <a:pt x="80" y="305"/>
                  </a:lnTo>
                  <a:lnTo>
                    <a:pt x="103" y="313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3"/>
                  </a:lnTo>
                  <a:lnTo>
                    <a:pt x="179" y="305"/>
                  </a:lnTo>
                  <a:lnTo>
                    <a:pt x="200" y="290"/>
                  </a:lnTo>
                  <a:lnTo>
                    <a:pt x="205" y="284"/>
                  </a:lnTo>
                  <a:lnTo>
                    <a:pt x="210" y="280"/>
                  </a:lnTo>
                  <a:lnTo>
                    <a:pt x="221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659" name="Rectangle 323"/>
            <p:cNvSpPr>
              <a:spLocks noChangeArrowheads="1"/>
            </p:cNvSpPr>
            <p:nvPr/>
          </p:nvSpPr>
          <p:spPr bwMode="auto">
            <a:xfrm>
              <a:off x="6870700" y="5281613"/>
              <a:ext cx="5969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b="1" dirty="0" err="1">
                  <a:solidFill>
                    <a:srgbClr val="000066"/>
                  </a:solidFill>
                </a:rPr>
                <a:t>Week</a:t>
              </a:r>
              <a:endParaRPr lang="fr-FR" sz="1200" b="1" dirty="0">
                <a:solidFill>
                  <a:srgbClr val="000066"/>
                </a:solidFill>
              </a:endParaRPr>
            </a:p>
          </p:txBody>
        </p:sp>
        <p:sp>
          <p:nvSpPr>
            <p:cNvPr id="17723" name="ZoneTexte 319"/>
            <p:cNvSpPr txBox="1">
              <a:spLocks noChangeArrowheads="1"/>
            </p:cNvSpPr>
            <p:nvPr/>
          </p:nvSpPr>
          <p:spPr bwMode="auto">
            <a:xfrm>
              <a:off x="7239000" y="2395538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8000"/>
                  </a:solidFill>
                </a:rPr>
                <a:t>79.8%</a:t>
              </a:r>
            </a:p>
          </p:txBody>
        </p:sp>
        <p:sp>
          <p:nvSpPr>
            <p:cNvPr id="17724" name="ZoneTexte 320"/>
            <p:cNvSpPr txBox="1">
              <a:spLocks noChangeArrowheads="1"/>
            </p:cNvSpPr>
            <p:nvPr/>
          </p:nvSpPr>
          <p:spPr bwMode="auto">
            <a:xfrm>
              <a:off x="7239000" y="3233738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CC0000"/>
                  </a:solidFill>
                </a:rPr>
                <a:t>72.7%</a:t>
              </a:r>
            </a:p>
          </p:txBody>
        </p:sp>
        <p:sp>
          <p:nvSpPr>
            <p:cNvPr id="17725" name="ZoneTexte 321"/>
            <p:cNvSpPr txBox="1">
              <a:spLocks noChangeArrowheads="1"/>
            </p:cNvSpPr>
            <p:nvPr/>
          </p:nvSpPr>
          <p:spPr bwMode="auto">
            <a:xfrm>
              <a:off x="7239000" y="3462338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333399"/>
                  </a:solidFill>
                </a:rPr>
                <a:t>62.6%</a:t>
              </a:r>
            </a:p>
          </p:txBody>
        </p:sp>
      </p:grpSp>
      <p:grpSp>
        <p:nvGrpSpPr>
          <p:cNvPr id="327" name="Groupe 326"/>
          <p:cNvGrpSpPr/>
          <p:nvPr/>
        </p:nvGrpSpPr>
        <p:grpSpPr>
          <a:xfrm>
            <a:off x="116650" y="2130425"/>
            <a:ext cx="3937825" cy="4000500"/>
            <a:chOff x="116650" y="2130425"/>
            <a:chExt cx="3937825" cy="4000500"/>
          </a:xfrm>
        </p:grpSpPr>
        <p:sp>
          <p:nvSpPr>
            <p:cNvPr id="17420" name="Line 20"/>
            <p:cNvSpPr>
              <a:spLocks noChangeShapeType="1"/>
            </p:cNvSpPr>
            <p:nvPr/>
          </p:nvSpPr>
          <p:spPr bwMode="auto">
            <a:xfrm>
              <a:off x="950913" y="5019675"/>
              <a:ext cx="21113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8" name="Freeform 28"/>
            <p:cNvSpPr>
              <a:spLocks/>
            </p:cNvSpPr>
            <p:nvPr/>
          </p:nvSpPr>
          <p:spPr bwMode="auto">
            <a:xfrm>
              <a:off x="1162050" y="5019675"/>
              <a:ext cx="463550" cy="63500"/>
            </a:xfrm>
            <a:custGeom>
              <a:avLst/>
              <a:gdLst>
                <a:gd name="T0" fmla="*/ 0 w 2044"/>
                <a:gd name="T1" fmla="*/ 63500 h 281"/>
                <a:gd name="T2" fmla="*/ 0 w 2044"/>
                <a:gd name="T3" fmla="*/ 0 h 281"/>
                <a:gd name="T4" fmla="*/ 463550 w 2044"/>
                <a:gd name="T5" fmla="*/ 0 h 281"/>
                <a:gd name="T6" fmla="*/ 0 60000 65536"/>
                <a:gd name="T7" fmla="*/ 0 60000 65536"/>
                <a:gd name="T8" fmla="*/ 0 60000 65536"/>
                <a:gd name="T9" fmla="*/ 0 w 2044"/>
                <a:gd name="T10" fmla="*/ 0 h 281"/>
                <a:gd name="T11" fmla="*/ 2044 w 2044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4" h="281">
                  <a:moveTo>
                    <a:pt x="0" y="281"/>
                  </a:moveTo>
                  <a:lnTo>
                    <a:pt x="0" y="0"/>
                  </a:lnTo>
                  <a:lnTo>
                    <a:pt x="2044" y="0"/>
                  </a:lnTo>
                </a:path>
              </a:pathLst>
            </a:custGeom>
            <a:noFill/>
            <a:ln w="952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9" name="Line 29"/>
            <p:cNvSpPr>
              <a:spLocks noChangeShapeType="1"/>
            </p:cNvSpPr>
            <p:nvPr/>
          </p:nvSpPr>
          <p:spPr bwMode="auto">
            <a:xfrm flipV="1">
              <a:off x="3941763" y="5019675"/>
              <a:ext cx="0" cy="63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0" name="Freeform 30"/>
            <p:cNvSpPr>
              <a:spLocks/>
            </p:cNvSpPr>
            <p:nvPr/>
          </p:nvSpPr>
          <p:spPr bwMode="auto">
            <a:xfrm>
              <a:off x="3014663" y="5019675"/>
              <a:ext cx="976312" cy="0"/>
            </a:xfrm>
            <a:custGeom>
              <a:avLst/>
              <a:gdLst>
                <a:gd name="T0" fmla="*/ 0 w 4305"/>
                <a:gd name="T1" fmla="*/ 463096 w 4305"/>
                <a:gd name="T2" fmla="*/ 926646 w 4305"/>
                <a:gd name="T3" fmla="*/ 976312 w 4305"/>
                <a:gd name="T4" fmla="*/ 0 60000 65536"/>
                <a:gd name="T5" fmla="*/ 0 60000 65536"/>
                <a:gd name="T6" fmla="*/ 0 60000 65536"/>
                <a:gd name="T7" fmla="*/ 0 60000 65536"/>
                <a:gd name="T8" fmla="*/ 0 w 4305"/>
                <a:gd name="T9" fmla="*/ 4305 w 4305"/>
              </a:gdLst>
              <a:ahLst/>
              <a:cxnLst>
                <a:cxn ang="T4">
                  <a:pos x="T0" y="0"/>
                </a:cxn>
                <a:cxn ang="T5">
                  <a:pos x="T1" y="0"/>
                </a:cxn>
                <a:cxn ang="T6">
                  <a:pos x="T2" y="0"/>
                </a:cxn>
                <a:cxn ang="T7">
                  <a:pos x="T3" y="0"/>
                </a:cxn>
              </a:cxnLst>
              <a:rect l="T8" t="0" r="T9" b="0"/>
              <a:pathLst>
                <a:path w="4305">
                  <a:moveTo>
                    <a:pt x="0" y="0"/>
                  </a:moveTo>
                  <a:lnTo>
                    <a:pt x="2042" y="0"/>
                  </a:lnTo>
                  <a:lnTo>
                    <a:pt x="4086" y="0"/>
                  </a:lnTo>
                  <a:lnTo>
                    <a:pt x="4305" y="0"/>
                  </a:lnTo>
                </a:path>
              </a:pathLst>
            </a:custGeom>
            <a:noFill/>
            <a:ln w="952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6" name="Line 36"/>
            <p:cNvSpPr>
              <a:spLocks noChangeShapeType="1"/>
            </p:cNvSpPr>
            <p:nvPr/>
          </p:nvSpPr>
          <p:spPr bwMode="auto">
            <a:xfrm flipH="1">
              <a:off x="900113" y="4460875"/>
              <a:ext cx="50800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7" name="Line 37"/>
            <p:cNvSpPr>
              <a:spLocks noChangeShapeType="1"/>
            </p:cNvSpPr>
            <p:nvPr/>
          </p:nvSpPr>
          <p:spPr bwMode="auto">
            <a:xfrm>
              <a:off x="950913" y="4460875"/>
              <a:ext cx="0" cy="55880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8" name="Line 38"/>
            <p:cNvSpPr>
              <a:spLocks noChangeShapeType="1"/>
            </p:cNvSpPr>
            <p:nvPr/>
          </p:nvSpPr>
          <p:spPr bwMode="auto">
            <a:xfrm flipH="1">
              <a:off x="900113" y="4043363"/>
              <a:ext cx="50800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39" name="Line 39"/>
            <p:cNvSpPr>
              <a:spLocks noChangeShapeType="1"/>
            </p:cNvSpPr>
            <p:nvPr/>
          </p:nvSpPr>
          <p:spPr bwMode="auto">
            <a:xfrm flipV="1">
              <a:off x="1625600" y="5019675"/>
              <a:ext cx="0" cy="63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0" name="Line 40"/>
            <p:cNvSpPr>
              <a:spLocks noChangeShapeType="1"/>
            </p:cNvSpPr>
            <p:nvPr/>
          </p:nvSpPr>
          <p:spPr bwMode="auto">
            <a:xfrm flipV="1">
              <a:off x="2397125" y="5019675"/>
              <a:ext cx="0" cy="63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1" name="Line 41"/>
            <p:cNvSpPr>
              <a:spLocks noChangeShapeType="1"/>
            </p:cNvSpPr>
            <p:nvPr/>
          </p:nvSpPr>
          <p:spPr bwMode="auto">
            <a:xfrm>
              <a:off x="2089150" y="5019675"/>
              <a:ext cx="0" cy="63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2" name="Line 42"/>
            <p:cNvSpPr>
              <a:spLocks noChangeShapeType="1"/>
            </p:cNvSpPr>
            <p:nvPr/>
          </p:nvSpPr>
          <p:spPr bwMode="auto">
            <a:xfrm>
              <a:off x="2089150" y="5019675"/>
              <a:ext cx="307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3" name="Line 43"/>
            <p:cNvSpPr>
              <a:spLocks noChangeShapeType="1"/>
            </p:cNvSpPr>
            <p:nvPr/>
          </p:nvSpPr>
          <p:spPr bwMode="auto">
            <a:xfrm>
              <a:off x="1625600" y="5019675"/>
              <a:ext cx="463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4" name="Line 44"/>
            <p:cNvSpPr>
              <a:spLocks noChangeShapeType="1"/>
            </p:cNvSpPr>
            <p:nvPr/>
          </p:nvSpPr>
          <p:spPr bwMode="auto">
            <a:xfrm flipV="1">
              <a:off x="3014663" y="5019675"/>
              <a:ext cx="0" cy="63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5" name="Line 45"/>
            <p:cNvSpPr>
              <a:spLocks noChangeShapeType="1"/>
            </p:cNvSpPr>
            <p:nvPr/>
          </p:nvSpPr>
          <p:spPr bwMode="auto">
            <a:xfrm>
              <a:off x="2706688" y="5019675"/>
              <a:ext cx="0" cy="63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6" name="Line 46"/>
            <p:cNvSpPr>
              <a:spLocks noChangeShapeType="1"/>
            </p:cNvSpPr>
            <p:nvPr/>
          </p:nvSpPr>
          <p:spPr bwMode="auto">
            <a:xfrm>
              <a:off x="2706688" y="5019675"/>
              <a:ext cx="307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7" name="Line 47"/>
            <p:cNvSpPr>
              <a:spLocks noChangeShapeType="1"/>
            </p:cNvSpPr>
            <p:nvPr/>
          </p:nvSpPr>
          <p:spPr bwMode="auto">
            <a:xfrm>
              <a:off x="3478213" y="5019675"/>
              <a:ext cx="0" cy="63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8" name="Freeform 48"/>
            <p:cNvSpPr>
              <a:spLocks/>
            </p:cNvSpPr>
            <p:nvPr/>
          </p:nvSpPr>
          <p:spPr bwMode="auto">
            <a:xfrm>
              <a:off x="950913" y="2797175"/>
              <a:ext cx="0" cy="1663700"/>
            </a:xfrm>
            <a:custGeom>
              <a:avLst/>
              <a:gdLst>
                <a:gd name="T0" fmla="*/ 0 h 7335"/>
                <a:gd name="T1" fmla="*/ 415528 h 7335"/>
                <a:gd name="T2" fmla="*/ 831056 h 7335"/>
                <a:gd name="T3" fmla="*/ 1246811 h 7335"/>
                <a:gd name="T4" fmla="*/ 1663700 h 7335"/>
                <a:gd name="T5" fmla="*/ 0 60000 65536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h 7335"/>
                <a:gd name="T11" fmla="*/ 7335 h 7335"/>
              </a:gdLst>
              <a:ahLst/>
              <a:cxnLst>
                <a:cxn ang="T5">
                  <a:pos x="0" y="T0"/>
                </a:cxn>
                <a:cxn ang="T6">
                  <a:pos x="0" y="T1"/>
                </a:cxn>
                <a:cxn ang="T7">
                  <a:pos x="0" y="T2"/>
                </a:cxn>
                <a:cxn ang="T8">
                  <a:pos x="0" y="T3"/>
                </a:cxn>
                <a:cxn ang="T9">
                  <a:pos x="0" y="T4"/>
                </a:cxn>
              </a:cxnLst>
              <a:rect l="0" t="T10" r="0" b="T11"/>
              <a:pathLst>
                <a:path h="7335">
                  <a:moveTo>
                    <a:pt x="0" y="0"/>
                  </a:moveTo>
                  <a:lnTo>
                    <a:pt x="0" y="1832"/>
                  </a:lnTo>
                  <a:lnTo>
                    <a:pt x="0" y="3664"/>
                  </a:lnTo>
                  <a:lnTo>
                    <a:pt x="0" y="5497"/>
                  </a:lnTo>
                  <a:lnTo>
                    <a:pt x="0" y="7335"/>
                  </a:lnTo>
                </a:path>
              </a:pathLst>
            </a:custGeom>
            <a:noFill/>
            <a:ln w="9525" cmpd="sng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49" name="Line 49"/>
            <p:cNvSpPr>
              <a:spLocks noChangeShapeType="1"/>
            </p:cNvSpPr>
            <p:nvPr/>
          </p:nvSpPr>
          <p:spPr bwMode="auto">
            <a:xfrm>
              <a:off x="2397125" y="5019675"/>
              <a:ext cx="3095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50" name="Line 50"/>
            <p:cNvSpPr>
              <a:spLocks noChangeShapeType="1"/>
            </p:cNvSpPr>
            <p:nvPr/>
          </p:nvSpPr>
          <p:spPr bwMode="auto">
            <a:xfrm>
              <a:off x="950913" y="2322513"/>
              <a:ext cx="0" cy="58737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51" name="Line 51"/>
            <p:cNvSpPr>
              <a:spLocks noChangeShapeType="1"/>
            </p:cNvSpPr>
            <p:nvPr/>
          </p:nvSpPr>
          <p:spPr bwMode="auto">
            <a:xfrm flipH="1">
              <a:off x="901700" y="2381250"/>
              <a:ext cx="49213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52" name="Line 52"/>
            <p:cNvSpPr>
              <a:spLocks noChangeShapeType="1"/>
            </p:cNvSpPr>
            <p:nvPr/>
          </p:nvSpPr>
          <p:spPr bwMode="auto">
            <a:xfrm flipH="1">
              <a:off x="900113" y="2797175"/>
              <a:ext cx="50800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53" name="Line 53"/>
            <p:cNvSpPr>
              <a:spLocks noChangeShapeType="1"/>
            </p:cNvSpPr>
            <p:nvPr/>
          </p:nvSpPr>
          <p:spPr bwMode="auto">
            <a:xfrm>
              <a:off x="950913" y="2381250"/>
              <a:ext cx="0" cy="415925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54" name="Line 54"/>
            <p:cNvSpPr>
              <a:spLocks noChangeShapeType="1"/>
            </p:cNvSpPr>
            <p:nvPr/>
          </p:nvSpPr>
          <p:spPr bwMode="auto">
            <a:xfrm flipH="1">
              <a:off x="900113" y="3213100"/>
              <a:ext cx="50800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55" name="Line 55"/>
            <p:cNvSpPr>
              <a:spLocks noChangeShapeType="1"/>
            </p:cNvSpPr>
            <p:nvPr/>
          </p:nvSpPr>
          <p:spPr bwMode="auto">
            <a:xfrm flipH="1">
              <a:off x="900113" y="3627438"/>
              <a:ext cx="50800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57" name="Line 57"/>
            <p:cNvSpPr>
              <a:spLocks noChangeShapeType="1"/>
            </p:cNvSpPr>
            <p:nvPr/>
          </p:nvSpPr>
          <p:spPr bwMode="auto">
            <a:xfrm flipV="1">
              <a:off x="3014663" y="2286000"/>
              <a:ext cx="0" cy="2733675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58" name="Line 58"/>
            <p:cNvSpPr>
              <a:spLocks noChangeShapeType="1"/>
            </p:cNvSpPr>
            <p:nvPr/>
          </p:nvSpPr>
          <p:spPr bwMode="auto">
            <a:xfrm>
              <a:off x="3752850" y="4149725"/>
              <a:ext cx="7938" cy="0"/>
            </a:xfrm>
            <a:prstGeom prst="line">
              <a:avLst/>
            </a:prstGeom>
            <a:noFill/>
            <a:ln w="15875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62" name="Rectangle 62"/>
            <p:cNvSpPr>
              <a:spLocks noChangeArrowheads="1"/>
            </p:cNvSpPr>
            <p:nvPr/>
          </p:nvSpPr>
          <p:spPr bwMode="auto">
            <a:xfrm>
              <a:off x="1554163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17463" name="Rectangle 63"/>
            <p:cNvSpPr>
              <a:spLocks noChangeArrowheads="1"/>
            </p:cNvSpPr>
            <p:nvPr/>
          </p:nvSpPr>
          <p:spPr bwMode="auto">
            <a:xfrm>
              <a:off x="1119188" y="5103813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7464" name="Rectangle 64"/>
            <p:cNvSpPr>
              <a:spLocks noChangeArrowheads="1"/>
            </p:cNvSpPr>
            <p:nvPr/>
          </p:nvSpPr>
          <p:spPr bwMode="auto">
            <a:xfrm>
              <a:off x="2017713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17465" name="Rectangle 65"/>
            <p:cNvSpPr>
              <a:spLocks noChangeArrowheads="1"/>
            </p:cNvSpPr>
            <p:nvPr/>
          </p:nvSpPr>
          <p:spPr bwMode="auto">
            <a:xfrm>
              <a:off x="2325688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64</a:t>
              </a:r>
            </a:p>
          </p:txBody>
        </p:sp>
        <p:sp>
          <p:nvSpPr>
            <p:cNvPr id="17466" name="Rectangle 66"/>
            <p:cNvSpPr>
              <a:spLocks noChangeArrowheads="1"/>
            </p:cNvSpPr>
            <p:nvPr/>
          </p:nvSpPr>
          <p:spPr bwMode="auto">
            <a:xfrm>
              <a:off x="2635250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7467" name="Rectangle 67"/>
            <p:cNvSpPr>
              <a:spLocks noChangeArrowheads="1"/>
            </p:cNvSpPr>
            <p:nvPr/>
          </p:nvSpPr>
          <p:spPr bwMode="auto">
            <a:xfrm>
              <a:off x="2943225" y="5103813"/>
              <a:ext cx="139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17468" name="Rectangle 68"/>
            <p:cNvSpPr>
              <a:spLocks noChangeArrowheads="1"/>
            </p:cNvSpPr>
            <p:nvPr/>
          </p:nvSpPr>
          <p:spPr bwMode="auto">
            <a:xfrm>
              <a:off x="3376613" y="5103813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120</a:t>
              </a:r>
            </a:p>
          </p:txBody>
        </p:sp>
        <p:sp>
          <p:nvSpPr>
            <p:cNvPr id="17469" name="Rectangle 69"/>
            <p:cNvSpPr>
              <a:spLocks noChangeArrowheads="1"/>
            </p:cNvSpPr>
            <p:nvPr/>
          </p:nvSpPr>
          <p:spPr bwMode="auto">
            <a:xfrm>
              <a:off x="3840163" y="5103813"/>
              <a:ext cx="2095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1000">
                  <a:solidFill>
                    <a:srgbClr val="000066"/>
                  </a:solidFill>
                </a:rPr>
                <a:t>144</a:t>
              </a:r>
            </a:p>
          </p:txBody>
        </p:sp>
        <p:sp>
          <p:nvSpPr>
            <p:cNvPr id="17470" name="Rectangle 70"/>
            <p:cNvSpPr>
              <a:spLocks noChangeArrowheads="1"/>
            </p:cNvSpPr>
            <p:nvPr/>
          </p:nvSpPr>
          <p:spPr bwMode="auto">
            <a:xfrm>
              <a:off x="687388" y="4381500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0.0</a:t>
              </a:r>
            </a:p>
          </p:txBody>
        </p:sp>
        <p:sp>
          <p:nvSpPr>
            <p:cNvPr id="17471" name="Rectangle 71"/>
            <p:cNvSpPr>
              <a:spLocks noChangeArrowheads="1"/>
            </p:cNvSpPr>
            <p:nvPr/>
          </p:nvSpPr>
          <p:spPr bwMode="auto">
            <a:xfrm>
              <a:off x="687388" y="2301875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1.0</a:t>
              </a:r>
            </a:p>
          </p:txBody>
        </p:sp>
        <p:sp>
          <p:nvSpPr>
            <p:cNvPr id="17472" name="Rectangle 73"/>
            <p:cNvSpPr>
              <a:spLocks noChangeArrowheads="1"/>
            </p:cNvSpPr>
            <p:nvPr/>
          </p:nvSpPr>
          <p:spPr bwMode="auto">
            <a:xfrm>
              <a:off x="1547813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563</a:t>
              </a:r>
            </a:p>
          </p:txBody>
        </p:sp>
        <p:sp>
          <p:nvSpPr>
            <p:cNvPr id="17473" name="Rectangle 74"/>
            <p:cNvSpPr>
              <a:spLocks noChangeArrowheads="1"/>
            </p:cNvSpPr>
            <p:nvPr/>
          </p:nvSpPr>
          <p:spPr bwMode="auto">
            <a:xfrm>
              <a:off x="1547813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566</a:t>
              </a:r>
            </a:p>
          </p:txBody>
        </p:sp>
        <p:sp>
          <p:nvSpPr>
            <p:cNvPr id="17474" name="Rectangle 75"/>
            <p:cNvSpPr>
              <a:spLocks noChangeArrowheads="1"/>
            </p:cNvSpPr>
            <p:nvPr/>
          </p:nvSpPr>
          <p:spPr bwMode="auto">
            <a:xfrm>
              <a:off x="1547813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564</a:t>
              </a:r>
            </a:p>
          </p:txBody>
        </p:sp>
        <p:sp>
          <p:nvSpPr>
            <p:cNvPr id="17475" name="Rectangle 76"/>
            <p:cNvSpPr>
              <a:spLocks noChangeArrowheads="1"/>
            </p:cNvSpPr>
            <p:nvPr/>
          </p:nvSpPr>
          <p:spPr bwMode="auto">
            <a:xfrm>
              <a:off x="1084263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605</a:t>
              </a:r>
            </a:p>
          </p:txBody>
        </p:sp>
        <p:sp>
          <p:nvSpPr>
            <p:cNvPr id="17476" name="Rectangle 77"/>
            <p:cNvSpPr>
              <a:spLocks noChangeArrowheads="1"/>
            </p:cNvSpPr>
            <p:nvPr/>
          </p:nvSpPr>
          <p:spPr bwMode="auto">
            <a:xfrm>
              <a:off x="1084263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603</a:t>
              </a:r>
            </a:p>
          </p:txBody>
        </p:sp>
        <p:sp>
          <p:nvSpPr>
            <p:cNvPr id="17477" name="Rectangle 78"/>
            <p:cNvSpPr>
              <a:spLocks noChangeArrowheads="1"/>
            </p:cNvSpPr>
            <p:nvPr/>
          </p:nvSpPr>
          <p:spPr bwMode="auto">
            <a:xfrm>
              <a:off x="1084263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601</a:t>
              </a:r>
            </a:p>
          </p:txBody>
        </p:sp>
        <p:sp>
          <p:nvSpPr>
            <p:cNvPr id="17478" name="Rectangle 79"/>
            <p:cNvSpPr>
              <a:spLocks noChangeArrowheads="1"/>
            </p:cNvSpPr>
            <p:nvPr/>
          </p:nvSpPr>
          <p:spPr bwMode="auto">
            <a:xfrm>
              <a:off x="2011363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553</a:t>
              </a:r>
            </a:p>
          </p:txBody>
        </p:sp>
        <p:sp>
          <p:nvSpPr>
            <p:cNvPr id="17479" name="Rectangle 80"/>
            <p:cNvSpPr>
              <a:spLocks noChangeArrowheads="1"/>
            </p:cNvSpPr>
            <p:nvPr/>
          </p:nvSpPr>
          <p:spPr bwMode="auto">
            <a:xfrm>
              <a:off x="2011363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555</a:t>
              </a:r>
            </a:p>
          </p:txBody>
        </p:sp>
        <p:sp>
          <p:nvSpPr>
            <p:cNvPr id="17480" name="Rectangle 81"/>
            <p:cNvSpPr>
              <a:spLocks noChangeArrowheads="1"/>
            </p:cNvSpPr>
            <p:nvPr/>
          </p:nvSpPr>
          <p:spPr bwMode="auto">
            <a:xfrm>
              <a:off x="2011363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542</a:t>
              </a:r>
            </a:p>
          </p:txBody>
        </p:sp>
        <p:sp>
          <p:nvSpPr>
            <p:cNvPr id="17481" name="Rectangle 82"/>
            <p:cNvSpPr>
              <a:spLocks noChangeArrowheads="1"/>
            </p:cNvSpPr>
            <p:nvPr/>
          </p:nvSpPr>
          <p:spPr bwMode="auto">
            <a:xfrm>
              <a:off x="2936875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515</a:t>
              </a:r>
            </a:p>
          </p:txBody>
        </p:sp>
        <p:sp>
          <p:nvSpPr>
            <p:cNvPr id="17482" name="Rectangle 83"/>
            <p:cNvSpPr>
              <a:spLocks noChangeArrowheads="1"/>
            </p:cNvSpPr>
            <p:nvPr/>
          </p:nvSpPr>
          <p:spPr bwMode="auto">
            <a:xfrm>
              <a:off x="2936875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526</a:t>
              </a:r>
            </a:p>
          </p:txBody>
        </p:sp>
        <p:sp>
          <p:nvSpPr>
            <p:cNvPr id="17483" name="Rectangle 84"/>
            <p:cNvSpPr>
              <a:spLocks noChangeArrowheads="1"/>
            </p:cNvSpPr>
            <p:nvPr/>
          </p:nvSpPr>
          <p:spPr bwMode="auto">
            <a:xfrm>
              <a:off x="2936875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518</a:t>
              </a:r>
            </a:p>
          </p:txBody>
        </p:sp>
        <p:sp>
          <p:nvSpPr>
            <p:cNvPr id="17484" name="Rectangle 85"/>
            <p:cNvSpPr>
              <a:spLocks noChangeArrowheads="1"/>
            </p:cNvSpPr>
            <p:nvPr/>
          </p:nvSpPr>
          <p:spPr bwMode="auto">
            <a:xfrm>
              <a:off x="3863975" y="570865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394</a:t>
              </a:r>
            </a:p>
          </p:txBody>
        </p:sp>
        <p:sp>
          <p:nvSpPr>
            <p:cNvPr id="17485" name="Rectangle 86"/>
            <p:cNvSpPr>
              <a:spLocks noChangeArrowheads="1"/>
            </p:cNvSpPr>
            <p:nvPr/>
          </p:nvSpPr>
          <p:spPr bwMode="auto">
            <a:xfrm>
              <a:off x="3863975" y="5851525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410</a:t>
              </a:r>
            </a:p>
          </p:txBody>
        </p:sp>
        <p:sp>
          <p:nvSpPr>
            <p:cNvPr id="17486" name="Rectangle 87"/>
            <p:cNvSpPr>
              <a:spLocks noChangeArrowheads="1"/>
            </p:cNvSpPr>
            <p:nvPr/>
          </p:nvSpPr>
          <p:spPr bwMode="auto">
            <a:xfrm>
              <a:off x="3863975" y="5994400"/>
              <a:ext cx="190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914400"/>
              <a:r>
                <a:rPr lang="fr-FR" sz="900">
                  <a:solidFill>
                    <a:srgbClr val="000066"/>
                  </a:solidFill>
                </a:rPr>
                <a:t>387</a:t>
              </a:r>
            </a:p>
          </p:txBody>
        </p:sp>
        <p:sp>
          <p:nvSpPr>
            <p:cNvPr id="17487" name="Rectangle 88"/>
            <p:cNvSpPr>
              <a:spLocks noChangeArrowheads="1"/>
            </p:cNvSpPr>
            <p:nvPr/>
          </p:nvSpPr>
          <p:spPr bwMode="auto">
            <a:xfrm>
              <a:off x="582613" y="5708650"/>
              <a:ext cx="3048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ATV/r</a:t>
              </a:r>
            </a:p>
          </p:txBody>
        </p:sp>
        <p:sp>
          <p:nvSpPr>
            <p:cNvPr id="17488" name="Rectangle 89"/>
            <p:cNvSpPr>
              <a:spLocks noChangeArrowheads="1"/>
            </p:cNvSpPr>
            <p:nvPr/>
          </p:nvSpPr>
          <p:spPr bwMode="auto">
            <a:xfrm>
              <a:off x="630238" y="5851525"/>
              <a:ext cx="2349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RAL</a:t>
              </a:r>
            </a:p>
          </p:txBody>
        </p:sp>
        <p:sp>
          <p:nvSpPr>
            <p:cNvPr id="17489" name="Rectangle 90"/>
            <p:cNvSpPr>
              <a:spLocks noChangeArrowheads="1"/>
            </p:cNvSpPr>
            <p:nvPr/>
          </p:nvSpPr>
          <p:spPr bwMode="auto">
            <a:xfrm>
              <a:off x="571500" y="5994400"/>
              <a:ext cx="31750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900" b="1">
                  <a:solidFill>
                    <a:srgbClr val="000066"/>
                  </a:solidFill>
                </a:rPr>
                <a:t>DRV/r</a:t>
              </a:r>
            </a:p>
          </p:txBody>
        </p:sp>
        <p:sp>
          <p:nvSpPr>
            <p:cNvPr id="17490" name="Rectangle 91"/>
            <p:cNvSpPr>
              <a:spLocks noChangeArrowheads="1"/>
            </p:cNvSpPr>
            <p:nvPr/>
          </p:nvSpPr>
          <p:spPr bwMode="auto">
            <a:xfrm>
              <a:off x="116650" y="5527675"/>
              <a:ext cx="2055050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 b="1" dirty="0">
                  <a:solidFill>
                    <a:srgbClr val="000066"/>
                  </a:solidFill>
                </a:rPr>
                <a:t>Participants </a:t>
              </a:r>
              <a:r>
                <a:rPr lang="fr-FR" sz="1000" b="1" dirty="0" err="1">
                  <a:solidFill>
                    <a:srgbClr val="000066"/>
                  </a:solidFill>
                </a:rPr>
                <a:t>contributing</a:t>
              </a:r>
              <a:r>
                <a:rPr lang="fr-FR" sz="1000" b="1" dirty="0">
                  <a:solidFill>
                    <a:srgbClr val="000066"/>
                  </a:solidFill>
                </a:rPr>
                <a:t> data, </a:t>
              </a:r>
              <a:r>
                <a:rPr lang="fr-FR" sz="1000" b="1" dirty="0" smtClean="0">
                  <a:solidFill>
                    <a:srgbClr val="000066"/>
                  </a:solidFill>
                </a:rPr>
                <a:t>N</a:t>
              </a:r>
              <a:endParaRPr lang="fr-FR" sz="1000" b="1" dirty="0">
                <a:solidFill>
                  <a:srgbClr val="000066"/>
                </a:solidFill>
              </a:endParaRPr>
            </a:p>
          </p:txBody>
        </p:sp>
        <p:sp>
          <p:nvSpPr>
            <p:cNvPr id="17516" name="Rectangle 118"/>
            <p:cNvSpPr>
              <a:spLocks noChangeArrowheads="1"/>
            </p:cNvSpPr>
            <p:nvPr/>
          </p:nvSpPr>
          <p:spPr bwMode="auto">
            <a:xfrm>
              <a:off x="687388" y="2717800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0.8</a:t>
              </a:r>
            </a:p>
          </p:txBody>
        </p:sp>
        <p:sp>
          <p:nvSpPr>
            <p:cNvPr id="17517" name="Rectangle 119"/>
            <p:cNvSpPr>
              <a:spLocks noChangeArrowheads="1"/>
            </p:cNvSpPr>
            <p:nvPr/>
          </p:nvSpPr>
          <p:spPr bwMode="auto">
            <a:xfrm>
              <a:off x="687388" y="3133725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0.6</a:t>
              </a:r>
            </a:p>
          </p:txBody>
        </p:sp>
        <p:sp>
          <p:nvSpPr>
            <p:cNvPr id="17518" name="Rectangle 120"/>
            <p:cNvSpPr>
              <a:spLocks noChangeArrowheads="1"/>
            </p:cNvSpPr>
            <p:nvPr/>
          </p:nvSpPr>
          <p:spPr bwMode="auto">
            <a:xfrm>
              <a:off x="687388" y="3549650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17519" name="Rectangle 121"/>
            <p:cNvSpPr>
              <a:spLocks noChangeArrowheads="1"/>
            </p:cNvSpPr>
            <p:nvPr/>
          </p:nvSpPr>
          <p:spPr bwMode="auto">
            <a:xfrm>
              <a:off x="687388" y="3963988"/>
              <a:ext cx="1746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000">
                  <a:solidFill>
                    <a:srgbClr val="000066"/>
                  </a:solidFill>
                </a:rPr>
                <a:t>0.2</a:t>
              </a:r>
            </a:p>
          </p:txBody>
        </p:sp>
        <p:sp>
          <p:nvSpPr>
            <p:cNvPr id="17531" name="Freeform 133"/>
            <p:cNvSpPr>
              <a:spLocks/>
            </p:cNvSpPr>
            <p:nvPr/>
          </p:nvSpPr>
          <p:spPr bwMode="auto">
            <a:xfrm>
              <a:off x="3922713" y="2541588"/>
              <a:ext cx="114300" cy="101600"/>
            </a:xfrm>
            <a:custGeom>
              <a:avLst/>
              <a:gdLst>
                <a:gd name="T0" fmla="*/ 0 w 503"/>
                <a:gd name="T1" fmla="*/ 101600 h 448"/>
                <a:gd name="T2" fmla="*/ 57264 w 503"/>
                <a:gd name="T3" fmla="*/ 101600 h 448"/>
                <a:gd name="T4" fmla="*/ 57264 w 503"/>
                <a:gd name="T5" fmla="*/ 50573 h 448"/>
                <a:gd name="T6" fmla="*/ 57264 w 503"/>
                <a:gd name="T7" fmla="*/ 0 h 448"/>
                <a:gd name="T8" fmla="*/ 114300 w 503"/>
                <a:gd name="T9" fmla="*/ 0 h 4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3"/>
                <a:gd name="T16" fmla="*/ 0 h 448"/>
                <a:gd name="T17" fmla="*/ 503 w 503"/>
                <a:gd name="T18" fmla="*/ 448 h 4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3" h="448">
                  <a:moveTo>
                    <a:pt x="0" y="448"/>
                  </a:moveTo>
                  <a:lnTo>
                    <a:pt x="252" y="448"/>
                  </a:lnTo>
                  <a:lnTo>
                    <a:pt x="252" y="223"/>
                  </a:lnTo>
                  <a:lnTo>
                    <a:pt x="252" y="0"/>
                  </a:lnTo>
                  <a:lnTo>
                    <a:pt x="503" y="0"/>
                  </a:lnTo>
                </a:path>
              </a:pathLst>
            </a:custGeom>
            <a:noFill/>
            <a:ln w="7938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32" name="Line 134"/>
            <p:cNvSpPr>
              <a:spLocks noChangeShapeType="1"/>
            </p:cNvSpPr>
            <p:nvPr/>
          </p:nvSpPr>
          <p:spPr bwMode="auto">
            <a:xfrm flipH="1">
              <a:off x="3979863" y="2643188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33" name="Line 135"/>
            <p:cNvSpPr>
              <a:spLocks noChangeShapeType="1"/>
            </p:cNvSpPr>
            <p:nvPr/>
          </p:nvSpPr>
          <p:spPr bwMode="auto">
            <a:xfrm>
              <a:off x="3922713" y="2541588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34" name="Line 136"/>
            <p:cNvSpPr>
              <a:spLocks noChangeShapeType="1"/>
            </p:cNvSpPr>
            <p:nvPr/>
          </p:nvSpPr>
          <p:spPr bwMode="auto">
            <a:xfrm flipH="1">
              <a:off x="1662113" y="2784475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35" name="Freeform 137"/>
            <p:cNvSpPr>
              <a:spLocks/>
            </p:cNvSpPr>
            <p:nvPr/>
          </p:nvSpPr>
          <p:spPr bwMode="auto">
            <a:xfrm>
              <a:off x="2071688" y="2576513"/>
              <a:ext cx="114300" cy="101600"/>
            </a:xfrm>
            <a:custGeom>
              <a:avLst/>
              <a:gdLst>
                <a:gd name="T0" fmla="*/ 0 w 503"/>
                <a:gd name="T1" fmla="*/ 101600 h 449"/>
                <a:gd name="T2" fmla="*/ 57036 w 503"/>
                <a:gd name="T3" fmla="*/ 101600 h 449"/>
                <a:gd name="T4" fmla="*/ 57036 w 503"/>
                <a:gd name="T5" fmla="*/ 57475 h 449"/>
                <a:gd name="T6" fmla="*/ 57036 w 503"/>
                <a:gd name="T7" fmla="*/ 0 h 449"/>
                <a:gd name="T8" fmla="*/ 114300 w 503"/>
                <a:gd name="T9" fmla="*/ 0 h 4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3"/>
                <a:gd name="T16" fmla="*/ 0 h 449"/>
                <a:gd name="T17" fmla="*/ 503 w 503"/>
                <a:gd name="T18" fmla="*/ 449 h 4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3" h="449">
                  <a:moveTo>
                    <a:pt x="0" y="449"/>
                  </a:moveTo>
                  <a:lnTo>
                    <a:pt x="251" y="449"/>
                  </a:lnTo>
                  <a:lnTo>
                    <a:pt x="251" y="254"/>
                  </a:lnTo>
                  <a:lnTo>
                    <a:pt x="251" y="0"/>
                  </a:lnTo>
                  <a:lnTo>
                    <a:pt x="503" y="0"/>
                  </a:lnTo>
                </a:path>
              </a:pathLst>
            </a:custGeom>
            <a:noFill/>
            <a:ln w="7938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36" name="Line 138"/>
            <p:cNvSpPr>
              <a:spLocks noChangeShapeType="1"/>
            </p:cNvSpPr>
            <p:nvPr/>
          </p:nvSpPr>
          <p:spPr bwMode="auto">
            <a:xfrm>
              <a:off x="2071688" y="2576513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37" name="Line 139"/>
            <p:cNvSpPr>
              <a:spLocks noChangeShapeType="1"/>
            </p:cNvSpPr>
            <p:nvPr/>
          </p:nvSpPr>
          <p:spPr bwMode="auto">
            <a:xfrm flipH="1">
              <a:off x="2128838" y="2678113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38" name="Freeform 140"/>
            <p:cNvSpPr>
              <a:spLocks/>
            </p:cNvSpPr>
            <p:nvPr/>
          </p:nvSpPr>
          <p:spPr bwMode="auto">
            <a:xfrm>
              <a:off x="1604963" y="2682875"/>
              <a:ext cx="114300" cy="101600"/>
            </a:xfrm>
            <a:custGeom>
              <a:avLst/>
              <a:gdLst>
                <a:gd name="T0" fmla="*/ 0 w 503"/>
                <a:gd name="T1" fmla="*/ 101600 h 448"/>
                <a:gd name="T2" fmla="*/ 30450 w 503"/>
                <a:gd name="T3" fmla="*/ 101600 h 448"/>
                <a:gd name="T4" fmla="*/ 57036 w 503"/>
                <a:gd name="T5" fmla="*/ 101600 h 448"/>
                <a:gd name="T6" fmla="*/ 57036 w 503"/>
                <a:gd name="T7" fmla="*/ 50573 h 448"/>
                <a:gd name="T8" fmla="*/ 57036 w 503"/>
                <a:gd name="T9" fmla="*/ 0 h 448"/>
                <a:gd name="T10" fmla="*/ 114300 w 503"/>
                <a:gd name="T11" fmla="*/ 0 h 4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3"/>
                <a:gd name="T19" fmla="*/ 0 h 448"/>
                <a:gd name="T20" fmla="*/ 503 w 503"/>
                <a:gd name="T21" fmla="*/ 448 h 4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3" h="448">
                  <a:moveTo>
                    <a:pt x="0" y="448"/>
                  </a:moveTo>
                  <a:lnTo>
                    <a:pt x="134" y="448"/>
                  </a:lnTo>
                  <a:lnTo>
                    <a:pt x="251" y="448"/>
                  </a:lnTo>
                  <a:lnTo>
                    <a:pt x="251" y="223"/>
                  </a:lnTo>
                  <a:lnTo>
                    <a:pt x="251" y="0"/>
                  </a:lnTo>
                  <a:lnTo>
                    <a:pt x="503" y="0"/>
                  </a:lnTo>
                </a:path>
              </a:pathLst>
            </a:custGeom>
            <a:noFill/>
            <a:ln w="7938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39" name="Line 141"/>
            <p:cNvSpPr>
              <a:spLocks noChangeShapeType="1"/>
            </p:cNvSpPr>
            <p:nvPr/>
          </p:nvSpPr>
          <p:spPr bwMode="auto">
            <a:xfrm>
              <a:off x="1604963" y="2682875"/>
              <a:ext cx="57150" cy="0"/>
            </a:xfrm>
            <a:prstGeom prst="line">
              <a:avLst/>
            </a:prstGeom>
            <a:noFill/>
            <a:ln w="7938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0" name="Freeform 142"/>
            <p:cNvSpPr>
              <a:spLocks/>
            </p:cNvSpPr>
            <p:nvPr/>
          </p:nvSpPr>
          <p:spPr bwMode="auto">
            <a:xfrm>
              <a:off x="1111250" y="2554288"/>
              <a:ext cx="2868613" cy="1912937"/>
            </a:xfrm>
            <a:custGeom>
              <a:avLst/>
              <a:gdLst>
                <a:gd name="T0" fmla="*/ 0 w 12651"/>
                <a:gd name="T1" fmla="*/ 1912937 h 8437"/>
                <a:gd name="T2" fmla="*/ 92287 w 12651"/>
                <a:gd name="T3" fmla="*/ 1912937 h 8437"/>
                <a:gd name="T4" fmla="*/ 172103 w 12651"/>
                <a:gd name="T5" fmla="*/ 1657410 h 8437"/>
                <a:gd name="T6" fmla="*/ 402254 w 12651"/>
                <a:gd name="T7" fmla="*/ 463213 h 8437"/>
                <a:gd name="T8" fmla="*/ 524473 w 12651"/>
                <a:gd name="T9" fmla="*/ 230586 h 8437"/>
                <a:gd name="T10" fmla="*/ 551002 w 12651"/>
                <a:gd name="T11" fmla="*/ 179572 h 8437"/>
                <a:gd name="T12" fmla="*/ 776165 w 12651"/>
                <a:gd name="T13" fmla="*/ 123342 h 8437"/>
                <a:gd name="T14" fmla="*/ 1016973 w 12651"/>
                <a:gd name="T15" fmla="*/ 80263 h 8437"/>
                <a:gd name="T16" fmla="*/ 1644163 w 12651"/>
                <a:gd name="T17" fmla="*/ 80263 h 8437"/>
                <a:gd name="T18" fmla="*/ 1940299 w 12651"/>
                <a:gd name="T19" fmla="*/ 51922 h 8437"/>
                <a:gd name="T20" fmla="*/ 2244824 w 12651"/>
                <a:gd name="T21" fmla="*/ 51922 h 8437"/>
                <a:gd name="T22" fmla="*/ 2555018 w 12651"/>
                <a:gd name="T23" fmla="*/ 0 h 8437"/>
                <a:gd name="T24" fmla="*/ 2868613 w 12651"/>
                <a:gd name="T25" fmla="*/ 38998 h 84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651"/>
                <a:gd name="T40" fmla="*/ 0 h 8437"/>
                <a:gd name="T41" fmla="*/ 12651 w 12651"/>
                <a:gd name="T42" fmla="*/ 8437 h 843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651" h="8437">
                  <a:moveTo>
                    <a:pt x="0" y="8437"/>
                  </a:moveTo>
                  <a:lnTo>
                    <a:pt x="407" y="8437"/>
                  </a:lnTo>
                  <a:lnTo>
                    <a:pt x="759" y="7310"/>
                  </a:lnTo>
                  <a:lnTo>
                    <a:pt x="1774" y="2043"/>
                  </a:lnTo>
                  <a:lnTo>
                    <a:pt x="2313" y="1017"/>
                  </a:lnTo>
                  <a:lnTo>
                    <a:pt x="2430" y="792"/>
                  </a:lnTo>
                  <a:lnTo>
                    <a:pt x="3423" y="544"/>
                  </a:lnTo>
                  <a:lnTo>
                    <a:pt x="4485" y="354"/>
                  </a:lnTo>
                  <a:lnTo>
                    <a:pt x="7251" y="354"/>
                  </a:lnTo>
                  <a:lnTo>
                    <a:pt x="8557" y="229"/>
                  </a:lnTo>
                  <a:lnTo>
                    <a:pt x="9900" y="229"/>
                  </a:lnTo>
                  <a:lnTo>
                    <a:pt x="11268" y="0"/>
                  </a:lnTo>
                  <a:lnTo>
                    <a:pt x="12651" y="172"/>
                  </a:lnTo>
                </a:path>
              </a:pathLst>
            </a:custGeom>
            <a:noFill/>
            <a:ln w="19050" cmpd="sng">
              <a:solidFill>
                <a:srgbClr val="CC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1" name="Freeform 143"/>
            <p:cNvSpPr>
              <a:spLocks/>
            </p:cNvSpPr>
            <p:nvPr/>
          </p:nvSpPr>
          <p:spPr bwMode="auto">
            <a:xfrm>
              <a:off x="1174750" y="4430713"/>
              <a:ext cx="58738" cy="73025"/>
            </a:xfrm>
            <a:custGeom>
              <a:avLst/>
              <a:gdLst>
                <a:gd name="T0" fmla="*/ 4518 w 260"/>
                <a:gd name="T1" fmla="*/ 16125 h 317"/>
                <a:gd name="T2" fmla="*/ 678 w 260"/>
                <a:gd name="T3" fmla="*/ 29026 h 317"/>
                <a:gd name="T4" fmla="*/ 0 w 260"/>
                <a:gd name="T5" fmla="*/ 39853 h 317"/>
                <a:gd name="T6" fmla="*/ 1130 w 260"/>
                <a:gd name="T7" fmla="*/ 46533 h 317"/>
                <a:gd name="T8" fmla="*/ 2937 w 260"/>
                <a:gd name="T9" fmla="*/ 52983 h 317"/>
                <a:gd name="T10" fmla="*/ 6100 w 260"/>
                <a:gd name="T11" fmla="*/ 58742 h 317"/>
                <a:gd name="T12" fmla="*/ 10392 w 260"/>
                <a:gd name="T13" fmla="*/ 64271 h 317"/>
                <a:gd name="T14" fmla="*/ 17847 w 260"/>
                <a:gd name="T15" fmla="*/ 70030 h 317"/>
                <a:gd name="T16" fmla="*/ 23269 w 260"/>
                <a:gd name="T17" fmla="*/ 72334 h 317"/>
                <a:gd name="T18" fmla="*/ 29369 w 260"/>
                <a:gd name="T19" fmla="*/ 73025 h 317"/>
                <a:gd name="T20" fmla="*/ 30724 w 260"/>
                <a:gd name="T21" fmla="*/ 72795 h 317"/>
                <a:gd name="T22" fmla="*/ 35017 w 260"/>
                <a:gd name="T23" fmla="*/ 72334 h 317"/>
                <a:gd name="T24" fmla="*/ 40439 w 260"/>
                <a:gd name="T25" fmla="*/ 70030 h 317"/>
                <a:gd name="T26" fmla="*/ 41794 w 260"/>
                <a:gd name="T27" fmla="*/ 68418 h 317"/>
                <a:gd name="T28" fmla="*/ 42020 w 260"/>
                <a:gd name="T29" fmla="*/ 68187 h 317"/>
                <a:gd name="T30" fmla="*/ 44957 w 260"/>
                <a:gd name="T31" fmla="*/ 66575 h 317"/>
                <a:gd name="T32" fmla="*/ 47216 w 260"/>
                <a:gd name="T33" fmla="*/ 64271 h 317"/>
                <a:gd name="T34" fmla="*/ 51735 w 260"/>
                <a:gd name="T35" fmla="*/ 58742 h 317"/>
                <a:gd name="T36" fmla="*/ 53316 w 260"/>
                <a:gd name="T37" fmla="*/ 55978 h 317"/>
                <a:gd name="T38" fmla="*/ 56253 w 260"/>
                <a:gd name="T39" fmla="*/ 49989 h 317"/>
                <a:gd name="T40" fmla="*/ 57157 w 260"/>
                <a:gd name="T41" fmla="*/ 45612 h 317"/>
                <a:gd name="T42" fmla="*/ 57157 w 260"/>
                <a:gd name="T43" fmla="*/ 44921 h 317"/>
                <a:gd name="T44" fmla="*/ 58060 w 260"/>
                <a:gd name="T45" fmla="*/ 43308 h 317"/>
                <a:gd name="T46" fmla="*/ 58738 w 260"/>
                <a:gd name="T47" fmla="*/ 36397 h 317"/>
                <a:gd name="T48" fmla="*/ 58060 w 260"/>
                <a:gd name="T49" fmla="*/ 29026 h 317"/>
                <a:gd name="T50" fmla="*/ 56253 w 260"/>
                <a:gd name="T51" fmla="*/ 22345 h 317"/>
                <a:gd name="T52" fmla="*/ 51735 w 260"/>
                <a:gd name="T53" fmla="*/ 13131 h 317"/>
                <a:gd name="T54" fmla="*/ 47216 w 260"/>
                <a:gd name="T55" fmla="*/ 7602 h 317"/>
                <a:gd name="T56" fmla="*/ 42698 w 260"/>
                <a:gd name="T57" fmla="*/ 3686 h 317"/>
                <a:gd name="T58" fmla="*/ 35017 w 260"/>
                <a:gd name="T59" fmla="*/ 461 h 317"/>
                <a:gd name="T60" fmla="*/ 29369 w 260"/>
                <a:gd name="T61" fmla="*/ 0 h 317"/>
                <a:gd name="T62" fmla="*/ 17847 w 260"/>
                <a:gd name="T63" fmla="*/ 2534 h 317"/>
                <a:gd name="T64" fmla="*/ 8359 w 260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20" y="70"/>
                  </a:lnTo>
                  <a:lnTo>
                    <a:pt x="9" y="97"/>
                  </a:lnTo>
                  <a:lnTo>
                    <a:pt x="3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3" y="188"/>
                  </a:lnTo>
                  <a:lnTo>
                    <a:pt x="5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09"/>
                  </a:lnTo>
                  <a:lnTo>
                    <a:pt x="179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9" y="296"/>
                  </a:lnTo>
                  <a:lnTo>
                    <a:pt x="199" y="289"/>
                  </a:lnTo>
                  <a:lnTo>
                    <a:pt x="204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9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3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5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9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9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2" name="Freeform 144"/>
            <p:cNvSpPr>
              <a:spLocks/>
            </p:cNvSpPr>
            <p:nvPr/>
          </p:nvSpPr>
          <p:spPr bwMode="auto">
            <a:xfrm>
              <a:off x="1255713" y="4168775"/>
              <a:ext cx="58737" cy="71438"/>
            </a:xfrm>
            <a:custGeom>
              <a:avLst/>
              <a:gdLst>
                <a:gd name="T0" fmla="*/ 4518 w 260"/>
                <a:gd name="T1" fmla="*/ 15775 h 317"/>
                <a:gd name="T2" fmla="*/ 678 w 260"/>
                <a:gd name="T3" fmla="*/ 28395 h 317"/>
                <a:gd name="T4" fmla="*/ 0 w 260"/>
                <a:gd name="T5" fmla="*/ 38987 h 317"/>
                <a:gd name="T6" fmla="*/ 1130 w 260"/>
                <a:gd name="T7" fmla="*/ 45522 h 317"/>
                <a:gd name="T8" fmla="*/ 2937 w 260"/>
                <a:gd name="T9" fmla="*/ 51832 h 317"/>
                <a:gd name="T10" fmla="*/ 6100 w 260"/>
                <a:gd name="T11" fmla="*/ 57466 h 317"/>
                <a:gd name="T12" fmla="*/ 10392 w 260"/>
                <a:gd name="T13" fmla="*/ 62874 h 317"/>
                <a:gd name="T14" fmla="*/ 17847 w 260"/>
                <a:gd name="T15" fmla="*/ 68508 h 317"/>
                <a:gd name="T16" fmla="*/ 23269 w 260"/>
                <a:gd name="T17" fmla="*/ 70762 h 317"/>
                <a:gd name="T18" fmla="*/ 29369 w 260"/>
                <a:gd name="T19" fmla="*/ 71438 h 317"/>
                <a:gd name="T20" fmla="*/ 30724 w 260"/>
                <a:gd name="T21" fmla="*/ 71213 h 317"/>
                <a:gd name="T22" fmla="*/ 35016 w 260"/>
                <a:gd name="T23" fmla="*/ 70762 h 317"/>
                <a:gd name="T24" fmla="*/ 40438 w 260"/>
                <a:gd name="T25" fmla="*/ 68508 h 317"/>
                <a:gd name="T26" fmla="*/ 41794 w 260"/>
                <a:gd name="T27" fmla="*/ 66931 h 317"/>
                <a:gd name="T28" fmla="*/ 42020 w 260"/>
                <a:gd name="T29" fmla="*/ 66706 h 317"/>
                <a:gd name="T30" fmla="*/ 44956 w 260"/>
                <a:gd name="T31" fmla="*/ 65128 h 317"/>
                <a:gd name="T32" fmla="*/ 47216 w 260"/>
                <a:gd name="T33" fmla="*/ 62874 h 317"/>
                <a:gd name="T34" fmla="*/ 51734 w 260"/>
                <a:gd name="T35" fmla="*/ 57466 h 317"/>
                <a:gd name="T36" fmla="*/ 53315 w 260"/>
                <a:gd name="T37" fmla="*/ 54762 h 317"/>
                <a:gd name="T38" fmla="*/ 56252 w 260"/>
                <a:gd name="T39" fmla="*/ 48902 h 317"/>
                <a:gd name="T40" fmla="*/ 57382 w 260"/>
                <a:gd name="T41" fmla="*/ 44621 h 317"/>
                <a:gd name="T42" fmla="*/ 57382 w 260"/>
                <a:gd name="T43" fmla="*/ 43719 h 317"/>
                <a:gd name="T44" fmla="*/ 58059 w 260"/>
                <a:gd name="T45" fmla="*/ 42367 h 317"/>
                <a:gd name="T46" fmla="*/ 58737 w 260"/>
                <a:gd name="T47" fmla="*/ 35606 h 317"/>
                <a:gd name="T48" fmla="*/ 58059 w 260"/>
                <a:gd name="T49" fmla="*/ 28395 h 317"/>
                <a:gd name="T50" fmla="*/ 56252 w 260"/>
                <a:gd name="T51" fmla="*/ 21860 h 317"/>
                <a:gd name="T52" fmla="*/ 51734 w 260"/>
                <a:gd name="T53" fmla="*/ 12845 h 317"/>
                <a:gd name="T54" fmla="*/ 47216 w 260"/>
                <a:gd name="T55" fmla="*/ 7437 h 317"/>
                <a:gd name="T56" fmla="*/ 42697 w 260"/>
                <a:gd name="T57" fmla="*/ 3606 h 317"/>
                <a:gd name="T58" fmla="*/ 35016 w 260"/>
                <a:gd name="T59" fmla="*/ 451 h 317"/>
                <a:gd name="T60" fmla="*/ 29369 w 260"/>
                <a:gd name="T61" fmla="*/ 0 h 317"/>
                <a:gd name="T62" fmla="*/ 17847 w 260"/>
                <a:gd name="T63" fmla="*/ 2479 h 317"/>
                <a:gd name="T64" fmla="*/ 8359 w 260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20" y="70"/>
                  </a:lnTo>
                  <a:lnTo>
                    <a:pt x="9" y="97"/>
                  </a:lnTo>
                  <a:lnTo>
                    <a:pt x="3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3" y="188"/>
                  </a:lnTo>
                  <a:lnTo>
                    <a:pt x="5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09"/>
                  </a:lnTo>
                  <a:lnTo>
                    <a:pt x="179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9" y="296"/>
                  </a:lnTo>
                  <a:lnTo>
                    <a:pt x="199" y="289"/>
                  </a:lnTo>
                  <a:lnTo>
                    <a:pt x="204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9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3" y="230"/>
                  </a:lnTo>
                  <a:lnTo>
                    <a:pt x="249" y="217"/>
                  </a:lnTo>
                  <a:lnTo>
                    <a:pt x="254" y="202"/>
                  </a:lnTo>
                  <a:lnTo>
                    <a:pt x="254" y="198"/>
                  </a:lnTo>
                  <a:lnTo>
                    <a:pt x="254" y="196"/>
                  </a:lnTo>
                  <a:lnTo>
                    <a:pt x="254" y="194"/>
                  </a:lnTo>
                  <a:lnTo>
                    <a:pt x="255" y="194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1"/>
                  </a:lnTo>
                  <a:lnTo>
                    <a:pt x="257" y="126"/>
                  </a:lnTo>
                  <a:lnTo>
                    <a:pt x="254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9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9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3" name="Freeform 145"/>
            <p:cNvSpPr>
              <a:spLocks/>
            </p:cNvSpPr>
            <p:nvPr/>
          </p:nvSpPr>
          <p:spPr bwMode="auto">
            <a:xfrm>
              <a:off x="1330325" y="3781425"/>
              <a:ext cx="58738" cy="71438"/>
            </a:xfrm>
            <a:custGeom>
              <a:avLst/>
              <a:gdLst>
                <a:gd name="T0" fmla="*/ 4518 w 260"/>
                <a:gd name="T1" fmla="*/ 16000 h 317"/>
                <a:gd name="T2" fmla="*/ 452 w 260"/>
                <a:gd name="T3" fmla="*/ 28620 h 317"/>
                <a:gd name="T4" fmla="*/ 0 w 260"/>
                <a:gd name="T5" fmla="*/ 38987 h 317"/>
                <a:gd name="T6" fmla="*/ 1130 w 260"/>
                <a:gd name="T7" fmla="*/ 45747 h 317"/>
                <a:gd name="T8" fmla="*/ 2937 w 260"/>
                <a:gd name="T9" fmla="*/ 52057 h 317"/>
                <a:gd name="T10" fmla="*/ 6100 w 260"/>
                <a:gd name="T11" fmla="*/ 57691 h 317"/>
                <a:gd name="T12" fmla="*/ 10392 w 260"/>
                <a:gd name="T13" fmla="*/ 62874 h 317"/>
                <a:gd name="T14" fmla="*/ 17847 w 260"/>
                <a:gd name="T15" fmla="*/ 68508 h 317"/>
                <a:gd name="T16" fmla="*/ 23269 w 260"/>
                <a:gd name="T17" fmla="*/ 70762 h 317"/>
                <a:gd name="T18" fmla="*/ 29369 w 260"/>
                <a:gd name="T19" fmla="*/ 71438 h 317"/>
                <a:gd name="T20" fmla="*/ 30724 w 260"/>
                <a:gd name="T21" fmla="*/ 71213 h 317"/>
                <a:gd name="T22" fmla="*/ 35017 w 260"/>
                <a:gd name="T23" fmla="*/ 70762 h 317"/>
                <a:gd name="T24" fmla="*/ 40439 w 260"/>
                <a:gd name="T25" fmla="*/ 68508 h 317"/>
                <a:gd name="T26" fmla="*/ 41794 w 260"/>
                <a:gd name="T27" fmla="*/ 67156 h 317"/>
                <a:gd name="T28" fmla="*/ 42020 w 260"/>
                <a:gd name="T29" fmla="*/ 66931 h 317"/>
                <a:gd name="T30" fmla="*/ 44957 w 260"/>
                <a:gd name="T31" fmla="*/ 65128 h 317"/>
                <a:gd name="T32" fmla="*/ 47216 w 260"/>
                <a:gd name="T33" fmla="*/ 62874 h 317"/>
                <a:gd name="T34" fmla="*/ 51735 w 260"/>
                <a:gd name="T35" fmla="*/ 57691 h 317"/>
                <a:gd name="T36" fmla="*/ 53316 w 260"/>
                <a:gd name="T37" fmla="*/ 54987 h 317"/>
                <a:gd name="T38" fmla="*/ 56253 w 260"/>
                <a:gd name="T39" fmla="*/ 49128 h 317"/>
                <a:gd name="T40" fmla="*/ 57157 w 260"/>
                <a:gd name="T41" fmla="*/ 44621 h 317"/>
                <a:gd name="T42" fmla="*/ 57157 w 260"/>
                <a:gd name="T43" fmla="*/ 43945 h 317"/>
                <a:gd name="T44" fmla="*/ 58060 w 260"/>
                <a:gd name="T45" fmla="*/ 42592 h 317"/>
                <a:gd name="T46" fmla="*/ 58738 w 260"/>
                <a:gd name="T47" fmla="*/ 35606 h 317"/>
                <a:gd name="T48" fmla="*/ 58060 w 260"/>
                <a:gd name="T49" fmla="*/ 28620 h 317"/>
                <a:gd name="T50" fmla="*/ 56253 w 260"/>
                <a:gd name="T51" fmla="*/ 22085 h 317"/>
                <a:gd name="T52" fmla="*/ 51735 w 260"/>
                <a:gd name="T53" fmla="*/ 13071 h 317"/>
                <a:gd name="T54" fmla="*/ 47216 w 260"/>
                <a:gd name="T55" fmla="*/ 7662 h 317"/>
                <a:gd name="T56" fmla="*/ 42698 w 260"/>
                <a:gd name="T57" fmla="*/ 3831 h 317"/>
                <a:gd name="T58" fmla="*/ 35017 w 260"/>
                <a:gd name="T59" fmla="*/ 451 h 317"/>
                <a:gd name="T60" fmla="*/ 29369 w 260"/>
                <a:gd name="T61" fmla="*/ 0 h 317"/>
                <a:gd name="T62" fmla="*/ 17847 w 260"/>
                <a:gd name="T63" fmla="*/ 2479 h 317"/>
                <a:gd name="T64" fmla="*/ 8359 w 260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6"/>
                  </a:moveTo>
                  <a:lnTo>
                    <a:pt x="20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9"/>
                  </a:lnTo>
                  <a:lnTo>
                    <a:pt x="5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90" y="310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10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9" y="297"/>
                  </a:lnTo>
                  <a:lnTo>
                    <a:pt x="199" y="289"/>
                  </a:lnTo>
                  <a:lnTo>
                    <a:pt x="204" y="284"/>
                  </a:lnTo>
                  <a:lnTo>
                    <a:pt x="209" y="279"/>
                  </a:lnTo>
                  <a:lnTo>
                    <a:pt x="220" y="269"/>
                  </a:lnTo>
                  <a:lnTo>
                    <a:pt x="229" y="256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3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5" y="195"/>
                  </a:lnTo>
                  <a:lnTo>
                    <a:pt x="257" y="189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9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9" y="17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4" name="Freeform 146"/>
            <p:cNvSpPr>
              <a:spLocks/>
            </p:cNvSpPr>
            <p:nvPr/>
          </p:nvSpPr>
          <p:spPr bwMode="auto">
            <a:xfrm>
              <a:off x="1484313" y="2981325"/>
              <a:ext cx="58737" cy="71438"/>
            </a:xfrm>
            <a:custGeom>
              <a:avLst/>
              <a:gdLst>
                <a:gd name="T0" fmla="*/ 4309 w 259"/>
                <a:gd name="T1" fmla="*/ 15775 h 317"/>
                <a:gd name="T2" fmla="*/ 454 w 259"/>
                <a:gd name="T3" fmla="*/ 28620 h 317"/>
                <a:gd name="T4" fmla="*/ 0 w 259"/>
                <a:gd name="T5" fmla="*/ 38987 h 317"/>
                <a:gd name="T6" fmla="*/ 907 w 259"/>
                <a:gd name="T7" fmla="*/ 45522 h 317"/>
                <a:gd name="T8" fmla="*/ 2948 w 259"/>
                <a:gd name="T9" fmla="*/ 51832 h 317"/>
                <a:gd name="T10" fmla="*/ 6123 w 259"/>
                <a:gd name="T11" fmla="*/ 57466 h 317"/>
                <a:gd name="T12" fmla="*/ 10205 w 259"/>
                <a:gd name="T13" fmla="*/ 62874 h 317"/>
                <a:gd name="T14" fmla="*/ 17916 w 259"/>
                <a:gd name="T15" fmla="*/ 68508 h 317"/>
                <a:gd name="T16" fmla="*/ 23132 w 259"/>
                <a:gd name="T17" fmla="*/ 70762 h 317"/>
                <a:gd name="T18" fmla="*/ 29255 w 259"/>
                <a:gd name="T19" fmla="*/ 71438 h 317"/>
                <a:gd name="T20" fmla="*/ 30616 w 259"/>
                <a:gd name="T21" fmla="*/ 71213 h 317"/>
                <a:gd name="T22" fmla="*/ 34925 w 259"/>
                <a:gd name="T23" fmla="*/ 70762 h 317"/>
                <a:gd name="T24" fmla="*/ 40368 w 259"/>
                <a:gd name="T25" fmla="*/ 68508 h 317"/>
                <a:gd name="T26" fmla="*/ 41955 w 259"/>
                <a:gd name="T27" fmla="*/ 66931 h 317"/>
                <a:gd name="T28" fmla="*/ 42182 w 259"/>
                <a:gd name="T29" fmla="*/ 66706 h 317"/>
                <a:gd name="T30" fmla="*/ 45130 w 259"/>
                <a:gd name="T31" fmla="*/ 65128 h 317"/>
                <a:gd name="T32" fmla="*/ 47171 w 259"/>
                <a:gd name="T33" fmla="*/ 62874 h 317"/>
                <a:gd name="T34" fmla="*/ 51707 w 259"/>
                <a:gd name="T35" fmla="*/ 57466 h 317"/>
                <a:gd name="T36" fmla="*/ 53294 w 259"/>
                <a:gd name="T37" fmla="*/ 54762 h 317"/>
                <a:gd name="T38" fmla="*/ 56242 w 259"/>
                <a:gd name="T39" fmla="*/ 48902 h 317"/>
                <a:gd name="T40" fmla="*/ 57376 w 259"/>
                <a:gd name="T41" fmla="*/ 44621 h 317"/>
                <a:gd name="T42" fmla="*/ 57376 w 259"/>
                <a:gd name="T43" fmla="*/ 43945 h 317"/>
                <a:gd name="T44" fmla="*/ 58057 w 259"/>
                <a:gd name="T45" fmla="*/ 42367 h 317"/>
                <a:gd name="T46" fmla="*/ 58737 w 259"/>
                <a:gd name="T47" fmla="*/ 35606 h 317"/>
                <a:gd name="T48" fmla="*/ 58057 w 259"/>
                <a:gd name="T49" fmla="*/ 28620 h 317"/>
                <a:gd name="T50" fmla="*/ 56242 w 259"/>
                <a:gd name="T51" fmla="*/ 21860 h 317"/>
                <a:gd name="T52" fmla="*/ 51707 w 259"/>
                <a:gd name="T53" fmla="*/ 12845 h 317"/>
                <a:gd name="T54" fmla="*/ 47171 w 259"/>
                <a:gd name="T55" fmla="*/ 7437 h 317"/>
                <a:gd name="T56" fmla="*/ 42635 w 259"/>
                <a:gd name="T57" fmla="*/ 3606 h 317"/>
                <a:gd name="T58" fmla="*/ 34925 w 259"/>
                <a:gd name="T59" fmla="*/ 451 h 317"/>
                <a:gd name="T60" fmla="*/ 29255 w 259"/>
                <a:gd name="T61" fmla="*/ 0 h 317"/>
                <a:gd name="T62" fmla="*/ 17916 w 259"/>
                <a:gd name="T63" fmla="*/ 2479 h 317"/>
                <a:gd name="T64" fmla="*/ 8164 w 259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6" y="45"/>
                  </a:moveTo>
                  <a:lnTo>
                    <a:pt x="19" y="70"/>
                  </a:lnTo>
                  <a:lnTo>
                    <a:pt x="8" y="97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6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89" y="309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09"/>
                  </a:lnTo>
                  <a:lnTo>
                    <a:pt x="178" y="304"/>
                  </a:lnTo>
                  <a:lnTo>
                    <a:pt x="182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8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5" y="243"/>
                  </a:lnTo>
                  <a:lnTo>
                    <a:pt x="242" y="230"/>
                  </a:lnTo>
                  <a:lnTo>
                    <a:pt x="248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1"/>
                  </a:lnTo>
                  <a:lnTo>
                    <a:pt x="248" y="97"/>
                  </a:lnTo>
                  <a:lnTo>
                    <a:pt x="235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8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6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5" name="Freeform 147"/>
            <p:cNvSpPr>
              <a:spLocks/>
            </p:cNvSpPr>
            <p:nvPr/>
          </p:nvSpPr>
          <p:spPr bwMode="auto">
            <a:xfrm>
              <a:off x="1633538" y="2697163"/>
              <a:ext cx="58737" cy="73025"/>
            </a:xfrm>
            <a:custGeom>
              <a:avLst/>
              <a:gdLst>
                <a:gd name="T0" fmla="*/ 4518 w 260"/>
                <a:gd name="T1" fmla="*/ 16125 h 317"/>
                <a:gd name="T2" fmla="*/ 452 w 260"/>
                <a:gd name="T3" fmla="*/ 29256 h 317"/>
                <a:gd name="T4" fmla="*/ 0 w 260"/>
                <a:gd name="T5" fmla="*/ 39853 h 317"/>
                <a:gd name="T6" fmla="*/ 1130 w 260"/>
                <a:gd name="T7" fmla="*/ 46533 h 317"/>
                <a:gd name="T8" fmla="*/ 2937 w 260"/>
                <a:gd name="T9" fmla="*/ 53214 h 317"/>
                <a:gd name="T10" fmla="*/ 6100 w 260"/>
                <a:gd name="T11" fmla="*/ 58742 h 317"/>
                <a:gd name="T12" fmla="*/ 10392 w 260"/>
                <a:gd name="T13" fmla="*/ 64271 h 317"/>
                <a:gd name="T14" fmla="*/ 17847 w 260"/>
                <a:gd name="T15" fmla="*/ 70030 h 317"/>
                <a:gd name="T16" fmla="*/ 23269 w 260"/>
                <a:gd name="T17" fmla="*/ 72334 h 317"/>
                <a:gd name="T18" fmla="*/ 29369 w 260"/>
                <a:gd name="T19" fmla="*/ 73025 h 317"/>
                <a:gd name="T20" fmla="*/ 30498 w 260"/>
                <a:gd name="T21" fmla="*/ 72795 h 317"/>
                <a:gd name="T22" fmla="*/ 35016 w 260"/>
                <a:gd name="T23" fmla="*/ 72334 h 317"/>
                <a:gd name="T24" fmla="*/ 40438 w 260"/>
                <a:gd name="T25" fmla="*/ 70030 h 317"/>
                <a:gd name="T26" fmla="*/ 41794 w 260"/>
                <a:gd name="T27" fmla="*/ 68648 h 317"/>
                <a:gd name="T28" fmla="*/ 42020 w 260"/>
                <a:gd name="T29" fmla="*/ 68418 h 317"/>
                <a:gd name="T30" fmla="*/ 44956 w 260"/>
                <a:gd name="T31" fmla="*/ 66575 h 317"/>
                <a:gd name="T32" fmla="*/ 47216 w 260"/>
                <a:gd name="T33" fmla="*/ 64271 h 317"/>
                <a:gd name="T34" fmla="*/ 51508 w 260"/>
                <a:gd name="T35" fmla="*/ 58742 h 317"/>
                <a:gd name="T36" fmla="*/ 53315 w 260"/>
                <a:gd name="T37" fmla="*/ 56209 h 317"/>
                <a:gd name="T38" fmla="*/ 56252 w 260"/>
                <a:gd name="T39" fmla="*/ 50219 h 317"/>
                <a:gd name="T40" fmla="*/ 57156 w 260"/>
                <a:gd name="T41" fmla="*/ 45612 h 317"/>
                <a:gd name="T42" fmla="*/ 57156 w 260"/>
                <a:gd name="T43" fmla="*/ 44921 h 317"/>
                <a:gd name="T44" fmla="*/ 58059 w 260"/>
                <a:gd name="T45" fmla="*/ 43308 h 317"/>
                <a:gd name="T46" fmla="*/ 58737 w 260"/>
                <a:gd name="T47" fmla="*/ 36397 h 317"/>
                <a:gd name="T48" fmla="*/ 58059 w 260"/>
                <a:gd name="T49" fmla="*/ 29256 h 317"/>
                <a:gd name="T50" fmla="*/ 56252 w 260"/>
                <a:gd name="T51" fmla="*/ 22345 h 317"/>
                <a:gd name="T52" fmla="*/ 51508 w 260"/>
                <a:gd name="T53" fmla="*/ 13131 h 317"/>
                <a:gd name="T54" fmla="*/ 47216 w 260"/>
                <a:gd name="T55" fmla="*/ 7832 h 317"/>
                <a:gd name="T56" fmla="*/ 42471 w 260"/>
                <a:gd name="T57" fmla="*/ 3686 h 317"/>
                <a:gd name="T58" fmla="*/ 35016 w 260"/>
                <a:gd name="T59" fmla="*/ 461 h 317"/>
                <a:gd name="T60" fmla="*/ 29369 w 260"/>
                <a:gd name="T61" fmla="*/ 0 h 317"/>
                <a:gd name="T62" fmla="*/ 17847 w 260"/>
                <a:gd name="T63" fmla="*/ 2534 h 317"/>
                <a:gd name="T64" fmla="*/ 8359 w 260"/>
                <a:gd name="T65" fmla="*/ 10597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6"/>
                  </a:moveTo>
                  <a:lnTo>
                    <a:pt x="20" y="70"/>
                  </a:lnTo>
                  <a:lnTo>
                    <a:pt x="9" y="97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5" y="202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90" y="310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10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4" y="284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3" y="231"/>
                  </a:lnTo>
                  <a:lnTo>
                    <a:pt x="249" y="218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3" y="112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6" name="Freeform 148"/>
            <p:cNvSpPr>
              <a:spLocks/>
            </p:cNvSpPr>
            <p:nvPr/>
          </p:nvSpPr>
          <p:spPr bwMode="auto">
            <a:xfrm>
              <a:off x="1870075" y="2640013"/>
              <a:ext cx="58738" cy="71437"/>
            </a:xfrm>
            <a:custGeom>
              <a:avLst/>
              <a:gdLst>
                <a:gd name="T0" fmla="*/ 4518 w 260"/>
                <a:gd name="T1" fmla="*/ 15775 h 317"/>
                <a:gd name="T2" fmla="*/ 452 w 260"/>
                <a:gd name="T3" fmla="*/ 28395 h 317"/>
                <a:gd name="T4" fmla="*/ 0 w 260"/>
                <a:gd name="T5" fmla="*/ 38986 h 317"/>
                <a:gd name="T6" fmla="*/ 1130 w 260"/>
                <a:gd name="T7" fmla="*/ 45521 h 317"/>
                <a:gd name="T8" fmla="*/ 2937 w 260"/>
                <a:gd name="T9" fmla="*/ 51831 h 317"/>
                <a:gd name="T10" fmla="*/ 6100 w 260"/>
                <a:gd name="T11" fmla="*/ 57465 h 317"/>
                <a:gd name="T12" fmla="*/ 10392 w 260"/>
                <a:gd name="T13" fmla="*/ 62874 h 317"/>
                <a:gd name="T14" fmla="*/ 17847 w 260"/>
                <a:gd name="T15" fmla="*/ 68507 h 317"/>
                <a:gd name="T16" fmla="*/ 23269 w 260"/>
                <a:gd name="T17" fmla="*/ 70536 h 317"/>
                <a:gd name="T18" fmla="*/ 29369 w 260"/>
                <a:gd name="T19" fmla="*/ 71437 h 317"/>
                <a:gd name="T20" fmla="*/ 30499 w 260"/>
                <a:gd name="T21" fmla="*/ 70986 h 317"/>
                <a:gd name="T22" fmla="*/ 35017 w 260"/>
                <a:gd name="T23" fmla="*/ 70536 h 317"/>
                <a:gd name="T24" fmla="*/ 40439 w 260"/>
                <a:gd name="T25" fmla="*/ 68507 h 317"/>
                <a:gd name="T26" fmla="*/ 41794 w 260"/>
                <a:gd name="T27" fmla="*/ 66930 h 317"/>
                <a:gd name="T28" fmla="*/ 42020 w 260"/>
                <a:gd name="T29" fmla="*/ 66705 h 317"/>
                <a:gd name="T30" fmla="*/ 44957 w 260"/>
                <a:gd name="T31" fmla="*/ 64902 h 317"/>
                <a:gd name="T32" fmla="*/ 47216 w 260"/>
                <a:gd name="T33" fmla="*/ 62874 h 317"/>
                <a:gd name="T34" fmla="*/ 51509 w 260"/>
                <a:gd name="T35" fmla="*/ 57465 h 317"/>
                <a:gd name="T36" fmla="*/ 53316 w 260"/>
                <a:gd name="T37" fmla="*/ 54761 h 317"/>
                <a:gd name="T38" fmla="*/ 56253 w 260"/>
                <a:gd name="T39" fmla="*/ 48902 h 317"/>
                <a:gd name="T40" fmla="*/ 57157 w 260"/>
                <a:gd name="T41" fmla="*/ 44620 h 317"/>
                <a:gd name="T42" fmla="*/ 57157 w 260"/>
                <a:gd name="T43" fmla="*/ 43719 h 317"/>
                <a:gd name="T44" fmla="*/ 58060 w 260"/>
                <a:gd name="T45" fmla="*/ 42366 h 317"/>
                <a:gd name="T46" fmla="*/ 58738 w 260"/>
                <a:gd name="T47" fmla="*/ 35606 h 317"/>
                <a:gd name="T48" fmla="*/ 58060 w 260"/>
                <a:gd name="T49" fmla="*/ 28395 h 317"/>
                <a:gd name="T50" fmla="*/ 56253 w 260"/>
                <a:gd name="T51" fmla="*/ 21859 h 317"/>
                <a:gd name="T52" fmla="*/ 51509 w 260"/>
                <a:gd name="T53" fmla="*/ 12845 h 317"/>
                <a:gd name="T54" fmla="*/ 47216 w 260"/>
                <a:gd name="T55" fmla="*/ 7437 h 317"/>
                <a:gd name="T56" fmla="*/ 42472 w 260"/>
                <a:gd name="T57" fmla="*/ 3606 h 317"/>
                <a:gd name="T58" fmla="*/ 35017 w 260"/>
                <a:gd name="T59" fmla="*/ 451 h 317"/>
                <a:gd name="T60" fmla="*/ 29369 w 260"/>
                <a:gd name="T61" fmla="*/ 0 h 317"/>
                <a:gd name="T62" fmla="*/ 17847 w 260"/>
                <a:gd name="T63" fmla="*/ 2254 h 317"/>
                <a:gd name="T64" fmla="*/ 8359 w 260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20" y="70"/>
                  </a:lnTo>
                  <a:lnTo>
                    <a:pt x="9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5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6" y="288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7"/>
                  </a:ln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66" y="309"/>
                  </a:lnTo>
                  <a:lnTo>
                    <a:pt x="179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8"/>
                  </a:lnTo>
                  <a:lnTo>
                    <a:pt x="204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2" y="248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5"/>
                  </a:lnTo>
                  <a:lnTo>
                    <a:pt x="253" y="194"/>
                  </a:lnTo>
                  <a:lnTo>
                    <a:pt x="254" y="194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1"/>
                  </a:lnTo>
                  <a:lnTo>
                    <a:pt x="257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4"/>
                  </a:lnTo>
                  <a:lnTo>
                    <a:pt x="188" y="16"/>
                  </a:lnTo>
                  <a:lnTo>
                    <a:pt x="179" y="10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0"/>
                  </a:lnTo>
                  <a:lnTo>
                    <a:pt x="56" y="24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7" name="Freeform 149"/>
            <p:cNvSpPr>
              <a:spLocks/>
            </p:cNvSpPr>
            <p:nvPr/>
          </p:nvSpPr>
          <p:spPr bwMode="auto">
            <a:xfrm>
              <a:off x="2098675" y="2598738"/>
              <a:ext cx="58738" cy="71437"/>
            </a:xfrm>
            <a:custGeom>
              <a:avLst/>
              <a:gdLst>
                <a:gd name="T0" fmla="*/ 4309 w 259"/>
                <a:gd name="T1" fmla="*/ 15775 h 317"/>
                <a:gd name="T2" fmla="*/ 454 w 259"/>
                <a:gd name="T3" fmla="*/ 28395 h 317"/>
                <a:gd name="T4" fmla="*/ 0 w 259"/>
                <a:gd name="T5" fmla="*/ 38986 h 317"/>
                <a:gd name="T6" fmla="*/ 907 w 259"/>
                <a:gd name="T7" fmla="*/ 45521 h 317"/>
                <a:gd name="T8" fmla="*/ 2721 w 259"/>
                <a:gd name="T9" fmla="*/ 51831 h 317"/>
                <a:gd name="T10" fmla="*/ 6123 w 259"/>
                <a:gd name="T11" fmla="*/ 57465 h 317"/>
                <a:gd name="T12" fmla="*/ 10205 w 259"/>
                <a:gd name="T13" fmla="*/ 62874 h 317"/>
                <a:gd name="T14" fmla="*/ 17689 w 259"/>
                <a:gd name="T15" fmla="*/ 68507 h 317"/>
                <a:gd name="T16" fmla="*/ 23132 w 259"/>
                <a:gd name="T17" fmla="*/ 70761 h 317"/>
                <a:gd name="T18" fmla="*/ 29256 w 259"/>
                <a:gd name="T19" fmla="*/ 71437 h 317"/>
                <a:gd name="T20" fmla="*/ 30616 w 259"/>
                <a:gd name="T21" fmla="*/ 71212 h 317"/>
                <a:gd name="T22" fmla="*/ 34925 w 259"/>
                <a:gd name="T23" fmla="*/ 70761 h 317"/>
                <a:gd name="T24" fmla="*/ 40368 w 259"/>
                <a:gd name="T25" fmla="*/ 68507 h 317"/>
                <a:gd name="T26" fmla="*/ 41729 w 259"/>
                <a:gd name="T27" fmla="*/ 66930 h 317"/>
                <a:gd name="T28" fmla="*/ 42182 w 259"/>
                <a:gd name="T29" fmla="*/ 66705 h 317"/>
                <a:gd name="T30" fmla="*/ 45131 w 259"/>
                <a:gd name="T31" fmla="*/ 65127 h 317"/>
                <a:gd name="T32" fmla="*/ 47172 w 259"/>
                <a:gd name="T33" fmla="*/ 62874 h 317"/>
                <a:gd name="T34" fmla="*/ 51708 w 259"/>
                <a:gd name="T35" fmla="*/ 57465 h 317"/>
                <a:gd name="T36" fmla="*/ 53295 w 259"/>
                <a:gd name="T37" fmla="*/ 54761 h 317"/>
                <a:gd name="T38" fmla="*/ 56243 w 259"/>
                <a:gd name="T39" fmla="*/ 48902 h 317"/>
                <a:gd name="T40" fmla="*/ 57377 w 259"/>
                <a:gd name="T41" fmla="*/ 44620 h 317"/>
                <a:gd name="T42" fmla="*/ 57377 w 259"/>
                <a:gd name="T43" fmla="*/ 43944 h 317"/>
                <a:gd name="T44" fmla="*/ 58058 w 259"/>
                <a:gd name="T45" fmla="*/ 42366 h 317"/>
                <a:gd name="T46" fmla="*/ 58738 w 259"/>
                <a:gd name="T47" fmla="*/ 35606 h 317"/>
                <a:gd name="T48" fmla="*/ 58058 w 259"/>
                <a:gd name="T49" fmla="*/ 28395 h 317"/>
                <a:gd name="T50" fmla="*/ 56243 w 259"/>
                <a:gd name="T51" fmla="*/ 21859 h 317"/>
                <a:gd name="T52" fmla="*/ 51708 w 259"/>
                <a:gd name="T53" fmla="*/ 12845 h 317"/>
                <a:gd name="T54" fmla="*/ 47172 w 259"/>
                <a:gd name="T55" fmla="*/ 7437 h 317"/>
                <a:gd name="T56" fmla="*/ 42636 w 259"/>
                <a:gd name="T57" fmla="*/ 3606 h 317"/>
                <a:gd name="T58" fmla="*/ 34925 w 259"/>
                <a:gd name="T59" fmla="*/ 451 h 317"/>
                <a:gd name="T60" fmla="*/ 29256 w 259"/>
                <a:gd name="T61" fmla="*/ 0 h 317"/>
                <a:gd name="T62" fmla="*/ 17689 w 259"/>
                <a:gd name="T63" fmla="*/ 2479 h 317"/>
                <a:gd name="T64" fmla="*/ 8164 w 259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6" y="45"/>
                  </a:moveTo>
                  <a:lnTo>
                    <a:pt x="19" y="70"/>
                  </a:lnTo>
                  <a:lnTo>
                    <a:pt x="8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7"/>
                  </a:lnTo>
                  <a:lnTo>
                    <a:pt x="12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6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8" y="304"/>
                  </a:lnTo>
                  <a:lnTo>
                    <a:pt x="89" y="309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1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09"/>
                  </a:lnTo>
                  <a:lnTo>
                    <a:pt x="178" y="304"/>
                  </a:lnTo>
                  <a:lnTo>
                    <a:pt x="182" y="299"/>
                  </a:lnTo>
                  <a:lnTo>
                    <a:pt x="184" y="297"/>
                  </a:lnTo>
                  <a:lnTo>
                    <a:pt x="184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8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5" y="243"/>
                  </a:lnTo>
                  <a:lnTo>
                    <a:pt x="242" y="230"/>
                  </a:lnTo>
                  <a:lnTo>
                    <a:pt x="248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8" y="97"/>
                  </a:lnTo>
                  <a:lnTo>
                    <a:pt x="235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8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78" y="11"/>
                  </a:lnTo>
                  <a:lnTo>
                    <a:pt x="56" y="25"/>
                  </a:lnTo>
                  <a:lnTo>
                    <a:pt x="36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8" name="Freeform 150"/>
            <p:cNvSpPr>
              <a:spLocks/>
            </p:cNvSpPr>
            <p:nvPr/>
          </p:nvSpPr>
          <p:spPr bwMode="auto">
            <a:xfrm>
              <a:off x="2413000" y="2598738"/>
              <a:ext cx="58738" cy="71437"/>
            </a:xfrm>
            <a:custGeom>
              <a:avLst/>
              <a:gdLst>
                <a:gd name="T0" fmla="*/ 4292 w 260"/>
                <a:gd name="T1" fmla="*/ 15775 h 317"/>
                <a:gd name="T2" fmla="*/ 452 w 260"/>
                <a:gd name="T3" fmla="*/ 28395 h 317"/>
                <a:gd name="T4" fmla="*/ 0 w 260"/>
                <a:gd name="T5" fmla="*/ 38986 h 317"/>
                <a:gd name="T6" fmla="*/ 904 w 260"/>
                <a:gd name="T7" fmla="*/ 45521 h 317"/>
                <a:gd name="T8" fmla="*/ 2937 w 260"/>
                <a:gd name="T9" fmla="*/ 51831 h 317"/>
                <a:gd name="T10" fmla="*/ 6100 w 260"/>
                <a:gd name="T11" fmla="*/ 57465 h 317"/>
                <a:gd name="T12" fmla="*/ 10166 w 260"/>
                <a:gd name="T13" fmla="*/ 62874 h 317"/>
                <a:gd name="T14" fmla="*/ 17847 w 260"/>
                <a:gd name="T15" fmla="*/ 68507 h 317"/>
                <a:gd name="T16" fmla="*/ 23269 w 260"/>
                <a:gd name="T17" fmla="*/ 70761 h 317"/>
                <a:gd name="T18" fmla="*/ 29369 w 260"/>
                <a:gd name="T19" fmla="*/ 71437 h 317"/>
                <a:gd name="T20" fmla="*/ 30499 w 260"/>
                <a:gd name="T21" fmla="*/ 71212 h 317"/>
                <a:gd name="T22" fmla="*/ 35017 w 260"/>
                <a:gd name="T23" fmla="*/ 70761 h 317"/>
                <a:gd name="T24" fmla="*/ 40213 w 260"/>
                <a:gd name="T25" fmla="*/ 68507 h 317"/>
                <a:gd name="T26" fmla="*/ 41794 w 260"/>
                <a:gd name="T27" fmla="*/ 66930 h 317"/>
                <a:gd name="T28" fmla="*/ 42020 w 260"/>
                <a:gd name="T29" fmla="*/ 66705 h 317"/>
                <a:gd name="T30" fmla="*/ 44957 w 260"/>
                <a:gd name="T31" fmla="*/ 65127 h 317"/>
                <a:gd name="T32" fmla="*/ 47216 w 260"/>
                <a:gd name="T33" fmla="*/ 62874 h 317"/>
                <a:gd name="T34" fmla="*/ 51509 w 260"/>
                <a:gd name="T35" fmla="*/ 57465 h 317"/>
                <a:gd name="T36" fmla="*/ 53316 w 260"/>
                <a:gd name="T37" fmla="*/ 54761 h 317"/>
                <a:gd name="T38" fmla="*/ 56253 w 260"/>
                <a:gd name="T39" fmla="*/ 48902 h 317"/>
                <a:gd name="T40" fmla="*/ 57157 w 260"/>
                <a:gd name="T41" fmla="*/ 44620 h 317"/>
                <a:gd name="T42" fmla="*/ 57157 w 260"/>
                <a:gd name="T43" fmla="*/ 43944 h 317"/>
                <a:gd name="T44" fmla="*/ 57834 w 260"/>
                <a:gd name="T45" fmla="*/ 42366 h 317"/>
                <a:gd name="T46" fmla="*/ 58738 w 260"/>
                <a:gd name="T47" fmla="*/ 35606 h 317"/>
                <a:gd name="T48" fmla="*/ 57834 w 260"/>
                <a:gd name="T49" fmla="*/ 28395 h 317"/>
                <a:gd name="T50" fmla="*/ 56253 w 260"/>
                <a:gd name="T51" fmla="*/ 21859 h 317"/>
                <a:gd name="T52" fmla="*/ 51509 w 260"/>
                <a:gd name="T53" fmla="*/ 12845 h 317"/>
                <a:gd name="T54" fmla="*/ 47216 w 260"/>
                <a:gd name="T55" fmla="*/ 7437 h 317"/>
                <a:gd name="T56" fmla="*/ 42472 w 260"/>
                <a:gd name="T57" fmla="*/ 3606 h 317"/>
                <a:gd name="T58" fmla="*/ 35017 w 260"/>
                <a:gd name="T59" fmla="*/ 451 h 317"/>
                <a:gd name="T60" fmla="*/ 29369 w 260"/>
                <a:gd name="T61" fmla="*/ 0 h 317"/>
                <a:gd name="T62" fmla="*/ 17847 w 260"/>
                <a:gd name="T63" fmla="*/ 2479 h 317"/>
                <a:gd name="T64" fmla="*/ 8359 w 260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19" y="70"/>
                  </a:lnTo>
                  <a:lnTo>
                    <a:pt x="9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5" y="309"/>
                  </a:lnTo>
                  <a:lnTo>
                    <a:pt x="178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60" y="158"/>
                  </a:lnTo>
                  <a:lnTo>
                    <a:pt x="258" y="142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49" name="Freeform 151"/>
            <p:cNvSpPr>
              <a:spLocks/>
            </p:cNvSpPr>
            <p:nvPr/>
          </p:nvSpPr>
          <p:spPr bwMode="auto">
            <a:xfrm>
              <a:off x="2725738" y="2598738"/>
              <a:ext cx="60325" cy="71437"/>
            </a:xfrm>
            <a:custGeom>
              <a:avLst/>
              <a:gdLst>
                <a:gd name="T0" fmla="*/ 4640 w 260"/>
                <a:gd name="T1" fmla="*/ 15775 h 317"/>
                <a:gd name="T2" fmla="*/ 696 w 260"/>
                <a:gd name="T3" fmla="*/ 28395 h 317"/>
                <a:gd name="T4" fmla="*/ 0 w 260"/>
                <a:gd name="T5" fmla="*/ 38986 h 317"/>
                <a:gd name="T6" fmla="*/ 1160 w 260"/>
                <a:gd name="T7" fmla="*/ 45521 h 317"/>
                <a:gd name="T8" fmla="*/ 3016 w 260"/>
                <a:gd name="T9" fmla="*/ 51831 h 317"/>
                <a:gd name="T10" fmla="*/ 6265 w 260"/>
                <a:gd name="T11" fmla="*/ 57465 h 317"/>
                <a:gd name="T12" fmla="*/ 10673 w 260"/>
                <a:gd name="T13" fmla="*/ 62874 h 317"/>
                <a:gd name="T14" fmla="*/ 18330 w 260"/>
                <a:gd name="T15" fmla="*/ 68507 h 317"/>
                <a:gd name="T16" fmla="*/ 23898 w 260"/>
                <a:gd name="T17" fmla="*/ 70761 h 317"/>
                <a:gd name="T18" fmla="*/ 30163 w 260"/>
                <a:gd name="T19" fmla="*/ 71437 h 317"/>
                <a:gd name="T20" fmla="*/ 31555 w 260"/>
                <a:gd name="T21" fmla="*/ 71212 h 317"/>
                <a:gd name="T22" fmla="*/ 35963 w 260"/>
                <a:gd name="T23" fmla="*/ 70761 h 317"/>
                <a:gd name="T24" fmla="*/ 41531 w 260"/>
                <a:gd name="T25" fmla="*/ 68507 h 317"/>
                <a:gd name="T26" fmla="*/ 42924 w 260"/>
                <a:gd name="T27" fmla="*/ 66930 h 317"/>
                <a:gd name="T28" fmla="*/ 43388 w 260"/>
                <a:gd name="T29" fmla="*/ 66705 h 317"/>
                <a:gd name="T30" fmla="*/ 46172 w 260"/>
                <a:gd name="T31" fmla="*/ 65127 h 317"/>
                <a:gd name="T32" fmla="*/ 48492 w 260"/>
                <a:gd name="T33" fmla="*/ 62874 h 317"/>
                <a:gd name="T34" fmla="*/ 53132 w 260"/>
                <a:gd name="T35" fmla="*/ 57465 h 317"/>
                <a:gd name="T36" fmla="*/ 54757 w 260"/>
                <a:gd name="T37" fmla="*/ 54761 h 317"/>
                <a:gd name="T38" fmla="*/ 57773 w 260"/>
                <a:gd name="T39" fmla="*/ 48902 h 317"/>
                <a:gd name="T40" fmla="*/ 58933 w 260"/>
                <a:gd name="T41" fmla="*/ 44620 h 317"/>
                <a:gd name="T42" fmla="*/ 58933 w 260"/>
                <a:gd name="T43" fmla="*/ 43944 h 317"/>
                <a:gd name="T44" fmla="*/ 59629 w 260"/>
                <a:gd name="T45" fmla="*/ 42366 h 317"/>
                <a:gd name="T46" fmla="*/ 60325 w 260"/>
                <a:gd name="T47" fmla="*/ 35606 h 317"/>
                <a:gd name="T48" fmla="*/ 59629 w 260"/>
                <a:gd name="T49" fmla="*/ 28395 h 317"/>
                <a:gd name="T50" fmla="*/ 57773 w 260"/>
                <a:gd name="T51" fmla="*/ 21859 h 317"/>
                <a:gd name="T52" fmla="*/ 53132 w 260"/>
                <a:gd name="T53" fmla="*/ 12845 h 317"/>
                <a:gd name="T54" fmla="*/ 48492 w 260"/>
                <a:gd name="T55" fmla="*/ 7437 h 317"/>
                <a:gd name="T56" fmla="*/ 43852 w 260"/>
                <a:gd name="T57" fmla="*/ 3606 h 317"/>
                <a:gd name="T58" fmla="*/ 35963 w 260"/>
                <a:gd name="T59" fmla="*/ 451 h 317"/>
                <a:gd name="T60" fmla="*/ 30163 w 260"/>
                <a:gd name="T61" fmla="*/ 0 h 317"/>
                <a:gd name="T62" fmla="*/ 18330 w 260"/>
                <a:gd name="T63" fmla="*/ 2479 h 317"/>
                <a:gd name="T64" fmla="*/ 8585 w 260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20" y="70"/>
                  </a:lnTo>
                  <a:lnTo>
                    <a:pt x="9" y="97"/>
                  </a:lnTo>
                  <a:lnTo>
                    <a:pt x="3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3" y="188"/>
                  </a:lnTo>
                  <a:lnTo>
                    <a:pt x="5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09"/>
                  </a:lnTo>
                  <a:lnTo>
                    <a:pt x="179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7" y="296"/>
                  </a:lnTo>
                  <a:lnTo>
                    <a:pt x="189" y="296"/>
                  </a:lnTo>
                  <a:lnTo>
                    <a:pt x="199" y="289"/>
                  </a:lnTo>
                  <a:lnTo>
                    <a:pt x="204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9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3" y="230"/>
                  </a:lnTo>
                  <a:lnTo>
                    <a:pt x="249" y="217"/>
                  </a:lnTo>
                  <a:lnTo>
                    <a:pt x="254" y="202"/>
                  </a:lnTo>
                  <a:lnTo>
                    <a:pt x="254" y="198"/>
                  </a:lnTo>
                  <a:lnTo>
                    <a:pt x="254" y="196"/>
                  </a:lnTo>
                  <a:lnTo>
                    <a:pt x="254" y="195"/>
                  </a:lnTo>
                  <a:lnTo>
                    <a:pt x="255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6"/>
                  </a:lnTo>
                  <a:lnTo>
                    <a:pt x="254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9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9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0" name="Freeform 152"/>
            <p:cNvSpPr>
              <a:spLocks/>
            </p:cNvSpPr>
            <p:nvPr/>
          </p:nvSpPr>
          <p:spPr bwMode="auto">
            <a:xfrm>
              <a:off x="3033713" y="2570163"/>
              <a:ext cx="58737" cy="71437"/>
            </a:xfrm>
            <a:custGeom>
              <a:avLst/>
              <a:gdLst>
                <a:gd name="T0" fmla="*/ 4309 w 259"/>
                <a:gd name="T1" fmla="*/ 16000 h 317"/>
                <a:gd name="T2" fmla="*/ 454 w 259"/>
                <a:gd name="T3" fmla="*/ 28620 h 317"/>
                <a:gd name="T4" fmla="*/ 0 w 259"/>
                <a:gd name="T5" fmla="*/ 39211 h 317"/>
                <a:gd name="T6" fmla="*/ 907 w 259"/>
                <a:gd name="T7" fmla="*/ 45747 h 317"/>
                <a:gd name="T8" fmla="*/ 2948 w 259"/>
                <a:gd name="T9" fmla="*/ 52057 h 317"/>
                <a:gd name="T10" fmla="*/ 6123 w 259"/>
                <a:gd name="T11" fmla="*/ 57690 h 317"/>
                <a:gd name="T12" fmla="*/ 10205 w 259"/>
                <a:gd name="T13" fmla="*/ 63099 h 317"/>
                <a:gd name="T14" fmla="*/ 17916 w 259"/>
                <a:gd name="T15" fmla="*/ 68507 h 317"/>
                <a:gd name="T16" fmla="*/ 23359 w 259"/>
                <a:gd name="T17" fmla="*/ 70761 h 317"/>
                <a:gd name="T18" fmla="*/ 29482 w 259"/>
                <a:gd name="T19" fmla="*/ 71437 h 317"/>
                <a:gd name="T20" fmla="*/ 30616 w 259"/>
                <a:gd name="T21" fmla="*/ 71212 h 317"/>
                <a:gd name="T22" fmla="*/ 34925 w 259"/>
                <a:gd name="T23" fmla="*/ 70761 h 317"/>
                <a:gd name="T24" fmla="*/ 40368 w 259"/>
                <a:gd name="T25" fmla="*/ 68507 h 317"/>
                <a:gd name="T26" fmla="*/ 41955 w 259"/>
                <a:gd name="T27" fmla="*/ 67155 h 317"/>
                <a:gd name="T28" fmla="*/ 42182 w 259"/>
                <a:gd name="T29" fmla="*/ 66930 h 317"/>
                <a:gd name="T30" fmla="*/ 45130 w 259"/>
                <a:gd name="T31" fmla="*/ 65127 h 317"/>
                <a:gd name="T32" fmla="*/ 47398 w 259"/>
                <a:gd name="T33" fmla="*/ 63099 h 317"/>
                <a:gd name="T34" fmla="*/ 51707 w 259"/>
                <a:gd name="T35" fmla="*/ 57690 h 317"/>
                <a:gd name="T36" fmla="*/ 53521 w 259"/>
                <a:gd name="T37" fmla="*/ 54986 h 317"/>
                <a:gd name="T38" fmla="*/ 56469 w 259"/>
                <a:gd name="T39" fmla="*/ 49127 h 317"/>
                <a:gd name="T40" fmla="*/ 57376 w 259"/>
                <a:gd name="T41" fmla="*/ 44620 h 317"/>
                <a:gd name="T42" fmla="*/ 57376 w 259"/>
                <a:gd name="T43" fmla="*/ 43944 h 317"/>
                <a:gd name="T44" fmla="*/ 58057 w 259"/>
                <a:gd name="T45" fmla="*/ 42592 h 317"/>
                <a:gd name="T46" fmla="*/ 58737 w 259"/>
                <a:gd name="T47" fmla="*/ 35606 h 317"/>
                <a:gd name="T48" fmla="*/ 58057 w 259"/>
                <a:gd name="T49" fmla="*/ 28620 h 317"/>
                <a:gd name="T50" fmla="*/ 56469 w 259"/>
                <a:gd name="T51" fmla="*/ 22085 h 317"/>
                <a:gd name="T52" fmla="*/ 51707 w 259"/>
                <a:gd name="T53" fmla="*/ 13070 h 317"/>
                <a:gd name="T54" fmla="*/ 47398 w 259"/>
                <a:gd name="T55" fmla="*/ 7662 h 317"/>
                <a:gd name="T56" fmla="*/ 42635 w 259"/>
                <a:gd name="T57" fmla="*/ 3831 h 317"/>
                <a:gd name="T58" fmla="*/ 34925 w 259"/>
                <a:gd name="T59" fmla="*/ 676 h 317"/>
                <a:gd name="T60" fmla="*/ 29482 w 259"/>
                <a:gd name="T61" fmla="*/ 0 h 317"/>
                <a:gd name="T62" fmla="*/ 17916 w 259"/>
                <a:gd name="T63" fmla="*/ 2479 h 317"/>
                <a:gd name="T64" fmla="*/ 8391 w 259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7" y="46"/>
                  </a:moveTo>
                  <a:lnTo>
                    <a:pt x="19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80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90" y="310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10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80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7"/>
                  </a:lnTo>
                  <a:lnTo>
                    <a:pt x="178" y="11"/>
                  </a:lnTo>
                  <a:lnTo>
                    <a:pt x="154" y="3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3" y="3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1" name="Freeform 153"/>
            <p:cNvSpPr>
              <a:spLocks/>
            </p:cNvSpPr>
            <p:nvPr/>
          </p:nvSpPr>
          <p:spPr bwMode="auto">
            <a:xfrm>
              <a:off x="3327400" y="2570163"/>
              <a:ext cx="58738" cy="71437"/>
            </a:xfrm>
            <a:custGeom>
              <a:avLst/>
              <a:gdLst>
                <a:gd name="T0" fmla="*/ 4309 w 259"/>
                <a:gd name="T1" fmla="*/ 16000 h 317"/>
                <a:gd name="T2" fmla="*/ 454 w 259"/>
                <a:gd name="T3" fmla="*/ 28620 h 317"/>
                <a:gd name="T4" fmla="*/ 0 w 259"/>
                <a:gd name="T5" fmla="*/ 39211 h 317"/>
                <a:gd name="T6" fmla="*/ 907 w 259"/>
                <a:gd name="T7" fmla="*/ 45747 h 317"/>
                <a:gd name="T8" fmla="*/ 2948 w 259"/>
                <a:gd name="T9" fmla="*/ 52057 h 317"/>
                <a:gd name="T10" fmla="*/ 6123 w 259"/>
                <a:gd name="T11" fmla="*/ 57690 h 317"/>
                <a:gd name="T12" fmla="*/ 10205 w 259"/>
                <a:gd name="T13" fmla="*/ 63099 h 317"/>
                <a:gd name="T14" fmla="*/ 17916 w 259"/>
                <a:gd name="T15" fmla="*/ 68507 h 317"/>
                <a:gd name="T16" fmla="*/ 23132 w 259"/>
                <a:gd name="T17" fmla="*/ 70761 h 317"/>
                <a:gd name="T18" fmla="*/ 29256 w 259"/>
                <a:gd name="T19" fmla="*/ 71437 h 317"/>
                <a:gd name="T20" fmla="*/ 30616 w 259"/>
                <a:gd name="T21" fmla="*/ 71212 h 317"/>
                <a:gd name="T22" fmla="*/ 34925 w 259"/>
                <a:gd name="T23" fmla="*/ 70761 h 317"/>
                <a:gd name="T24" fmla="*/ 40368 w 259"/>
                <a:gd name="T25" fmla="*/ 68507 h 317"/>
                <a:gd name="T26" fmla="*/ 41956 w 259"/>
                <a:gd name="T27" fmla="*/ 67155 h 317"/>
                <a:gd name="T28" fmla="*/ 42182 w 259"/>
                <a:gd name="T29" fmla="*/ 66930 h 317"/>
                <a:gd name="T30" fmla="*/ 45131 w 259"/>
                <a:gd name="T31" fmla="*/ 65127 h 317"/>
                <a:gd name="T32" fmla="*/ 47172 w 259"/>
                <a:gd name="T33" fmla="*/ 63099 h 317"/>
                <a:gd name="T34" fmla="*/ 51708 w 259"/>
                <a:gd name="T35" fmla="*/ 57690 h 317"/>
                <a:gd name="T36" fmla="*/ 53295 w 259"/>
                <a:gd name="T37" fmla="*/ 54986 h 317"/>
                <a:gd name="T38" fmla="*/ 56243 w 259"/>
                <a:gd name="T39" fmla="*/ 49127 h 317"/>
                <a:gd name="T40" fmla="*/ 57377 w 259"/>
                <a:gd name="T41" fmla="*/ 44620 h 317"/>
                <a:gd name="T42" fmla="*/ 57377 w 259"/>
                <a:gd name="T43" fmla="*/ 43944 h 317"/>
                <a:gd name="T44" fmla="*/ 58058 w 259"/>
                <a:gd name="T45" fmla="*/ 42592 h 317"/>
                <a:gd name="T46" fmla="*/ 58738 w 259"/>
                <a:gd name="T47" fmla="*/ 35606 h 317"/>
                <a:gd name="T48" fmla="*/ 58058 w 259"/>
                <a:gd name="T49" fmla="*/ 28620 h 317"/>
                <a:gd name="T50" fmla="*/ 56243 w 259"/>
                <a:gd name="T51" fmla="*/ 22085 h 317"/>
                <a:gd name="T52" fmla="*/ 51708 w 259"/>
                <a:gd name="T53" fmla="*/ 13070 h 317"/>
                <a:gd name="T54" fmla="*/ 47172 w 259"/>
                <a:gd name="T55" fmla="*/ 7662 h 317"/>
                <a:gd name="T56" fmla="*/ 42636 w 259"/>
                <a:gd name="T57" fmla="*/ 3831 h 317"/>
                <a:gd name="T58" fmla="*/ 34925 w 259"/>
                <a:gd name="T59" fmla="*/ 676 h 317"/>
                <a:gd name="T60" fmla="*/ 29256 w 259"/>
                <a:gd name="T61" fmla="*/ 0 h 317"/>
                <a:gd name="T62" fmla="*/ 17916 w 259"/>
                <a:gd name="T63" fmla="*/ 2479 h 317"/>
                <a:gd name="T64" fmla="*/ 8164 w 259"/>
                <a:gd name="T65" fmla="*/ 10366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6" y="46"/>
                  </a:moveTo>
                  <a:lnTo>
                    <a:pt x="19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6" y="269"/>
                  </a:lnTo>
                  <a:lnTo>
                    <a:pt x="45" y="280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89" y="310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65" y="310"/>
                  </a:lnTo>
                  <a:lnTo>
                    <a:pt x="178" y="304"/>
                  </a:lnTo>
                  <a:lnTo>
                    <a:pt x="182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8" y="280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5" y="244"/>
                  </a:lnTo>
                  <a:lnTo>
                    <a:pt x="242" y="231"/>
                  </a:lnTo>
                  <a:lnTo>
                    <a:pt x="248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8" y="98"/>
                  </a:lnTo>
                  <a:lnTo>
                    <a:pt x="235" y="71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8" y="34"/>
                  </a:lnTo>
                  <a:lnTo>
                    <a:pt x="199" y="25"/>
                  </a:lnTo>
                  <a:lnTo>
                    <a:pt x="188" y="17"/>
                  </a:lnTo>
                  <a:lnTo>
                    <a:pt x="178" y="11"/>
                  </a:lnTo>
                  <a:lnTo>
                    <a:pt x="154" y="3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3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6" y="46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2" name="Freeform 154"/>
            <p:cNvSpPr>
              <a:spLocks/>
            </p:cNvSpPr>
            <p:nvPr/>
          </p:nvSpPr>
          <p:spPr bwMode="auto">
            <a:xfrm>
              <a:off x="3636963" y="2517775"/>
              <a:ext cx="58737" cy="71438"/>
            </a:xfrm>
            <a:custGeom>
              <a:avLst/>
              <a:gdLst>
                <a:gd name="T0" fmla="*/ 4309 w 259"/>
                <a:gd name="T1" fmla="*/ 15775 h 317"/>
                <a:gd name="T2" fmla="*/ 454 w 259"/>
                <a:gd name="T3" fmla="*/ 28620 h 317"/>
                <a:gd name="T4" fmla="*/ 0 w 259"/>
                <a:gd name="T5" fmla="*/ 38987 h 317"/>
                <a:gd name="T6" fmla="*/ 907 w 259"/>
                <a:gd name="T7" fmla="*/ 45522 h 317"/>
                <a:gd name="T8" fmla="*/ 2948 w 259"/>
                <a:gd name="T9" fmla="*/ 51832 h 317"/>
                <a:gd name="T10" fmla="*/ 6123 w 259"/>
                <a:gd name="T11" fmla="*/ 57466 h 317"/>
                <a:gd name="T12" fmla="*/ 10205 w 259"/>
                <a:gd name="T13" fmla="*/ 62874 h 317"/>
                <a:gd name="T14" fmla="*/ 17916 w 259"/>
                <a:gd name="T15" fmla="*/ 68508 h 317"/>
                <a:gd name="T16" fmla="*/ 23359 w 259"/>
                <a:gd name="T17" fmla="*/ 70762 h 317"/>
                <a:gd name="T18" fmla="*/ 29482 w 259"/>
                <a:gd name="T19" fmla="*/ 71438 h 317"/>
                <a:gd name="T20" fmla="*/ 30616 w 259"/>
                <a:gd name="T21" fmla="*/ 71213 h 317"/>
                <a:gd name="T22" fmla="*/ 35151 w 259"/>
                <a:gd name="T23" fmla="*/ 70762 h 317"/>
                <a:gd name="T24" fmla="*/ 40368 w 259"/>
                <a:gd name="T25" fmla="*/ 68508 h 317"/>
                <a:gd name="T26" fmla="*/ 41955 w 259"/>
                <a:gd name="T27" fmla="*/ 67156 h 317"/>
                <a:gd name="T28" fmla="*/ 42182 w 259"/>
                <a:gd name="T29" fmla="*/ 66706 h 317"/>
                <a:gd name="T30" fmla="*/ 45130 w 259"/>
                <a:gd name="T31" fmla="*/ 65128 h 317"/>
                <a:gd name="T32" fmla="*/ 47398 w 259"/>
                <a:gd name="T33" fmla="*/ 62874 h 317"/>
                <a:gd name="T34" fmla="*/ 51707 w 259"/>
                <a:gd name="T35" fmla="*/ 57466 h 317"/>
                <a:gd name="T36" fmla="*/ 53521 w 259"/>
                <a:gd name="T37" fmla="*/ 54762 h 317"/>
                <a:gd name="T38" fmla="*/ 56469 w 259"/>
                <a:gd name="T39" fmla="*/ 48902 h 317"/>
                <a:gd name="T40" fmla="*/ 57376 w 259"/>
                <a:gd name="T41" fmla="*/ 44621 h 317"/>
                <a:gd name="T42" fmla="*/ 57376 w 259"/>
                <a:gd name="T43" fmla="*/ 43945 h 317"/>
                <a:gd name="T44" fmla="*/ 58057 w 259"/>
                <a:gd name="T45" fmla="*/ 42367 h 317"/>
                <a:gd name="T46" fmla="*/ 58737 w 259"/>
                <a:gd name="T47" fmla="*/ 35606 h 317"/>
                <a:gd name="T48" fmla="*/ 58057 w 259"/>
                <a:gd name="T49" fmla="*/ 28620 h 317"/>
                <a:gd name="T50" fmla="*/ 56469 w 259"/>
                <a:gd name="T51" fmla="*/ 21860 h 317"/>
                <a:gd name="T52" fmla="*/ 51707 w 259"/>
                <a:gd name="T53" fmla="*/ 12845 h 317"/>
                <a:gd name="T54" fmla="*/ 47398 w 259"/>
                <a:gd name="T55" fmla="*/ 7662 h 317"/>
                <a:gd name="T56" fmla="*/ 42635 w 259"/>
                <a:gd name="T57" fmla="*/ 3606 h 317"/>
                <a:gd name="T58" fmla="*/ 35151 w 259"/>
                <a:gd name="T59" fmla="*/ 451 h 317"/>
                <a:gd name="T60" fmla="*/ 29482 w 259"/>
                <a:gd name="T61" fmla="*/ 0 h 317"/>
                <a:gd name="T62" fmla="*/ 17916 w 259"/>
                <a:gd name="T63" fmla="*/ 2479 h 317"/>
                <a:gd name="T64" fmla="*/ 8391 w 259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9"/>
                <a:gd name="T100" fmla="*/ 0 h 317"/>
                <a:gd name="T101" fmla="*/ 259 w 259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9" h="317">
                  <a:moveTo>
                    <a:pt x="37" y="45"/>
                  </a:moveTo>
                  <a:lnTo>
                    <a:pt x="19" y="70"/>
                  </a:lnTo>
                  <a:lnTo>
                    <a:pt x="9" y="97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90" y="309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5" y="309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3" name="Freeform 155"/>
            <p:cNvSpPr>
              <a:spLocks/>
            </p:cNvSpPr>
            <p:nvPr/>
          </p:nvSpPr>
          <p:spPr bwMode="auto">
            <a:xfrm>
              <a:off x="3951288" y="2557463"/>
              <a:ext cx="58737" cy="71437"/>
            </a:xfrm>
            <a:custGeom>
              <a:avLst/>
              <a:gdLst>
                <a:gd name="T0" fmla="*/ 4518 w 260"/>
                <a:gd name="T1" fmla="*/ 15775 h 317"/>
                <a:gd name="T2" fmla="*/ 452 w 260"/>
                <a:gd name="T3" fmla="*/ 28620 h 317"/>
                <a:gd name="T4" fmla="*/ 0 w 260"/>
                <a:gd name="T5" fmla="*/ 38986 h 317"/>
                <a:gd name="T6" fmla="*/ 1130 w 260"/>
                <a:gd name="T7" fmla="*/ 45521 h 317"/>
                <a:gd name="T8" fmla="*/ 2937 w 260"/>
                <a:gd name="T9" fmla="*/ 52057 h 317"/>
                <a:gd name="T10" fmla="*/ 6100 w 260"/>
                <a:gd name="T11" fmla="*/ 57465 h 317"/>
                <a:gd name="T12" fmla="*/ 10392 w 260"/>
                <a:gd name="T13" fmla="*/ 62874 h 317"/>
                <a:gd name="T14" fmla="*/ 17847 w 260"/>
                <a:gd name="T15" fmla="*/ 68507 h 317"/>
                <a:gd name="T16" fmla="*/ 23269 w 260"/>
                <a:gd name="T17" fmla="*/ 70761 h 317"/>
                <a:gd name="T18" fmla="*/ 29369 w 260"/>
                <a:gd name="T19" fmla="*/ 71437 h 317"/>
                <a:gd name="T20" fmla="*/ 30724 w 260"/>
                <a:gd name="T21" fmla="*/ 71212 h 317"/>
                <a:gd name="T22" fmla="*/ 35016 w 260"/>
                <a:gd name="T23" fmla="*/ 70761 h 317"/>
                <a:gd name="T24" fmla="*/ 40438 w 260"/>
                <a:gd name="T25" fmla="*/ 68507 h 317"/>
                <a:gd name="T26" fmla="*/ 41794 w 260"/>
                <a:gd name="T27" fmla="*/ 67155 h 317"/>
                <a:gd name="T28" fmla="*/ 42020 w 260"/>
                <a:gd name="T29" fmla="*/ 66930 h 317"/>
                <a:gd name="T30" fmla="*/ 44956 w 260"/>
                <a:gd name="T31" fmla="*/ 65127 h 317"/>
                <a:gd name="T32" fmla="*/ 47216 w 260"/>
                <a:gd name="T33" fmla="*/ 62874 h 317"/>
                <a:gd name="T34" fmla="*/ 51734 w 260"/>
                <a:gd name="T35" fmla="*/ 57465 h 317"/>
                <a:gd name="T36" fmla="*/ 53315 w 260"/>
                <a:gd name="T37" fmla="*/ 54986 h 317"/>
                <a:gd name="T38" fmla="*/ 56252 w 260"/>
                <a:gd name="T39" fmla="*/ 49127 h 317"/>
                <a:gd name="T40" fmla="*/ 57156 w 260"/>
                <a:gd name="T41" fmla="*/ 44620 h 317"/>
                <a:gd name="T42" fmla="*/ 57156 w 260"/>
                <a:gd name="T43" fmla="*/ 43944 h 317"/>
                <a:gd name="T44" fmla="*/ 58059 w 260"/>
                <a:gd name="T45" fmla="*/ 42366 h 317"/>
                <a:gd name="T46" fmla="*/ 58737 w 260"/>
                <a:gd name="T47" fmla="*/ 35606 h 317"/>
                <a:gd name="T48" fmla="*/ 58059 w 260"/>
                <a:gd name="T49" fmla="*/ 28620 h 317"/>
                <a:gd name="T50" fmla="*/ 56252 w 260"/>
                <a:gd name="T51" fmla="*/ 21859 h 317"/>
                <a:gd name="T52" fmla="*/ 51734 w 260"/>
                <a:gd name="T53" fmla="*/ 12845 h 317"/>
                <a:gd name="T54" fmla="*/ 47216 w 260"/>
                <a:gd name="T55" fmla="*/ 7662 h 317"/>
                <a:gd name="T56" fmla="*/ 42697 w 260"/>
                <a:gd name="T57" fmla="*/ 3606 h 317"/>
                <a:gd name="T58" fmla="*/ 35016 w 260"/>
                <a:gd name="T59" fmla="*/ 451 h 317"/>
                <a:gd name="T60" fmla="*/ 29369 w 260"/>
                <a:gd name="T61" fmla="*/ 0 h 317"/>
                <a:gd name="T62" fmla="*/ 17847 w 260"/>
                <a:gd name="T63" fmla="*/ 2479 h 317"/>
                <a:gd name="T64" fmla="*/ 8359 w 260"/>
                <a:gd name="T65" fmla="*/ 10141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60"/>
                <a:gd name="T100" fmla="*/ 0 h 317"/>
                <a:gd name="T101" fmla="*/ 260 w 260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60" h="317">
                  <a:moveTo>
                    <a:pt x="37" y="45"/>
                  </a:moveTo>
                  <a:lnTo>
                    <a:pt x="20" y="70"/>
                  </a:lnTo>
                  <a:lnTo>
                    <a:pt x="9" y="97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5" y="202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90" y="310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66" y="310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9" y="297"/>
                  </a:lnTo>
                  <a:lnTo>
                    <a:pt x="199" y="289"/>
                  </a:lnTo>
                  <a:lnTo>
                    <a:pt x="204" y="284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9" y="255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3" y="231"/>
                  </a:lnTo>
                  <a:lnTo>
                    <a:pt x="249" y="218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5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3" y="112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9" y="57"/>
                  </a:lnTo>
                  <a:lnTo>
                    <a:pt x="220" y="45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9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5"/>
                  </a:lnTo>
                  <a:close/>
                </a:path>
              </a:pathLst>
            </a:custGeom>
            <a:solidFill>
              <a:srgbClr val="C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4" name="Freeform 156"/>
            <p:cNvSpPr>
              <a:spLocks/>
            </p:cNvSpPr>
            <p:nvPr/>
          </p:nvSpPr>
          <p:spPr bwMode="auto">
            <a:xfrm>
              <a:off x="3946525" y="2455863"/>
              <a:ext cx="0" cy="109537"/>
            </a:xfrm>
            <a:custGeom>
              <a:avLst/>
              <a:gdLst>
                <a:gd name="T0" fmla="*/ 109537 h 487"/>
                <a:gd name="T1" fmla="*/ 58930 h 487"/>
                <a:gd name="T2" fmla="*/ 0 h 487"/>
                <a:gd name="T3" fmla="*/ 0 60000 65536"/>
                <a:gd name="T4" fmla="*/ 0 60000 65536"/>
                <a:gd name="T5" fmla="*/ 0 60000 65536"/>
                <a:gd name="T6" fmla="*/ 0 h 487"/>
                <a:gd name="T7" fmla="*/ 487 h 487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487">
                  <a:moveTo>
                    <a:pt x="0" y="487"/>
                  </a:moveTo>
                  <a:lnTo>
                    <a:pt x="0" y="262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5" name="Line 157"/>
            <p:cNvSpPr>
              <a:spLocks noChangeShapeType="1"/>
            </p:cNvSpPr>
            <p:nvPr/>
          </p:nvSpPr>
          <p:spPr bwMode="auto">
            <a:xfrm>
              <a:off x="3946525" y="2455863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6" name="Line 158"/>
            <p:cNvSpPr>
              <a:spLocks noChangeShapeType="1"/>
            </p:cNvSpPr>
            <p:nvPr/>
          </p:nvSpPr>
          <p:spPr bwMode="auto">
            <a:xfrm flipH="1">
              <a:off x="3946525" y="2565400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7" name="Line 159"/>
            <p:cNvSpPr>
              <a:spLocks noChangeShapeType="1"/>
            </p:cNvSpPr>
            <p:nvPr/>
          </p:nvSpPr>
          <p:spPr bwMode="auto">
            <a:xfrm>
              <a:off x="3889375" y="2455863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8" name="Line 160"/>
            <p:cNvSpPr>
              <a:spLocks noChangeShapeType="1"/>
            </p:cNvSpPr>
            <p:nvPr/>
          </p:nvSpPr>
          <p:spPr bwMode="auto">
            <a:xfrm flipH="1">
              <a:off x="3889375" y="2565400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59" name="Line 161"/>
            <p:cNvSpPr>
              <a:spLocks noChangeShapeType="1"/>
            </p:cNvSpPr>
            <p:nvPr/>
          </p:nvSpPr>
          <p:spPr bwMode="auto">
            <a:xfrm flipH="1">
              <a:off x="3014663" y="2551113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0" name="Line 162"/>
            <p:cNvSpPr>
              <a:spLocks noChangeShapeType="1"/>
            </p:cNvSpPr>
            <p:nvPr/>
          </p:nvSpPr>
          <p:spPr bwMode="auto">
            <a:xfrm>
              <a:off x="3014663" y="246697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1" name="Freeform 163"/>
            <p:cNvSpPr>
              <a:spLocks/>
            </p:cNvSpPr>
            <p:nvPr/>
          </p:nvSpPr>
          <p:spPr bwMode="auto">
            <a:xfrm>
              <a:off x="3014663" y="2466975"/>
              <a:ext cx="0" cy="84138"/>
            </a:xfrm>
            <a:custGeom>
              <a:avLst/>
              <a:gdLst>
                <a:gd name="T0" fmla="*/ 0 h 372"/>
                <a:gd name="T1" fmla="*/ 41843 h 372"/>
                <a:gd name="T2" fmla="*/ 84138 h 372"/>
                <a:gd name="T3" fmla="*/ 0 60000 65536"/>
                <a:gd name="T4" fmla="*/ 0 60000 65536"/>
                <a:gd name="T5" fmla="*/ 0 60000 65536"/>
                <a:gd name="T6" fmla="*/ 0 h 372"/>
                <a:gd name="T7" fmla="*/ 372 h 372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72">
                  <a:moveTo>
                    <a:pt x="0" y="0"/>
                  </a:moveTo>
                  <a:lnTo>
                    <a:pt x="0" y="185"/>
                  </a:lnTo>
                  <a:lnTo>
                    <a:pt x="0" y="372"/>
                  </a:lnTo>
                </a:path>
              </a:pathLst>
            </a:custGeom>
            <a:noFill/>
            <a:ln w="7938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2" name="Line 164"/>
            <p:cNvSpPr>
              <a:spLocks noChangeShapeType="1"/>
            </p:cNvSpPr>
            <p:nvPr/>
          </p:nvSpPr>
          <p:spPr bwMode="auto">
            <a:xfrm flipH="1">
              <a:off x="2957513" y="2551113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3" name="Line 165"/>
            <p:cNvSpPr>
              <a:spLocks noChangeShapeType="1"/>
            </p:cNvSpPr>
            <p:nvPr/>
          </p:nvSpPr>
          <p:spPr bwMode="auto">
            <a:xfrm>
              <a:off x="2957513" y="246697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4" name="Line 166"/>
            <p:cNvSpPr>
              <a:spLocks noChangeShapeType="1"/>
            </p:cNvSpPr>
            <p:nvPr/>
          </p:nvSpPr>
          <p:spPr bwMode="auto">
            <a:xfrm>
              <a:off x="1620838" y="2532063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5" name="Line 167"/>
            <p:cNvSpPr>
              <a:spLocks noChangeShapeType="1"/>
            </p:cNvSpPr>
            <p:nvPr/>
          </p:nvSpPr>
          <p:spPr bwMode="auto">
            <a:xfrm>
              <a:off x="2025650" y="249872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6" name="Freeform 168"/>
            <p:cNvSpPr>
              <a:spLocks/>
            </p:cNvSpPr>
            <p:nvPr/>
          </p:nvSpPr>
          <p:spPr bwMode="auto">
            <a:xfrm>
              <a:off x="2082800" y="2498725"/>
              <a:ext cx="0" cy="84138"/>
            </a:xfrm>
            <a:custGeom>
              <a:avLst/>
              <a:gdLst>
                <a:gd name="T0" fmla="*/ 84138 h 373"/>
                <a:gd name="T1" fmla="*/ 42407 h 373"/>
                <a:gd name="T2" fmla="*/ 0 h 373"/>
                <a:gd name="T3" fmla="*/ 0 60000 65536"/>
                <a:gd name="T4" fmla="*/ 0 60000 65536"/>
                <a:gd name="T5" fmla="*/ 0 60000 65536"/>
                <a:gd name="T6" fmla="*/ 0 h 373"/>
                <a:gd name="T7" fmla="*/ 373 h 373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373">
                  <a:moveTo>
                    <a:pt x="0" y="373"/>
                  </a:moveTo>
                  <a:lnTo>
                    <a:pt x="0" y="18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7" name="Line 169"/>
            <p:cNvSpPr>
              <a:spLocks noChangeShapeType="1"/>
            </p:cNvSpPr>
            <p:nvPr/>
          </p:nvSpPr>
          <p:spPr bwMode="auto">
            <a:xfrm>
              <a:off x="2082800" y="2498725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8" name="Line 170"/>
            <p:cNvSpPr>
              <a:spLocks noChangeShapeType="1"/>
            </p:cNvSpPr>
            <p:nvPr/>
          </p:nvSpPr>
          <p:spPr bwMode="auto">
            <a:xfrm flipH="1">
              <a:off x="2025650" y="2582863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69" name="Line 171"/>
            <p:cNvSpPr>
              <a:spLocks noChangeShapeType="1"/>
            </p:cNvSpPr>
            <p:nvPr/>
          </p:nvSpPr>
          <p:spPr bwMode="auto">
            <a:xfrm flipH="1">
              <a:off x="2082800" y="2582863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0" name="Line 172"/>
            <p:cNvSpPr>
              <a:spLocks noChangeShapeType="1"/>
            </p:cNvSpPr>
            <p:nvPr/>
          </p:nvSpPr>
          <p:spPr bwMode="auto">
            <a:xfrm>
              <a:off x="1565275" y="2532063"/>
              <a:ext cx="55563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1" name="Freeform 173"/>
            <p:cNvSpPr>
              <a:spLocks/>
            </p:cNvSpPr>
            <p:nvPr/>
          </p:nvSpPr>
          <p:spPr bwMode="auto">
            <a:xfrm>
              <a:off x="1620838" y="2532063"/>
              <a:ext cx="0" cy="101600"/>
            </a:xfrm>
            <a:custGeom>
              <a:avLst/>
              <a:gdLst>
                <a:gd name="T0" fmla="*/ 0 h 447"/>
                <a:gd name="T1" fmla="*/ 50459 h 447"/>
                <a:gd name="T2" fmla="*/ 101600 h 447"/>
                <a:gd name="T3" fmla="*/ 0 60000 65536"/>
                <a:gd name="T4" fmla="*/ 0 60000 65536"/>
                <a:gd name="T5" fmla="*/ 0 60000 65536"/>
                <a:gd name="T6" fmla="*/ 0 h 447"/>
                <a:gd name="T7" fmla="*/ 447 h 447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447">
                  <a:moveTo>
                    <a:pt x="0" y="0"/>
                  </a:moveTo>
                  <a:lnTo>
                    <a:pt x="0" y="222"/>
                  </a:lnTo>
                  <a:lnTo>
                    <a:pt x="0" y="447"/>
                  </a:lnTo>
                </a:path>
              </a:pathLst>
            </a:custGeom>
            <a:noFill/>
            <a:ln w="7938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2" name="Line 174"/>
            <p:cNvSpPr>
              <a:spLocks noChangeShapeType="1"/>
            </p:cNvSpPr>
            <p:nvPr/>
          </p:nvSpPr>
          <p:spPr bwMode="auto">
            <a:xfrm flipH="1">
              <a:off x="1565275" y="2633663"/>
              <a:ext cx="55563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3" name="Line 175"/>
            <p:cNvSpPr>
              <a:spLocks noChangeShapeType="1"/>
            </p:cNvSpPr>
            <p:nvPr/>
          </p:nvSpPr>
          <p:spPr bwMode="auto">
            <a:xfrm flipH="1">
              <a:off x="1620838" y="2633663"/>
              <a:ext cx="57150" cy="0"/>
            </a:xfrm>
            <a:prstGeom prst="line">
              <a:avLst/>
            </a:prstGeom>
            <a:noFill/>
            <a:ln w="7938">
              <a:solidFill>
                <a:srgbClr val="007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4" name="Freeform 176"/>
            <p:cNvSpPr>
              <a:spLocks/>
            </p:cNvSpPr>
            <p:nvPr/>
          </p:nvSpPr>
          <p:spPr bwMode="auto">
            <a:xfrm>
              <a:off x="1111250" y="2508250"/>
              <a:ext cx="2835275" cy="1958975"/>
            </a:xfrm>
            <a:custGeom>
              <a:avLst/>
              <a:gdLst>
                <a:gd name="T0" fmla="*/ 0 w 12503"/>
                <a:gd name="T1" fmla="*/ 1958975 h 8637"/>
                <a:gd name="T2" fmla="*/ 76421 w 12503"/>
                <a:gd name="T3" fmla="*/ 1766184 h 8637"/>
                <a:gd name="T4" fmla="*/ 122228 w 12503"/>
                <a:gd name="T5" fmla="*/ 787718 h 8637"/>
                <a:gd name="T6" fmla="*/ 214522 w 12503"/>
                <a:gd name="T7" fmla="*/ 404632 h 8637"/>
                <a:gd name="T8" fmla="*/ 363282 w 12503"/>
                <a:gd name="T9" fmla="*/ 125654 h 8637"/>
                <a:gd name="T10" fmla="*/ 510227 w 12503"/>
                <a:gd name="T11" fmla="*/ 73487 h 8637"/>
                <a:gd name="T12" fmla="*/ 971019 w 12503"/>
                <a:gd name="T13" fmla="*/ 32207 h 8637"/>
                <a:gd name="T14" fmla="*/ 1279423 w 12503"/>
                <a:gd name="T15" fmla="*/ 4309 h 8637"/>
                <a:gd name="T16" fmla="*/ 1596444 w 12503"/>
                <a:gd name="T17" fmla="*/ 26083 h 8637"/>
                <a:gd name="T18" fmla="*/ 1903941 w 12503"/>
                <a:gd name="T19" fmla="*/ 0 h 8637"/>
                <a:gd name="T20" fmla="*/ 2537529 w 12503"/>
                <a:gd name="T21" fmla="*/ 24949 h 8637"/>
                <a:gd name="T22" fmla="*/ 2835275 w 12503"/>
                <a:gd name="T23" fmla="*/ 6124 h 863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503"/>
                <a:gd name="T37" fmla="*/ 0 h 8637"/>
                <a:gd name="T38" fmla="*/ 12503 w 12503"/>
                <a:gd name="T39" fmla="*/ 8637 h 863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503" h="8637">
                  <a:moveTo>
                    <a:pt x="0" y="8637"/>
                  </a:moveTo>
                  <a:lnTo>
                    <a:pt x="337" y="7787"/>
                  </a:lnTo>
                  <a:lnTo>
                    <a:pt x="539" y="3473"/>
                  </a:lnTo>
                  <a:lnTo>
                    <a:pt x="946" y="1784"/>
                  </a:lnTo>
                  <a:lnTo>
                    <a:pt x="1602" y="554"/>
                  </a:lnTo>
                  <a:lnTo>
                    <a:pt x="2250" y="324"/>
                  </a:lnTo>
                  <a:lnTo>
                    <a:pt x="4282" y="142"/>
                  </a:lnTo>
                  <a:lnTo>
                    <a:pt x="5642" y="19"/>
                  </a:lnTo>
                  <a:lnTo>
                    <a:pt x="7040" y="115"/>
                  </a:lnTo>
                  <a:lnTo>
                    <a:pt x="8396" y="0"/>
                  </a:lnTo>
                  <a:lnTo>
                    <a:pt x="11190" y="110"/>
                  </a:lnTo>
                  <a:lnTo>
                    <a:pt x="12503" y="27"/>
                  </a:lnTo>
                </a:path>
              </a:pathLst>
            </a:custGeom>
            <a:noFill/>
            <a:ln w="19050" cmpd="sng">
              <a:solidFill>
                <a:srgbClr val="007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5" name="Freeform 177"/>
            <p:cNvSpPr>
              <a:spLocks/>
            </p:cNvSpPr>
            <p:nvPr/>
          </p:nvSpPr>
          <p:spPr bwMode="auto">
            <a:xfrm>
              <a:off x="1158875" y="4238625"/>
              <a:ext cx="58738" cy="71438"/>
            </a:xfrm>
            <a:custGeom>
              <a:avLst/>
              <a:gdLst>
                <a:gd name="T0" fmla="*/ 29821 w 260"/>
                <a:gd name="T1" fmla="*/ 71212 h 316"/>
                <a:gd name="T2" fmla="*/ 32080 w 260"/>
                <a:gd name="T3" fmla="*/ 71212 h 316"/>
                <a:gd name="T4" fmla="*/ 40439 w 260"/>
                <a:gd name="T5" fmla="*/ 68725 h 316"/>
                <a:gd name="T6" fmla="*/ 41794 w 260"/>
                <a:gd name="T7" fmla="*/ 67369 h 316"/>
                <a:gd name="T8" fmla="*/ 42020 w 260"/>
                <a:gd name="T9" fmla="*/ 67143 h 316"/>
                <a:gd name="T10" fmla="*/ 44957 w 260"/>
                <a:gd name="T11" fmla="*/ 65334 h 316"/>
                <a:gd name="T12" fmla="*/ 47216 w 260"/>
                <a:gd name="T13" fmla="*/ 63299 h 316"/>
                <a:gd name="T14" fmla="*/ 51509 w 260"/>
                <a:gd name="T15" fmla="*/ 57874 h 316"/>
                <a:gd name="T16" fmla="*/ 53316 w 260"/>
                <a:gd name="T17" fmla="*/ 55161 h 316"/>
                <a:gd name="T18" fmla="*/ 56253 w 260"/>
                <a:gd name="T19" fmla="*/ 49283 h 316"/>
                <a:gd name="T20" fmla="*/ 57157 w 260"/>
                <a:gd name="T21" fmla="*/ 44762 h 316"/>
                <a:gd name="T22" fmla="*/ 57157 w 260"/>
                <a:gd name="T23" fmla="*/ 44084 h 316"/>
                <a:gd name="T24" fmla="*/ 57834 w 260"/>
                <a:gd name="T25" fmla="*/ 42727 h 316"/>
                <a:gd name="T26" fmla="*/ 58738 w 260"/>
                <a:gd name="T27" fmla="*/ 35719 h 316"/>
                <a:gd name="T28" fmla="*/ 57834 w 260"/>
                <a:gd name="T29" fmla="*/ 28711 h 316"/>
                <a:gd name="T30" fmla="*/ 56253 w 260"/>
                <a:gd name="T31" fmla="*/ 22155 h 316"/>
                <a:gd name="T32" fmla="*/ 51509 w 260"/>
                <a:gd name="T33" fmla="*/ 13112 h 316"/>
                <a:gd name="T34" fmla="*/ 47216 w 260"/>
                <a:gd name="T35" fmla="*/ 7686 h 316"/>
                <a:gd name="T36" fmla="*/ 42472 w 260"/>
                <a:gd name="T37" fmla="*/ 3843 h 316"/>
                <a:gd name="T38" fmla="*/ 35017 w 260"/>
                <a:gd name="T39" fmla="*/ 678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399 h 316"/>
                <a:gd name="T46" fmla="*/ 2033 w 260"/>
                <a:gd name="T47" fmla="*/ 22155 h 316"/>
                <a:gd name="T48" fmla="*/ 0 w 260"/>
                <a:gd name="T49" fmla="*/ 35719 h 316"/>
                <a:gd name="T50" fmla="*/ 452 w 260"/>
                <a:gd name="T51" fmla="*/ 42727 h 316"/>
                <a:gd name="T52" fmla="*/ 2033 w 260"/>
                <a:gd name="T53" fmla="*/ 49283 h 316"/>
                <a:gd name="T54" fmla="*/ 4292 w 260"/>
                <a:gd name="T55" fmla="*/ 55161 h 316"/>
                <a:gd name="T56" fmla="*/ 8359 w 260"/>
                <a:gd name="T57" fmla="*/ 60813 h 316"/>
                <a:gd name="T58" fmla="*/ 12651 w 260"/>
                <a:gd name="T59" fmla="*/ 65334 h 316"/>
                <a:gd name="T60" fmla="*/ 23269 w 260"/>
                <a:gd name="T61" fmla="*/ 70760 h 316"/>
                <a:gd name="T62" fmla="*/ 29369 w 260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80"/>
                  </a:lnTo>
                  <a:lnTo>
                    <a:pt x="220" y="269"/>
                  </a:lnTo>
                  <a:lnTo>
                    <a:pt x="228" y="256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7"/>
                  </a:lnTo>
                  <a:lnTo>
                    <a:pt x="179" y="11"/>
                  </a:lnTo>
                  <a:lnTo>
                    <a:pt x="155" y="3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3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lnTo>
                    <a:pt x="19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80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6" name="Freeform 178"/>
            <p:cNvSpPr>
              <a:spLocks/>
            </p:cNvSpPr>
            <p:nvPr/>
          </p:nvSpPr>
          <p:spPr bwMode="auto">
            <a:xfrm>
              <a:off x="1204913" y="3260725"/>
              <a:ext cx="58737" cy="71438"/>
            </a:xfrm>
            <a:custGeom>
              <a:avLst/>
              <a:gdLst>
                <a:gd name="T0" fmla="*/ 29820 w 260"/>
                <a:gd name="T1" fmla="*/ 71212 h 316"/>
                <a:gd name="T2" fmla="*/ 32079 w 260"/>
                <a:gd name="T3" fmla="*/ 71212 h 316"/>
                <a:gd name="T4" fmla="*/ 40438 w 260"/>
                <a:gd name="T5" fmla="*/ 68725 h 316"/>
                <a:gd name="T6" fmla="*/ 41794 w 260"/>
                <a:gd name="T7" fmla="*/ 67369 h 316"/>
                <a:gd name="T8" fmla="*/ 42020 w 260"/>
                <a:gd name="T9" fmla="*/ 67143 h 316"/>
                <a:gd name="T10" fmla="*/ 44956 w 260"/>
                <a:gd name="T11" fmla="*/ 65334 h 316"/>
                <a:gd name="T12" fmla="*/ 47216 w 260"/>
                <a:gd name="T13" fmla="*/ 63073 h 316"/>
                <a:gd name="T14" fmla="*/ 51734 w 260"/>
                <a:gd name="T15" fmla="*/ 57874 h 316"/>
                <a:gd name="T16" fmla="*/ 53315 w 260"/>
                <a:gd name="T17" fmla="*/ 55161 h 316"/>
                <a:gd name="T18" fmla="*/ 56252 w 260"/>
                <a:gd name="T19" fmla="*/ 49283 h 316"/>
                <a:gd name="T20" fmla="*/ 57382 w 260"/>
                <a:gd name="T21" fmla="*/ 44762 h 316"/>
                <a:gd name="T22" fmla="*/ 57382 w 260"/>
                <a:gd name="T23" fmla="*/ 44084 h 316"/>
                <a:gd name="T24" fmla="*/ 58059 w 260"/>
                <a:gd name="T25" fmla="*/ 42501 h 316"/>
                <a:gd name="T26" fmla="*/ 58737 w 260"/>
                <a:gd name="T27" fmla="*/ 35719 h 316"/>
                <a:gd name="T28" fmla="*/ 58059 w 260"/>
                <a:gd name="T29" fmla="*/ 28711 h 316"/>
                <a:gd name="T30" fmla="*/ 56252 w 260"/>
                <a:gd name="T31" fmla="*/ 22155 h 316"/>
                <a:gd name="T32" fmla="*/ 51734 w 260"/>
                <a:gd name="T33" fmla="*/ 13112 h 316"/>
                <a:gd name="T34" fmla="*/ 47216 w 260"/>
                <a:gd name="T35" fmla="*/ 7686 h 316"/>
                <a:gd name="T36" fmla="*/ 42697 w 260"/>
                <a:gd name="T37" fmla="*/ 3617 h 316"/>
                <a:gd name="T38" fmla="*/ 35016 w 260"/>
                <a:gd name="T39" fmla="*/ 452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399 h 316"/>
                <a:gd name="T46" fmla="*/ 2033 w 260"/>
                <a:gd name="T47" fmla="*/ 22155 h 316"/>
                <a:gd name="T48" fmla="*/ 0 w 260"/>
                <a:gd name="T49" fmla="*/ 35719 h 316"/>
                <a:gd name="T50" fmla="*/ 678 w 260"/>
                <a:gd name="T51" fmla="*/ 42501 h 316"/>
                <a:gd name="T52" fmla="*/ 2033 w 260"/>
                <a:gd name="T53" fmla="*/ 49283 h 316"/>
                <a:gd name="T54" fmla="*/ 4518 w 260"/>
                <a:gd name="T55" fmla="*/ 55161 h 316"/>
                <a:gd name="T56" fmla="*/ 8359 w 260"/>
                <a:gd name="T57" fmla="*/ 60813 h 316"/>
                <a:gd name="T58" fmla="*/ 12877 w 260"/>
                <a:gd name="T59" fmla="*/ 65334 h 316"/>
                <a:gd name="T60" fmla="*/ 23269 w 260"/>
                <a:gd name="T61" fmla="*/ 70760 h 316"/>
                <a:gd name="T62" fmla="*/ 29369 w 260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6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9" y="297"/>
                  </a:lnTo>
                  <a:lnTo>
                    <a:pt x="199" y="289"/>
                  </a:lnTo>
                  <a:lnTo>
                    <a:pt x="204" y="284"/>
                  </a:lnTo>
                  <a:lnTo>
                    <a:pt x="209" y="279"/>
                  </a:lnTo>
                  <a:lnTo>
                    <a:pt x="220" y="269"/>
                  </a:lnTo>
                  <a:lnTo>
                    <a:pt x="229" y="256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3" y="231"/>
                  </a:lnTo>
                  <a:lnTo>
                    <a:pt x="249" y="218"/>
                  </a:lnTo>
                  <a:lnTo>
                    <a:pt x="254" y="203"/>
                  </a:lnTo>
                  <a:lnTo>
                    <a:pt x="254" y="198"/>
                  </a:lnTo>
                  <a:lnTo>
                    <a:pt x="254" y="196"/>
                  </a:lnTo>
                  <a:lnTo>
                    <a:pt x="254" y="195"/>
                  </a:lnTo>
                  <a:lnTo>
                    <a:pt x="255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4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9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9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6"/>
                  </a:lnTo>
                  <a:lnTo>
                    <a:pt x="20" y="71"/>
                  </a:lnTo>
                  <a:lnTo>
                    <a:pt x="9" y="98"/>
                  </a:lnTo>
                  <a:lnTo>
                    <a:pt x="3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3" y="188"/>
                  </a:lnTo>
                  <a:lnTo>
                    <a:pt x="5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7" name="Freeform 179"/>
            <p:cNvSpPr>
              <a:spLocks/>
            </p:cNvSpPr>
            <p:nvPr/>
          </p:nvSpPr>
          <p:spPr bwMode="auto">
            <a:xfrm>
              <a:off x="1296988" y="2876550"/>
              <a:ext cx="58737" cy="73025"/>
            </a:xfrm>
            <a:custGeom>
              <a:avLst/>
              <a:gdLst>
                <a:gd name="T0" fmla="*/ 29820 w 260"/>
                <a:gd name="T1" fmla="*/ 72794 h 316"/>
                <a:gd name="T2" fmla="*/ 32079 w 260"/>
                <a:gd name="T3" fmla="*/ 72794 h 316"/>
                <a:gd name="T4" fmla="*/ 40438 w 260"/>
                <a:gd name="T5" fmla="*/ 70252 h 316"/>
                <a:gd name="T6" fmla="*/ 41794 w 260"/>
                <a:gd name="T7" fmla="*/ 68865 h 316"/>
                <a:gd name="T8" fmla="*/ 42020 w 260"/>
                <a:gd name="T9" fmla="*/ 68634 h 316"/>
                <a:gd name="T10" fmla="*/ 44956 w 260"/>
                <a:gd name="T11" fmla="*/ 66786 h 316"/>
                <a:gd name="T12" fmla="*/ 47216 w 260"/>
                <a:gd name="T13" fmla="*/ 64475 h 316"/>
                <a:gd name="T14" fmla="*/ 51508 w 260"/>
                <a:gd name="T15" fmla="*/ 58928 h 316"/>
                <a:gd name="T16" fmla="*/ 53315 w 260"/>
                <a:gd name="T17" fmla="*/ 56386 h 316"/>
                <a:gd name="T18" fmla="*/ 56252 w 260"/>
                <a:gd name="T19" fmla="*/ 50378 h 316"/>
                <a:gd name="T20" fmla="*/ 57156 w 260"/>
                <a:gd name="T21" fmla="*/ 45756 h 316"/>
                <a:gd name="T22" fmla="*/ 57156 w 260"/>
                <a:gd name="T23" fmla="*/ 45063 h 316"/>
                <a:gd name="T24" fmla="*/ 57833 w 260"/>
                <a:gd name="T25" fmla="*/ 43445 h 316"/>
                <a:gd name="T26" fmla="*/ 58737 w 260"/>
                <a:gd name="T27" fmla="*/ 36513 h 316"/>
                <a:gd name="T28" fmla="*/ 57833 w 260"/>
                <a:gd name="T29" fmla="*/ 29349 h 316"/>
                <a:gd name="T30" fmla="*/ 56252 w 260"/>
                <a:gd name="T31" fmla="*/ 22647 h 316"/>
                <a:gd name="T32" fmla="*/ 51508 w 260"/>
                <a:gd name="T33" fmla="*/ 13172 h 316"/>
                <a:gd name="T34" fmla="*/ 47216 w 260"/>
                <a:gd name="T35" fmla="*/ 7857 h 316"/>
                <a:gd name="T36" fmla="*/ 42471 w 260"/>
                <a:gd name="T37" fmla="*/ 3697 h 316"/>
                <a:gd name="T38" fmla="*/ 35016 w 260"/>
                <a:gd name="T39" fmla="*/ 462 h 316"/>
                <a:gd name="T40" fmla="*/ 29369 w 260"/>
                <a:gd name="T41" fmla="*/ 0 h 316"/>
                <a:gd name="T42" fmla="*/ 17847 w 260"/>
                <a:gd name="T43" fmla="*/ 2542 h 316"/>
                <a:gd name="T44" fmla="*/ 8359 w 260"/>
                <a:gd name="T45" fmla="*/ 10630 h 316"/>
                <a:gd name="T46" fmla="*/ 2033 w 260"/>
                <a:gd name="T47" fmla="*/ 22647 h 316"/>
                <a:gd name="T48" fmla="*/ 0 w 260"/>
                <a:gd name="T49" fmla="*/ 36513 h 316"/>
                <a:gd name="T50" fmla="*/ 452 w 260"/>
                <a:gd name="T51" fmla="*/ 43445 h 316"/>
                <a:gd name="T52" fmla="*/ 2033 w 260"/>
                <a:gd name="T53" fmla="*/ 50378 h 316"/>
                <a:gd name="T54" fmla="*/ 4518 w 260"/>
                <a:gd name="T55" fmla="*/ 56386 h 316"/>
                <a:gd name="T56" fmla="*/ 8359 w 260"/>
                <a:gd name="T57" fmla="*/ 61933 h 316"/>
                <a:gd name="T58" fmla="*/ 12651 w 260"/>
                <a:gd name="T59" fmla="*/ 66786 h 316"/>
                <a:gd name="T60" fmla="*/ 23269 w 260"/>
                <a:gd name="T61" fmla="*/ 72332 h 316"/>
                <a:gd name="T62" fmla="*/ 29369 w 260"/>
                <a:gd name="T63" fmla="*/ 73025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lnTo>
                    <a:pt x="20" y="70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8" name="Freeform 180"/>
            <p:cNvSpPr>
              <a:spLocks/>
            </p:cNvSpPr>
            <p:nvPr/>
          </p:nvSpPr>
          <p:spPr bwMode="auto">
            <a:xfrm>
              <a:off x="1444625" y="2598738"/>
              <a:ext cx="58738" cy="71437"/>
            </a:xfrm>
            <a:custGeom>
              <a:avLst/>
              <a:gdLst>
                <a:gd name="T0" fmla="*/ 29936 w 259"/>
                <a:gd name="T1" fmla="*/ 71211 h 316"/>
                <a:gd name="T2" fmla="*/ 31977 w 259"/>
                <a:gd name="T3" fmla="*/ 71211 h 316"/>
                <a:gd name="T4" fmla="*/ 40368 w 259"/>
                <a:gd name="T5" fmla="*/ 68724 h 316"/>
                <a:gd name="T6" fmla="*/ 41956 w 259"/>
                <a:gd name="T7" fmla="*/ 67142 h 316"/>
                <a:gd name="T8" fmla="*/ 42182 w 259"/>
                <a:gd name="T9" fmla="*/ 66916 h 316"/>
                <a:gd name="T10" fmla="*/ 45131 w 259"/>
                <a:gd name="T11" fmla="*/ 65333 h 316"/>
                <a:gd name="T12" fmla="*/ 47172 w 259"/>
                <a:gd name="T13" fmla="*/ 63073 h 316"/>
                <a:gd name="T14" fmla="*/ 51708 w 259"/>
                <a:gd name="T15" fmla="*/ 57647 h 316"/>
                <a:gd name="T16" fmla="*/ 53295 w 259"/>
                <a:gd name="T17" fmla="*/ 54934 h 316"/>
                <a:gd name="T18" fmla="*/ 56243 w 259"/>
                <a:gd name="T19" fmla="*/ 49056 h 316"/>
                <a:gd name="T20" fmla="*/ 57377 w 259"/>
                <a:gd name="T21" fmla="*/ 44761 h 316"/>
                <a:gd name="T22" fmla="*/ 57377 w 259"/>
                <a:gd name="T23" fmla="*/ 44083 h 316"/>
                <a:gd name="T24" fmla="*/ 58058 w 259"/>
                <a:gd name="T25" fmla="*/ 42500 h 316"/>
                <a:gd name="T26" fmla="*/ 58738 w 259"/>
                <a:gd name="T27" fmla="*/ 35719 h 316"/>
                <a:gd name="T28" fmla="*/ 58058 w 259"/>
                <a:gd name="T29" fmla="*/ 28484 h 316"/>
                <a:gd name="T30" fmla="*/ 56243 w 259"/>
                <a:gd name="T31" fmla="*/ 21928 h 316"/>
                <a:gd name="T32" fmla="*/ 51708 w 259"/>
                <a:gd name="T33" fmla="*/ 12886 h 316"/>
                <a:gd name="T34" fmla="*/ 47172 w 259"/>
                <a:gd name="T35" fmla="*/ 7460 h 316"/>
                <a:gd name="T36" fmla="*/ 42636 w 259"/>
                <a:gd name="T37" fmla="*/ 3617 h 316"/>
                <a:gd name="T38" fmla="*/ 34925 w 259"/>
                <a:gd name="T39" fmla="*/ 452 h 316"/>
                <a:gd name="T40" fmla="*/ 29256 w 259"/>
                <a:gd name="T41" fmla="*/ 0 h 316"/>
                <a:gd name="T42" fmla="*/ 17916 w 259"/>
                <a:gd name="T43" fmla="*/ 2487 h 316"/>
                <a:gd name="T44" fmla="*/ 8164 w 259"/>
                <a:gd name="T45" fmla="*/ 10173 h 316"/>
                <a:gd name="T46" fmla="*/ 1814 w 259"/>
                <a:gd name="T47" fmla="*/ 21928 h 316"/>
                <a:gd name="T48" fmla="*/ 0 w 259"/>
                <a:gd name="T49" fmla="*/ 35719 h 316"/>
                <a:gd name="T50" fmla="*/ 454 w 259"/>
                <a:gd name="T51" fmla="*/ 42500 h 316"/>
                <a:gd name="T52" fmla="*/ 1814 w 259"/>
                <a:gd name="T53" fmla="*/ 49056 h 316"/>
                <a:gd name="T54" fmla="*/ 4309 w 259"/>
                <a:gd name="T55" fmla="*/ 54934 h 316"/>
                <a:gd name="T56" fmla="*/ 8164 w 259"/>
                <a:gd name="T57" fmla="*/ 60586 h 316"/>
                <a:gd name="T58" fmla="*/ 12700 w 259"/>
                <a:gd name="T59" fmla="*/ 65333 h 316"/>
                <a:gd name="T60" fmla="*/ 23132 w 259"/>
                <a:gd name="T61" fmla="*/ 70759 h 316"/>
                <a:gd name="T62" fmla="*/ 29256 w 259"/>
                <a:gd name="T63" fmla="*/ 71437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6"/>
                <a:gd name="T98" fmla="*/ 259 w 259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6">
                  <a:moveTo>
                    <a:pt x="129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1" y="315"/>
                  </a:lnTo>
                  <a:lnTo>
                    <a:pt x="154" y="313"/>
                  </a:lnTo>
                  <a:lnTo>
                    <a:pt x="178" y="304"/>
                  </a:lnTo>
                  <a:lnTo>
                    <a:pt x="182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8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5" y="243"/>
                  </a:lnTo>
                  <a:lnTo>
                    <a:pt x="242" y="230"/>
                  </a:lnTo>
                  <a:lnTo>
                    <a:pt x="248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8" y="97"/>
                  </a:lnTo>
                  <a:lnTo>
                    <a:pt x="235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8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6" y="45"/>
                  </a:lnTo>
                  <a:lnTo>
                    <a:pt x="19" y="70"/>
                  </a:lnTo>
                  <a:lnTo>
                    <a:pt x="8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6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2" y="313"/>
                  </a:lnTo>
                  <a:lnTo>
                    <a:pt x="115" y="315"/>
                  </a:lnTo>
                  <a:lnTo>
                    <a:pt x="129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79" name="Freeform 181"/>
            <p:cNvSpPr>
              <a:spLocks/>
            </p:cNvSpPr>
            <p:nvPr/>
          </p:nvSpPr>
          <p:spPr bwMode="auto">
            <a:xfrm>
              <a:off x="1592263" y="2546350"/>
              <a:ext cx="58737" cy="71438"/>
            </a:xfrm>
            <a:custGeom>
              <a:avLst/>
              <a:gdLst>
                <a:gd name="T0" fmla="*/ 29935 w 259"/>
                <a:gd name="T1" fmla="*/ 71212 h 316"/>
                <a:gd name="T2" fmla="*/ 31977 w 259"/>
                <a:gd name="T3" fmla="*/ 71212 h 316"/>
                <a:gd name="T4" fmla="*/ 40368 w 259"/>
                <a:gd name="T5" fmla="*/ 68725 h 316"/>
                <a:gd name="T6" fmla="*/ 41955 w 259"/>
                <a:gd name="T7" fmla="*/ 67369 h 316"/>
                <a:gd name="T8" fmla="*/ 42182 w 259"/>
                <a:gd name="T9" fmla="*/ 67143 h 316"/>
                <a:gd name="T10" fmla="*/ 45130 w 259"/>
                <a:gd name="T11" fmla="*/ 65334 h 316"/>
                <a:gd name="T12" fmla="*/ 47171 w 259"/>
                <a:gd name="T13" fmla="*/ 63299 h 316"/>
                <a:gd name="T14" fmla="*/ 51707 w 259"/>
                <a:gd name="T15" fmla="*/ 57874 h 316"/>
                <a:gd name="T16" fmla="*/ 53294 w 259"/>
                <a:gd name="T17" fmla="*/ 55161 h 316"/>
                <a:gd name="T18" fmla="*/ 56242 w 259"/>
                <a:gd name="T19" fmla="*/ 49283 h 316"/>
                <a:gd name="T20" fmla="*/ 57376 w 259"/>
                <a:gd name="T21" fmla="*/ 44762 h 316"/>
                <a:gd name="T22" fmla="*/ 57376 w 259"/>
                <a:gd name="T23" fmla="*/ 44084 h 316"/>
                <a:gd name="T24" fmla="*/ 58057 w 259"/>
                <a:gd name="T25" fmla="*/ 42727 h 316"/>
                <a:gd name="T26" fmla="*/ 58737 w 259"/>
                <a:gd name="T27" fmla="*/ 35719 h 316"/>
                <a:gd name="T28" fmla="*/ 58057 w 259"/>
                <a:gd name="T29" fmla="*/ 28711 h 316"/>
                <a:gd name="T30" fmla="*/ 56242 w 259"/>
                <a:gd name="T31" fmla="*/ 22155 h 316"/>
                <a:gd name="T32" fmla="*/ 51707 w 259"/>
                <a:gd name="T33" fmla="*/ 13112 h 316"/>
                <a:gd name="T34" fmla="*/ 47171 w 259"/>
                <a:gd name="T35" fmla="*/ 7686 h 316"/>
                <a:gd name="T36" fmla="*/ 42635 w 259"/>
                <a:gd name="T37" fmla="*/ 3843 h 316"/>
                <a:gd name="T38" fmla="*/ 34925 w 259"/>
                <a:gd name="T39" fmla="*/ 678 h 316"/>
                <a:gd name="T40" fmla="*/ 29255 w 259"/>
                <a:gd name="T41" fmla="*/ 0 h 316"/>
                <a:gd name="T42" fmla="*/ 17916 w 259"/>
                <a:gd name="T43" fmla="*/ 2487 h 316"/>
                <a:gd name="T44" fmla="*/ 8164 w 259"/>
                <a:gd name="T45" fmla="*/ 10399 h 316"/>
                <a:gd name="T46" fmla="*/ 1814 w 259"/>
                <a:gd name="T47" fmla="*/ 22155 h 316"/>
                <a:gd name="T48" fmla="*/ 0 w 259"/>
                <a:gd name="T49" fmla="*/ 35719 h 316"/>
                <a:gd name="T50" fmla="*/ 454 w 259"/>
                <a:gd name="T51" fmla="*/ 42727 h 316"/>
                <a:gd name="T52" fmla="*/ 1814 w 259"/>
                <a:gd name="T53" fmla="*/ 49283 h 316"/>
                <a:gd name="T54" fmla="*/ 4309 w 259"/>
                <a:gd name="T55" fmla="*/ 55161 h 316"/>
                <a:gd name="T56" fmla="*/ 8164 w 259"/>
                <a:gd name="T57" fmla="*/ 60813 h 316"/>
                <a:gd name="T58" fmla="*/ 12700 w 259"/>
                <a:gd name="T59" fmla="*/ 65334 h 316"/>
                <a:gd name="T60" fmla="*/ 23132 w 259"/>
                <a:gd name="T61" fmla="*/ 70760 h 316"/>
                <a:gd name="T62" fmla="*/ 29255 w 259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6"/>
                <a:gd name="T98" fmla="*/ 259 w 259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6">
                  <a:moveTo>
                    <a:pt x="129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1" y="315"/>
                  </a:lnTo>
                  <a:lnTo>
                    <a:pt x="154" y="313"/>
                  </a:lnTo>
                  <a:lnTo>
                    <a:pt x="178" y="304"/>
                  </a:lnTo>
                  <a:lnTo>
                    <a:pt x="182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8" y="280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5" y="244"/>
                  </a:lnTo>
                  <a:lnTo>
                    <a:pt x="242" y="231"/>
                  </a:lnTo>
                  <a:lnTo>
                    <a:pt x="248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8" y="98"/>
                  </a:lnTo>
                  <a:lnTo>
                    <a:pt x="235" y="71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8" y="34"/>
                  </a:lnTo>
                  <a:lnTo>
                    <a:pt x="199" y="25"/>
                  </a:lnTo>
                  <a:lnTo>
                    <a:pt x="188" y="17"/>
                  </a:lnTo>
                  <a:lnTo>
                    <a:pt x="178" y="11"/>
                  </a:lnTo>
                  <a:lnTo>
                    <a:pt x="154" y="3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3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6" y="46"/>
                  </a:lnTo>
                  <a:lnTo>
                    <a:pt x="19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6" y="269"/>
                  </a:lnTo>
                  <a:lnTo>
                    <a:pt x="45" y="280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2" y="313"/>
                  </a:lnTo>
                  <a:lnTo>
                    <a:pt x="115" y="315"/>
                  </a:lnTo>
                  <a:lnTo>
                    <a:pt x="129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0" name="Freeform 182"/>
            <p:cNvSpPr>
              <a:spLocks/>
            </p:cNvSpPr>
            <p:nvPr/>
          </p:nvSpPr>
          <p:spPr bwMode="auto">
            <a:xfrm>
              <a:off x="1836738" y="2524125"/>
              <a:ext cx="58737" cy="71438"/>
            </a:xfrm>
            <a:custGeom>
              <a:avLst/>
              <a:gdLst>
                <a:gd name="T0" fmla="*/ 29820 w 260"/>
                <a:gd name="T1" fmla="*/ 71212 h 316"/>
                <a:gd name="T2" fmla="*/ 32079 w 260"/>
                <a:gd name="T3" fmla="*/ 71212 h 316"/>
                <a:gd name="T4" fmla="*/ 40438 w 260"/>
                <a:gd name="T5" fmla="*/ 68725 h 316"/>
                <a:gd name="T6" fmla="*/ 41794 w 260"/>
                <a:gd name="T7" fmla="*/ 67369 h 316"/>
                <a:gd name="T8" fmla="*/ 42020 w 260"/>
                <a:gd name="T9" fmla="*/ 67143 h 316"/>
                <a:gd name="T10" fmla="*/ 44956 w 260"/>
                <a:gd name="T11" fmla="*/ 65334 h 316"/>
                <a:gd name="T12" fmla="*/ 47216 w 260"/>
                <a:gd name="T13" fmla="*/ 63073 h 316"/>
                <a:gd name="T14" fmla="*/ 51508 w 260"/>
                <a:gd name="T15" fmla="*/ 57648 h 316"/>
                <a:gd name="T16" fmla="*/ 53315 w 260"/>
                <a:gd name="T17" fmla="*/ 55161 h 316"/>
                <a:gd name="T18" fmla="*/ 56252 w 260"/>
                <a:gd name="T19" fmla="*/ 49283 h 316"/>
                <a:gd name="T20" fmla="*/ 57156 w 260"/>
                <a:gd name="T21" fmla="*/ 44762 h 316"/>
                <a:gd name="T22" fmla="*/ 57156 w 260"/>
                <a:gd name="T23" fmla="*/ 44084 h 316"/>
                <a:gd name="T24" fmla="*/ 58059 w 260"/>
                <a:gd name="T25" fmla="*/ 42501 h 316"/>
                <a:gd name="T26" fmla="*/ 58737 w 260"/>
                <a:gd name="T27" fmla="*/ 35719 h 316"/>
                <a:gd name="T28" fmla="*/ 58059 w 260"/>
                <a:gd name="T29" fmla="*/ 28711 h 316"/>
                <a:gd name="T30" fmla="*/ 56252 w 260"/>
                <a:gd name="T31" fmla="*/ 21929 h 316"/>
                <a:gd name="T32" fmla="*/ 51508 w 260"/>
                <a:gd name="T33" fmla="*/ 12886 h 316"/>
                <a:gd name="T34" fmla="*/ 47216 w 260"/>
                <a:gd name="T35" fmla="*/ 7686 h 316"/>
                <a:gd name="T36" fmla="*/ 42471 w 260"/>
                <a:gd name="T37" fmla="*/ 3617 h 316"/>
                <a:gd name="T38" fmla="*/ 35016 w 260"/>
                <a:gd name="T39" fmla="*/ 452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399 h 316"/>
                <a:gd name="T46" fmla="*/ 2033 w 260"/>
                <a:gd name="T47" fmla="*/ 21929 h 316"/>
                <a:gd name="T48" fmla="*/ 0 w 260"/>
                <a:gd name="T49" fmla="*/ 35719 h 316"/>
                <a:gd name="T50" fmla="*/ 452 w 260"/>
                <a:gd name="T51" fmla="*/ 42501 h 316"/>
                <a:gd name="T52" fmla="*/ 2033 w 260"/>
                <a:gd name="T53" fmla="*/ 49283 h 316"/>
                <a:gd name="T54" fmla="*/ 4518 w 260"/>
                <a:gd name="T55" fmla="*/ 55161 h 316"/>
                <a:gd name="T56" fmla="*/ 8359 w 260"/>
                <a:gd name="T57" fmla="*/ 60587 h 316"/>
                <a:gd name="T58" fmla="*/ 12651 w 260"/>
                <a:gd name="T59" fmla="*/ 65334 h 316"/>
                <a:gd name="T60" fmla="*/ 23269 w 260"/>
                <a:gd name="T61" fmla="*/ 70760 h 316"/>
                <a:gd name="T62" fmla="*/ 29369 w 260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4" y="284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2" y="249"/>
                  </a:lnTo>
                  <a:lnTo>
                    <a:pt x="236" y="244"/>
                  </a:lnTo>
                  <a:lnTo>
                    <a:pt x="243" y="231"/>
                  </a:lnTo>
                  <a:lnTo>
                    <a:pt x="249" y="218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3" y="112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lnTo>
                    <a:pt x="20" y="70"/>
                  </a:lnTo>
                  <a:lnTo>
                    <a:pt x="9" y="97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5" y="202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1" name="Freeform 183"/>
            <p:cNvSpPr>
              <a:spLocks/>
            </p:cNvSpPr>
            <p:nvPr/>
          </p:nvSpPr>
          <p:spPr bwMode="auto">
            <a:xfrm>
              <a:off x="2052638" y="2505075"/>
              <a:ext cx="58737" cy="71438"/>
            </a:xfrm>
            <a:custGeom>
              <a:avLst/>
              <a:gdLst>
                <a:gd name="T0" fmla="*/ 29820 w 260"/>
                <a:gd name="T1" fmla="*/ 70986 h 316"/>
                <a:gd name="T2" fmla="*/ 32079 w 260"/>
                <a:gd name="T3" fmla="*/ 70986 h 316"/>
                <a:gd name="T4" fmla="*/ 40438 w 260"/>
                <a:gd name="T5" fmla="*/ 68725 h 316"/>
                <a:gd name="T6" fmla="*/ 41794 w 260"/>
                <a:gd name="T7" fmla="*/ 67143 h 316"/>
                <a:gd name="T8" fmla="*/ 42020 w 260"/>
                <a:gd name="T9" fmla="*/ 66917 h 316"/>
                <a:gd name="T10" fmla="*/ 44956 w 260"/>
                <a:gd name="T11" fmla="*/ 65108 h 316"/>
                <a:gd name="T12" fmla="*/ 47216 w 260"/>
                <a:gd name="T13" fmla="*/ 63073 h 316"/>
                <a:gd name="T14" fmla="*/ 51508 w 260"/>
                <a:gd name="T15" fmla="*/ 57648 h 316"/>
                <a:gd name="T16" fmla="*/ 53315 w 260"/>
                <a:gd name="T17" fmla="*/ 54935 h 316"/>
                <a:gd name="T18" fmla="*/ 56252 w 260"/>
                <a:gd name="T19" fmla="*/ 49057 h 316"/>
                <a:gd name="T20" fmla="*/ 57156 w 260"/>
                <a:gd name="T21" fmla="*/ 44762 h 316"/>
                <a:gd name="T22" fmla="*/ 57156 w 260"/>
                <a:gd name="T23" fmla="*/ 43858 h 316"/>
                <a:gd name="T24" fmla="*/ 58059 w 260"/>
                <a:gd name="T25" fmla="*/ 42501 h 316"/>
                <a:gd name="T26" fmla="*/ 58737 w 260"/>
                <a:gd name="T27" fmla="*/ 35719 h 316"/>
                <a:gd name="T28" fmla="*/ 58059 w 260"/>
                <a:gd name="T29" fmla="*/ 28485 h 316"/>
                <a:gd name="T30" fmla="*/ 56252 w 260"/>
                <a:gd name="T31" fmla="*/ 21929 h 316"/>
                <a:gd name="T32" fmla="*/ 51508 w 260"/>
                <a:gd name="T33" fmla="*/ 12886 h 316"/>
                <a:gd name="T34" fmla="*/ 47216 w 260"/>
                <a:gd name="T35" fmla="*/ 7460 h 316"/>
                <a:gd name="T36" fmla="*/ 42471 w 260"/>
                <a:gd name="T37" fmla="*/ 3617 h 316"/>
                <a:gd name="T38" fmla="*/ 35016 w 260"/>
                <a:gd name="T39" fmla="*/ 452 h 316"/>
                <a:gd name="T40" fmla="*/ 29369 w 260"/>
                <a:gd name="T41" fmla="*/ 0 h 316"/>
                <a:gd name="T42" fmla="*/ 17847 w 260"/>
                <a:gd name="T43" fmla="*/ 2261 h 316"/>
                <a:gd name="T44" fmla="*/ 8359 w 260"/>
                <a:gd name="T45" fmla="*/ 10173 h 316"/>
                <a:gd name="T46" fmla="*/ 2033 w 260"/>
                <a:gd name="T47" fmla="*/ 21929 h 316"/>
                <a:gd name="T48" fmla="*/ 0 w 260"/>
                <a:gd name="T49" fmla="*/ 35719 h 316"/>
                <a:gd name="T50" fmla="*/ 452 w 260"/>
                <a:gd name="T51" fmla="*/ 42501 h 316"/>
                <a:gd name="T52" fmla="*/ 2033 w 260"/>
                <a:gd name="T53" fmla="*/ 49057 h 316"/>
                <a:gd name="T54" fmla="*/ 4518 w 260"/>
                <a:gd name="T55" fmla="*/ 54935 h 316"/>
                <a:gd name="T56" fmla="*/ 8359 w 260"/>
                <a:gd name="T57" fmla="*/ 60587 h 316"/>
                <a:gd name="T58" fmla="*/ 12651 w 260"/>
                <a:gd name="T59" fmla="*/ 65108 h 316"/>
                <a:gd name="T60" fmla="*/ 23269 w 260"/>
                <a:gd name="T61" fmla="*/ 70534 h 316"/>
                <a:gd name="T62" fmla="*/ 29369 w 260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4"/>
                  </a:lnTo>
                  <a:lnTo>
                    <a:pt x="135" y="314"/>
                  </a:lnTo>
                  <a:lnTo>
                    <a:pt x="142" y="314"/>
                  </a:lnTo>
                  <a:lnTo>
                    <a:pt x="155" y="312"/>
                  </a:lnTo>
                  <a:lnTo>
                    <a:pt x="179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8"/>
                  </a:lnTo>
                  <a:lnTo>
                    <a:pt x="204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2" y="248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5"/>
                  </a:lnTo>
                  <a:lnTo>
                    <a:pt x="253" y="194"/>
                  </a:lnTo>
                  <a:lnTo>
                    <a:pt x="254" y="194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1"/>
                  </a:lnTo>
                  <a:lnTo>
                    <a:pt x="257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4"/>
                  </a:lnTo>
                  <a:lnTo>
                    <a:pt x="188" y="16"/>
                  </a:lnTo>
                  <a:lnTo>
                    <a:pt x="179" y="10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0"/>
                  </a:lnTo>
                  <a:lnTo>
                    <a:pt x="56" y="24"/>
                  </a:lnTo>
                  <a:lnTo>
                    <a:pt x="37" y="45"/>
                  </a:lnTo>
                  <a:lnTo>
                    <a:pt x="20" y="70"/>
                  </a:lnTo>
                  <a:lnTo>
                    <a:pt x="9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6" y="288"/>
                  </a:lnTo>
                  <a:lnTo>
                    <a:pt x="79" y="304"/>
                  </a:lnTo>
                  <a:lnTo>
                    <a:pt x="103" y="312"/>
                  </a:lnTo>
                  <a:lnTo>
                    <a:pt x="116" y="314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2" name="Freeform 184"/>
            <p:cNvSpPr>
              <a:spLocks/>
            </p:cNvSpPr>
            <p:nvPr/>
          </p:nvSpPr>
          <p:spPr bwMode="auto">
            <a:xfrm>
              <a:off x="2362200" y="2476500"/>
              <a:ext cx="58738" cy="71438"/>
            </a:xfrm>
            <a:custGeom>
              <a:avLst/>
              <a:gdLst>
                <a:gd name="T0" fmla="*/ 29936 w 259"/>
                <a:gd name="T1" fmla="*/ 71212 h 316"/>
                <a:gd name="T2" fmla="*/ 32204 w 259"/>
                <a:gd name="T3" fmla="*/ 71212 h 316"/>
                <a:gd name="T4" fmla="*/ 40368 w 259"/>
                <a:gd name="T5" fmla="*/ 68725 h 316"/>
                <a:gd name="T6" fmla="*/ 41956 w 259"/>
                <a:gd name="T7" fmla="*/ 67369 h 316"/>
                <a:gd name="T8" fmla="*/ 42182 w 259"/>
                <a:gd name="T9" fmla="*/ 67143 h 316"/>
                <a:gd name="T10" fmla="*/ 45131 w 259"/>
                <a:gd name="T11" fmla="*/ 65334 h 316"/>
                <a:gd name="T12" fmla="*/ 47399 w 259"/>
                <a:gd name="T13" fmla="*/ 63073 h 316"/>
                <a:gd name="T14" fmla="*/ 51708 w 259"/>
                <a:gd name="T15" fmla="*/ 57874 h 316"/>
                <a:gd name="T16" fmla="*/ 53522 w 259"/>
                <a:gd name="T17" fmla="*/ 55161 h 316"/>
                <a:gd name="T18" fmla="*/ 56470 w 259"/>
                <a:gd name="T19" fmla="*/ 49283 h 316"/>
                <a:gd name="T20" fmla="*/ 57377 w 259"/>
                <a:gd name="T21" fmla="*/ 44762 h 316"/>
                <a:gd name="T22" fmla="*/ 57377 w 259"/>
                <a:gd name="T23" fmla="*/ 44084 h 316"/>
                <a:gd name="T24" fmla="*/ 58058 w 259"/>
                <a:gd name="T25" fmla="*/ 42727 h 316"/>
                <a:gd name="T26" fmla="*/ 58738 w 259"/>
                <a:gd name="T27" fmla="*/ 35719 h 316"/>
                <a:gd name="T28" fmla="*/ 58058 w 259"/>
                <a:gd name="T29" fmla="*/ 28711 h 316"/>
                <a:gd name="T30" fmla="*/ 56470 w 259"/>
                <a:gd name="T31" fmla="*/ 22155 h 316"/>
                <a:gd name="T32" fmla="*/ 51708 w 259"/>
                <a:gd name="T33" fmla="*/ 13112 h 316"/>
                <a:gd name="T34" fmla="*/ 47399 w 259"/>
                <a:gd name="T35" fmla="*/ 7686 h 316"/>
                <a:gd name="T36" fmla="*/ 42636 w 259"/>
                <a:gd name="T37" fmla="*/ 3843 h 316"/>
                <a:gd name="T38" fmla="*/ 35152 w 259"/>
                <a:gd name="T39" fmla="*/ 452 h 316"/>
                <a:gd name="T40" fmla="*/ 29482 w 259"/>
                <a:gd name="T41" fmla="*/ 0 h 316"/>
                <a:gd name="T42" fmla="*/ 17916 w 259"/>
                <a:gd name="T43" fmla="*/ 2487 h 316"/>
                <a:gd name="T44" fmla="*/ 8391 w 259"/>
                <a:gd name="T45" fmla="*/ 10399 h 316"/>
                <a:gd name="T46" fmla="*/ 2041 w 259"/>
                <a:gd name="T47" fmla="*/ 22155 h 316"/>
                <a:gd name="T48" fmla="*/ 0 w 259"/>
                <a:gd name="T49" fmla="*/ 35719 h 316"/>
                <a:gd name="T50" fmla="*/ 454 w 259"/>
                <a:gd name="T51" fmla="*/ 42727 h 316"/>
                <a:gd name="T52" fmla="*/ 2041 w 259"/>
                <a:gd name="T53" fmla="*/ 49283 h 316"/>
                <a:gd name="T54" fmla="*/ 4309 w 259"/>
                <a:gd name="T55" fmla="*/ 55161 h 316"/>
                <a:gd name="T56" fmla="*/ 8391 w 259"/>
                <a:gd name="T57" fmla="*/ 60813 h 316"/>
                <a:gd name="T58" fmla="*/ 12700 w 259"/>
                <a:gd name="T59" fmla="*/ 65334 h 316"/>
                <a:gd name="T60" fmla="*/ 23359 w 259"/>
                <a:gd name="T61" fmla="*/ 70760 h 316"/>
                <a:gd name="T62" fmla="*/ 29482 w 259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6"/>
                <a:gd name="T98" fmla="*/ 259 w 259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19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19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7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lnTo>
                    <a:pt x="19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3" name="Freeform 185"/>
            <p:cNvSpPr>
              <a:spLocks/>
            </p:cNvSpPr>
            <p:nvPr/>
          </p:nvSpPr>
          <p:spPr bwMode="auto">
            <a:xfrm>
              <a:off x="2678113" y="2498725"/>
              <a:ext cx="58737" cy="71438"/>
            </a:xfrm>
            <a:custGeom>
              <a:avLst/>
              <a:gdLst>
                <a:gd name="T0" fmla="*/ 29709 w 259"/>
                <a:gd name="T1" fmla="*/ 71211 h 315"/>
                <a:gd name="T2" fmla="*/ 31977 w 259"/>
                <a:gd name="T3" fmla="*/ 71211 h 315"/>
                <a:gd name="T4" fmla="*/ 40368 w 259"/>
                <a:gd name="T5" fmla="*/ 68943 h 315"/>
                <a:gd name="T6" fmla="*/ 41728 w 259"/>
                <a:gd name="T7" fmla="*/ 67356 h 315"/>
                <a:gd name="T8" fmla="*/ 42182 w 259"/>
                <a:gd name="T9" fmla="*/ 67129 h 315"/>
                <a:gd name="T10" fmla="*/ 45130 w 259"/>
                <a:gd name="T11" fmla="*/ 65315 h 315"/>
                <a:gd name="T12" fmla="*/ 47171 w 259"/>
                <a:gd name="T13" fmla="*/ 63274 h 315"/>
                <a:gd name="T14" fmla="*/ 51707 w 259"/>
                <a:gd name="T15" fmla="*/ 57831 h 315"/>
                <a:gd name="T16" fmla="*/ 53294 w 259"/>
                <a:gd name="T17" fmla="*/ 55109 h 315"/>
                <a:gd name="T18" fmla="*/ 56242 w 259"/>
                <a:gd name="T19" fmla="*/ 49213 h 315"/>
                <a:gd name="T20" fmla="*/ 57376 w 259"/>
                <a:gd name="T21" fmla="*/ 44904 h 315"/>
                <a:gd name="T22" fmla="*/ 57376 w 259"/>
                <a:gd name="T23" fmla="*/ 43997 h 315"/>
                <a:gd name="T24" fmla="*/ 58057 w 259"/>
                <a:gd name="T25" fmla="*/ 42636 h 315"/>
                <a:gd name="T26" fmla="*/ 58737 w 259"/>
                <a:gd name="T27" fmla="*/ 35832 h 315"/>
                <a:gd name="T28" fmla="*/ 58057 w 259"/>
                <a:gd name="T29" fmla="*/ 28575 h 315"/>
                <a:gd name="T30" fmla="*/ 56242 w 259"/>
                <a:gd name="T31" fmla="*/ 21998 h 315"/>
                <a:gd name="T32" fmla="*/ 51707 w 259"/>
                <a:gd name="T33" fmla="*/ 12927 h 315"/>
                <a:gd name="T34" fmla="*/ 47171 w 259"/>
                <a:gd name="T35" fmla="*/ 7484 h 315"/>
                <a:gd name="T36" fmla="*/ 42635 w 259"/>
                <a:gd name="T37" fmla="*/ 3629 h 315"/>
                <a:gd name="T38" fmla="*/ 34925 w 259"/>
                <a:gd name="T39" fmla="*/ 454 h 315"/>
                <a:gd name="T40" fmla="*/ 29255 w 259"/>
                <a:gd name="T41" fmla="*/ 0 h 315"/>
                <a:gd name="T42" fmla="*/ 17689 w 259"/>
                <a:gd name="T43" fmla="*/ 2268 h 315"/>
                <a:gd name="T44" fmla="*/ 8164 w 259"/>
                <a:gd name="T45" fmla="*/ 10205 h 315"/>
                <a:gd name="T46" fmla="*/ 1814 w 259"/>
                <a:gd name="T47" fmla="*/ 21998 h 315"/>
                <a:gd name="T48" fmla="*/ 0 w 259"/>
                <a:gd name="T49" fmla="*/ 35832 h 315"/>
                <a:gd name="T50" fmla="*/ 454 w 259"/>
                <a:gd name="T51" fmla="*/ 42636 h 315"/>
                <a:gd name="T52" fmla="*/ 1814 w 259"/>
                <a:gd name="T53" fmla="*/ 49213 h 315"/>
                <a:gd name="T54" fmla="*/ 4309 w 259"/>
                <a:gd name="T55" fmla="*/ 55109 h 315"/>
                <a:gd name="T56" fmla="*/ 8164 w 259"/>
                <a:gd name="T57" fmla="*/ 60779 h 315"/>
                <a:gd name="T58" fmla="*/ 12700 w 259"/>
                <a:gd name="T59" fmla="*/ 65315 h 315"/>
                <a:gd name="T60" fmla="*/ 23132 w 259"/>
                <a:gd name="T61" fmla="*/ 70758 h 315"/>
                <a:gd name="T62" fmla="*/ 29255 w 259"/>
                <a:gd name="T63" fmla="*/ 71438 h 3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5"/>
                <a:gd name="T98" fmla="*/ 259 w 259"/>
                <a:gd name="T99" fmla="*/ 315 h 3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5">
                  <a:moveTo>
                    <a:pt x="129" y="315"/>
                  </a:moveTo>
                  <a:lnTo>
                    <a:pt x="131" y="314"/>
                  </a:lnTo>
                  <a:lnTo>
                    <a:pt x="135" y="314"/>
                  </a:lnTo>
                  <a:lnTo>
                    <a:pt x="141" y="314"/>
                  </a:lnTo>
                  <a:lnTo>
                    <a:pt x="154" y="312"/>
                  </a:lnTo>
                  <a:lnTo>
                    <a:pt x="178" y="304"/>
                  </a:lnTo>
                  <a:lnTo>
                    <a:pt x="182" y="299"/>
                  </a:lnTo>
                  <a:lnTo>
                    <a:pt x="184" y="297"/>
                  </a:lnTo>
                  <a:lnTo>
                    <a:pt x="184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8"/>
                  </a:lnTo>
                  <a:lnTo>
                    <a:pt x="203" y="283"/>
                  </a:lnTo>
                  <a:lnTo>
                    <a:pt x="208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8"/>
                  </a:lnTo>
                  <a:lnTo>
                    <a:pt x="235" y="243"/>
                  </a:lnTo>
                  <a:lnTo>
                    <a:pt x="242" y="230"/>
                  </a:lnTo>
                  <a:lnTo>
                    <a:pt x="248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5"/>
                  </a:lnTo>
                  <a:lnTo>
                    <a:pt x="253" y="194"/>
                  </a:lnTo>
                  <a:lnTo>
                    <a:pt x="254" y="194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1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8" y="97"/>
                  </a:lnTo>
                  <a:lnTo>
                    <a:pt x="235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8" y="33"/>
                  </a:lnTo>
                  <a:lnTo>
                    <a:pt x="199" y="24"/>
                  </a:lnTo>
                  <a:lnTo>
                    <a:pt x="188" y="16"/>
                  </a:lnTo>
                  <a:lnTo>
                    <a:pt x="178" y="10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78" y="10"/>
                  </a:lnTo>
                  <a:lnTo>
                    <a:pt x="56" y="24"/>
                  </a:lnTo>
                  <a:lnTo>
                    <a:pt x="36" y="45"/>
                  </a:lnTo>
                  <a:lnTo>
                    <a:pt x="19" y="70"/>
                  </a:lnTo>
                  <a:lnTo>
                    <a:pt x="8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6" y="268"/>
                  </a:lnTo>
                  <a:lnTo>
                    <a:pt x="45" y="279"/>
                  </a:lnTo>
                  <a:lnTo>
                    <a:pt x="56" y="288"/>
                  </a:lnTo>
                  <a:lnTo>
                    <a:pt x="78" y="304"/>
                  </a:lnTo>
                  <a:lnTo>
                    <a:pt x="102" y="312"/>
                  </a:lnTo>
                  <a:lnTo>
                    <a:pt x="115" y="314"/>
                  </a:lnTo>
                  <a:lnTo>
                    <a:pt x="129" y="315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4" name="Freeform 186"/>
            <p:cNvSpPr>
              <a:spLocks/>
            </p:cNvSpPr>
            <p:nvPr/>
          </p:nvSpPr>
          <p:spPr bwMode="auto">
            <a:xfrm>
              <a:off x="2986088" y="2473325"/>
              <a:ext cx="58737" cy="71438"/>
            </a:xfrm>
            <a:custGeom>
              <a:avLst/>
              <a:gdLst>
                <a:gd name="T0" fmla="*/ 29935 w 259"/>
                <a:gd name="T1" fmla="*/ 71212 h 316"/>
                <a:gd name="T2" fmla="*/ 32203 w 259"/>
                <a:gd name="T3" fmla="*/ 71212 h 316"/>
                <a:gd name="T4" fmla="*/ 40368 w 259"/>
                <a:gd name="T5" fmla="*/ 68725 h 316"/>
                <a:gd name="T6" fmla="*/ 41955 w 259"/>
                <a:gd name="T7" fmla="*/ 67143 h 316"/>
                <a:gd name="T8" fmla="*/ 42182 w 259"/>
                <a:gd name="T9" fmla="*/ 66917 h 316"/>
                <a:gd name="T10" fmla="*/ 45130 w 259"/>
                <a:gd name="T11" fmla="*/ 65334 h 316"/>
                <a:gd name="T12" fmla="*/ 47398 w 259"/>
                <a:gd name="T13" fmla="*/ 63073 h 316"/>
                <a:gd name="T14" fmla="*/ 51707 w 259"/>
                <a:gd name="T15" fmla="*/ 57648 h 316"/>
                <a:gd name="T16" fmla="*/ 53521 w 259"/>
                <a:gd name="T17" fmla="*/ 54935 h 316"/>
                <a:gd name="T18" fmla="*/ 56469 w 259"/>
                <a:gd name="T19" fmla="*/ 49057 h 316"/>
                <a:gd name="T20" fmla="*/ 57376 w 259"/>
                <a:gd name="T21" fmla="*/ 44762 h 316"/>
                <a:gd name="T22" fmla="*/ 57376 w 259"/>
                <a:gd name="T23" fmla="*/ 44084 h 316"/>
                <a:gd name="T24" fmla="*/ 58057 w 259"/>
                <a:gd name="T25" fmla="*/ 42501 h 316"/>
                <a:gd name="T26" fmla="*/ 58737 w 259"/>
                <a:gd name="T27" fmla="*/ 35719 h 316"/>
                <a:gd name="T28" fmla="*/ 58057 w 259"/>
                <a:gd name="T29" fmla="*/ 28485 h 316"/>
                <a:gd name="T30" fmla="*/ 56469 w 259"/>
                <a:gd name="T31" fmla="*/ 21929 h 316"/>
                <a:gd name="T32" fmla="*/ 51707 w 259"/>
                <a:gd name="T33" fmla="*/ 12886 h 316"/>
                <a:gd name="T34" fmla="*/ 47398 w 259"/>
                <a:gd name="T35" fmla="*/ 7460 h 316"/>
                <a:gd name="T36" fmla="*/ 42635 w 259"/>
                <a:gd name="T37" fmla="*/ 3617 h 316"/>
                <a:gd name="T38" fmla="*/ 35151 w 259"/>
                <a:gd name="T39" fmla="*/ 452 h 316"/>
                <a:gd name="T40" fmla="*/ 29482 w 259"/>
                <a:gd name="T41" fmla="*/ 0 h 316"/>
                <a:gd name="T42" fmla="*/ 17916 w 259"/>
                <a:gd name="T43" fmla="*/ 2487 h 316"/>
                <a:gd name="T44" fmla="*/ 8391 w 259"/>
                <a:gd name="T45" fmla="*/ 10173 h 316"/>
                <a:gd name="T46" fmla="*/ 1814 w 259"/>
                <a:gd name="T47" fmla="*/ 21929 h 316"/>
                <a:gd name="T48" fmla="*/ 0 w 259"/>
                <a:gd name="T49" fmla="*/ 35719 h 316"/>
                <a:gd name="T50" fmla="*/ 454 w 259"/>
                <a:gd name="T51" fmla="*/ 42501 h 316"/>
                <a:gd name="T52" fmla="*/ 1814 w 259"/>
                <a:gd name="T53" fmla="*/ 49057 h 316"/>
                <a:gd name="T54" fmla="*/ 4309 w 259"/>
                <a:gd name="T55" fmla="*/ 54935 h 316"/>
                <a:gd name="T56" fmla="*/ 8391 w 259"/>
                <a:gd name="T57" fmla="*/ 60587 h 316"/>
                <a:gd name="T58" fmla="*/ 12700 w 259"/>
                <a:gd name="T59" fmla="*/ 65334 h 316"/>
                <a:gd name="T60" fmla="*/ 23359 w 259"/>
                <a:gd name="T61" fmla="*/ 70760 h 316"/>
                <a:gd name="T62" fmla="*/ 29482 w 259"/>
                <a:gd name="T63" fmla="*/ 71438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"/>
                <a:gd name="T97" fmla="*/ 0 h 316"/>
                <a:gd name="T98" fmla="*/ 259 w 259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19" y="268"/>
                  </a:lnTo>
                  <a:lnTo>
                    <a:pt x="228" y="255"/>
                  </a:lnTo>
                  <a:lnTo>
                    <a:pt x="231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59" y="158"/>
                  </a:lnTo>
                  <a:lnTo>
                    <a:pt x="258" y="142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19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lnTo>
                    <a:pt x="19" y="70"/>
                  </a:lnTo>
                  <a:lnTo>
                    <a:pt x="8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8" y="217"/>
                  </a:lnTo>
                  <a:lnTo>
                    <a:pt x="13" y="230"/>
                  </a:lnTo>
                  <a:lnTo>
                    <a:pt x="19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5" name="Freeform 187"/>
            <p:cNvSpPr>
              <a:spLocks/>
            </p:cNvSpPr>
            <p:nvPr/>
          </p:nvSpPr>
          <p:spPr bwMode="auto">
            <a:xfrm>
              <a:off x="3287713" y="2484438"/>
              <a:ext cx="58737" cy="71437"/>
            </a:xfrm>
            <a:custGeom>
              <a:avLst/>
              <a:gdLst>
                <a:gd name="T0" fmla="*/ 29820 w 260"/>
                <a:gd name="T1" fmla="*/ 71211 h 316"/>
                <a:gd name="T2" fmla="*/ 32079 w 260"/>
                <a:gd name="T3" fmla="*/ 71211 h 316"/>
                <a:gd name="T4" fmla="*/ 40438 w 260"/>
                <a:gd name="T5" fmla="*/ 68724 h 316"/>
                <a:gd name="T6" fmla="*/ 41794 w 260"/>
                <a:gd name="T7" fmla="*/ 67142 h 316"/>
                <a:gd name="T8" fmla="*/ 42020 w 260"/>
                <a:gd name="T9" fmla="*/ 66916 h 316"/>
                <a:gd name="T10" fmla="*/ 44956 w 260"/>
                <a:gd name="T11" fmla="*/ 65333 h 316"/>
                <a:gd name="T12" fmla="*/ 47216 w 260"/>
                <a:gd name="T13" fmla="*/ 63073 h 316"/>
                <a:gd name="T14" fmla="*/ 51734 w 260"/>
                <a:gd name="T15" fmla="*/ 57647 h 316"/>
                <a:gd name="T16" fmla="*/ 53315 w 260"/>
                <a:gd name="T17" fmla="*/ 54934 h 316"/>
                <a:gd name="T18" fmla="*/ 56252 w 260"/>
                <a:gd name="T19" fmla="*/ 49056 h 316"/>
                <a:gd name="T20" fmla="*/ 57382 w 260"/>
                <a:gd name="T21" fmla="*/ 44761 h 316"/>
                <a:gd name="T22" fmla="*/ 57382 w 260"/>
                <a:gd name="T23" fmla="*/ 44083 h 316"/>
                <a:gd name="T24" fmla="*/ 58059 w 260"/>
                <a:gd name="T25" fmla="*/ 42500 h 316"/>
                <a:gd name="T26" fmla="*/ 58737 w 260"/>
                <a:gd name="T27" fmla="*/ 35719 h 316"/>
                <a:gd name="T28" fmla="*/ 58059 w 260"/>
                <a:gd name="T29" fmla="*/ 28484 h 316"/>
                <a:gd name="T30" fmla="*/ 56252 w 260"/>
                <a:gd name="T31" fmla="*/ 21928 h 316"/>
                <a:gd name="T32" fmla="*/ 51734 w 260"/>
                <a:gd name="T33" fmla="*/ 12886 h 316"/>
                <a:gd name="T34" fmla="*/ 47216 w 260"/>
                <a:gd name="T35" fmla="*/ 7460 h 316"/>
                <a:gd name="T36" fmla="*/ 42697 w 260"/>
                <a:gd name="T37" fmla="*/ 3617 h 316"/>
                <a:gd name="T38" fmla="*/ 35016 w 260"/>
                <a:gd name="T39" fmla="*/ 452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173 h 316"/>
                <a:gd name="T46" fmla="*/ 2033 w 260"/>
                <a:gd name="T47" fmla="*/ 21928 h 316"/>
                <a:gd name="T48" fmla="*/ 0 w 260"/>
                <a:gd name="T49" fmla="*/ 35719 h 316"/>
                <a:gd name="T50" fmla="*/ 678 w 260"/>
                <a:gd name="T51" fmla="*/ 42500 h 316"/>
                <a:gd name="T52" fmla="*/ 2033 w 260"/>
                <a:gd name="T53" fmla="*/ 49056 h 316"/>
                <a:gd name="T54" fmla="*/ 4518 w 260"/>
                <a:gd name="T55" fmla="*/ 54934 h 316"/>
                <a:gd name="T56" fmla="*/ 8359 w 260"/>
                <a:gd name="T57" fmla="*/ 60586 h 316"/>
                <a:gd name="T58" fmla="*/ 12877 w 260"/>
                <a:gd name="T59" fmla="*/ 65333 h 316"/>
                <a:gd name="T60" fmla="*/ 23269 w 260"/>
                <a:gd name="T61" fmla="*/ 70533 h 316"/>
                <a:gd name="T62" fmla="*/ 29369 w 260"/>
                <a:gd name="T63" fmla="*/ 71437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6" y="315"/>
                  </a:lnTo>
                  <a:lnTo>
                    <a:pt x="142" y="315"/>
                  </a:lnTo>
                  <a:lnTo>
                    <a:pt x="155" y="312"/>
                  </a:lnTo>
                  <a:lnTo>
                    <a:pt x="179" y="304"/>
                  </a:lnTo>
                  <a:lnTo>
                    <a:pt x="183" y="299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9" y="296"/>
                  </a:lnTo>
                  <a:lnTo>
                    <a:pt x="199" y="289"/>
                  </a:lnTo>
                  <a:lnTo>
                    <a:pt x="204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9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3" y="230"/>
                  </a:lnTo>
                  <a:lnTo>
                    <a:pt x="249" y="217"/>
                  </a:lnTo>
                  <a:lnTo>
                    <a:pt x="254" y="202"/>
                  </a:lnTo>
                  <a:lnTo>
                    <a:pt x="254" y="198"/>
                  </a:lnTo>
                  <a:lnTo>
                    <a:pt x="254" y="196"/>
                  </a:lnTo>
                  <a:lnTo>
                    <a:pt x="254" y="195"/>
                  </a:lnTo>
                  <a:lnTo>
                    <a:pt x="255" y="195"/>
                  </a:lnTo>
                  <a:lnTo>
                    <a:pt x="257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7" y="126"/>
                  </a:lnTo>
                  <a:lnTo>
                    <a:pt x="254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9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9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7" y="25"/>
                  </a:lnTo>
                  <a:lnTo>
                    <a:pt x="37" y="45"/>
                  </a:lnTo>
                  <a:lnTo>
                    <a:pt x="20" y="70"/>
                  </a:lnTo>
                  <a:lnTo>
                    <a:pt x="9" y="97"/>
                  </a:lnTo>
                  <a:lnTo>
                    <a:pt x="3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3" y="188"/>
                  </a:lnTo>
                  <a:lnTo>
                    <a:pt x="5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7" y="289"/>
                  </a:lnTo>
                  <a:lnTo>
                    <a:pt x="79" y="304"/>
                  </a:lnTo>
                  <a:lnTo>
                    <a:pt x="103" y="312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6" name="Freeform 188"/>
            <p:cNvSpPr>
              <a:spLocks/>
            </p:cNvSpPr>
            <p:nvPr/>
          </p:nvSpPr>
          <p:spPr bwMode="auto">
            <a:xfrm>
              <a:off x="3619500" y="2497138"/>
              <a:ext cx="58738" cy="71437"/>
            </a:xfrm>
            <a:custGeom>
              <a:avLst/>
              <a:gdLst>
                <a:gd name="T0" fmla="*/ 29821 w 260"/>
                <a:gd name="T1" fmla="*/ 71211 h 316"/>
                <a:gd name="T2" fmla="*/ 32080 w 260"/>
                <a:gd name="T3" fmla="*/ 71211 h 316"/>
                <a:gd name="T4" fmla="*/ 40213 w 260"/>
                <a:gd name="T5" fmla="*/ 68724 h 316"/>
                <a:gd name="T6" fmla="*/ 41794 w 260"/>
                <a:gd name="T7" fmla="*/ 67368 h 316"/>
                <a:gd name="T8" fmla="*/ 42020 w 260"/>
                <a:gd name="T9" fmla="*/ 67142 h 316"/>
                <a:gd name="T10" fmla="*/ 44957 w 260"/>
                <a:gd name="T11" fmla="*/ 65333 h 316"/>
                <a:gd name="T12" fmla="*/ 47216 w 260"/>
                <a:gd name="T13" fmla="*/ 63073 h 316"/>
                <a:gd name="T14" fmla="*/ 51509 w 260"/>
                <a:gd name="T15" fmla="*/ 57873 h 316"/>
                <a:gd name="T16" fmla="*/ 53316 w 260"/>
                <a:gd name="T17" fmla="*/ 55160 h 316"/>
                <a:gd name="T18" fmla="*/ 56253 w 260"/>
                <a:gd name="T19" fmla="*/ 49282 h 316"/>
                <a:gd name="T20" fmla="*/ 57157 w 260"/>
                <a:gd name="T21" fmla="*/ 44761 h 316"/>
                <a:gd name="T22" fmla="*/ 57157 w 260"/>
                <a:gd name="T23" fmla="*/ 44083 h 316"/>
                <a:gd name="T24" fmla="*/ 57834 w 260"/>
                <a:gd name="T25" fmla="*/ 42500 h 316"/>
                <a:gd name="T26" fmla="*/ 58738 w 260"/>
                <a:gd name="T27" fmla="*/ 35719 h 316"/>
                <a:gd name="T28" fmla="*/ 57834 w 260"/>
                <a:gd name="T29" fmla="*/ 28710 h 316"/>
                <a:gd name="T30" fmla="*/ 56253 w 260"/>
                <a:gd name="T31" fmla="*/ 22155 h 316"/>
                <a:gd name="T32" fmla="*/ 51509 w 260"/>
                <a:gd name="T33" fmla="*/ 13112 h 316"/>
                <a:gd name="T34" fmla="*/ 47216 w 260"/>
                <a:gd name="T35" fmla="*/ 7686 h 316"/>
                <a:gd name="T36" fmla="*/ 42472 w 260"/>
                <a:gd name="T37" fmla="*/ 3617 h 316"/>
                <a:gd name="T38" fmla="*/ 35017 w 260"/>
                <a:gd name="T39" fmla="*/ 452 h 316"/>
                <a:gd name="T40" fmla="*/ 29369 w 260"/>
                <a:gd name="T41" fmla="*/ 0 h 316"/>
                <a:gd name="T42" fmla="*/ 17847 w 260"/>
                <a:gd name="T43" fmla="*/ 2487 h 316"/>
                <a:gd name="T44" fmla="*/ 8359 w 260"/>
                <a:gd name="T45" fmla="*/ 10399 h 316"/>
                <a:gd name="T46" fmla="*/ 2033 w 260"/>
                <a:gd name="T47" fmla="*/ 22155 h 316"/>
                <a:gd name="T48" fmla="*/ 0 w 260"/>
                <a:gd name="T49" fmla="*/ 35719 h 316"/>
                <a:gd name="T50" fmla="*/ 452 w 260"/>
                <a:gd name="T51" fmla="*/ 42500 h 316"/>
                <a:gd name="T52" fmla="*/ 2033 w 260"/>
                <a:gd name="T53" fmla="*/ 49282 h 316"/>
                <a:gd name="T54" fmla="*/ 4292 w 260"/>
                <a:gd name="T55" fmla="*/ 55160 h 316"/>
                <a:gd name="T56" fmla="*/ 8359 w 260"/>
                <a:gd name="T57" fmla="*/ 60812 h 316"/>
                <a:gd name="T58" fmla="*/ 12651 w 260"/>
                <a:gd name="T59" fmla="*/ 65333 h 316"/>
                <a:gd name="T60" fmla="*/ 23269 w 260"/>
                <a:gd name="T61" fmla="*/ 70759 h 316"/>
                <a:gd name="T62" fmla="*/ 29369 w 260"/>
                <a:gd name="T63" fmla="*/ 71437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8" y="304"/>
                  </a:lnTo>
                  <a:lnTo>
                    <a:pt x="183" y="300"/>
                  </a:lnTo>
                  <a:lnTo>
                    <a:pt x="185" y="298"/>
                  </a:lnTo>
                  <a:lnTo>
                    <a:pt x="185" y="297"/>
                  </a:lnTo>
                  <a:lnTo>
                    <a:pt x="186" y="297"/>
                  </a:lnTo>
                  <a:lnTo>
                    <a:pt x="188" y="297"/>
                  </a:lnTo>
                  <a:lnTo>
                    <a:pt x="199" y="289"/>
                  </a:lnTo>
                  <a:lnTo>
                    <a:pt x="203" y="284"/>
                  </a:lnTo>
                  <a:lnTo>
                    <a:pt x="209" y="279"/>
                  </a:lnTo>
                  <a:lnTo>
                    <a:pt x="220" y="269"/>
                  </a:lnTo>
                  <a:lnTo>
                    <a:pt x="228" y="256"/>
                  </a:lnTo>
                  <a:lnTo>
                    <a:pt x="231" y="249"/>
                  </a:lnTo>
                  <a:lnTo>
                    <a:pt x="236" y="244"/>
                  </a:lnTo>
                  <a:lnTo>
                    <a:pt x="242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8" y="173"/>
                  </a:lnTo>
                  <a:lnTo>
                    <a:pt x="260" y="158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3" y="112"/>
                  </a:lnTo>
                  <a:lnTo>
                    <a:pt x="249" y="98"/>
                  </a:lnTo>
                  <a:lnTo>
                    <a:pt x="236" y="71"/>
                  </a:lnTo>
                  <a:lnTo>
                    <a:pt x="228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6"/>
                  </a:lnTo>
                  <a:lnTo>
                    <a:pt x="19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19" y="244"/>
                  </a:lnTo>
                  <a:lnTo>
                    <a:pt x="27" y="256"/>
                  </a:lnTo>
                  <a:lnTo>
                    <a:pt x="37" y="269"/>
                  </a:lnTo>
                  <a:lnTo>
                    <a:pt x="45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7" name="Freeform 189"/>
            <p:cNvSpPr>
              <a:spLocks/>
            </p:cNvSpPr>
            <p:nvPr/>
          </p:nvSpPr>
          <p:spPr bwMode="auto">
            <a:xfrm>
              <a:off x="3917950" y="2478088"/>
              <a:ext cx="58738" cy="73025"/>
            </a:xfrm>
            <a:custGeom>
              <a:avLst/>
              <a:gdLst>
                <a:gd name="T0" fmla="*/ 29821 w 260"/>
                <a:gd name="T1" fmla="*/ 72794 h 316"/>
                <a:gd name="T2" fmla="*/ 32080 w 260"/>
                <a:gd name="T3" fmla="*/ 72794 h 316"/>
                <a:gd name="T4" fmla="*/ 40439 w 260"/>
                <a:gd name="T5" fmla="*/ 70252 h 316"/>
                <a:gd name="T6" fmla="*/ 41794 w 260"/>
                <a:gd name="T7" fmla="*/ 68634 h 316"/>
                <a:gd name="T8" fmla="*/ 42020 w 260"/>
                <a:gd name="T9" fmla="*/ 68403 h 316"/>
                <a:gd name="T10" fmla="*/ 44957 w 260"/>
                <a:gd name="T11" fmla="*/ 66786 h 316"/>
                <a:gd name="T12" fmla="*/ 47216 w 260"/>
                <a:gd name="T13" fmla="*/ 64475 h 316"/>
                <a:gd name="T14" fmla="*/ 51509 w 260"/>
                <a:gd name="T15" fmla="*/ 58928 h 316"/>
                <a:gd name="T16" fmla="*/ 53316 w 260"/>
                <a:gd name="T17" fmla="*/ 56155 h 316"/>
                <a:gd name="T18" fmla="*/ 56253 w 260"/>
                <a:gd name="T19" fmla="*/ 50147 h 316"/>
                <a:gd name="T20" fmla="*/ 57157 w 260"/>
                <a:gd name="T21" fmla="*/ 45756 h 316"/>
                <a:gd name="T22" fmla="*/ 57157 w 260"/>
                <a:gd name="T23" fmla="*/ 45063 h 316"/>
                <a:gd name="T24" fmla="*/ 57834 w 260"/>
                <a:gd name="T25" fmla="*/ 43445 h 316"/>
                <a:gd name="T26" fmla="*/ 58738 w 260"/>
                <a:gd name="T27" fmla="*/ 36513 h 316"/>
                <a:gd name="T28" fmla="*/ 57834 w 260"/>
                <a:gd name="T29" fmla="*/ 29118 h 316"/>
                <a:gd name="T30" fmla="*/ 56253 w 260"/>
                <a:gd name="T31" fmla="*/ 22416 h 316"/>
                <a:gd name="T32" fmla="*/ 51509 w 260"/>
                <a:gd name="T33" fmla="*/ 13172 h 316"/>
                <a:gd name="T34" fmla="*/ 47216 w 260"/>
                <a:gd name="T35" fmla="*/ 7626 h 316"/>
                <a:gd name="T36" fmla="*/ 42472 w 260"/>
                <a:gd name="T37" fmla="*/ 3697 h 316"/>
                <a:gd name="T38" fmla="*/ 35017 w 260"/>
                <a:gd name="T39" fmla="*/ 462 h 316"/>
                <a:gd name="T40" fmla="*/ 29369 w 260"/>
                <a:gd name="T41" fmla="*/ 0 h 316"/>
                <a:gd name="T42" fmla="*/ 17847 w 260"/>
                <a:gd name="T43" fmla="*/ 2542 h 316"/>
                <a:gd name="T44" fmla="*/ 8359 w 260"/>
                <a:gd name="T45" fmla="*/ 10399 h 316"/>
                <a:gd name="T46" fmla="*/ 2033 w 260"/>
                <a:gd name="T47" fmla="*/ 22416 h 316"/>
                <a:gd name="T48" fmla="*/ 0 w 260"/>
                <a:gd name="T49" fmla="*/ 36513 h 316"/>
                <a:gd name="T50" fmla="*/ 452 w 260"/>
                <a:gd name="T51" fmla="*/ 43445 h 316"/>
                <a:gd name="T52" fmla="*/ 2033 w 260"/>
                <a:gd name="T53" fmla="*/ 50147 h 316"/>
                <a:gd name="T54" fmla="*/ 4518 w 260"/>
                <a:gd name="T55" fmla="*/ 56155 h 316"/>
                <a:gd name="T56" fmla="*/ 8359 w 260"/>
                <a:gd name="T57" fmla="*/ 61933 h 316"/>
                <a:gd name="T58" fmla="*/ 12651 w 260"/>
                <a:gd name="T59" fmla="*/ 66786 h 316"/>
                <a:gd name="T60" fmla="*/ 23269 w 260"/>
                <a:gd name="T61" fmla="*/ 72332 h 316"/>
                <a:gd name="T62" fmla="*/ 29369 w 260"/>
                <a:gd name="T63" fmla="*/ 73025 h 31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0"/>
                <a:gd name="T97" fmla="*/ 0 h 316"/>
                <a:gd name="T98" fmla="*/ 260 w 260"/>
                <a:gd name="T99" fmla="*/ 316 h 31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0" h="316">
                  <a:moveTo>
                    <a:pt x="130" y="316"/>
                  </a:moveTo>
                  <a:lnTo>
                    <a:pt x="132" y="315"/>
                  </a:lnTo>
                  <a:lnTo>
                    <a:pt x="135" y="315"/>
                  </a:lnTo>
                  <a:lnTo>
                    <a:pt x="142" y="315"/>
                  </a:lnTo>
                  <a:lnTo>
                    <a:pt x="155" y="313"/>
                  </a:lnTo>
                  <a:lnTo>
                    <a:pt x="179" y="304"/>
                  </a:lnTo>
                  <a:lnTo>
                    <a:pt x="183" y="300"/>
                  </a:lnTo>
                  <a:lnTo>
                    <a:pt x="185" y="297"/>
                  </a:lnTo>
                  <a:lnTo>
                    <a:pt x="185" y="296"/>
                  </a:lnTo>
                  <a:lnTo>
                    <a:pt x="186" y="296"/>
                  </a:lnTo>
                  <a:lnTo>
                    <a:pt x="188" y="296"/>
                  </a:lnTo>
                  <a:lnTo>
                    <a:pt x="199" y="289"/>
                  </a:lnTo>
                  <a:lnTo>
                    <a:pt x="203" y="283"/>
                  </a:lnTo>
                  <a:lnTo>
                    <a:pt x="209" y="279"/>
                  </a:lnTo>
                  <a:lnTo>
                    <a:pt x="220" y="268"/>
                  </a:lnTo>
                  <a:lnTo>
                    <a:pt x="228" y="255"/>
                  </a:lnTo>
                  <a:lnTo>
                    <a:pt x="232" y="249"/>
                  </a:lnTo>
                  <a:lnTo>
                    <a:pt x="236" y="243"/>
                  </a:lnTo>
                  <a:lnTo>
                    <a:pt x="242" y="230"/>
                  </a:lnTo>
                  <a:lnTo>
                    <a:pt x="249" y="217"/>
                  </a:lnTo>
                  <a:lnTo>
                    <a:pt x="253" y="202"/>
                  </a:lnTo>
                  <a:lnTo>
                    <a:pt x="253" y="198"/>
                  </a:lnTo>
                  <a:lnTo>
                    <a:pt x="253" y="196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8"/>
                  </a:lnTo>
                  <a:lnTo>
                    <a:pt x="259" y="173"/>
                  </a:lnTo>
                  <a:lnTo>
                    <a:pt x="260" y="158"/>
                  </a:lnTo>
                  <a:lnTo>
                    <a:pt x="259" y="142"/>
                  </a:lnTo>
                  <a:lnTo>
                    <a:pt x="256" y="126"/>
                  </a:lnTo>
                  <a:lnTo>
                    <a:pt x="253" y="111"/>
                  </a:lnTo>
                  <a:lnTo>
                    <a:pt x="249" y="97"/>
                  </a:lnTo>
                  <a:lnTo>
                    <a:pt x="236" y="70"/>
                  </a:lnTo>
                  <a:lnTo>
                    <a:pt x="228" y="57"/>
                  </a:lnTo>
                  <a:lnTo>
                    <a:pt x="220" y="45"/>
                  </a:lnTo>
                  <a:lnTo>
                    <a:pt x="209" y="33"/>
                  </a:lnTo>
                  <a:lnTo>
                    <a:pt x="199" y="25"/>
                  </a:lnTo>
                  <a:lnTo>
                    <a:pt x="188" y="16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79" y="11"/>
                  </a:lnTo>
                  <a:lnTo>
                    <a:pt x="56" y="25"/>
                  </a:lnTo>
                  <a:lnTo>
                    <a:pt x="37" y="45"/>
                  </a:lnTo>
                  <a:lnTo>
                    <a:pt x="20" y="70"/>
                  </a:lnTo>
                  <a:lnTo>
                    <a:pt x="9" y="97"/>
                  </a:lnTo>
                  <a:lnTo>
                    <a:pt x="2" y="126"/>
                  </a:lnTo>
                  <a:lnTo>
                    <a:pt x="0" y="158"/>
                  </a:lnTo>
                  <a:lnTo>
                    <a:pt x="0" y="173"/>
                  </a:lnTo>
                  <a:lnTo>
                    <a:pt x="2" y="188"/>
                  </a:lnTo>
                  <a:lnTo>
                    <a:pt x="4" y="202"/>
                  </a:lnTo>
                  <a:lnTo>
                    <a:pt x="9" y="217"/>
                  </a:lnTo>
                  <a:lnTo>
                    <a:pt x="13" y="230"/>
                  </a:lnTo>
                  <a:lnTo>
                    <a:pt x="20" y="243"/>
                  </a:lnTo>
                  <a:lnTo>
                    <a:pt x="27" y="255"/>
                  </a:lnTo>
                  <a:lnTo>
                    <a:pt x="37" y="268"/>
                  </a:lnTo>
                  <a:lnTo>
                    <a:pt x="46" y="279"/>
                  </a:lnTo>
                  <a:lnTo>
                    <a:pt x="56" y="289"/>
                  </a:lnTo>
                  <a:lnTo>
                    <a:pt x="79" y="304"/>
                  </a:lnTo>
                  <a:lnTo>
                    <a:pt x="103" y="313"/>
                  </a:lnTo>
                  <a:lnTo>
                    <a:pt x="116" y="315"/>
                  </a:lnTo>
                  <a:lnTo>
                    <a:pt x="130" y="31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8" name="Line 190"/>
            <p:cNvSpPr>
              <a:spLocks noChangeShapeType="1"/>
            </p:cNvSpPr>
            <p:nvPr/>
          </p:nvSpPr>
          <p:spPr bwMode="auto">
            <a:xfrm>
              <a:off x="3833813" y="2543175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89" name="Freeform 191"/>
            <p:cNvSpPr>
              <a:spLocks/>
            </p:cNvSpPr>
            <p:nvPr/>
          </p:nvSpPr>
          <p:spPr bwMode="auto">
            <a:xfrm>
              <a:off x="3890963" y="2543175"/>
              <a:ext cx="0" cy="101600"/>
            </a:xfrm>
            <a:custGeom>
              <a:avLst/>
              <a:gdLst>
                <a:gd name="T0" fmla="*/ 0 h 449"/>
                <a:gd name="T1" fmla="*/ 38920 h 449"/>
                <a:gd name="T2" fmla="*/ 101600 h 449"/>
                <a:gd name="T3" fmla="*/ 0 60000 65536"/>
                <a:gd name="T4" fmla="*/ 0 60000 65536"/>
                <a:gd name="T5" fmla="*/ 0 60000 65536"/>
                <a:gd name="T6" fmla="*/ 0 h 449"/>
                <a:gd name="T7" fmla="*/ 449 h 449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449">
                  <a:moveTo>
                    <a:pt x="0" y="0"/>
                  </a:moveTo>
                  <a:lnTo>
                    <a:pt x="0" y="172"/>
                  </a:lnTo>
                  <a:lnTo>
                    <a:pt x="0" y="449"/>
                  </a:lnTo>
                </a:path>
              </a:pathLst>
            </a:custGeom>
            <a:noFill/>
            <a:ln w="7938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0" name="Line 192"/>
            <p:cNvSpPr>
              <a:spLocks noChangeShapeType="1"/>
            </p:cNvSpPr>
            <p:nvPr/>
          </p:nvSpPr>
          <p:spPr bwMode="auto">
            <a:xfrm flipH="1">
              <a:off x="3833813" y="2644775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1" name="Line 193"/>
            <p:cNvSpPr>
              <a:spLocks noChangeShapeType="1"/>
            </p:cNvSpPr>
            <p:nvPr/>
          </p:nvSpPr>
          <p:spPr bwMode="auto">
            <a:xfrm>
              <a:off x="3890963" y="2644775"/>
              <a:ext cx="55562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2" name="Line 194"/>
            <p:cNvSpPr>
              <a:spLocks noChangeShapeType="1"/>
            </p:cNvSpPr>
            <p:nvPr/>
          </p:nvSpPr>
          <p:spPr bwMode="auto">
            <a:xfrm>
              <a:off x="3890963" y="2543175"/>
              <a:ext cx="55562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3" name="Line 195"/>
            <p:cNvSpPr>
              <a:spLocks noChangeShapeType="1"/>
            </p:cNvSpPr>
            <p:nvPr/>
          </p:nvSpPr>
          <p:spPr bwMode="auto">
            <a:xfrm>
              <a:off x="1582738" y="2674938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4" name="Line 196"/>
            <p:cNvSpPr>
              <a:spLocks noChangeShapeType="1"/>
            </p:cNvSpPr>
            <p:nvPr/>
          </p:nvSpPr>
          <p:spPr bwMode="auto">
            <a:xfrm>
              <a:off x="2973388" y="2570163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5" name="Line 197"/>
            <p:cNvSpPr>
              <a:spLocks noChangeShapeType="1"/>
            </p:cNvSpPr>
            <p:nvPr/>
          </p:nvSpPr>
          <p:spPr bwMode="auto">
            <a:xfrm>
              <a:off x="2916238" y="2671763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6" name="Line 198"/>
            <p:cNvSpPr>
              <a:spLocks noChangeShapeType="1"/>
            </p:cNvSpPr>
            <p:nvPr/>
          </p:nvSpPr>
          <p:spPr bwMode="auto">
            <a:xfrm>
              <a:off x="2916238" y="2570163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7" name="Freeform 199"/>
            <p:cNvSpPr>
              <a:spLocks/>
            </p:cNvSpPr>
            <p:nvPr/>
          </p:nvSpPr>
          <p:spPr bwMode="auto">
            <a:xfrm>
              <a:off x="2973388" y="2570163"/>
              <a:ext cx="0" cy="101600"/>
            </a:xfrm>
            <a:custGeom>
              <a:avLst/>
              <a:gdLst>
                <a:gd name="T0" fmla="*/ 0 h 450"/>
                <a:gd name="T1" fmla="*/ 45607 h 450"/>
                <a:gd name="T2" fmla="*/ 101600 h 450"/>
                <a:gd name="T3" fmla="*/ 0 60000 65536"/>
                <a:gd name="T4" fmla="*/ 0 60000 65536"/>
                <a:gd name="T5" fmla="*/ 0 60000 65536"/>
                <a:gd name="T6" fmla="*/ 0 h 450"/>
                <a:gd name="T7" fmla="*/ 450 h 450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450">
                  <a:moveTo>
                    <a:pt x="0" y="0"/>
                  </a:moveTo>
                  <a:lnTo>
                    <a:pt x="0" y="202"/>
                  </a:lnTo>
                  <a:lnTo>
                    <a:pt x="0" y="450"/>
                  </a:lnTo>
                </a:path>
              </a:pathLst>
            </a:custGeom>
            <a:noFill/>
            <a:ln w="7938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8" name="Line 200"/>
            <p:cNvSpPr>
              <a:spLocks noChangeShapeType="1"/>
            </p:cNvSpPr>
            <p:nvPr/>
          </p:nvSpPr>
          <p:spPr bwMode="auto">
            <a:xfrm flipH="1">
              <a:off x="2973388" y="2671763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599" name="Freeform 201"/>
            <p:cNvSpPr>
              <a:spLocks/>
            </p:cNvSpPr>
            <p:nvPr/>
          </p:nvSpPr>
          <p:spPr bwMode="auto">
            <a:xfrm>
              <a:off x="1525588" y="2776538"/>
              <a:ext cx="57150" cy="0"/>
            </a:xfrm>
            <a:custGeom>
              <a:avLst/>
              <a:gdLst>
                <a:gd name="T0" fmla="*/ 57150 w 251"/>
                <a:gd name="T1" fmla="*/ 33926 w 251"/>
                <a:gd name="T2" fmla="*/ 0 w 251"/>
                <a:gd name="T3" fmla="*/ 0 60000 65536"/>
                <a:gd name="T4" fmla="*/ 0 60000 65536"/>
                <a:gd name="T5" fmla="*/ 0 60000 65536"/>
                <a:gd name="T6" fmla="*/ 0 w 251"/>
                <a:gd name="T7" fmla="*/ 251 w 251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T6" t="0" r="T7" b="0"/>
              <a:pathLst>
                <a:path w="251">
                  <a:moveTo>
                    <a:pt x="251" y="0"/>
                  </a:moveTo>
                  <a:lnTo>
                    <a:pt x="149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0" name="Line 202"/>
            <p:cNvSpPr>
              <a:spLocks noChangeShapeType="1"/>
            </p:cNvSpPr>
            <p:nvPr/>
          </p:nvSpPr>
          <p:spPr bwMode="auto">
            <a:xfrm>
              <a:off x="1525588" y="2674938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1" name="Freeform 203"/>
            <p:cNvSpPr>
              <a:spLocks/>
            </p:cNvSpPr>
            <p:nvPr/>
          </p:nvSpPr>
          <p:spPr bwMode="auto">
            <a:xfrm>
              <a:off x="1582738" y="2674938"/>
              <a:ext cx="0" cy="101600"/>
            </a:xfrm>
            <a:custGeom>
              <a:avLst/>
              <a:gdLst>
                <a:gd name="T0" fmla="*/ 101600 h 448"/>
                <a:gd name="T1" fmla="*/ 55109 h 448"/>
                <a:gd name="T2" fmla="*/ 0 h 448"/>
                <a:gd name="T3" fmla="*/ 0 60000 65536"/>
                <a:gd name="T4" fmla="*/ 0 60000 65536"/>
                <a:gd name="T5" fmla="*/ 0 60000 65536"/>
                <a:gd name="T6" fmla="*/ 0 h 448"/>
                <a:gd name="T7" fmla="*/ 448 h 448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448">
                  <a:moveTo>
                    <a:pt x="0" y="448"/>
                  </a:moveTo>
                  <a:lnTo>
                    <a:pt x="0" y="24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2" name="Line 204"/>
            <p:cNvSpPr>
              <a:spLocks noChangeShapeType="1"/>
            </p:cNvSpPr>
            <p:nvPr/>
          </p:nvSpPr>
          <p:spPr bwMode="auto">
            <a:xfrm flipH="1">
              <a:off x="1582738" y="2776538"/>
              <a:ext cx="57150" cy="0"/>
            </a:xfrm>
            <a:prstGeom prst="line">
              <a:avLst/>
            </a:prstGeom>
            <a:noFill/>
            <a:ln w="7938">
              <a:solidFill>
                <a:srgbClr val="323298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3" name="Freeform 205"/>
            <p:cNvSpPr>
              <a:spLocks/>
            </p:cNvSpPr>
            <p:nvPr/>
          </p:nvSpPr>
          <p:spPr bwMode="auto">
            <a:xfrm>
              <a:off x="1111250" y="2568575"/>
              <a:ext cx="2779713" cy="1898650"/>
            </a:xfrm>
            <a:custGeom>
              <a:avLst/>
              <a:gdLst>
                <a:gd name="T0" fmla="*/ 0 w 12254"/>
                <a:gd name="T1" fmla="*/ 1898650 h 8370"/>
                <a:gd name="T2" fmla="*/ 97542 w 12254"/>
                <a:gd name="T3" fmla="*/ 1690637 h 8370"/>
                <a:gd name="T4" fmla="*/ 164914 w 12254"/>
                <a:gd name="T5" fmla="*/ 1268489 h 8370"/>
                <a:gd name="T6" fmla="*/ 324383 w 12254"/>
                <a:gd name="T7" fmla="*/ 452319 h 8370"/>
                <a:gd name="T8" fmla="*/ 448238 w 12254"/>
                <a:gd name="T9" fmla="*/ 206878 h 8370"/>
                <a:gd name="T10" fmla="*/ 471376 w 12254"/>
                <a:gd name="T11" fmla="*/ 160376 h 8370"/>
                <a:gd name="T12" fmla="*/ 714323 w 12254"/>
                <a:gd name="T13" fmla="*/ 49905 h 8370"/>
                <a:gd name="T14" fmla="*/ 932318 w 12254"/>
                <a:gd name="T15" fmla="*/ 28355 h 8370"/>
                <a:gd name="T16" fmla="*/ 1233563 w 12254"/>
                <a:gd name="T17" fmla="*/ 45822 h 8370"/>
                <a:gd name="T18" fmla="*/ 1554543 w 12254"/>
                <a:gd name="T19" fmla="*/ 21550 h 8370"/>
                <a:gd name="T20" fmla="*/ 1862594 w 12254"/>
                <a:gd name="T21" fmla="*/ 46956 h 8370"/>
                <a:gd name="T22" fmla="*/ 2171552 w 12254"/>
                <a:gd name="T23" fmla="*/ 0 h 8370"/>
                <a:gd name="T24" fmla="*/ 2478014 w 12254"/>
                <a:gd name="T25" fmla="*/ 45368 h 8370"/>
                <a:gd name="T26" fmla="*/ 2779713 w 12254"/>
                <a:gd name="T27" fmla="*/ 12476 h 837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54"/>
                <a:gd name="T43" fmla="*/ 0 h 8370"/>
                <a:gd name="T44" fmla="*/ 12254 w 12254"/>
                <a:gd name="T45" fmla="*/ 8370 h 837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54" h="8370">
                  <a:moveTo>
                    <a:pt x="0" y="8370"/>
                  </a:moveTo>
                  <a:lnTo>
                    <a:pt x="430" y="7453"/>
                  </a:lnTo>
                  <a:lnTo>
                    <a:pt x="727" y="5592"/>
                  </a:lnTo>
                  <a:lnTo>
                    <a:pt x="1430" y="1994"/>
                  </a:lnTo>
                  <a:lnTo>
                    <a:pt x="1976" y="912"/>
                  </a:lnTo>
                  <a:lnTo>
                    <a:pt x="2078" y="707"/>
                  </a:lnTo>
                  <a:lnTo>
                    <a:pt x="3149" y="220"/>
                  </a:lnTo>
                  <a:lnTo>
                    <a:pt x="4110" y="125"/>
                  </a:lnTo>
                  <a:lnTo>
                    <a:pt x="5438" y="202"/>
                  </a:lnTo>
                  <a:lnTo>
                    <a:pt x="6853" y="95"/>
                  </a:lnTo>
                  <a:lnTo>
                    <a:pt x="8211" y="207"/>
                  </a:lnTo>
                  <a:lnTo>
                    <a:pt x="9573" y="0"/>
                  </a:lnTo>
                  <a:lnTo>
                    <a:pt x="10924" y="200"/>
                  </a:lnTo>
                  <a:lnTo>
                    <a:pt x="12254" y="55"/>
                  </a:lnTo>
                </a:path>
              </a:pathLst>
            </a:custGeom>
            <a:noFill/>
            <a:ln w="19050" cmpd="sng">
              <a:solidFill>
                <a:srgbClr val="323298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4" name="Freeform 206"/>
            <p:cNvSpPr>
              <a:spLocks/>
            </p:cNvSpPr>
            <p:nvPr/>
          </p:nvSpPr>
          <p:spPr bwMode="auto">
            <a:xfrm>
              <a:off x="3860800" y="2544763"/>
              <a:ext cx="58738" cy="73025"/>
            </a:xfrm>
            <a:custGeom>
              <a:avLst/>
              <a:gdLst>
                <a:gd name="T0" fmla="*/ 49927 w 260"/>
                <a:gd name="T1" fmla="*/ 62198 h 317"/>
                <a:gd name="T2" fmla="*/ 51961 w 260"/>
                <a:gd name="T3" fmla="*/ 59203 h 317"/>
                <a:gd name="T4" fmla="*/ 52638 w 260"/>
                <a:gd name="T5" fmla="*/ 57591 h 317"/>
                <a:gd name="T6" fmla="*/ 53542 w 260"/>
                <a:gd name="T7" fmla="*/ 56439 h 317"/>
                <a:gd name="T8" fmla="*/ 55123 w 260"/>
                <a:gd name="T9" fmla="*/ 53444 h 317"/>
                <a:gd name="T10" fmla="*/ 56479 w 260"/>
                <a:gd name="T11" fmla="*/ 50449 h 317"/>
                <a:gd name="T12" fmla="*/ 57157 w 260"/>
                <a:gd name="T13" fmla="*/ 46994 h 317"/>
                <a:gd name="T14" fmla="*/ 57157 w 260"/>
                <a:gd name="T15" fmla="*/ 45842 h 317"/>
                <a:gd name="T16" fmla="*/ 57157 w 260"/>
                <a:gd name="T17" fmla="*/ 45381 h 317"/>
                <a:gd name="T18" fmla="*/ 57157 w 260"/>
                <a:gd name="T19" fmla="*/ 45151 h 317"/>
                <a:gd name="T20" fmla="*/ 57608 w 260"/>
                <a:gd name="T21" fmla="*/ 45151 h 317"/>
                <a:gd name="T22" fmla="*/ 58060 w 260"/>
                <a:gd name="T23" fmla="*/ 43769 h 317"/>
                <a:gd name="T24" fmla="*/ 58512 w 260"/>
                <a:gd name="T25" fmla="*/ 40083 h 317"/>
                <a:gd name="T26" fmla="*/ 58738 w 260"/>
                <a:gd name="T27" fmla="*/ 36628 h 317"/>
                <a:gd name="T28" fmla="*/ 58512 w 260"/>
                <a:gd name="T29" fmla="*/ 32942 h 317"/>
                <a:gd name="T30" fmla="*/ 58060 w 260"/>
                <a:gd name="T31" fmla="*/ 29486 h 317"/>
                <a:gd name="T32" fmla="*/ 56479 w 260"/>
                <a:gd name="T33" fmla="*/ 22806 h 317"/>
                <a:gd name="T34" fmla="*/ 53542 w 260"/>
                <a:gd name="T35" fmla="*/ 16586 h 317"/>
                <a:gd name="T36" fmla="*/ 51961 w 260"/>
                <a:gd name="T37" fmla="*/ 13591 h 317"/>
                <a:gd name="T38" fmla="*/ 49927 w 260"/>
                <a:gd name="T39" fmla="*/ 10827 h 317"/>
                <a:gd name="T40" fmla="*/ 47442 w 260"/>
                <a:gd name="T41" fmla="*/ 8063 h 317"/>
                <a:gd name="T42" fmla="*/ 45183 w 260"/>
                <a:gd name="T43" fmla="*/ 5759 h 317"/>
                <a:gd name="T44" fmla="*/ 40439 w 260"/>
                <a:gd name="T45" fmla="*/ 2534 h 317"/>
                <a:gd name="T46" fmla="*/ 35017 w 260"/>
                <a:gd name="T47" fmla="*/ 461 h 317"/>
                <a:gd name="T48" fmla="*/ 32080 w 260"/>
                <a:gd name="T49" fmla="*/ 0 h 317"/>
                <a:gd name="T50" fmla="*/ 29369 w 260"/>
                <a:gd name="T51" fmla="*/ 0 h 317"/>
                <a:gd name="T52" fmla="*/ 23269 w 260"/>
                <a:gd name="T53" fmla="*/ 461 h 317"/>
                <a:gd name="T54" fmla="*/ 18073 w 260"/>
                <a:gd name="T55" fmla="*/ 2534 h 317"/>
                <a:gd name="T56" fmla="*/ 13103 w 260"/>
                <a:gd name="T57" fmla="*/ 5759 h 317"/>
                <a:gd name="T58" fmla="*/ 8585 w 260"/>
                <a:gd name="T59" fmla="*/ 10827 h 317"/>
                <a:gd name="T60" fmla="*/ 4744 w 260"/>
                <a:gd name="T61" fmla="*/ 16586 h 317"/>
                <a:gd name="T62" fmla="*/ 2033 w 260"/>
                <a:gd name="T63" fmla="*/ 22806 h 317"/>
                <a:gd name="T64" fmla="*/ 452 w 260"/>
                <a:gd name="T65" fmla="*/ 29486 h 317"/>
                <a:gd name="T66" fmla="*/ 0 w 260"/>
                <a:gd name="T67" fmla="*/ 36628 h 317"/>
                <a:gd name="T68" fmla="*/ 0 w 260"/>
                <a:gd name="T69" fmla="*/ 40083 h 317"/>
                <a:gd name="T70" fmla="*/ 452 w 260"/>
                <a:gd name="T71" fmla="*/ 43769 h 317"/>
                <a:gd name="T72" fmla="*/ 1130 w 260"/>
                <a:gd name="T73" fmla="*/ 46994 h 317"/>
                <a:gd name="T74" fmla="*/ 2033 w 260"/>
                <a:gd name="T75" fmla="*/ 50449 h 317"/>
                <a:gd name="T76" fmla="*/ 2937 w 260"/>
                <a:gd name="T77" fmla="*/ 53444 h 317"/>
                <a:gd name="T78" fmla="*/ 4744 w 260"/>
                <a:gd name="T79" fmla="*/ 56439 h 317"/>
                <a:gd name="T80" fmla="*/ 6326 w 260"/>
                <a:gd name="T81" fmla="*/ 59203 h 317"/>
                <a:gd name="T82" fmla="*/ 8585 w 260"/>
                <a:gd name="T83" fmla="*/ 62198 h 317"/>
                <a:gd name="T84" fmla="*/ 10618 w 260"/>
                <a:gd name="T85" fmla="*/ 64502 h 317"/>
                <a:gd name="T86" fmla="*/ 13103 w 260"/>
                <a:gd name="T87" fmla="*/ 66805 h 317"/>
                <a:gd name="T88" fmla="*/ 18073 w 260"/>
                <a:gd name="T89" fmla="*/ 70261 h 317"/>
                <a:gd name="T90" fmla="*/ 23269 w 260"/>
                <a:gd name="T91" fmla="*/ 72334 h 317"/>
                <a:gd name="T92" fmla="*/ 26206 w 260"/>
                <a:gd name="T93" fmla="*/ 72795 h 317"/>
                <a:gd name="T94" fmla="*/ 29369 w 260"/>
                <a:gd name="T95" fmla="*/ 73025 h 317"/>
                <a:gd name="T96" fmla="*/ 29821 w 260"/>
                <a:gd name="T97" fmla="*/ 72795 h 317"/>
                <a:gd name="T98" fmla="*/ 30724 w 260"/>
                <a:gd name="T99" fmla="*/ 72795 h 317"/>
                <a:gd name="T100" fmla="*/ 32080 w 260"/>
                <a:gd name="T101" fmla="*/ 72795 h 317"/>
                <a:gd name="T102" fmla="*/ 35017 w 260"/>
                <a:gd name="T103" fmla="*/ 72334 h 317"/>
                <a:gd name="T104" fmla="*/ 40439 w 260"/>
                <a:gd name="T105" fmla="*/ 70261 h 317"/>
                <a:gd name="T106" fmla="*/ 45183 w 260"/>
                <a:gd name="T107" fmla="*/ 66805 h 317"/>
                <a:gd name="T108" fmla="*/ 46313 w 260"/>
                <a:gd name="T109" fmla="*/ 65653 h 317"/>
                <a:gd name="T110" fmla="*/ 47442 w 260"/>
                <a:gd name="T111" fmla="*/ 64502 h 317"/>
                <a:gd name="T112" fmla="*/ 49927 w 260"/>
                <a:gd name="T113" fmla="*/ 62198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70"/>
                  </a:moveTo>
                  <a:lnTo>
                    <a:pt x="230" y="257"/>
                  </a:lnTo>
                  <a:lnTo>
                    <a:pt x="233" y="250"/>
                  </a:lnTo>
                  <a:lnTo>
                    <a:pt x="237" y="245"/>
                  </a:lnTo>
                  <a:lnTo>
                    <a:pt x="244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5" y="196"/>
                  </a:lnTo>
                  <a:lnTo>
                    <a:pt x="257" y="190"/>
                  </a:lnTo>
                  <a:lnTo>
                    <a:pt x="259" y="174"/>
                  </a:lnTo>
                  <a:lnTo>
                    <a:pt x="260" y="159"/>
                  </a:lnTo>
                  <a:lnTo>
                    <a:pt x="259" y="143"/>
                  </a:lnTo>
                  <a:lnTo>
                    <a:pt x="257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30" y="59"/>
                  </a:lnTo>
                  <a:lnTo>
                    <a:pt x="221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8" y="25"/>
                  </a:lnTo>
                  <a:lnTo>
                    <a:pt x="38" y="47"/>
                  </a:lnTo>
                  <a:lnTo>
                    <a:pt x="21" y="72"/>
                  </a:lnTo>
                  <a:lnTo>
                    <a:pt x="9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90"/>
                  </a:lnTo>
                  <a:lnTo>
                    <a:pt x="5" y="204"/>
                  </a:lnTo>
                  <a:lnTo>
                    <a:pt x="9" y="219"/>
                  </a:lnTo>
                  <a:lnTo>
                    <a:pt x="13" y="232"/>
                  </a:lnTo>
                  <a:lnTo>
                    <a:pt x="21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7" y="280"/>
                  </a:lnTo>
                  <a:lnTo>
                    <a:pt x="58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9" y="305"/>
                  </a:lnTo>
                  <a:lnTo>
                    <a:pt x="200" y="290"/>
                  </a:lnTo>
                  <a:lnTo>
                    <a:pt x="205" y="285"/>
                  </a:lnTo>
                  <a:lnTo>
                    <a:pt x="210" y="280"/>
                  </a:lnTo>
                  <a:lnTo>
                    <a:pt x="221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5" name="Freeform 207"/>
            <p:cNvSpPr>
              <a:spLocks/>
            </p:cNvSpPr>
            <p:nvPr/>
          </p:nvSpPr>
          <p:spPr bwMode="auto">
            <a:xfrm>
              <a:off x="3559175" y="2578100"/>
              <a:ext cx="58738" cy="71438"/>
            </a:xfrm>
            <a:custGeom>
              <a:avLst/>
              <a:gdLst>
                <a:gd name="T0" fmla="*/ 49927 w 260"/>
                <a:gd name="T1" fmla="*/ 60846 h 317"/>
                <a:gd name="T2" fmla="*/ 51735 w 260"/>
                <a:gd name="T3" fmla="*/ 57917 h 317"/>
                <a:gd name="T4" fmla="*/ 52412 w 260"/>
                <a:gd name="T5" fmla="*/ 56339 h 317"/>
                <a:gd name="T6" fmla="*/ 53542 w 260"/>
                <a:gd name="T7" fmla="*/ 55212 h 317"/>
                <a:gd name="T8" fmla="*/ 54897 w 260"/>
                <a:gd name="T9" fmla="*/ 52283 h 317"/>
                <a:gd name="T10" fmla="*/ 56479 w 260"/>
                <a:gd name="T11" fmla="*/ 49353 h 317"/>
                <a:gd name="T12" fmla="*/ 57157 w 260"/>
                <a:gd name="T13" fmla="*/ 45973 h 317"/>
                <a:gd name="T14" fmla="*/ 57157 w 260"/>
                <a:gd name="T15" fmla="*/ 44846 h 317"/>
                <a:gd name="T16" fmla="*/ 57157 w 260"/>
                <a:gd name="T17" fmla="*/ 44395 h 317"/>
                <a:gd name="T18" fmla="*/ 57157 w 260"/>
                <a:gd name="T19" fmla="*/ 44170 h 317"/>
                <a:gd name="T20" fmla="*/ 57382 w 260"/>
                <a:gd name="T21" fmla="*/ 44170 h 317"/>
                <a:gd name="T22" fmla="*/ 57834 w 260"/>
                <a:gd name="T23" fmla="*/ 42818 h 317"/>
                <a:gd name="T24" fmla="*/ 58286 w 260"/>
                <a:gd name="T25" fmla="*/ 39212 h 317"/>
                <a:gd name="T26" fmla="*/ 58738 w 260"/>
                <a:gd name="T27" fmla="*/ 35832 h 317"/>
                <a:gd name="T28" fmla="*/ 58286 w 260"/>
                <a:gd name="T29" fmla="*/ 32226 h 317"/>
                <a:gd name="T30" fmla="*/ 57834 w 260"/>
                <a:gd name="T31" fmla="*/ 28846 h 317"/>
                <a:gd name="T32" fmla="*/ 56479 w 260"/>
                <a:gd name="T33" fmla="*/ 22310 h 317"/>
                <a:gd name="T34" fmla="*/ 53542 w 260"/>
                <a:gd name="T35" fmla="*/ 16226 h 317"/>
                <a:gd name="T36" fmla="*/ 51735 w 260"/>
                <a:gd name="T37" fmla="*/ 13296 h 317"/>
                <a:gd name="T38" fmla="*/ 49927 w 260"/>
                <a:gd name="T39" fmla="*/ 10592 h 317"/>
                <a:gd name="T40" fmla="*/ 47442 w 260"/>
                <a:gd name="T41" fmla="*/ 7887 h 317"/>
                <a:gd name="T42" fmla="*/ 45183 w 260"/>
                <a:gd name="T43" fmla="*/ 5634 h 317"/>
                <a:gd name="T44" fmla="*/ 40213 w 260"/>
                <a:gd name="T45" fmla="*/ 2479 h 317"/>
                <a:gd name="T46" fmla="*/ 35017 w 260"/>
                <a:gd name="T47" fmla="*/ 451 h 317"/>
                <a:gd name="T48" fmla="*/ 32080 w 260"/>
                <a:gd name="T49" fmla="*/ 0 h 317"/>
                <a:gd name="T50" fmla="*/ 29369 w 260"/>
                <a:gd name="T51" fmla="*/ 0 h 317"/>
                <a:gd name="T52" fmla="*/ 23269 w 260"/>
                <a:gd name="T53" fmla="*/ 451 h 317"/>
                <a:gd name="T54" fmla="*/ 18073 w 260"/>
                <a:gd name="T55" fmla="*/ 2479 h 317"/>
                <a:gd name="T56" fmla="*/ 12877 w 260"/>
                <a:gd name="T57" fmla="*/ 5634 h 317"/>
                <a:gd name="T58" fmla="*/ 8585 w 260"/>
                <a:gd name="T59" fmla="*/ 10592 h 317"/>
                <a:gd name="T60" fmla="*/ 4518 w 260"/>
                <a:gd name="T61" fmla="*/ 16226 h 317"/>
                <a:gd name="T62" fmla="*/ 2033 w 260"/>
                <a:gd name="T63" fmla="*/ 22310 h 317"/>
                <a:gd name="T64" fmla="*/ 452 w 260"/>
                <a:gd name="T65" fmla="*/ 28846 h 317"/>
                <a:gd name="T66" fmla="*/ 0 w 260"/>
                <a:gd name="T67" fmla="*/ 35832 h 317"/>
                <a:gd name="T68" fmla="*/ 0 w 260"/>
                <a:gd name="T69" fmla="*/ 39212 h 317"/>
                <a:gd name="T70" fmla="*/ 452 w 260"/>
                <a:gd name="T71" fmla="*/ 42818 h 317"/>
                <a:gd name="T72" fmla="*/ 904 w 260"/>
                <a:gd name="T73" fmla="*/ 45973 h 317"/>
                <a:gd name="T74" fmla="*/ 2033 w 260"/>
                <a:gd name="T75" fmla="*/ 49353 h 317"/>
                <a:gd name="T76" fmla="*/ 2937 w 260"/>
                <a:gd name="T77" fmla="*/ 52283 h 317"/>
                <a:gd name="T78" fmla="*/ 4518 w 260"/>
                <a:gd name="T79" fmla="*/ 55212 h 317"/>
                <a:gd name="T80" fmla="*/ 6326 w 260"/>
                <a:gd name="T81" fmla="*/ 57917 h 317"/>
                <a:gd name="T82" fmla="*/ 8585 w 260"/>
                <a:gd name="T83" fmla="*/ 60846 h 317"/>
                <a:gd name="T84" fmla="*/ 10392 w 260"/>
                <a:gd name="T85" fmla="*/ 63100 h 317"/>
                <a:gd name="T86" fmla="*/ 12877 w 260"/>
                <a:gd name="T87" fmla="*/ 65353 h 317"/>
                <a:gd name="T88" fmla="*/ 18073 w 260"/>
                <a:gd name="T89" fmla="*/ 68734 h 317"/>
                <a:gd name="T90" fmla="*/ 23269 w 260"/>
                <a:gd name="T91" fmla="*/ 70762 h 317"/>
                <a:gd name="T92" fmla="*/ 26206 w 260"/>
                <a:gd name="T93" fmla="*/ 71213 h 317"/>
                <a:gd name="T94" fmla="*/ 29369 w 260"/>
                <a:gd name="T95" fmla="*/ 71438 h 317"/>
                <a:gd name="T96" fmla="*/ 29821 w 260"/>
                <a:gd name="T97" fmla="*/ 71213 h 317"/>
                <a:gd name="T98" fmla="*/ 30499 w 260"/>
                <a:gd name="T99" fmla="*/ 71213 h 317"/>
                <a:gd name="T100" fmla="*/ 32080 w 260"/>
                <a:gd name="T101" fmla="*/ 71213 h 317"/>
                <a:gd name="T102" fmla="*/ 35017 w 260"/>
                <a:gd name="T103" fmla="*/ 70762 h 317"/>
                <a:gd name="T104" fmla="*/ 40213 w 260"/>
                <a:gd name="T105" fmla="*/ 68734 h 317"/>
                <a:gd name="T106" fmla="*/ 45183 w 260"/>
                <a:gd name="T107" fmla="*/ 65353 h 317"/>
                <a:gd name="T108" fmla="*/ 46087 w 260"/>
                <a:gd name="T109" fmla="*/ 64227 h 317"/>
                <a:gd name="T110" fmla="*/ 47442 w 260"/>
                <a:gd name="T111" fmla="*/ 63100 h 317"/>
                <a:gd name="T112" fmla="*/ 49927 w 260"/>
                <a:gd name="T113" fmla="*/ 60846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70"/>
                  </a:moveTo>
                  <a:lnTo>
                    <a:pt x="229" y="257"/>
                  </a:lnTo>
                  <a:lnTo>
                    <a:pt x="232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90"/>
                  </a:lnTo>
                  <a:lnTo>
                    <a:pt x="258" y="174"/>
                  </a:lnTo>
                  <a:lnTo>
                    <a:pt x="260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29" y="59"/>
                  </a:lnTo>
                  <a:lnTo>
                    <a:pt x="221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0" y="72"/>
                  </a:lnTo>
                  <a:lnTo>
                    <a:pt x="9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90"/>
                  </a:lnTo>
                  <a:lnTo>
                    <a:pt x="4" y="204"/>
                  </a:lnTo>
                  <a:lnTo>
                    <a:pt x="9" y="219"/>
                  </a:lnTo>
                  <a:lnTo>
                    <a:pt x="13" y="232"/>
                  </a:lnTo>
                  <a:lnTo>
                    <a:pt x="20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5"/>
                  </a:lnTo>
                  <a:lnTo>
                    <a:pt x="210" y="280"/>
                  </a:lnTo>
                  <a:lnTo>
                    <a:pt x="221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6" name="Freeform 208"/>
            <p:cNvSpPr>
              <a:spLocks/>
            </p:cNvSpPr>
            <p:nvPr/>
          </p:nvSpPr>
          <p:spPr bwMode="auto">
            <a:xfrm>
              <a:off x="3252788" y="2533650"/>
              <a:ext cx="58737" cy="71438"/>
            </a:xfrm>
            <a:custGeom>
              <a:avLst/>
              <a:gdLst>
                <a:gd name="T0" fmla="*/ 49892 w 259"/>
                <a:gd name="T1" fmla="*/ 60621 h 317"/>
                <a:gd name="T2" fmla="*/ 51933 w 259"/>
                <a:gd name="T3" fmla="*/ 57691 h 317"/>
                <a:gd name="T4" fmla="*/ 52614 w 259"/>
                <a:gd name="T5" fmla="*/ 56339 h 317"/>
                <a:gd name="T6" fmla="*/ 53748 w 259"/>
                <a:gd name="T7" fmla="*/ 55212 h 317"/>
                <a:gd name="T8" fmla="*/ 55108 w 259"/>
                <a:gd name="T9" fmla="*/ 52283 h 317"/>
                <a:gd name="T10" fmla="*/ 56696 w 259"/>
                <a:gd name="T11" fmla="*/ 49353 h 317"/>
                <a:gd name="T12" fmla="*/ 57376 w 259"/>
                <a:gd name="T13" fmla="*/ 45747 h 317"/>
                <a:gd name="T14" fmla="*/ 57376 w 259"/>
                <a:gd name="T15" fmla="*/ 44846 h 317"/>
                <a:gd name="T16" fmla="*/ 57376 w 259"/>
                <a:gd name="T17" fmla="*/ 44395 h 317"/>
                <a:gd name="T18" fmla="*/ 57376 w 259"/>
                <a:gd name="T19" fmla="*/ 44170 h 317"/>
                <a:gd name="T20" fmla="*/ 57603 w 259"/>
                <a:gd name="T21" fmla="*/ 44170 h 317"/>
                <a:gd name="T22" fmla="*/ 58057 w 259"/>
                <a:gd name="T23" fmla="*/ 42592 h 317"/>
                <a:gd name="T24" fmla="*/ 58510 w 259"/>
                <a:gd name="T25" fmla="*/ 39212 h 317"/>
                <a:gd name="T26" fmla="*/ 58737 w 259"/>
                <a:gd name="T27" fmla="*/ 35832 h 317"/>
                <a:gd name="T28" fmla="*/ 58510 w 259"/>
                <a:gd name="T29" fmla="*/ 32226 h 317"/>
                <a:gd name="T30" fmla="*/ 58057 w 259"/>
                <a:gd name="T31" fmla="*/ 28846 h 317"/>
                <a:gd name="T32" fmla="*/ 56696 w 259"/>
                <a:gd name="T33" fmla="*/ 22085 h 317"/>
                <a:gd name="T34" fmla="*/ 53748 w 259"/>
                <a:gd name="T35" fmla="*/ 16000 h 317"/>
                <a:gd name="T36" fmla="*/ 51933 w 259"/>
                <a:gd name="T37" fmla="*/ 13071 h 317"/>
                <a:gd name="T38" fmla="*/ 49892 w 259"/>
                <a:gd name="T39" fmla="*/ 10592 h 317"/>
                <a:gd name="T40" fmla="*/ 47625 w 259"/>
                <a:gd name="T41" fmla="*/ 7887 h 317"/>
                <a:gd name="T42" fmla="*/ 45357 w 259"/>
                <a:gd name="T43" fmla="*/ 5634 h 317"/>
                <a:gd name="T44" fmla="*/ 40368 w 259"/>
                <a:gd name="T45" fmla="*/ 2479 h 317"/>
                <a:gd name="T46" fmla="*/ 34925 w 259"/>
                <a:gd name="T47" fmla="*/ 451 h 317"/>
                <a:gd name="T48" fmla="*/ 31977 w 259"/>
                <a:gd name="T49" fmla="*/ 0 h 317"/>
                <a:gd name="T50" fmla="*/ 29482 w 259"/>
                <a:gd name="T51" fmla="*/ 0 h 317"/>
                <a:gd name="T52" fmla="*/ 23359 w 259"/>
                <a:gd name="T53" fmla="*/ 451 h 317"/>
                <a:gd name="T54" fmla="*/ 18143 w 259"/>
                <a:gd name="T55" fmla="*/ 2479 h 317"/>
                <a:gd name="T56" fmla="*/ 12927 w 259"/>
                <a:gd name="T57" fmla="*/ 5634 h 317"/>
                <a:gd name="T58" fmla="*/ 8618 w 259"/>
                <a:gd name="T59" fmla="*/ 10592 h 317"/>
                <a:gd name="T60" fmla="*/ 4536 w 259"/>
                <a:gd name="T61" fmla="*/ 16000 h 317"/>
                <a:gd name="T62" fmla="*/ 1814 w 259"/>
                <a:gd name="T63" fmla="*/ 22085 h 317"/>
                <a:gd name="T64" fmla="*/ 454 w 259"/>
                <a:gd name="T65" fmla="*/ 28846 h 317"/>
                <a:gd name="T66" fmla="*/ 0 w 259"/>
                <a:gd name="T67" fmla="*/ 35832 h 317"/>
                <a:gd name="T68" fmla="*/ 0 w 259"/>
                <a:gd name="T69" fmla="*/ 39212 h 317"/>
                <a:gd name="T70" fmla="*/ 454 w 259"/>
                <a:gd name="T71" fmla="*/ 42592 h 317"/>
                <a:gd name="T72" fmla="*/ 907 w 259"/>
                <a:gd name="T73" fmla="*/ 45747 h 317"/>
                <a:gd name="T74" fmla="*/ 1814 w 259"/>
                <a:gd name="T75" fmla="*/ 49353 h 317"/>
                <a:gd name="T76" fmla="*/ 2948 w 259"/>
                <a:gd name="T77" fmla="*/ 52283 h 317"/>
                <a:gd name="T78" fmla="*/ 4536 w 259"/>
                <a:gd name="T79" fmla="*/ 55212 h 317"/>
                <a:gd name="T80" fmla="*/ 6350 w 259"/>
                <a:gd name="T81" fmla="*/ 57691 h 317"/>
                <a:gd name="T82" fmla="*/ 8618 w 259"/>
                <a:gd name="T83" fmla="*/ 60621 h 317"/>
                <a:gd name="T84" fmla="*/ 10432 w 259"/>
                <a:gd name="T85" fmla="*/ 63100 h 317"/>
                <a:gd name="T86" fmla="*/ 12927 w 259"/>
                <a:gd name="T87" fmla="*/ 65353 h 317"/>
                <a:gd name="T88" fmla="*/ 18143 w 259"/>
                <a:gd name="T89" fmla="*/ 68734 h 317"/>
                <a:gd name="T90" fmla="*/ 23359 w 259"/>
                <a:gd name="T91" fmla="*/ 70762 h 317"/>
                <a:gd name="T92" fmla="*/ 26080 w 259"/>
                <a:gd name="T93" fmla="*/ 71213 h 317"/>
                <a:gd name="T94" fmla="*/ 29482 w 259"/>
                <a:gd name="T95" fmla="*/ 71438 h 317"/>
                <a:gd name="T96" fmla="*/ 29935 w 259"/>
                <a:gd name="T97" fmla="*/ 71213 h 317"/>
                <a:gd name="T98" fmla="*/ 30616 w 259"/>
                <a:gd name="T99" fmla="*/ 71213 h 317"/>
                <a:gd name="T100" fmla="*/ 31977 w 259"/>
                <a:gd name="T101" fmla="*/ 71213 h 317"/>
                <a:gd name="T102" fmla="*/ 34925 w 259"/>
                <a:gd name="T103" fmla="*/ 70762 h 317"/>
                <a:gd name="T104" fmla="*/ 40368 w 259"/>
                <a:gd name="T105" fmla="*/ 68734 h 317"/>
                <a:gd name="T106" fmla="*/ 45357 w 259"/>
                <a:gd name="T107" fmla="*/ 65353 h 317"/>
                <a:gd name="T108" fmla="*/ 46264 w 259"/>
                <a:gd name="T109" fmla="*/ 64227 h 317"/>
                <a:gd name="T110" fmla="*/ 47625 w 259"/>
                <a:gd name="T111" fmla="*/ 63100 h 317"/>
                <a:gd name="T112" fmla="*/ 49892 w 259"/>
                <a:gd name="T113" fmla="*/ 60621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69"/>
                  </a:moveTo>
                  <a:lnTo>
                    <a:pt x="229" y="256"/>
                  </a:lnTo>
                  <a:lnTo>
                    <a:pt x="232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0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0" y="71"/>
                  </a:lnTo>
                  <a:lnTo>
                    <a:pt x="8" y="98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9"/>
                  </a:lnTo>
                  <a:lnTo>
                    <a:pt x="13" y="232"/>
                  </a:lnTo>
                  <a:lnTo>
                    <a:pt x="20" y="245"/>
                  </a:lnTo>
                  <a:lnTo>
                    <a:pt x="28" y="256"/>
                  </a:lnTo>
                  <a:lnTo>
                    <a:pt x="38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5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5"/>
                  </a:lnTo>
                  <a:lnTo>
                    <a:pt x="210" y="280"/>
                  </a:lnTo>
                  <a:lnTo>
                    <a:pt x="220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7" name="Freeform 209"/>
            <p:cNvSpPr>
              <a:spLocks/>
            </p:cNvSpPr>
            <p:nvPr/>
          </p:nvSpPr>
          <p:spPr bwMode="auto">
            <a:xfrm>
              <a:off x="2944813" y="2579688"/>
              <a:ext cx="58737" cy="71437"/>
            </a:xfrm>
            <a:custGeom>
              <a:avLst/>
              <a:gdLst>
                <a:gd name="T0" fmla="*/ 49926 w 260"/>
                <a:gd name="T1" fmla="*/ 60620 h 317"/>
                <a:gd name="T2" fmla="*/ 51734 w 260"/>
                <a:gd name="T3" fmla="*/ 57690 h 317"/>
                <a:gd name="T4" fmla="*/ 52637 w 260"/>
                <a:gd name="T5" fmla="*/ 56338 h 317"/>
                <a:gd name="T6" fmla="*/ 53541 w 260"/>
                <a:gd name="T7" fmla="*/ 54986 h 317"/>
                <a:gd name="T8" fmla="*/ 54896 w 260"/>
                <a:gd name="T9" fmla="*/ 52057 h 317"/>
                <a:gd name="T10" fmla="*/ 56478 w 260"/>
                <a:gd name="T11" fmla="*/ 49127 h 317"/>
                <a:gd name="T12" fmla="*/ 57156 w 260"/>
                <a:gd name="T13" fmla="*/ 45747 h 317"/>
                <a:gd name="T14" fmla="*/ 57156 w 260"/>
                <a:gd name="T15" fmla="*/ 44845 h 317"/>
                <a:gd name="T16" fmla="*/ 57156 w 260"/>
                <a:gd name="T17" fmla="*/ 44395 h 317"/>
                <a:gd name="T18" fmla="*/ 57156 w 260"/>
                <a:gd name="T19" fmla="*/ 44169 h 317"/>
                <a:gd name="T20" fmla="*/ 57382 w 260"/>
                <a:gd name="T21" fmla="*/ 44169 h 317"/>
                <a:gd name="T22" fmla="*/ 57833 w 260"/>
                <a:gd name="T23" fmla="*/ 42592 h 317"/>
                <a:gd name="T24" fmla="*/ 58285 w 260"/>
                <a:gd name="T25" fmla="*/ 39211 h 317"/>
                <a:gd name="T26" fmla="*/ 58737 w 260"/>
                <a:gd name="T27" fmla="*/ 35831 h 317"/>
                <a:gd name="T28" fmla="*/ 58285 w 260"/>
                <a:gd name="T29" fmla="*/ 32226 h 317"/>
                <a:gd name="T30" fmla="*/ 57833 w 260"/>
                <a:gd name="T31" fmla="*/ 28620 h 317"/>
                <a:gd name="T32" fmla="*/ 56478 w 260"/>
                <a:gd name="T33" fmla="*/ 22085 h 317"/>
                <a:gd name="T34" fmla="*/ 53541 w 260"/>
                <a:gd name="T35" fmla="*/ 16000 h 317"/>
                <a:gd name="T36" fmla="*/ 51734 w 260"/>
                <a:gd name="T37" fmla="*/ 13070 h 317"/>
                <a:gd name="T38" fmla="*/ 49926 w 260"/>
                <a:gd name="T39" fmla="*/ 10366 h 317"/>
                <a:gd name="T40" fmla="*/ 47441 w 260"/>
                <a:gd name="T41" fmla="*/ 7662 h 317"/>
                <a:gd name="T42" fmla="*/ 45182 w 260"/>
                <a:gd name="T43" fmla="*/ 5634 h 317"/>
                <a:gd name="T44" fmla="*/ 40212 w 260"/>
                <a:gd name="T45" fmla="*/ 2479 h 317"/>
                <a:gd name="T46" fmla="*/ 35016 w 260"/>
                <a:gd name="T47" fmla="*/ 451 h 317"/>
                <a:gd name="T48" fmla="*/ 32079 w 260"/>
                <a:gd name="T49" fmla="*/ 0 h 317"/>
                <a:gd name="T50" fmla="*/ 29369 w 260"/>
                <a:gd name="T51" fmla="*/ 0 h 317"/>
                <a:gd name="T52" fmla="*/ 23269 w 260"/>
                <a:gd name="T53" fmla="*/ 451 h 317"/>
                <a:gd name="T54" fmla="*/ 18073 w 260"/>
                <a:gd name="T55" fmla="*/ 2479 h 317"/>
                <a:gd name="T56" fmla="*/ 12877 w 260"/>
                <a:gd name="T57" fmla="*/ 5634 h 317"/>
                <a:gd name="T58" fmla="*/ 8585 w 260"/>
                <a:gd name="T59" fmla="*/ 10366 h 317"/>
                <a:gd name="T60" fmla="*/ 4518 w 260"/>
                <a:gd name="T61" fmla="*/ 16000 h 317"/>
                <a:gd name="T62" fmla="*/ 2033 w 260"/>
                <a:gd name="T63" fmla="*/ 22085 h 317"/>
                <a:gd name="T64" fmla="*/ 452 w 260"/>
                <a:gd name="T65" fmla="*/ 28620 h 317"/>
                <a:gd name="T66" fmla="*/ 0 w 260"/>
                <a:gd name="T67" fmla="*/ 35831 h 317"/>
                <a:gd name="T68" fmla="*/ 0 w 260"/>
                <a:gd name="T69" fmla="*/ 39211 h 317"/>
                <a:gd name="T70" fmla="*/ 452 w 260"/>
                <a:gd name="T71" fmla="*/ 42592 h 317"/>
                <a:gd name="T72" fmla="*/ 904 w 260"/>
                <a:gd name="T73" fmla="*/ 45747 h 317"/>
                <a:gd name="T74" fmla="*/ 2033 w 260"/>
                <a:gd name="T75" fmla="*/ 49127 h 317"/>
                <a:gd name="T76" fmla="*/ 2937 w 260"/>
                <a:gd name="T77" fmla="*/ 52057 h 317"/>
                <a:gd name="T78" fmla="*/ 4518 w 260"/>
                <a:gd name="T79" fmla="*/ 54986 h 317"/>
                <a:gd name="T80" fmla="*/ 6326 w 260"/>
                <a:gd name="T81" fmla="*/ 57690 h 317"/>
                <a:gd name="T82" fmla="*/ 8585 w 260"/>
                <a:gd name="T83" fmla="*/ 60620 h 317"/>
                <a:gd name="T84" fmla="*/ 10392 w 260"/>
                <a:gd name="T85" fmla="*/ 63099 h 317"/>
                <a:gd name="T86" fmla="*/ 12877 w 260"/>
                <a:gd name="T87" fmla="*/ 65352 h 317"/>
                <a:gd name="T88" fmla="*/ 18073 w 260"/>
                <a:gd name="T89" fmla="*/ 68733 h 317"/>
                <a:gd name="T90" fmla="*/ 23269 w 260"/>
                <a:gd name="T91" fmla="*/ 70536 h 317"/>
                <a:gd name="T92" fmla="*/ 26206 w 260"/>
                <a:gd name="T93" fmla="*/ 71212 h 317"/>
                <a:gd name="T94" fmla="*/ 29369 w 260"/>
                <a:gd name="T95" fmla="*/ 71437 h 317"/>
                <a:gd name="T96" fmla="*/ 29820 w 260"/>
                <a:gd name="T97" fmla="*/ 71212 h 317"/>
                <a:gd name="T98" fmla="*/ 30498 w 260"/>
                <a:gd name="T99" fmla="*/ 71212 h 317"/>
                <a:gd name="T100" fmla="*/ 32079 w 260"/>
                <a:gd name="T101" fmla="*/ 71212 h 317"/>
                <a:gd name="T102" fmla="*/ 35016 w 260"/>
                <a:gd name="T103" fmla="*/ 70536 h 317"/>
                <a:gd name="T104" fmla="*/ 40212 w 260"/>
                <a:gd name="T105" fmla="*/ 68733 h 317"/>
                <a:gd name="T106" fmla="*/ 45182 w 260"/>
                <a:gd name="T107" fmla="*/ 65352 h 317"/>
                <a:gd name="T108" fmla="*/ 46086 w 260"/>
                <a:gd name="T109" fmla="*/ 64000 h 317"/>
                <a:gd name="T110" fmla="*/ 47441 w 260"/>
                <a:gd name="T111" fmla="*/ 63099 h 317"/>
                <a:gd name="T112" fmla="*/ 49926 w 260"/>
                <a:gd name="T113" fmla="*/ 60620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69"/>
                  </a:moveTo>
                  <a:lnTo>
                    <a:pt x="229" y="256"/>
                  </a:lnTo>
                  <a:lnTo>
                    <a:pt x="233" y="250"/>
                  </a:lnTo>
                  <a:lnTo>
                    <a:pt x="237" y="244"/>
                  </a:lnTo>
                  <a:lnTo>
                    <a:pt x="243" y="231"/>
                  </a:lnTo>
                  <a:lnTo>
                    <a:pt x="250" y="218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60" y="159"/>
                  </a:lnTo>
                  <a:lnTo>
                    <a:pt x="258" y="143"/>
                  </a:lnTo>
                  <a:lnTo>
                    <a:pt x="256" y="127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1" y="46"/>
                  </a:lnTo>
                  <a:lnTo>
                    <a:pt x="210" y="34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6"/>
                  </a:lnTo>
                  <a:lnTo>
                    <a:pt x="20" y="71"/>
                  </a:lnTo>
                  <a:lnTo>
                    <a:pt x="9" y="98"/>
                  </a:lnTo>
                  <a:lnTo>
                    <a:pt x="2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8" y="256"/>
                  </a:lnTo>
                  <a:lnTo>
                    <a:pt x="38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3" y="313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3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4"/>
                  </a:lnTo>
                  <a:lnTo>
                    <a:pt x="210" y="280"/>
                  </a:lnTo>
                  <a:lnTo>
                    <a:pt x="221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8" name="Freeform 210"/>
            <p:cNvSpPr>
              <a:spLocks/>
            </p:cNvSpPr>
            <p:nvPr/>
          </p:nvSpPr>
          <p:spPr bwMode="auto">
            <a:xfrm>
              <a:off x="2635250" y="2554288"/>
              <a:ext cx="60325" cy="71437"/>
            </a:xfrm>
            <a:custGeom>
              <a:avLst/>
              <a:gdLst>
                <a:gd name="T0" fmla="*/ 51276 w 260"/>
                <a:gd name="T1" fmla="*/ 60845 h 317"/>
                <a:gd name="T2" fmla="*/ 53364 w 260"/>
                <a:gd name="T3" fmla="*/ 57916 h 317"/>
                <a:gd name="T4" fmla="*/ 54060 w 260"/>
                <a:gd name="T5" fmla="*/ 56338 h 317"/>
                <a:gd name="T6" fmla="*/ 54989 w 260"/>
                <a:gd name="T7" fmla="*/ 55212 h 317"/>
                <a:gd name="T8" fmla="*/ 56613 w 260"/>
                <a:gd name="T9" fmla="*/ 52282 h 317"/>
                <a:gd name="T10" fmla="*/ 58005 w 260"/>
                <a:gd name="T11" fmla="*/ 49352 h 317"/>
                <a:gd name="T12" fmla="*/ 58701 w 260"/>
                <a:gd name="T13" fmla="*/ 45972 h 317"/>
                <a:gd name="T14" fmla="*/ 58701 w 260"/>
                <a:gd name="T15" fmla="*/ 44845 h 317"/>
                <a:gd name="T16" fmla="*/ 58701 w 260"/>
                <a:gd name="T17" fmla="*/ 44395 h 317"/>
                <a:gd name="T18" fmla="*/ 58701 w 260"/>
                <a:gd name="T19" fmla="*/ 44169 h 317"/>
                <a:gd name="T20" fmla="*/ 59165 w 260"/>
                <a:gd name="T21" fmla="*/ 44169 h 317"/>
                <a:gd name="T22" fmla="*/ 59629 w 260"/>
                <a:gd name="T23" fmla="*/ 42817 h 317"/>
                <a:gd name="T24" fmla="*/ 60093 w 260"/>
                <a:gd name="T25" fmla="*/ 39211 h 317"/>
                <a:gd name="T26" fmla="*/ 60325 w 260"/>
                <a:gd name="T27" fmla="*/ 35831 h 317"/>
                <a:gd name="T28" fmla="*/ 60093 w 260"/>
                <a:gd name="T29" fmla="*/ 32226 h 317"/>
                <a:gd name="T30" fmla="*/ 59629 w 260"/>
                <a:gd name="T31" fmla="*/ 28845 h 317"/>
                <a:gd name="T32" fmla="*/ 58005 w 260"/>
                <a:gd name="T33" fmla="*/ 22310 h 317"/>
                <a:gd name="T34" fmla="*/ 54989 w 260"/>
                <a:gd name="T35" fmla="*/ 16225 h 317"/>
                <a:gd name="T36" fmla="*/ 53364 w 260"/>
                <a:gd name="T37" fmla="*/ 13296 h 317"/>
                <a:gd name="T38" fmla="*/ 51276 w 260"/>
                <a:gd name="T39" fmla="*/ 10592 h 317"/>
                <a:gd name="T40" fmla="*/ 48724 w 260"/>
                <a:gd name="T41" fmla="*/ 7887 h 317"/>
                <a:gd name="T42" fmla="*/ 46404 w 260"/>
                <a:gd name="T43" fmla="*/ 5634 h 317"/>
                <a:gd name="T44" fmla="*/ 41531 w 260"/>
                <a:gd name="T45" fmla="*/ 2479 h 317"/>
                <a:gd name="T46" fmla="*/ 35963 w 260"/>
                <a:gd name="T47" fmla="*/ 451 h 317"/>
                <a:gd name="T48" fmla="*/ 32947 w 260"/>
                <a:gd name="T49" fmla="*/ 0 h 317"/>
                <a:gd name="T50" fmla="*/ 30163 w 260"/>
                <a:gd name="T51" fmla="*/ 0 h 317"/>
                <a:gd name="T52" fmla="*/ 23898 w 260"/>
                <a:gd name="T53" fmla="*/ 451 h 317"/>
                <a:gd name="T54" fmla="*/ 18562 w 260"/>
                <a:gd name="T55" fmla="*/ 2479 h 317"/>
                <a:gd name="T56" fmla="*/ 13457 w 260"/>
                <a:gd name="T57" fmla="*/ 5634 h 317"/>
                <a:gd name="T58" fmla="*/ 8817 w 260"/>
                <a:gd name="T59" fmla="*/ 10592 h 317"/>
                <a:gd name="T60" fmla="*/ 4872 w 260"/>
                <a:gd name="T61" fmla="*/ 16225 h 317"/>
                <a:gd name="T62" fmla="*/ 2088 w 260"/>
                <a:gd name="T63" fmla="*/ 22310 h 317"/>
                <a:gd name="T64" fmla="*/ 464 w 260"/>
                <a:gd name="T65" fmla="*/ 28845 h 317"/>
                <a:gd name="T66" fmla="*/ 0 w 260"/>
                <a:gd name="T67" fmla="*/ 35831 h 317"/>
                <a:gd name="T68" fmla="*/ 0 w 260"/>
                <a:gd name="T69" fmla="*/ 39211 h 317"/>
                <a:gd name="T70" fmla="*/ 464 w 260"/>
                <a:gd name="T71" fmla="*/ 42817 h 317"/>
                <a:gd name="T72" fmla="*/ 1160 w 260"/>
                <a:gd name="T73" fmla="*/ 45972 h 317"/>
                <a:gd name="T74" fmla="*/ 2088 w 260"/>
                <a:gd name="T75" fmla="*/ 49352 h 317"/>
                <a:gd name="T76" fmla="*/ 3016 w 260"/>
                <a:gd name="T77" fmla="*/ 52282 h 317"/>
                <a:gd name="T78" fmla="*/ 4872 w 260"/>
                <a:gd name="T79" fmla="*/ 55212 h 317"/>
                <a:gd name="T80" fmla="*/ 6497 w 260"/>
                <a:gd name="T81" fmla="*/ 57916 h 317"/>
                <a:gd name="T82" fmla="*/ 8817 w 260"/>
                <a:gd name="T83" fmla="*/ 60845 h 317"/>
                <a:gd name="T84" fmla="*/ 10905 w 260"/>
                <a:gd name="T85" fmla="*/ 63099 h 317"/>
                <a:gd name="T86" fmla="*/ 13457 w 260"/>
                <a:gd name="T87" fmla="*/ 65352 h 317"/>
                <a:gd name="T88" fmla="*/ 18562 w 260"/>
                <a:gd name="T89" fmla="*/ 68733 h 317"/>
                <a:gd name="T90" fmla="*/ 23898 w 260"/>
                <a:gd name="T91" fmla="*/ 70761 h 317"/>
                <a:gd name="T92" fmla="*/ 26914 w 260"/>
                <a:gd name="T93" fmla="*/ 71212 h 317"/>
                <a:gd name="T94" fmla="*/ 30163 w 260"/>
                <a:gd name="T95" fmla="*/ 71437 h 317"/>
                <a:gd name="T96" fmla="*/ 30627 w 260"/>
                <a:gd name="T97" fmla="*/ 71212 h 317"/>
                <a:gd name="T98" fmla="*/ 31555 w 260"/>
                <a:gd name="T99" fmla="*/ 71212 h 317"/>
                <a:gd name="T100" fmla="*/ 32947 w 260"/>
                <a:gd name="T101" fmla="*/ 71212 h 317"/>
                <a:gd name="T102" fmla="*/ 35963 w 260"/>
                <a:gd name="T103" fmla="*/ 70761 h 317"/>
                <a:gd name="T104" fmla="*/ 41531 w 260"/>
                <a:gd name="T105" fmla="*/ 68733 h 317"/>
                <a:gd name="T106" fmla="*/ 46404 w 260"/>
                <a:gd name="T107" fmla="*/ 65352 h 317"/>
                <a:gd name="T108" fmla="*/ 47564 w 260"/>
                <a:gd name="T109" fmla="*/ 64226 h 317"/>
                <a:gd name="T110" fmla="*/ 48724 w 260"/>
                <a:gd name="T111" fmla="*/ 63099 h 317"/>
                <a:gd name="T112" fmla="*/ 51276 w 260"/>
                <a:gd name="T113" fmla="*/ 60845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70"/>
                  </a:moveTo>
                  <a:lnTo>
                    <a:pt x="230" y="257"/>
                  </a:lnTo>
                  <a:lnTo>
                    <a:pt x="233" y="250"/>
                  </a:lnTo>
                  <a:lnTo>
                    <a:pt x="237" y="245"/>
                  </a:lnTo>
                  <a:lnTo>
                    <a:pt x="244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5" y="196"/>
                  </a:lnTo>
                  <a:lnTo>
                    <a:pt x="257" y="190"/>
                  </a:lnTo>
                  <a:lnTo>
                    <a:pt x="259" y="174"/>
                  </a:lnTo>
                  <a:lnTo>
                    <a:pt x="260" y="159"/>
                  </a:lnTo>
                  <a:lnTo>
                    <a:pt x="259" y="143"/>
                  </a:lnTo>
                  <a:lnTo>
                    <a:pt x="257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30" y="59"/>
                  </a:lnTo>
                  <a:lnTo>
                    <a:pt x="221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8" y="25"/>
                  </a:lnTo>
                  <a:lnTo>
                    <a:pt x="38" y="47"/>
                  </a:lnTo>
                  <a:lnTo>
                    <a:pt x="21" y="72"/>
                  </a:lnTo>
                  <a:lnTo>
                    <a:pt x="9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90"/>
                  </a:lnTo>
                  <a:lnTo>
                    <a:pt x="5" y="204"/>
                  </a:lnTo>
                  <a:lnTo>
                    <a:pt x="9" y="219"/>
                  </a:lnTo>
                  <a:lnTo>
                    <a:pt x="13" y="232"/>
                  </a:lnTo>
                  <a:lnTo>
                    <a:pt x="21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7" y="280"/>
                  </a:lnTo>
                  <a:lnTo>
                    <a:pt x="58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9" y="305"/>
                  </a:lnTo>
                  <a:lnTo>
                    <a:pt x="200" y="290"/>
                  </a:lnTo>
                  <a:lnTo>
                    <a:pt x="205" y="285"/>
                  </a:lnTo>
                  <a:lnTo>
                    <a:pt x="210" y="280"/>
                  </a:lnTo>
                  <a:lnTo>
                    <a:pt x="221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09" name="Freeform 211"/>
            <p:cNvSpPr>
              <a:spLocks/>
            </p:cNvSpPr>
            <p:nvPr/>
          </p:nvSpPr>
          <p:spPr bwMode="auto">
            <a:xfrm>
              <a:off x="2314575" y="2578100"/>
              <a:ext cx="60325" cy="73025"/>
            </a:xfrm>
            <a:custGeom>
              <a:avLst/>
              <a:gdLst>
                <a:gd name="T0" fmla="*/ 51276 w 260"/>
                <a:gd name="T1" fmla="*/ 62198 h 317"/>
                <a:gd name="T2" fmla="*/ 53364 w 260"/>
                <a:gd name="T3" fmla="*/ 59203 h 317"/>
                <a:gd name="T4" fmla="*/ 54060 w 260"/>
                <a:gd name="T5" fmla="*/ 57591 h 317"/>
                <a:gd name="T6" fmla="*/ 54989 w 260"/>
                <a:gd name="T7" fmla="*/ 56439 h 317"/>
                <a:gd name="T8" fmla="*/ 56613 w 260"/>
                <a:gd name="T9" fmla="*/ 53444 h 317"/>
                <a:gd name="T10" fmla="*/ 58005 w 260"/>
                <a:gd name="T11" fmla="*/ 50449 h 317"/>
                <a:gd name="T12" fmla="*/ 58933 w 260"/>
                <a:gd name="T13" fmla="*/ 46994 h 317"/>
                <a:gd name="T14" fmla="*/ 58933 w 260"/>
                <a:gd name="T15" fmla="*/ 45842 h 317"/>
                <a:gd name="T16" fmla="*/ 58933 w 260"/>
                <a:gd name="T17" fmla="*/ 45381 h 317"/>
                <a:gd name="T18" fmla="*/ 58933 w 260"/>
                <a:gd name="T19" fmla="*/ 45151 h 317"/>
                <a:gd name="T20" fmla="*/ 59165 w 260"/>
                <a:gd name="T21" fmla="*/ 45151 h 317"/>
                <a:gd name="T22" fmla="*/ 59629 w 260"/>
                <a:gd name="T23" fmla="*/ 43769 h 317"/>
                <a:gd name="T24" fmla="*/ 60093 w 260"/>
                <a:gd name="T25" fmla="*/ 40313 h 317"/>
                <a:gd name="T26" fmla="*/ 60325 w 260"/>
                <a:gd name="T27" fmla="*/ 36628 h 317"/>
                <a:gd name="T28" fmla="*/ 60093 w 260"/>
                <a:gd name="T29" fmla="*/ 32942 h 317"/>
                <a:gd name="T30" fmla="*/ 59629 w 260"/>
                <a:gd name="T31" fmla="*/ 29486 h 317"/>
                <a:gd name="T32" fmla="*/ 58005 w 260"/>
                <a:gd name="T33" fmla="*/ 22806 h 317"/>
                <a:gd name="T34" fmla="*/ 54989 w 260"/>
                <a:gd name="T35" fmla="*/ 16586 h 317"/>
                <a:gd name="T36" fmla="*/ 53364 w 260"/>
                <a:gd name="T37" fmla="*/ 13591 h 317"/>
                <a:gd name="T38" fmla="*/ 51276 w 260"/>
                <a:gd name="T39" fmla="*/ 10827 h 317"/>
                <a:gd name="T40" fmla="*/ 48724 w 260"/>
                <a:gd name="T41" fmla="*/ 8063 h 317"/>
                <a:gd name="T42" fmla="*/ 46636 w 260"/>
                <a:gd name="T43" fmla="*/ 5759 h 317"/>
                <a:gd name="T44" fmla="*/ 41531 w 260"/>
                <a:gd name="T45" fmla="*/ 2534 h 317"/>
                <a:gd name="T46" fmla="*/ 35963 w 260"/>
                <a:gd name="T47" fmla="*/ 691 h 317"/>
                <a:gd name="T48" fmla="*/ 32947 w 260"/>
                <a:gd name="T49" fmla="*/ 0 h 317"/>
                <a:gd name="T50" fmla="*/ 30163 w 260"/>
                <a:gd name="T51" fmla="*/ 0 h 317"/>
                <a:gd name="T52" fmla="*/ 23898 w 260"/>
                <a:gd name="T53" fmla="*/ 691 h 317"/>
                <a:gd name="T54" fmla="*/ 18794 w 260"/>
                <a:gd name="T55" fmla="*/ 2534 h 317"/>
                <a:gd name="T56" fmla="*/ 13457 w 260"/>
                <a:gd name="T57" fmla="*/ 5759 h 317"/>
                <a:gd name="T58" fmla="*/ 8817 w 260"/>
                <a:gd name="T59" fmla="*/ 10827 h 317"/>
                <a:gd name="T60" fmla="*/ 4872 w 260"/>
                <a:gd name="T61" fmla="*/ 16586 h 317"/>
                <a:gd name="T62" fmla="*/ 2088 w 260"/>
                <a:gd name="T63" fmla="*/ 22806 h 317"/>
                <a:gd name="T64" fmla="*/ 696 w 260"/>
                <a:gd name="T65" fmla="*/ 29486 h 317"/>
                <a:gd name="T66" fmla="*/ 0 w 260"/>
                <a:gd name="T67" fmla="*/ 36628 h 317"/>
                <a:gd name="T68" fmla="*/ 0 w 260"/>
                <a:gd name="T69" fmla="*/ 40313 h 317"/>
                <a:gd name="T70" fmla="*/ 696 w 260"/>
                <a:gd name="T71" fmla="*/ 43769 h 317"/>
                <a:gd name="T72" fmla="*/ 1160 w 260"/>
                <a:gd name="T73" fmla="*/ 46994 h 317"/>
                <a:gd name="T74" fmla="*/ 2088 w 260"/>
                <a:gd name="T75" fmla="*/ 50449 h 317"/>
                <a:gd name="T76" fmla="*/ 3016 w 260"/>
                <a:gd name="T77" fmla="*/ 53444 h 317"/>
                <a:gd name="T78" fmla="*/ 4872 w 260"/>
                <a:gd name="T79" fmla="*/ 56439 h 317"/>
                <a:gd name="T80" fmla="*/ 6729 w 260"/>
                <a:gd name="T81" fmla="*/ 59203 h 317"/>
                <a:gd name="T82" fmla="*/ 8817 w 260"/>
                <a:gd name="T83" fmla="*/ 62198 h 317"/>
                <a:gd name="T84" fmla="*/ 10905 w 260"/>
                <a:gd name="T85" fmla="*/ 64732 h 317"/>
                <a:gd name="T86" fmla="*/ 13457 w 260"/>
                <a:gd name="T87" fmla="*/ 66805 h 317"/>
                <a:gd name="T88" fmla="*/ 18794 w 260"/>
                <a:gd name="T89" fmla="*/ 70261 h 317"/>
                <a:gd name="T90" fmla="*/ 23898 w 260"/>
                <a:gd name="T91" fmla="*/ 72334 h 317"/>
                <a:gd name="T92" fmla="*/ 26914 w 260"/>
                <a:gd name="T93" fmla="*/ 72795 h 317"/>
                <a:gd name="T94" fmla="*/ 30163 w 260"/>
                <a:gd name="T95" fmla="*/ 73025 h 317"/>
                <a:gd name="T96" fmla="*/ 30627 w 260"/>
                <a:gd name="T97" fmla="*/ 72795 h 317"/>
                <a:gd name="T98" fmla="*/ 31555 w 260"/>
                <a:gd name="T99" fmla="*/ 72795 h 317"/>
                <a:gd name="T100" fmla="*/ 32947 w 260"/>
                <a:gd name="T101" fmla="*/ 72795 h 317"/>
                <a:gd name="T102" fmla="*/ 35963 w 260"/>
                <a:gd name="T103" fmla="*/ 72334 h 317"/>
                <a:gd name="T104" fmla="*/ 41531 w 260"/>
                <a:gd name="T105" fmla="*/ 70261 h 317"/>
                <a:gd name="T106" fmla="*/ 46636 w 260"/>
                <a:gd name="T107" fmla="*/ 66805 h 317"/>
                <a:gd name="T108" fmla="*/ 47564 w 260"/>
                <a:gd name="T109" fmla="*/ 65653 h 317"/>
                <a:gd name="T110" fmla="*/ 48724 w 260"/>
                <a:gd name="T111" fmla="*/ 64732 h 317"/>
                <a:gd name="T112" fmla="*/ 51276 w 260"/>
                <a:gd name="T113" fmla="*/ 62198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70"/>
                  </a:moveTo>
                  <a:lnTo>
                    <a:pt x="230" y="257"/>
                  </a:lnTo>
                  <a:lnTo>
                    <a:pt x="233" y="250"/>
                  </a:lnTo>
                  <a:lnTo>
                    <a:pt x="237" y="245"/>
                  </a:lnTo>
                  <a:lnTo>
                    <a:pt x="244" y="232"/>
                  </a:lnTo>
                  <a:lnTo>
                    <a:pt x="250" y="219"/>
                  </a:lnTo>
                  <a:lnTo>
                    <a:pt x="254" y="204"/>
                  </a:lnTo>
                  <a:lnTo>
                    <a:pt x="254" y="199"/>
                  </a:lnTo>
                  <a:lnTo>
                    <a:pt x="254" y="197"/>
                  </a:lnTo>
                  <a:lnTo>
                    <a:pt x="254" y="196"/>
                  </a:lnTo>
                  <a:lnTo>
                    <a:pt x="255" y="196"/>
                  </a:lnTo>
                  <a:lnTo>
                    <a:pt x="257" y="190"/>
                  </a:lnTo>
                  <a:lnTo>
                    <a:pt x="259" y="175"/>
                  </a:lnTo>
                  <a:lnTo>
                    <a:pt x="260" y="159"/>
                  </a:lnTo>
                  <a:lnTo>
                    <a:pt x="259" y="143"/>
                  </a:lnTo>
                  <a:lnTo>
                    <a:pt x="257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30" y="59"/>
                  </a:lnTo>
                  <a:lnTo>
                    <a:pt x="221" y="47"/>
                  </a:lnTo>
                  <a:lnTo>
                    <a:pt x="210" y="35"/>
                  </a:lnTo>
                  <a:lnTo>
                    <a:pt x="201" y="25"/>
                  </a:lnTo>
                  <a:lnTo>
                    <a:pt x="179" y="11"/>
                  </a:lnTo>
                  <a:lnTo>
                    <a:pt x="155" y="3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3"/>
                  </a:lnTo>
                  <a:lnTo>
                    <a:pt x="81" y="11"/>
                  </a:lnTo>
                  <a:lnTo>
                    <a:pt x="58" y="25"/>
                  </a:lnTo>
                  <a:lnTo>
                    <a:pt x="38" y="47"/>
                  </a:lnTo>
                  <a:lnTo>
                    <a:pt x="21" y="72"/>
                  </a:lnTo>
                  <a:lnTo>
                    <a:pt x="9" y="99"/>
                  </a:lnTo>
                  <a:lnTo>
                    <a:pt x="3" y="128"/>
                  </a:lnTo>
                  <a:lnTo>
                    <a:pt x="0" y="159"/>
                  </a:lnTo>
                  <a:lnTo>
                    <a:pt x="0" y="175"/>
                  </a:lnTo>
                  <a:lnTo>
                    <a:pt x="3" y="190"/>
                  </a:lnTo>
                  <a:lnTo>
                    <a:pt x="5" y="204"/>
                  </a:lnTo>
                  <a:lnTo>
                    <a:pt x="9" y="219"/>
                  </a:lnTo>
                  <a:lnTo>
                    <a:pt x="13" y="232"/>
                  </a:lnTo>
                  <a:lnTo>
                    <a:pt x="21" y="245"/>
                  </a:lnTo>
                  <a:lnTo>
                    <a:pt x="29" y="257"/>
                  </a:lnTo>
                  <a:lnTo>
                    <a:pt x="38" y="270"/>
                  </a:lnTo>
                  <a:lnTo>
                    <a:pt x="47" y="281"/>
                  </a:lnTo>
                  <a:lnTo>
                    <a:pt x="58" y="290"/>
                  </a:lnTo>
                  <a:lnTo>
                    <a:pt x="81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9" y="305"/>
                  </a:lnTo>
                  <a:lnTo>
                    <a:pt x="201" y="290"/>
                  </a:lnTo>
                  <a:lnTo>
                    <a:pt x="205" y="285"/>
                  </a:lnTo>
                  <a:lnTo>
                    <a:pt x="210" y="281"/>
                  </a:lnTo>
                  <a:lnTo>
                    <a:pt x="221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10" name="Freeform 213"/>
            <p:cNvSpPr>
              <a:spLocks/>
            </p:cNvSpPr>
            <p:nvPr/>
          </p:nvSpPr>
          <p:spPr bwMode="auto">
            <a:xfrm>
              <a:off x="2014538" y="2560638"/>
              <a:ext cx="58737" cy="73025"/>
            </a:xfrm>
            <a:custGeom>
              <a:avLst/>
              <a:gdLst>
                <a:gd name="T0" fmla="*/ 49926 w 260"/>
                <a:gd name="T1" fmla="*/ 62198 h 317"/>
                <a:gd name="T2" fmla="*/ 51734 w 260"/>
                <a:gd name="T3" fmla="*/ 59203 h 317"/>
                <a:gd name="T4" fmla="*/ 52637 w 260"/>
                <a:gd name="T5" fmla="*/ 57591 h 317"/>
                <a:gd name="T6" fmla="*/ 53541 w 260"/>
                <a:gd name="T7" fmla="*/ 56439 h 317"/>
                <a:gd name="T8" fmla="*/ 55122 w 260"/>
                <a:gd name="T9" fmla="*/ 53444 h 317"/>
                <a:gd name="T10" fmla="*/ 56478 w 260"/>
                <a:gd name="T11" fmla="*/ 50449 h 317"/>
                <a:gd name="T12" fmla="*/ 57156 w 260"/>
                <a:gd name="T13" fmla="*/ 46994 h 317"/>
                <a:gd name="T14" fmla="*/ 57156 w 260"/>
                <a:gd name="T15" fmla="*/ 46073 h 317"/>
                <a:gd name="T16" fmla="*/ 57156 w 260"/>
                <a:gd name="T17" fmla="*/ 45381 h 317"/>
                <a:gd name="T18" fmla="*/ 57156 w 260"/>
                <a:gd name="T19" fmla="*/ 45151 h 317"/>
                <a:gd name="T20" fmla="*/ 57382 w 260"/>
                <a:gd name="T21" fmla="*/ 45151 h 317"/>
                <a:gd name="T22" fmla="*/ 58059 w 260"/>
                <a:gd name="T23" fmla="*/ 43769 h 317"/>
                <a:gd name="T24" fmla="*/ 58511 w 260"/>
                <a:gd name="T25" fmla="*/ 40313 h 317"/>
                <a:gd name="T26" fmla="*/ 58737 w 260"/>
                <a:gd name="T27" fmla="*/ 36858 h 317"/>
                <a:gd name="T28" fmla="*/ 58511 w 260"/>
                <a:gd name="T29" fmla="*/ 32942 h 317"/>
                <a:gd name="T30" fmla="*/ 58059 w 260"/>
                <a:gd name="T31" fmla="*/ 29486 h 317"/>
                <a:gd name="T32" fmla="*/ 56478 w 260"/>
                <a:gd name="T33" fmla="*/ 22806 h 317"/>
                <a:gd name="T34" fmla="*/ 53541 w 260"/>
                <a:gd name="T35" fmla="*/ 16586 h 317"/>
                <a:gd name="T36" fmla="*/ 51734 w 260"/>
                <a:gd name="T37" fmla="*/ 13591 h 317"/>
                <a:gd name="T38" fmla="*/ 49926 w 260"/>
                <a:gd name="T39" fmla="*/ 10827 h 317"/>
                <a:gd name="T40" fmla="*/ 47441 w 260"/>
                <a:gd name="T41" fmla="*/ 8063 h 317"/>
                <a:gd name="T42" fmla="*/ 45182 w 260"/>
                <a:gd name="T43" fmla="*/ 5759 h 317"/>
                <a:gd name="T44" fmla="*/ 40438 w 260"/>
                <a:gd name="T45" fmla="*/ 2534 h 317"/>
                <a:gd name="T46" fmla="*/ 35016 w 260"/>
                <a:gd name="T47" fmla="*/ 691 h 317"/>
                <a:gd name="T48" fmla="*/ 32079 w 260"/>
                <a:gd name="T49" fmla="*/ 0 h 317"/>
                <a:gd name="T50" fmla="*/ 29369 w 260"/>
                <a:gd name="T51" fmla="*/ 0 h 317"/>
                <a:gd name="T52" fmla="*/ 23269 w 260"/>
                <a:gd name="T53" fmla="*/ 691 h 317"/>
                <a:gd name="T54" fmla="*/ 18073 w 260"/>
                <a:gd name="T55" fmla="*/ 2534 h 317"/>
                <a:gd name="T56" fmla="*/ 12877 w 260"/>
                <a:gd name="T57" fmla="*/ 5759 h 317"/>
                <a:gd name="T58" fmla="*/ 8585 w 260"/>
                <a:gd name="T59" fmla="*/ 10827 h 317"/>
                <a:gd name="T60" fmla="*/ 4744 w 260"/>
                <a:gd name="T61" fmla="*/ 16586 h 317"/>
                <a:gd name="T62" fmla="*/ 2033 w 260"/>
                <a:gd name="T63" fmla="*/ 22806 h 317"/>
                <a:gd name="T64" fmla="*/ 452 w 260"/>
                <a:gd name="T65" fmla="*/ 29486 h 317"/>
                <a:gd name="T66" fmla="*/ 0 w 260"/>
                <a:gd name="T67" fmla="*/ 36858 h 317"/>
                <a:gd name="T68" fmla="*/ 0 w 260"/>
                <a:gd name="T69" fmla="*/ 40313 h 317"/>
                <a:gd name="T70" fmla="*/ 452 w 260"/>
                <a:gd name="T71" fmla="*/ 43769 h 317"/>
                <a:gd name="T72" fmla="*/ 904 w 260"/>
                <a:gd name="T73" fmla="*/ 46994 h 317"/>
                <a:gd name="T74" fmla="*/ 2033 w 260"/>
                <a:gd name="T75" fmla="*/ 50449 h 317"/>
                <a:gd name="T76" fmla="*/ 2937 w 260"/>
                <a:gd name="T77" fmla="*/ 53444 h 317"/>
                <a:gd name="T78" fmla="*/ 4744 w 260"/>
                <a:gd name="T79" fmla="*/ 56439 h 317"/>
                <a:gd name="T80" fmla="*/ 6326 w 260"/>
                <a:gd name="T81" fmla="*/ 59203 h 317"/>
                <a:gd name="T82" fmla="*/ 8585 w 260"/>
                <a:gd name="T83" fmla="*/ 62198 h 317"/>
                <a:gd name="T84" fmla="*/ 10618 w 260"/>
                <a:gd name="T85" fmla="*/ 64732 h 317"/>
                <a:gd name="T86" fmla="*/ 12877 w 260"/>
                <a:gd name="T87" fmla="*/ 66805 h 317"/>
                <a:gd name="T88" fmla="*/ 18073 w 260"/>
                <a:gd name="T89" fmla="*/ 70491 h 317"/>
                <a:gd name="T90" fmla="*/ 23269 w 260"/>
                <a:gd name="T91" fmla="*/ 72334 h 317"/>
                <a:gd name="T92" fmla="*/ 26206 w 260"/>
                <a:gd name="T93" fmla="*/ 72795 h 317"/>
                <a:gd name="T94" fmla="*/ 29369 w 260"/>
                <a:gd name="T95" fmla="*/ 73025 h 317"/>
                <a:gd name="T96" fmla="*/ 29820 w 260"/>
                <a:gd name="T97" fmla="*/ 72795 h 317"/>
                <a:gd name="T98" fmla="*/ 30498 w 260"/>
                <a:gd name="T99" fmla="*/ 72795 h 317"/>
                <a:gd name="T100" fmla="*/ 32079 w 260"/>
                <a:gd name="T101" fmla="*/ 72795 h 317"/>
                <a:gd name="T102" fmla="*/ 35016 w 260"/>
                <a:gd name="T103" fmla="*/ 72334 h 317"/>
                <a:gd name="T104" fmla="*/ 40438 w 260"/>
                <a:gd name="T105" fmla="*/ 70491 h 317"/>
                <a:gd name="T106" fmla="*/ 45182 w 260"/>
                <a:gd name="T107" fmla="*/ 66805 h 317"/>
                <a:gd name="T108" fmla="*/ 46312 w 260"/>
                <a:gd name="T109" fmla="*/ 65653 h 317"/>
                <a:gd name="T110" fmla="*/ 47441 w 260"/>
                <a:gd name="T111" fmla="*/ 64732 h 317"/>
                <a:gd name="T112" fmla="*/ 49926 w 260"/>
                <a:gd name="T113" fmla="*/ 62198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70"/>
                  </a:moveTo>
                  <a:lnTo>
                    <a:pt x="229" y="257"/>
                  </a:lnTo>
                  <a:lnTo>
                    <a:pt x="233" y="250"/>
                  </a:lnTo>
                  <a:lnTo>
                    <a:pt x="237" y="245"/>
                  </a:lnTo>
                  <a:lnTo>
                    <a:pt x="244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200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7" y="190"/>
                  </a:lnTo>
                  <a:lnTo>
                    <a:pt x="259" y="175"/>
                  </a:lnTo>
                  <a:lnTo>
                    <a:pt x="260" y="160"/>
                  </a:lnTo>
                  <a:lnTo>
                    <a:pt x="259" y="143"/>
                  </a:lnTo>
                  <a:lnTo>
                    <a:pt x="257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29" y="59"/>
                  </a:lnTo>
                  <a:lnTo>
                    <a:pt x="221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9" y="11"/>
                  </a:lnTo>
                  <a:lnTo>
                    <a:pt x="155" y="3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3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1" y="72"/>
                  </a:lnTo>
                  <a:lnTo>
                    <a:pt x="9" y="99"/>
                  </a:lnTo>
                  <a:lnTo>
                    <a:pt x="2" y="128"/>
                  </a:lnTo>
                  <a:lnTo>
                    <a:pt x="0" y="160"/>
                  </a:lnTo>
                  <a:lnTo>
                    <a:pt x="0" y="175"/>
                  </a:lnTo>
                  <a:lnTo>
                    <a:pt x="2" y="190"/>
                  </a:lnTo>
                  <a:lnTo>
                    <a:pt x="4" y="204"/>
                  </a:lnTo>
                  <a:lnTo>
                    <a:pt x="9" y="219"/>
                  </a:lnTo>
                  <a:lnTo>
                    <a:pt x="13" y="232"/>
                  </a:lnTo>
                  <a:lnTo>
                    <a:pt x="21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7" y="281"/>
                  </a:lnTo>
                  <a:lnTo>
                    <a:pt x="57" y="290"/>
                  </a:lnTo>
                  <a:lnTo>
                    <a:pt x="80" y="306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9" y="306"/>
                  </a:lnTo>
                  <a:lnTo>
                    <a:pt x="200" y="290"/>
                  </a:lnTo>
                  <a:lnTo>
                    <a:pt x="205" y="285"/>
                  </a:lnTo>
                  <a:lnTo>
                    <a:pt x="210" y="281"/>
                  </a:lnTo>
                  <a:lnTo>
                    <a:pt x="221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11" name="Freeform 214"/>
            <p:cNvSpPr>
              <a:spLocks/>
            </p:cNvSpPr>
            <p:nvPr/>
          </p:nvSpPr>
          <p:spPr bwMode="auto">
            <a:xfrm>
              <a:off x="1795463" y="2582863"/>
              <a:ext cx="58737" cy="71437"/>
            </a:xfrm>
            <a:custGeom>
              <a:avLst/>
              <a:gdLst>
                <a:gd name="T0" fmla="*/ 49926 w 260"/>
                <a:gd name="T1" fmla="*/ 60620 h 317"/>
                <a:gd name="T2" fmla="*/ 51960 w 260"/>
                <a:gd name="T3" fmla="*/ 57690 h 317"/>
                <a:gd name="T4" fmla="*/ 52637 w 260"/>
                <a:gd name="T5" fmla="*/ 56338 h 317"/>
                <a:gd name="T6" fmla="*/ 53541 w 260"/>
                <a:gd name="T7" fmla="*/ 54986 h 317"/>
                <a:gd name="T8" fmla="*/ 55122 w 260"/>
                <a:gd name="T9" fmla="*/ 52057 h 317"/>
                <a:gd name="T10" fmla="*/ 56478 w 260"/>
                <a:gd name="T11" fmla="*/ 49127 h 317"/>
                <a:gd name="T12" fmla="*/ 57382 w 260"/>
                <a:gd name="T13" fmla="*/ 45747 h 317"/>
                <a:gd name="T14" fmla="*/ 57382 w 260"/>
                <a:gd name="T15" fmla="*/ 44845 h 317"/>
                <a:gd name="T16" fmla="*/ 57382 w 260"/>
                <a:gd name="T17" fmla="*/ 44395 h 317"/>
                <a:gd name="T18" fmla="*/ 57382 w 260"/>
                <a:gd name="T19" fmla="*/ 44169 h 317"/>
                <a:gd name="T20" fmla="*/ 57607 w 260"/>
                <a:gd name="T21" fmla="*/ 44169 h 317"/>
                <a:gd name="T22" fmla="*/ 58059 w 260"/>
                <a:gd name="T23" fmla="*/ 42592 h 317"/>
                <a:gd name="T24" fmla="*/ 58511 w 260"/>
                <a:gd name="T25" fmla="*/ 39211 h 317"/>
                <a:gd name="T26" fmla="*/ 58737 w 260"/>
                <a:gd name="T27" fmla="*/ 35831 h 317"/>
                <a:gd name="T28" fmla="*/ 58511 w 260"/>
                <a:gd name="T29" fmla="*/ 32000 h 317"/>
                <a:gd name="T30" fmla="*/ 58059 w 260"/>
                <a:gd name="T31" fmla="*/ 28620 h 317"/>
                <a:gd name="T32" fmla="*/ 56478 w 260"/>
                <a:gd name="T33" fmla="*/ 22085 h 317"/>
                <a:gd name="T34" fmla="*/ 53541 w 260"/>
                <a:gd name="T35" fmla="*/ 16000 h 317"/>
                <a:gd name="T36" fmla="*/ 51960 w 260"/>
                <a:gd name="T37" fmla="*/ 13070 h 317"/>
                <a:gd name="T38" fmla="*/ 49926 w 260"/>
                <a:gd name="T39" fmla="*/ 10366 h 317"/>
                <a:gd name="T40" fmla="*/ 47441 w 260"/>
                <a:gd name="T41" fmla="*/ 7662 h 317"/>
                <a:gd name="T42" fmla="*/ 45408 w 260"/>
                <a:gd name="T43" fmla="*/ 5634 h 317"/>
                <a:gd name="T44" fmla="*/ 40438 w 260"/>
                <a:gd name="T45" fmla="*/ 2254 h 317"/>
                <a:gd name="T46" fmla="*/ 35016 w 260"/>
                <a:gd name="T47" fmla="*/ 451 h 317"/>
                <a:gd name="T48" fmla="*/ 32079 w 260"/>
                <a:gd name="T49" fmla="*/ 0 h 317"/>
                <a:gd name="T50" fmla="*/ 29369 w 260"/>
                <a:gd name="T51" fmla="*/ 0 h 317"/>
                <a:gd name="T52" fmla="*/ 23269 w 260"/>
                <a:gd name="T53" fmla="*/ 451 h 317"/>
                <a:gd name="T54" fmla="*/ 18299 w 260"/>
                <a:gd name="T55" fmla="*/ 2254 h 317"/>
                <a:gd name="T56" fmla="*/ 13103 w 260"/>
                <a:gd name="T57" fmla="*/ 5634 h 317"/>
                <a:gd name="T58" fmla="*/ 8585 w 260"/>
                <a:gd name="T59" fmla="*/ 10366 h 317"/>
                <a:gd name="T60" fmla="*/ 4744 w 260"/>
                <a:gd name="T61" fmla="*/ 16000 h 317"/>
                <a:gd name="T62" fmla="*/ 2033 w 260"/>
                <a:gd name="T63" fmla="*/ 22085 h 317"/>
                <a:gd name="T64" fmla="*/ 678 w 260"/>
                <a:gd name="T65" fmla="*/ 28620 h 317"/>
                <a:gd name="T66" fmla="*/ 0 w 260"/>
                <a:gd name="T67" fmla="*/ 35831 h 317"/>
                <a:gd name="T68" fmla="*/ 0 w 260"/>
                <a:gd name="T69" fmla="*/ 39211 h 317"/>
                <a:gd name="T70" fmla="*/ 678 w 260"/>
                <a:gd name="T71" fmla="*/ 42592 h 317"/>
                <a:gd name="T72" fmla="*/ 1130 w 260"/>
                <a:gd name="T73" fmla="*/ 45747 h 317"/>
                <a:gd name="T74" fmla="*/ 2033 w 260"/>
                <a:gd name="T75" fmla="*/ 49127 h 317"/>
                <a:gd name="T76" fmla="*/ 2937 w 260"/>
                <a:gd name="T77" fmla="*/ 52057 h 317"/>
                <a:gd name="T78" fmla="*/ 4744 w 260"/>
                <a:gd name="T79" fmla="*/ 54986 h 317"/>
                <a:gd name="T80" fmla="*/ 6551 w 260"/>
                <a:gd name="T81" fmla="*/ 57690 h 317"/>
                <a:gd name="T82" fmla="*/ 8585 w 260"/>
                <a:gd name="T83" fmla="*/ 60620 h 317"/>
                <a:gd name="T84" fmla="*/ 10618 w 260"/>
                <a:gd name="T85" fmla="*/ 63099 h 317"/>
                <a:gd name="T86" fmla="*/ 13103 w 260"/>
                <a:gd name="T87" fmla="*/ 65352 h 317"/>
                <a:gd name="T88" fmla="*/ 18299 w 260"/>
                <a:gd name="T89" fmla="*/ 68733 h 317"/>
                <a:gd name="T90" fmla="*/ 23269 w 260"/>
                <a:gd name="T91" fmla="*/ 70536 h 317"/>
                <a:gd name="T92" fmla="*/ 26206 w 260"/>
                <a:gd name="T93" fmla="*/ 71212 h 317"/>
                <a:gd name="T94" fmla="*/ 29369 w 260"/>
                <a:gd name="T95" fmla="*/ 71437 h 317"/>
                <a:gd name="T96" fmla="*/ 29820 w 260"/>
                <a:gd name="T97" fmla="*/ 71212 h 317"/>
                <a:gd name="T98" fmla="*/ 30724 w 260"/>
                <a:gd name="T99" fmla="*/ 71212 h 317"/>
                <a:gd name="T100" fmla="*/ 32079 w 260"/>
                <a:gd name="T101" fmla="*/ 71212 h 317"/>
                <a:gd name="T102" fmla="*/ 35016 w 260"/>
                <a:gd name="T103" fmla="*/ 70536 h 317"/>
                <a:gd name="T104" fmla="*/ 40438 w 260"/>
                <a:gd name="T105" fmla="*/ 68733 h 317"/>
                <a:gd name="T106" fmla="*/ 45408 w 260"/>
                <a:gd name="T107" fmla="*/ 65352 h 317"/>
                <a:gd name="T108" fmla="*/ 46312 w 260"/>
                <a:gd name="T109" fmla="*/ 64000 h 317"/>
                <a:gd name="T110" fmla="*/ 47441 w 260"/>
                <a:gd name="T111" fmla="*/ 63099 h 317"/>
                <a:gd name="T112" fmla="*/ 49926 w 260"/>
                <a:gd name="T113" fmla="*/ 60620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69"/>
                  </a:moveTo>
                  <a:lnTo>
                    <a:pt x="230" y="256"/>
                  </a:lnTo>
                  <a:lnTo>
                    <a:pt x="233" y="250"/>
                  </a:lnTo>
                  <a:lnTo>
                    <a:pt x="237" y="244"/>
                  </a:lnTo>
                  <a:lnTo>
                    <a:pt x="244" y="231"/>
                  </a:lnTo>
                  <a:lnTo>
                    <a:pt x="250" y="218"/>
                  </a:lnTo>
                  <a:lnTo>
                    <a:pt x="254" y="203"/>
                  </a:lnTo>
                  <a:lnTo>
                    <a:pt x="254" y="199"/>
                  </a:lnTo>
                  <a:lnTo>
                    <a:pt x="254" y="197"/>
                  </a:lnTo>
                  <a:lnTo>
                    <a:pt x="254" y="196"/>
                  </a:lnTo>
                  <a:lnTo>
                    <a:pt x="255" y="196"/>
                  </a:lnTo>
                  <a:lnTo>
                    <a:pt x="257" y="189"/>
                  </a:lnTo>
                  <a:lnTo>
                    <a:pt x="259" y="174"/>
                  </a:lnTo>
                  <a:lnTo>
                    <a:pt x="260" y="159"/>
                  </a:lnTo>
                  <a:lnTo>
                    <a:pt x="259" y="142"/>
                  </a:lnTo>
                  <a:lnTo>
                    <a:pt x="257" y="127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30" y="58"/>
                  </a:lnTo>
                  <a:lnTo>
                    <a:pt x="221" y="46"/>
                  </a:lnTo>
                  <a:lnTo>
                    <a:pt x="210" y="34"/>
                  </a:lnTo>
                  <a:lnTo>
                    <a:pt x="201" y="25"/>
                  </a:lnTo>
                  <a:lnTo>
                    <a:pt x="179" y="10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1" y="10"/>
                  </a:lnTo>
                  <a:lnTo>
                    <a:pt x="58" y="25"/>
                  </a:lnTo>
                  <a:lnTo>
                    <a:pt x="38" y="46"/>
                  </a:lnTo>
                  <a:lnTo>
                    <a:pt x="21" y="71"/>
                  </a:lnTo>
                  <a:lnTo>
                    <a:pt x="9" y="98"/>
                  </a:lnTo>
                  <a:lnTo>
                    <a:pt x="3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3" y="189"/>
                  </a:lnTo>
                  <a:lnTo>
                    <a:pt x="5" y="203"/>
                  </a:lnTo>
                  <a:lnTo>
                    <a:pt x="9" y="218"/>
                  </a:lnTo>
                  <a:lnTo>
                    <a:pt x="13" y="231"/>
                  </a:lnTo>
                  <a:lnTo>
                    <a:pt x="21" y="244"/>
                  </a:lnTo>
                  <a:lnTo>
                    <a:pt x="29" y="256"/>
                  </a:lnTo>
                  <a:lnTo>
                    <a:pt x="38" y="269"/>
                  </a:lnTo>
                  <a:lnTo>
                    <a:pt x="47" y="280"/>
                  </a:lnTo>
                  <a:lnTo>
                    <a:pt x="58" y="290"/>
                  </a:lnTo>
                  <a:lnTo>
                    <a:pt x="81" y="305"/>
                  </a:lnTo>
                  <a:lnTo>
                    <a:pt x="103" y="313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6" y="316"/>
                  </a:lnTo>
                  <a:lnTo>
                    <a:pt x="142" y="316"/>
                  </a:lnTo>
                  <a:lnTo>
                    <a:pt x="155" y="313"/>
                  </a:lnTo>
                  <a:lnTo>
                    <a:pt x="179" y="305"/>
                  </a:lnTo>
                  <a:lnTo>
                    <a:pt x="201" y="290"/>
                  </a:lnTo>
                  <a:lnTo>
                    <a:pt x="205" y="284"/>
                  </a:lnTo>
                  <a:lnTo>
                    <a:pt x="210" y="280"/>
                  </a:lnTo>
                  <a:lnTo>
                    <a:pt x="221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12" name="Freeform 215"/>
            <p:cNvSpPr>
              <a:spLocks/>
            </p:cNvSpPr>
            <p:nvPr/>
          </p:nvSpPr>
          <p:spPr bwMode="auto">
            <a:xfrm>
              <a:off x="1554163" y="2693988"/>
              <a:ext cx="58737" cy="71437"/>
            </a:xfrm>
            <a:custGeom>
              <a:avLst/>
              <a:gdLst>
                <a:gd name="T0" fmla="*/ 49892 w 259"/>
                <a:gd name="T1" fmla="*/ 60620 h 317"/>
                <a:gd name="T2" fmla="*/ 51933 w 259"/>
                <a:gd name="T3" fmla="*/ 57690 h 317"/>
                <a:gd name="T4" fmla="*/ 52614 w 259"/>
                <a:gd name="T5" fmla="*/ 56338 h 317"/>
                <a:gd name="T6" fmla="*/ 53748 w 259"/>
                <a:gd name="T7" fmla="*/ 54986 h 317"/>
                <a:gd name="T8" fmla="*/ 55108 w 259"/>
                <a:gd name="T9" fmla="*/ 52057 h 317"/>
                <a:gd name="T10" fmla="*/ 56696 w 259"/>
                <a:gd name="T11" fmla="*/ 49127 h 317"/>
                <a:gd name="T12" fmla="*/ 57376 w 259"/>
                <a:gd name="T13" fmla="*/ 45747 h 317"/>
                <a:gd name="T14" fmla="*/ 57376 w 259"/>
                <a:gd name="T15" fmla="*/ 44845 h 317"/>
                <a:gd name="T16" fmla="*/ 57376 w 259"/>
                <a:gd name="T17" fmla="*/ 44395 h 317"/>
                <a:gd name="T18" fmla="*/ 57376 w 259"/>
                <a:gd name="T19" fmla="*/ 43944 h 317"/>
                <a:gd name="T20" fmla="*/ 57603 w 259"/>
                <a:gd name="T21" fmla="*/ 43944 h 317"/>
                <a:gd name="T22" fmla="*/ 58057 w 259"/>
                <a:gd name="T23" fmla="*/ 42592 h 317"/>
                <a:gd name="T24" fmla="*/ 58510 w 259"/>
                <a:gd name="T25" fmla="*/ 39211 h 317"/>
                <a:gd name="T26" fmla="*/ 58737 w 259"/>
                <a:gd name="T27" fmla="*/ 35831 h 317"/>
                <a:gd name="T28" fmla="*/ 58510 w 259"/>
                <a:gd name="T29" fmla="*/ 32000 h 317"/>
                <a:gd name="T30" fmla="*/ 58057 w 259"/>
                <a:gd name="T31" fmla="*/ 28620 h 317"/>
                <a:gd name="T32" fmla="*/ 56696 w 259"/>
                <a:gd name="T33" fmla="*/ 22085 h 317"/>
                <a:gd name="T34" fmla="*/ 53748 w 259"/>
                <a:gd name="T35" fmla="*/ 16000 h 317"/>
                <a:gd name="T36" fmla="*/ 51933 w 259"/>
                <a:gd name="T37" fmla="*/ 13070 h 317"/>
                <a:gd name="T38" fmla="*/ 49892 w 259"/>
                <a:gd name="T39" fmla="*/ 10366 h 317"/>
                <a:gd name="T40" fmla="*/ 47625 w 259"/>
                <a:gd name="T41" fmla="*/ 7662 h 317"/>
                <a:gd name="T42" fmla="*/ 45357 w 259"/>
                <a:gd name="T43" fmla="*/ 5408 h 317"/>
                <a:gd name="T44" fmla="*/ 40368 w 259"/>
                <a:gd name="T45" fmla="*/ 2254 h 317"/>
                <a:gd name="T46" fmla="*/ 34925 w 259"/>
                <a:gd name="T47" fmla="*/ 451 h 317"/>
                <a:gd name="T48" fmla="*/ 31977 w 259"/>
                <a:gd name="T49" fmla="*/ 0 h 317"/>
                <a:gd name="T50" fmla="*/ 29255 w 259"/>
                <a:gd name="T51" fmla="*/ 0 h 317"/>
                <a:gd name="T52" fmla="*/ 23132 w 259"/>
                <a:gd name="T53" fmla="*/ 451 h 317"/>
                <a:gd name="T54" fmla="*/ 18143 w 259"/>
                <a:gd name="T55" fmla="*/ 2254 h 317"/>
                <a:gd name="T56" fmla="*/ 12927 w 259"/>
                <a:gd name="T57" fmla="*/ 5408 h 317"/>
                <a:gd name="T58" fmla="*/ 8618 w 259"/>
                <a:gd name="T59" fmla="*/ 10366 h 317"/>
                <a:gd name="T60" fmla="*/ 4536 w 259"/>
                <a:gd name="T61" fmla="*/ 16000 h 317"/>
                <a:gd name="T62" fmla="*/ 1814 w 259"/>
                <a:gd name="T63" fmla="*/ 22085 h 317"/>
                <a:gd name="T64" fmla="*/ 454 w 259"/>
                <a:gd name="T65" fmla="*/ 28620 h 317"/>
                <a:gd name="T66" fmla="*/ 0 w 259"/>
                <a:gd name="T67" fmla="*/ 35831 h 317"/>
                <a:gd name="T68" fmla="*/ 0 w 259"/>
                <a:gd name="T69" fmla="*/ 39211 h 317"/>
                <a:gd name="T70" fmla="*/ 454 w 259"/>
                <a:gd name="T71" fmla="*/ 42592 h 317"/>
                <a:gd name="T72" fmla="*/ 907 w 259"/>
                <a:gd name="T73" fmla="*/ 45747 h 317"/>
                <a:gd name="T74" fmla="*/ 1814 w 259"/>
                <a:gd name="T75" fmla="*/ 49127 h 317"/>
                <a:gd name="T76" fmla="*/ 2948 w 259"/>
                <a:gd name="T77" fmla="*/ 52057 h 317"/>
                <a:gd name="T78" fmla="*/ 4536 w 259"/>
                <a:gd name="T79" fmla="*/ 54986 h 317"/>
                <a:gd name="T80" fmla="*/ 6350 w 259"/>
                <a:gd name="T81" fmla="*/ 57690 h 317"/>
                <a:gd name="T82" fmla="*/ 8618 w 259"/>
                <a:gd name="T83" fmla="*/ 60620 h 317"/>
                <a:gd name="T84" fmla="*/ 10432 w 259"/>
                <a:gd name="T85" fmla="*/ 63099 h 317"/>
                <a:gd name="T86" fmla="*/ 12927 w 259"/>
                <a:gd name="T87" fmla="*/ 65352 h 317"/>
                <a:gd name="T88" fmla="*/ 18143 w 259"/>
                <a:gd name="T89" fmla="*/ 68733 h 317"/>
                <a:gd name="T90" fmla="*/ 23132 w 259"/>
                <a:gd name="T91" fmla="*/ 70536 h 317"/>
                <a:gd name="T92" fmla="*/ 26080 w 259"/>
                <a:gd name="T93" fmla="*/ 71212 h 317"/>
                <a:gd name="T94" fmla="*/ 29255 w 259"/>
                <a:gd name="T95" fmla="*/ 71437 h 317"/>
                <a:gd name="T96" fmla="*/ 29935 w 259"/>
                <a:gd name="T97" fmla="*/ 71212 h 317"/>
                <a:gd name="T98" fmla="*/ 30616 w 259"/>
                <a:gd name="T99" fmla="*/ 71212 h 317"/>
                <a:gd name="T100" fmla="*/ 31977 w 259"/>
                <a:gd name="T101" fmla="*/ 71212 h 317"/>
                <a:gd name="T102" fmla="*/ 34925 w 259"/>
                <a:gd name="T103" fmla="*/ 70536 h 317"/>
                <a:gd name="T104" fmla="*/ 40368 w 259"/>
                <a:gd name="T105" fmla="*/ 68733 h 317"/>
                <a:gd name="T106" fmla="*/ 45357 w 259"/>
                <a:gd name="T107" fmla="*/ 65352 h 317"/>
                <a:gd name="T108" fmla="*/ 46264 w 259"/>
                <a:gd name="T109" fmla="*/ 64000 h 317"/>
                <a:gd name="T110" fmla="*/ 47625 w 259"/>
                <a:gd name="T111" fmla="*/ 63099 h 317"/>
                <a:gd name="T112" fmla="*/ 49892 w 259"/>
                <a:gd name="T113" fmla="*/ 60620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69"/>
                  </a:moveTo>
                  <a:lnTo>
                    <a:pt x="229" y="256"/>
                  </a:lnTo>
                  <a:lnTo>
                    <a:pt x="232" y="250"/>
                  </a:lnTo>
                  <a:lnTo>
                    <a:pt x="237" y="244"/>
                  </a:lnTo>
                  <a:lnTo>
                    <a:pt x="243" y="231"/>
                  </a:lnTo>
                  <a:lnTo>
                    <a:pt x="250" y="218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5"/>
                  </a:lnTo>
                  <a:lnTo>
                    <a:pt x="254" y="195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2"/>
                  </a:lnTo>
                  <a:lnTo>
                    <a:pt x="256" y="127"/>
                  </a:lnTo>
                  <a:lnTo>
                    <a:pt x="250" y="98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0" y="46"/>
                  </a:lnTo>
                  <a:lnTo>
                    <a:pt x="210" y="34"/>
                  </a:lnTo>
                  <a:lnTo>
                    <a:pt x="200" y="24"/>
                  </a:lnTo>
                  <a:lnTo>
                    <a:pt x="178" y="10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80" y="10"/>
                  </a:lnTo>
                  <a:lnTo>
                    <a:pt x="57" y="24"/>
                  </a:lnTo>
                  <a:lnTo>
                    <a:pt x="38" y="46"/>
                  </a:lnTo>
                  <a:lnTo>
                    <a:pt x="20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8" y="256"/>
                  </a:lnTo>
                  <a:lnTo>
                    <a:pt x="38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2" y="313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3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4"/>
                  </a:lnTo>
                  <a:lnTo>
                    <a:pt x="210" y="280"/>
                  </a:lnTo>
                  <a:lnTo>
                    <a:pt x="220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13" name="Freeform 216"/>
            <p:cNvSpPr>
              <a:spLocks/>
            </p:cNvSpPr>
            <p:nvPr/>
          </p:nvSpPr>
          <p:spPr bwMode="auto">
            <a:xfrm>
              <a:off x="1406525" y="2986088"/>
              <a:ext cx="58738" cy="71437"/>
            </a:xfrm>
            <a:custGeom>
              <a:avLst/>
              <a:gdLst>
                <a:gd name="T0" fmla="*/ 49893 w 259"/>
                <a:gd name="T1" fmla="*/ 60845 h 317"/>
                <a:gd name="T2" fmla="*/ 51934 w 259"/>
                <a:gd name="T3" fmla="*/ 57916 h 317"/>
                <a:gd name="T4" fmla="*/ 52615 w 259"/>
                <a:gd name="T5" fmla="*/ 56338 h 317"/>
                <a:gd name="T6" fmla="*/ 53749 w 259"/>
                <a:gd name="T7" fmla="*/ 55212 h 317"/>
                <a:gd name="T8" fmla="*/ 55109 w 259"/>
                <a:gd name="T9" fmla="*/ 52282 h 317"/>
                <a:gd name="T10" fmla="*/ 56697 w 259"/>
                <a:gd name="T11" fmla="*/ 49352 h 317"/>
                <a:gd name="T12" fmla="*/ 57377 w 259"/>
                <a:gd name="T13" fmla="*/ 45972 h 317"/>
                <a:gd name="T14" fmla="*/ 57377 w 259"/>
                <a:gd name="T15" fmla="*/ 44845 h 317"/>
                <a:gd name="T16" fmla="*/ 57377 w 259"/>
                <a:gd name="T17" fmla="*/ 44395 h 317"/>
                <a:gd name="T18" fmla="*/ 57377 w 259"/>
                <a:gd name="T19" fmla="*/ 44169 h 317"/>
                <a:gd name="T20" fmla="*/ 57604 w 259"/>
                <a:gd name="T21" fmla="*/ 44169 h 317"/>
                <a:gd name="T22" fmla="*/ 58058 w 259"/>
                <a:gd name="T23" fmla="*/ 42817 h 317"/>
                <a:gd name="T24" fmla="*/ 58511 w 259"/>
                <a:gd name="T25" fmla="*/ 39437 h 317"/>
                <a:gd name="T26" fmla="*/ 58738 w 259"/>
                <a:gd name="T27" fmla="*/ 35831 h 317"/>
                <a:gd name="T28" fmla="*/ 58511 w 259"/>
                <a:gd name="T29" fmla="*/ 32226 h 317"/>
                <a:gd name="T30" fmla="*/ 58058 w 259"/>
                <a:gd name="T31" fmla="*/ 28845 h 317"/>
                <a:gd name="T32" fmla="*/ 56697 w 259"/>
                <a:gd name="T33" fmla="*/ 22310 h 317"/>
                <a:gd name="T34" fmla="*/ 53749 w 259"/>
                <a:gd name="T35" fmla="*/ 16225 h 317"/>
                <a:gd name="T36" fmla="*/ 51934 w 259"/>
                <a:gd name="T37" fmla="*/ 13296 h 317"/>
                <a:gd name="T38" fmla="*/ 49893 w 259"/>
                <a:gd name="T39" fmla="*/ 10592 h 317"/>
                <a:gd name="T40" fmla="*/ 47399 w 259"/>
                <a:gd name="T41" fmla="*/ 7887 h 317"/>
                <a:gd name="T42" fmla="*/ 45358 w 259"/>
                <a:gd name="T43" fmla="*/ 5634 h 317"/>
                <a:gd name="T44" fmla="*/ 40368 w 259"/>
                <a:gd name="T45" fmla="*/ 2479 h 317"/>
                <a:gd name="T46" fmla="*/ 34925 w 259"/>
                <a:gd name="T47" fmla="*/ 451 h 317"/>
                <a:gd name="T48" fmla="*/ 31977 w 259"/>
                <a:gd name="T49" fmla="*/ 0 h 317"/>
                <a:gd name="T50" fmla="*/ 29256 w 259"/>
                <a:gd name="T51" fmla="*/ 0 h 317"/>
                <a:gd name="T52" fmla="*/ 23132 w 259"/>
                <a:gd name="T53" fmla="*/ 451 h 317"/>
                <a:gd name="T54" fmla="*/ 18143 w 259"/>
                <a:gd name="T55" fmla="*/ 2479 h 317"/>
                <a:gd name="T56" fmla="*/ 12927 w 259"/>
                <a:gd name="T57" fmla="*/ 5634 h 317"/>
                <a:gd name="T58" fmla="*/ 8618 w 259"/>
                <a:gd name="T59" fmla="*/ 10592 h 317"/>
                <a:gd name="T60" fmla="*/ 4536 w 259"/>
                <a:gd name="T61" fmla="*/ 16225 h 317"/>
                <a:gd name="T62" fmla="*/ 1814 w 259"/>
                <a:gd name="T63" fmla="*/ 22310 h 317"/>
                <a:gd name="T64" fmla="*/ 454 w 259"/>
                <a:gd name="T65" fmla="*/ 28845 h 317"/>
                <a:gd name="T66" fmla="*/ 0 w 259"/>
                <a:gd name="T67" fmla="*/ 35831 h 317"/>
                <a:gd name="T68" fmla="*/ 0 w 259"/>
                <a:gd name="T69" fmla="*/ 39437 h 317"/>
                <a:gd name="T70" fmla="*/ 454 w 259"/>
                <a:gd name="T71" fmla="*/ 42817 h 317"/>
                <a:gd name="T72" fmla="*/ 907 w 259"/>
                <a:gd name="T73" fmla="*/ 45972 h 317"/>
                <a:gd name="T74" fmla="*/ 1814 w 259"/>
                <a:gd name="T75" fmla="*/ 49352 h 317"/>
                <a:gd name="T76" fmla="*/ 2948 w 259"/>
                <a:gd name="T77" fmla="*/ 52282 h 317"/>
                <a:gd name="T78" fmla="*/ 4536 w 259"/>
                <a:gd name="T79" fmla="*/ 55212 h 317"/>
                <a:gd name="T80" fmla="*/ 6350 w 259"/>
                <a:gd name="T81" fmla="*/ 57916 h 317"/>
                <a:gd name="T82" fmla="*/ 8618 w 259"/>
                <a:gd name="T83" fmla="*/ 60845 h 317"/>
                <a:gd name="T84" fmla="*/ 10432 w 259"/>
                <a:gd name="T85" fmla="*/ 63324 h 317"/>
                <a:gd name="T86" fmla="*/ 12927 w 259"/>
                <a:gd name="T87" fmla="*/ 65352 h 317"/>
                <a:gd name="T88" fmla="*/ 18143 w 259"/>
                <a:gd name="T89" fmla="*/ 68733 h 317"/>
                <a:gd name="T90" fmla="*/ 23132 w 259"/>
                <a:gd name="T91" fmla="*/ 70761 h 317"/>
                <a:gd name="T92" fmla="*/ 26081 w 259"/>
                <a:gd name="T93" fmla="*/ 71212 h 317"/>
                <a:gd name="T94" fmla="*/ 29256 w 259"/>
                <a:gd name="T95" fmla="*/ 71437 h 317"/>
                <a:gd name="T96" fmla="*/ 29936 w 259"/>
                <a:gd name="T97" fmla="*/ 71212 h 317"/>
                <a:gd name="T98" fmla="*/ 30616 w 259"/>
                <a:gd name="T99" fmla="*/ 71212 h 317"/>
                <a:gd name="T100" fmla="*/ 31977 w 259"/>
                <a:gd name="T101" fmla="*/ 71212 h 317"/>
                <a:gd name="T102" fmla="*/ 34925 w 259"/>
                <a:gd name="T103" fmla="*/ 70761 h 317"/>
                <a:gd name="T104" fmla="*/ 40368 w 259"/>
                <a:gd name="T105" fmla="*/ 68733 h 317"/>
                <a:gd name="T106" fmla="*/ 45358 w 259"/>
                <a:gd name="T107" fmla="*/ 65352 h 317"/>
                <a:gd name="T108" fmla="*/ 46265 w 259"/>
                <a:gd name="T109" fmla="*/ 64226 h 317"/>
                <a:gd name="T110" fmla="*/ 47399 w 259"/>
                <a:gd name="T111" fmla="*/ 63324 h 317"/>
                <a:gd name="T112" fmla="*/ 49893 w 259"/>
                <a:gd name="T113" fmla="*/ 60845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70"/>
                  </a:moveTo>
                  <a:lnTo>
                    <a:pt x="229" y="257"/>
                  </a:lnTo>
                  <a:lnTo>
                    <a:pt x="232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90"/>
                  </a:lnTo>
                  <a:lnTo>
                    <a:pt x="258" y="175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29" y="59"/>
                  </a:lnTo>
                  <a:lnTo>
                    <a:pt x="220" y="47"/>
                  </a:lnTo>
                  <a:lnTo>
                    <a:pt x="209" y="35"/>
                  </a:lnTo>
                  <a:lnTo>
                    <a:pt x="200" y="25"/>
                  </a:lnTo>
                  <a:lnTo>
                    <a:pt x="178" y="11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0" y="72"/>
                  </a:lnTo>
                  <a:lnTo>
                    <a:pt x="8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5"/>
                  </a:lnTo>
                  <a:lnTo>
                    <a:pt x="2" y="190"/>
                  </a:lnTo>
                  <a:lnTo>
                    <a:pt x="4" y="204"/>
                  </a:lnTo>
                  <a:lnTo>
                    <a:pt x="8" y="219"/>
                  </a:lnTo>
                  <a:lnTo>
                    <a:pt x="13" y="232"/>
                  </a:lnTo>
                  <a:lnTo>
                    <a:pt x="20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6" y="281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2" y="314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4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5"/>
                  </a:lnTo>
                  <a:lnTo>
                    <a:pt x="209" y="281"/>
                  </a:lnTo>
                  <a:lnTo>
                    <a:pt x="220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14" name="Freeform 217"/>
            <p:cNvSpPr>
              <a:spLocks/>
            </p:cNvSpPr>
            <p:nvPr/>
          </p:nvSpPr>
          <p:spPr bwMode="auto">
            <a:xfrm>
              <a:off x="1247775" y="3792538"/>
              <a:ext cx="60325" cy="71437"/>
            </a:xfrm>
            <a:custGeom>
              <a:avLst/>
              <a:gdLst>
                <a:gd name="T0" fmla="*/ 51276 w 260"/>
                <a:gd name="T1" fmla="*/ 60845 h 317"/>
                <a:gd name="T2" fmla="*/ 53132 w 260"/>
                <a:gd name="T3" fmla="*/ 57916 h 317"/>
                <a:gd name="T4" fmla="*/ 54060 w 260"/>
                <a:gd name="T5" fmla="*/ 56338 h 317"/>
                <a:gd name="T6" fmla="*/ 54989 w 260"/>
                <a:gd name="T7" fmla="*/ 55212 h 317"/>
                <a:gd name="T8" fmla="*/ 56381 w 260"/>
                <a:gd name="T9" fmla="*/ 52282 h 317"/>
                <a:gd name="T10" fmla="*/ 58005 w 260"/>
                <a:gd name="T11" fmla="*/ 49352 h 317"/>
                <a:gd name="T12" fmla="*/ 58701 w 260"/>
                <a:gd name="T13" fmla="*/ 45972 h 317"/>
                <a:gd name="T14" fmla="*/ 58701 w 260"/>
                <a:gd name="T15" fmla="*/ 44845 h 317"/>
                <a:gd name="T16" fmla="*/ 58701 w 260"/>
                <a:gd name="T17" fmla="*/ 44395 h 317"/>
                <a:gd name="T18" fmla="*/ 58701 w 260"/>
                <a:gd name="T19" fmla="*/ 44169 h 317"/>
                <a:gd name="T20" fmla="*/ 58933 w 260"/>
                <a:gd name="T21" fmla="*/ 44169 h 317"/>
                <a:gd name="T22" fmla="*/ 59397 w 260"/>
                <a:gd name="T23" fmla="*/ 42592 h 317"/>
                <a:gd name="T24" fmla="*/ 60093 w 260"/>
                <a:gd name="T25" fmla="*/ 39211 h 317"/>
                <a:gd name="T26" fmla="*/ 60325 w 260"/>
                <a:gd name="T27" fmla="*/ 35831 h 317"/>
                <a:gd name="T28" fmla="*/ 60093 w 260"/>
                <a:gd name="T29" fmla="*/ 32226 h 317"/>
                <a:gd name="T30" fmla="*/ 59397 w 260"/>
                <a:gd name="T31" fmla="*/ 28845 h 317"/>
                <a:gd name="T32" fmla="*/ 58005 w 260"/>
                <a:gd name="T33" fmla="*/ 22310 h 317"/>
                <a:gd name="T34" fmla="*/ 54989 w 260"/>
                <a:gd name="T35" fmla="*/ 16225 h 317"/>
                <a:gd name="T36" fmla="*/ 53132 w 260"/>
                <a:gd name="T37" fmla="*/ 13296 h 317"/>
                <a:gd name="T38" fmla="*/ 51276 w 260"/>
                <a:gd name="T39" fmla="*/ 10592 h 317"/>
                <a:gd name="T40" fmla="*/ 48724 w 260"/>
                <a:gd name="T41" fmla="*/ 7887 h 317"/>
                <a:gd name="T42" fmla="*/ 46404 w 260"/>
                <a:gd name="T43" fmla="*/ 5634 h 317"/>
                <a:gd name="T44" fmla="*/ 41531 w 260"/>
                <a:gd name="T45" fmla="*/ 2479 h 317"/>
                <a:gd name="T46" fmla="*/ 35963 w 260"/>
                <a:gd name="T47" fmla="*/ 451 h 317"/>
                <a:gd name="T48" fmla="*/ 32947 w 260"/>
                <a:gd name="T49" fmla="*/ 0 h 317"/>
                <a:gd name="T50" fmla="*/ 30163 w 260"/>
                <a:gd name="T51" fmla="*/ 0 h 317"/>
                <a:gd name="T52" fmla="*/ 23898 w 260"/>
                <a:gd name="T53" fmla="*/ 451 h 317"/>
                <a:gd name="T54" fmla="*/ 18562 w 260"/>
                <a:gd name="T55" fmla="*/ 2479 h 317"/>
                <a:gd name="T56" fmla="*/ 13225 w 260"/>
                <a:gd name="T57" fmla="*/ 5634 h 317"/>
                <a:gd name="T58" fmla="*/ 8817 w 260"/>
                <a:gd name="T59" fmla="*/ 10592 h 317"/>
                <a:gd name="T60" fmla="*/ 4872 w 260"/>
                <a:gd name="T61" fmla="*/ 16225 h 317"/>
                <a:gd name="T62" fmla="*/ 2088 w 260"/>
                <a:gd name="T63" fmla="*/ 22310 h 317"/>
                <a:gd name="T64" fmla="*/ 464 w 260"/>
                <a:gd name="T65" fmla="*/ 28845 h 317"/>
                <a:gd name="T66" fmla="*/ 0 w 260"/>
                <a:gd name="T67" fmla="*/ 35831 h 317"/>
                <a:gd name="T68" fmla="*/ 0 w 260"/>
                <a:gd name="T69" fmla="*/ 39211 h 317"/>
                <a:gd name="T70" fmla="*/ 464 w 260"/>
                <a:gd name="T71" fmla="*/ 42592 h 317"/>
                <a:gd name="T72" fmla="*/ 928 w 260"/>
                <a:gd name="T73" fmla="*/ 45972 h 317"/>
                <a:gd name="T74" fmla="*/ 2088 w 260"/>
                <a:gd name="T75" fmla="*/ 49352 h 317"/>
                <a:gd name="T76" fmla="*/ 3016 w 260"/>
                <a:gd name="T77" fmla="*/ 52282 h 317"/>
                <a:gd name="T78" fmla="*/ 4872 w 260"/>
                <a:gd name="T79" fmla="*/ 55212 h 317"/>
                <a:gd name="T80" fmla="*/ 6497 w 260"/>
                <a:gd name="T81" fmla="*/ 57916 h 317"/>
                <a:gd name="T82" fmla="*/ 8817 w 260"/>
                <a:gd name="T83" fmla="*/ 60845 h 317"/>
                <a:gd name="T84" fmla="*/ 10905 w 260"/>
                <a:gd name="T85" fmla="*/ 63099 h 317"/>
                <a:gd name="T86" fmla="*/ 13225 w 260"/>
                <a:gd name="T87" fmla="*/ 65352 h 317"/>
                <a:gd name="T88" fmla="*/ 18562 w 260"/>
                <a:gd name="T89" fmla="*/ 68733 h 317"/>
                <a:gd name="T90" fmla="*/ 23898 w 260"/>
                <a:gd name="T91" fmla="*/ 70761 h 317"/>
                <a:gd name="T92" fmla="*/ 26914 w 260"/>
                <a:gd name="T93" fmla="*/ 71212 h 317"/>
                <a:gd name="T94" fmla="*/ 30163 w 260"/>
                <a:gd name="T95" fmla="*/ 71437 h 317"/>
                <a:gd name="T96" fmla="*/ 30627 w 260"/>
                <a:gd name="T97" fmla="*/ 71212 h 317"/>
                <a:gd name="T98" fmla="*/ 31323 w 260"/>
                <a:gd name="T99" fmla="*/ 71212 h 317"/>
                <a:gd name="T100" fmla="*/ 32947 w 260"/>
                <a:gd name="T101" fmla="*/ 71212 h 317"/>
                <a:gd name="T102" fmla="*/ 35963 w 260"/>
                <a:gd name="T103" fmla="*/ 70761 h 317"/>
                <a:gd name="T104" fmla="*/ 41531 w 260"/>
                <a:gd name="T105" fmla="*/ 68733 h 317"/>
                <a:gd name="T106" fmla="*/ 46404 w 260"/>
                <a:gd name="T107" fmla="*/ 65352 h 317"/>
                <a:gd name="T108" fmla="*/ 47564 w 260"/>
                <a:gd name="T109" fmla="*/ 64226 h 317"/>
                <a:gd name="T110" fmla="*/ 48724 w 260"/>
                <a:gd name="T111" fmla="*/ 63099 h 317"/>
                <a:gd name="T112" fmla="*/ 51276 w 260"/>
                <a:gd name="T113" fmla="*/ 60845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70"/>
                  </a:moveTo>
                  <a:lnTo>
                    <a:pt x="229" y="257"/>
                  </a:lnTo>
                  <a:lnTo>
                    <a:pt x="233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9" y="174"/>
                  </a:lnTo>
                  <a:lnTo>
                    <a:pt x="260" y="159"/>
                  </a:lnTo>
                  <a:lnTo>
                    <a:pt x="259" y="143"/>
                  </a:lnTo>
                  <a:lnTo>
                    <a:pt x="256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29" y="59"/>
                  </a:lnTo>
                  <a:lnTo>
                    <a:pt x="221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1" y="72"/>
                  </a:lnTo>
                  <a:lnTo>
                    <a:pt x="9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4"/>
                  </a:lnTo>
                  <a:lnTo>
                    <a:pt x="9" y="219"/>
                  </a:lnTo>
                  <a:lnTo>
                    <a:pt x="13" y="232"/>
                  </a:lnTo>
                  <a:lnTo>
                    <a:pt x="21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7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9" y="305"/>
                  </a:lnTo>
                  <a:lnTo>
                    <a:pt x="200" y="290"/>
                  </a:lnTo>
                  <a:lnTo>
                    <a:pt x="205" y="285"/>
                  </a:lnTo>
                  <a:lnTo>
                    <a:pt x="210" y="280"/>
                  </a:lnTo>
                  <a:lnTo>
                    <a:pt x="221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15" name="Freeform 218"/>
            <p:cNvSpPr>
              <a:spLocks/>
            </p:cNvSpPr>
            <p:nvPr/>
          </p:nvSpPr>
          <p:spPr bwMode="auto">
            <a:xfrm>
              <a:off x="1179513" y="4222750"/>
              <a:ext cx="58737" cy="73025"/>
            </a:xfrm>
            <a:custGeom>
              <a:avLst/>
              <a:gdLst>
                <a:gd name="T0" fmla="*/ 49926 w 260"/>
                <a:gd name="T1" fmla="*/ 62198 h 317"/>
                <a:gd name="T2" fmla="*/ 51734 w 260"/>
                <a:gd name="T3" fmla="*/ 59203 h 317"/>
                <a:gd name="T4" fmla="*/ 52637 w 260"/>
                <a:gd name="T5" fmla="*/ 57591 h 317"/>
                <a:gd name="T6" fmla="*/ 53541 w 260"/>
                <a:gd name="T7" fmla="*/ 56439 h 317"/>
                <a:gd name="T8" fmla="*/ 54896 w 260"/>
                <a:gd name="T9" fmla="*/ 53444 h 317"/>
                <a:gd name="T10" fmla="*/ 56478 w 260"/>
                <a:gd name="T11" fmla="*/ 50449 h 317"/>
                <a:gd name="T12" fmla="*/ 57156 w 260"/>
                <a:gd name="T13" fmla="*/ 46994 h 317"/>
                <a:gd name="T14" fmla="*/ 57156 w 260"/>
                <a:gd name="T15" fmla="*/ 45842 h 317"/>
                <a:gd name="T16" fmla="*/ 57156 w 260"/>
                <a:gd name="T17" fmla="*/ 45381 h 317"/>
                <a:gd name="T18" fmla="*/ 57156 w 260"/>
                <a:gd name="T19" fmla="*/ 45151 h 317"/>
                <a:gd name="T20" fmla="*/ 57382 w 260"/>
                <a:gd name="T21" fmla="*/ 45151 h 317"/>
                <a:gd name="T22" fmla="*/ 57833 w 260"/>
                <a:gd name="T23" fmla="*/ 43769 h 317"/>
                <a:gd name="T24" fmla="*/ 58511 w 260"/>
                <a:gd name="T25" fmla="*/ 40083 h 317"/>
                <a:gd name="T26" fmla="*/ 58737 w 260"/>
                <a:gd name="T27" fmla="*/ 36628 h 317"/>
                <a:gd name="T28" fmla="*/ 58511 w 260"/>
                <a:gd name="T29" fmla="*/ 32942 h 317"/>
                <a:gd name="T30" fmla="*/ 57833 w 260"/>
                <a:gd name="T31" fmla="*/ 29486 h 317"/>
                <a:gd name="T32" fmla="*/ 56478 w 260"/>
                <a:gd name="T33" fmla="*/ 22806 h 317"/>
                <a:gd name="T34" fmla="*/ 53541 w 260"/>
                <a:gd name="T35" fmla="*/ 16586 h 317"/>
                <a:gd name="T36" fmla="*/ 51734 w 260"/>
                <a:gd name="T37" fmla="*/ 13591 h 317"/>
                <a:gd name="T38" fmla="*/ 49926 w 260"/>
                <a:gd name="T39" fmla="*/ 10827 h 317"/>
                <a:gd name="T40" fmla="*/ 47441 w 260"/>
                <a:gd name="T41" fmla="*/ 8063 h 317"/>
                <a:gd name="T42" fmla="*/ 45182 w 260"/>
                <a:gd name="T43" fmla="*/ 5759 h 317"/>
                <a:gd name="T44" fmla="*/ 40438 w 260"/>
                <a:gd name="T45" fmla="*/ 2534 h 317"/>
                <a:gd name="T46" fmla="*/ 35016 w 260"/>
                <a:gd name="T47" fmla="*/ 461 h 317"/>
                <a:gd name="T48" fmla="*/ 32079 w 260"/>
                <a:gd name="T49" fmla="*/ 0 h 317"/>
                <a:gd name="T50" fmla="*/ 29369 w 260"/>
                <a:gd name="T51" fmla="*/ 0 h 317"/>
                <a:gd name="T52" fmla="*/ 23269 w 260"/>
                <a:gd name="T53" fmla="*/ 461 h 317"/>
                <a:gd name="T54" fmla="*/ 18073 w 260"/>
                <a:gd name="T55" fmla="*/ 2534 h 317"/>
                <a:gd name="T56" fmla="*/ 12877 w 260"/>
                <a:gd name="T57" fmla="*/ 5759 h 317"/>
                <a:gd name="T58" fmla="*/ 8585 w 260"/>
                <a:gd name="T59" fmla="*/ 10827 h 317"/>
                <a:gd name="T60" fmla="*/ 4744 w 260"/>
                <a:gd name="T61" fmla="*/ 16586 h 317"/>
                <a:gd name="T62" fmla="*/ 2033 w 260"/>
                <a:gd name="T63" fmla="*/ 22806 h 317"/>
                <a:gd name="T64" fmla="*/ 452 w 260"/>
                <a:gd name="T65" fmla="*/ 29486 h 317"/>
                <a:gd name="T66" fmla="*/ 0 w 260"/>
                <a:gd name="T67" fmla="*/ 36628 h 317"/>
                <a:gd name="T68" fmla="*/ 0 w 260"/>
                <a:gd name="T69" fmla="*/ 40083 h 317"/>
                <a:gd name="T70" fmla="*/ 452 w 260"/>
                <a:gd name="T71" fmla="*/ 43769 h 317"/>
                <a:gd name="T72" fmla="*/ 904 w 260"/>
                <a:gd name="T73" fmla="*/ 46994 h 317"/>
                <a:gd name="T74" fmla="*/ 2033 w 260"/>
                <a:gd name="T75" fmla="*/ 50449 h 317"/>
                <a:gd name="T76" fmla="*/ 2937 w 260"/>
                <a:gd name="T77" fmla="*/ 53444 h 317"/>
                <a:gd name="T78" fmla="*/ 4744 w 260"/>
                <a:gd name="T79" fmla="*/ 56439 h 317"/>
                <a:gd name="T80" fmla="*/ 6326 w 260"/>
                <a:gd name="T81" fmla="*/ 59203 h 317"/>
                <a:gd name="T82" fmla="*/ 8585 w 260"/>
                <a:gd name="T83" fmla="*/ 62198 h 317"/>
                <a:gd name="T84" fmla="*/ 10618 w 260"/>
                <a:gd name="T85" fmla="*/ 64502 h 317"/>
                <a:gd name="T86" fmla="*/ 12877 w 260"/>
                <a:gd name="T87" fmla="*/ 66805 h 317"/>
                <a:gd name="T88" fmla="*/ 18073 w 260"/>
                <a:gd name="T89" fmla="*/ 70261 h 317"/>
                <a:gd name="T90" fmla="*/ 23269 w 260"/>
                <a:gd name="T91" fmla="*/ 72334 h 317"/>
                <a:gd name="T92" fmla="*/ 26206 w 260"/>
                <a:gd name="T93" fmla="*/ 72795 h 317"/>
                <a:gd name="T94" fmla="*/ 29369 w 260"/>
                <a:gd name="T95" fmla="*/ 73025 h 317"/>
                <a:gd name="T96" fmla="*/ 29820 w 260"/>
                <a:gd name="T97" fmla="*/ 72795 h 317"/>
                <a:gd name="T98" fmla="*/ 30498 w 260"/>
                <a:gd name="T99" fmla="*/ 72795 h 317"/>
                <a:gd name="T100" fmla="*/ 32079 w 260"/>
                <a:gd name="T101" fmla="*/ 72795 h 317"/>
                <a:gd name="T102" fmla="*/ 35016 w 260"/>
                <a:gd name="T103" fmla="*/ 72334 h 317"/>
                <a:gd name="T104" fmla="*/ 40438 w 260"/>
                <a:gd name="T105" fmla="*/ 70261 h 317"/>
                <a:gd name="T106" fmla="*/ 45182 w 260"/>
                <a:gd name="T107" fmla="*/ 66805 h 317"/>
                <a:gd name="T108" fmla="*/ 46312 w 260"/>
                <a:gd name="T109" fmla="*/ 65653 h 317"/>
                <a:gd name="T110" fmla="*/ 47441 w 260"/>
                <a:gd name="T111" fmla="*/ 64502 h 317"/>
                <a:gd name="T112" fmla="*/ 49926 w 260"/>
                <a:gd name="T113" fmla="*/ 62198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17"/>
                <a:gd name="T173" fmla="*/ 260 w 260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17">
                  <a:moveTo>
                    <a:pt x="221" y="270"/>
                  </a:moveTo>
                  <a:lnTo>
                    <a:pt x="229" y="257"/>
                  </a:lnTo>
                  <a:lnTo>
                    <a:pt x="233" y="250"/>
                  </a:lnTo>
                  <a:lnTo>
                    <a:pt x="237" y="245"/>
                  </a:lnTo>
                  <a:lnTo>
                    <a:pt x="243" y="232"/>
                  </a:lnTo>
                  <a:lnTo>
                    <a:pt x="250" y="219"/>
                  </a:lnTo>
                  <a:lnTo>
                    <a:pt x="253" y="204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90"/>
                  </a:lnTo>
                  <a:lnTo>
                    <a:pt x="259" y="174"/>
                  </a:lnTo>
                  <a:lnTo>
                    <a:pt x="260" y="159"/>
                  </a:lnTo>
                  <a:lnTo>
                    <a:pt x="259" y="143"/>
                  </a:lnTo>
                  <a:lnTo>
                    <a:pt x="256" y="128"/>
                  </a:lnTo>
                  <a:lnTo>
                    <a:pt x="250" y="99"/>
                  </a:lnTo>
                  <a:lnTo>
                    <a:pt x="237" y="72"/>
                  </a:lnTo>
                  <a:lnTo>
                    <a:pt x="229" y="59"/>
                  </a:lnTo>
                  <a:lnTo>
                    <a:pt x="221" y="47"/>
                  </a:lnTo>
                  <a:lnTo>
                    <a:pt x="210" y="35"/>
                  </a:lnTo>
                  <a:lnTo>
                    <a:pt x="200" y="25"/>
                  </a:lnTo>
                  <a:lnTo>
                    <a:pt x="179" y="11"/>
                  </a:lnTo>
                  <a:lnTo>
                    <a:pt x="155" y="2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03" y="2"/>
                  </a:lnTo>
                  <a:lnTo>
                    <a:pt x="80" y="11"/>
                  </a:lnTo>
                  <a:lnTo>
                    <a:pt x="57" y="25"/>
                  </a:lnTo>
                  <a:lnTo>
                    <a:pt x="38" y="47"/>
                  </a:lnTo>
                  <a:lnTo>
                    <a:pt x="21" y="72"/>
                  </a:lnTo>
                  <a:lnTo>
                    <a:pt x="9" y="99"/>
                  </a:lnTo>
                  <a:lnTo>
                    <a:pt x="2" y="128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90"/>
                  </a:lnTo>
                  <a:lnTo>
                    <a:pt x="4" y="204"/>
                  </a:lnTo>
                  <a:lnTo>
                    <a:pt x="9" y="219"/>
                  </a:lnTo>
                  <a:lnTo>
                    <a:pt x="13" y="232"/>
                  </a:lnTo>
                  <a:lnTo>
                    <a:pt x="21" y="245"/>
                  </a:lnTo>
                  <a:lnTo>
                    <a:pt x="28" y="257"/>
                  </a:lnTo>
                  <a:lnTo>
                    <a:pt x="38" y="270"/>
                  </a:lnTo>
                  <a:lnTo>
                    <a:pt x="47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3" y="314"/>
                  </a:lnTo>
                  <a:lnTo>
                    <a:pt x="116" y="316"/>
                  </a:lnTo>
                  <a:lnTo>
                    <a:pt x="130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2" y="316"/>
                  </a:lnTo>
                  <a:lnTo>
                    <a:pt x="155" y="314"/>
                  </a:lnTo>
                  <a:lnTo>
                    <a:pt x="179" y="305"/>
                  </a:lnTo>
                  <a:lnTo>
                    <a:pt x="200" y="290"/>
                  </a:lnTo>
                  <a:lnTo>
                    <a:pt x="205" y="285"/>
                  </a:lnTo>
                  <a:lnTo>
                    <a:pt x="210" y="280"/>
                  </a:lnTo>
                  <a:lnTo>
                    <a:pt x="221" y="270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616" name="Freeform 219"/>
            <p:cNvSpPr>
              <a:spLocks/>
            </p:cNvSpPr>
            <p:nvPr/>
          </p:nvSpPr>
          <p:spPr bwMode="auto">
            <a:xfrm>
              <a:off x="1082675" y="4430713"/>
              <a:ext cx="58738" cy="73025"/>
            </a:xfrm>
            <a:custGeom>
              <a:avLst/>
              <a:gdLst>
                <a:gd name="T0" fmla="*/ 49893 w 259"/>
                <a:gd name="T1" fmla="*/ 61968 h 317"/>
                <a:gd name="T2" fmla="*/ 51934 w 259"/>
                <a:gd name="T3" fmla="*/ 58973 h 317"/>
                <a:gd name="T4" fmla="*/ 52615 w 259"/>
                <a:gd name="T5" fmla="*/ 57591 h 317"/>
                <a:gd name="T6" fmla="*/ 53749 w 259"/>
                <a:gd name="T7" fmla="*/ 56209 h 317"/>
                <a:gd name="T8" fmla="*/ 55109 w 259"/>
                <a:gd name="T9" fmla="*/ 53214 h 317"/>
                <a:gd name="T10" fmla="*/ 56470 w 259"/>
                <a:gd name="T11" fmla="*/ 50219 h 317"/>
                <a:gd name="T12" fmla="*/ 57377 w 259"/>
                <a:gd name="T13" fmla="*/ 46764 h 317"/>
                <a:gd name="T14" fmla="*/ 57377 w 259"/>
                <a:gd name="T15" fmla="*/ 45842 h 317"/>
                <a:gd name="T16" fmla="*/ 57377 w 259"/>
                <a:gd name="T17" fmla="*/ 45381 h 317"/>
                <a:gd name="T18" fmla="*/ 57377 w 259"/>
                <a:gd name="T19" fmla="*/ 45151 h 317"/>
                <a:gd name="T20" fmla="*/ 57604 w 259"/>
                <a:gd name="T21" fmla="*/ 45151 h 317"/>
                <a:gd name="T22" fmla="*/ 58058 w 259"/>
                <a:gd name="T23" fmla="*/ 43539 h 317"/>
                <a:gd name="T24" fmla="*/ 58511 w 259"/>
                <a:gd name="T25" fmla="*/ 40083 h 317"/>
                <a:gd name="T26" fmla="*/ 58738 w 259"/>
                <a:gd name="T27" fmla="*/ 36628 h 317"/>
                <a:gd name="T28" fmla="*/ 58511 w 259"/>
                <a:gd name="T29" fmla="*/ 32942 h 317"/>
                <a:gd name="T30" fmla="*/ 58058 w 259"/>
                <a:gd name="T31" fmla="*/ 29256 h 317"/>
                <a:gd name="T32" fmla="*/ 56470 w 259"/>
                <a:gd name="T33" fmla="*/ 22576 h 317"/>
                <a:gd name="T34" fmla="*/ 53749 w 259"/>
                <a:gd name="T35" fmla="*/ 16356 h 317"/>
                <a:gd name="T36" fmla="*/ 51934 w 259"/>
                <a:gd name="T37" fmla="*/ 13361 h 317"/>
                <a:gd name="T38" fmla="*/ 49893 w 259"/>
                <a:gd name="T39" fmla="*/ 10597 h 317"/>
                <a:gd name="T40" fmla="*/ 47399 w 259"/>
                <a:gd name="T41" fmla="*/ 7832 h 317"/>
                <a:gd name="T42" fmla="*/ 45358 w 259"/>
                <a:gd name="T43" fmla="*/ 5759 h 317"/>
                <a:gd name="T44" fmla="*/ 40368 w 259"/>
                <a:gd name="T45" fmla="*/ 2304 h 317"/>
                <a:gd name="T46" fmla="*/ 34925 w 259"/>
                <a:gd name="T47" fmla="*/ 461 h 317"/>
                <a:gd name="T48" fmla="*/ 31977 w 259"/>
                <a:gd name="T49" fmla="*/ 0 h 317"/>
                <a:gd name="T50" fmla="*/ 29256 w 259"/>
                <a:gd name="T51" fmla="*/ 0 h 317"/>
                <a:gd name="T52" fmla="*/ 23132 w 259"/>
                <a:gd name="T53" fmla="*/ 461 h 317"/>
                <a:gd name="T54" fmla="*/ 18143 w 259"/>
                <a:gd name="T55" fmla="*/ 2304 h 317"/>
                <a:gd name="T56" fmla="*/ 12927 w 259"/>
                <a:gd name="T57" fmla="*/ 5759 h 317"/>
                <a:gd name="T58" fmla="*/ 8391 w 259"/>
                <a:gd name="T59" fmla="*/ 10597 h 317"/>
                <a:gd name="T60" fmla="*/ 4536 w 259"/>
                <a:gd name="T61" fmla="*/ 16356 h 317"/>
                <a:gd name="T62" fmla="*/ 1814 w 259"/>
                <a:gd name="T63" fmla="*/ 22576 h 317"/>
                <a:gd name="T64" fmla="*/ 454 w 259"/>
                <a:gd name="T65" fmla="*/ 29256 h 317"/>
                <a:gd name="T66" fmla="*/ 0 w 259"/>
                <a:gd name="T67" fmla="*/ 36628 h 317"/>
                <a:gd name="T68" fmla="*/ 0 w 259"/>
                <a:gd name="T69" fmla="*/ 40083 h 317"/>
                <a:gd name="T70" fmla="*/ 454 w 259"/>
                <a:gd name="T71" fmla="*/ 43539 h 317"/>
                <a:gd name="T72" fmla="*/ 907 w 259"/>
                <a:gd name="T73" fmla="*/ 46764 h 317"/>
                <a:gd name="T74" fmla="*/ 1814 w 259"/>
                <a:gd name="T75" fmla="*/ 50219 h 317"/>
                <a:gd name="T76" fmla="*/ 2948 w 259"/>
                <a:gd name="T77" fmla="*/ 53214 h 317"/>
                <a:gd name="T78" fmla="*/ 4536 w 259"/>
                <a:gd name="T79" fmla="*/ 56209 h 317"/>
                <a:gd name="T80" fmla="*/ 6350 w 259"/>
                <a:gd name="T81" fmla="*/ 58973 h 317"/>
                <a:gd name="T82" fmla="*/ 8391 w 259"/>
                <a:gd name="T83" fmla="*/ 61968 h 317"/>
                <a:gd name="T84" fmla="*/ 10432 w 259"/>
                <a:gd name="T85" fmla="*/ 64502 h 317"/>
                <a:gd name="T86" fmla="*/ 12927 w 259"/>
                <a:gd name="T87" fmla="*/ 66805 h 317"/>
                <a:gd name="T88" fmla="*/ 18143 w 259"/>
                <a:gd name="T89" fmla="*/ 70261 h 317"/>
                <a:gd name="T90" fmla="*/ 23132 w 259"/>
                <a:gd name="T91" fmla="*/ 72104 h 317"/>
                <a:gd name="T92" fmla="*/ 26081 w 259"/>
                <a:gd name="T93" fmla="*/ 72795 h 317"/>
                <a:gd name="T94" fmla="*/ 29256 w 259"/>
                <a:gd name="T95" fmla="*/ 73025 h 317"/>
                <a:gd name="T96" fmla="*/ 29936 w 259"/>
                <a:gd name="T97" fmla="*/ 72795 h 317"/>
                <a:gd name="T98" fmla="*/ 30616 w 259"/>
                <a:gd name="T99" fmla="*/ 72795 h 317"/>
                <a:gd name="T100" fmla="*/ 31977 w 259"/>
                <a:gd name="T101" fmla="*/ 72795 h 317"/>
                <a:gd name="T102" fmla="*/ 34925 w 259"/>
                <a:gd name="T103" fmla="*/ 72104 h 317"/>
                <a:gd name="T104" fmla="*/ 40368 w 259"/>
                <a:gd name="T105" fmla="*/ 70261 h 317"/>
                <a:gd name="T106" fmla="*/ 45358 w 259"/>
                <a:gd name="T107" fmla="*/ 66805 h 317"/>
                <a:gd name="T108" fmla="*/ 46265 w 259"/>
                <a:gd name="T109" fmla="*/ 65423 h 317"/>
                <a:gd name="T110" fmla="*/ 47399 w 259"/>
                <a:gd name="T111" fmla="*/ 64502 h 317"/>
                <a:gd name="T112" fmla="*/ 49893 w 259"/>
                <a:gd name="T113" fmla="*/ 61968 h 3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9"/>
                <a:gd name="T172" fmla="*/ 0 h 317"/>
                <a:gd name="T173" fmla="*/ 259 w 259"/>
                <a:gd name="T174" fmla="*/ 317 h 31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9" h="317">
                  <a:moveTo>
                    <a:pt x="220" y="269"/>
                  </a:moveTo>
                  <a:lnTo>
                    <a:pt x="229" y="256"/>
                  </a:lnTo>
                  <a:lnTo>
                    <a:pt x="232" y="250"/>
                  </a:lnTo>
                  <a:lnTo>
                    <a:pt x="237" y="244"/>
                  </a:lnTo>
                  <a:lnTo>
                    <a:pt x="243" y="231"/>
                  </a:lnTo>
                  <a:lnTo>
                    <a:pt x="249" y="218"/>
                  </a:lnTo>
                  <a:lnTo>
                    <a:pt x="253" y="203"/>
                  </a:lnTo>
                  <a:lnTo>
                    <a:pt x="253" y="199"/>
                  </a:lnTo>
                  <a:lnTo>
                    <a:pt x="253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89"/>
                  </a:lnTo>
                  <a:lnTo>
                    <a:pt x="258" y="174"/>
                  </a:lnTo>
                  <a:lnTo>
                    <a:pt x="259" y="159"/>
                  </a:lnTo>
                  <a:lnTo>
                    <a:pt x="258" y="143"/>
                  </a:lnTo>
                  <a:lnTo>
                    <a:pt x="256" y="127"/>
                  </a:lnTo>
                  <a:lnTo>
                    <a:pt x="249" y="98"/>
                  </a:lnTo>
                  <a:lnTo>
                    <a:pt x="237" y="71"/>
                  </a:lnTo>
                  <a:lnTo>
                    <a:pt x="229" y="58"/>
                  </a:lnTo>
                  <a:lnTo>
                    <a:pt x="220" y="46"/>
                  </a:lnTo>
                  <a:lnTo>
                    <a:pt x="209" y="34"/>
                  </a:lnTo>
                  <a:lnTo>
                    <a:pt x="200" y="25"/>
                  </a:lnTo>
                  <a:lnTo>
                    <a:pt x="178" y="10"/>
                  </a:lnTo>
                  <a:lnTo>
                    <a:pt x="154" y="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02" y="2"/>
                  </a:lnTo>
                  <a:lnTo>
                    <a:pt x="80" y="10"/>
                  </a:lnTo>
                  <a:lnTo>
                    <a:pt x="57" y="25"/>
                  </a:lnTo>
                  <a:lnTo>
                    <a:pt x="37" y="46"/>
                  </a:lnTo>
                  <a:lnTo>
                    <a:pt x="20" y="71"/>
                  </a:lnTo>
                  <a:lnTo>
                    <a:pt x="8" y="98"/>
                  </a:lnTo>
                  <a:lnTo>
                    <a:pt x="2" y="127"/>
                  </a:lnTo>
                  <a:lnTo>
                    <a:pt x="0" y="159"/>
                  </a:lnTo>
                  <a:lnTo>
                    <a:pt x="0" y="174"/>
                  </a:lnTo>
                  <a:lnTo>
                    <a:pt x="2" y="189"/>
                  </a:lnTo>
                  <a:lnTo>
                    <a:pt x="4" y="203"/>
                  </a:lnTo>
                  <a:lnTo>
                    <a:pt x="8" y="218"/>
                  </a:lnTo>
                  <a:lnTo>
                    <a:pt x="13" y="231"/>
                  </a:lnTo>
                  <a:lnTo>
                    <a:pt x="20" y="244"/>
                  </a:lnTo>
                  <a:lnTo>
                    <a:pt x="28" y="256"/>
                  </a:lnTo>
                  <a:lnTo>
                    <a:pt x="37" y="269"/>
                  </a:lnTo>
                  <a:lnTo>
                    <a:pt x="46" y="280"/>
                  </a:lnTo>
                  <a:lnTo>
                    <a:pt x="57" y="290"/>
                  </a:lnTo>
                  <a:lnTo>
                    <a:pt x="80" y="305"/>
                  </a:lnTo>
                  <a:lnTo>
                    <a:pt x="102" y="313"/>
                  </a:lnTo>
                  <a:lnTo>
                    <a:pt x="115" y="316"/>
                  </a:lnTo>
                  <a:lnTo>
                    <a:pt x="129" y="317"/>
                  </a:lnTo>
                  <a:lnTo>
                    <a:pt x="132" y="316"/>
                  </a:lnTo>
                  <a:lnTo>
                    <a:pt x="135" y="316"/>
                  </a:lnTo>
                  <a:lnTo>
                    <a:pt x="141" y="316"/>
                  </a:lnTo>
                  <a:lnTo>
                    <a:pt x="154" y="313"/>
                  </a:lnTo>
                  <a:lnTo>
                    <a:pt x="178" y="305"/>
                  </a:lnTo>
                  <a:lnTo>
                    <a:pt x="200" y="290"/>
                  </a:lnTo>
                  <a:lnTo>
                    <a:pt x="204" y="284"/>
                  </a:lnTo>
                  <a:lnTo>
                    <a:pt x="209" y="280"/>
                  </a:lnTo>
                  <a:lnTo>
                    <a:pt x="220" y="269"/>
                  </a:lnTo>
                  <a:close/>
                </a:path>
              </a:pathLst>
            </a:custGeom>
            <a:solidFill>
              <a:srgbClr val="32329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658" name="Rectangle 322"/>
            <p:cNvSpPr>
              <a:spLocks noChangeArrowheads="1"/>
            </p:cNvSpPr>
            <p:nvPr/>
          </p:nvSpPr>
          <p:spPr bwMode="auto">
            <a:xfrm>
              <a:off x="2312988" y="5281613"/>
              <a:ext cx="5969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200" b="1" dirty="0" err="1">
                  <a:solidFill>
                    <a:srgbClr val="000066"/>
                  </a:solidFill>
                </a:rPr>
                <a:t>Week</a:t>
              </a:r>
              <a:endParaRPr lang="fr-FR" sz="1200" b="1" dirty="0">
                <a:solidFill>
                  <a:srgbClr val="000066"/>
                </a:solidFill>
              </a:endParaRPr>
            </a:p>
          </p:txBody>
        </p:sp>
        <p:sp>
          <p:nvSpPr>
            <p:cNvPr id="17726" name="ZoneTexte 322"/>
            <p:cNvSpPr txBox="1">
              <a:spLocks noChangeArrowheads="1"/>
            </p:cNvSpPr>
            <p:nvPr/>
          </p:nvSpPr>
          <p:spPr bwMode="auto">
            <a:xfrm>
              <a:off x="2636838" y="2130425"/>
              <a:ext cx="693737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8000"/>
                  </a:solidFill>
                </a:rPr>
                <a:t>93.9%</a:t>
              </a:r>
            </a:p>
          </p:txBody>
        </p:sp>
        <p:sp>
          <p:nvSpPr>
            <p:cNvPr id="17727" name="ZoneTexte 323"/>
            <p:cNvSpPr txBox="1">
              <a:spLocks noChangeArrowheads="1"/>
            </p:cNvSpPr>
            <p:nvPr/>
          </p:nvSpPr>
          <p:spPr bwMode="auto">
            <a:xfrm>
              <a:off x="2636838" y="2667000"/>
              <a:ext cx="693737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CC0000"/>
                  </a:solidFill>
                </a:rPr>
                <a:t>89.4%</a:t>
              </a:r>
            </a:p>
          </p:txBody>
        </p:sp>
        <p:sp>
          <p:nvSpPr>
            <p:cNvPr id="17728" name="ZoneTexte 324"/>
            <p:cNvSpPr txBox="1">
              <a:spLocks noChangeArrowheads="1"/>
            </p:cNvSpPr>
            <p:nvPr/>
          </p:nvSpPr>
          <p:spPr bwMode="auto">
            <a:xfrm>
              <a:off x="2636838" y="2895600"/>
              <a:ext cx="693737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333399"/>
                  </a:solidFill>
                </a:rPr>
                <a:t>88.3%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8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5562</TotalTime>
  <Words>2837</Words>
  <Application>Microsoft Office PowerPoint</Application>
  <PresentationFormat>Affichage à l'écran (4:3)</PresentationFormat>
  <Paragraphs>1100</Paragraphs>
  <Slides>19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ARV_trials_2015</vt:lpstr>
      <vt:lpstr>Comparison of INSTI vs PI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  <vt:lpstr>ACTG A5257 Study: (ATV/r vs DRV/r vs RAL) + TDF/FTC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creator>www.arv-trial.com</dc:creator>
  <cp:lastModifiedBy>Utilisateur</cp:lastModifiedBy>
  <cp:revision>147</cp:revision>
  <dcterms:created xsi:type="dcterms:W3CDTF">2015-05-12T05:54:32Z</dcterms:created>
  <dcterms:modified xsi:type="dcterms:W3CDTF">2015-10-01T20:43:20Z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6D87C07C-5721-4E43-993A-3ABEFE2C6627</vt:lpwstr>
  </property>
  <property fmtid="{D5CDD505-2E9C-101B-9397-08002B2CF9AE}" pid="3" name="ArticulatePath">
    <vt:lpwstr>ACTGA5257_ENGLISH_2015</vt:lpwstr>
  </property>
</Properties>
</file>