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65" r:id="rId2"/>
    <p:sldId id="257" r:id="rId3"/>
    <p:sldId id="258" r:id="rId4"/>
    <p:sldId id="266" r:id="rId5"/>
    <p:sldId id="264" r:id="rId6"/>
  </p:sldIdLst>
  <p:sldSz cx="9144000" cy="6858000" type="screen4x3"/>
  <p:notesSz cx="6858000" cy="9144000"/>
  <p:defaultTextStyle>
    <a:defPPr>
      <a:defRPr lang="fr-FR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66"/>
    <a:srgbClr val="CC3300"/>
    <a:srgbClr val="DDDDDD"/>
    <a:srgbClr val="C0C0C0"/>
    <a:srgbClr val="00A4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 showGuides="1">
      <p:cViewPr varScale="1">
        <p:scale>
          <a:sx n="102" d="100"/>
          <a:sy n="102" d="100"/>
        </p:scale>
        <p:origin x="1200" y="108"/>
      </p:cViewPr>
      <p:guideLst>
        <p:guide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 showGuides="1">
      <p:cViewPr varScale="1">
        <p:scale>
          <a:sx n="67" d="100"/>
          <a:sy n="67" d="100"/>
        </p:scale>
        <p:origin x="2748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0FA79EA9-D641-426E-8D59-90A1C67889A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4B5C1F5-B0C5-4A29-B061-6B48606FFB1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451ADA4-16AD-499E-B0FB-5652EED716C0}" type="datetimeFigureOut">
              <a:rPr lang="fr-FR" altLang="fr-FR"/>
              <a:pPr>
                <a:defRPr/>
              </a:pPr>
              <a:t>07/05/2018</a:t>
            </a:fld>
            <a:endParaRPr lang="fr-FR" altLang="fr-FR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AF7DB2FC-D66A-475A-A9D4-3D7BA85C75B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9BF21E34-0D19-4A73-B2B3-2D864F292A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altLang="fr-FR" noProof="0"/>
              <a:t>Cliquez pour modifier les styles du texte du masque</a:t>
            </a:r>
          </a:p>
          <a:p>
            <a:pPr lvl="1"/>
            <a:r>
              <a:rPr lang="fr-FR" altLang="fr-FR" noProof="0"/>
              <a:t>Deuxième niveau</a:t>
            </a:r>
          </a:p>
          <a:p>
            <a:pPr lvl="2"/>
            <a:r>
              <a:rPr lang="fr-FR" altLang="fr-FR" noProof="0"/>
              <a:t>Troisième niveau</a:t>
            </a:r>
          </a:p>
          <a:p>
            <a:pPr lvl="3"/>
            <a:r>
              <a:rPr lang="fr-FR" altLang="fr-FR" noProof="0"/>
              <a:t>Quatrième niveau</a:t>
            </a:r>
          </a:p>
          <a:p>
            <a:pPr lvl="4"/>
            <a:r>
              <a:rPr lang="fr-FR" altLang="fr-FR" noProof="0"/>
              <a:t>Cinquième niveau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2CC51E8-48F7-4230-AA03-093D76DA8B2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6155E28-F96C-4C7B-A96F-0FBEEDF030D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B7E1AC7-31E5-43BE-A12D-D264EC68700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9BE3C93-26B0-4E0A-B7F0-5EB8F39EB4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13520A-2BEC-4543-ACAE-0E205852BC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fr-FR">
              <a:latin typeface="Arial" panose="020B0604020202020204" pitchFamily="34" charset="0"/>
            </a:endParaRPr>
          </a:p>
        </p:txBody>
      </p:sp>
      <p:sp>
        <p:nvSpPr>
          <p:cNvPr id="4100" name="Rectangle 8">
            <a:extLst>
              <a:ext uri="{FF2B5EF4-FFF2-40B4-BE49-F238E27FC236}">
                <a16:creationId xmlns:a16="http://schemas.microsoft.com/office/drawing/2014/main" id="{7771D57C-9A35-41A8-94EB-9B4B4461141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94" tIns="46147" rIns="92294" bIns="46147"/>
          <a:lstStyle>
            <a:lvl1pPr defTabSz="998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98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98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98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985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98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98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98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98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fr-FR" altLang="fr-FR" sz="1300" i="1">
                <a:solidFill>
                  <a:srgbClr val="FFFFFF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4101" name="Rectangle 7">
            <a:extLst>
              <a:ext uri="{FF2B5EF4-FFF2-40B4-BE49-F238E27FC236}">
                <a16:creationId xmlns:a16="http://schemas.microsoft.com/office/drawing/2014/main" id="{9AD12379-C8A5-4C60-A50D-398669958A7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74" tIns="42486" rIns="84974" bIns="42486" anchor="b"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3A052D2-B205-4F60-B974-813A1B63CDF0}" type="slidenum">
              <a:rPr lang="fr-FR" altLang="fr-FR" i="1">
                <a:solidFill>
                  <a:srgbClr val="FFFFFF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fr-FR" altLang="fr-FR" i="1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4102" name="Rectangle 8">
            <a:extLst>
              <a:ext uri="{FF2B5EF4-FFF2-40B4-BE49-F238E27FC236}">
                <a16:creationId xmlns:a16="http://schemas.microsoft.com/office/drawing/2014/main" id="{1D8B99F5-DD13-46DF-B434-3F4E4274A64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152400" y="15240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3591DC91-9D2C-4211-ADAA-ABA2E5AAF07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767138" y="85772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8509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8509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8509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8509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8509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8509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8509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8509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5DF2318-B169-4CBC-83CE-013BF982F76B}" type="slidenum">
              <a:rPr lang="fr-FR" altLang="fr-FR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fr-FR" altLang="fr-FR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2299A5B-7EBF-4A9E-9D1D-EB25328F2B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B5EEEDF-D751-45D5-A671-695EDA159F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</a:endParaRPr>
          </a:p>
        </p:txBody>
      </p:sp>
      <p:sp>
        <p:nvSpPr>
          <p:cNvPr id="6148" name="Rectangle 8">
            <a:extLst>
              <a:ext uri="{FF2B5EF4-FFF2-40B4-BE49-F238E27FC236}">
                <a16:creationId xmlns:a16="http://schemas.microsoft.com/office/drawing/2014/main" id="{E478FBBB-BD95-44BF-AAD3-798ECD56898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6149" name="Rectangle 7">
            <a:extLst>
              <a:ext uri="{FF2B5EF4-FFF2-40B4-BE49-F238E27FC236}">
                <a16:creationId xmlns:a16="http://schemas.microsoft.com/office/drawing/2014/main" id="{61B37537-15E4-46BD-BBD2-CC68E1DB427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8509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8509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8509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8509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8509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8509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8509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8509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42BD514-7C73-4791-90FA-B916B3BAB883}" type="slidenum">
              <a:rPr lang="fr-FR" altLang="fr-FR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lang="fr-FR" altLang="fr-FR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8A0E4ABF-F0DF-4C61-8FBE-30925820DF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310FE47-0179-42DF-A6CE-988A9C44B0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</a:endParaRPr>
          </a:p>
        </p:txBody>
      </p:sp>
      <p:sp>
        <p:nvSpPr>
          <p:cNvPr id="8196" name="Rectangle 8">
            <a:extLst>
              <a:ext uri="{FF2B5EF4-FFF2-40B4-BE49-F238E27FC236}">
                <a16:creationId xmlns:a16="http://schemas.microsoft.com/office/drawing/2014/main" id="{49A587F1-0CCC-4E62-BD78-7B394AA4451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8197" name="Rectangle 7">
            <a:extLst>
              <a:ext uri="{FF2B5EF4-FFF2-40B4-BE49-F238E27FC236}">
                <a16:creationId xmlns:a16="http://schemas.microsoft.com/office/drawing/2014/main" id="{522AE9CC-FF01-4AC0-B9C5-62C7920DCBC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8509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8509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8509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8509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8509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8509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8509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8509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8811146-ED9E-415F-ADBE-929B1168B04D}" type="slidenum">
              <a:rPr lang="fr-FR" altLang="fr-FR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3</a:t>
            </a:fld>
            <a:endParaRPr lang="fr-FR" altLang="fr-FR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F7A00B7-508F-463D-8D1D-29A708BB32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1C512146-DB1D-4E69-A380-5A2B251577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</a:endParaRPr>
          </a:p>
        </p:txBody>
      </p:sp>
      <p:sp>
        <p:nvSpPr>
          <p:cNvPr id="10244" name="Rectangle 8">
            <a:extLst>
              <a:ext uri="{FF2B5EF4-FFF2-40B4-BE49-F238E27FC236}">
                <a16:creationId xmlns:a16="http://schemas.microsoft.com/office/drawing/2014/main" id="{89698479-A92D-4C9B-99C0-5679F7A26A8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10245" name="Rectangle 7">
            <a:extLst>
              <a:ext uri="{FF2B5EF4-FFF2-40B4-BE49-F238E27FC236}">
                <a16:creationId xmlns:a16="http://schemas.microsoft.com/office/drawing/2014/main" id="{BB9A6491-3F5F-4883-B8C8-44EC2D4B79F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8509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8509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8509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8509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8509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8509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8509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8509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E904490-6FF0-46EE-AED1-0AF5AAAE5077}" type="slidenum">
              <a:rPr lang="fr-FR" altLang="fr-FR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4</a:t>
            </a:fld>
            <a:endParaRPr lang="fr-FR" altLang="fr-FR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78F55919-4E5D-4723-A718-FE912895B2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3CDAD39C-A4EC-4444-A4CF-807B141FBC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</a:endParaRPr>
          </a:p>
        </p:txBody>
      </p:sp>
      <p:sp>
        <p:nvSpPr>
          <p:cNvPr id="12292" name="Rectangle 8">
            <a:extLst>
              <a:ext uri="{FF2B5EF4-FFF2-40B4-BE49-F238E27FC236}">
                <a16:creationId xmlns:a16="http://schemas.microsoft.com/office/drawing/2014/main" id="{5569D3CB-FAFB-4C69-BD67-3DF9EAC1665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9223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12293" name="Rectangle 7">
            <a:extLst>
              <a:ext uri="{FF2B5EF4-FFF2-40B4-BE49-F238E27FC236}">
                <a16:creationId xmlns:a16="http://schemas.microsoft.com/office/drawing/2014/main" id="{8F4DE669-EE8F-412B-974D-7D6A4B3B05E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8509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8509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8509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8509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8509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8509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8509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8509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EBF515D-BAAE-4D12-8767-C8A3163BE1BC}" type="slidenum">
              <a:rPr lang="fr-FR" altLang="fr-FR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5</a:t>
            </a:fld>
            <a:endParaRPr lang="fr-FR" altLang="fr-FR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1513795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219003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2150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D94B4B6-84AC-42AE-999B-3F5A6E429B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7274867-3BCC-4BF7-B6CD-8F1F5AD4CC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Cliquez pour modifier les styles du texte du masque</a:t>
            </a:r>
          </a:p>
          <a:p>
            <a:pPr lvl="1"/>
            <a:r>
              <a:rPr lang="en-US" altLang="fr-FR"/>
              <a:t>Deuxième niveau</a:t>
            </a:r>
          </a:p>
          <a:p>
            <a:pPr lvl="2"/>
            <a:r>
              <a:rPr lang="en-US" altLang="fr-FR"/>
              <a:t>Troisième niveau</a:t>
            </a:r>
          </a:p>
          <a:p>
            <a:pPr lvl="3"/>
            <a:r>
              <a:rPr lang="en-US" altLang="fr-FR"/>
              <a:t>Quatrième niveau</a:t>
            </a:r>
          </a:p>
          <a:p>
            <a:pPr lvl="4"/>
            <a:r>
              <a:rPr lang="en-US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MS PGothic" panose="020B0600070205080204" pitchFamily="34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MS PGothic" panose="020B0600070205080204" pitchFamily="34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MS PGothic" panose="020B0600070205080204" pitchFamily="34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MS PGothic" panose="020B0600070205080204" pitchFamily="34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MS PGothic" panose="020B0600070205080204" pitchFamily="34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anose="05000000000000000000" pitchFamily="2" charset="2"/>
        <a:buChar char="§"/>
        <a:defRPr sz="2000">
          <a:solidFill>
            <a:srgbClr val="CC3300"/>
          </a:solidFill>
          <a:latin typeface="+mn-lt"/>
          <a:ea typeface="MS PGothic" panose="020B0600070205080204" pitchFamily="34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MS PGothic" panose="020B0600070205080204" pitchFamily="34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MS PGothic" panose="020B0600070205080204" pitchFamily="34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MS PGothic" panose="020B0600070205080204" pitchFamily="34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MS PGothic" panose="020B0600070205080204" pitchFamily="34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>
            <a:extLst>
              <a:ext uri="{FF2B5EF4-FFF2-40B4-BE49-F238E27FC236}">
                <a16:creationId xmlns:a16="http://schemas.microsoft.com/office/drawing/2014/main" id="{1E316426-C301-4BEE-8103-8127A50B175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44450"/>
            <a:ext cx="8193088" cy="1106488"/>
          </a:xfrm>
        </p:spPr>
        <p:txBody>
          <a:bodyPr/>
          <a:lstStyle/>
          <a:p>
            <a:pPr eaLnBrk="1" hangingPunct="1"/>
            <a:r>
              <a:rPr lang="en-GB" altLang="fr-FR" sz="3200"/>
              <a:t>Comparison of PI vs PI</a:t>
            </a:r>
          </a:p>
        </p:txBody>
      </p:sp>
      <p:sp>
        <p:nvSpPr>
          <p:cNvPr id="3075" name="Espace réservé du contenu 4">
            <a:extLst>
              <a:ext uri="{FF2B5EF4-FFF2-40B4-BE49-F238E27FC236}">
                <a16:creationId xmlns:a16="http://schemas.microsoft.com/office/drawing/2014/main" id="{8E2AD61E-3413-4C98-BBA0-67DF1DF333A7}"/>
              </a:ext>
            </a:extLst>
          </p:cNvPr>
          <p:cNvSpPr>
            <a:spLocks/>
          </p:cNvSpPr>
          <p:nvPr/>
        </p:nvSpPr>
        <p:spPr bwMode="auto">
          <a:xfrm>
            <a:off x="50800" y="1219200"/>
            <a:ext cx="819308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pPr marL="342900" lvl="1" indent="-342900" defTabSz="91440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charset="0"/>
              <a:buChar char="§"/>
              <a:tabLst>
                <a:tab pos="3683000" algn="l"/>
              </a:tabLst>
              <a:defRPr/>
            </a:pPr>
            <a:r>
              <a:rPr lang="en-US" sz="2600" b="1" dirty="0">
                <a:solidFill>
                  <a:srgbClr val="C0C0C0"/>
                </a:solidFill>
                <a:latin typeface="Calibri" charset="0"/>
                <a:ea typeface="ＭＳ Ｐゴシック" charset="0"/>
                <a:cs typeface="ＭＳ Ｐゴシック" charset="0"/>
              </a:rPr>
              <a:t>ATV vs ATV/r			 	BMS 089</a:t>
            </a:r>
          </a:p>
          <a:p>
            <a:pPr marL="342900" lvl="1" indent="-342900" defTabSz="91440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charset="0"/>
              <a:buChar char="§"/>
              <a:tabLst>
                <a:tab pos="3683000" algn="l"/>
              </a:tabLst>
              <a:defRPr/>
            </a:pPr>
            <a:r>
              <a:rPr lang="en-US" sz="2600" b="1" dirty="0">
                <a:solidFill>
                  <a:srgbClr val="C0C0C0"/>
                </a:solidFill>
                <a:latin typeface="Calibri" charset="0"/>
                <a:ea typeface="ＭＳ Ｐゴシック" charset="0"/>
                <a:cs typeface="ＭＳ Ｐゴシック" charset="0"/>
              </a:rPr>
              <a:t>LPV/r mono vs LPV/r + ZDV/3TC		MONARK</a:t>
            </a:r>
          </a:p>
          <a:p>
            <a:pPr marL="342900" indent="-342900" defTabSz="91440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charset="0"/>
              <a:buChar char="§"/>
              <a:tabLst>
                <a:tab pos="3683000" algn="l"/>
              </a:tabLst>
              <a:defRPr/>
            </a:pPr>
            <a:r>
              <a:rPr lang="en-US" sz="2600" b="1" dirty="0">
                <a:solidFill>
                  <a:srgbClr val="C0C0C0"/>
                </a:solidFill>
                <a:latin typeface="Calibri" charset="0"/>
                <a:ea typeface="ＭＳ Ｐゴシック" charset="0"/>
                <a:cs typeface="ＭＳ Ｐゴシック" charset="0"/>
              </a:rPr>
              <a:t>LPV/r QD vs BID</a:t>
            </a:r>
            <a:r>
              <a:rPr lang="en-US" sz="2600" b="1" dirty="0">
                <a:solidFill>
                  <a:srgbClr val="CC3300"/>
                </a:solidFill>
                <a:latin typeface="Calibri" charset="0"/>
                <a:ea typeface="ＭＳ Ｐゴシック" charset="0"/>
                <a:cs typeface="ＭＳ Ｐゴシック" charset="0"/>
              </a:rPr>
              <a:t>				</a:t>
            </a:r>
            <a:r>
              <a:rPr lang="en-US" sz="2600" b="1" dirty="0">
                <a:solidFill>
                  <a:srgbClr val="C0C0C0"/>
                </a:solidFill>
                <a:latin typeface="Calibri" charset="0"/>
                <a:ea typeface="ＭＳ Ｐゴシック" charset="0"/>
                <a:cs typeface="ＭＳ Ｐゴシック" charset="0"/>
              </a:rPr>
              <a:t>M02-418</a:t>
            </a:r>
            <a:br>
              <a:rPr lang="en-US" sz="2600" b="1" dirty="0">
                <a:solidFill>
                  <a:srgbClr val="808080"/>
                </a:solidFill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sz="2600" b="1" dirty="0">
                <a:solidFill>
                  <a:srgbClr val="000066"/>
                </a:solidFill>
                <a:latin typeface="Calibri" charset="0"/>
                <a:ea typeface="ＭＳ Ｐゴシック" charset="0"/>
                <a:cs typeface="ＭＳ Ｐゴシック" charset="0"/>
              </a:rPr>
              <a:t>				</a:t>
            </a:r>
            <a:r>
              <a:rPr lang="en-US" sz="2600" b="1" dirty="0">
                <a:solidFill>
                  <a:srgbClr val="C0C0C0"/>
                </a:solidFill>
                <a:latin typeface="Calibri" charset="0"/>
                <a:ea typeface="ＭＳ Ｐゴシック" charset="0"/>
                <a:cs typeface="ＭＳ Ｐゴシック" charset="0"/>
              </a:rPr>
              <a:t>M05-730</a:t>
            </a:r>
            <a:br>
              <a:rPr lang="en-US" sz="2600" b="1" dirty="0">
                <a:solidFill>
                  <a:srgbClr val="000066"/>
                </a:solidFill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GB" sz="2600" b="1" dirty="0">
                <a:solidFill>
                  <a:srgbClr val="000066"/>
                </a:solidFill>
                <a:latin typeface="Calibri" charset="0"/>
                <a:ea typeface="ＭＳ Ｐゴシック" charset="0"/>
                <a:cs typeface="ＭＳ Ｐゴシック" charset="0"/>
              </a:rPr>
              <a:t>				</a:t>
            </a:r>
            <a:r>
              <a:rPr lang="en-GB" sz="2600" b="1" dirty="0">
                <a:solidFill>
                  <a:srgbClr val="C0C0C0"/>
                </a:solidFill>
                <a:latin typeface="Calibri" charset="0"/>
                <a:ea typeface="ＭＳ Ｐゴシック" charset="0"/>
                <a:cs typeface="ＭＳ Ｐゴシック" charset="0"/>
              </a:rPr>
              <a:t>A5073</a:t>
            </a:r>
          </a:p>
          <a:p>
            <a:pPr marL="342900" indent="-342900" defTabSz="91440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charset="0"/>
              <a:buChar char="§"/>
              <a:tabLst>
                <a:tab pos="3683000" algn="l"/>
              </a:tabLst>
              <a:defRPr/>
            </a:pPr>
            <a:r>
              <a:rPr lang="en-US" sz="2600" b="1" dirty="0">
                <a:solidFill>
                  <a:schemeClr val="bg1">
                    <a:lumMod val="75000"/>
                  </a:schemeClr>
                </a:solidFill>
                <a:latin typeface="Calibri" charset="0"/>
                <a:ea typeface="ＭＳ Ｐゴシック" charset="0"/>
                <a:cs typeface="ＭＳ Ｐゴシック" charset="0"/>
              </a:rPr>
              <a:t>LPV/r + 3TC vs LPV/r + 2 NRTI			GARDEL</a:t>
            </a:r>
          </a:p>
          <a:p>
            <a:pPr marL="342900" indent="-342900" defTabSz="91440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charset="0"/>
              <a:buChar char="§"/>
              <a:tabLst>
                <a:tab pos="3683000" algn="l"/>
              </a:tabLst>
              <a:defRPr/>
            </a:pPr>
            <a:r>
              <a:rPr lang="en-US" sz="2600" b="1" dirty="0">
                <a:solidFill>
                  <a:srgbClr val="C0C0C0"/>
                </a:solidFill>
                <a:latin typeface="Calibri" charset="0"/>
                <a:ea typeface="ＭＳ Ｐゴシック" charset="0"/>
                <a:cs typeface="ＭＳ Ｐゴシック" charset="0"/>
              </a:rPr>
              <a:t>ATV/r vs FPV/r				ALERT</a:t>
            </a:r>
          </a:p>
          <a:p>
            <a:pPr marL="342900" indent="-342900" defTabSz="91440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charset="0"/>
              <a:buChar char="§"/>
              <a:tabLst>
                <a:tab pos="3683000" algn="l"/>
              </a:tabLst>
              <a:defRPr/>
            </a:pPr>
            <a:r>
              <a:rPr lang="en-US" sz="2600" b="1" dirty="0">
                <a:solidFill>
                  <a:srgbClr val="C0C0C0"/>
                </a:solidFill>
                <a:latin typeface="Calibri" charset="0"/>
                <a:ea typeface="ＭＳ Ｐゴシック" charset="0"/>
                <a:cs typeface="ＭＳ Ｐゴシック" charset="0"/>
              </a:rPr>
              <a:t>ATV/r vs DRV/r				ATADAR</a:t>
            </a:r>
          </a:p>
          <a:p>
            <a:pPr marL="342900" indent="-342900" defTabSz="91440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charset="0"/>
              <a:buChar char="§"/>
              <a:tabLst>
                <a:tab pos="3683000" algn="l"/>
              </a:tabLst>
              <a:defRPr/>
            </a:pPr>
            <a:r>
              <a:rPr lang="en-US" sz="2600" b="1" dirty="0">
                <a:solidFill>
                  <a:srgbClr val="C0C0C0"/>
                </a:solidFill>
                <a:latin typeface="Calibri" charset="0"/>
                <a:ea typeface="ＭＳ Ｐゴシック" charset="0"/>
                <a:cs typeface="ＭＳ Ｐゴシック" charset="0"/>
              </a:rPr>
              <a:t>FPV/r vs LPV/r				KLEAN</a:t>
            </a:r>
          </a:p>
          <a:p>
            <a:pPr marL="342900" indent="-342900" defTabSz="91440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charset="0"/>
              <a:buChar char="§"/>
              <a:tabLst>
                <a:tab pos="3683000" algn="l"/>
              </a:tabLst>
              <a:defRPr/>
            </a:pPr>
            <a:r>
              <a:rPr lang="en-US" sz="2600" b="1" dirty="0">
                <a:solidFill>
                  <a:srgbClr val="C0C0C0"/>
                </a:solidFill>
                <a:latin typeface="Calibri" charset="0"/>
                <a:ea typeface="ＭＳ Ｐゴシック" charset="0"/>
                <a:cs typeface="ＭＳ Ｐゴシック" charset="0"/>
              </a:rPr>
              <a:t>SQV/r vs LPV/r				GEMINI</a:t>
            </a:r>
          </a:p>
          <a:p>
            <a:pPr marL="342900" indent="-342900" defTabSz="91440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charset="0"/>
              <a:buChar char="§"/>
              <a:tabLst>
                <a:tab pos="3683000" algn="l"/>
              </a:tabLst>
              <a:defRPr/>
            </a:pPr>
            <a:r>
              <a:rPr lang="en-US" sz="2600" b="1" dirty="0">
                <a:solidFill>
                  <a:srgbClr val="C0C0C0"/>
                </a:solidFill>
                <a:latin typeface="Calibri" charset="0"/>
                <a:ea typeface="ＭＳ Ｐゴシック" charset="0"/>
                <a:cs typeface="ＭＳ Ｐゴシック" charset="0"/>
              </a:rPr>
              <a:t>ATV/r vs LPV/r				CASTLE</a:t>
            </a:r>
          </a:p>
          <a:p>
            <a:pPr marL="342900" indent="-342900" defTabSz="91440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charset="0"/>
              <a:buChar char="§"/>
              <a:tabLst>
                <a:tab pos="3683000" algn="l"/>
              </a:tabLst>
              <a:defRPr/>
            </a:pPr>
            <a:r>
              <a:rPr lang="en-US" sz="2600" b="1" dirty="0">
                <a:solidFill>
                  <a:srgbClr val="C0C0C0"/>
                </a:solidFill>
                <a:latin typeface="Calibri" charset="0"/>
                <a:ea typeface="ＭＳ Ｐゴシック" charset="0"/>
                <a:cs typeface="ＭＳ Ｐゴシック" charset="0"/>
              </a:rPr>
              <a:t>DRV/r vs LPV/r				ARTEMIS</a:t>
            </a:r>
          </a:p>
          <a:p>
            <a:pPr marL="342900" indent="-342900" defTabSz="91440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charset="0"/>
              <a:buChar char="§"/>
              <a:tabLst>
                <a:tab pos="3683000" algn="l"/>
              </a:tabLst>
              <a:defRPr/>
            </a:pPr>
            <a:r>
              <a:rPr lang="en-US" sz="2600" b="1" dirty="0">
                <a:solidFill>
                  <a:srgbClr val="CC3300"/>
                </a:solidFill>
                <a:latin typeface="Calibri" charset="0"/>
                <a:ea typeface="ＭＳ Ｐゴシック" charset="0"/>
                <a:cs typeface="ＭＳ Ｐゴシック" charset="0"/>
              </a:rPr>
              <a:t>DRV/r + 3TC vs DRV/r + 3TC/TDF</a:t>
            </a:r>
            <a:r>
              <a:rPr lang="en-US" sz="2600" b="1" dirty="0">
                <a:solidFill>
                  <a:srgbClr val="C0C0C0"/>
                </a:solidFill>
                <a:latin typeface="Calibri" charset="0"/>
                <a:ea typeface="ＭＳ Ｐゴシック" charset="0"/>
                <a:cs typeface="ＭＳ Ｐゴシック" charset="0"/>
              </a:rPr>
              <a:t>		</a:t>
            </a:r>
            <a:r>
              <a:rPr lang="en-US" sz="2600" b="1" dirty="0">
                <a:solidFill>
                  <a:srgbClr val="000066"/>
                </a:solidFill>
                <a:latin typeface="Calibri" charset="0"/>
                <a:ea typeface="ＭＳ Ｐゴシック" charset="0"/>
                <a:cs typeface="ＭＳ Ｐゴシック" charset="0"/>
              </a:rPr>
              <a:t>ANDES</a:t>
            </a:r>
          </a:p>
          <a:p>
            <a:pPr marL="342900" indent="-342900" defTabSz="91440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charset="0"/>
              <a:buChar char="§"/>
              <a:tabLst>
                <a:tab pos="3683000" algn="l"/>
              </a:tabLst>
              <a:defRPr/>
            </a:pPr>
            <a:endParaRPr lang="en-US" sz="2600" b="1" dirty="0">
              <a:solidFill>
                <a:srgbClr val="C0C0C0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oneTexte 69">
            <a:extLst>
              <a:ext uri="{FF2B5EF4-FFF2-40B4-BE49-F238E27FC236}">
                <a16:creationId xmlns:a16="http://schemas.microsoft.com/office/drawing/2014/main" id="{4B3FF33B-8EAC-45FA-BDE7-005AAF0D6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8338" y="6553200"/>
            <a:ext cx="46370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>
                <a:solidFill>
                  <a:srgbClr val="CC0000"/>
                </a:solidFill>
              </a:rPr>
              <a:t>Figueroa MI, CROI 2018, Abs. 489</a:t>
            </a:r>
          </a:p>
        </p:txBody>
      </p:sp>
      <p:grpSp>
        <p:nvGrpSpPr>
          <p:cNvPr id="5123" name="Grouper 27">
            <a:extLst>
              <a:ext uri="{FF2B5EF4-FFF2-40B4-BE49-F238E27FC236}">
                <a16:creationId xmlns:a16="http://schemas.microsoft.com/office/drawing/2014/main" id="{0E98CDAE-2A74-4337-8A84-3630045420DE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803275" cy="287337"/>
            <a:chOff x="0" y="6570663"/>
            <a:chExt cx="802800" cy="287337"/>
          </a:xfrm>
        </p:grpSpPr>
        <p:sp>
          <p:nvSpPr>
            <p:cNvPr id="5149" name="AutoShape 162">
              <a:extLst>
                <a:ext uri="{FF2B5EF4-FFF2-40B4-BE49-F238E27FC236}">
                  <a16:creationId xmlns:a16="http://schemas.microsoft.com/office/drawing/2014/main" id="{6F421321-01A6-4FB2-A29B-0689F127CE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8028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50" name="ZoneTexte 23">
              <a:extLst>
                <a:ext uri="{FF2B5EF4-FFF2-40B4-BE49-F238E27FC236}">
                  <a16:creationId xmlns:a16="http://schemas.microsoft.com/office/drawing/2014/main" id="{F76C7831-BDAF-42F7-9084-7CC6DED640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422" y="6581775"/>
              <a:ext cx="76137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ANDES</a:t>
              </a:r>
            </a:p>
          </p:txBody>
        </p:sp>
      </p:grp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AB97F36F-CEB1-4575-8259-B7513FE61E9C}"/>
              </a:ext>
            </a:extLst>
          </p:cNvPr>
          <p:cNvSpPr txBox="1">
            <a:spLocks/>
          </p:cNvSpPr>
          <p:nvPr/>
        </p:nvSpPr>
        <p:spPr bwMode="auto">
          <a:xfrm>
            <a:off x="52388" y="1125538"/>
            <a:ext cx="18113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eaLnBrk="1" hangingPunct="1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5125" name="Connecteur droit 66">
            <a:extLst>
              <a:ext uri="{FF2B5EF4-FFF2-40B4-BE49-F238E27FC236}">
                <a16:creationId xmlns:a16="http://schemas.microsoft.com/office/drawing/2014/main" id="{0D5D07F7-0D35-423E-9ED8-3E024B92674C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536032" y="258524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4502" name="Espace réservé du contenu 2">
            <a:extLst>
              <a:ext uri="{FF2B5EF4-FFF2-40B4-BE49-F238E27FC236}">
                <a16:creationId xmlns:a16="http://schemas.microsoft.com/office/drawing/2014/main" id="{F2CB0A50-C226-4C7F-83F4-4A1001BFE2E8}"/>
              </a:ext>
            </a:extLst>
          </p:cNvPr>
          <p:cNvSpPr>
            <a:spLocks/>
          </p:cNvSpPr>
          <p:nvPr/>
        </p:nvSpPr>
        <p:spPr bwMode="auto">
          <a:xfrm>
            <a:off x="34925" y="5049838"/>
            <a:ext cx="89630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eaLnBrk="1" hangingPunct="1">
              <a:spcBef>
                <a:spcPct val="20000"/>
              </a:spcBef>
              <a:buClr>
                <a:srgbClr val="CC3300"/>
              </a:buClr>
              <a:buFont typeface="Wingdings" pitchFamily="-1" charset="2"/>
              <a:buChar char="§"/>
              <a:defRPr/>
            </a:pPr>
            <a:r>
              <a:rPr lang="en-GB" sz="2800" b="1" dirty="0">
                <a:solidFill>
                  <a:srgbClr val="CC3300"/>
                </a:solidFill>
                <a:latin typeface="+mj-lt"/>
                <a:ea typeface="ＭＳ Ｐゴシック" pitchFamily="-1" charset="-128"/>
                <a:cs typeface="ＭＳ Ｐゴシック" pitchFamily="-1" charset="-128"/>
              </a:rPr>
              <a:t>Objective</a:t>
            </a:r>
          </a:p>
          <a:p>
            <a:pPr marL="800100" lvl="1" indent="-342900" defTabSz="914400" eaLnBrk="1" hangingPunct="1">
              <a:spcBef>
                <a:spcPct val="20000"/>
              </a:spcBef>
              <a:buClr>
                <a:srgbClr val="CC3300"/>
              </a:buClr>
              <a:buFont typeface="Arial" pitchFamily="-1" charset="0"/>
              <a:buChar char="–"/>
              <a:defRPr/>
            </a:pPr>
            <a:r>
              <a:rPr lang="en-GB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Non inferiority of DRV/r + 3TC at W48: % HIV RNA &lt; 50 c/mL by intention</a:t>
            </a:r>
            <a:br>
              <a:rPr lang="en-GB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</a:br>
            <a:r>
              <a:rPr lang="en-GB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to treat, snapshot analysis</a:t>
            </a:r>
            <a:endParaRPr lang="en-GB" b="1" dirty="0">
              <a:solidFill>
                <a:srgbClr val="000066"/>
              </a:solidFill>
              <a:latin typeface="+mn-lt"/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207880" name="Group 8">
            <a:extLst>
              <a:ext uri="{FF2B5EF4-FFF2-40B4-BE49-F238E27FC236}">
                <a16:creationId xmlns:a16="http://schemas.microsoft.com/office/drawing/2014/main" id="{6E1E443D-54A8-42A5-BAFD-AF1C783D1B4F}"/>
              </a:ext>
            </a:extLst>
          </p:cNvPr>
          <p:cNvGraphicFramePr>
            <a:graphicFrameLocks noGrp="1"/>
          </p:cNvGraphicFramePr>
          <p:nvPr/>
        </p:nvGraphicFramePr>
        <p:xfrm>
          <a:off x="3709988" y="2420938"/>
          <a:ext cx="4276725" cy="755650"/>
        </p:xfrm>
        <a:graphic>
          <a:graphicData uri="http://schemas.openxmlformats.org/drawingml/2006/table">
            <a:tbl>
              <a:tblPr/>
              <a:tblGrid>
                <a:gridCol w="4276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55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DRV/r 800/100 mg FDC + 3TC 300 mg QD</a:t>
                      </a:r>
                    </a:p>
                  </a:txBody>
                  <a:tcPr marL="91417" marR="9141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7888" name="Group 16">
            <a:extLst>
              <a:ext uri="{FF2B5EF4-FFF2-40B4-BE49-F238E27FC236}">
                <a16:creationId xmlns:a16="http://schemas.microsoft.com/office/drawing/2014/main" id="{14793B78-59BA-4897-9D27-49BC616A3F62}"/>
              </a:ext>
            </a:extLst>
          </p:cNvPr>
          <p:cNvGraphicFramePr>
            <a:graphicFrameLocks noGrp="1"/>
          </p:cNvGraphicFramePr>
          <p:nvPr/>
        </p:nvGraphicFramePr>
        <p:xfrm>
          <a:off x="3711575" y="3433763"/>
          <a:ext cx="4275138" cy="733425"/>
        </p:xfrm>
        <a:graphic>
          <a:graphicData uri="http://schemas.openxmlformats.org/drawingml/2006/table">
            <a:tbl>
              <a:tblPr/>
              <a:tblGrid>
                <a:gridCol w="4275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33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DRV/r 800/100 mg FDC + 3TC/TDF QD</a:t>
                      </a:r>
                    </a:p>
                  </a:txBody>
                  <a:tcPr marL="91423" marR="9142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A4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4519" name="Oval 170">
            <a:extLst>
              <a:ext uri="{FF2B5EF4-FFF2-40B4-BE49-F238E27FC236}">
                <a16:creationId xmlns:a16="http://schemas.microsoft.com/office/drawing/2014/main" id="{AAFA90B5-AC57-4F02-9CE9-2E722DE2FC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5325" y="1371600"/>
            <a:ext cx="1539875" cy="10144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GB" sz="1400" b="1" dirty="0">
                <a:solidFill>
                  <a:srgbClr val="000066"/>
                </a:solidFill>
                <a:latin typeface="+mj-lt"/>
                <a:ea typeface="Arial" pitchFamily="-1" charset="0"/>
                <a:cs typeface="Arial" pitchFamily="-1" charset="0"/>
              </a:rPr>
              <a:t>Randomisation*</a:t>
            </a:r>
          </a:p>
          <a:p>
            <a:pPr algn="ctr" defTabSz="914400" eaLnBrk="1" hangingPunct="1">
              <a:defRPr/>
            </a:pPr>
            <a:r>
              <a:rPr lang="en-GB" sz="1400" b="1" dirty="0">
                <a:solidFill>
                  <a:srgbClr val="000066"/>
                </a:solidFill>
                <a:latin typeface="+mj-lt"/>
                <a:ea typeface="Arial" pitchFamily="-1" charset="0"/>
                <a:cs typeface="Arial" pitchFamily="-1" charset="0"/>
              </a:rPr>
              <a:t>1 : 1</a:t>
            </a:r>
          </a:p>
          <a:p>
            <a:pPr algn="ctr" defTabSz="914400" eaLnBrk="1" hangingPunct="1">
              <a:defRPr/>
            </a:pPr>
            <a:r>
              <a:rPr lang="en-GB" sz="1400" b="1" dirty="0">
                <a:solidFill>
                  <a:srgbClr val="000066"/>
                </a:solidFill>
                <a:latin typeface="+mj-lt"/>
                <a:ea typeface="Arial" pitchFamily="-1" charset="0"/>
                <a:cs typeface="Arial" pitchFamily="-1" charset="0"/>
              </a:rPr>
              <a:t>Open-label</a:t>
            </a:r>
          </a:p>
        </p:txBody>
      </p:sp>
      <p:sp>
        <p:nvSpPr>
          <p:cNvPr id="5140" name="AutoShape 162">
            <a:extLst>
              <a:ext uri="{FF2B5EF4-FFF2-40B4-BE49-F238E27FC236}">
                <a16:creationId xmlns:a16="http://schemas.microsoft.com/office/drawing/2014/main" id="{4923CB79-116B-47C1-9C3A-3F599ABF41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338" y="2420938"/>
            <a:ext cx="2216150" cy="17351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u="sng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&gt;</a:t>
            </a:r>
            <a:r>
              <a:rPr lang="en-GB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18 years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ARV-naïve 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HIV RNA &gt; 1 000 c/mL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Any CD4 cell count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HBsAg negative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No R to study drugs</a:t>
            </a:r>
          </a:p>
        </p:txBody>
      </p:sp>
      <p:sp>
        <p:nvSpPr>
          <p:cNvPr id="5141" name="ZoneTexte 71">
            <a:extLst>
              <a:ext uri="{FF2B5EF4-FFF2-40B4-BE49-F238E27FC236}">
                <a16:creationId xmlns:a16="http://schemas.microsoft.com/office/drawing/2014/main" id="{F7CA2E5D-6244-4E65-955E-412913C0C0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5425" y="4292600"/>
            <a:ext cx="74025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>
                <a:solidFill>
                  <a:srgbClr val="000066"/>
                </a:solidFill>
              </a:rPr>
              <a:t>*Randomisation was stratified by HIV RNA (</a:t>
            </a:r>
            <a:r>
              <a:rPr lang="en-GB" altLang="fr-FR" sz="1400" u="sng">
                <a:solidFill>
                  <a:srgbClr val="000066"/>
                </a:solidFill>
              </a:rPr>
              <a:t>&lt;</a:t>
            </a:r>
            <a:r>
              <a:rPr lang="en-GB" altLang="fr-FR" sz="1400">
                <a:solidFill>
                  <a:srgbClr val="000066"/>
                </a:solidFill>
              </a:rPr>
              <a:t> or &gt; 100 000 c/mL) at screening</a:t>
            </a:r>
            <a:endParaRPr lang="en-GB" altLang="fr-FR" sz="1400" baseline="30000">
              <a:solidFill>
                <a:srgbClr val="000066"/>
              </a:solidFill>
            </a:endParaRPr>
          </a:p>
        </p:txBody>
      </p:sp>
      <p:sp>
        <p:nvSpPr>
          <p:cNvPr id="5142" name="Rectangle 27">
            <a:extLst>
              <a:ext uri="{FF2B5EF4-FFF2-40B4-BE49-F238E27FC236}">
                <a16:creationId xmlns:a16="http://schemas.microsoft.com/office/drawing/2014/main" id="{D21E91E8-691B-41E9-BD0E-5937D5DB27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altLang="fr-FR" sz="3200"/>
              <a:t>ANDES Study: DRV/r + 3TC vs DRV/r + 3TC/TDF</a:t>
            </a:r>
          </a:p>
        </p:txBody>
      </p:sp>
      <p:cxnSp>
        <p:nvCxnSpPr>
          <p:cNvPr id="5143" name="AutoShape 60">
            <a:extLst>
              <a:ext uri="{FF2B5EF4-FFF2-40B4-BE49-F238E27FC236}">
                <a16:creationId xmlns:a16="http://schemas.microsoft.com/office/drawing/2014/main" id="{40C11D41-ECED-4221-864E-34AF7804E0FB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 flipV="1">
            <a:off x="3709988" y="2794000"/>
            <a:ext cx="1587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4524" name="Line 63">
            <a:extLst>
              <a:ext uri="{FF2B5EF4-FFF2-40B4-BE49-F238E27FC236}">
                <a16:creationId xmlns:a16="http://schemas.microsoft.com/office/drawing/2014/main" id="{2748C8DA-F085-4733-9DE4-167B0F24419F}"/>
              </a:ext>
            </a:extLst>
          </p:cNvPr>
          <p:cNvSpPr>
            <a:spLocks noChangeShapeType="1"/>
          </p:cNvSpPr>
          <p:nvPr/>
        </p:nvSpPr>
        <p:spPr bwMode="auto">
          <a:xfrm>
            <a:off x="2527300" y="3284538"/>
            <a:ext cx="43338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pPr algn="ctr" defTabSz="914400" eaLnBrk="1" hangingPunct="1">
              <a:defRPr/>
            </a:pPr>
            <a:endParaRPr lang="fr-FR" sz="2400" i="1">
              <a:solidFill>
                <a:srgbClr val="FFFFFF"/>
              </a:solidFill>
              <a:latin typeface="+mj-lt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4525" name="Rectangle 9">
            <a:extLst>
              <a:ext uri="{FF2B5EF4-FFF2-40B4-BE49-F238E27FC236}">
                <a16:creationId xmlns:a16="http://schemas.microsoft.com/office/drawing/2014/main" id="{20E613D8-D127-425D-8858-5374FE49FD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2913" y="3460750"/>
            <a:ext cx="7239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 eaLnBrk="1" hangingPunct="1">
              <a:defRPr/>
            </a:pPr>
            <a:r>
              <a:rPr lang="en-GB" sz="1600" b="1" dirty="0">
                <a:solidFill>
                  <a:srgbClr val="C00000"/>
                </a:solidFill>
                <a:latin typeface="+mj-lt"/>
                <a:ea typeface="Arial" pitchFamily="-1" charset="0"/>
                <a:cs typeface="Arial" pitchFamily="-1" charset="0"/>
              </a:rPr>
              <a:t>N = 74</a:t>
            </a:r>
          </a:p>
        </p:txBody>
      </p:sp>
      <p:sp>
        <p:nvSpPr>
          <p:cNvPr id="234526" name="Rectangle 8">
            <a:extLst>
              <a:ext uri="{FF2B5EF4-FFF2-40B4-BE49-F238E27FC236}">
                <a16:creationId xmlns:a16="http://schemas.microsoft.com/office/drawing/2014/main" id="{6F2514AF-0517-40C2-9262-292F80175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2913" y="2466975"/>
            <a:ext cx="7239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 eaLnBrk="1" hangingPunct="1">
              <a:defRPr/>
            </a:pPr>
            <a:r>
              <a:rPr lang="en-GB" sz="1600" b="1" dirty="0">
                <a:solidFill>
                  <a:srgbClr val="C00000"/>
                </a:solidFill>
                <a:latin typeface="+mj-lt"/>
                <a:ea typeface="Arial" pitchFamily="-1" charset="0"/>
                <a:cs typeface="Arial" pitchFamily="-1" charset="0"/>
              </a:rPr>
              <a:t>N = 75</a:t>
            </a:r>
          </a:p>
        </p:txBody>
      </p:sp>
      <p:sp>
        <p:nvSpPr>
          <p:cNvPr id="28781" name="Oval 109">
            <a:extLst>
              <a:ext uri="{FF2B5EF4-FFF2-40B4-BE49-F238E27FC236}">
                <a16:creationId xmlns:a16="http://schemas.microsoft.com/office/drawing/2014/main" id="{66898904-A1FC-42F6-8CD7-5B631A5829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144780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GB" sz="1600" b="1">
                <a:solidFill>
                  <a:srgbClr val="0066FF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W48</a:t>
            </a:r>
            <a:endParaRPr lang="en-GB" sz="1600">
              <a:solidFill>
                <a:srgbClr val="0066FF"/>
              </a:solidFill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34534" name="Line 172">
            <a:extLst>
              <a:ext uri="{FF2B5EF4-FFF2-40B4-BE49-F238E27FC236}">
                <a16:creationId xmlns:a16="http://schemas.microsoft.com/office/drawing/2014/main" id="{5DA1DB78-78E0-42AF-A27F-028CF6244B57}"/>
              </a:ext>
            </a:extLst>
          </p:cNvPr>
          <p:cNvSpPr>
            <a:spLocks noChangeShapeType="1"/>
          </p:cNvSpPr>
          <p:nvPr/>
        </p:nvSpPr>
        <p:spPr bwMode="auto">
          <a:xfrm>
            <a:off x="7986713" y="198755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pPr algn="ctr" defTabSz="914400" eaLnBrk="1" hangingPunct="1">
              <a:defRPr/>
            </a:pPr>
            <a:endParaRPr lang="fr-FR" sz="2400" i="1">
              <a:solidFill>
                <a:srgbClr val="FFFFFF"/>
              </a:solidFill>
              <a:latin typeface="+mj-lt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>
            <a:extLst>
              <a:ext uri="{FF2B5EF4-FFF2-40B4-BE49-F238E27FC236}">
                <a16:creationId xmlns:a16="http://schemas.microsoft.com/office/drawing/2014/main" id="{470250C7-23C4-4F2A-B6A5-EE87E1C86E5C}"/>
              </a:ext>
            </a:extLst>
          </p:cNvPr>
          <p:cNvGraphicFramePr>
            <a:graphicFrameLocks noGrp="1"/>
          </p:cNvGraphicFramePr>
          <p:nvPr>
            <p:ph idx="4294967295"/>
          </p:nvPr>
        </p:nvGraphicFramePr>
        <p:xfrm>
          <a:off x="323850" y="1852613"/>
          <a:ext cx="8353426" cy="4530723"/>
        </p:xfrm>
        <a:graphic>
          <a:graphicData uri="http://schemas.openxmlformats.org/drawingml/2006/table">
            <a:tbl>
              <a:tblPr/>
              <a:tblGrid>
                <a:gridCol w="41047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3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43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442" marB="464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DRV/r + 3TC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75</a:t>
                      </a:r>
                    </a:p>
                  </a:txBody>
                  <a:tcPr marL="90000" marR="90000" marT="46442" marB="4644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DRV/r + 3TC/TDF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74</a:t>
                      </a:r>
                    </a:p>
                  </a:txBody>
                  <a:tcPr marL="90000" marR="90000" marT="46442" marB="4644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A4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88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age, years</a:t>
                      </a:r>
                    </a:p>
                  </a:txBody>
                  <a:tcPr marL="90000" marR="90000" marT="46442" marB="464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</a:t>
                      </a:r>
                    </a:p>
                  </a:txBody>
                  <a:tcPr marL="90000" marR="90000" marT="46442" marB="4644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</a:t>
                      </a:r>
                    </a:p>
                  </a:txBody>
                  <a:tcPr marL="90000" marR="90000" marT="46442" marB="4644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88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Female, %</a:t>
                      </a:r>
                    </a:p>
                  </a:txBody>
                  <a:tcPr marL="90000" marR="90000" marT="46442" marB="464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</a:t>
                      </a:r>
                    </a:p>
                  </a:txBody>
                  <a:tcPr marL="90000" marR="90000" marT="46442" marB="4644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</a:t>
                      </a:r>
                    </a:p>
                  </a:txBody>
                  <a:tcPr marL="90000" marR="90000" marT="46442" marB="4644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88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HIV RNA (log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c/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mL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), median</a:t>
                      </a:r>
                    </a:p>
                  </a:txBody>
                  <a:tcPr marL="90000" marR="90000" marT="46442" marB="464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4.6</a:t>
                      </a:r>
                    </a:p>
                  </a:txBody>
                  <a:tcPr marL="90000" marR="90000" marT="46442" marB="4644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4.5</a:t>
                      </a:r>
                    </a:p>
                  </a:txBody>
                  <a:tcPr marL="90000" marR="90000" marT="46442" marB="4644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88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HIV RNA &gt; 100 000 c/mL, %</a:t>
                      </a:r>
                    </a:p>
                  </a:txBody>
                  <a:tcPr marL="90000" marR="90000" marT="46442" marB="464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</a:t>
                      </a:r>
                    </a:p>
                  </a:txBody>
                  <a:tcPr marL="90000" marR="90000" marT="46442" marB="4644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22</a:t>
                      </a:r>
                    </a:p>
                  </a:txBody>
                  <a:tcPr marL="90000" marR="90000" marT="46442" marB="4644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88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), median</a:t>
                      </a:r>
                    </a:p>
                  </a:txBody>
                  <a:tcPr marL="90000" marR="90000" marT="46442" marB="464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419</a:t>
                      </a:r>
                    </a:p>
                  </a:txBody>
                  <a:tcPr marL="90000" marR="90000" marT="46442" marB="4644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367</a:t>
                      </a:r>
                    </a:p>
                  </a:txBody>
                  <a:tcPr marL="90000" marR="90000" marT="46442" marB="4644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89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 by W24,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Lost to follow-up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Withdrew consent</a:t>
                      </a:r>
                    </a:p>
                  </a:txBody>
                  <a:tcPr marL="90000" marR="90000" marT="46442" marB="4644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marL="90000" marR="90000" marT="46442" marB="4644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442" marB="4644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204" name="Rectangle 6">
            <a:extLst>
              <a:ext uri="{FF2B5EF4-FFF2-40B4-BE49-F238E27FC236}">
                <a16:creationId xmlns:a16="http://schemas.microsoft.com/office/drawing/2014/main" id="{E7D1797C-3E02-4028-98F9-B10088B904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1333500"/>
            <a:ext cx="71628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ts val="1525"/>
              </a:lnSpc>
              <a:buClrTx/>
              <a:buFontTx/>
              <a:buNone/>
            </a:pPr>
            <a:r>
              <a:rPr lang="en-GB" altLang="fr-FR" sz="2800" b="1">
                <a:latin typeface="Calibri" panose="020F0502020204030204" pitchFamily="34" charset="0"/>
              </a:rPr>
              <a:t>Baseline characteristics and patient disposition</a:t>
            </a:r>
          </a:p>
        </p:txBody>
      </p:sp>
      <p:sp>
        <p:nvSpPr>
          <p:cNvPr id="7205" name="ZoneTexte 69">
            <a:extLst>
              <a:ext uri="{FF2B5EF4-FFF2-40B4-BE49-F238E27FC236}">
                <a16:creationId xmlns:a16="http://schemas.microsoft.com/office/drawing/2014/main" id="{BAFB29B9-4212-4179-97DB-C2E7103DCD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8338" y="6553200"/>
            <a:ext cx="46370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>
                <a:solidFill>
                  <a:srgbClr val="CC0000"/>
                </a:solidFill>
              </a:rPr>
              <a:t>Figueroa MI, CROI 2018, Abs. 489</a:t>
            </a:r>
          </a:p>
        </p:txBody>
      </p:sp>
      <p:grpSp>
        <p:nvGrpSpPr>
          <p:cNvPr id="7206" name="Grouper 27">
            <a:extLst>
              <a:ext uri="{FF2B5EF4-FFF2-40B4-BE49-F238E27FC236}">
                <a16:creationId xmlns:a16="http://schemas.microsoft.com/office/drawing/2014/main" id="{FD94A1EC-2EC4-4944-8C30-BD812A275263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803275" cy="287337"/>
            <a:chOff x="0" y="6570663"/>
            <a:chExt cx="802800" cy="287337"/>
          </a:xfrm>
        </p:grpSpPr>
        <p:sp>
          <p:nvSpPr>
            <p:cNvPr id="7208" name="AutoShape 162">
              <a:extLst>
                <a:ext uri="{FF2B5EF4-FFF2-40B4-BE49-F238E27FC236}">
                  <a16:creationId xmlns:a16="http://schemas.microsoft.com/office/drawing/2014/main" id="{01E72836-1CBF-420C-B03B-161276909D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8028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09" name="ZoneTexte 23">
              <a:extLst>
                <a:ext uri="{FF2B5EF4-FFF2-40B4-BE49-F238E27FC236}">
                  <a16:creationId xmlns:a16="http://schemas.microsoft.com/office/drawing/2014/main" id="{E904B764-6962-41D6-BA00-217FBEDAD8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422" y="6581775"/>
              <a:ext cx="76137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ANDES</a:t>
              </a:r>
            </a:p>
          </p:txBody>
        </p:sp>
      </p:grpSp>
      <p:sp>
        <p:nvSpPr>
          <p:cNvPr id="7207" name="Rectangle 27">
            <a:extLst>
              <a:ext uri="{FF2B5EF4-FFF2-40B4-BE49-F238E27FC236}">
                <a16:creationId xmlns:a16="http://schemas.microsoft.com/office/drawing/2014/main" id="{0BB75DDA-3069-4925-854D-6B64745279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altLang="fr-FR" sz="3200"/>
              <a:t>ANDES Study: DRV/r + 3TC vs DRV/r + 3TC/TDF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>
            <a:extLst>
              <a:ext uri="{FF2B5EF4-FFF2-40B4-BE49-F238E27FC236}">
                <a16:creationId xmlns:a16="http://schemas.microsoft.com/office/drawing/2014/main" id="{0CB9614D-E97A-45B1-BE29-56B02074D64B}"/>
              </a:ext>
            </a:extLst>
          </p:cNvPr>
          <p:cNvGraphicFramePr>
            <a:graphicFrameLocks noGrp="1"/>
          </p:cNvGraphicFramePr>
          <p:nvPr>
            <p:ph idx="4294967295"/>
          </p:nvPr>
        </p:nvGraphicFramePr>
        <p:xfrm>
          <a:off x="395288" y="1628775"/>
          <a:ext cx="8569324" cy="2016224"/>
        </p:xfrm>
        <a:graphic>
          <a:graphicData uri="http://schemas.openxmlformats.org/drawingml/2006/table">
            <a:tbl>
              <a:tblPr/>
              <a:tblGrid>
                <a:gridCol w="25925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82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42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63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1" marR="90001" marT="46288" marB="462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DRV/r + 3TC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75</a:t>
                      </a:r>
                    </a:p>
                  </a:txBody>
                  <a:tcPr marL="90001" marR="90001" marT="46288" marB="4628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DRV/r + 3TC/TDF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74</a:t>
                      </a:r>
                    </a:p>
                  </a:txBody>
                  <a:tcPr marL="90001" marR="90001" marT="46288" marB="4628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A4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1" marR="90001" marT="46288" marB="4628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6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HIV RNA &lt; 50 c/mL, %</a:t>
                      </a:r>
                    </a:p>
                  </a:txBody>
                  <a:tcPr marL="90001" marR="90001" marT="46288" marB="462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93</a:t>
                      </a:r>
                    </a:p>
                  </a:txBody>
                  <a:tcPr marL="90001" marR="90001" marT="46288" marB="4628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94</a:t>
                      </a:r>
                    </a:p>
                  </a:txBody>
                  <a:tcPr marL="90001" marR="90001" marT="46288" marB="4628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Difference : - 1.0 %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(95% CI : - 7.5 to 5.6)</a:t>
                      </a:r>
                    </a:p>
                  </a:txBody>
                  <a:tcPr marL="90001" marR="90001" marT="46288" marB="4628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8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HIV RNA &lt; 50 c/mL in patients with baseline HIV RNA &gt; 100 000 c/mL, %</a:t>
                      </a:r>
                    </a:p>
                  </a:txBody>
                  <a:tcPr marL="90001" marR="90001" marT="46288" marB="462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91</a:t>
                      </a:r>
                    </a:p>
                  </a:txBody>
                  <a:tcPr marL="90001" marR="90001" marT="46288" marB="4628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92</a:t>
                      </a:r>
                    </a:p>
                  </a:txBody>
                  <a:tcPr marL="90001" marR="90001" marT="46288" marB="4628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1" marR="90001" marT="46288" marB="4628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45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CD4 increase (/mm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</a:t>
                      </a:r>
                    </a:p>
                  </a:txBody>
                  <a:tcPr marL="90001" marR="90001" marT="46288" marB="4628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246</a:t>
                      </a:r>
                    </a:p>
                  </a:txBody>
                  <a:tcPr marL="90001" marR="90001" marT="46288" marB="4628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200</a:t>
                      </a:r>
                    </a:p>
                  </a:txBody>
                  <a:tcPr marL="90001" marR="90001" marT="46288" marB="4628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 = 0.20</a:t>
                      </a:r>
                    </a:p>
                  </a:txBody>
                  <a:tcPr marL="90001" marR="90001" marT="46288" marB="46288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245" name="Rectangle 6">
            <a:extLst>
              <a:ext uri="{FF2B5EF4-FFF2-40B4-BE49-F238E27FC236}">
                <a16:creationId xmlns:a16="http://schemas.microsoft.com/office/drawing/2014/main" id="{1C796BD3-9700-410D-91D9-94F3179E00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1314450"/>
            <a:ext cx="7162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ts val="1525"/>
              </a:lnSpc>
              <a:buClrTx/>
              <a:buFontTx/>
              <a:buNone/>
            </a:pPr>
            <a:r>
              <a:rPr lang="en-GB" altLang="fr-FR" sz="2800" b="1">
                <a:latin typeface="Calibri" panose="020F0502020204030204" pitchFamily="34" charset="0"/>
              </a:rPr>
              <a:t>Efficacy outcome at W48</a:t>
            </a:r>
          </a:p>
        </p:txBody>
      </p:sp>
      <p:graphicFrame>
        <p:nvGraphicFramePr>
          <p:cNvPr id="4" name="Group 77">
            <a:extLst>
              <a:ext uri="{FF2B5EF4-FFF2-40B4-BE49-F238E27FC236}">
                <a16:creationId xmlns:a16="http://schemas.microsoft.com/office/drawing/2014/main" id="{7C0D8C2C-8AB5-48C3-9D10-80D2EAB7DD5D}"/>
              </a:ext>
            </a:extLst>
          </p:cNvPr>
          <p:cNvGraphicFramePr>
            <a:graphicFrameLocks/>
          </p:cNvGraphicFramePr>
          <p:nvPr/>
        </p:nvGraphicFramePr>
        <p:xfrm>
          <a:off x="395288" y="4098925"/>
          <a:ext cx="8569325" cy="2154238"/>
        </p:xfrm>
        <a:graphic>
          <a:graphicData uri="http://schemas.openxmlformats.org/drawingml/2006/table">
            <a:tbl>
              <a:tblPr/>
              <a:tblGrid>
                <a:gridCol w="4896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2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65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1" marR="90001" marT="46303" marB="4630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DRV/r + 3TC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75</a:t>
                      </a:r>
                    </a:p>
                  </a:txBody>
                  <a:tcPr marL="90001" marR="90001" marT="46303" marB="4630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DRV/r + 3TC/TDF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74</a:t>
                      </a:r>
                    </a:p>
                  </a:txBody>
                  <a:tcPr marL="90001" marR="90001" marT="46303" marB="4630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A4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2-4 adverse events possibly/probably related, N</a:t>
                      </a:r>
                    </a:p>
                  </a:txBody>
                  <a:tcPr marL="90001" marR="90001" marT="46303" marB="4630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</a:t>
                      </a:r>
                    </a:p>
                  </a:txBody>
                  <a:tcPr marL="90001" marR="90001" marT="46303" marB="4630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</a:t>
                      </a:r>
                    </a:p>
                  </a:txBody>
                  <a:tcPr marL="90001" marR="90001" marT="46303" marB="4630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46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Gastro-intestinal adverse events, %</a:t>
                      </a:r>
                    </a:p>
                  </a:txBody>
                  <a:tcPr marL="90001" marR="90001" marT="46303" marB="4630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7%</a:t>
                      </a:r>
                    </a:p>
                  </a:txBody>
                  <a:tcPr marL="90001" marR="90001" marT="46303" marB="4630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14%</a:t>
                      </a:r>
                    </a:p>
                  </a:txBody>
                  <a:tcPr marL="90001" marR="90001" marT="46303" marB="4630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46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Rash, %</a:t>
                      </a:r>
                    </a:p>
                  </a:txBody>
                  <a:tcPr marL="90001" marR="90001" marT="46303" marB="4630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8%</a:t>
                      </a:r>
                    </a:p>
                  </a:txBody>
                  <a:tcPr marL="90001" marR="90001" marT="46303" marB="4630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7%</a:t>
                      </a:r>
                    </a:p>
                  </a:txBody>
                  <a:tcPr marL="90001" marR="90001" marT="46303" marB="4630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88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Total cholesterol elevation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LDL-cholesterol elevation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Triglycerides elevation</a:t>
                      </a:r>
                    </a:p>
                  </a:txBody>
                  <a:tcPr marL="90001" marR="90001" marT="46303" marB="46303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25%</a:t>
                      </a:r>
                    </a:p>
                  </a:txBody>
                  <a:tcPr marL="90001" marR="90001" marT="46303" marB="4630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4% (p = 0.01)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6% (ns)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14% (ns)</a:t>
                      </a:r>
                    </a:p>
                  </a:txBody>
                  <a:tcPr marL="90001" marR="90001" marT="46303" marB="46303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272" name="Rectangle 6">
            <a:extLst>
              <a:ext uri="{FF2B5EF4-FFF2-40B4-BE49-F238E27FC236}">
                <a16:creationId xmlns:a16="http://schemas.microsoft.com/office/drawing/2014/main" id="{CD640EA2-088A-4875-94BC-FAD95C593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3789363"/>
            <a:ext cx="7162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ts val="1525"/>
              </a:lnSpc>
              <a:buClrTx/>
              <a:buFontTx/>
              <a:buNone/>
            </a:pPr>
            <a:r>
              <a:rPr lang="en-GB" altLang="fr-FR" sz="2800" b="1">
                <a:latin typeface="Calibri" panose="020F0502020204030204" pitchFamily="34" charset="0"/>
              </a:rPr>
              <a:t>Safety at W48</a:t>
            </a:r>
          </a:p>
        </p:txBody>
      </p:sp>
      <p:sp>
        <p:nvSpPr>
          <p:cNvPr id="9273" name="ZoneTexte 1">
            <a:extLst>
              <a:ext uri="{FF2B5EF4-FFF2-40B4-BE49-F238E27FC236}">
                <a16:creationId xmlns:a16="http://schemas.microsoft.com/office/drawing/2014/main" id="{7378B232-42A3-4D52-8CA0-EE44403ECA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6237288"/>
            <a:ext cx="36369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400">
                <a:solidFill>
                  <a:srgbClr val="000066"/>
                </a:solidFill>
              </a:rPr>
              <a:t>No treatment-related serious adverse event</a:t>
            </a:r>
          </a:p>
        </p:txBody>
      </p:sp>
      <p:sp>
        <p:nvSpPr>
          <p:cNvPr id="9274" name="ZoneTexte 69">
            <a:extLst>
              <a:ext uri="{FF2B5EF4-FFF2-40B4-BE49-F238E27FC236}">
                <a16:creationId xmlns:a16="http://schemas.microsoft.com/office/drawing/2014/main" id="{2674E736-E8F1-4129-BAEB-2CA409E495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8338" y="6553200"/>
            <a:ext cx="46370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>
                <a:solidFill>
                  <a:srgbClr val="CC0000"/>
                </a:solidFill>
              </a:rPr>
              <a:t>Figueroa MI, CROI 2018, Abs. 489</a:t>
            </a:r>
          </a:p>
        </p:txBody>
      </p:sp>
      <p:grpSp>
        <p:nvGrpSpPr>
          <p:cNvPr id="9275" name="Grouper 27">
            <a:extLst>
              <a:ext uri="{FF2B5EF4-FFF2-40B4-BE49-F238E27FC236}">
                <a16:creationId xmlns:a16="http://schemas.microsoft.com/office/drawing/2014/main" id="{0618B94E-411B-42AE-93A0-DEBCA78205DE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803275" cy="287337"/>
            <a:chOff x="0" y="6570663"/>
            <a:chExt cx="802800" cy="287337"/>
          </a:xfrm>
        </p:grpSpPr>
        <p:sp>
          <p:nvSpPr>
            <p:cNvPr id="9277" name="AutoShape 162">
              <a:extLst>
                <a:ext uri="{FF2B5EF4-FFF2-40B4-BE49-F238E27FC236}">
                  <a16:creationId xmlns:a16="http://schemas.microsoft.com/office/drawing/2014/main" id="{00BB1CFF-5880-4CBB-AF38-671328FAC9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8028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78" name="ZoneTexte 23">
              <a:extLst>
                <a:ext uri="{FF2B5EF4-FFF2-40B4-BE49-F238E27FC236}">
                  <a16:creationId xmlns:a16="http://schemas.microsoft.com/office/drawing/2014/main" id="{04F7F7BC-DB20-4F82-8EB3-5D270774F3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422" y="6581775"/>
              <a:ext cx="76137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ANDES</a:t>
              </a:r>
            </a:p>
          </p:txBody>
        </p:sp>
      </p:grpSp>
      <p:sp>
        <p:nvSpPr>
          <p:cNvPr id="9276" name="Rectangle 27">
            <a:extLst>
              <a:ext uri="{FF2B5EF4-FFF2-40B4-BE49-F238E27FC236}">
                <a16:creationId xmlns:a16="http://schemas.microsoft.com/office/drawing/2014/main" id="{A60EEF16-DA7F-4707-8E2C-85DE33CA9C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altLang="fr-FR" sz="3200"/>
              <a:t>ANDES Study: DRV/r + 3TC vs DRV/r + 3TC/TDF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u contenu 2">
            <a:extLst>
              <a:ext uri="{FF2B5EF4-FFF2-40B4-BE49-F238E27FC236}">
                <a16:creationId xmlns:a16="http://schemas.microsoft.com/office/drawing/2014/main" id="{32BE7739-89C8-4984-9DE3-85A1A951295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800" y="1150938"/>
            <a:ext cx="9024938" cy="5303837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fr-FR" sz="2800" b="1">
                <a:latin typeface="Calibri" panose="020F0502020204030204" pitchFamily="34" charset="0"/>
              </a:rPr>
              <a:t>Summary</a:t>
            </a:r>
            <a:br>
              <a:rPr lang="en-US" altLang="fr-FR" sz="2800" b="1">
                <a:latin typeface="Calibri" panose="020F0502020204030204" pitchFamily="34" charset="0"/>
              </a:rPr>
            </a:br>
            <a:endParaRPr lang="en-US" altLang="fr-FR" sz="2800" b="1">
              <a:latin typeface="Calibri" panose="020F0502020204030204" pitchFamily="34" charset="0"/>
            </a:endParaRPr>
          </a:p>
          <a:p>
            <a:pPr lvl="1">
              <a:spcBef>
                <a:spcPts val="600"/>
              </a:spcBef>
            </a:pPr>
            <a:r>
              <a:rPr lang="en-US" altLang="fr-FR" sz="2000"/>
              <a:t>DRV/r + 3TC dual therapy was virologically non inferior to a standard therapy of DRV/r + 3TC/TDF in naïve patients</a:t>
            </a:r>
            <a:endParaRPr lang="en-US" altLang="fr-FR" sz="2000" baseline="30000"/>
          </a:p>
          <a:p>
            <a:pPr lvl="1">
              <a:spcBef>
                <a:spcPts val="600"/>
              </a:spcBef>
            </a:pPr>
            <a:r>
              <a:rPr lang="en-US" altLang="fr-FR" sz="2000"/>
              <a:t>Similar virologic response of the 2 regimens in patients with HIV </a:t>
            </a:r>
            <a:br>
              <a:rPr lang="en-US" altLang="fr-FR" sz="2000"/>
            </a:br>
            <a:r>
              <a:rPr lang="en-US" altLang="fr-FR" sz="2000"/>
              <a:t>RNA </a:t>
            </a:r>
            <a:r>
              <a:rPr lang="en-US" altLang="fr-FR" sz="2000" u="sng"/>
              <a:t>&gt;</a:t>
            </a:r>
            <a:r>
              <a:rPr lang="en-US" altLang="fr-FR" sz="2000"/>
              <a:t> 100 000 c/mL at enrolment</a:t>
            </a:r>
          </a:p>
          <a:p>
            <a:pPr lvl="1">
              <a:spcBef>
                <a:spcPts val="600"/>
              </a:spcBef>
            </a:pPr>
            <a:r>
              <a:rPr lang="en-US" altLang="fr-FR" sz="2000"/>
              <a:t>Only 1 case of virologic failure (DRV/r + 3TC/TDF) with no emergence of resistance</a:t>
            </a:r>
            <a:endParaRPr lang="en-US" altLang="fr-FR" sz="1800"/>
          </a:p>
          <a:p>
            <a:pPr lvl="1">
              <a:spcBef>
                <a:spcPts val="600"/>
              </a:spcBef>
            </a:pPr>
            <a:r>
              <a:rPr lang="en-US" altLang="fr-FR" sz="2000"/>
              <a:t>Incidence of gastro-intestinal adverse events higher in triple therapy group</a:t>
            </a:r>
          </a:p>
          <a:p>
            <a:pPr lvl="1">
              <a:spcBef>
                <a:spcPts val="600"/>
              </a:spcBef>
            </a:pPr>
            <a:r>
              <a:rPr lang="en-US" altLang="fr-FR" sz="2000"/>
              <a:t>Lipid elevations higher in the DRV/r + 3TC group, significantly higher than in DRV/r + 3TC/TDF group for total cholesterol</a:t>
            </a:r>
          </a:p>
          <a:p>
            <a:pPr lvl="1">
              <a:spcBef>
                <a:spcPts val="600"/>
              </a:spcBef>
            </a:pPr>
            <a:endParaRPr lang="en-US" altLang="fr-FR" sz="1800">
              <a:latin typeface="Calibri" panose="020F0502020204030204" pitchFamily="34" charset="0"/>
            </a:endParaRPr>
          </a:p>
          <a:p>
            <a:pPr lvl="1">
              <a:spcBef>
                <a:spcPts val="600"/>
              </a:spcBef>
              <a:buFontTx/>
              <a:buNone/>
            </a:pPr>
            <a:endParaRPr lang="en-US" altLang="fr-FR" sz="2000">
              <a:latin typeface="Calibri" panose="020F0502020204030204" pitchFamily="34" charset="0"/>
            </a:endParaRPr>
          </a:p>
        </p:txBody>
      </p:sp>
      <p:sp>
        <p:nvSpPr>
          <p:cNvPr id="11267" name="ZoneTexte 69">
            <a:extLst>
              <a:ext uri="{FF2B5EF4-FFF2-40B4-BE49-F238E27FC236}">
                <a16:creationId xmlns:a16="http://schemas.microsoft.com/office/drawing/2014/main" id="{18788F8F-6D0A-4FB7-A83F-0B2E7A513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8338" y="6553200"/>
            <a:ext cx="46370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>
                <a:solidFill>
                  <a:srgbClr val="CC0000"/>
                </a:solidFill>
              </a:rPr>
              <a:t>Figueroa MI, CROI 2018, Abs. 489</a:t>
            </a:r>
          </a:p>
        </p:txBody>
      </p:sp>
      <p:grpSp>
        <p:nvGrpSpPr>
          <p:cNvPr id="11268" name="Grouper 27">
            <a:extLst>
              <a:ext uri="{FF2B5EF4-FFF2-40B4-BE49-F238E27FC236}">
                <a16:creationId xmlns:a16="http://schemas.microsoft.com/office/drawing/2014/main" id="{FCC9744C-4B2D-4E08-A3C7-2250EA60B0B3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803275" cy="287337"/>
            <a:chOff x="0" y="6570663"/>
            <a:chExt cx="802800" cy="287337"/>
          </a:xfrm>
        </p:grpSpPr>
        <p:sp>
          <p:nvSpPr>
            <p:cNvPr id="11270" name="AutoShape 162">
              <a:extLst>
                <a:ext uri="{FF2B5EF4-FFF2-40B4-BE49-F238E27FC236}">
                  <a16:creationId xmlns:a16="http://schemas.microsoft.com/office/drawing/2014/main" id="{C227EC94-386A-460D-A504-35FF1CA8CB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8028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271" name="ZoneTexte 23">
              <a:extLst>
                <a:ext uri="{FF2B5EF4-FFF2-40B4-BE49-F238E27FC236}">
                  <a16:creationId xmlns:a16="http://schemas.microsoft.com/office/drawing/2014/main" id="{C3AD6706-667B-40A1-BE45-1576A6C3CC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422" y="6581775"/>
              <a:ext cx="761378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ANDES</a:t>
              </a:r>
            </a:p>
          </p:txBody>
        </p:sp>
      </p:grpSp>
      <p:sp>
        <p:nvSpPr>
          <p:cNvPr id="11269" name="Rectangle 27">
            <a:extLst>
              <a:ext uri="{FF2B5EF4-FFF2-40B4-BE49-F238E27FC236}">
                <a16:creationId xmlns:a16="http://schemas.microsoft.com/office/drawing/2014/main" id="{51BA9F85-692A-4177-87C2-5F5D0FE6CB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en-GB" altLang="fr-FR" sz="3200"/>
              <a:t>ANDES Study: DRV/r + 3TC vs DRV/r + 3TC/TDF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RV_trials_2018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490</Words>
  <Application>Microsoft Office PowerPoint</Application>
  <PresentationFormat>Affichage à l'écran (4:3)</PresentationFormat>
  <Paragraphs>133</Paragraphs>
  <Slides>5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3" baseType="lpstr">
      <vt:lpstr>MS PGothic</vt:lpstr>
      <vt:lpstr>MS PGothic</vt:lpstr>
      <vt:lpstr>Arial</vt:lpstr>
      <vt:lpstr>Calibri</vt:lpstr>
      <vt:lpstr>Cambria</vt:lpstr>
      <vt:lpstr>Trebuchet MS</vt:lpstr>
      <vt:lpstr>Wingdings</vt:lpstr>
      <vt:lpstr>ARV_trials_2018</vt:lpstr>
      <vt:lpstr>Comparison of PI vs PI</vt:lpstr>
      <vt:lpstr>ANDES Study: DRV/r + 3TC vs DRV/r + 3TC/TDF</vt:lpstr>
      <vt:lpstr>ANDES Study: DRV/r + 3TC vs DRV/r + 3TC/TDF</vt:lpstr>
      <vt:lpstr>ANDES Study: DRV/r + 3TC vs DRV/r + 3TC/TDF</vt:lpstr>
      <vt:lpstr>ANDES Study: DRV/r + 3TC vs DRV/r + 3TC/TDF</vt:lpstr>
    </vt:vector>
  </TitlesOfParts>
  <Company>AEI - www.aei.fr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2018</dc:title>
  <dc:creator>www.arv-trial.com</dc:creator>
  <cp:lastModifiedBy>Pilar</cp:lastModifiedBy>
  <cp:revision>88</cp:revision>
  <dcterms:created xsi:type="dcterms:W3CDTF">2014-10-03T08:14:04Z</dcterms:created>
  <dcterms:modified xsi:type="dcterms:W3CDTF">2018-05-07T14:52:46Z</dcterms:modified>
</cp:coreProperties>
</file>