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72" r:id="rId2"/>
    <p:sldId id="257" r:id="rId3"/>
    <p:sldId id="258" r:id="rId4"/>
    <p:sldId id="259" r:id="rId5"/>
    <p:sldId id="273" r:id="rId6"/>
    <p:sldId id="264" r:id="rId7"/>
    <p:sldId id="274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C0000"/>
    <a:srgbClr val="DDDDDD"/>
    <a:srgbClr val="FFFFFF"/>
    <a:srgbClr val="0066FF"/>
    <a:srgbClr val="333399"/>
    <a:srgbClr val="CC3300"/>
    <a:srgbClr val="C0C0C0"/>
    <a:srgbClr val="FF9933"/>
    <a:srgbClr val="FE7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26" autoAdjust="0"/>
    <p:restoredTop sz="94674"/>
  </p:normalViewPr>
  <p:slideViewPr>
    <p:cSldViewPr snapToObjects="1" showGuides="1">
      <p:cViewPr varScale="1">
        <p:scale>
          <a:sx n="102" d="100"/>
          <a:sy n="102" d="100"/>
        </p:scale>
        <p:origin x="1266" y="84"/>
      </p:cViewPr>
      <p:guideLst>
        <p:guide pos="575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 showGuides="1">
      <p:cViewPr varScale="1">
        <p:scale>
          <a:sx n="67" d="100"/>
          <a:sy n="67" d="100"/>
        </p:scale>
        <p:origin x="2748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8750D1C-5A80-40EE-86EE-75E58689B1C3}" type="datetimeFigureOut">
              <a:rPr lang="fr-FR"/>
              <a:pPr/>
              <a:t>22/12/2017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959C15D-D99E-447D-9835-B8BBEE9F3D9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277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409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410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6A224A7F-BAE0-48F1-BCED-281989E56AB9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02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614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14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1BB7B8DE-4998-4AB4-8D0A-010AFE567A19}" type="slidenum">
              <a:rPr lang="fr-FR" sz="1200">
                <a:solidFill>
                  <a:srgbClr val="000000"/>
                </a:solidFill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599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1B75FC05-2E57-4C0B-81CD-F113590A10CC}" type="slidenum">
              <a:rPr lang="fr-FR" sz="1200">
                <a:solidFill>
                  <a:srgbClr val="000000"/>
                </a:solidFill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192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CEDA7DE-3F6F-420F-B3DD-909E70BE4F4D}" type="slidenum">
              <a:rPr lang="fr-FR" sz="1200">
                <a:solidFill>
                  <a:srgbClr val="000000"/>
                </a:solidFill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8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CEDA7DE-3F6F-420F-B3DD-909E70BE4F4D}" type="slidenum">
              <a:rPr lang="fr-FR" sz="1200">
                <a:solidFill>
                  <a:srgbClr val="000000"/>
                </a:solidFill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8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843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DE43E1D-F6A1-4DC0-B603-A2E15794ED2B}" type="slidenum">
              <a:rPr lang="fr-FR" sz="1200">
                <a:latin typeface="Calibri" pitchFamily="34" charset="0"/>
              </a:rPr>
              <a:pPr algn="r" defTabSz="850900"/>
              <a:t>6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260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843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DE43E1D-F6A1-4DC0-B603-A2E15794ED2B}" type="slidenum">
              <a:rPr lang="fr-FR" sz="1200">
                <a:latin typeface="Calibri" pitchFamily="34" charset="0"/>
              </a:rPr>
              <a:pPr algn="r" defTabSz="850900"/>
              <a:t>7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260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48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048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A0DF24E-5F12-4607-800C-C71F4E984FF6}" type="slidenum">
              <a:rPr lang="fr-FR" sz="1200">
                <a:solidFill>
                  <a:srgbClr val="000000"/>
                </a:solidFill>
              </a:rPr>
              <a:pPr algn="r" defTabSz="850900"/>
              <a:t>8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58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>
                <a:ea typeface="ＭＳ Ｐゴシック" pitchFamily="34" charset="-128"/>
              </a:rPr>
              <a:t>Comparison of INSTI vs PI</a:t>
            </a:r>
          </a:p>
        </p:txBody>
      </p:sp>
      <p:sp>
        <p:nvSpPr>
          <p:cNvPr id="307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FLAMINGO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GS-236-0103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ACTG A5257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WAVES</a:t>
            </a:r>
          </a:p>
          <a:p>
            <a:r>
              <a:rPr lang="fr-FR" sz="2800" b="1" dirty="0">
                <a:latin typeface="Calibri" pitchFamily="34" charset="0"/>
                <a:ea typeface="ＭＳ Ｐゴシック" pitchFamily="34" charset="-128"/>
              </a:rPr>
              <a:t>ARIA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5123" name="Connecteur droit 66"/>
          <p:cNvCxnSpPr>
            <a:cxnSpLocks noChangeShapeType="1"/>
          </p:cNvCxnSpPr>
          <p:nvPr/>
        </p:nvCxnSpPr>
        <p:spPr bwMode="auto">
          <a:xfrm rot="5400000">
            <a:off x="3507655" y="2537619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5124" name="Espace réservé du contenu 2"/>
          <p:cNvSpPr>
            <a:spLocks/>
          </p:cNvSpPr>
          <p:nvPr/>
        </p:nvSpPr>
        <p:spPr bwMode="auto">
          <a:xfrm>
            <a:off x="34925" y="4933950"/>
            <a:ext cx="89630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Non inferiority of DTG/ABC/3TC at W48: % HIV RNA &lt; 50 c/mL by intention</a:t>
            </a:r>
            <a:br>
              <a:rPr lang="en-GB" dirty="0">
                <a:solidFill>
                  <a:srgbClr val="000066"/>
                </a:solidFill>
              </a:rPr>
            </a:br>
            <a:r>
              <a:rPr lang="en-GB" dirty="0">
                <a:solidFill>
                  <a:srgbClr val="000066"/>
                </a:solidFill>
              </a:rPr>
              <a:t>to treat, snapshot analysis (lower margin of the 2-sided 95% CI for the difference = - 12%, 90% power)</a:t>
            </a:r>
            <a:endParaRPr lang="en-GB" b="1" dirty="0">
              <a:solidFill>
                <a:srgbClr val="000066"/>
              </a:solidFill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643184"/>
              </p:ext>
            </p:extLst>
          </p:nvPr>
        </p:nvGraphicFramePr>
        <p:xfrm>
          <a:off x="4614936" y="2504748"/>
          <a:ext cx="3533775" cy="530304"/>
        </p:xfrm>
        <a:graphic>
          <a:graphicData uri="http://schemas.openxmlformats.org/drawingml/2006/table">
            <a:tbl>
              <a:tblPr/>
              <a:tblGrid>
                <a:gridCol w="353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0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DTG/ABC/3TC QD</a:t>
                      </a:r>
                    </a:p>
                  </a:txBody>
                  <a:tcPr marL="91450" marR="91450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713021"/>
              </p:ext>
            </p:extLst>
          </p:nvPr>
        </p:nvGraphicFramePr>
        <p:xfrm>
          <a:off x="4614936" y="3505771"/>
          <a:ext cx="3533775" cy="499293"/>
        </p:xfrm>
        <a:graphic>
          <a:graphicData uri="http://schemas.openxmlformats.org/drawingml/2006/table">
            <a:tbl>
              <a:tblPr/>
              <a:tblGrid>
                <a:gridCol w="353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92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 + r 300/100 mg + FTC/TDF QD</a:t>
                      </a:r>
                    </a:p>
                  </a:txBody>
                  <a:tcPr marL="91450" marR="914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41" name="Oval 170"/>
          <p:cNvSpPr>
            <a:spLocks noChangeArrowheads="1"/>
          </p:cNvSpPr>
          <p:nvPr/>
        </p:nvSpPr>
        <p:spPr bwMode="auto">
          <a:xfrm>
            <a:off x="2887736" y="1323975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 label</a:t>
            </a:r>
          </a:p>
        </p:txBody>
      </p:sp>
      <p:sp>
        <p:nvSpPr>
          <p:cNvPr id="5142" name="AutoShape 162"/>
          <p:cNvSpPr>
            <a:spLocks noChangeArrowheads="1"/>
          </p:cNvSpPr>
          <p:nvPr/>
        </p:nvSpPr>
        <p:spPr bwMode="auto">
          <a:xfrm>
            <a:off x="395867" y="2276872"/>
            <a:ext cx="2951997" cy="205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Women ≥ 18 years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ARV-naive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 RNA </a:t>
            </a:r>
            <a:r>
              <a:rPr lang="en-GB" sz="1600" b="1" u="sng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500 c/mL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Any CD4 cell count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HLA-B*5701 negative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major resistance-associated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mutations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Hepatitis B negative</a:t>
            </a:r>
          </a:p>
        </p:txBody>
      </p:sp>
      <p:sp>
        <p:nvSpPr>
          <p:cNvPr id="5143" name="ZoneTexte 71"/>
          <p:cNvSpPr txBox="1">
            <a:spLocks noChangeArrowheads="1"/>
          </p:cNvSpPr>
          <p:nvPr/>
        </p:nvSpPr>
        <p:spPr bwMode="auto">
          <a:xfrm>
            <a:off x="520844" y="4466809"/>
            <a:ext cx="75610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GB" sz="1400" dirty="0">
                <a:solidFill>
                  <a:srgbClr val="000066"/>
                </a:solidFill>
              </a:rPr>
              <a:t>* Randomisation was stratified by HIV RNA (≤ or &gt; 100 000 c/mL)</a:t>
            </a:r>
            <a:r>
              <a:rPr lang="en-GB" sz="1400" baseline="30000" dirty="0">
                <a:solidFill>
                  <a:srgbClr val="000066"/>
                </a:solidFill>
              </a:rPr>
              <a:t> </a:t>
            </a:r>
            <a:r>
              <a:rPr lang="en-GB" sz="1400" dirty="0">
                <a:solidFill>
                  <a:srgbClr val="000066"/>
                </a:solidFill>
              </a:rPr>
              <a:t>and CD4 (≤ or &gt; 350/mm</a:t>
            </a:r>
            <a:r>
              <a:rPr lang="en-GB" sz="1400" baseline="30000" dirty="0">
                <a:solidFill>
                  <a:srgbClr val="000066"/>
                </a:solidFill>
              </a:rPr>
              <a:t>3</a:t>
            </a:r>
            <a:r>
              <a:rPr lang="en-GB" sz="1400" dirty="0">
                <a:solidFill>
                  <a:srgbClr val="000066"/>
                </a:solidFill>
              </a:rPr>
              <a:t>)</a:t>
            </a:r>
          </a:p>
        </p:txBody>
      </p:sp>
      <p:sp>
        <p:nvSpPr>
          <p:cNvPr id="514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93201" cy="1106488"/>
          </a:xfrm>
        </p:spPr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ARIA </a:t>
            </a:r>
            <a:r>
              <a:rPr lang="fr-FR" sz="3200" dirty="0" err="1">
                <a:ea typeface="ＭＳ Ｐゴシック" pitchFamily="34" charset="-128"/>
              </a:rPr>
              <a:t>Study</a:t>
            </a:r>
            <a:r>
              <a:rPr lang="en-GB" sz="3200" dirty="0">
                <a:ea typeface="ＭＳ Ｐゴシック" pitchFamily="34" charset="-128"/>
              </a:rPr>
              <a:t>: DTG/ABC/3TC QD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vs ATV + r + FTC/TDF QD in Women</a:t>
            </a:r>
          </a:p>
        </p:txBody>
      </p:sp>
      <p:cxnSp>
        <p:nvCxnSpPr>
          <p:cNvPr id="5145" name="AutoShape 60"/>
          <p:cNvCxnSpPr>
            <a:cxnSpLocks noChangeShapeType="1"/>
          </p:cNvCxnSpPr>
          <p:nvPr/>
        </p:nvCxnSpPr>
        <p:spPr bwMode="auto">
          <a:xfrm rot="10800000" flipH="1" flipV="1">
            <a:off x="4567311" y="2794000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5146" name="Line 63"/>
          <p:cNvSpPr>
            <a:spLocks noChangeShapeType="1"/>
          </p:cNvSpPr>
          <p:nvPr/>
        </p:nvSpPr>
        <p:spPr bwMode="auto">
          <a:xfrm>
            <a:off x="3298899" y="3284538"/>
            <a:ext cx="49053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147" name="Rectangle 9"/>
          <p:cNvSpPr>
            <a:spLocks noChangeArrowheads="1"/>
          </p:cNvSpPr>
          <p:nvPr/>
        </p:nvSpPr>
        <p:spPr bwMode="auto">
          <a:xfrm>
            <a:off x="3789595" y="3460750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247</a:t>
            </a:r>
          </a:p>
        </p:txBody>
      </p:sp>
      <p:sp>
        <p:nvSpPr>
          <p:cNvPr id="5148" name="Rectangle 8"/>
          <p:cNvSpPr>
            <a:spLocks noChangeArrowheads="1"/>
          </p:cNvSpPr>
          <p:nvPr/>
        </p:nvSpPr>
        <p:spPr bwMode="auto">
          <a:xfrm>
            <a:off x="3789595" y="2466975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248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812161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150" name="Line 172"/>
          <p:cNvSpPr>
            <a:spLocks noChangeShapeType="1"/>
          </p:cNvSpPr>
          <p:nvPr/>
        </p:nvSpPr>
        <p:spPr bwMode="auto">
          <a:xfrm>
            <a:off x="8131249" y="1987551"/>
            <a:ext cx="0" cy="201751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" name="AutoShape 162"/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ARIA</a:t>
            </a:r>
          </a:p>
        </p:txBody>
      </p:sp>
      <p:sp>
        <p:nvSpPr>
          <p:cNvPr id="23" name="ZoneTexte 69"/>
          <p:cNvSpPr txBox="1">
            <a:spLocks noChangeArrowheads="1"/>
          </p:cNvSpPr>
          <p:nvPr/>
        </p:nvSpPr>
        <p:spPr bwMode="auto">
          <a:xfrm>
            <a:off x="6416500" y="6582618"/>
            <a:ext cx="27205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Orrell</a:t>
            </a:r>
            <a:r>
              <a:rPr lang="fr-FR" sz="1200" i="1" dirty="0">
                <a:solidFill>
                  <a:srgbClr val="CC0000"/>
                </a:solidFill>
              </a:rPr>
              <a:t> C. Lancet HIV 2017 4:e536-46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5" cy="1106488"/>
          </a:xfrm>
        </p:spPr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ARIA </a:t>
            </a:r>
            <a:r>
              <a:rPr lang="fr-FR" sz="3200" dirty="0" err="1">
                <a:ea typeface="ＭＳ Ｐゴシック" pitchFamily="34" charset="-128"/>
              </a:rPr>
              <a:t>Study</a:t>
            </a:r>
            <a:r>
              <a:rPr lang="en-GB" sz="3200" dirty="0">
                <a:ea typeface="ＭＳ Ｐゴシック" pitchFamily="34" charset="-128"/>
              </a:rPr>
              <a:t>: DTG/ABC/3TC QD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vs ATV + r + FTC/TDF QD in Women</a:t>
            </a:r>
            <a:endParaRPr lang="fr-FR" sz="3200" dirty="0"/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01275264"/>
              </p:ext>
            </p:extLst>
          </p:nvPr>
        </p:nvGraphicFramePr>
        <p:xfrm>
          <a:off x="423614" y="1700808"/>
          <a:ext cx="8353425" cy="4588799"/>
        </p:xfrm>
        <a:graphic>
          <a:graphicData uri="http://schemas.openxmlformats.org/drawingml/2006/table">
            <a:tbl>
              <a:tblPr/>
              <a:tblGrid>
                <a:gridCol w="433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7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7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99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248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 + r + 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247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6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Mean age, years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38.1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37.8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6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White / Black / Asian, 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46 / 41 / 9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43 / 44 / 9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6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AIDS, 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6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c/mL), median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4.41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4.43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6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 RNA &gt; 100 000 c/mL, 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27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6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), median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340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350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6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&lt; 350 per 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, 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6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Hepatitis C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coinfection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, 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6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by W48, N (%)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42 (17%)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55 (22%)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lack of efficacy, N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adverse event, N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Lost to follow-up / Withdrew consent, N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 / 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 / 7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Pregnancy, N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1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Protocol deviation/ Investigator decision, N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 / 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 / 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ARIA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479165" y="1151863"/>
            <a:ext cx="61729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416500" y="6582618"/>
            <a:ext cx="27205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Orrell</a:t>
            </a:r>
            <a:r>
              <a:rPr lang="fr-FR" sz="1200" i="1" dirty="0">
                <a:solidFill>
                  <a:srgbClr val="CC0000"/>
                </a:solidFill>
              </a:rPr>
              <a:t> C. Lancet HIV 2017 4:e536-46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"/>
          <p:cNvSpPr txBox="1">
            <a:spLocks noChangeArrowheads="1"/>
          </p:cNvSpPr>
          <p:nvPr/>
        </p:nvSpPr>
        <p:spPr bwMode="auto">
          <a:xfrm>
            <a:off x="420082" y="1151863"/>
            <a:ext cx="82911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Response to treatment (HIV-1 RNA &lt; 50 c/mL) at week 48, ITT-E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78778" y="2089284"/>
            <a:ext cx="4390562" cy="4504001"/>
            <a:chOff x="78778" y="2089284"/>
            <a:chExt cx="4390562" cy="4504001"/>
          </a:xfrm>
        </p:grpSpPr>
        <p:grpSp>
          <p:nvGrpSpPr>
            <p:cNvPr id="9240" name="Groupe 54"/>
            <p:cNvGrpSpPr>
              <a:grpSpLocks/>
            </p:cNvGrpSpPr>
            <p:nvPr/>
          </p:nvGrpSpPr>
          <p:grpSpPr bwMode="auto">
            <a:xfrm>
              <a:off x="1283129" y="2089284"/>
              <a:ext cx="2480408" cy="592743"/>
              <a:chOff x="2439988" y="2017713"/>
              <a:chExt cx="2480181" cy="592137"/>
            </a:xfrm>
          </p:grpSpPr>
          <p:sp>
            <p:nvSpPr>
              <p:cNvPr id="9249" name="AutoShape 165"/>
              <p:cNvSpPr>
                <a:spLocks noChangeArrowheads="1"/>
              </p:cNvSpPr>
              <p:nvPr/>
            </p:nvSpPr>
            <p:spPr bwMode="auto">
              <a:xfrm>
                <a:off x="2439988" y="2017713"/>
                <a:ext cx="2480180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9250" name="Rectangle 3"/>
              <p:cNvSpPr>
                <a:spLocks noChangeArrowheads="1"/>
              </p:cNvSpPr>
              <p:nvPr/>
            </p:nvSpPr>
            <p:spPr bwMode="auto">
              <a:xfrm>
                <a:off x="2549525" y="2116138"/>
                <a:ext cx="177800" cy="144462"/>
              </a:xfrm>
              <a:prstGeom prst="rect">
                <a:avLst/>
              </a:prstGeom>
              <a:solidFill>
                <a:srgbClr val="FF99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9251" name="Rectangle 4"/>
              <p:cNvSpPr>
                <a:spLocks noChangeArrowheads="1"/>
              </p:cNvSpPr>
              <p:nvPr/>
            </p:nvSpPr>
            <p:spPr bwMode="auto">
              <a:xfrm>
                <a:off x="2549525" y="2381250"/>
                <a:ext cx="177800" cy="144463"/>
              </a:xfrm>
              <a:prstGeom prst="rect">
                <a:avLst/>
              </a:prstGeom>
              <a:solidFill>
                <a:srgbClr val="00B2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9252" name="ZoneTexte 84"/>
              <p:cNvSpPr txBox="1">
                <a:spLocks noChangeArrowheads="1"/>
              </p:cNvSpPr>
              <p:nvPr/>
            </p:nvSpPr>
            <p:spPr bwMode="auto">
              <a:xfrm>
                <a:off x="2706688" y="2024837"/>
                <a:ext cx="1928429" cy="3074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400" b="1" dirty="0">
                    <a:solidFill>
                      <a:srgbClr val="333399"/>
                    </a:solidFill>
                    <a:latin typeface="Calibri" pitchFamily="34" charset="0"/>
                  </a:rPr>
                  <a:t>DTG/ABC/3TC (N = 248)</a:t>
                </a:r>
              </a:p>
            </p:txBody>
          </p:sp>
          <p:sp>
            <p:nvSpPr>
              <p:cNvPr id="9253" name="ZoneTexte 85"/>
              <p:cNvSpPr txBox="1">
                <a:spLocks noChangeArrowheads="1"/>
              </p:cNvSpPr>
              <p:nvPr/>
            </p:nvSpPr>
            <p:spPr bwMode="auto">
              <a:xfrm>
                <a:off x="2706688" y="2290527"/>
                <a:ext cx="2213481" cy="3074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400" b="1" dirty="0">
                    <a:solidFill>
                      <a:srgbClr val="333399"/>
                    </a:solidFill>
                    <a:latin typeface="Calibri" pitchFamily="34" charset="0"/>
                  </a:rPr>
                  <a:t>ATV + r + FTC/TDF (N = 247)</a:t>
                </a:r>
              </a:p>
            </p:txBody>
          </p:sp>
        </p:grpSp>
        <p:sp>
          <p:nvSpPr>
            <p:cNvPr id="9219" name="Rectangle 133"/>
            <p:cNvSpPr>
              <a:spLocks noChangeArrowheads="1"/>
            </p:cNvSpPr>
            <p:nvPr/>
          </p:nvSpPr>
          <p:spPr bwMode="auto">
            <a:xfrm>
              <a:off x="747994" y="2904827"/>
              <a:ext cx="467999" cy="2444750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20" name="Rectangle 135"/>
            <p:cNvSpPr>
              <a:spLocks noChangeArrowheads="1"/>
            </p:cNvSpPr>
            <p:nvPr/>
          </p:nvSpPr>
          <p:spPr bwMode="auto">
            <a:xfrm>
              <a:off x="163737" y="4576207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>25</a:t>
              </a:r>
            </a:p>
          </p:txBody>
        </p:sp>
        <p:sp>
          <p:nvSpPr>
            <p:cNvPr id="9221" name="Rectangle 136"/>
            <p:cNvSpPr>
              <a:spLocks noChangeArrowheads="1"/>
            </p:cNvSpPr>
            <p:nvPr/>
          </p:nvSpPr>
          <p:spPr bwMode="auto">
            <a:xfrm>
              <a:off x="163737" y="3884057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>50</a:t>
              </a:r>
            </a:p>
          </p:txBody>
        </p:sp>
        <p:sp>
          <p:nvSpPr>
            <p:cNvPr id="9222" name="Rectangle 137"/>
            <p:cNvSpPr>
              <a:spLocks noChangeArrowheads="1"/>
            </p:cNvSpPr>
            <p:nvPr/>
          </p:nvSpPr>
          <p:spPr bwMode="auto">
            <a:xfrm>
              <a:off x="78778" y="2502932"/>
              <a:ext cx="25487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 dirty="0">
                  <a:solidFill>
                    <a:srgbClr val="000066"/>
                  </a:solidFill>
                  <a:cs typeface="Arial" charset="0"/>
                </a:rPr>
                <a:t>100</a:t>
              </a:r>
            </a:p>
          </p:txBody>
        </p:sp>
        <p:sp>
          <p:nvSpPr>
            <p:cNvPr id="9223" name="Rectangle 138"/>
            <p:cNvSpPr>
              <a:spLocks noChangeArrowheads="1"/>
            </p:cNvSpPr>
            <p:nvPr/>
          </p:nvSpPr>
          <p:spPr bwMode="auto">
            <a:xfrm>
              <a:off x="163737" y="3193494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>75</a:t>
              </a:r>
            </a:p>
          </p:txBody>
        </p:sp>
        <p:sp>
          <p:nvSpPr>
            <p:cNvPr id="9224" name="Line 139"/>
            <p:cNvSpPr>
              <a:spLocks noChangeShapeType="1"/>
            </p:cNvSpPr>
            <p:nvPr/>
          </p:nvSpPr>
          <p:spPr bwMode="auto">
            <a:xfrm>
              <a:off x="389218" y="4668539"/>
              <a:ext cx="1190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5" name="Line 140"/>
            <p:cNvSpPr>
              <a:spLocks noChangeShapeType="1"/>
            </p:cNvSpPr>
            <p:nvPr/>
          </p:nvSpPr>
          <p:spPr bwMode="auto">
            <a:xfrm>
              <a:off x="389218" y="3977977"/>
              <a:ext cx="1190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6" name="Line 141"/>
            <p:cNvSpPr>
              <a:spLocks noChangeShapeType="1"/>
            </p:cNvSpPr>
            <p:nvPr/>
          </p:nvSpPr>
          <p:spPr bwMode="auto">
            <a:xfrm>
              <a:off x="389218" y="2593677"/>
              <a:ext cx="1190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7" name="Line 142"/>
            <p:cNvSpPr>
              <a:spLocks noChangeShapeType="1"/>
            </p:cNvSpPr>
            <p:nvPr/>
          </p:nvSpPr>
          <p:spPr bwMode="auto">
            <a:xfrm>
              <a:off x="389218" y="3284239"/>
              <a:ext cx="1190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8" name="Line 143"/>
            <p:cNvSpPr>
              <a:spLocks noChangeShapeType="1"/>
            </p:cNvSpPr>
            <p:nvPr/>
          </p:nvSpPr>
          <p:spPr bwMode="auto">
            <a:xfrm>
              <a:off x="506693" y="2597804"/>
              <a:ext cx="1587" cy="281844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9" name="Rectangle 144"/>
            <p:cNvSpPr>
              <a:spLocks noChangeArrowheads="1"/>
            </p:cNvSpPr>
            <p:nvPr/>
          </p:nvSpPr>
          <p:spPr bwMode="auto">
            <a:xfrm>
              <a:off x="729190" y="2538114"/>
              <a:ext cx="50560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81.9</a:t>
              </a:r>
            </a:p>
          </p:txBody>
        </p:sp>
        <p:sp>
          <p:nvSpPr>
            <p:cNvPr id="9230" name="Rectangle 145"/>
            <p:cNvSpPr>
              <a:spLocks noChangeArrowheads="1"/>
            </p:cNvSpPr>
            <p:nvPr/>
          </p:nvSpPr>
          <p:spPr bwMode="auto">
            <a:xfrm>
              <a:off x="1283510" y="2899848"/>
              <a:ext cx="50560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71.3</a:t>
              </a:r>
            </a:p>
          </p:txBody>
        </p:sp>
        <p:sp>
          <p:nvSpPr>
            <p:cNvPr id="9231" name="Rectangle 151"/>
            <p:cNvSpPr>
              <a:spLocks noChangeArrowheads="1"/>
            </p:cNvSpPr>
            <p:nvPr/>
          </p:nvSpPr>
          <p:spPr bwMode="auto">
            <a:xfrm>
              <a:off x="1302313" y="3217861"/>
              <a:ext cx="467999" cy="2131715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32" name="ZoneTexte 86"/>
            <p:cNvSpPr txBox="1">
              <a:spLocks noChangeArrowheads="1"/>
            </p:cNvSpPr>
            <p:nvPr/>
          </p:nvSpPr>
          <p:spPr bwMode="auto">
            <a:xfrm>
              <a:off x="493828" y="5836155"/>
              <a:ext cx="1494768" cy="757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Adjusted </a:t>
              </a:r>
              <a:r>
                <a:rPr lang="en-GB" sz="1200" dirty="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(95% CI) </a:t>
              </a:r>
              <a:r>
                <a:rPr lang="en-GB" sz="1200" dirty="0">
                  <a:solidFill>
                    <a:srgbClr val="000066"/>
                  </a:solidFill>
                </a:rPr>
                <a:t>=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 10.5 % (3.1 ; 17.8)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p = 0.005</a:t>
              </a:r>
            </a:p>
          </p:txBody>
        </p:sp>
        <p:sp>
          <p:nvSpPr>
            <p:cNvPr id="9233" name="Rectangle 133"/>
            <p:cNvSpPr>
              <a:spLocks noChangeArrowheads="1"/>
            </p:cNvSpPr>
            <p:nvPr/>
          </p:nvSpPr>
          <p:spPr bwMode="auto">
            <a:xfrm>
              <a:off x="2051720" y="5182889"/>
              <a:ext cx="467999" cy="166688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34" name="Rectangle 144"/>
            <p:cNvSpPr>
              <a:spLocks noChangeArrowheads="1"/>
            </p:cNvSpPr>
            <p:nvPr/>
          </p:nvSpPr>
          <p:spPr bwMode="auto">
            <a:xfrm>
              <a:off x="2147701" y="4870321"/>
              <a:ext cx="27603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6</a:t>
              </a:r>
            </a:p>
          </p:txBody>
        </p:sp>
        <p:sp>
          <p:nvSpPr>
            <p:cNvPr id="9235" name="Rectangle 145"/>
            <p:cNvSpPr>
              <a:spLocks noChangeArrowheads="1"/>
            </p:cNvSpPr>
            <p:nvPr/>
          </p:nvSpPr>
          <p:spPr bwMode="auto">
            <a:xfrm>
              <a:off x="2633248" y="4582289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14</a:t>
              </a:r>
            </a:p>
          </p:txBody>
        </p:sp>
        <p:sp>
          <p:nvSpPr>
            <p:cNvPr id="9236" name="Rectangle 151"/>
            <p:cNvSpPr>
              <a:spLocks noChangeArrowheads="1"/>
            </p:cNvSpPr>
            <p:nvPr/>
          </p:nvSpPr>
          <p:spPr bwMode="auto">
            <a:xfrm>
              <a:off x="2582953" y="4941168"/>
              <a:ext cx="467999" cy="408409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37" name="Line 146"/>
            <p:cNvSpPr>
              <a:spLocks noChangeShapeType="1"/>
            </p:cNvSpPr>
            <p:nvPr/>
          </p:nvSpPr>
          <p:spPr bwMode="auto">
            <a:xfrm>
              <a:off x="389218" y="5351164"/>
              <a:ext cx="408012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8" name="Rectangle 40"/>
            <p:cNvSpPr>
              <a:spLocks noChangeArrowheads="1"/>
            </p:cNvSpPr>
            <p:nvPr/>
          </p:nvSpPr>
          <p:spPr bwMode="auto">
            <a:xfrm>
              <a:off x="841962" y="5370214"/>
              <a:ext cx="84234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200" b="1" dirty="0" err="1">
                  <a:solidFill>
                    <a:srgbClr val="000066"/>
                  </a:solidFill>
                  <a:cs typeface="Arial" charset="0"/>
                </a:rPr>
                <a:t>Virologic</a:t>
              </a:r>
              <a:br>
                <a:rPr lang="en-GB" sz="1200" b="1" dirty="0">
                  <a:solidFill>
                    <a:srgbClr val="000066"/>
                  </a:solidFill>
                  <a:cs typeface="Arial" charset="0"/>
                </a:rPr>
              </a:br>
              <a:r>
                <a:rPr lang="en-GB" sz="1200" b="1" dirty="0">
                  <a:solidFill>
                    <a:srgbClr val="000066"/>
                  </a:solidFill>
                  <a:cs typeface="Arial" charset="0"/>
                </a:rPr>
                <a:t>success</a:t>
              </a:r>
            </a:p>
          </p:txBody>
        </p:sp>
        <p:sp>
          <p:nvSpPr>
            <p:cNvPr id="9239" name="Rectangle 41"/>
            <p:cNvSpPr>
              <a:spLocks noChangeArrowheads="1"/>
            </p:cNvSpPr>
            <p:nvPr/>
          </p:nvSpPr>
          <p:spPr bwMode="auto">
            <a:xfrm>
              <a:off x="1949827" y="5370214"/>
              <a:ext cx="120214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200" b="1" dirty="0" err="1">
                  <a:solidFill>
                    <a:srgbClr val="000066"/>
                  </a:solidFill>
                  <a:cs typeface="Arial" charset="0"/>
                </a:rPr>
                <a:t>Virologic</a:t>
              </a:r>
              <a:br>
                <a:rPr lang="en-GB" sz="1200" b="1" dirty="0">
                  <a:solidFill>
                    <a:srgbClr val="000066"/>
                  </a:solidFill>
                  <a:cs typeface="Arial" charset="0"/>
                </a:rPr>
              </a:br>
              <a:r>
                <a:rPr lang="en-GB" sz="1200" b="1" dirty="0">
                  <a:solidFill>
                    <a:srgbClr val="000066"/>
                  </a:solidFill>
                  <a:cs typeface="Arial" charset="0"/>
                </a:rPr>
                <a:t>non-response</a:t>
              </a:r>
            </a:p>
          </p:txBody>
        </p:sp>
        <p:sp>
          <p:nvSpPr>
            <p:cNvPr id="9242" name="Text Box 148"/>
            <p:cNvSpPr txBox="1">
              <a:spLocks noChangeArrowheads="1"/>
            </p:cNvSpPr>
            <p:nvPr/>
          </p:nvSpPr>
          <p:spPr bwMode="auto">
            <a:xfrm>
              <a:off x="81243" y="2107902"/>
              <a:ext cx="39052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9243" name="Rectangle 135"/>
            <p:cNvSpPr>
              <a:spLocks noChangeArrowheads="1"/>
            </p:cNvSpPr>
            <p:nvPr/>
          </p:nvSpPr>
          <p:spPr bwMode="auto">
            <a:xfrm>
              <a:off x="248696" y="5244544"/>
              <a:ext cx="8495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9244" name="Rectangle 133"/>
            <p:cNvSpPr>
              <a:spLocks noChangeArrowheads="1"/>
            </p:cNvSpPr>
            <p:nvPr/>
          </p:nvSpPr>
          <p:spPr bwMode="auto">
            <a:xfrm>
              <a:off x="3366001" y="5026443"/>
              <a:ext cx="467999" cy="323134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45" name="Rectangle 151"/>
            <p:cNvSpPr>
              <a:spLocks noChangeArrowheads="1"/>
            </p:cNvSpPr>
            <p:nvPr/>
          </p:nvSpPr>
          <p:spPr bwMode="auto">
            <a:xfrm>
              <a:off x="3901075" y="4919116"/>
              <a:ext cx="467999" cy="430461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46" name="Rectangle 144"/>
            <p:cNvSpPr>
              <a:spLocks noChangeArrowheads="1"/>
            </p:cNvSpPr>
            <p:nvPr/>
          </p:nvSpPr>
          <p:spPr bwMode="auto">
            <a:xfrm>
              <a:off x="3416296" y="4691580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12</a:t>
              </a:r>
            </a:p>
          </p:txBody>
        </p:sp>
        <p:sp>
          <p:nvSpPr>
            <p:cNvPr id="9247" name="Rectangle 145"/>
            <p:cNvSpPr>
              <a:spLocks noChangeArrowheads="1"/>
            </p:cNvSpPr>
            <p:nvPr/>
          </p:nvSpPr>
          <p:spPr bwMode="auto">
            <a:xfrm>
              <a:off x="3951370" y="4579731"/>
              <a:ext cx="36740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15</a:t>
              </a:r>
            </a:p>
          </p:txBody>
        </p:sp>
        <p:sp>
          <p:nvSpPr>
            <p:cNvPr id="9248" name="Rectangle 41"/>
            <p:cNvSpPr>
              <a:spLocks noChangeArrowheads="1"/>
            </p:cNvSpPr>
            <p:nvPr/>
          </p:nvSpPr>
          <p:spPr bwMode="auto">
            <a:xfrm>
              <a:off x="3319026" y="5374977"/>
              <a:ext cx="107593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200" b="1" dirty="0">
                  <a:solidFill>
                    <a:srgbClr val="000066"/>
                  </a:solidFill>
                  <a:cs typeface="Arial" charset="0"/>
                </a:rPr>
                <a:t>No </a:t>
              </a:r>
              <a:r>
                <a:rPr lang="en-GB" sz="1200" b="1" dirty="0" err="1">
                  <a:solidFill>
                    <a:srgbClr val="000066"/>
                  </a:solidFill>
                  <a:cs typeface="Arial" charset="0"/>
                </a:rPr>
                <a:t>virologic</a:t>
              </a:r>
              <a:endParaRPr lang="en-GB" sz="1200" b="1" dirty="0">
                <a:solidFill>
                  <a:srgbClr val="000066"/>
                </a:solidFill>
                <a:cs typeface="Arial" charset="0"/>
              </a:endParaRPr>
            </a:p>
            <a:p>
              <a:pPr algn="ctr" defTabSz="914400">
                <a:spcBef>
                  <a:spcPct val="5000"/>
                </a:spcBef>
              </a:pPr>
              <a:r>
                <a:rPr lang="en-GB" sz="1200" b="1" dirty="0">
                  <a:solidFill>
                    <a:srgbClr val="000066"/>
                  </a:solidFill>
                  <a:cs typeface="Arial" charset="0"/>
                </a:rPr>
                <a:t>data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6093561" y="1732746"/>
            <a:ext cx="20788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000" b="1" dirty="0">
                <a:solidFill>
                  <a:srgbClr val="333399"/>
                </a:solidFill>
                <a:latin typeface="Calibri" pitchFamily="34" charset="0"/>
                <a:cs typeface="Arial" charset="0"/>
              </a:rPr>
              <a:t>By baseline strata</a:t>
            </a:r>
            <a:endParaRPr lang="fr-FR" sz="2000" dirty="0"/>
          </a:p>
        </p:txBody>
      </p:sp>
      <p:sp>
        <p:nvSpPr>
          <p:cNvPr id="41" name="AutoShape 162"/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ARIA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5" cy="1106488"/>
          </a:xfrm>
        </p:spPr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ARIA </a:t>
            </a:r>
            <a:r>
              <a:rPr lang="fr-FR" sz="3200" dirty="0" err="1">
                <a:ea typeface="ＭＳ Ｐゴシック" pitchFamily="34" charset="-128"/>
              </a:rPr>
              <a:t>Study</a:t>
            </a:r>
            <a:r>
              <a:rPr lang="en-GB" sz="3200" dirty="0">
                <a:ea typeface="ＭＳ Ｐゴシック" pitchFamily="34" charset="-128"/>
              </a:rPr>
              <a:t>: DTG/ABC/3TC QD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vs ATV + r + FTC/TDF QD in Women</a:t>
            </a:r>
            <a:endParaRPr lang="fr-FR" sz="3200" dirty="0"/>
          </a:p>
        </p:txBody>
      </p:sp>
      <p:sp>
        <p:nvSpPr>
          <p:cNvPr id="44" name="Espace réservé du contenu 2"/>
          <p:cNvSpPr>
            <a:spLocks/>
          </p:cNvSpPr>
          <p:nvPr/>
        </p:nvSpPr>
        <p:spPr bwMode="auto">
          <a:xfrm>
            <a:off x="4499992" y="4725144"/>
            <a:ext cx="459003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000" b="1" dirty="0">
                <a:solidFill>
                  <a:srgbClr val="CC3300"/>
                </a:solidFill>
                <a:latin typeface="Calibri" pitchFamily="34" charset="0"/>
              </a:rPr>
              <a:t>Emergence of resistance</a:t>
            </a:r>
          </a:p>
          <a:p>
            <a:pPr marL="450850" lvl="1" indent="-18415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1400" dirty="0">
                <a:solidFill>
                  <a:srgbClr val="000066"/>
                </a:solidFill>
              </a:rPr>
              <a:t>Confirmed </a:t>
            </a:r>
            <a:r>
              <a:rPr lang="en-GB" sz="1400" dirty="0" err="1">
                <a:solidFill>
                  <a:srgbClr val="000066"/>
                </a:solidFill>
              </a:rPr>
              <a:t>virologic</a:t>
            </a:r>
            <a:r>
              <a:rPr lang="en-GB" sz="1400" dirty="0">
                <a:solidFill>
                  <a:srgbClr val="000066"/>
                </a:solidFill>
              </a:rPr>
              <a:t> failure (HIV RNA ≥ 400 c/mL):</a:t>
            </a:r>
            <a:br>
              <a:rPr lang="en-GB" sz="1400" dirty="0">
                <a:solidFill>
                  <a:srgbClr val="000066"/>
                </a:solidFill>
              </a:rPr>
            </a:br>
            <a:r>
              <a:rPr lang="en-GB" sz="1400" dirty="0">
                <a:solidFill>
                  <a:srgbClr val="000066"/>
                </a:solidFill>
              </a:rPr>
              <a:t>6 DTG/ABC/3TC vs 4 ATV + r + FTC/TDF</a:t>
            </a:r>
          </a:p>
          <a:p>
            <a:pPr marL="450850" lvl="1" indent="-18415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1400" dirty="0">
                <a:solidFill>
                  <a:srgbClr val="000066"/>
                </a:solidFill>
              </a:rPr>
              <a:t>Mutations emergence at failure</a:t>
            </a:r>
          </a:p>
          <a:p>
            <a:pPr marL="809625" lvl="2" indent="-18415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1400" dirty="0">
                <a:solidFill>
                  <a:srgbClr val="000066"/>
                </a:solidFill>
              </a:rPr>
              <a:t>DTG/ABC/3TC, N = 2 (K219K/Q, E138E/G)</a:t>
            </a:r>
          </a:p>
          <a:p>
            <a:pPr marL="809625" lvl="2" indent="-18415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1400" dirty="0">
                <a:solidFill>
                  <a:srgbClr val="000066"/>
                </a:solidFill>
              </a:rPr>
              <a:t>ATV + r + FTC/TDF, N = 1 (M184V)</a:t>
            </a:r>
          </a:p>
        </p:txBody>
      </p:sp>
      <p:graphicFrame>
        <p:nvGraphicFramePr>
          <p:cNvPr id="45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203496"/>
              </p:ext>
            </p:extLst>
          </p:nvPr>
        </p:nvGraphicFramePr>
        <p:xfrm>
          <a:off x="4338778" y="2196404"/>
          <a:ext cx="4735001" cy="1619532"/>
        </p:xfrm>
        <a:graphic>
          <a:graphicData uri="http://schemas.openxmlformats.org/drawingml/2006/table">
            <a:tbl>
              <a:tblPr/>
              <a:tblGrid>
                <a:gridCol w="1975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1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2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DTG/ABC/3TC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 + r + FTC/TDF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443">
                <a:tc>
                  <a:txBody>
                    <a:bodyPr/>
                    <a:lstStyle/>
                    <a:p>
                      <a:pPr marL="0" marR="0" lvl="0" indent="9207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 RNA ≤ 10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c/mL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82.6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74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443">
                <a:tc>
                  <a:txBody>
                    <a:bodyPr/>
                    <a:lstStyle/>
                    <a:p>
                      <a:pPr marL="0" marR="0" lvl="0" indent="9207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 RNA &gt; 10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c/mL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79.7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63.6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443">
                <a:tc>
                  <a:txBody>
                    <a:bodyPr/>
                    <a:lstStyle/>
                    <a:p>
                      <a:pPr marL="0" marR="0" lvl="0" indent="9207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≤ 350/mm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85.4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71.8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443">
                <a:tc>
                  <a:txBody>
                    <a:bodyPr/>
                    <a:lstStyle/>
                    <a:p>
                      <a:pPr marL="0" marR="0" lvl="0" indent="9207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&gt; 350/mm</a:t>
                      </a:r>
                      <a:r>
                        <a:rPr kumimoji="0" lang="en-GB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78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66"/>
                          </a:solidFill>
                        </a:rPr>
                        <a:t>70.7</a:t>
                      </a: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6" name="ZoneTexte 69"/>
          <p:cNvSpPr txBox="1">
            <a:spLocks noChangeArrowheads="1"/>
          </p:cNvSpPr>
          <p:nvPr/>
        </p:nvSpPr>
        <p:spPr bwMode="auto">
          <a:xfrm>
            <a:off x="6416500" y="6582618"/>
            <a:ext cx="27205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Orrell</a:t>
            </a:r>
            <a:r>
              <a:rPr lang="fr-FR" sz="1200" i="1" dirty="0">
                <a:solidFill>
                  <a:srgbClr val="CC0000"/>
                </a:solidFill>
              </a:rPr>
              <a:t> C. Lancet HIV 2017 4:e536-46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576794" y="1829832"/>
            <a:ext cx="5112567" cy="4775557"/>
            <a:chOff x="78778" y="2089284"/>
            <a:chExt cx="4390562" cy="4507079"/>
          </a:xfrm>
        </p:grpSpPr>
        <p:grpSp>
          <p:nvGrpSpPr>
            <p:cNvPr id="9240" name="Groupe 54"/>
            <p:cNvGrpSpPr>
              <a:grpSpLocks/>
            </p:cNvGrpSpPr>
            <p:nvPr/>
          </p:nvGrpSpPr>
          <p:grpSpPr bwMode="auto">
            <a:xfrm>
              <a:off x="1283129" y="2089284"/>
              <a:ext cx="2516058" cy="592743"/>
              <a:chOff x="2439988" y="2017713"/>
              <a:chExt cx="2515828" cy="592137"/>
            </a:xfrm>
          </p:grpSpPr>
          <p:sp>
            <p:nvSpPr>
              <p:cNvPr id="9249" name="AutoShape 165"/>
              <p:cNvSpPr>
                <a:spLocks noChangeArrowheads="1"/>
              </p:cNvSpPr>
              <p:nvPr/>
            </p:nvSpPr>
            <p:spPr bwMode="auto">
              <a:xfrm>
                <a:off x="2439988" y="2017713"/>
                <a:ext cx="2480180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9250" name="Rectangle 3"/>
              <p:cNvSpPr>
                <a:spLocks noChangeArrowheads="1"/>
              </p:cNvSpPr>
              <p:nvPr/>
            </p:nvSpPr>
            <p:spPr bwMode="auto">
              <a:xfrm>
                <a:off x="2549525" y="2116138"/>
                <a:ext cx="177800" cy="144462"/>
              </a:xfrm>
              <a:prstGeom prst="rect">
                <a:avLst/>
              </a:prstGeom>
              <a:solidFill>
                <a:srgbClr val="FF99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9251" name="Rectangle 4"/>
              <p:cNvSpPr>
                <a:spLocks noChangeArrowheads="1"/>
              </p:cNvSpPr>
              <p:nvPr/>
            </p:nvSpPr>
            <p:spPr bwMode="auto">
              <a:xfrm>
                <a:off x="2549525" y="2381250"/>
                <a:ext cx="177800" cy="144463"/>
              </a:xfrm>
              <a:prstGeom prst="rect">
                <a:avLst/>
              </a:prstGeom>
              <a:solidFill>
                <a:srgbClr val="00B2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9252" name="ZoneTexte 84"/>
              <p:cNvSpPr txBox="1">
                <a:spLocks noChangeArrowheads="1"/>
              </p:cNvSpPr>
              <p:nvPr/>
            </p:nvSpPr>
            <p:spPr bwMode="auto">
              <a:xfrm>
                <a:off x="2706688" y="2024837"/>
                <a:ext cx="1948906" cy="3074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400" b="1" dirty="0">
                    <a:solidFill>
                      <a:srgbClr val="333399"/>
                    </a:solidFill>
                    <a:latin typeface="Calibri" pitchFamily="34" charset="0"/>
                  </a:rPr>
                  <a:t>DTG/ABC/3TC (N = 230)</a:t>
                </a:r>
              </a:p>
            </p:txBody>
          </p:sp>
          <p:sp>
            <p:nvSpPr>
              <p:cNvPr id="9253" name="ZoneTexte 85"/>
              <p:cNvSpPr txBox="1">
                <a:spLocks noChangeArrowheads="1"/>
              </p:cNvSpPr>
              <p:nvPr/>
            </p:nvSpPr>
            <p:spPr bwMode="auto">
              <a:xfrm>
                <a:off x="2706688" y="2290527"/>
                <a:ext cx="2249128" cy="3074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400" b="1" dirty="0">
                    <a:solidFill>
                      <a:srgbClr val="333399"/>
                    </a:solidFill>
                    <a:latin typeface="Calibri" pitchFamily="34" charset="0"/>
                  </a:rPr>
                  <a:t>ATV + r + FTC/TDF (N = 225)</a:t>
                </a:r>
              </a:p>
            </p:txBody>
          </p:sp>
        </p:grpSp>
        <p:sp>
          <p:nvSpPr>
            <p:cNvPr id="9219" name="Rectangle 133"/>
            <p:cNvSpPr>
              <a:spLocks noChangeArrowheads="1"/>
            </p:cNvSpPr>
            <p:nvPr/>
          </p:nvSpPr>
          <p:spPr bwMode="auto">
            <a:xfrm>
              <a:off x="747994" y="2832827"/>
              <a:ext cx="467999" cy="2516750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20" name="Rectangle 135"/>
            <p:cNvSpPr>
              <a:spLocks noChangeArrowheads="1"/>
            </p:cNvSpPr>
            <p:nvPr/>
          </p:nvSpPr>
          <p:spPr bwMode="auto">
            <a:xfrm>
              <a:off x="163737" y="4576207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>25</a:t>
              </a:r>
            </a:p>
          </p:txBody>
        </p:sp>
        <p:sp>
          <p:nvSpPr>
            <p:cNvPr id="9221" name="Rectangle 136"/>
            <p:cNvSpPr>
              <a:spLocks noChangeArrowheads="1"/>
            </p:cNvSpPr>
            <p:nvPr/>
          </p:nvSpPr>
          <p:spPr bwMode="auto">
            <a:xfrm>
              <a:off x="163737" y="3884057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>50</a:t>
              </a:r>
            </a:p>
          </p:txBody>
        </p:sp>
        <p:sp>
          <p:nvSpPr>
            <p:cNvPr id="9222" name="Rectangle 137"/>
            <p:cNvSpPr>
              <a:spLocks noChangeArrowheads="1"/>
            </p:cNvSpPr>
            <p:nvPr/>
          </p:nvSpPr>
          <p:spPr bwMode="auto">
            <a:xfrm>
              <a:off x="78778" y="2502932"/>
              <a:ext cx="25487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 dirty="0">
                  <a:solidFill>
                    <a:srgbClr val="000066"/>
                  </a:solidFill>
                  <a:cs typeface="Arial" charset="0"/>
                </a:rPr>
                <a:t>100</a:t>
              </a:r>
            </a:p>
          </p:txBody>
        </p:sp>
        <p:sp>
          <p:nvSpPr>
            <p:cNvPr id="9223" name="Rectangle 138"/>
            <p:cNvSpPr>
              <a:spLocks noChangeArrowheads="1"/>
            </p:cNvSpPr>
            <p:nvPr/>
          </p:nvSpPr>
          <p:spPr bwMode="auto">
            <a:xfrm>
              <a:off x="163737" y="3193494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>75</a:t>
              </a:r>
            </a:p>
          </p:txBody>
        </p:sp>
        <p:sp>
          <p:nvSpPr>
            <p:cNvPr id="9224" name="Line 139"/>
            <p:cNvSpPr>
              <a:spLocks noChangeShapeType="1"/>
            </p:cNvSpPr>
            <p:nvPr/>
          </p:nvSpPr>
          <p:spPr bwMode="auto">
            <a:xfrm>
              <a:off x="389218" y="4668539"/>
              <a:ext cx="1190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5" name="Line 140"/>
            <p:cNvSpPr>
              <a:spLocks noChangeShapeType="1"/>
            </p:cNvSpPr>
            <p:nvPr/>
          </p:nvSpPr>
          <p:spPr bwMode="auto">
            <a:xfrm>
              <a:off x="389218" y="3977977"/>
              <a:ext cx="1190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6" name="Line 141"/>
            <p:cNvSpPr>
              <a:spLocks noChangeShapeType="1"/>
            </p:cNvSpPr>
            <p:nvPr/>
          </p:nvSpPr>
          <p:spPr bwMode="auto">
            <a:xfrm>
              <a:off x="389218" y="2593677"/>
              <a:ext cx="1190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7" name="Line 142"/>
            <p:cNvSpPr>
              <a:spLocks noChangeShapeType="1"/>
            </p:cNvSpPr>
            <p:nvPr/>
          </p:nvSpPr>
          <p:spPr bwMode="auto">
            <a:xfrm>
              <a:off x="389218" y="3284239"/>
              <a:ext cx="1190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8" name="Line 143"/>
            <p:cNvSpPr>
              <a:spLocks noChangeShapeType="1"/>
            </p:cNvSpPr>
            <p:nvPr/>
          </p:nvSpPr>
          <p:spPr bwMode="auto">
            <a:xfrm>
              <a:off x="506693" y="2597804"/>
              <a:ext cx="1587" cy="281844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9" name="Rectangle 144"/>
            <p:cNvSpPr>
              <a:spLocks noChangeArrowheads="1"/>
            </p:cNvSpPr>
            <p:nvPr/>
          </p:nvSpPr>
          <p:spPr bwMode="auto">
            <a:xfrm>
              <a:off x="798664" y="2420888"/>
              <a:ext cx="36665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86</a:t>
              </a:r>
            </a:p>
          </p:txBody>
        </p:sp>
        <p:sp>
          <p:nvSpPr>
            <p:cNvPr id="9230" name="Rectangle 145"/>
            <p:cNvSpPr>
              <a:spLocks noChangeArrowheads="1"/>
            </p:cNvSpPr>
            <p:nvPr/>
          </p:nvSpPr>
          <p:spPr bwMode="auto">
            <a:xfrm>
              <a:off x="1352984" y="2780928"/>
              <a:ext cx="36665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76</a:t>
              </a:r>
            </a:p>
          </p:txBody>
        </p:sp>
        <p:sp>
          <p:nvSpPr>
            <p:cNvPr id="9231" name="Rectangle 151"/>
            <p:cNvSpPr>
              <a:spLocks noChangeArrowheads="1"/>
            </p:cNvSpPr>
            <p:nvPr/>
          </p:nvSpPr>
          <p:spPr bwMode="auto">
            <a:xfrm>
              <a:off x="1302313" y="3117577"/>
              <a:ext cx="467999" cy="2232000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32" name="ZoneTexte 86"/>
            <p:cNvSpPr txBox="1">
              <a:spLocks noChangeArrowheads="1"/>
            </p:cNvSpPr>
            <p:nvPr/>
          </p:nvSpPr>
          <p:spPr bwMode="auto">
            <a:xfrm>
              <a:off x="485136" y="5836155"/>
              <a:ext cx="1512153" cy="760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Adjusted </a:t>
              </a:r>
              <a:r>
                <a:rPr lang="en-GB" sz="1200" dirty="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(95% CI) </a:t>
              </a:r>
              <a:r>
                <a:rPr lang="en-GB" sz="1200" dirty="0">
                  <a:solidFill>
                    <a:srgbClr val="000066"/>
                  </a:solidFill>
                </a:rPr>
                <a:t>=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 9.7% (2.6 ; 16.8)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200" dirty="0">
                  <a:solidFill>
                    <a:srgbClr val="000066"/>
                  </a:solidFill>
                </a:rPr>
                <a:t>p = 0.005</a:t>
              </a:r>
            </a:p>
          </p:txBody>
        </p:sp>
        <p:sp>
          <p:nvSpPr>
            <p:cNvPr id="9233" name="Rectangle 133"/>
            <p:cNvSpPr>
              <a:spLocks noChangeArrowheads="1"/>
            </p:cNvSpPr>
            <p:nvPr/>
          </p:nvSpPr>
          <p:spPr bwMode="auto">
            <a:xfrm>
              <a:off x="2051720" y="5182889"/>
              <a:ext cx="467999" cy="166688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34" name="Rectangle 144"/>
            <p:cNvSpPr>
              <a:spLocks noChangeArrowheads="1"/>
            </p:cNvSpPr>
            <p:nvPr/>
          </p:nvSpPr>
          <p:spPr bwMode="auto">
            <a:xfrm>
              <a:off x="2147701" y="4870321"/>
              <a:ext cx="27603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6</a:t>
              </a:r>
            </a:p>
          </p:txBody>
        </p:sp>
        <p:sp>
          <p:nvSpPr>
            <p:cNvPr id="9235" name="Rectangle 145"/>
            <p:cNvSpPr>
              <a:spLocks noChangeArrowheads="1"/>
            </p:cNvSpPr>
            <p:nvPr/>
          </p:nvSpPr>
          <p:spPr bwMode="auto">
            <a:xfrm>
              <a:off x="2633623" y="4685074"/>
              <a:ext cx="36665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11</a:t>
              </a:r>
            </a:p>
          </p:txBody>
        </p:sp>
        <p:sp>
          <p:nvSpPr>
            <p:cNvPr id="9236" name="Rectangle 151"/>
            <p:cNvSpPr>
              <a:spLocks noChangeArrowheads="1"/>
            </p:cNvSpPr>
            <p:nvPr/>
          </p:nvSpPr>
          <p:spPr bwMode="auto">
            <a:xfrm>
              <a:off x="2582953" y="5025577"/>
              <a:ext cx="467999" cy="324000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37" name="Line 146"/>
            <p:cNvSpPr>
              <a:spLocks noChangeShapeType="1"/>
            </p:cNvSpPr>
            <p:nvPr/>
          </p:nvSpPr>
          <p:spPr bwMode="auto">
            <a:xfrm>
              <a:off x="389218" y="5351164"/>
              <a:ext cx="408012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8" name="Rectangle 40"/>
            <p:cNvSpPr>
              <a:spLocks noChangeArrowheads="1"/>
            </p:cNvSpPr>
            <p:nvPr/>
          </p:nvSpPr>
          <p:spPr bwMode="auto">
            <a:xfrm>
              <a:off x="841962" y="5370214"/>
              <a:ext cx="84234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200" b="1" dirty="0" err="1">
                  <a:solidFill>
                    <a:srgbClr val="000066"/>
                  </a:solidFill>
                  <a:cs typeface="Arial" charset="0"/>
                </a:rPr>
                <a:t>Virologic</a:t>
              </a:r>
              <a:br>
                <a:rPr lang="en-GB" sz="1200" b="1" dirty="0">
                  <a:solidFill>
                    <a:srgbClr val="000066"/>
                  </a:solidFill>
                  <a:cs typeface="Arial" charset="0"/>
                </a:rPr>
              </a:br>
              <a:r>
                <a:rPr lang="en-GB" sz="1200" b="1" dirty="0">
                  <a:solidFill>
                    <a:srgbClr val="000066"/>
                  </a:solidFill>
                  <a:cs typeface="Arial" charset="0"/>
                </a:rPr>
                <a:t>success</a:t>
              </a:r>
            </a:p>
          </p:txBody>
        </p:sp>
        <p:sp>
          <p:nvSpPr>
            <p:cNvPr id="9239" name="Rectangle 41"/>
            <p:cNvSpPr>
              <a:spLocks noChangeArrowheads="1"/>
            </p:cNvSpPr>
            <p:nvPr/>
          </p:nvSpPr>
          <p:spPr bwMode="auto">
            <a:xfrm>
              <a:off x="1949827" y="5370214"/>
              <a:ext cx="120214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200" b="1" dirty="0" err="1">
                  <a:solidFill>
                    <a:srgbClr val="000066"/>
                  </a:solidFill>
                  <a:cs typeface="Arial" charset="0"/>
                </a:rPr>
                <a:t>Virologic</a:t>
              </a:r>
              <a:br>
                <a:rPr lang="en-GB" sz="1200" b="1" dirty="0">
                  <a:solidFill>
                    <a:srgbClr val="000066"/>
                  </a:solidFill>
                  <a:cs typeface="Arial" charset="0"/>
                </a:rPr>
              </a:br>
              <a:r>
                <a:rPr lang="en-GB" sz="1200" b="1" dirty="0">
                  <a:solidFill>
                    <a:srgbClr val="000066"/>
                  </a:solidFill>
                  <a:cs typeface="Arial" charset="0"/>
                </a:rPr>
                <a:t>non-response</a:t>
              </a:r>
            </a:p>
          </p:txBody>
        </p:sp>
        <p:sp>
          <p:nvSpPr>
            <p:cNvPr id="9242" name="Text Box 148"/>
            <p:cNvSpPr txBox="1">
              <a:spLocks noChangeArrowheads="1"/>
            </p:cNvSpPr>
            <p:nvPr/>
          </p:nvSpPr>
          <p:spPr bwMode="auto">
            <a:xfrm>
              <a:off x="81243" y="2107902"/>
              <a:ext cx="39052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9243" name="Rectangle 135"/>
            <p:cNvSpPr>
              <a:spLocks noChangeArrowheads="1"/>
            </p:cNvSpPr>
            <p:nvPr/>
          </p:nvSpPr>
          <p:spPr bwMode="auto">
            <a:xfrm>
              <a:off x="248696" y="5244544"/>
              <a:ext cx="8495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9244" name="Rectangle 133"/>
            <p:cNvSpPr>
              <a:spLocks noChangeArrowheads="1"/>
            </p:cNvSpPr>
            <p:nvPr/>
          </p:nvSpPr>
          <p:spPr bwMode="auto">
            <a:xfrm>
              <a:off x="3366001" y="5097577"/>
              <a:ext cx="467999" cy="252000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45" name="Rectangle 151"/>
            <p:cNvSpPr>
              <a:spLocks noChangeArrowheads="1"/>
            </p:cNvSpPr>
            <p:nvPr/>
          </p:nvSpPr>
          <p:spPr bwMode="auto">
            <a:xfrm>
              <a:off x="3901075" y="4991118"/>
              <a:ext cx="467999" cy="358459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46" name="Rectangle 144"/>
            <p:cNvSpPr>
              <a:spLocks noChangeArrowheads="1"/>
            </p:cNvSpPr>
            <p:nvPr/>
          </p:nvSpPr>
          <p:spPr bwMode="auto">
            <a:xfrm>
              <a:off x="3462169" y="4757082"/>
              <a:ext cx="27566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</a:t>
              </a:r>
            </a:p>
          </p:txBody>
        </p:sp>
        <p:sp>
          <p:nvSpPr>
            <p:cNvPr id="9247" name="Rectangle 145"/>
            <p:cNvSpPr>
              <a:spLocks noChangeArrowheads="1"/>
            </p:cNvSpPr>
            <p:nvPr/>
          </p:nvSpPr>
          <p:spPr bwMode="auto">
            <a:xfrm>
              <a:off x="3951745" y="4613066"/>
              <a:ext cx="36665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13</a:t>
              </a:r>
            </a:p>
          </p:txBody>
        </p:sp>
        <p:sp>
          <p:nvSpPr>
            <p:cNvPr id="9248" name="Rectangle 41"/>
            <p:cNvSpPr>
              <a:spLocks noChangeArrowheads="1"/>
            </p:cNvSpPr>
            <p:nvPr/>
          </p:nvSpPr>
          <p:spPr bwMode="auto">
            <a:xfrm>
              <a:off x="3319026" y="5374977"/>
              <a:ext cx="107593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200" b="1" dirty="0">
                  <a:solidFill>
                    <a:srgbClr val="000066"/>
                  </a:solidFill>
                  <a:cs typeface="Arial" charset="0"/>
                </a:rPr>
                <a:t>No </a:t>
              </a:r>
              <a:r>
                <a:rPr lang="en-GB" sz="1200" b="1" dirty="0" err="1">
                  <a:solidFill>
                    <a:srgbClr val="000066"/>
                  </a:solidFill>
                  <a:cs typeface="Arial" charset="0"/>
                </a:rPr>
                <a:t>virologic</a:t>
              </a:r>
              <a:endParaRPr lang="en-GB" sz="1200" b="1" dirty="0">
                <a:solidFill>
                  <a:srgbClr val="000066"/>
                </a:solidFill>
                <a:cs typeface="Arial" charset="0"/>
              </a:endParaRPr>
            </a:p>
            <a:p>
              <a:pPr algn="ctr" defTabSz="914400">
                <a:spcBef>
                  <a:spcPct val="5000"/>
                </a:spcBef>
              </a:pPr>
              <a:r>
                <a:rPr lang="en-GB" sz="1200" b="1" dirty="0">
                  <a:solidFill>
                    <a:srgbClr val="000066"/>
                  </a:solidFill>
                  <a:cs typeface="Arial" charset="0"/>
                </a:rPr>
                <a:t>data</a:t>
              </a:r>
            </a:p>
          </p:txBody>
        </p:sp>
      </p:grpSp>
      <p:sp>
        <p:nvSpPr>
          <p:cNvPr id="41" name="AutoShape 162"/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ARIA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799" y="44450"/>
            <a:ext cx="9058275" cy="1106488"/>
          </a:xfrm>
        </p:spPr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ARIA </a:t>
            </a:r>
            <a:r>
              <a:rPr lang="fr-FR" sz="3200" dirty="0" err="1">
                <a:ea typeface="ＭＳ Ｐゴシック" pitchFamily="34" charset="-128"/>
              </a:rPr>
              <a:t>Study</a:t>
            </a:r>
            <a:r>
              <a:rPr lang="en-GB" sz="3200" dirty="0">
                <a:ea typeface="ＭＳ Ｐゴシック" pitchFamily="34" charset="-128"/>
              </a:rPr>
              <a:t>: DTG/ABC/3TC QD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vs ATV + r + FTC/TDF QD in Women</a:t>
            </a:r>
            <a:endParaRPr lang="fr-FR" sz="3200" dirty="0"/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221711" y="1151863"/>
            <a:ext cx="8687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Response to treatment (HIV-1 RNA &lt; 50 c/mL) at W48, per protocol</a:t>
            </a:r>
          </a:p>
        </p:txBody>
      </p:sp>
      <p:sp>
        <p:nvSpPr>
          <p:cNvPr id="47" name="ZoneTexte 69"/>
          <p:cNvSpPr txBox="1">
            <a:spLocks noChangeArrowheads="1"/>
          </p:cNvSpPr>
          <p:nvPr/>
        </p:nvSpPr>
        <p:spPr bwMode="auto">
          <a:xfrm>
            <a:off x="6416500" y="6582618"/>
            <a:ext cx="27205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Orrell</a:t>
            </a:r>
            <a:r>
              <a:rPr lang="fr-FR" sz="1200" i="1" dirty="0">
                <a:solidFill>
                  <a:srgbClr val="CC0000"/>
                </a:solidFill>
              </a:rPr>
              <a:t> C. Lancet HIV 2017 4:e536-46</a:t>
            </a:r>
          </a:p>
        </p:txBody>
      </p:sp>
    </p:spTree>
    <p:extLst>
      <p:ext uri="{BB962C8B-B14F-4D97-AF65-F5344CB8AC3E}">
        <p14:creationId xmlns:p14="http://schemas.microsoft.com/office/powerpoint/2010/main" val="95194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510545"/>
              </p:ext>
            </p:extLst>
          </p:nvPr>
        </p:nvGraphicFramePr>
        <p:xfrm>
          <a:off x="324296" y="1628800"/>
          <a:ext cx="8496176" cy="4821680"/>
        </p:xfrm>
        <a:graphic>
          <a:graphicData uri="http://schemas.openxmlformats.org/drawingml/2006/table">
            <a:tbl>
              <a:tblPr/>
              <a:tblGrid>
                <a:gridCol w="482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9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1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50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DTG/ABC/3TC</a:t>
                      </a:r>
                    </a:p>
                  </a:txBody>
                  <a:tcPr marL="90000" marR="90000" marT="47355" marB="47355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 + r + FTC/TDF</a:t>
                      </a:r>
                    </a:p>
                  </a:txBody>
                  <a:tcPr marL="90000" marR="90000" marT="47355" marB="47355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Grade 2 to 4 adverse events, N (%)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115 (46)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137 (55)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4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Drug-related adverse events (≥ 5% in either arm),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Diarrhea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Dyspepsia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Ocular icterus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Jaundice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83 (33)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31 (13)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 (5)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 (2)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 (2)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121 (49)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35 (14)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 (7)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 (6)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 (7)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 (6)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 (5)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7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Serious adverse events, N (%)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 (5)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 (8)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7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Fatal adverse events, N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 (unrelated)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7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Drug-related serious adverse events, N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 (1)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7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due to adverse events, N (%)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 (4)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 (7)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1428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Psychiatric adverse events, N (%)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Insomnia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Anxiety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Depression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Suicidal ideation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Depressed mood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Abnormal dreams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35 (14)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 (4)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 (2)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 (2)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 (2)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 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 (&lt; 1)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35 (14)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 (4)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 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 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 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 (2)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 (&lt; 1)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3476816" y="1214238"/>
            <a:ext cx="2146742" cy="387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algn="ctr" defTabSz="914400">
              <a:lnSpc>
                <a:spcPts val="2280"/>
              </a:lnSpc>
              <a:spcBef>
                <a:spcPts val="0"/>
              </a:spcBef>
              <a:buFont typeface="Wingdings" pitchFamily="-1" charset="2"/>
              <a:buNone/>
              <a:defRPr/>
            </a:pPr>
            <a:r>
              <a:rPr lang="en-GB" sz="2400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ARIA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ARIA </a:t>
            </a:r>
            <a:r>
              <a:rPr lang="fr-FR" sz="3200" dirty="0" err="1">
                <a:ea typeface="ＭＳ Ｐゴシック" pitchFamily="34" charset="-128"/>
              </a:rPr>
              <a:t>Study</a:t>
            </a:r>
            <a:r>
              <a:rPr lang="en-GB" sz="3200" dirty="0">
                <a:ea typeface="ＭＳ Ｐゴシック" pitchFamily="34" charset="-128"/>
              </a:rPr>
              <a:t>: DTG/ABC/3TC QD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vs ATV + r + FTC/TDF QD in Women</a:t>
            </a:r>
            <a:endParaRPr lang="fr-FR" sz="3200" dirty="0"/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416500" y="6582618"/>
            <a:ext cx="27205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Orrell</a:t>
            </a:r>
            <a:r>
              <a:rPr lang="fr-FR" sz="1200" i="1" dirty="0">
                <a:solidFill>
                  <a:srgbClr val="CC0000"/>
                </a:solidFill>
              </a:rPr>
              <a:t> C. Lancet HIV 2017 4:e536-46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222800"/>
              </p:ext>
            </p:extLst>
          </p:nvPr>
        </p:nvGraphicFramePr>
        <p:xfrm>
          <a:off x="251520" y="1669632"/>
          <a:ext cx="8712200" cy="4711693"/>
        </p:xfrm>
        <a:graphic>
          <a:graphicData uri="http://schemas.openxmlformats.org/drawingml/2006/table">
            <a:tbl>
              <a:tblPr/>
              <a:tblGrid>
                <a:gridCol w="388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248</a:t>
                      </a:r>
                    </a:p>
                  </a:txBody>
                  <a:tcPr marL="90000" marR="90000" marT="47355" marB="47355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 + r + 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247</a:t>
                      </a:r>
                    </a:p>
                  </a:txBody>
                  <a:tcPr marL="90000" marR="90000" marT="47355" marB="47355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</a:t>
                      </a:r>
                    </a:p>
                  </a:txBody>
                  <a:tcPr marL="90000" marR="90000" marT="47355" marB="47355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ALT ≥ 3 x ULN, %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1 case &gt;</a:t>
                      </a:r>
                      <a:r>
                        <a:rPr lang="fr-FR" sz="1400" b="1" baseline="0" dirty="0">
                          <a:solidFill>
                            <a:srgbClr val="000066"/>
                          </a:solidFill>
                          <a:latin typeface="+mn-lt"/>
                        </a:rPr>
                        <a:t> 20 x ULN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078">
                <a:tc>
                  <a:txBody>
                    <a:bodyPr/>
                    <a:lstStyle/>
                    <a:p>
                      <a:r>
                        <a:rPr lang="en-US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Serum creatinine, mean change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+ 9.29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+ 5.86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676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Urine </a:t>
                      </a:r>
                      <a:r>
                        <a:rPr lang="en-US" sz="1400" b="1" noProof="0" dirty="0" err="1">
                          <a:solidFill>
                            <a:srgbClr val="000066"/>
                          </a:solidFill>
                          <a:latin typeface="+mn-lt"/>
                        </a:rPr>
                        <a:t>albumin:creatinine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 ratio (g/</a:t>
                      </a:r>
                      <a:r>
                        <a:rPr lang="en-US" sz="1400" b="1" noProof="0" dirty="0" err="1">
                          <a:solidFill>
                            <a:srgbClr val="000066"/>
                          </a:solidFill>
                          <a:latin typeface="+mn-lt"/>
                        </a:rPr>
                        <a:t>moL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), median change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- 0.10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0.00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078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Creatinine phosphokinase, grade 3-4, N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676">
                <a:tc>
                  <a:txBody>
                    <a:bodyPr/>
                    <a:lstStyle/>
                    <a:p>
                      <a:r>
                        <a:rPr lang="en-US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Total cholesterol: HDL-cholesterol ratio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Adjusted mean difference : - 0.106 </a:t>
                      </a:r>
                    </a:p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(95% CI: - 0.313 to 0.101)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ns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6676">
                <a:tc>
                  <a:txBody>
                    <a:bodyPr/>
                    <a:lstStyle/>
                    <a:p>
                      <a:r>
                        <a:rPr lang="en-US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Triglycerides, mmol/L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Adjusted mean difference : - 0.026 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(95% CI: - 0.159 to 0.107)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ns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5071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Bone-related markers, W48: baseline ratio</a:t>
                      </a:r>
                    </a:p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Bone-specific alkaline phosphatase</a:t>
                      </a:r>
                    </a:p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Type I collagen C-telopeptides</a:t>
                      </a:r>
                    </a:p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Osteocalcin</a:t>
                      </a:r>
                    </a:p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Procollagen 1 N-terminal </a:t>
                      </a:r>
                      <a:r>
                        <a:rPr lang="en-US" sz="1400" b="1" noProof="0" dirty="0" err="1">
                          <a:solidFill>
                            <a:srgbClr val="000066"/>
                          </a:solidFill>
                          <a:latin typeface="+mn-lt"/>
                        </a:rPr>
                        <a:t>propeptide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Vitamin D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1.188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1.257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1.282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1.214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0.987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1.629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1.918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2.039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1.752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1.158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&lt; 0.001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&lt; 0.001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&lt; 0.001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&lt; 0.001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  <a:latin typeface="+mn-lt"/>
                        </a:rPr>
                        <a:t>&lt; 0.001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1790464" y="1214238"/>
            <a:ext cx="5519460" cy="39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algn="ctr" defTabSz="914400">
              <a:lnSpc>
                <a:spcPts val="2280"/>
              </a:lnSpc>
              <a:spcBef>
                <a:spcPts val="0"/>
              </a:spcBef>
              <a:buFont typeface="Wingdings" pitchFamily="-1" charset="2"/>
              <a:buNone/>
              <a:defRPr/>
            </a:pPr>
            <a:r>
              <a:rPr lang="en-GB" sz="2400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Changes in laboratory parameters at W48  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ARIA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ARIA </a:t>
            </a:r>
            <a:r>
              <a:rPr lang="fr-FR" sz="3200" dirty="0" err="1">
                <a:ea typeface="ＭＳ Ｐゴシック" pitchFamily="34" charset="-128"/>
              </a:rPr>
              <a:t>Study</a:t>
            </a:r>
            <a:r>
              <a:rPr lang="en-GB" sz="3200" dirty="0">
                <a:ea typeface="ＭＳ Ｐゴシック" pitchFamily="34" charset="-128"/>
              </a:rPr>
              <a:t>: DTG/ABC/3TC QD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vs ATV + r + FTC/TDF QD in Women</a:t>
            </a:r>
            <a:endParaRPr lang="fr-FR" sz="3200" dirty="0"/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416500" y="6582618"/>
            <a:ext cx="27205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Orrell</a:t>
            </a:r>
            <a:r>
              <a:rPr lang="fr-FR" sz="1200" i="1" dirty="0">
                <a:solidFill>
                  <a:srgbClr val="CC0000"/>
                </a:solidFill>
              </a:rPr>
              <a:t> C. Lancet HIV 2017 4:e536-46</a:t>
            </a:r>
          </a:p>
        </p:txBody>
      </p:sp>
    </p:spTree>
    <p:extLst>
      <p:ext uri="{BB962C8B-B14F-4D97-AF65-F5344CB8AC3E}">
        <p14:creationId xmlns:p14="http://schemas.microsoft.com/office/powerpoint/2010/main" val="860104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ARIA </a:t>
            </a:r>
            <a:r>
              <a:rPr lang="fr-FR" sz="3200" dirty="0" err="1">
                <a:ea typeface="ＭＳ Ｐゴシック" pitchFamily="34" charset="-128"/>
              </a:rPr>
              <a:t>Study</a:t>
            </a:r>
            <a:r>
              <a:rPr lang="en-GB" sz="3200" dirty="0">
                <a:ea typeface="ＭＳ Ｐゴシック" pitchFamily="34" charset="-128"/>
              </a:rPr>
              <a:t>: DTG/ABC/3TC QD </a:t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>vs ATV + r + FTC/TDF QD in Women</a:t>
            </a:r>
            <a:endParaRPr lang="fr-FR" sz="3200" dirty="0"/>
          </a:p>
        </p:txBody>
      </p:sp>
      <p:sp>
        <p:nvSpPr>
          <p:cNvPr id="1945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>
                <a:latin typeface="Calibri" pitchFamily="34" charset="0"/>
                <a:ea typeface="ＭＳ Ｐゴシック" pitchFamily="34" charset="-128"/>
              </a:rPr>
              <a:t>Conclusion</a:t>
            </a:r>
            <a:br>
              <a:rPr lang="en-US" sz="2800" b="1" dirty="0">
                <a:latin typeface="Calibri" pitchFamily="34" charset="0"/>
                <a:ea typeface="ＭＳ Ｐゴシック" pitchFamily="34" charset="-128"/>
              </a:rPr>
            </a:br>
            <a:endParaRPr lang="en-US" sz="2800" b="1" dirty="0">
              <a:latin typeface="Calibri" pitchFamily="34" charset="0"/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In treatment-naive women, DTG/ABC/3TC was superior to </a:t>
            </a:r>
            <a:br>
              <a:rPr lang="en-US" sz="2000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ATV + r + TDF/FTC at 48 weeks of treatment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HIV RNA &lt; 50 c/mL (ITT-E, snapshot): 82% vs 71%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Adjusted difference 10.5%, 95% CI: 3.1% to 17.8%, p = 0.005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Difference driven by lower rate of </a:t>
            </a:r>
            <a:r>
              <a:rPr lang="en-US" sz="2000" dirty="0" err="1">
                <a:ea typeface="ＭＳ Ｐゴシック" pitchFamily="34" charset="-128"/>
              </a:rPr>
              <a:t>virologic</a:t>
            </a:r>
            <a:r>
              <a:rPr lang="en-US" sz="2000" dirty="0">
                <a:ea typeface="ＭＳ Ｐゴシック" pitchFamily="34" charset="-128"/>
              </a:rPr>
              <a:t> non-response and fewer discontinuations due to adverse events in DTG arm</a:t>
            </a:r>
          </a:p>
          <a:p>
            <a:pPr marL="914400" lvl="2" indent="0">
              <a:spcBef>
                <a:spcPts val="300"/>
              </a:spcBef>
              <a:buNone/>
            </a:pPr>
            <a:endParaRPr lang="en-US" sz="20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DTG/ABC/3TC had a favorable safety profile compared to </a:t>
            </a:r>
            <a:br>
              <a:rPr lang="en-US" sz="2000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ATV + r + TDF/FTC </a:t>
            </a:r>
          </a:p>
        </p:txBody>
      </p:sp>
      <p:sp>
        <p:nvSpPr>
          <p:cNvPr id="3" name="AutoShape 162"/>
          <p:cNvSpPr>
            <a:spLocks noChangeArrowheads="1"/>
          </p:cNvSpPr>
          <p:nvPr/>
        </p:nvSpPr>
        <p:spPr bwMode="auto">
          <a:xfrm>
            <a:off x="-2" y="6605389"/>
            <a:ext cx="75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ARIA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416500" y="6582618"/>
            <a:ext cx="27205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</a:rPr>
              <a:t>Orrell</a:t>
            </a:r>
            <a:r>
              <a:rPr lang="fr-FR" sz="1200" i="1" dirty="0">
                <a:solidFill>
                  <a:srgbClr val="CC0000"/>
                </a:solidFill>
              </a:rPr>
              <a:t> C. Lancet HIV 2017 4:e536-46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1037</Words>
  <Application>Microsoft Office PowerPoint</Application>
  <PresentationFormat>Affichage à l'écran (4:3)</PresentationFormat>
  <Paragraphs>294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Cambria</vt:lpstr>
      <vt:lpstr>Symbol</vt:lpstr>
      <vt:lpstr>Trebuchet MS</vt:lpstr>
      <vt:lpstr>Wingdings</vt:lpstr>
      <vt:lpstr>ARV_trials_2017</vt:lpstr>
      <vt:lpstr>Comparison of INSTI vs PI</vt:lpstr>
      <vt:lpstr>ARIA Study: DTG/ABC/3TC QD  vs ATV + r + FTC/TDF QD in Women</vt:lpstr>
      <vt:lpstr>ARIA Study: DTG/ABC/3TC QD  vs ATV + r + FTC/TDF QD in Women</vt:lpstr>
      <vt:lpstr>ARIA Study: DTG/ABC/3TC QD  vs ATV + r + FTC/TDF QD in Women</vt:lpstr>
      <vt:lpstr>ARIA Study: DTG/ABC/3TC QD  vs ATV + r + FTC/TDF QD in Women</vt:lpstr>
      <vt:lpstr>ARIA Study: DTG/ABC/3TC QD  vs ATV + r + FTC/TDF QD in Women</vt:lpstr>
      <vt:lpstr>ARIA Study: DTG/ABC/3TC QD  vs ATV + r + FTC/TDF QD in Women</vt:lpstr>
      <vt:lpstr>ARIA Study: DTG/ABC/3TC QD  vs ATV + r + FTC/TDF QD in Women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subject>AEI - www.aei.fr</dc:subject>
  <dc:creator>www.arv-trial.com</dc:creator>
  <cp:lastModifiedBy>Pilar</cp:lastModifiedBy>
  <cp:revision>187</cp:revision>
  <dcterms:created xsi:type="dcterms:W3CDTF">2014-10-03T12:12:49Z</dcterms:created>
  <dcterms:modified xsi:type="dcterms:W3CDTF">2017-12-22T12:49:59Z</dcterms:modified>
</cp:coreProperties>
</file>