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64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66" r:id="rId11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4" clrIdx="2"/>
  <p:cmAuthor id="3" name="Utilisateur de Microsoft Office" initials="Office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C3300"/>
    <a:srgbClr val="DDDDDD"/>
    <a:srgbClr val="10EB00"/>
    <a:srgbClr val="3AC5FF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219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5-06-02T17:50:27.399" idx="2">
    <p:pos x="10" y="10"/>
    <p:text>dernière ligne ATV/R au lieu de DRV/r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23/09/2015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819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8B87528F-3C34-418C-B37E-B3F1FFDBC226}" type="slidenum">
              <a:rPr lang="fr-FR" sz="1200">
                <a:latin typeface="Calibri" pitchFamily="34" charset="0"/>
              </a:rPr>
              <a:pPr algn="r" defTabSz="850900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ea typeface="ＭＳ Ｐゴシック" pitchFamily="34" charset="-128"/>
              </a:rPr>
              <a:t>Comparison of PI </a:t>
            </a:r>
            <a:r>
              <a:rPr lang="en-GB" sz="3200" dirty="0" err="1" smtClean="0">
                <a:ea typeface="ＭＳ Ｐゴシック" pitchFamily="34" charset="-128"/>
              </a:rPr>
              <a:t>vs</a:t>
            </a:r>
            <a:r>
              <a:rPr lang="en-GB" sz="3200" dirty="0" smtClean="0">
                <a:ea typeface="ＭＳ Ｐゴシック" pitchFamily="34" charset="-128"/>
              </a:rPr>
              <a:t> PI</a:t>
            </a:r>
          </a:p>
        </p:txBody>
      </p:sp>
      <p:sp>
        <p:nvSpPr>
          <p:cNvPr id="5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1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ATV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ATV/r			 	BMS 089</a:t>
            </a:r>
          </a:p>
          <a:p>
            <a:pPr marL="342900" lvl="1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LPV/r mono </a:t>
            </a:r>
            <a:r>
              <a:rPr lang="en-US" altLang="fr-FR" sz="2600" b="1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LPV/r + ZDV/3TC		MONARK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smtClean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LPV/r 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QD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BID</a:t>
            </a:r>
            <a:r>
              <a:rPr lang="en-US" altLang="fr-FR" sz="2600" b="1" i="0" dirty="0">
                <a:solidFill>
                  <a:srgbClr val="CC3300"/>
                </a:solidFill>
                <a:latin typeface="Calibri" pitchFamily="34" charset="0"/>
                <a:ea typeface="ＭＳ Ｐゴシック"/>
              </a:rPr>
              <a:t>				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M02-418</a:t>
            </a:r>
            <a:r>
              <a:rPr lang="en-US" altLang="fr-FR" sz="2600" b="1" i="0" dirty="0">
                <a:solidFill>
                  <a:srgbClr val="808080"/>
                </a:solidFill>
                <a:latin typeface="Calibri" pitchFamily="34" charset="0"/>
                <a:ea typeface="ＭＳ Ｐゴシック"/>
              </a:rPr>
              <a:t/>
            </a:r>
            <a:br>
              <a:rPr lang="en-US" altLang="fr-FR" sz="2600" b="1" i="0" dirty="0">
                <a:solidFill>
                  <a:srgbClr val="808080"/>
                </a:solidFill>
                <a:latin typeface="Calibri" pitchFamily="34" charset="0"/>
                <a:ea typeface="ＭＳ Ｐゴシック"/>
              </a:rPr>
            </a:br>
            <a:r>
              <a:rPr lang="en-US" altLang="fr-FR" sz="2600" b="1" i="0" dirty="0">
                <a:solidFill>
                  <a:srgbClr val="000066"/>
                </a:solidFill>
                <a:latin typeface="Calibri" pitchFamily="34" charset="0"/>
                <a:ea typeface="ＭＳ Ｐゴシック"/>
              </a:rPr>
              <a:t>				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M05-730</a:t>
            </a:r>
            <a:r>
              <a:rPr lang="en-US" altLang="fr-FR" sz="2600" b="1" i="0" dirty="0">
                <a:solidFill>
                  <a:srgbClr val="000066"/>
                </a:solidFill>
                <a:latin typeface="Calibri" pitchFamily="34" charset="0"/>
                <a:ea typeface="ＭＳ Ｐゴシック"/>
              </a:rPr>
              <a:t/>
            </a:r>
            <a:br>
              <a:rPr lang="en-US" altLang="fr-FR" sz="2600" b="1" i="0" dirty="0">
                <a:solidFill>
                  <a:srgbClr val="000066"/>
                </a:solidFill>
                <a:latin typeface="Calibri" pitchFamily="34" charset="0"/>
                <a:ea typeface="ＭＳ Ｐゴシック"/>
              </a:rPr>
            </a:br>
            <a:r>
              <a:rPr lang="en-GB" altLang="fr-FR" sz="2600" b="1" i="0" dirty="0">
                <a:solidFill>
                  <a:srgbClr val="000066"/>
                </a:solidFill>
                <a:latin typeface="Calibri" pitchFamily="34" charset="0"/>
                <a:ea typeface="ＭＳ Ｐゴシック"/>
              </a:rPr>
              <a:t>				</a:t>
            </a:r>
            <a:r>
              <a:rPr lang="en-GB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A5073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LPV/r + 3TC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LPV/r + 2 NRTI			GARDEL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ATV/r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FPV/r				ALERT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C3300"/>
                </a:solidFill>
                <a:latin typeface="Calibri" pitchFamily="34" charset="0"/>
                <a:ea typeface="ＭＳ Ｐゴシック"/>
              </a:rPr>
              <a:t>ATV/r </a:t>
            </a:r>
            <a:r>
              <a:rPr lang="en-US" altLang="fr-FR" sz="2600" b="1" i="0" dirty="0" err="1">
                <a:solidFill>
                  <a:srgbClr val="CC330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C3300"/>
                </a:solidFill>
                <a:latin typeface="Calibri" pitchFamily="34" charset="0"/>
                <a:ea typeface="ＭＳ Ｐゴシック"/>
              </a:rPr>
              <a:t> DRV/r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				</a:t>
            </a:r>
            <a:r>
              <a:rPr lang="en-US" altLang="fr-FR" sz="2600" b="1" i="0" dirty="0">
                <a:solidFill>
                  <a:srgbClr val="000066"/>
                </a:solidFill>
                <a:latin typeface="Calibri" pitchFamily="34" charset="0"/>
                <a:ea typeface="ＭＳ Ｐゴシック"/>
              </a:rPr>
              <a:t>ATADAR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FPV/r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LPV/r				KLEAN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SQV/r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LPV/r				GEMINI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ATV/r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LPV/r				CASTLE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ts val="6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DRV/r </a:t>
            </a:r>
            <a:r>
              <a:rPr lang="en-US" altLang="fr-FR" sz="2600" b="1" i="0" dirty="0" err="1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vs</a:t>
            </a:r>
            <a:r>
              <a:rPr lang="en-US" altLang="fr-FR" sz="2600" b="1" i="0" dirty="0">
                <a:solidFill>
                  <a:srgbClr val="C0C0C0"/>
                </a:solidFill>
                <a:latin typeface="Calibri" pitchFamily="34" charset="0"/>
                <a:ea typeface="ＭＳ Ｐゴシック"/>
              </a:rPr>
              <a:t> LPV/r				ARTEMIS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799" y="1409700"/>
            <a:ext cx="8803639" cy="4269535"/>
          </a:xfrm>
        </p:spPr>
        <p:txBody>
          <a:bodyPr/>
          <a:lstStyle/>
          <a:p>
            <a:r>
              <a:rPr lang="en-US" sz="2800" b="1" dirty="0" smtClean="0">
                <a:latin typeface="+mj-lt"/>
              </a:rPr>
              <a:t>Conclusion</a:t>
            </a:r>
            <a:r>
              <a:rPr lang="en-US" sz="2400" b="1" dirty="0" smtClean="0">
                <a:latin typeface="+mj-lt"/>
              </a:rPr>
              <a:t/>
            </a:r>
            <a:br>
              <a:rPr lang="en-US" sz="2400" b="1" dirty="0" smtClean="0">
                <a:latin typeface="+mj-lt"/>
              </a:rPr>
            </a:br>
            <a:endParaRPr lang="en-US" sz="2400" b="1" dirty="0" smtClean="0">
              <a:latin typeface="+mj-lt"/>
            </a:endParaRPr>
          </a:p>
          <a:p>
            <a:pPr lvl="1"/>
            <a:r>
              <a:rPr lang="en-US" sz="2000" dirty="0" smtClean="0">
                <a:latin typeface=""/>
              </a:rPr>
              <a:t>No major differences between ATV/r + TDF/FTC and DRV/r </a:t>
            </a:r>
            <a:br>
              <a:rPr lang="en-US" sz="2000" dirty="0" smtClean="0">
                <a:latin typeface=""/>
              </a:rPr>
            </a:br>
            <a:r>
              <a:rPr lang="en-US" sz="2000" dirty="0" smtClean="0">
                <a:latin typeface=""/>
              </a:rPr>
              <a:t>+ TDF/FTC in efficacy, clinically relevant side effects, or plasma cholesterol fractions, over 96 weeks</a:t>
            </a:r>
          </a:p>
          <a:p>
            <a:pPr lvl="1"/>
            <a:r>
              <a:rPr lang="en-US" sz="2000" dirty="0" smtClean="0">
                <a:latin typeface=""/>
              </a:rPr>
              <a:t>However, ATV/r led to higher triglycerides and more total and subcutaneous fat than DRV/r</a:t>
            </a:r>
          </a:p>
          <a:p>
            <a:pPr lvl="1"/>
            <a:r>
              <a:rPr lang="en-US" sz="2000" dirty="0" smtClean="0">
                <a:latin typeface=""/>
              </a:rPr>
              <a:t>Fat gains with ATV/r were associated with insulin resistance</a:t>
            </a:r>
          </a:p>
          <a:p>
            <a:pPr lvl="1"/>
            <a:r>
              <a:rPr lang="en-US" sz="2000" dirty="0" smtClean="0">
                <a:latin typeface=""/>
              </a:rPr>
              <a:t>In contrast with what occurred in the ATV/r arm, the LDL </a:t>
            </a:r>
            <a:r>
              <a:rPr lang="en-US" sz="2000" dirty="0" err="1" smtClean="0">
                <a:latin typeface=""/>
              </a:rPr>
              <a:t>subfraction</a:t>
            </a:r>
            <a:r>
              <a:rPr lang="en-US" sz="2000" dirty="0" smtClean="0">
                <a:latin typeface=""/>
              </a:rPr>
              <a:t> phenotype improved with DRV/r at W48. This difference was associated with a lower impact on plasma triglycerides with DRV/r</a:t>
            </a:r>
          </a:p>
          <a:p>
            <a:pPr lvl="1"/>
            <a:r>
              <a:rPr lang="en-US" sz="1800" dirty="0" smtClean="0">
                <a:latin typeface=""/>
              </a:rPr>
              <a:t>Most Grade 3-4 AE were due to </a:t>
            </a:r>
            <a:r>
              <a:rPr lang="en-US" sz="1800" dirty="0" err="1" smtClean="0">
                <a:latin typeface=""/>
              </a:rPr>
              <a:t>hyperbilirubinemia</a:t>
            </a:r>
            <a:r>
              <a:rPr lang="en-US" sz="1800" dirty="0" smtClean="0">
                <a:latin typeface=""/>
              </a:rPr>
              <a:t>, in the ATV/r arm</a:t>
            </a:r>
          </a:p>
          <a:p>
            <a:pPr lvl="1"/>
            <a:endParaRPr lang="en-US" sz="4000" dirty="0" smtClean="0">
              <a:latin typeface="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2010218" y="6565238"/>
            <a:ext cx="71256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CID 2015;60:811-20 ;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Saumoy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M. J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AntimicrobChemother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2015;70:1130-8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059912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213100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689225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698750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679825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231554"/>
            <a:ext cx="4111624" cy="824400"/>
          </a:xfrm>
          <a:prstGeom prst="rect">
            <a:avLst/>
          </a:prstGeom>
          <a:solidFill>
            <a:srgbClr val="10EB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  <a:t>ATV/</a:t>
            </a:r>
            <a:r>
              <a:rPr lang="en-US" sz="1600" b="1" dirty="0" err="1" smtClean="0">
                <a:latin typeface="+mj-lt"/>
                <a:ea typeface="Times New Roman" pitchFamily="-65" charset="0"/>
                <a:cs typeface="ＭＳ Ｐゴシック" pitchFamily="-65" charset="-128"/>
              </a:rPr>
              <a:t>r</a:t>
            </a:r>
            <a:r>
              <a:rPr lang="en-US" sz="1600" b="1" dirty="0" smtClean="0">
                <a:latin typeface="+mj-lt"/>
                <a:ea typeface="Times New Roman" pitchFamily="-65" charset="0"/>
                <a:cs typeface="ＭＳ Ｐゴシック" pitchFamily="-65" charset="-128"/>
              </a:rPr>
              <a:t>  300/100 mg + TDF/FTC </a:t>
            </a:r>
            <a:r>
              <a:rPr lang="en-US" sz="1600" b="1" dirty="0" err="1" smtClean="0">
                <a:ea typeface="Times New Roman" pitchFamily="-65" charset="0"/>
                <a:cs typeface="ＭＳ Ｐゴシック" pitchFamily="-65" charset="-128"/>
              </a:rPr>
              <a:t>qd</a:t>
            </a:r>
            <a:endParaRPr lang="en-US" sz="1600" b="1" dirty="0">
              <a:ln>
                <a:solidFill>
                  <a:srgbClr val="FF6600"/>
                </a:solidFill>
              </a:ln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982823" y="2383450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91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983816" y="3682315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</a:t>
            </a:r>
            <a:r>
              <a:rPr lang="en-US" sz="14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 89</a:t>
            </a:r>
            <a:endParaRPr lang="en-US" sz="1400" b="1" dirty="0">
              <a:solidFill>
                <a:srgbClr val="C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208338"/>
            <a:ext cx="4111625" cy="823912"/>
          </a:xfrm>
          <a:prstGeom prst="rect">
            <a:avLst/>
          </a:prstGeom>
          <a:solidFill>
            <a:srgbClr val="3AC5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DRV/</a:t>
            </a:r>
            <a:r>
              <a:rPr lang="en-US" sz="1600" b="1" dirty="0" err="1" smtClean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r</a:t>
            </a:r>
            <a:r>
              <a:rPr lang="en-US" sz="1600" b="1" dirty="0" smtClean="0">
                <a:solidFill>
                  <a:srgbClr val="000000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 800/100 mg + TDF/FTC</a:t>
            </a:r>
            <a:r>
              <a:rPr lang="en-US" sz="1600" b="1" dirty="0" err="1" smtClean="0">
                <a:solidFill>
                  <a:srgbClr val="000000"/>
                </a:solidFill>
                <a:ea typeface="Times New Roman" pitchFamily="-65" charset="0"/>
                <a:cs typeface="Times New Roman" pitchFamily="-65" charset="0"/>
              </a:rPr>
              <a:t>qd</a:t>
            </a:r>
            <a:endParaRPr lang="en-US" sz="1600" b="1" dirty="0">
              <a:solidFill>
                <a:srgbClr val="000000"/>
              </a:solidFill>
              <a:latin typeface="+mj-lt"/>
              <a:ea typeface="Times New Roman" pitchFamily="-65" charset="0"/>
              <a:cs typeface="Times New Roman" pitchFamily="-65" charset="0"/>
            </a:endParaRP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3492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 smtClean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34925" y="4577363"/>
            <a:ext cx="9066213" cy="1786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Endpoint :</a:t>
            </a:r>
            <a:r>
              <a:rPr lang="en-US" sz="1600" dirty="0" smtClean="0">
                <a:solidFill>
                  <a:srgbClr val="000066"/>
                </a:solidFill>
              </a:rPr>
              <a:t> mean change in total cholesterol at W24 (ITT analysis)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90 patients per arm needed to detect a difference ≥ 21 mg/</a:t>
            </a:r>
            <a:r>
              <a:rPr lang="en-US" sz="1600" dirty="0" err="1" smtClean="0">
                <a:solidFill>
                  <a:srgbClr val="000066"/>
                </a:solidFill>
              </a:rPr>
              <a:t>dL</a:t>
            </a:r>
            <a:r>
              <a:rPr lang="en-US" sz="1600" dirty="0" smtClean="0">
                <a:solidFill>
                  <a:srgbClr val="000066"/>
                </a:solidFill>
              </a:rPr>
              <a:t> between arms in total cholesterol change, power 80%, 5% bilateral significance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 smtClean="0">
                <a:solidFill>
                  <a:srgbClr val="000066"/>
                </a:solidFill>
              </a:rPr>
              <a:t>Secondary endpoints : mean change in other lipid parameters, insulin resistance, total </a:t>
            </a:r>
            <a:r>
              <a:rPr lang="en-US" sz="1600" dirty="0" err="1" smtClean="0">
                <a:solidFill>
                  <a:srgbClr val="000066"/>
                </a:solidFill>
              </a:rPr>
              <a:t>bilirubin</a:t>
            </a:r>
            <a:r>
              <a:rPr lang="en-US" sz="1600" dirty="0" smtClean="0">
                <a:solidFill>
                  <a:srgbClr val="000066"/>
                </a:solidFill>
              </a:rPr>
              <a:t>, </a:t>
            </a:r>
            <a:r>
              <a:rPr lang="en-US" sz="1600" dirty="0" err="1" smtClean="0">
                <a:solidFill>
                  <a:srgbClr val="000066"/>
                </a:solidFill>
              </a:rPr>
              <a:t>eGFR</a:t>
            </a:r>
            <a:r>
              <a:rPr lang="en-US" sz="1600" dirty="0" smtClean="0">
                <a:solidFill>
                  <a:srgbClr val="000066"/>
                </a:solidFill>
              </a:rPr>
              <a:t> (MDRD equation), CD4 and CD8 cell counts, HIV RNA, discontinuation for AEs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924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HIV Medicine 2014;15:330-8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86409" y="2354111"/>
            <a:ext cx="3416400" cy="1736646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Antiretroviral naïve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HIV RNA </a:t>
            </a:r>
            <a:r>
              <a:rPr lang="en-US" sz="1600" b="1" u="sng" dirty="0" smtClean="0">
                <a:solidFill>
                  <a:srgbClr val="000066"/>
                </a:solidFill>
                <a:latin typeface="Calibri" pitchFamily="34" charset="0"/>
              </a:rPr>
              <a:t>&gt;</a:t>
            </a:r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 1,000 </a:t>
            </a:r>
            <a:r>
              <a:rPr lang="en-US" sz="1600" b="1" dirty="0" err="1" smtClean="0">
                <a:solidFill>
                  <a:srgbClr val="000066"/>
                </a:solidFill>
                <a:latin typeface="Calibri" pitchFamily="34" charset="0"/>
              </a:rPr>
              <a:t>c/mL</a:t>
            </a:r>
            <a:endParaRPr lang="en-US" sz="1600" b="1" dirty="0" smtClean="0">
              <a:solidFill>
                <a:srgbClr val="000066"/>
              </a:solidFill>
              <a:latin typeface="Calibri" pitchFamily="34" charset="0"/>
            </a:endParaRP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No diabetes, BMI &lt; 30 kg/m</a:t>
            </a:r>
            <a:r>
              <a:rPr lang="en-US" sz="1600" b="1" baseline="30000" dirty="0" smtClean="0">
                <a:solidFill>
                  <a:srgbClr val="000066"/>
                </a:solidFill>
                <a:latin typeface="Calibri" pitchFamily="34" charset="0"/>
              </a:rPr>
              <a:t>2</a:t>
            </a:r>
          </a:p>
          <a:p>
            <a:pPr algn="ctr" defTabSz="914400"/>
            <a:r>
              <a:rPr lang="en-US" sz="1600" b="1" dirty="0" smtClean="0">
                <a:solidFill>
                  <a:srgbClr val="000066"/>
                </a:solidFill>
                <a:latin typeface="Calibri" pitchFamily="34" charset="0"/>
              </a:rPr>
              <a:t>No current use of drugs affecting lipid or glucose metabolism</a:t>
            </a:r>
            <a:endParaRPr lang="en-US" sz="1600" b="1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5740825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398193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193794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" name="Titre 1"/>
          <p:cNvSpPr>
            <a:spLocks noGrp="1"/>
          </p:cNvSpPr>
          <p:nvPr>
            <p:ph type="title"/>
          </p:nvPr>
        </p:nvSpPr>
        <p:spPr>
          <a:xfrm>
            <a:off x="1" y="44450"/>
            <a:ext cx="9101138" cy="1106488"/>
          </a:xfrm>
        </p:spPr>
        <p:txBody>
          <a:bodyPr/>
          <a:lstStyle/>
          <a:p>
            <a:r>
              <a:rPr lang="en-GB" sz="3100" dirty="0" smtClean="0">
                <a:ea typeface="ＭＳ Ｐゴシック" pitchFamily="34" charset="-128"/>
              </a:rPr>
              <a:t>ATADAR Study: ATV/r + TDF/FTC </a:t>
            </a:r>
            <a:r>
              <a:rPr lang="en-GB" sz="3100" dirty="0" err="1" smtClean="0">
                <a:ea typeface="ＭＳ Ｐゴシック" pitchFamily="34" charset="-128"/>
              </a:rPr>
              <a:t>vs</a:t>
            </a:r>
            <a:r>
              <a:rPr lang="en-GB" sz="3100" dirty="0" smtClean="0">
                <a:ea typeface="ＭＳ Ｐゴシック" pitchFamily="34" charset="-128"/>
              </a:rPr>
              <a:t> DRV/r + TDF/FTC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8"/>
          <p:cNvSpPr>
            <a:spLocks noChangeArrowheads="1"/>
          </p:cNvSpPr>
          <p:nvPr/>
        </p:nvSpPr>
        <p:spPr bwMode="auto">
          <a:xfrm>
            <a:off x="2128838" y="1238250"/>
            <a:ext cx="5905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graphicFrame>
        <p:nvGraphicFramePr>
          <p:cNvPr id="3" name="Group 72"/>
          <p:cNvGraphicFramePr>
            <a:graphicFrameLocks noGrp="1"/>
          </p:cNvGraphicFramePr>
          <p:nvPr/>
        </p:nvGraphicFramePr>
        <p:xfrm>
          <a:off x="383371" y="1599160"/>
          <a:ext cx="8545740" cy="4735068"/>
        </p:xfrm>
        <a:graphic>
          <a:graphicData uri="http://schemas.openxmlformats.org/drawingml/2006/table">
            <a:tbl>
              <a:tblPr/>
              <a:tblGrid>
                <a:gridCol w="3802423"/>
                <a:gridCol w="2434064"/>
                <a:gridCol w="2309253"/>
              </a:tblGrid>
              <a:tr h="2873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TDF/FTC, N = 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TDF/FTC, N = 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HIV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cholesterol:HDL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-cholesterol ratio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Triglycerides,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HOMA-IR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bilirubin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(MDRD), mL/min/1.73 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8 (9%)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 = 8 (9%)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1599">
                <a:tc>
                  <a:txBody>
                    <a:bodyPr/>
                    <a:lstStyle/>
                    <a:p>
                      <a:pPr marL="35877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Withdrew consent / lost to follow-up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 /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 / 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69583" y="6322862"/>
            <a:ext cx="1890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000066"/>
                </a:solidFill>
              </a:rPr>
              <a:t>Data </a:t>
            </a:r>
            <a:r>
              <a:rPr lang="fr-FR" sz="1200" i="1" dirty="0" err="1" smtClean="0">
                <a:solidFill>
                  <a:srgbClr val="000066"/>
                </a:solidFill>
              </a:rPr>
              <a:t>expressed</a:t>
            </a:r>
            <a:r>
              <a:rPr lang="fr-FR" sz="1200" i="1" dirty="0" smtClean="0">
                <a:solidFill>
                  <a:srgbClr val="000066"/>
                </a:solidFill>
              </a:rPr>
              <a:t> as </a:t>
            </a:r>
            <a:r>
              <a:rPr lang="fr-FR" sz="1200" i="1" dirty="0" err="1" smtClean="0">
                <a:solidFill>
                  <a:srgbClr val="000066"/>
                </a:solidFill>
              </a:rPr>
              <a:t>mean</a:t>
            </a:r>
            <a:endParaRPr lang="fr-FR" sz="1200" i="1" dirty="0">
              <a:solidFill>
                <a:srgbClr val="000066"/>
              </a:solidFill>
            </a:endParaRPr>
          </a:p>
        </p:txBody>
      </p:sp>
      <p:sp>
        <p:nvSpPr>
          <p:cNvPr id="10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HIV Medicine 2014;15:330-8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616477" y="1374800"/>
            <a:ext cx="6607029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err="1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Virological</a:t>
            </a: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efficacy and overall tolerability at W24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20892"/>
              </p:ext>
            </p:extLst>
          </p:nvPr>
        </p:nvGraphicFramePr>
        <p:xfrm>
          <a:off x="383371" y="1858605"/>
          <a:ext cx="8545740" cy="4435585"/>
        </p:xfrm>
        <a:graphic>
          <a:graphicData uri="http://schemas.openxmlformats.org/drawingml/2006/table">
            <a:tbl>
              <a:tblPr/>
              <a:tblGrid>
                <a:gridCol w="4318767"/>
                <a:gridCol w="2173738"/>
                <a:gridCol w="2053235"/>
              </a:tblGrid>
              <a:tr h="461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TDF/FTC,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TDF/FTC,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</a:tr>
              <a:tr h="42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Confirmed HIV RNA &gt; 50 c/mL,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Any AE, all grade,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 3-4 AEs,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8.0 (p&lt; 0.01)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832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Bilirubin elevations,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Jaundice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3/17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2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AEs leading to study drug discontinuation, n 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 (5.6%)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 (3.4%)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2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Jaundice,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2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Rash,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02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Suicide attempt,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29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Gastrointestinal symptoms,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HIV Medicine 2014;15:330-8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ChangeArrowheads="1"/>
          </p:cNvSpPr>
          <p:nvPr/>
        </p:nvSpPr>
        <p:spPr bwMode="auto">
          <a:xfrm>
            <a:off x="1616477" y="1374800"/>
            <a:ext cx="6607029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Lipid changes from baseline to W24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aphicFrame>
        <p:nvGraphicFramePr>
          <p:cNvPr id="3" name="Group 72"/>
          <p:cNvGraphicFramePr>
            <a:graphicFrameLocks noGrp="1"/>
          </p:cNvGraphicFramePr>
          <p:nvPr/>
        </p:nvGraphicFramePr>
        <p:xfrm>
          <a:off x="383371" y="1858605"/>
          <a:ext cx="8545741" cy="2025396"/>
        </p:xfrm>
        <a:graphic>
          <a:graphicData uri="http://schemas.openxmlformats.org/drawingml/2006/table">
            <a:tbl>
              <a:tblPr/>
              <a:tblGrid>
                <a:gridCol w="2743717"/>
                <a:gridCol w="2621837"/>
                <a:gridCol w="2430662"/>
                <a:gridCol w="749525"/>
              </a:tblGrid>
              <a:tr h="313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+ 7.26 ± 26.76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+ 11.47 ± 25.85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- 2.14 ± 21.45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+ 3.14 ± 21.97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+ 5.50 ± 10.36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+ 3.88 ± 8.42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Total:HDL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-cholesterol ratio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- 1.16 ± 6.38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- 0.14 ± 0.86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Triglycerides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+ 16.29 ± 61.76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+ 18.40 ± 64.24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83371" y="3895575"/>
            <a:ext cx="85457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66"/>
                </a:solidFill>
              </a:rPr>
              <a:t>No participant was prescribed  lipid-lowering agents or other drugs potentially affecting plasma lipids</a:t>
            </a:r>
            <a:endParaRPr lang="en-US" sz="1400" dirty="0">
              <a:solidFill>
                <a:srgbClr val="000066"/>
              </a:solidFill>
            </a:endParaRPr>
          </a:p>
        </p:txBody>
      </p:sp>
      <p:graphicFrame>
        <p:nvGraphicFramePr>
          <p:cNvPr id="5" name="Group 72"/>
          <p:cNvGraphicFramePr>
            <a:graphicFrameLocks noGrp="1"/>
          </p:cNvGraphicFramePr>
          <p:nvPr/>
        </p:nvGraphicFramePr>
        <p:xfrm>
          <a:off x="383371" y="4873433"/>
          <a:ext cx="8545741" cy="1437132"/>
        </p:xfrm>
        <a:graphic>
          <a:graphicData uri="http://schemas.openxmlformats.org/drawingml/2006/table">
            <a:tbl>
              <a:tblPr/>
              <a:tblGrid>
                <a:gridCol w="2743717"/>
                <a:gridCol w="2621837"/>
                <a:gridCol w="2430662"/>
                <a:gridCol w="749525"/>
              </a:tblGrid>
              <a:tr h="313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HOMA-IR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+ 0.08 ± 0.24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+ 0.03 ± 0.34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bilirubin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+ 1.85 ± 1.30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- 0.02 ± 0.30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&lt; 0.01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709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mL/min/1.73m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- 6.89 / 22.16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- 5.64 ± 14.54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68877" y="4523054"/>
            <a:ext cx="6607029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Other laboratory changes from baseline to W24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HIV Medicine 2014;15:330-8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 bwMode="auto">
          <a:xfrm>
            <a:off x="50799" y="1176116"/>
            <a:ext cx="8770591" cy="546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Metabolic sub-study in 86 participants (ATV/r = 45, DRV/r = 41)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LDL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subfraction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phenotype and Lp-PLA2 at W48, Framingham risk score change.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Patients</a:t>
            </a:r>
            <a:r>
              <a:rPr lang="en-US" sz="2000" kern="0" noProof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 a</a:t>
            </a:r>
            <a:r>
              <a:rPr lang="en-US" sz="2000" kern="0" dirty="0" err="1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ssessed</a:t>
            </a:r>
            <a:r>
              <a:rPr lang="en-US" sz="2000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 at W48 : 40/45 and 37/41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LDL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subfraction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phenotype : predominance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of the more favorable phenotype at baseline (around 75% of participants)</a:t>
            </a:r>
          </a:p>
          <a:p>
            <a:pPr marL="1200150" lvl="2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US" sz="1600" kern="0" baseline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ATV/r : i</a:t>
            </a:r>
            <a:r>
              <a:rPr lang="en-US" sz="1600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ncrease in cholesterol content in small and dense LDL particles, associated with coronary artery disease risk (p = 0.015) at W48</a:t>
            </a:r>
          </a:p>
          <a:p>
            <a:pPr marL="1200150" lvl="2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DRV/r </a:t>
            </a:r>
            <a:r>
              <a:rPr lang="en-US" sz="1600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: increase in LDL size (p = 0.017) and large LDL particles (p = 0.008) (improved </a:t>
            </a:r>
            <a:r>
              <a:rPr lang="en-US" sz="1600" kern="0" dirty="0" err="1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atherogenic</a:t>
            </a:r>
            <a:r>
              <a:rPr lang="en-US" sz="1600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 properties) at W48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US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No change in total Lp-PLA2 activity and no shift in its relative distribution in LDL or HDL particles at W48, with no differences between arms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Framingham score very low at baseline (1%) with no changes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at W48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US" kern="0" baseline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Insulin increased only in the ATV/r group (p = 0.017), but HOMA-IR showed no changes</a:t>
            </a:r>
            <a:r>
              <a:rPr lang="en-US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 in either arm at W48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BMI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increased in the ATV/r arm (+1.01 kg/m</a:t>
            </a:r>
            <a:r>
              <a:rPr kumimoji="0" lang="en-US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2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at W48, p = 0.004) </a:t>
            </a:r>
            <a:b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</a:b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[p= 0.06 </a:t>
            </a:r>
            <a:r>
              <a:rPr kumimoji="0" lang="en-US" b="0" i="0" u="none" strike="noStrike" kern="0" cap="none" spc="0" normalizeH="0" noProof="0" dirty="0" err="1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vs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"/>
                <a:ea typeface="ＭＳ Ｐゴシック" pitchFamily="-109" charset="-128"/>
              </a:rPr>
              <a:t> DRV/r]</a:t>
            </a:r>
          </a:p>
          <a:p>
            <a:pPr marL="742950" lvl="1" indent="-285750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US" kern="0" baseline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Waist increased</a:t>
            </a:r>
            <a:r>
              <a:rPr lang="en-US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 in the DRV/r arm (+ 3 cm at W48, p &lt; 0.001) </a:t>
            </a:r>
            <a:br>
              <a:rPr lang="en-US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</a:br>
            <a:r>
              <a:rPr lang="en-US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[p = 0.027 </a:t>
            </a:r>
            <a:r>
              <a:rPr lang="en-US" kern="0" dirty="0" err="1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vs</a:t>
            </a:r>
            <a:r>
              <a:rPr lang="en-US" kern="0" dirty="0" smtClean="0">
                <a:solidFill>
                  <a:srgbClr val="000066"/>
                </a:solidFill>
                <a:latin typeface=""/>
                <a:ea typeface="ＭＳ Ｐゴシック" pitchFamily="-109" charset="-128"/>
              </a:rPr>
              <a:t> ATV/r]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"/>
              <a:ea typeface="ＭＳ Ｐゴシック" pitchFamily="-109" charset="-128"/>
            </a:endParaRPr>
          </a:p>
        </p:txBody>
      </p:sp>
      <p:sp>
        <p:nvSpPr>
          <p:cNvPr id="3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Saumoy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M. J </a:t>
            </a:r>
            <a:r>
              <a:rPr lang="en-GB" sz="1200" i="1" dirty="0" err="1" smtClean="0">
                <a:solidFill>
                  <a:srgbClr val="CC0000"/>
                </a:solidFill>
                <a:ea typeface="ＭＳ Ｐゴシック" pitchFamily="34" charset="-128"/>
              </a:rPr>
              <a:t>AntimicrobChemother</a:t>
            </a:r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 2015;70:1130-8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 bwMode="auto">
          <a:xfrm>
            <a:off x="50800" y="1409700"/>
            <a:ext cx="8193088" cy="66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0" cap="none" spc="0" normalizeH="0" baseline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W96 results (efficacy</a:t>
            </a:r>
            <a:r>
              <a:rPr kumimoji="0" lang="en-US" sz="2400" b="1" i="0" u="none" strike="noStrike" kern="0" cap="none" spc="0" normalizeH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 and resistance)</a:t>
            </a:r>
            <a:endParaRPr kumimoji="0" lang="en-US" sz="2400" b="1" i="0" u="none" strike="noStrike" kern="0" cap="none" spc="0" normalizeH="0" baseline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3" name="Group 72"/>
          <p:cNvGraphicFramePr>
            <a:graphicFrameLocks noGrp="1"/>
          </p:cNvGraphicFramePr>
          <p:nvPr/>
        </p:nvGraphicFramePr>
        <p:xfrm>
          <a:off x="383371" y="2035003"/>
          <a:ext cx="8545741" cy="2967727"/>
        </p:xfrm>
        <a:graphic>
          <a:graphicData uri="http://schemas.openxmlformats.org/drawingml/2006/table">
            <a:tbl>
              <a:tblPr/>
              <a:tblGrid>
                <a:gridCol w="3226103"/>
                <a:gridCol w="1737894"/>
                <a:gridCol w="1644872"/>
                <a:gridCol w="1936872"/>
              </a:tblGrid>
              <a:tr h="709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Discontinuation by W96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21 (23%)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17 (19%)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32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For AE / </a:t>
                      </a:r>
                      <a:r>
                        <a:rPr kumimoji="0" lang="en-US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 /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 /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% free of treatment failure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95% CI : - 0.6 to 21.6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% free of </a:t>
                      </a:r>
                      <a:r>
                        <a:rPr kumimoji="0" lang="en-US" sz="14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failure (VF)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79%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85%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95% CI : - 0.5 to 17.6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7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Resistance testing</a:t>
                      </a:r>
                      <a:r>
                        <a:rPr kumimoji="0" lang="en-US" sz="1400" b="1" i="0" u="none" strike="noStrike" cap="none" normalizeH="0" baseline="3000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ＭＳ ゴシック"/>
                          <a:ea typeface="ＭＳ ゴシック"/>
                          <a:cs typeface="ＭＳ ゴシック"/>
                        </a:rPr>
                        <a:t>♯</a:t>
                      </a:r>
                      <a:endParaRPr kumimoji="0" lang="en-US" sz="1400" b="1" i="0" u="none" strike="noStrike" cap="none" normalizeH="0" baseline="3000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6/17 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5/13 VF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 mutations detected (none major)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4*/6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4**/5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339202" y="5383109"/>
            <a:ext cx="7074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rgbClr val="000066"/>
                </a:solidFill>
                <a:latin typeface="+mn-lt"/>
              </a:rPr>
              <a:t>* V45M ; E35D + K43K/N + D60E + I93L ; A71V + E35D + M36I + I62V + I93L ; L24I/V</a:t>
            </a:r>
          </a:p>
          <a:p>
            <a:r>
              <a:rPr lang="fr-FR" sz="1400" i="1" dirty="0" smtClean="0">
                <a:solidFill>
                  <a:srgbClr val="000066"/>
                </a:solidFill>
                <a:latin typeface="+mn-lt"/>
              </a:rPr>
              <a:t>** I15V ; E35D + L63P ; E35D + L63P ; I13V + M36I/M + I62I/V + L63H/Q</a:t>
            </a:r>
            <a:endParaRPr lang="fr-FR" sz="1400" i="1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3371" y="5002731"/>
            <a:ext cx="2473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baseline="30000" smtClean="0">
                <a:solidFill>
                  <a:srgbClr val="000066"/>
                </a:solidFill>
                <a:latin typeface="+mn-lt"/>
                <a:ea typeface="ＭＳ ゴシック"/>
                <a:cs typeface="ＭＳ ゴシック"/>
              </a:rPr>
              <a:t>♯</a:t>
            </a:r>
            <a:r>
              <a:rPr lang="en-US" sz="1400" i="1" smtClean="0">
                <a:solidFill>
                  <a:srgbClr val="000066"/>
                </a:solidFill>
                <a:latin typeface="+mn-lt"/>
              </a:rPr>
              <a:t> no baseline resistance test</a:t>
            </a:r>
            <a:endParaRPr lang="en-US" sz="1400" i="1">
              <a:solidFill>
                <a:srgbClr val="000066"/>
              </a:solidFill>
              <a:latin typeface="+mn-lt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CID 2015;60:811-20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 bwMode="auto">
          <a:xfrm>
            <a:off x="50800" y="1409700"/>
            <a:ext cx="8193088" cy="668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W96 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results</a:t>
            </a:r>
            <a:r>
              <a:rPr kumimoji="0" lang="fr-FR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 (</a:t>
            </a:r>
            <a:r>
              <a:rPr kumimoji="0" lang="fr-FR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safety</a:t>
            </a:r>
            <a:r>
              <a:rPr kumimoji="0" lang="fr-FR" sz="2400" b="1" i="0" u="none" strike="noStrike" kern="0" cap="none" spc="0" normalizeH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+mj-lt"/>
                <a:ea typeface="ＭＳ Ｐゴシック" pitchFamily="-109" charset="-128"/>
                <a:cs typeface="ＭＳ Ｐゴシック" pitchFamily="-109" charset="-128"/>
              </a:rPr>
              <a:t>)</a:t>
            </a:r>
            <a:endParaRPr kumimoji="0" lang="fr-FR" sz="2400" b="1" i="0" u="none" strike="noStrike" kern="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+mj-lt"/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3" name="Group 72"/>
          <p:cNvGraphicFramePr>
            <a:graphicFrameLocks noGrp="1"/>
          </p:cNvGraphicFramePr>
          <p:nvPr/>
        </p:nvGraphicFramePr>
        <p:xfrm>
          <a:off x="383371" y="2035004"/>
          <a:ext cx="8545741" cy="1279397"/>
        </p:xfrm>
        <a:graphic>
          <a:graphicData uri="http://schemas.openxmlformats.org/drawingml/2006/table">
            <a:tbl>
              <a:tblPr/>
              <a:tblGrid>
                <a:gridCol w="2744004"/>
                <a:gridCol w="2219993"/>
                <a:gridCol w="2431382"/>
                <a:gridCol w="1150362"/>
              </a:tblGrid>
              <a:tr h="3970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TDF/FTC, N = 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TDF/FTC, N = 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0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Serious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AEs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0.002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Grade 3-4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AEs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&lt; 0.0001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104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AE leading to discontinuation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7.8%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72"/>
          <p:cNvGraphicFramePr>
            <a:graphicFrameLocks noGrp="1"/>
          </p:cNvGraphicFramePr>
          <p:nvPr/>
        </p:nvGraphicFramePr>
        <p:xfrm>
          <a:off x="383371" y="4157853"/>
          <a:ext cx="8545741" cy="2130552"/>
        </p:xfrm>
        <a:graphic>
          <a:graphicData uri="http://schemas.openxmlformats.org/drawingml/2006/table">
            <a:tbl>
              <a:tblPr/>
              <a:tblGrid>
                <a:gridCol w="3226103"/>
                <a:gridCol w="1737894"/>
                <a:gridCol w="1644872"/>
                <a:gridCol w="1936872"/>
              </a:tblGrid>
              <a:tr h="25097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85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+ 11.31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+ 14.63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All non significant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+ 1.86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+ 8.22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HDL-cholesterol,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dL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Total:HDL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-cholesterol ratio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- 0.82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- 0.29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Triglycerides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+ 38.89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+ 15.65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9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(MDRD), mL/min/1.73 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- 8.63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-7.27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775148" y="1720815"/>
            <a:ext cx="3117704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Overall safety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1777999" y="3718465"/>
            <a:ext cx="6175375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Lipid and other laboratory changes, mean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CID 2015;60:811-20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72"/>
          <p:cNvGraphicFramePr>
            <a:graphicFrameLocks noGrp="1"/>
          </p:cNvGraphicFramePr>
          <p:nvPr/>
        </p:nvGraphicFramePr>
        <p:xfrm>
          <a:off x="383371" y="1733380"/>
          <a:ext cx="8545741" cy="3378374"/>
        </p:xfrm>
        <a:graphic>
          <a:graphicData uri="http://schemas.openxmlformats.org/drawingml/2006/table">
            <a:tbl>
              <a:tblPr/>
              <a:tblGrid>
                <a:gridCol w="2744004"/>
                <a:gridCol w="2219993"/>
                <a:gridCol w="2431382"/>
                <a:gridCol w="1150362"/>
              </a:tblGrid>
              <a:tr h="2856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ATV/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TDF/FTC, N = 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0EB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DRV/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r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 + TDF/FTC, N = 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p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65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BMI, kg/m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+ 1.25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+ 0.67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Body fat,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+ 3373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+ 1096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Body fat-free mass,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+ 894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+ 661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0.71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Limb fat,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+ 1235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0.007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Trunk fat,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+ 1566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+ 541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Subcutaneous abdominal adipose tissue, cm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+ 38.8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+ 14.9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Visceral adipose tissue, cm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+ 38.8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+ 30.1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Total abdominal adipose tissue, cm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+ 77.3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+ 45.1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60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Bone mineral content,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g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- 79.8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- 80.2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0.99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1292190"/>
            <a:ext cx="8929111" cy="314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 smtClean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Changes in body composition (DXA and abdominal CT-scan) at W96</a:t>
            </a:r>
            <a:endParaRPr lang="en-GB" sz="2400" b="1" dirty="0">
              <a:solidFill>
                <a:srgbClr val="CC33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83371" y="5117684"/>
            <a:ext cx="2180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rgbClr val="000066"/>
                </a:solidFill>
              </a:rPr>
              <a:t>Data </a:t>
            </a:r>
            <a:r>
              <a:rPr lang="fr-FR" sz="1400" i="1" dirty="0" err="1" smtClean="0">
                <a:solidFill>
                  <a:srgbClr val="000066"/>
                </a:solidFill>
              </a:rPr>
              <a:t>expressed</a:t>
            </a:r>
            <a:r>
              <a:rPr lang="fr-FR" sz="1400" i="1" dirty="0" smtClean="0">
                <a:solidFill>
                  <a:srgbClr val="000066"/>
                </a:solidFill>
              </a:rPr>
              <a:t> as </a:t>
            </a:r>
            <a:r>
              <a:rPr lang="fr-FR" sz="1400" i="1" dirty="0" err="1" smtClean="0">
                <a:solidFill>
                  <a:srgbClr val="000066"/>
                </a:solidFill>
              </a:rPr>
              <a:t>mean</a:t>
            </a:r>
            <a:endParaRPr lang="fr-FR" sz="1400" i="1" dirty="0">
              <a:solidFill>
                <a:srgbClr val="000066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83371" y="5458420"/>
            <a:ext cx="85457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In the ATV/</a:t>
            </a:r>
            <a:r>
              <a:rPr lang="en-US" sz="1600" dirty="0" err="1" smtClean="0">
                <a:solidFill>
                  <a:srgbClr val="000066"/>
                </a:solidFill>
              </a:rPr>
              <a:t>r</a:t>
            </a:r>
            <a:r>
              <a:rPr lang="en-US" sz="1600" dirty="0" smtClean="0">
                <a:solidFill>
                  <a:srgbClr val="000066"/>
                </a:solidFill>
              </a:rPr>
              <a:t> arm : significant correlations between changes in HOMA-IR and changes in BMI, body fat, and SAT</a:t>
            </a:r>
          </a:p>
          <a:p>
            <a:pPr marL="173038" indent="-173038"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In the DRV/arm : no correlations between HOMA-IR changes and changes in BMI and body fat parameters</a:t>
            </a:r>
            <a:endParaRPr lang="en-US" sz="1600" dirty="0">
              <a:solidFill>
                <a:srgbClr val="000066"/>
              </a:solidFill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96320"/>
            <a:ext cx="679946" cy="248424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 smtClean="0">
                <a:solidFill>
                  <a:srgbClr val="333399"/>
                </a:solidFill>
                <a:latin typeface="Cambria" pitchFamily="18" charset="0"/>
              </a:rPr>
              <a:t>ATADAR</a:t>
            </a:r>
            <a:endParaRPr lang="en-GB" sz="1200" b="1" i="1" dirty="0">
              <a:solidFill>
                <a:srgbClr val="333399"/>
              </a:solidFill>
              <a:latin typeface="Cambria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1" y="44450"/>
            <a:ext cx="910113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ATADAR Study: ATV/r + TDF/FTC </a:t>
            </a:r>
            <a:r>
              <a:rPr kumimoji="0" lang="en-GB" sz="31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vs</a:t>
            </a:r>
            <a:r>
              <a:rPr kumimoji="0" lang="en-GB" sz="31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ＭＳ Ｐゴシック" pitchFamily="-109" charset="-128"/>
              </a:rPr>
              <a:t> DRV/r + TDF/FTC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007778" y="6565238"/>
            <a:ext cx="4128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GB" sz="1200" i="1" dirty="0" smtClean="0">
                <a:solidFill>
                  <a:srgbClr val="CC0000"/>
                </a:solidFill>
                <a:ea typeface="ＭＳ Ｐゴシック" pitchFamily="34" charset="-128"/>
              </a:rPr>
              <a:t>Martinez E. CID 2015;60:811-20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1239</Words>
  <Application>Microsoft Office PowerPoint</Application>
  <PresentationFormat>Affichage à l'écran (4:3)</PresentationFormat>
  <Paragraphs>315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ARV_trials_2015</vt:lpstr>
      <vt:lpstr>Comparison of PI vs PI</vt:lpstr>
      <vt:lpstr>ATADAR Study: ATV/r + TDF/FTC vs DRV/r + TDF/FTC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subject>AEI - www.aei.fr</dc:subject>
  <dc:creator>www.arv-trial.com</dc:creator>
  <cp:lastModifiedBy>Utilisateur</cp:lastModifiedBy>
  <cp:revision>74</cp:revision>
  <dcterms:created xsi:type="dcterms:W3CDTF">2015-05-20T09:27:03Z</dcterms:created>
  <dcterms:modified xsi:type="dcterms:W3CDTF">2015-09-23T12:05:20Z</dcterms:modified>
</cp:coreProperties>
</file>