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82" r:id="rId2"/>
    <p:sldId id="257" r:id="rId3"/>
    <p:sldId id="258" r:id="rId4"/>
    <p:sldId id="283" r:id="rId5"/>
    <p:sldId id="284" r:id="rId6"/>
    <p:sldId id="285" r:id="rId7"/>
    <p:sldId id="286" r:id="rId8"/>
    <p:sldId id="287" r:id="rId9"/>
    <p:sldId id="288" r:id="rId10"/>
    <p:sldId id="262" r:id="rId11"/>
  </p:sldIdLst>
  <p:sldSz cx="9144000" cy="6858000" type="screen4x3"/>
  <p:notesSz cx="6858000" cy="9144000"/>
  <p:custDataLst>
    <p:tags r:id="rId14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ton" initials="a" lastIdx="2" clrIdx="0"/>
  <p:cmAuthor id="1" name="Utilisateur de Microsoft Office" initials="Office" lastIdx="1" clrIdx="1"/>
  <p:cmAuthor id="2" name="anton Pozniak" initials="aP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DDDDDD"/>
    <a:srgbClr val="FFFFFF"/>
    <a:srgbClr val="333399"/>
    <a:srgbClr val="CC3300"/>
    <a:srgbClr val="2D9851"/>
    <a:srgbClr val="C0C0C0"/>
    <a:srgbClr val="FF6600"/>
    <a:srgbClr val="FF9933"/>
    <a:srgbClr val="FE7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06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224" y="108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howGuides="1">
      <p:cViewPr varScale="1">
        <p:scale>
          <a:sx n="64" d="100"/>
          <a:sy n="64" d="100"/>
        </p:scale>
        <p:origin x="-3096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479BA-1910-4E5E-A989-0F49E5B0D4DA}" type="datetimeFigureOut">
              <a:rPr lang="fr-FR" smtClean="0"/>
              <a:pPr/>
              <a:t>07/05/2018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10F0B-2F72-485F-BAA8-ADC9717D711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401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84" charset="0"/>
              </a:defRPr>
            </a:lvl1pPr>
          </a:lstStyle>
          <a:p>
            <a:pPr>
              <a:defRPr/>
            </a:pPr>
            <a:fld id="{FC97BEA1-4B77-4E30-9DD4-EC2397A56F71}" type="datetime1">
              <a:rPr lang="fr-FR"/>
              <a:pPr>
                <a:defRPr/>
              </a:pPr>
              <a:t>07/05/2018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84" charset="0"/>
              </a:defRPr>
            </a:lvl1pPr>
          </a:lstStyle>
          <a:p>
            <a:pPr>
              <a:defRPr/>
            </a:pPr>
            <a:fld id="{6A134E43-7C6F-4493-AD69-9593F2CE1E6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5539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ＭＳ Ｐゴシック" pitchFamily="-8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8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1300">
                <a:solidFill>
                  <a:prstClr val="black"/>
                </a:solidFill>
                <a:latin typeface="Trebuchet MS" charset="0"/>
              </a:rPr>
              <a:t>ARV-trial.com</a:t>
            </a:r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algn="r">
              <a:defRPr sz="1200"/>
            </a:lvl1pPr>
          </a:lstStyle>
          <a:p>
            <a:fld id="{3C210F0B-2F72-485F-BAA8-ADC9717D7118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7" name="Espace réservé de l'image des diapositives 6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8" name="Espace réservé des commentaires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algn="r">
              <a:defRPr sz="1200"/>
            </a:lvl1pPr>
          </a:lstStyle>
          <a:p>
            <a:fld id="{3C210F0B-2F72-485F-BAA8-ADC9717D7118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Espace réservé des commentaires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388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algn="r">
              <a:defRPr sz="1200"/>
            </a:lvl1pPr>
          </a:lstStyle>
          <a:p>
            <a:fld id="{3C210F0B-2F72-485F-BAA8-ADC9717D7118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algn="r">
              <a:defRPr sz="1200"/>
            </a:lvl1pPr>
          </a:lstStyle>
          <a:p>
            <a:fld id="{3C210F0B-2F72-485F-BAA8-ADC9717D7118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'image des diapositives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6" name="Espace réservé des commentaires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10F0B-2F72-485F-BAA8-ADC9717D7118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7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2501757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10F0B-2F72-485F-BAA8-ADC9717D7118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927253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MS PGothic" pitchFamily="34" charset="-128"/>
            </a:endParaRPr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10F0B-2F72-485F-BAA8-ADC9717D7118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852463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MS PGothic" pitchFamily="34" charset="-128"/>
            </a:endParaRPr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10F0B-2F72-485F-BAA8-ADC9717D7118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523725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ea typeface="MS PGothic" pitchFamily="34" charset="-128"/>
            </a:endParaRPr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10F0B-2F72-485F-BAA8-ADC9717D7118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3649427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4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10F0B-2F72-485F-BAA8-ADC9717D7118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solidFill>
                  <a:srgbClr val="000000"/>
                </a:solidFill>
                <a:latin typeface="Trebuchet MS" pitchFamily="-84" charset="0"/>
              </a:rPr>
              <a:t>ARV-trial.com</a:t>
            </a:r>
          </a:p>
        </p:txBody>
      </p:sp>
    </p:spTree>
    <p:extLst>
      <p:ext uri="{BB962C8B-B14F-4D97-AF65-F5344CB8AC3E}">
        <p14:creationId xmlns:p14="http://schemas.microsoft.com/office/powerpoint/2010/main" val="380184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-84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latin typeface="Calibri" charset="0"/>
                <a:ea typeface="ＭＳ Ｐゴシック" charset="0"/>
                <a:cs typeface="ＭＳ Ｐゴシック" charset="0"/>
              </a:rPr>
              <a:t>Comparison of NNRTI vs PI/r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>
              <a:defRPr/>
            </a:pPr>
            <a:r>
              <a:rPr lang="fr-FR" altLang="fr-FR" sz="2800" b="1" dirty="0">
                <a:solidFill>
                  <a:srgbClr val="C0C0C0"/>
                </a:solidFill>
                <a:latin typeface="Calibri"/>
                <a:ea typeface="ＭＳ Ｐゴシック" pitchFamily="34" charset="-128"/>
              </a:rPr>
              <a:t>EFV vs LPV/r vs EFV + LPV/r </a:t>
            </a:r>
          </a:p>
          <a:p>
            <a:pPr lvl="1">
              <a:defRPr/>
            </a:pPr>
            <a:r>
              <a:rPr lang="fr-FR" altLang="fr-FR" b="1" dirty="0">
                <a:solidFill>
                  <a:srgbClr val="C0C0C0"/>
                </a:solidFill>
                <a:latin typeface="Calibri"/>
                <a:ea typeface="ＭＳ Ｐゴシック" pitchFamily="34" charset="-128"/>
              </a:rPr>
              <a:t>A5142</a:t>
            </a:r>
          </a:p>
          <a:p>
            <a:pPr lvl="1">
              <a:defRPr/>
            </a:pPr>
            <a:r>
              <a:rPr lang="fr-FR" altLang="fr-FR" b="1" dirty="0" err="1">
                <a:solidFill>
                  <a:srgbClr val="C0C0C0"/>
                </a:solidFill>
                <a:latin typeface="Calibri"/>
                <a:ea typeface="ＭＳ Ｐゴシック" pitchFamily="34" charset="-128"/>
              </a:rPr>
              <a:t>Mexican</a:t>
            </a:r>
            <a:r>
              <a:rPr lang="fr-FR" altLang="fr-FR" b="1" dirty="0">
                <a:solidFill>
                  <a:srgbClr val="C0C0C0"/>
                </a:solidFill>
                <a:latin typeface="Calibri"/>
                <a:ea typeface="ＭＳ Ｐゴシック" pitchFamily="34" charset="-128"/>
              </a:rPr>
              <a:t> </a:t>
            </a:r>
            <a:r>
              <a:rPr lang="fr-FR" altLang="fr-FR" b="1" dirty="0" err="1">
                <a:solidFill>
                  <a:srgbClr val="C0C0C0"/>
                </a:solidFill>
                <a:latin typeface="Calibri"/>
                <a:ea typeface="ＭＳ Ｐゴシック" pitchFamily="34" charset="-128"/>
              </a:rPr>
              <a:t>Study</a:t>
            </a:r>
            <a:endParaRPr lang="fr-FR" altLang="fr-FR" b="1" dirty="0">
              <a:solidFill>
                <a:srgbClr val="C0C0C0"/>
              </a:solidFill>
              <a:latin typeface="Calibri"/>
              <a:ea typeface="ＭＳ Ｐゴシック" pitchFamily="34" charset="-128"/>
            </a:endParaRPr>
          </a:p>
          <a:p>
            <a:pPr>
              <a:defRPr/>
            </a:pPr>
            <a:r>
              <a:rPr lang="fr-FR" altLang="fr-FR" sz="2800" b="1" dirty="0">
                <a:solidFill>
                  <a:srgbClr val="C0C0C0"/>
                </a:solidFill>
                <a:latin typeface="Calibri"/>
                <a:ea typeface="ＭＳ Ｐゴシック" pitchFamily="34" charset="-128"/>
              </a:rPr>
              <a:t>NVP vs ATV/r </a:t>
            </a:r>
          </a:p>
          <a:p>
            <a:pPr lvl="1">
              <a:defRPr/>
            </a:pPr>
            <a:r>
              <a:rPr lang="fr-FR" altLang="fr-FR" b="1" dirty="0">
                <a:solidFill>
                  <a:srgbClr val="C0C0C0"/>
                </a:solidFill>
                <a:latin typeface="Calibri"/>
                <a:ea typeface="ＭＳ Ｐゴシック" pitchFamily="34" charset="-128"/>
              </a:rPr>
              <a:t>ARTEN </a:t>
            </a:r>
          </a:p>
          <a:p>
            <a:pPr>
              <a:defRPr/>
            </a:pPr>
            <a:r>
              <a:rPr lang="fr-FR" altLang="fr-FR" sz="2800" b="1" dirty="0">
                <a:solidFill>
                  <a:srgbClr val="C0C0C0"/>
                </a:solidFill>
                <a:latin typeface="Calibri"/>
                <a:ea typeface="ＭＳ Ｐゴシック" pitchFamily="34" charset="-128"/>
              </a:rPr>
              <a:t>EFV vs ATV/r </a:t>
            </a:r>
          </a:p>
          <a:p>
            <a:pPr lvl="1">
              <a:defRPr/>
            </a:pPr>
            <a:r>
              <a:rPr lang="fr-FR" altLang="fr-FR" b="1" dirty="0">
                <a:solidFill>
                  <a:srgbClr val="C0C0C0"/>
                </a:solidFill>
                <a:latin typeface="Calibri"/>
                <a:ea typeface="ＭＳ Ｐゴシック" pitchFamily="34" charset="-128"/>
              </a:rPr>
              <a:t>A5202</a:t>
            </a:r>
          </a:p>
          <a:p>
            <a:pPr>
              <a:defRPr/>
            </a:pPr>
            <a:r>
              <a:rPr lang="fr-FR" altLang="fr-FR" sz="2800" b="1" dirty="0">
                <a:latin typeface="Calibri"/>
                <a:ea typeface="ＭＳ Ｐゴシック" pitchFamily="34" charset="-128"/>
              </a:rPr>
              <a:t>DOR vs DRV/r</a:t>
            </a:r>
          </a:p>
          <a:p>
            <a:pPr lvl="1">
              <a:defRPr/>
            </a:pPr>
            <a:r>
              <a:rPr lang="fr-FR" altLang="fr-FR" b="1" dirty="0">
                <a:latin typeface="Calibri"/>
                <a:ea typeface="ＭＳ Ｐゴシック" pitchFamily="34" charset="-128"/>
              </a:rPr>
              <a:t>DRIVE-FORWARD</a:t>
            </a:r>
          </a:p>
        </p:txBody>
      </p:sp>
    </p:spTree>
    <p:extLst>
      <p:ext uri="{BB962C8B-B14F-4D97-AF65-F5344CB8AC3E}">
        <p14:creationId xmlns:p14="http://schemas.microsoft.com/office/powerpoint/2010/main" val="290977476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792258" cy="1106488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DRIVE-FORWARD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 + 2 NRTI </a:t>
            </a:r>
            <a:br>
              <a:rPr lang="en-GB" sz="3200" dirty="0">
                <a:ea typeface="ＭＳ Ｐゴシック" pitchFamily="-84" charset="-128"/>
              </a:rPr>
            </a:br>
            <a:r>
              <a:rPr lang="en-GB" sz="3200" dirty="0">
                <a:ea typeface="ＭＳ Ｐゴシック" pitchFamily="-84" charset="-128"/>
              </a:rPr>
              <a:t>vs DRV/r + 2 NRTI</a:t>
            </a:r>
            <a:endParaRPr lang="fr-FR" sz="3200" dirty="0"/>
          </a:p>
        </p:txBody>
      </p:sp>
      <p:sp>
        <p:nvSpPr>
          <p:cNvPr id="13314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>
                <a:latin typeface="Calibri" pitchFamily="-84" charset="0"/>
                <a:ea typeface="ＭＳ Ｐゴシック" pitchFamily="-84" charset="-128"/>
              </a:rPr>
              <a:t>Conclusion at Week 48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-84" charset="-128"/>
              </a:rPr>
              <a:t>DOR 100 mg QD, in combination with either TDF/FTC or ABC/3TC</a:t>
            </a: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-84" charset="-128"/>
              </a:rPr>
              <a:t>Achieved high virologic success at Week 48</a:t>
            </a: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-84" charset="-128"/>
              </a:rPr>
              <a:t>And was non-inferior to DRV/r + 2 NRTI regardless of baseline HIV RNA 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-84" charset="-128"/>
              </a:rPr>
              <a:t>Resistance mutations through 48 weeks </a:t>
            </a: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-84" charset="-128"/>
              </a:rPr>
              <a:t>None were detected in protocol-defined </a:t>
            </a:r>
            <a:r>
              <a:rPr lang="en-US" sz="1800" dirty="0" err="1">
                <a:ea typeface="ＭＳ Ｐゴシック" pitchFamily="-84" charset="-128"/>
              </a:rPr>
              <a:t>virologic</a:t>
            </a:r>
            <a:r>
              <a:rPr lang="en-US" sz="1800" dirty="0">
                <a:ea typeface="ＭＳ Ｐゴシック" pitchFamily="-84" charset="-128"/>
              </a:rPr>
              <a:t> failures</a:t>
            </a: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-84" charset="-128"/>
              </a:rPr>
              <a:t>Only 1/383 participants on DOR developed genotypic and phenotypic resistance to  DOR + FTC/3TC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-84" charset="-128"/>
              </a:rPr>
              <a:t>Adverse events leading to discontinuation occurred with low frequency for both DOR and DRV/r</a:t>
            </a:r>
          </a:p>
          <a:p>
            <a:pPr lvl="2">
              <a:spcBef>
                <a:spcPts val="300"/>
              </a:spcBef>
            </a:pPr>
            <a:r>
              <a:rPr lang="en-US" sz="1800" dirty="0">
                <a:ea typeface="ＭＳ Ｐゴシック" pitchFamily="-84" charset="-128"/>
              </a:rPr>
              <a:t>Low rate of discontinuation due to rash or neuropsychiatric adverse events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-84" charset="-128"/>
              </a:rPr>
              <a:t>Lipid changes were less pronounced for DOR than for DRV/r</a:t>
            </a:r>
          </a:p>
          <a:p>
            <a:pPr marL="457200" lvl="1" indent="0">
              <a:spcBef>
                <a:spcPts val="300"/>
              </a:spcBef>
              <a:buNone/>
            </a:pPr>
            <a:endParaRPr lang="en-US" sz="2000" dirty="0">
              <a:ea typeface="ＭＳ Ｐゴシック" pitchFamily="-8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-84" charset="-128"/>
              </a:rPr>
              <a:t>Once-daily DOR in combination with fixed-dose NRTIs represents an effective treatment option for HIV-1-infected, treatment-naive patients</a:t>
            </a:r>
          </a:p>
        </p:txBody>
      </p:sp>
      <p:grpSp>
        <p:nvGrpSpPr>
          <p:cNvPr id="8" name="Grouper 2"/>
          <p:cNvGrpSpPr/>
          <p:nvPr/>
        </p:nvGrpSpPr>
        <p:grpSpPr>
          <a:xfrm>
            <a:off x="0" y="6599468"/>
            <a:ext cx="1494118" cy="276999"/>
            <a:chOff x="0" y="6599468"/>
            <a:chExt cx="1494118" cy="276999"/>
          </a:xfrm>
        </p:grpSpPr>
        <p:sp>
          <p:nvSpPr>
            <p:cNvPr id="9" name="AutoShape 162"/>
            <p:cNvSpPr>
              <a:spLocks noChangeArrowheads="1"/>
            </p:cNvSpPr>
            <p:nvPr/>
          </p:nvSpPr>
          <p:spPr bwMode="auto">
            <a:xfrm>
              <a:off x="0" y="6604000"/>
              <a:ext cx="1479176" cy="253234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10" name="ZoneTexte 23"/>
            <p:cNvSpPr txBox="1">
              <a:spLocks noChangeArrowheads="1"/>
            </p:cNvSpPr>
            <p:nvPr/>
          </p:nvSpPr>
          <p:spPr bwMode="auto">
            <a:xfrm>
              <a:off x="0" y="6599468"/>
              <a:ext cx="149411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-84" charset="0"/>
                </a:rPr>
                <a:t>DRIVE-FORWARD</a:t>
              </a:r>
            </a:p>
          </p:txBody>
        </p:sp>
      </p:grp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4772579" y="6581775"/>
            <a:ext cx="43714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Molina JM, Lancet HIV 2018, March 25 (</a:t>
            </a:r>
            <a:r>
              <a:rPr lang="fr-FR" sz="1200" i="1" dirty="0" err="1">
                <a:solidFill>
                  <a:srgbClr val="CC0000"/>
                </a:solidFill>
              </a:rPr>
              <a:t>Epub</a:t>
            </a:r>
            <a:r>
              <a:rPr lang="fr-FR" sz="1200" i="1" dirty="0">
                <a:solidFill>
                  <a:srgbClr val="CC0000"/>
                </a:solidFill>
              </a:rPr>
              <a:t> </a:t>
            </a:r>
            <a:r>
              <a:rPr lang="fr-FR" sz="1200" i="1" dirty="0" err="1">
                <a:solidFill>
                  <a:srgbClr val="CC0000"/>
                </a:solidFill>
              </a:rPr>
              <a:t>ahead</a:t>
            </a:r>
            <a:r>
              <a:rPr lang="fr-FR" sz="1200" i="1" dirty="0">
                <a:solidFill>
                  <a:srgbClr val="CC0000"/>
                </a:solidFill>
              </a:rPr>
              <a:t> of </a:t>
            </a:r>
            <a:r>
              <a:rPr lang="fr-FR" sz="1200" i="1" dirty="0" err="1">
                <a:solidFill>
                  <a:srgbClr val="CC0000"/>
                </a:solidFill>
              </a:rPr>
              <a:t>print</a:t>
            </a:r>
            <a:r>
              <a:rPr lang="fr-FR" sz="1200" i="1" dirty="0">
                <a:solidFill>
                  <a:srgbClr val="CC0000"/>
                </a:solidFill>
              </a:rPr>
              <a:t>)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3212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3075" name="Connecteur droit 66"/>
          <p:cNvCxnSpPr>
            <a:cxnSpLocks noChangeShapeType="1"/>
          </p:cNvCxnSpPr>
          <p:nvPr/>
        </p:nvCxnSpPr>
        <p:spPr bwMode="auto">
          <a:xfrm rot="5400000">
            <a:off x="2476268" y="2420893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3076" name="Espace réservé du contenu 2"/>
          <p:cNvSpPr>
            <a:spLocks/>
          </p:cNvSpPr>
          <p:nvPr/>
        </p:nvSpPr>
        <p:spPr bwMode="auto">
          <a:xfrm>
            <a:off x="34925" y="5181600"/>
            <a:ext cx="896302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84" charset="2"/>
              <a:buChar char="§"/>
            </a:pPr>
            <a:r>
              <a:rPr lang="en-GB" sz="2800" b="1" dirty="0">
                <a:solidFill>
                  <a:srgbClr val="CC3300"/>
                </a:solidFill>
                <a:latin typeface="Calibri" pitchFamily="-84" charset="0"/>
              </a:rPr>
              <a:t>Objective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dirty="0">
                <a:solidFill>
                  <a:srgbClr val="000066"/>
                </a:solidFill>
              </a:rPr>
              <a:t>Non inferiority of DOR at W48: % HIV RNA &lt; 50 c/mL by intention to treat, </a:t>
            </a:r>
            <a:br>
              <a:rPr lang="en-GB" dirty="0">
                <a:solidFill>
                  <a:srgbClr val="000066"/>
                </a:solidFill>
              </a:rPr>
            </a:br>
            <a:r>
              <a:rPr lang="en-GB" dirty="0">
                <a:solidFill>
                  <a:srgbClr val="000066"/>
                </a:solidFill>
              </a:rPr>
              <a:t>non completer = failure, snapshot analysis (lower margin of the 95% CI </a:t>
            </a:r>
            <a:br>
              <a:rPr lang="en-GB" dirty="0">
                <a:solidFill>
                  <a:srgbClr val="000066"/>
                </a:solidFill>
              </a:rPr>
            </a:br>
            <a:r>
              <a:rPr lang="en-GB" dirty="0">
                <a:solidFill>
                  <a:srgbClr val="000066"/>
                </a:solidFill>
              </a:rPr>
              <a:t>for the difference = - 10%, 90% power)</a:t>
            </a:r>
            <a:endParaRPr lang="en-GB" b="1" dirty="0">
              <a:solidFill>
                <a:srgbClr val="000066"/>
              </a:solidFill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716573"/>
              </p:ext>
            </p:extLst>
          </p:nvPr>
        </p:nvGraphicFramePr>
        <p:xfrm>
          <a:off x="3556000" y="2517775"/>
          <a:ext cx="3840164" cy="590677"/>
        </p:xfrm>
        <a:graphic>
          <a:graphicData uri="http://schemas.openxmlformats.org/drawingml/2006/table">
            <a:tbl>
              <a:tblPr/>
              <a:tblGrid>
                <a:gridCol w="3840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DOR 100 mg QD + DRV/r placebo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+ 2 NRTI**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98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376148"/>
              </p:ext>
            </p:extLst>
          </p:nvPr>
        </p:nvGraphicFramePr>
        <p:xfrm>
          <a:off x="3556000" y="3451412"/>
          <a:ext cx="3840164" cy="605476"/>
        </p:xfrm>
        <a:graphic>
          <a:graphicData uri="http://schemas.openxmlformats.org/drawingml/2006/table">
            <a:tbl>
              <a:tblPr/>
              <a:tblGrid>
                <a:gridCol w="38401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54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DRV/r 800/100 mg QD + DOR placebo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+ 2 NRTI**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81" name="Oval 170"/>
          <p:cNvSpPr>
            <a:spLocks noChangeArrowheads="1"/>
          </p:cNvSpPr>
          <p:nvPr/>
        </p:nvSpPr>
        <p:spPr bwMode="auto">
          <a:xfrm>
            <a:off x="1905561" y="1207249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Randomisation*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1 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Double-blind</a:t>
            </a:r>
          </a:p>
        </p:txBody>
      </p:sp>
      <p:sp>
        <p:nvSpPr>
          <p:cNvPr id="3082" name="AutoShape 162"/>
          <p:cNvSpPr>
            <a:spLocks noChangeArrowheads="1"/>
          </p:cNvSpPr>
          <p:nvPr/>
        </p:nvSpPr>
        <p:spPr bwMode="auto">
          <a:xfrm>
            <a:off x="120815" y="2266090"/>
            <a:ext cx="2349418" cy="200906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600" b="1" u="sng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&gt;</a:t>
            </a:r>
            <a:r>
              <a:rPr lang="en-GB" sz="16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 18 years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ARV-naïve 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HIV RNA </a:t>
            </a:r>
            <a:r>
              <a:rPr lang="en-GB" sz="1600" b="1" u="sng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&gt;</a:t>
            </a:r>
            <a:r>
              <a:rPr lang="en-GB" sz="16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 1 000 c/mL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Any CD4 cell count</a:t>
            </a:r>
          </a:p>
          <a:p>
            <a:pPr algn="ctr" defTabSz="914400"/>
            <a:r>
              <a:rPr lang="en-GB" sz="1600" b="1" dirty="0" err="1">
                <a:solidFill>
                  <a:srgbClr val="000066"/>
                </a:solidFill>
                <a:latin typeface="Calibri" pitchFamily="-84" charset="0"/>
                <a:cs typeface="Arial" charset="0"/>
              </a:rPr>
              <a:t>eGFR</a:t>
            </a:r>
            <a:r>
              <a:rPr lang="en-GB" sz="16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 (CG) ≥ 50 mL/min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No primary resistance</a:t>
            </a:r>
          </a:p>
          <a:p>
            <a:pPr algn="ctr" defTabSz="914400"/>
            <a:r>
              <a:rPr lang="en-GB" sz="1600" b="1" dirty="0">
                <a:solidFill>
                  <a:srgbClr val="000066"/>
                </a:solidFill>
                <a:latin typeface="Calibri" pitchFamily="-84" charset="0"/>
                <a:cs typeface="Arial" charset="0"/>
              </a:rPr>
              <a:t> to DOR, DRV/r, NRTI</a:t>
            </a:r>
          </a:p>
        </p:txBody>
      </p:sp>
      <p:sp>
        <p:nvSpPr>
          <p:cNvPr id="3083" name="ZoneTexte 71"/>
          <p:cNvSpPr txBox="1">
            <a:spLocks noChangeArrowheads="1"/>
          </p:cNvSpPr>
          <p:nvPr/>
        </p:nvSpPr>
        <p:spPr bwMode="auto">
          <a:xfrm>
            <a:off x="303213" y="4336146"/>
            <a:ext cx="8728075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1300" dirty="0">
                <a:solidFill>
                  <a:srgbClr val="000066"/>
                </a:solidFill>
              </a:rPr>
              <a:t>* Randomisation (DOR vs DRV/r) was stratified by HIV RNA (</a:t>
            </a:r>
            <a:r>
              <a:rPr lang="en-GB" sz="1300" u="sng" dirty="0">
                <a:solidFill>
                  <a:srgbClr val="000066"/>
                </a:solidFill>
              </a:rPr>
              <a:t>&lt;</a:t>
            </a:r>
            <a:r>
              <a:rPr lang="en-GB" sz="1300" dirty="0">
                <a:solidFill>
                  <a:srgbClr val="000066"/>
                </a:solidFill>
              </a:rPr>
              <a:t> or &gt; 100 000 c/mL) at screening and NRTI backbone</a:t>
            </a:r>
            <a:endParaRPr lang="en-GB" sz="1300" baseline="30000" dirty="0">
              <a:solidFill>
                <a:srgbClr val="000066"/>
              </a:solidFill>
            </a:endParaRPr>
          </a:p>
        </p:txBody>
      </p:sp>
      <p:cxnSp>
        <p:nvCxnSpPr>
          <p:cNvPr id="3084" name="AutoShape 60"/>
          <p:cNvCxnSpPr>
            <a:cxnSpLocks noChangeShapeType="1"/>
          </p:cNvCxnSpPr>
          <p:nvPr/>
        </p:nvCxnSpPr>
        <p:spPr bwMode="auto">
          <a:xfrm rot="10800000" flipH="1" flipV="1">
            <a:off x="3560766" y="2779775"/>
            <a:ext cx="1587" cy="1008000"/>
          </a:xfrm>
          <a:prstGeom prst="bentConnector3">
            <a:avLst>
              <a:gd name="adj1" fmla="val -40468242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3085" name="Line 63"/>
          <p:cNvSpPr>
            <a:spLocks noChangeShapeType="1"/>
          </p:cNvSpPr>
          <p:nvPr/>
        </p:nvSpPr>
        <p:spPr bwMode="auto">
          <a:xfrm>
            <a:off x="2425795" y="3284538"/>
            <a:ext cx="504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086" name="Rectangle 9"/>
          <p:cNvSpPr>
            <a:spLocks noChangeArrowheads="1"/>
          </p:cNvSpPr>
          <p:nvPr/>
        </p:nvSpPr>
        <p:spPr bwMode="auto">
          <a:xfrm>
            <a:off x="2762410" y="3804398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84" charset="0"/>
                <a:cs typeface="Arial" charset="0"/>
              </a:rPr>
              <a:t>N = 340</a:t>
            </a:r>
          </a:p>
        </p:txBody>
      </p:sp>
      <p:sp>
        <p:nvSpPr>
          <p:cNvPr id="3087" name="Rectangle 8"/>
          <p:cNvSpPr>
            <a:spLocks noChangeArrowheads="1"/>
          </p:cNvSpPr>
          <p:nvPr/>
        </p:nvSpPr>
        <p:spPr bwMode="auto">
          <a:xfrm>
            <a:off x="2762410" y="2452034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84" charset="0"/>
                <a:cs typeface="Arial" charset="0"/>
              </a:rPr>
              <a:t>N = 340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09612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84" charset="0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84" charset="0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84" charset="0"/>
              </a:rPr>
              <a:t>W96</a:t>
            </a:r>
            <a:endParaRPr lang="en-GB" sz="1600">
              <a:solidFill>
                <a:srgbClr val="0066FF"/>
              </a:solidFill>
              <a:latin typeface="Calibri" pitchFamily="-84" charset="0"/>
            </a:endParaRPr>
          </a:p>
        </p:txBody>
      </p:sp>
      <p:sp>
        <p:nvSpPr>
          <p:cNvPr id="3090" name="Line 172"/>
          <p:cNvSpPr>
            <a:spLocks noChangeShapeType="1"/>
          </p:cNvSpPr>
          <p:nvPr/>
        </p:nvSpPr>
        <p:spPr bwMode="auto">
          <a:xfrm>
            <a:off x="8720138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091" name="Line 172"/>
          <p:cNvSpPr>
            <a:spLocks noChangeShapeType="1"/>
          </p:cNvSpPr>
          <p:nvPr/>
        </p:nvSpPr>
        <p:spPr bwMode="auto">
          <a:xfrm>
            <a:off x="7415213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3092" name="Group 37"/>
          <p:cNvGrpSpPr>
            <a:grpSpLocks/>
          </p:cNvGrpSpPr>
          <p:nvPr/>
        </p:nvGrpSpPr>
        <p:grpSpPr bwMode="auto">
          <a:xfrm>
            <a:off x="7396163" y="2800350"/>
            <a:ext cx="1303337" cy="974725"/>
            <a:chOff x="4502" y="1764"/>
            <a:chExt cx="646" cy="614"/>
          </a:xfrm>
        </p:grpSpPr>
        <p:sp>
          <p:nvSpPr>
            <p:cNvPr id="3099" name="Line 31"/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100" name="Line 31"/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3" name="Grouper 2"/>
          <p:cNvGrpSpPr/>
          <p:nvPr/>
        </p:nvGrpSpPr>
        <p:grpSpPr>
          <a:xfrm>
            <a:off x="0" y="6599468"/>
            <a:ext cx="1494118" cy="276999"/>
            <a:chOff x="0" y="6599468"/>
            <a:chExt cx="1494118" cy="276999"/>
          </a:xfrm>
        </p:grpSpPr>
        <p:sp>
          <p:nvSpPr>
            <p:cNvPr id="3097" name="AutoShape 162"/>
            <p:cNvSpPr>
              <a:spLocks noChangeArrowheads="1"/>
            </p:cNvSpPr>
            <p:nvPr/>
          </p:nvSpPr>
          <p:spPr bwMode="auto">
            <a:xfrm>
              <a:off x="0" y="6604000"/>
              <a:ext cx="1479176" cy="253234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3098" name="ZoneTexte 23"/>
            <p:cNvSpPr txBox="1">
              <a:spLocks noChangeArrowheads="1"/>
            </p:cNvSpPr>
            <p:nvPr/>
          </p:nvSpPr>
          <p:spPr bwMode="auto">
            <a:xfrm>
              <a:off x="0" y="6599468"/>
              <a:ext cx="149411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-84" charset="0"/>
                </a:rPr>
                <a:t>DRIVE-FORWARD</a:t>
              </a:r>
            </a:p>
          </p:txBody>
        </p:sp>
      </p:grpSp>
      <p:sp>
        <p:nvSpPr>
          <p:cNvPr id="3094" name="ZoneTexte 71"/>
          <p:cNvSpPr txBox="1">
            <a:spLocks noChangeArrowheads="1"/>
          </p:cNvSpPr>
          <p:nvPr/>
        </p:nvSpPr>
        <p:spPr bwMode="auto">
          <a:xfrm>
            <a:off x="303213" y="4586062"/>
            <a:ext cx="8707437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1300" dirty="0">
                <a:solidFill>
                  <a:srgbClr val="000066"/>
                </a:solidFill>
              </a:rPr>
              <a:t>** NRTI backbone (TDF/FTC or ABC/3TC if exclusion of the HLA-B*5701 allele) was selected by investigator</a:t>
            </a:r>
            <a:endParaRPr lang="en-GB" sz="1300" baseline="30000" dirty="0">
              <a:solidFill>
                <a:srgbClr val="000066"/>
              </a:solidFill>
            </a:endParaRPr>
          </a:p>
        </p:txBody>
      </p:sp>
      <p:sp>
        <p:nvSpPr>
          <p:cNvPr id="3095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DRIVE-FORWARD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 + 2 NRTI vs DRV/r  </a:t>
            </a:r>
            <a:br>
              <a:rPr lang="en-GB" sz="3200" dirty="0">
                <a:ea typeface="ＭＳ Ｐゴシック" pitchFamily="-84" charset="-128"/>
              </a:rPr>
            </a:br>
            <a:r>
              <a:rPr lang="en-GB" sz="3200" dirty="0">
                <a:ea typeface="ＭＳ Ｐゴシック" pitchFamily="-84" charset="-128"/>
              </a:rPr>
              <a:t>+ 2 NRTI</a:t>
            </a:r>
          </a:p>
        </p:txBody>
      </p:sp>
      <p:sp>
        <p:nvSpPr>
          <p:cNvPr id="28" name="ZoneTexte 69">
            <a:extLst>
              <a:ext uri="{FF2B5EF4-FFF2-40B4-BE49-F238E27FC236}">
                <a16:creationId xmlns:a16="http://schemas.microsoft.com/office/drawing/2014/main" id="{7FCE9669-C025-42C9-A5A0-929367D6D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579" y="6581775"/>
            <a:ext cx="43714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Molina JM, Lancet HIV 2018, March 25 (</a:t>
            </a:r>
            <a:r>
              <a:rPr lang="fr-FR" sz="1200" i="1" dirty="0" err="1">
                <a:solidFill>
                  <a:srgbClr val="CC0000"/>
                </a:solidFill>
              </a:rPr>
              <a:t>Epub</a:t>
            </a:r>
            <a:r>
              <a:rPr lang="fr-FR" sz="1200" i="1" dirty="0">
                <a:solidFill>
                  <a:srgbClr val="CC0000"/>
                </a:solidFill>
              </a:rPr>
              <a:t> </a:t>
            </a:r>
            <a:r>
              <a:rPr lang="fr-FR" sz="1200" i="1" dirty="0" err="1">
                <a:solidFill>
                  <a:srgbClr val="CC0000"/>
                </a:solidFill>
              </a:rPr>
              <a:t>ahead</a:t>
            </a:r>
            <a:r>
              <a:rPr lang="fr-FR" sz="1200" i="1" dirty="0">
                <a:solidFill>
                  <a:srgbClr val="CC0000"/>
                </a:solidFill>
              </a:rPr>
              <a:t> of </a:t>
            </a:r>
            <a:r>
              <a:rPr lang="fr-FR" sz="1200" i="1" dirty="0" err="1">
                <a:solidFill>
                  <a:srgbClr val="CC0000"/>
                </a:solidFill>
              </a:rPr>
              <a:t>print</a:t>
            </a:r>
            <a:r>
              <a:rPr lang="fr-FR" sz="1200" i="1" dirty="0">
                <a:solidFill>
                  <a:srgbClr val="CC0000"/>
                </a:solidFill>
              </a:rPr>
              <a:t>)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0800" y="44450"/>
            <a:ext cx="8780684" cy="1106488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DRIVE-FORWARD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 + 2 NRTI vs DRV/r  </a:t>
            </a:r>
            <a:br>
              <a:rPr lang="en-GB" sz="3200" dirty="0">
                <a:ea typeface="ＭＳ Ｐゴシック" pitchFamily="-84" charset="-128"/>
              </a:rPr>
            </a:br>
            <a:r>
              <a:rPr lang="en-GB" sz="3200" dirty="0">
                <a:ea typeface="ＭＳ Ｐゴシック" pitchFamily="-84" charset="-128"/>
              </a:rPr>
              <a:t>+ 2 NRTI</a:t>
            </a:r>
            <a:endParaRPr lang="fr-FR" sz="3200" dirty="0"/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884671"/>
              </p:ext>
            </p:extLst>
          </p:nvPr>
        </p:nvGraphicFramePr>
        <p:xfrm>
          <a:off x="251004" y="1660720"/>
          <a:ext cx="8600610" cy="4560892"/>
        </p:xfrm>
        <a:graphic>
          <a:graphicData uri="http://schemas.openxmlformats.org/drawingml/2006/table">
            <a:tbl>
              <a:tblPr/>
              <a:tblGrid>
                <a:gridCol w="4663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4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2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13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DOR + 2 NRTI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(N = 383)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98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DRV/r + 2 NRTI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(N = 383)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Mean age, years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35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35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Female, %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17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15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AIDS, %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c/mL), mean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4.4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4.4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68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&gt; 100 000 c/mL, %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22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19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), mean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433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412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681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&lt; 200 per 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%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11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17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Selected NRTI: TDF/FTC / ABC/3TC, %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87 / 13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88 / 13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32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Discontinuation at W48,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Lack of efficacy,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Adverse event,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Death,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Lost to follow-up / Consent withdrawal,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Non-compliance / Other, N</a:t>
                      </a:r>
                    </a:p>
                  </a:txBody>
                  <a:tcPr marL="92842" marR="92842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56 (15%)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17 / 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7 / 5</a:t>
                      </a:r>
                    </a:p>
                  </a:txBody>
                  <a:tcPr marL="92842" marR="92842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71 (19%)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  <a:b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</a:b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19 / 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4 / 9</a:t>
                      </a:r>
                    </a:p>
                  </a:txBody>
                  <a:tcPr marL="92842" marR="92842" marT="46804" marB="4680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479165" y="1151863"/>
            <a:ext cx="61729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  <p:grpSp>
        <p:nvGrpSpPr>
          <p:cNvPr id="12" name="Grouper 2"/>
          <p:cNvGrpSpPr/>
          <p:nvPr/>
        </p:nvGrpSpPr>
        <p:grpSpPr>
          <a:xfrm>
            <a:off x="0" y="6599468"/>
            <a:ext cx="1494118" cy="276999"/>
            <a:chOff x="0" y="6599468"/>
            <a:chExt cx="1494118" cy="276999"/>
          </a:xfrm>
        </p:grpSpPr>
        <p:sp>
          <p:nvSpPr>
            <p:cNvPr id="13" name="AutoShape 162"/>
            <p:cNvSpPr>
              <a:spLocks noChangeArrowheads="1"/>
            </p:cNvSpPr>
            <p:nvPr/>
          </p:nvSpPr>
          <p:spPr bwMode="auto">
            <a:xfrm>
              <a:off x="0" y="6604000"/>
              <a:ext cx="1479176" cy="253234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14" name="ZoneTexte 23"/>
            <p:cNvSpPr txBox="1">
              <a:spLocks noChangeArrowheads="1"/>
            </p:cNvSpPr>
            <p:nvPr/>
          </p:nvSpPr>
          <p:spPr bwMode="auto">
            <a:xfrm>
              <a:off x="0" y="6599468"/>
              <a:ext cx="149411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-84" charset="0"/>
                </a:rPr>
                <a:t>DRIVE-FORWARD</a:t>
              </a:r>
            </a:p>
          </p:txBody>
        </p:sp>
      </p:grpSp>
      <p:sp>
        <p:nvSpPr>
          <p:cNvPr id="9" name="ZoneTexte 69">
            <a:extLst>
              <a:ext uri="{FF2B5EF4-FFF2-40B4-BE49-F238E27FC236}">
                <a16:creationId xmlns:a16="http://schemas.microsoft.com/office/drawing/2014/main" id="{F961F9FB-E25A-4BEE-ACE5-3B930B8B6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579" y="6581775"/>
            <a:ext cx="43714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Molina JM, Lancet HIV 2018, March 25 (</a:t>
            </a:r>
            <a:r>
              <a:rPr lang="fr-FR" sz="1200" i="1" dirty="0" err="1">
                <a:solidFill>
                  <a:srgbClr val="CC0000"/>
                </a:solidFill>
              </a:rPr>
              <a:t>Epub</a:t>
            </a:r>
            <a:r>
              <a:rPr lang="fr-FR" sz="1200" i="1" dirty="0">
                <a:solidFill>
                  <a:srgbClr val="CC0000"/>
                </a:solidFill>
              </a:rPr>
              <a:t> </a:t>
            </a:r>
            <a:r>
              <a:rPr lang="fr-FR" sz="1200" i="1" dirty="0" err="1">
                <a:solidFill>
                  <a:srgbClr val="CC0000"/>
                </a:solidFill>
              </a:rPr>
              <a:t>ahead</a:t>
            </a:r>
            <a:r>
              <a:rPr lang="fr-FR" sz="1200" i="1" dirty="0">
                <a:solidFill>
                  <a:srgbClr val="CC0000"/>
                </a:solidFill>
              </a:rPr>
              <a:t> of </a:t>
            </a:r>
            <a:r>
              <a:rPr lang="fr-FR" sz="1200" i="1" dirty="0" err="1">
                <a:solidFill>
                  <a:srgbClr val="CC0000"/>
                </a:solidFill>
              </a:rPr>
              <a:t>print</a:t>
            </a:r>
            <a:r>
              <a:rPr lang="fr-FR" sz="1200" i="1" dirty="0">
                <a:solidFill>
                  <a:srgbClr val="CC0000"/>
                </a:solidFill>
              </a:rPr>
              <a:t>)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er 19"/>
          <p:cNvGrpSpPr/>
          <p:nvPr/>
        </p:nvGrpSpPr>
        <p:grpSpPr>
          <a:xfrm>
            <a:off x="4947784" y="2149255"/>
            <a:ext cx="3554413" cy="3034260"/>
            <a:chOff x="4947784" y="2149255"/>
            <a:chExt cx="3554413" cy="3034260"/>
          </a:xfrm>
        </p:grpSpPr>
        <p:sp>
          <p:nvSpPr>
            <p:cNvPr id="42" name="AutoShape 106"/>
            <p:cNvSpPr>
              <a:spLocks noChangeArrowheads="1"/>
            </p:cNvSpPr>
            <p:nvPr/>
          </p:nvSpPr>
          <p:spPr bwMode="auto">
            <a:xfrm flipH="1">
              <a:off x="5158922" y="2514380"/>
              <a:ext cx="1555750" cy="78740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F66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fr-FR" sz="1600" b="1" kern="0" dirty="0">
                  <a:solidFill>
                    <a:schemeClr val="bg1"/>
                  </a:solidFill>
                  <a:latin typeface="+mj-lt"/>
                  <a:ea typeface="MS PGothic"/>
                  <a:cs typeface="Arial" pitchFamily="34" charset="0"/>
                </a:rPr>
                <a:t>DRV/r</a:t>
              </a:r>
            </a:p>
          </p:txBody>
        </p:sp>
        <p:sp>
          <p:nvSpPr>
            <p:cNvPr id="59" name="AutoShape 106"/>
            <p:cNvSpPr>
              <a:spLocks noChangeArrowheads="1"/>
            </p:cNvSpPr>
            <p:nvPr/>
          </p:nvSpPr>
          <p:spPr bwMode="auto">
            <a:xfrm>
              <a:off x="6714672" y="2514380"/>
              <a:ext cx="1552575" cy="78740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2D985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fr-FR" sz="1600" b="1" kern="0" dirty="0">
                  <a:solidFill>
                    <a:prstClr val="white"/>
                  </a:solidFill>
                  <a:latin typeface="+mj-lt"/>
                  <a:ea typeface="MS PGothic"/>
                  <a:cs typeface="Arial" pitchFamily="34" charset="0"/>
                </a:rPr>
                <a:t>DOR</a:t>
              </a:r>
            </a:p>
          </p:txBody>
        </p:sp>
        <p:sp>
          <p:nvSpPr>
            <p:cNvPr id="67" name="Line 14"/>
            <p:cNvSpPr>
              <a:spLocks noChangeShapeType="1"/>
            </p:cNvSpPr>
            <p:nvPr/>
          </p:nvSpPr>
          <p:spPr bwMode="auto">
            <a:xfrm flipV="1">
              <a:off x="5314497" y="3219640"/>
              <a:ext cx="0" cy="14400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70" name="Line 92"/>
            <p:cNvSpPr>
              <a:spLocks noChangeShapeType="1"/>
            </p:cNvSpPr>
            <p:nvPr/>
          </p:nvSpPr>
          <p:spPr bwMode="auto">
            <a:xfrm>
              <a:off x="6711497" y="3219640"/>
              <a:ext cx="3175" cy="14400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71" name="Line 94"/>
            <p:cNvSpPr>
              <a:spLocks noChangeShapeType="1"/>
            </p:cNvSpPr>
            <p:nvPr/>
          </p:nvSpPr>
          <p:spPr bwMode="auto">
            <a:xfrm>
              <a:off x="8129134" y="3219640"/>
              <a:ext cx="6350" cy="14400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75" name="Text Box 10"/>
            <p:cNvSpPr txBox="1">
              <a:spLocks noChangeArrowheads="1"/>
            </p:cNvSpPr>
            <p:nvPr/>
          </p:nvSpPr>
          <p:spPr bwMode="auto">
            <a:xfrm>
              <a:off x="6565447" y="4700915"/>
              <a:ext cx="295275" cy="48260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400" kern="0" dirty="0">
                  <a:solidFill>
                    <a:srgbClr val="000066"/>
                  </a:solidFill>
                  <a:ea typeface="MS PGothic"/>
                </a:rPr>
                <a:t>0 </a:t>
              </a:r>
            </a:p>
          </p:txBody>
        </p:sp>
        <p:sp>
          <p:nvSpPr>
            <p:cNvPr id="57351" name="TextBox 70"/>
            <p:cNvSpPr txBox="1">
              <a:spLocks noChangeArrowheads="1"/>
            </p:cNvSpPr>
            <p:nvPr/>
          </p:nvSpPr>
          <p:spPr bwMode="auto">
            <a:xfrm>
              <a:off x="4947784" y="4700915"/>
              <a:ext cx="731838" cy="48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 anchor="ctr"/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400" dirty="0">
                  <a:solidFill>
                    <a:srgbClr val="000066"/>
                  </a:solidFill>
                  <a:ea typeface="MS PGothic" pitchFamily="34" charset="-128"/>
                </a:rPr>
                <a:t>‒ 10%</a:t>
              </a:r>
            </a:p>
          </p:txBody>
        </p:sp>
        <p:sp>
          <p:nvSpPr>
            <p:cNvPr id="57352" name="TextBox 70"/>
            <p:cNvSpPr txBox="1">
              <a:spLocks noChangeArrowheads="1"/>
            </p:cNvSpPr>
            <p:nvPr/>
          </p:nvSpPr>
          <p:spPr bwMode="auto">
            <a:xfrm>
              <a:off x="7764009" y="4700915"/>
              <a:ext cx="730250" cy="48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tIns="91440" bIns="91440" anchor="ctr"/>
            <a:lstStyle/>
            <a:p>
              <a:pPr algn="ctr" defTabSz="1346200">
                <a:lnSpc>
                  <a:spcPct val="90000"/>
                </a:lnSpc>
                <a:tabLst>
                  <a:tab pos="1346200" algn="l"/>
                </a:tabLst>
              </a:pPr>
              <a:r>
                <a:rPr lang="en-GB" sz="1400" dirty="0">
                  <a:solidFill>
                    <a:srgbClr val="000066"/>
                  </a:solidFill>
                  <a:ea typeface="MS PGothic" pitchFamily="34" charset="-128"/>
                </a:rPr>
                <a:t>+ 10%</a:t>
              </a:r>
            </a:p>
          </p:txBody>
        </p:sp>
        <p:sp>
          <p:nvSpPr>
            <p:cNvPr id="64" name="Text Box 99"/>
            <p:cNvSpPr txBox="1">
              <a:spLocks noChangeArrowheads="1"/>
            </p:cNvSpPr>
            <p:nvPr/>
          </p:nvSpPr>
          <p:spPr bwMode="auto">
            <a:xfrm>
              <a:off x="7769955" y="3763784"/>
              <a:ext cx="519545" cy="30777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4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9.4</a:t>
              </a:r>
            </a:p>
          </p:txBody>
        </p:sp>
        <p:sp>
          <p:nvSpPr>
            <p:cNvPr id="73" name="Text Box 98"/>
            <p:cNvSpPr txBox="1">
              <a:spLocks noChangeArrowheads="1"/>
            </p:cNvSpPr>
            <p:nvPr/>
          </p:nvSpPr>
          <p:spPr bwMode="auto">
            <a:xfrm>
              <a:off x="6359525" y="3756237"/>
              <a:ext cx="314325" cy="30777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4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-1.6</a:t>
              </a:r>
              <a:endParaRPr lang="en-GB" sz="1400" b="1" kern="0" dirty="0">
                <a:solidFill>
                  <a:srgbClr val="333399"/>
                </a:solidFill>
                <a:latin typeface="+mj-lt"/>
                <a:ea typeface="MS PGothic"/>
              </a:endParaRPr>
            </a:p>
          </p:txBody>
        </p:sp>
        <p:sp>
          <p:nvSpPr>
            <p:cNvPr id="48" name="Text Box 99"/>
            <p:cNvSpPr txBox="1">
              <a:spLocks noChangeArrowheads="1"/>
            </p:cNvSpPr>
            <p:nvPr/>
          </p:nvSpPr>
          <p:spPr bwMode="auto">
            <a:xfrm>
              <a:off x="6920393" y="3259446"/>
              <a:ext cx="585788" cy="338554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6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3.9</a:t>
              </a:r>
              <a:endParaRPr lang="en-GB" sz="1600" b="1" kern="0" dirty="0">
                <a:solidFill>
                  <a:srgbClr val="333399"/>
                </a:solidFill>
                <a:latin typeface="+mj-lt"/>
                <a:ea typeface="MS PGothic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6516688" y="3714473"/>
              <a:ext cx="1524892" cy="0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 bwMode="auto">
            <a:xfrm rot="16200000">
              <a:off x="7110415" y="3713679"/>
              <a:ext cx="239712" cy="0"/>
            </a:xfrm>
            <a:prstGeom prst="line">
              <a:avLst/>
            </a:prstGeom>
            <a:ln w="317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Line 92"/>
            <p:cNvSpPr>
              <a:spLocks noChangeShapeType="1"/>
            </p:cNvSpPr>
            <p:nvPr/>
          </p:nvSpPr>
          <p:spPr bwMode="auto">
            <a:xfrm rot="16200000">
              <a:off x="6711497" y="3103890"/>
              <a:ext cx="3175" cy="310832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57360" name="Rectangle 6"/>
            <p:cNvSpPr>
              <a:spLocks noChangeArrowheads="1"/>
            </p:cNvSpPr>
            <p:nvPr/>
          </p:nvSpPr>
          <p:spPr bwMode="auto">
            <a:xfrm>
              <a:off x="5119234" y="2149255"/>
              <a:ext cx="3382963" cy="365125"/>
            </a:xfrm>
            <a:prstGeom prst="rect">
              <a:avLst/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</p:spPr>
          <p:txBody>
            <a:bodyPr tIns="0" bIns="0" anchor="ctr"/>
            <a:lstStyle/>
            <a:p>
              <a:pPr algn="ctr">
                <a:lnSpc>
                  <a:spcPct val="90000"/>
                </a:lnSpc>
              </a:pPr>
              <a:r>
                <a:rPr lang="en-US" sz="1600" b="1">
                  <a:solidFill>
                    <a:srgbClr val="FFFFFF"/>
                  </a:solidFill>
                  <a:latin typeface="+mj-lt"/>
                  <a:ea typeface="MS PGothic" pitchFamily="34" charset="-128"/>
                </a:rPr>
                <a:t>Difference (95 % CI)</a:t>
              </a:r>
            </a:p>
          </p:txBody>
        </p:sp>
      </p:grpSp>
      <p:grpSp>
        <p:nvGrpSpPr>
          <p:cNvPr id="4" name="Groupe 3"/>
          <p:cNvGrpSpPr/>
          <p:nvPr/>
        </p:nvGrpSpPr>
        <p:grpSpPr>
          <a:xfrm>
            <a:off x="600943" y="2049189"/>
            <a:ext cx="3971057" cy="3724394"/>
            <a:chOff x="600943" y="2049189"/>
            <a:chExt cx="3971057" cy="3724394"/>
          </a:xfrm>
        </p:grpSpPr>
        <p:sp>
          <p:nvSpPr>
            <p:cNvPr id="63" name="AutoShape 165"/>
            <p:cNvSpPr>
              <a:spLocks noChangeArrowheads="1"/>
            </p:cNvSpPr>
            <p:nvPr/>
          </p:nvSpPr>
          <p:spPr bwMode="auto">
            <a:xfrm>
              <a:off x="2036189" y="2116178"/>
              <a:ext cx="2535811" cy="5927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57368" name="Rectangle 40"/>
            <p:cNvSpPr>
              <a:spLocks noChangeArrowheads="1"/>
            </p:cNvSpPr>
            <p:nvPr/>
          </p:nvSpPr>
          <p:spPr bwMode="auto">
            <a:xfrm>
              <a:off x="1259715" y="2592684"/>
              <a:ext cx="20839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84</a:t>
              </a:r>
            </a:p>
          </p:txBody>
        </p:sp>
        <p:sp>
          <p:nvSpPr>
            <p:cNvPr id="57369" name="Rectangle 41"/>
            <p:cNvSpPr>
              <a:spLocks noChangeArrowheads="1"/>
            </p:cNvSpPr>
            <p:nvPr/>
          </p:nvSpPr>
          <p:spPr bwMode="auto">
            <a:xfrm>
              <a:off x="2405176" y="4673514"/>
              <a:ext cx="20839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11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0" name="Rectangle 42"/>
            <p:cNvSpPr>
              <a:spLocks noChangeArrowheads="1"/>
            </p:cNvSpPr>
            <p:nvPr/>
          </p:nvSpPr>
          <p:spPr bwMode="auto">
            <a:xfrm>
              <a:off x="3620715" y="4840171"/>
              <a:ext cx="10419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5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1" name="Rectangle 43"/>
            <p:cNvSpPr>
              <a:spLocks noChangeArrowheads="1"/>
            </p:cNvSpPr>
            <p:nvPr/>
          </p:nvSpPr>
          <p:spPr bwMode="auto">
            <a:xfrm>
              <a:off x="1692721" y="2747035"/>
              <a:ext cx="20839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80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2" name="Rectangle 44"/>
            <p:cNvSpPr>
              <a:spLocks noChangeArrowheads="1"/>
            </p:cNvSpPr>
            <p:nvPr/>
          </p:nvSpPr>
          <p:spPr bwMode="auto">
            <a:xfrm>
              <a:off x="2865551" y="4632984"/>
              <a:ext cx="20839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13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3" name="Rectangle 45"/>
            <p:cNvSpPr>
              <a:spLocks noChangeArrowheads="1"/>
            </p:cNvSpPr>
            <p:nvPr/>
          </p:nvSpPr>
          <p:spPr bwMode="auto">
            <a:xfrm>
              <a:off x="4065412" y="4840171"/>
              <a:ext cx="10419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7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74" name="Rectangle 46"/>
            <p:cNvSpPr>
              <a:spLocks noChangeArrowheads="1"/>
            </p:cNvSpPr>
            <p:nvPr/>
          </p:nvSpPr>
          <p:spPr bwMode="auto">
            <a:xfrm>
              <a:off x="770861" y="5128383"/>
              <a:ext cx="84959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0</a:t>
              </a:r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7375" name="Rectangle 47"/>
            <p:cNvSpPr>
              <a:spLocks noChangeArrowheads="1"/>
            </p:cNvSpPr>
            <p:nvPr/>
          </p:nvSpPr>
          <p:spPr bwMode="auto">
            <a:xfrm>
              <a:off x="685902" y="4566408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20</a:t>
              </a:r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7376" name="Rectangle 48"/>
            <p:cNvSpPr>
              <a:spLocks noChangeArrowheads="1"/>
            </p:cNvSpPr>
            <p:nvPr/>
          </p:nvSpPr>
          <p:spPr bwMode="auto">
            <a:xfrm>
              <a:off x="685902" y="4006021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40</a:t>
              </a:r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7377" name="Rectangle 49"/>
            <p:cNvSpPr>
              <a:spLocks noChangeArrowheads="1"/>
            </p:cNvSpPr>
            <p:nvPr/>
          </p:nvSpPr>
          <p:spPr bwMode="auto">
            <a:xfrm>
              <a:off x="685902" y="3444046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60</a:t>
              </a:r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7378" name="Rectangle 50"/>
            <p:cNvSpPr>
              <a:spLocks noChangeArrowheads="1"/>
            </p:cNvSpPr>
            <p:nvPr/>
          </p:nvSpPr>
          <p:spPr bwMode="auto">
            <a:xfrm>
              <a:off x="685902" y="2883658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>
                  <a:solidFill>
                    <a:srgbClr val="000066"/>
                  </a:solidFill>
                </a:rPr>
                <a:t>80</a:t>
              </a:r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7379" name="Rectangle 51"/>
            <p:cNvSpPr>
              <a:spLocks noChangeArrowheads="1"/>
            </p:cNvSpPr>
            <p:nvPr/>
          </p:nvSpPr>
          <p:spPr bwMode="auto">
            <a:xfrm>
              <a:off x="600943" y="2309651"/>
              <a:ext cx="254877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100</a:t>
              </a:r>
              <a:endParaRPr lang="fr-FR" sz="1600" dirty="0">
                <a:solidFill>
                  <a:srgbClr val="000066"/>
                </a:solidFill>
              </a:endParaRPr>
            </a:p>
          </p:txBody>
        </p:sp>
        <p:sp>
          <p:nvSpPr>
            <p:cNvPr id="57380" name="Rectangle 52"/>
            <p:cNvSpPr>
              <a:spLocks noChangeArrowheads="1"/>
            </p:cNvSpPr>
            <p:nvPr/>
          </p:nvSpPr>
          <p:spPr bwMode="auto">
            <a:xfrm>
              <a:off x="1162344" y="5342696"/>
              <a:ext cx="798270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solidFill>
                    <a:srgbClr val="000066"/>
                  </a:solidFill>
                </a:rPr>
                <a:t>Virologic</a:t>
              </a:r>
            </a:p>
            <a:p>
              <a:r>
                <a:rPr lang="en-US" sz="1400" b="1">
                  <a:solidFill>
                    <a:srgbClr val="000066"/>
                  </a:solidFill>
                </a:rPr>
                <a:t>response</a:t>
              </a:r>
              <a:endParaRPr lang="en-US" b="1">
                <a:solidFill>
                  <a:srgbClr val="000066"/>
                </a:solidFill>
              </a:endParaRPr>
            </a:p>
          </p:txBody>
        </p:sp>
        <p:sp>
          <p:nvSpPr>
            <p:cNvPr id="57381" name="Rectangle 53"/>
            <p:cNvSpPr>
              <a:spLocks noChangeArrowheads="1"/>
            </p:cNvSpPr>
            <p:nvPr/>
          </p:nvSpPr>
          <p:spPr bwMode="auto">
            <a:xfrm>
              <a:off x="2125957" y="5342696"/>
              <a:ext cx="1192634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Virologic</a:t>
              </a:r>
            </a:p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non-response</a:t>
              </a:r>
              <a:endParaRPr lang="en-US" b="1">
                <a:solidFill>
                  <a:srgbClr val="000066"/>
                </a:solidFill>
              </a:endParaRPr>
            </a:p>
          </p:txBody>
        </p:sp>
        <p:sp>
          <p:nvSpPr>
            <p:cNvPr id="57382" name="Rectangle 54"/>
            <p:cNvSpPr>
              <a:spLocks noChangeArrowheads="1"/>
            </p:cNvSpPr>
            <p:nvPr/>
          </p:nvSpPr>
          <p:spPr bwMode="auto">
            <a:xfrm>
              <a:off x="3554557" y="5342696"/>
              <a:ext cx="66684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</a:rPr>
                <a:t>No data</a:t>
              </a:r>
              <a:endParaRPr lang="en-US" b="1">
                <a:solidFill>
                  <a:srgbClr val="000066"/>
                </a:solidFill>
              </a:endParaRPr>
            </a:p>
          </p:txBody>
        </p:sp>
        <p:sp>
          <p:nvSpPr>
            <p:cNvPr id="57384" name="Rectangle 57"/>
            <p:cNvSpPr>
              <a:spLocks noChangeArrowheads="1"/>
            </p:cNvSpPr>
            <p:nvPr/>
          </p:nvSpPr>
          <p:spPr bwMode="auto">
            <a:xfrm>
              <a:off x="2395091" y="2161438"/>
              <a:ext cx="211714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DOR + 2 NRTI (N = 383)</a:t>
              </a:r>
              <a:endParaRPr lang="fr-FR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57387" name="Rectangle 60"/>
            <p:cNvSpPr>
              <a:spLocks noChangeArrowheads="1"/>
            </p:cNvSpPr>
            <p:nvPr/>
          </p:nvSpPr>
          <p:spPr bwMode="auto">
            <a:xfrm>
              <a:off x="2395091" y="2456188"/>
              <a:ext cx="214702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DRV/r + 2 NRTI (N = 383)</a:t>
              </a:r>
              <a:endParaRPr lang="fr-FR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781819" y="2049189"/>
              <a:ext cx="3671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6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992886" y="2389744"/>
              <a:ext cx="3450684" cy="2845564"/>
            </a:xfrm>
            <a:custGeom>
              <a:avLst/>
              <a:gdLst>
                <a:gd name="T0" fmla="*/ 3239 w 3239"/>
                <a:gd name="T1" fmla="*/ 2671 h 2671"/>
                <a:gd name="T2" fmla="*/ 0 w 3239"/>
                <a:gd name="T3" fmla="*/ 2671 h 2671"/>
                <a:gd name="T4" fmla="*/ 0 w 3239"/>
                <a:gd name="T5" fmla="*/ 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917245" y="2981458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>
              <a:off x="917245" y="3546096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917245" y="4111800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>
              <a:off x="917245" y="4677503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917245" y="5235307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2" name="Line 14"/>
            <p:cNvSpPr>
              <a:spLocks noChangeShapeType="1"/>
            </p:cNvSpPr>
            <p:nvPr/>
          </p:nvSpPr>
          <p:spPr bwMode="auto">
            <a:xfrm>
              <a:off x="917245" y="2415755"/>
              <a:ext cx="756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1113270" y="2858861"/>
              <a:ext cx="442123" cy="2376000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2D985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4" name="Freeform 16"/>
            <p:cNvSpPr>
              <a:spLocks/>
            </p:cNvSpPr>
            <p:nvPr/>
          </p:nvSpPr>
          <p:spPr bwMode="auto">
            <a:xfrm>
              <a:off x="1580961" y="2981457"/>
              <a:ext cx="443188" cy="2253403"/>
            </a:xfrm>
            <a:custGeom>
              <a:avLst/>
              <a:gdLst>
                <a:gd name="T0" fmla="*/ 416 w 416"/>
                <a:gd name="T1" fmla="*/ 2463 h 2463"/>
                <a:gd name="T2" fmla="*/ 416 w 416"/>
                <a:gd name="T3" fmla="*/ 0 h 2463"/>
                <a:gd name="T4" fmla="*/ 0 w 416"/>
                <a:gd name="T5" fmla="*/ 0 h 2463"/>
                <a:gd name="T6" fmla="*/ 0 w 416"/>
                <a:gd name="T7" fmla="*/ 2463 h 2463"/>
                <a:gd name="T8" fmla="*/ 416 w 416"/>
                <a:gd name="T9" fmla="*/ 2463 h 2463"/>
                <a:gd name="T10" fmla="*/ 416 w 416"/>
                <a:gd name="T11" fmla="*/ 2463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F669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3898108" y="5057033"/>
              <a:ext cx="444253" cy="177828"/>
            </a:xfrm>
            <a:prstGeom prst="rect">
              <a:avLst/>
            </a:prstGeom>
            <a:solidFill>
              <a:srgbClr val="F669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3429352" y="5100638"/>
              <a:ext cx="444253" cy="134223"/>
            </a:xfrm>
            <a:prstGeom prst="rect">
              <a:avLst/>
            </a:prstGeom>
            <a:solidFill>
              <a:srgbClr val="2D985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auto">
            <a:xfrm>
              <a:off x="2732610" y="4879205"/>
              <a:ext cx="442123" cy="355656"/>
            </a:xfrm>
            <a:prstGeom prst="rect">
              <a:avLst/>
            </a:prstGeom>
            <a:solidFill>
              <a:srgbClr val="F669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auto">
            <a:xfrm>
              <a:off x="2263853" y="4942215"/>
              <a:ext cx="442123" cy="292645"/>
            </a:xfrm>
            <a:prstGeom prst="rect">
              <a:avLst/>
            </a:prstGeom>
            <a:solidFill>
              <a:srgbClr val="2D985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6" name="Rectangle 21"/>
            <p:cNvSpPr>
              <a:spLocks noChangeArrowheads="1"/>
            </p:cNvSpPr>
            <p:nvPr/>
          </p:nvSpPr>
          <p:spPr bwMode="auto">
            <a:xfrm>
              <a:off x="2205911" y="2215649"/>
              <a:ext cx="124647" cy="144000"/>
            </a:xfrm>
            <a:prstGeom prst="rect">
              <a:avLst/>
            </a:prstGeom>
            <a:solidFill>
              <a:srgbClr val="2D985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7" name="Rectangle 22"/>
            <p:cNvSpPr>
              <a:spLocks noChangeArrowheads="1"/>
            </p:cNvSpPr>
            <p:nvPr/>
          </p:nvSpPr>
          <p:spPr bwMode="auto">
            <a:xfrm>
              <a:off x="2205911" y="2499317"/>
              <a:ext cx="124647" cy="144000"/>
            </a:xfrm>
            <a:prstGeom prst="rect">
              <a:avLst/>
            </a:prstGeom>
            <a:solidFill>
              <a:srgbClr val="F66900"/>
            </a:solidFill>
            <a:ln w="0">
              <a:solidFill>
                <a:srgbClr val="F669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</p:grpSp>
      <p:sp>
        <p:nvSpPr>
          <p:cNvPr id="55" name="ZoneTexte 54"/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58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0799" y="44450"/>
            <a:ext cx="8733511" cy="1106488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DRIVE-FORWARD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 + 2 NRTI vs DRV/r  </a:t>
            </a:r>
            <a:br>
              <a:rPr lang="en-GB" sz="3200" dirty="0">
                <a:ea typeface="ＭＳ Ｐゴシック" pitchFamily="-84" charset="-128"/>
              </a:rPr>
            </a:br>
            <a:r>
              <a:rPr lang="en-GB" sz="3200" dirty="0">
                <a:ea typeface="ＭＳ Ｐゴシック" pitchFamily="-84" charset="-128"/>
              </a:rPr>
              <a:t>+ 2 NRTI</a:t>
            </a:r>
            <a:endParaRPr lang="fr-FR" sz="3200" dirty="0"/>
          </a:p>
        </p:txBody>
      </p:sp>
      <p:sp>
        <p:nvSpPr>
          <p:cNvPr id="62" name="Text Box 2"/>
          <p:cNvSpPr txBox="1">
            <a:spLocks noChangeArrowheads="1"/>
          </p:cNvSpPr>
          <p:nvPr/>
        </p:nvSpPr>
        <p:spPr bwMode="auto">
          <a:xfrm>
            <a:off x="616589" y="1151863"/>
            <a:ext cx="78981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Primary endpoint: HIV RNA &lt; 50 c/mL at W48 (ITT, snapshot)</a:t>
            </a:r>
          </a:p>
        </p:txBody>
      </p:sp>
      <p:sp>
        <p:nvSpPr>
          <p:cNvPr id="65" name="Espace réservé du contenu 2"/>
          <p:cNvSpPr>
            <a:spLocks/>
          </p:cNvSpPr>
          <p:nvPr/>
        </p:nvSpPr>
        <p:spPr bwMode="auto">
          <a:xfrm>
            <a:off x="4849627" y="5263044"/>
            <a:ext cx="3994267" cy="1021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82563" indent="-182563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CC3300"/>
                </a:solidFill>
                <a:latin typeface="Calibri" pitchFamily="34" charset="0"/>
              </a:rPr>
              <a:t>CD4 increase at W48 (ITT, NC = F)</a:t>
            </a:r>
          </a:p>
          <a:p>
            <a:pPr marL="450850" lvl="1" indent="-18415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1600" dirty="0">
                <a:solidFill>
                  <a:srgbClr val="000066"/>
                </a:solidFill>
              </a:rPr>
              <a:t>DOR: + 193/mm</a:t>
            </a:r>
            <a:r>
              <a:rPr lang="en-GB" sz="1600" baseline="30000" dirty="0">
                <a:solidFill>
                  <a:srgbClr val="000066"/>
                </a:solidFill>
              </a:rPr>
              <a:t>3</a:t>
            </a:r>
          </a:p>
          <a:p>
            <a:pPr marL="450850" lvl="1" indent="-184150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 sz="1600" dirty="0">
                <a:solidFill>
                  <a:srgbClr val="000066"/>
                </a:solidFill>
              </a:rPr>
              <a:t>DRV/r: + 186/mm</a:t>
            </a:r>
            <a:r>
              <a:rPr lang="en-GB" sz="1600" baseline="30000" dirty="0">
                <a:solidFill>
                  <a:srgbClr val="000066"/>
                </a:solidFill>
              </a:rPr>
              <a:t>3</a:t>
            </a:r>
          </a:p>
        </p:txBody>
      </p:sp>
      <p:grpSp>
        <p:nvGrpSpPr>
          <p:cNvPr id="68" name="Grouper 2"/>
          <p:cNvGrpSpPr/>
          <p:nvPr/>
        </p:nvGrpSpPr>
        <p:grpSpPr>
          <a:xfrm>
            <a:off x="0" y="6599468"/>
            <a:ext cx="1494118" cy="276999"/>
            <a:chOff x="0" y="6599468"/>
            <a:chExt cx="1494118" cy="276999"/>
          </a:xfrm>
        </p:grpSpPr>
        <p:sp>
          <p:nvSpPr>
            <p:cNvPr id="69" name="AutoShape 162"/>
            <p:cNvSpPr>
              <a:spLocks noChangeArrowheads="1"/>
            </p:cNvSpPr>
            <p:nvPr/>
          </p:nvSpPr>
          <p:spPr bwMode="auto">
            <a:xfrm>
              <a:off x="0" y="6604000"/>
              <a:ext cx="1479176" cy="253234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72" name="ZoneTexte 23"/>
            <p:cNvSpPr txBox="1">
              <a:spLocks noChangeArrowheads="1"/>
            </p:cNvSpPr>
            <p:nvPr/>
          </p:nvSpPr>
          <p:spPr bwMode="auto">
            <a:xfrm>
              <a:off x="0" y="6599468"/>
              <a:ext cx="149411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-84" charset="0"/>
                </a:rPr>
                <a:t>DRIVE-FORWARD</a:t>
              </a:r>
            </a:p>
          </p:txBody>
        </p:sp>
      </p:grpSp>
      <p:sp>
        <p:nvSpPr>
          <p:cNvPr id="61" name="ZoneTexte 69">
            <a:extLst>
              <a:ext uri="{FF2B5EF4-FFF2-40B4-BE49-F238E27FC236}">
                <a16:creationId xmlns:a16="http://schemas.microsoft.com/office/drawing/2014/main" id="{C24E0651-48A2-487B-8F8F-BC31648DA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579" y="6581775"/>
            <a:ext cx="43714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Molina JM, Lancet HIV 2018, March 25 (</a:t>
            </a:r>
            <a:r>
              <a:rPr lang="fr-FR" sz="1200" i="1" dirty="0" err="1">
                <a:solidFill>
                  <a:srgbClr val="CC0000"/>
                </a:solidFill>
              </a:rPr>
              <a:t>Epub</a:t>
            </a:r>
            <a:r>
              <a:rPr lang="fr-FR" sz="1200" i="1" dirty="0">
                <a:solidFill>
                  <a:srgbClr val="CC0000"/>
                </a:solidFill>
              </a:rPr>
              <a:t> </a:t>
            </a:r>
            <a:r>
              <a:rPr lang="fr-FR" sz="1200" i="1" dirty="0" err="1">
                <a:solidFill>
                  <a:srgbClr val="CC0000"/>
                </a:solidFill>
              </a:rPr>
              <a:t>ahead</a:t>
            </a:r>
            <a:r>
              <a:rPr lang="fr-FR" sz="1200" i="1" dirty="0">
                <a:solidFill>
                  <a:srgbClr val="CC0000"/>
                </a:solidFill>
              </a:rPr>
              <a:t> of </a:t>
            </a:r>
            <a:r>
              <a:rPr lang="fr-FR" sz="1200" i="1" dirty="0" err="1">
                <a:solidFill>
                  <a:srgbClr val="CC0000"/>
                </a:solidFill>
              </a:rPr>
              <a:t>print</a:t>
            </a:r>
            <a:r>
              <a:rPr lang="fr-FR" sz="1200" i="1" dirty="0">
                <a:solidFill>
                  <a:srgbClr val="CC0000"/>
                </a:solidFill>
              </a:rPr>
              <a:t>)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1749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ZoneTexte 114"/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59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08255" y="6218979"/>
            <a:ext cx="87908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Discontinuation due to lack of efficacy counted as failures, data missing for other reasons excluded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848332" cy="1106488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DRIVE-FORWARD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 + 2 NRTI vs DRV/r  </a:t>
            </a:r>
            <a:br>
              <a:rPr lang="en-GB" sz="3200" dirty="0">
                <a:ea typeface="ＭＳ Ｐゴシック" pitchFamily="-84" charset="-128"/>
              </a:rPr>
            </a:br>
            <a:r>
              <a:rPr lang="en-GB" sz="3200" dirty="0">
                <a:ea typeface="ＭＳ Ｐゴシック" pitchFamily="-84" charset="-128"/>
              </a:rPr>
              <a:t>+ 2 NRTI</a:t>
            </a:r>
            <a:endParaRPr lang="fr-FR" sz="3200" dirty="0"/>
          </a:p>
        </p:txBody>
      </p:sp>
      <p:sp>
        <p:nvSpPr>
          <p:cNvPr id="129" name="Text Box 2"/>
          <p:cNvSpPr txBox="1">
            <a:spLocks noChangeArrowheads="1"/>
          </p:cNvSpPr>
          <p:nvPr/>
        </p:nvSpPr>
        <p:spPr bwMode="auto">
          <a:xfrm>
            <a:off x="1443354" y="1151863"/>
            <a:ext cx="62445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HIV RNA &lt; 50 c/mL, observed failure approach *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110393" y="1702733"/>
            <a:ext cx="8801384" cy="4250701"/>
            <a:chOff x="208367" y="1702733"/>
            <a:chExt cx="8801384" cy="4250701"/>
          </a:xfrm>
        </p:grpSpPr>
        <p:sp>
          <p:nvSpPr>
            <p:cNvPr id="14346" name="Rectangle 15"/>
            <p:cNvSpPr>
              <a:spLocks noChangeArrowheads="1"/>
            </p:cNvSpPr>
            <p:nvPr/>
          </p:nvSpPr>
          <p:spPr bwMode="auto">
            <a:xfrm>
              <a:off x="3166480" y="2932760"/>
              <a:ext cx="467999" cy="2356373"/>
            </a:xfrm>
            <a:prstGeom prst="rect">
              <a:avLst/>
            </a:prstGeom>
            <a:solidFill>
              <a:srgbClr val="2D985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4347" name="Rectangle 16"/>
            <p:cNvSpPr>
              <a:spLocks noChangeArrowheads="1"/>
            </p:cNvSpPr>
            <p:nvPr/>
          </p:nvSpPr>
          <p:spPr bwMode="auto">
            <a:xfrm>
              <a:off x="3685680" y="3067317"/>
              <a:ext cx="467999" cy="2221816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4350" name="Rectangle 19"/>
            <p:cNvSpPr>
              <a:spLocks noChangeArrowheads="1"/>
            </p:cNvSpPr>
            <p:nvPr/>
          </p:nvSpPr>
          <p:spPr bwMode="auto">
            <a:xfrm>
              <a:off x="5628871" y="2707335"/>
              <a:ext cx="467999" cy="2581797"/>
            </a:xfrm>
            <a:prstGeom prst="rect">
              <a:avLst/>
            </a:prstGeom>
            <a:solidFill>
              <a:srgbClr val="2D985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4351" name="Rectangle 20"/>
            <p:cNvSpPr>
              <a:spLocks noChangeArrowheads="1"/>
            </p:cNvSpPr>
            <p:nvPr/>
          </p:nvSpPr>
          <p:spPr bwMode="auto">
            <a:xfrm>
              <a:off x="6166953" y="2694635"/>
              <a:ext cx="467999" cy="2594498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4352" name="Line 21"/>
            <p:cNvSpPr>
              <a:spLocks noChangeShapeType="1"/>
            </p:cNvSpPr>
            <p:nvPr/>
          </p:nvSpPr>
          <p:spPr bwMode="auto">
            <a:xfrm>
              <a:off x="585751" y="2368719"/>
              <a:ext cx="0" cy="292417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4353" name="Line 22"/>
            <p:cNvSpPr>
              <a:spLocks noChangeShapeType="1"/>
            </p:cNvSpPr>
            <p:nvPr/>
          </p:nvSpPr>
          <p:spPr bwMode="auto">
            <a:xfrm>
              <a:off x="519076" y="5292894"/>
              <a:ext cx="6667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4354" name="Line 23"/>
            <p:cNvSpPr>
              <a:spLocks noChangeShapeType="1"/>
            </p:cNvSpPr>
            <p:nvPr/>
          </p:nvSpPr>
          <p:spPr bwMode="auto">
            <a:xfrm>
              <a:off x="519076" y="4710281"/>
              <a:ext cx="6667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4355" name="Line 24"/>
            <p:cNvSpPr>
              <a:spLocks noChangeShapeType="1"/>
            </p:cNvSpPr>
            <p:nvPr/>
          </p:nvSpPr>
          <p:spPr bwMode="auto">
            <a:xfrm>
              <a:off x="519076" y="4127669"/>
              <a:ext cx="6667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4356" name="Line 25"/>
            <p:cNvSpPr>
              <a:spLocks noChangeShapeType="1"/>
            </p:cNvSpPr>
            <p:nvPr/>
          </p:nvSpPr>
          <p:spPr bwMode="auto">
            <a:xfrm>
              <a:off x="519076" y="3533944"/>
              <a:ext cx="6667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4357" name="Line 26"/>
            <p:cNvSpPr>
              <a:spLocks noChangeShapeType="1"/>
            </p:cNvSpPr>
            <p:nvPr/>
          </p:nvSpPr>
          <p:spPr bwMode="auto">
            <a:xfrm>
              <a:off x="519076" y="2951331"/>
              <a:ext cx="6667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4358" name="Line 27"/>
            <p:cNvSpPr>
              <a:spLocks noChangeShapeType="1"/>
            </p:cNvSpPr>
            <p:nvPr/>
          </p:nvSpPr>
          <p:spPr bwMode="auto">
            <a:xfrm>
              <a:off x="519076" y="2368719"/>
              <a:ext cx="6667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4360" name="Line 29"/>
            <p:cNvSpPr>
              <a:spLocks noChangeShapeType="1"/>
            </p:cNvSpPr>
            <p:nvPr/>
          </p:nvSpPr>
          <p:spPr bwMode="auto">
            <a:xfrm flipV="1">
              <a:off x="585751" y="5292894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4361" name="Line 30"/>
            <p:cNvSpPr>
              <a:spLocks noChangeShapeType="1"/>
            </p:cNvSpPr>
            <p:nvPr/>
          </p:nvSpPr>
          <p:spPr bwMode="auto">
            <a:xfrm flipV="1">
              <a:off x="1935232" y="5292894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4363" name="Line 32"/>
            <p:cNvSpPr>
              <a:spLocks noChangeShapeType="1"/>
            </p:cNvSpPr>
            <p:nvPr/>
          </p:nvSpPr>
          <p:spPr bwMode="auto">
            <a:xfrm flipV="1">
              <a:off x="3105320" y="5292894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4367" name="Line 36"/>
            <p:cNvSpPr>
              <a:spLocks noChangeShapeType="1"/>
            </p:cNvSpPr>
            <p:nvPr/>
          </p:nvSpPr>
          <p:spPr bwMode="auto">
            <a:xfrm flipV="1">
              <a:off x="5566936" y="5292894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4368" name="Line 37"/>
            <p:cNvSpPr>
              <a:spLocks noChangeShapeType="1"/>
            </p:cNvSpPr>
            <p:nvPr/>
          </p:nvSpPr>
          <p:spPr bwMode="auto">
            <a:xfrm flipV="1">
              <a:off x="6809032" y="5292894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4373" name="Rectangle 42"/>
            <p:cNvSpPr>
              <a:spLocks noChangeArrowheads="1"/>
            </p:cNvSpPr>
            <p:nvPr/>
          </p:nvSpPr>
          <p:spPr bwMode="auto">
            <a:xfrm>
              <a:off x="3208860" y="2621741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81.0</a:t>
              </a:r>
              <a:endParaRPr lang="en-US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4374" name="Rectangle 43"/>
            <p:cNvSpPr>
              <a:spLocks noChangeArrowheads="1"/>
            </p:cNvSpPr>
            <p:nvPr/>
          </p:nvSpPr>
          <p:spPr bwMode="auto">
            <a:xfrm>
              <a:off x="3737586" y="2756679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76.4</a:t>
              </a:r>
              <a:endParaRPr lang="en-US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4377" name="Rectangle 46"/>
            <p:cNvSpPr>
              <a:spLocks noChangeArrowheads="1"/>
            </p:cNvSpPr>
            <p:nvPr/>
          </p:nvSpPr>
          <p:spPr bwMode="auto">
            <a:xfrm>
              <a:off x="5678780" y="2357326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88.9</a:t>
              </a:r>
              <a:endParaRPr lang="en-US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4378" name="Rectangle 47"/>
            <p:cNvSpPr>
              <a:spLocks noChangeArrowheads="1"/>
            </p:cNvSpPr>
            <p:nvPr/>
          </p:nvSpPr>
          <p:spPr bwMode="auto">
            <a:xfrm>
              <a:off x="6250927" y="2357326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89.1</a:t>
              </a:r>
              <a:endParaRPr lang="en-US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4379" name="Rectangle 48"/>
            <p:cNvSpPr>
              <a:spLocks noChangeArrowheads="1"/>
            </p:cNvSpPr>
            <p:nvPr/>
          </p:nvSpPr>
          <p:spPr bwMode="auto">
            <a:xfrm>
              <a:off x="378285" y="5193436"/>
              <a:ext cx="8496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  <a:latin typeface="+mn-lt"/>
                </a:rPr>
                <a:t>0</a:t>
              </a:r>
            </a:p>
          </p:txBody>
        </p:sp>
        <p:sp>
          <p:nvSpPr>
            <p:cNvPr id="14380" name="Rectangle 49"/>
            <p:cNvSpPr>
              <a:spLocks noChangeArrowheads="1"/>
            </p:cNvSpPr>
            <p:nvPr/>
          </p:nvSpPr>
          <p:spPr bwMode="auto">
            <a:xfrm>
              <a:off x="293327" y="4610823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  <a:latin typeface="+mn-lt"/>
                </a:rPr>
                <a:t>20</a:t>
              </a:r>
            </a:p>
          </p:txBody>
        </p:sp>
        <p:sp>
          <p:nvSpPr>
            <p:cNvPr id="14381" name="Rectangle 50"/>
            <p:cNvSpPr>
              <a:spLocks noChangeArrowheads="1"/>
            </p:cNvSpPr>
            <p:nvPr/>
          </p:nvSpPr>
          <p:spPr bwMode="auto">
            <a:xfrm>
              <a:off x="293327" y="4026623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  <a:latin typeface="+mn-lt"/>
                </a:rPr>
                <a:t>40</a:t>
              </a:r>
            </a:p>
          </p:txBody>
        </p:sp>
        <p:sp>
          <p:nvSpPr>
            <p:cNvPr id="14382" name="Rectangle 51"/>
            <p:cNvSpPr>
              <a:spLocks noChangeArrowheads="1"/>
            </p:cNvSpPr>
            <p:nvPr/>
          </p:nvSpPr>
          <p:spPr bwMode="auto">
            <a:xfrm>
              <a:off x="293327" y="3434486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  <a:latin typeface="+mn-lt"/>
                </a:rPr>
                <a:t>60</a:t>
              </a:r>
            </a:p>
          </p:txBody>
        </p:sp>
        <p:sp>
          <p:nvSpPr>
            <p:cNvPr id="14383" name="Rectangle 52"/>
            <p:cNvSpPr>
              <a:spLocks noChangeArrowheads="1"/>
            </p:cNvSpPr>
            <p:nvPr/>
          </p:nvSpPr>
          <p:spPr bwMode="auto">
            <a:xfrm>
              <a:off x="293327" y="2851873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200">
                  <a:solidFill>
                    <a:srgbClr val="000066"/>
                  </a:solidFill>
                  <a:latin typeface="+mn-lt"/>
                </a:rPr>
                <a:t>80</a:t>
              </a:r>
            </a:p>
          </p:txBody>
        </p:sp>
        <p:sp>
          <p:nvSpPr>
            <p:cNvPr id="14384" name="Rectangle 53"/>
            <p:cNvSpPr>
              <a:spLocks noChangeArrowheads="1"/>
            </p:cNvSpPr>
            <p:nvPr/>
          </p:nvSpPr>
          <p:spPr bwMode="auto">
            <a:xfrm>
              <a:off x="208367" y="2267673"/>
              <a:ext cx="2548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100</a:t>
              </a:r>
            </a:p>
          </p:txBody>
        </p:sp>
        <p:sp>
          <p:nvSpPr>
            <p:cNvPr id="14389" name="Rectangle 58"/>
            <p:cNvSpPr>
              <a:spLocks noChangeArrowheads="1"/>
            </p:cNvSpPr>
            <p:nvPr/>
          </p:nvSpPr>
          <p:spPr bwMode="auto">
            <a:xfrm>
              <a:off x="3176620" y="5434231"/>
              <a:ext cx="111611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dirty="0">
                  <a:solidFill>
                    <a:srgbClr val="000066"/>
                  </a:solidFill>
                  <a:latin typeface="+mn-lt"/>
                </a:rPr>
                <a:t>&gt; 5 log</a:t>
              </a:r>
              <a:r>
                <a:rPr lang="en-US" sz="1400" baseline="-25000" dirty="0">
                  <a:solidFill>
                    <a:srgbClr val="000066"/>
                  </a:solidFill>
                  <a:latin typeface="+mn-lt"/>
                </a:rPr>
                <a:t>10</a:t>
              </a:r>
              <a:r>
                <a:rPr lang="en-US" sz="1400" dirty="0">
                  <a:solidFill>
                    <a:srgbClr val="000066"/>
                  </a:solidFill>
                  <a:latin typeface="+mn-lt"/>
                </a:rPr>
                <a:t> c/mL</a:t>
              </a:r>
              <a:endParaRPr lang="en-US" sz="200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5" name="Rectangle 40"/>
            <p:cNvSpPr>
              <a:spLocks noChangeArrowheads="1"/>
            </p:cNvSpPr>
            <p:nvPr/>
          </p:nvSpPr>
          <p:spPr bwMode="auto">
            <a:xfrm>
              <a:off x="903636" y="5049420"/>
              <a:ext cx="1996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400" dirty="0">
                  <a:latin typeface="+mn-lt"/>
                </a:rPr>
                <a:t>71</a:t>
              </a:r>
            </a:p>
          </p:txBody>
        </p:sp>
        <p:sp>
          <p:nvSpPr>
            <p:cNvPr id="74" name="Rectangle 40"/>
            <p:cNvSpPr>
              <a:spLocks noChangeArrowheads="1"/>
            </p:cNvSpPr>
            <p:nvPr/>
          </p:nvSpPr>
          <p:spPr bwMode="auto">
            <a:xfrm>
              <a:off x="3275230" y="5053210"/>
              <a:ext cx="92333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chemeClr val="bg1"/>
                  </a:solidFill>
                  <a:latin typeface="+mn-lt"/>
                </a:rPr>
                <a:t>79	</a:t>
              </a:r>
            </a:p>
          </p:txBody>
        </p:sp>
        <p:sp>
          <p:nvSpPr>
            <p:cNvPr id="77" name="Rectangle 40"/>
            <p:cNvSpPr>
              <a:spLocks noChangeArrowheads="1"/>
            </p:cNvSpPr>
            <p:nvPr/>
          </p:nvSpPr>
          <p:spPr bwMode="auto">
            <a:xfrm>
              <a:off x="3831668" y="5053210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chemeClr val="bg1"/>
                  </a:solidFill>
                  <a:latin typeface="+mn-lt"/>
                </a:rPr>
                <a:t>72</a:t>
              </a:r>
            </a:p>
          </p:txBody>
        </p:sp>
        <p:sp>
          <p:nvSpPr>
            <p:cNvPr id="86" name="Rectangle 40"/>
            <p:cNvSpPr>
              <a:spLocks noChangeArrowheads="1"/>
            </p:cNvSpPr>
            <p:nvPr/>
          </p:nvSpPr>
          <p:spPr bwMode="auto">
            <a:xfrm>
              <a:off x="5693228" y="5053210"/>
              <a:ext cx="2548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chemeClr val="bg1"/>
                  </a:solidFill>
                  <a:latin typeface="+mn-lt"/>
                </a:rPr>
                <a:t>323</a:t>
              </a:r>
            </a:p>
          </p:txBody>
        </p:sp>
        <p:sp>
          <p:nvSpPr>
            <p:cNvPr id="94" name="Rectangle 58"/>
            <p:cNvSpPr>
              <a:spLocks noChangeArrowheads="1"/>
            </p:cNvSpPr>
            <p:nvPr/>
          </p:nvSpPr>
          <p:spPr bwMode="auto">
            <a:xfrm>
              <a:off x="7408008" y="5737990"/>
              <a:ext cx="130805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b="1" dirty="0">
                  <a:solidFill>
                    <a:srgbClr val="000066"/>
                  </a:solidFill>
                  <a:latin typeface="+mn-lt"/>
                </a:rPr>
                <a:t>NRTI </a:t>
              </a:r>
              <a:r>
                <a:rPr lang="fr-FR" sz="1400" b="1" dirty="0" err="1">
                  <a:solidFill>
                    <a:srgbClr val="000066"/>
                  </a:solidFill>
                  <a:latin typeface="+mn-lt"/>
                </a:rPr>
                <a:t>backbone</a:t>
              </a:r>
              <a:endParaRPr lang="fr-FR" sz="20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4344" name="Rectangle 13"/>
            <p:cNvSpPr>
              <a:spLocks noChangeArrowheads="1"/>
            </p:cNvSpPr>
            <p:nvPr/>
          </p:nvSpPr>
          <p:spPr bwMode="auto">
            <a:xfrm>
              <a:off x="4515211" y="2872435"/>
              <a:ext cx="467999" cy="2416698"/>
            </a:xfrm>
            <a:prstGeom prst="rect">
              <a:avLst/>
            </a:prstGeom>
            <a:solidFill>
              <a:srgbClr val="2D985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4345" name="Rectangle 14"/>
            <p:cNvSpPr>
              <a:spLocks noChangeArrowheads="1"/>
            </p:cNvSpPr>
            <p:nvPr/>
          </p:nvSpPr>
          <p:spPr bwMode="auto">
            <a:xfrm>
              <a:off x="5039295" y="3189935"/>
              <a:ext cx="467999" cy="2099198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4371" name="Rectangle 40"/>
            <p:cNvSpPr>
              <a:spLocks noChangeArrowheads="1"/>
            </p:cNvSpPr>
            <p:nvPr/>
          </p:nvSpPr>
          <p:spPr bwMode="auto">
            <a:xfrm>
              <a:off x="4573746" y="2588037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82.9</a:t>
              </a:r>
              <a:endParaRPr lang="en-US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4372" name="Rectangle 41"/>
            <p:cNvSpPr>
              <a:spLocks noChangeArrowheads="1"/>
            </p:cNvSpPr>
            <p:nvPr/>
          </p:nvSpPr>
          <p:spPr bwMode="auto">
            <a:xfrm>
              <a:off x="5118811" y="2880619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72.1</a:t>
              </a:r>
              <a:endParaRPr lang="en-US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4388" name="Rectangle 57"/>
            <p:cNvSpPr>
              <a:spLocks noChangeArrowheads="1"/>
            </p:cNvSpPr>
            <p:nvPr/>
          </p:nvSpPr>
          <p:spPr bwMode="auto">
            <a:xfrm>
              <a:off x="4383439" y="5434231"/>
              <a:ext cx="119954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66"/>
                  </a:solidFill>
                  <a:latin typeface="+mn-lt"/>
                </a:rPr>
                <a:t>≤ 200/mm</a:t>
              </a:r>
              <a:r>
                <a:rPr lang="en-US" sz="1400" baseline="30000" dirty="0">
                  <a:solidFill>
                    <a:srgbClr val="000066"/>
                  </a:solidFill>
                  <a:latin typeface="+mn-lt"/>
                </a:rPr>
                <a:t>3</a:t>
              </a:r>
              <a:endParaRPr lang="en-US" sz="2000" baseline="3000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8" name="Rectangle 40"/>
            <p:cNvSpPr>
              <a:spLocks noChangeArrowheads="1"/>
            </p:cNvSpPr>
            <p:nvPr/>
          </p:nvSpPr>
          <p:spPr bwMode="auto">
            <a:xfrm>
              <a:off x="4611794" y="5053210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chemeClr val="bg1"/>
                  </a:solidFill>
                  <a:latin typeface="+mn-lt"/>
                </a:rPr>
                <a:t>41</a:t>
              </a:r>
            </a:p>
          </p:txBody>
        </p:sp>
        <p:sp>
          <p:nvSpPr>
            <p:cNvPr id="71" name="Rectangle 40"/>
            <p:cNvSpPr>
              <a:spLocks noChangeArrowheads="1"/>
            </p:cNvSpPr>
            <p:nvPr/>
          </p:nvSpPr>
          <p:spPr bwMode="auto">
            <a:xfrm>
              <a:off x="5160558" y="5053210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chemeClr val="bg1"/>
                  </a:solidFill>
                  <a:latin typeface="+mn-lt"/>
                </a:rPr>
                <a:t>61</a:t>
              </a:r>
            </a:p>
          </p:txBody>
        </p:sp>
        <p:sp>
          <p:nvSpPr>
            <p:cNvPr id="91" name="Rectangle 58"/>
            <p:cNvSpPr>
              <a:spLocks noChangeArrowheads="1"/>
            </p:cNvSpPr>
            <p:nvPr/>
          </p:nvSpPr>
          <p:spPr bwMode="auto">
            <a:xfrm>
              <a:off x="4938338" y="5737990"/>
              <a:ext cx="119423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b="1" dirty="0">
                  <a:solidFill>
                    <a:srgbClr val="000066"/>
                  </a:solidFill>
                  <a:latin typeface="+mn-lt"/>
                </a:rPr>
                <a:t>Baseline CD4 </a:t>
              </a:r>
              <a:endParaRPr lang="fr-FR" sz="2000" b="1" dirty="0">
                <a:solidFill>
                  <a:srgbClr val="000066"/>
                </a:solidFill>
                <a:latin typeface="+mn-lt"/>
              </a:endParaRPr>
            </a:p>
          </p:txBody>
        </p:sp>
        <p:cxnSp>
          <p:nvCxnSpPr>
            <p:cNvPr id="96" name="Connecteur droit 95"/>
            <p:cNvCxnSpPr/>
            <p:nvPr/>
          </p:nvCxnSpPr>
          <p:spPr>
            <a:xfrm>
              <a:off x="4661584" y="5690934"/>
              <a:ext cx="1944000" cy="0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48" name="Rectangle 17"/>
            <p:cNvSpPr>
              <a:spLocks noChangeArrowheads="1"/>
            </p:cNvSpPr>
            <p:nvPr/>
          </p:nvSpPr>
          <p:spPr bwMode="auto">
            <a:xfrm>
              <a:off x="740941" y="2712931"/>
              <a:ext cx="467999" cy="2576202"/>
            </a:xfrm>
            <a:prstGeom prst="rect">
              <a:avLst/>
            </a:prstGeom>
            <a:solidFill>
              <a:srgbClr val="2D985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4349" name="Rectangle 18"/>
            <p:cNvSpPr>
              <a:spLocks noChangeArrowheads="1"/>
            </p:cNvSpPr>
            <p:nvPr/>
          </p:nvSpPr>
          <p:spPr bwMode="auto">
            <a:xfrm>
              <a:off x="1254373" y="2781961"/>
              <a:ext cx="467999" cy="2507172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4375" name="Rectangle 44"/>
            <p:cNvSpPr>
              <a:spLocks noChangeArrowheads="1"/>
            </p:cNvSpPr>
            <p:nvPr/>
          </p:nvSpPr>
          <p:spPr bwMode="auto">
            <a:xfrm>
              <a:off x="838542" y="2416261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88.2</a:t>
              </a:r>
              <a:endParaRPr lang="en-US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4376" name="Rectangle 45"/>
            <p:cNvSpPr>
              <a:spLocks noChangeArrowheads="1"/>
            </p:cNvSpPr>
            <p:nvPr/>
          </p:nvSpPr>
          <p:spPr bwMode="auto">
            <a:xfrm>
              <a:off x="1334650" y="2497487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86.2</a:t>
              </a:r>
              <a:endParaRPr lang="en-US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80" name="Rectangle 40"/>
            <p:cNvSpPr>
              <a:spLocks noChangeArrowheads="1"/>
            </p:cNvSpPr>
            <p:nvPr/>
          </p:nvSpPr>
          <p:spPr bwMode="auto">
            <a:xfrm>
              <a:off x="834809" y="5053210"/>
              <a:ext cx="2548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chemeClr val="bg1"/>
                  </a:solidFill>
                  <a:latin typeface="+mn-lt"/>
                </a:rPr>
                <a:t>364</a:t>
              </a:r>
            </a:p>
          </p:txBody>
        </p:sp>
        <p:sp>
          <p:nvSpPr>
            <p:cNvPr id="83" name="Rectangle 40"/>
            <p:cNvSpPr>
              <a:spLocks noChangeArrowheads="1"/>
            </p:cNvSpPr>
            <p:nvPr/>
          </p:nvSpPr>
          <p:spPr bwMode="auto">
            <a:xfrm>
              <a:off x="1312180" y="5053210"/>
              <a:ext cx="2548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chemeClr val="bg1"/>
                  </a:solidFill>
                  <a:latin typeface="+mn-lt"/>
                </a:rPr>
                <a:t>355</a:t>
              </a:r>
            </a:p>
          </p:txBody>
        </p:sp>
        <p:sp>
          <p:nvSpPr>
            <p:cNvPr id="93" name="Rectangle 58"/>
            <p:cNvSpPr>
              <a:spLocks noChangeArrowheads="1"/>
            </p:cNvSpPr>
            <p:nvPr/>
          </p:nvSpPr>
          <p:spPr bwMode="auto">
            <a:xfrm>
              <a:off x="692888" y="5440520"/>
              <a:ext cx="1017606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  <a:latin typeface="+mn-lt"/>
                </a:rPr>
                <a:t>All</a:t>
              </a:r>
            </a:p>
            <a:p>
              <a:pPr algn="ctr"/>
              <a:r>
                <a:rPr lang="en-US" sz="1400" b="1" dirty="0">
                  <a:solidFill>
                    <a:srgbClr val="000066"/>
                  </a:solidFill>
                  <a:latin typeface="+mn-lt"/>
                </a:rPr>
                <a:t>participants</a:t>
              </a:r>
              <a:endParaRPr lang="en-US" sz="2000" b="1" dirty="0">
                <a:solidFill>
                  <a:srgbClr val="000066"/>
                </a:solidFill>
                <a:latin typeface="+mn-lt"/>
              </a:endParaRPr>
            </a:p>
          </p:txBody>
        </p:sp>
        <p:cxnSp>
          <p:nvCxnSpPr>
            <p:cNvPr id="98" name="Connecteur droit 97"/>
            <p:cNvCxnSpPr/>
            <p:nvPr/>
          </p:nvCxnSpPr>
          <p:spPr>
            <a:xfrm>
              <a:off x="758782" y="5393464"/>
              <a:ext cx="972000" cy="0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cteur droit 98"/>
            <p:cNvCxnSpPr/>
            <p:nvPr/>
          </p:nvCxnSpPr>
          <p:spPr>
            <a:xfrm>
              <a:off x="6984592" y="5690934"/>
              <a:ext cx="1980000" cy="0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 Box 148"/>
            <p:cNvSpPr txBox="1">
              <a:spLocks noChangeArrowheads="1"/>
            </p:cNvSpPr>
            <p:nvPr/>
          </p:nvSpPr>
          <p:spPr bwMode="auto">
            <a:xfrm>
              <a:off x="407630" y="1934978"/>
              <a:ext cx="3873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66"/>
                  </a:solidFill>
                  <a:latin typeface="+mn-lt"/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  <p:sp>
          <p:nvSpPr>
            <p:cNvPr id="72" name="Rectangle 58"/>
            <p:cNvSpPr>
              <a:spLocks noChangeArrowheads="1"/>
            </p:cNvSpPr>
            <p:nvPr/>
          </p:nvSpPr>
          <p:spPr bwMode="auto">
            <a:xfrm>
              <a:off x="2420487" y="5737990"/>
              <a:ext cx="1526497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b="1" dirty="0">
                  <a:solidFill>
                    <a:srgbClr val="000066"/>
                  </a:solidFill>
                  <a:latin typeface="+mn-lt"/>
                </a:rPr>
                <a:t>Baseline HIV RNA</a:t>
              </a:r>
              <a:endParaRPr lang="fr-FR" sz="2000" b="1" dirty="0">
                <a:solidFill>
                  <a:srgbClr val="000066"/>
                </a:solidFill>
                <a:latin typeface="+mn-lt"/>
              </a:endParaRPr>
            </a:p>
          </p:txBody>
        </p:sp>
        <p:cxnSp>
          <p:nvCxnSpPr>
            <p:cNvPr id="75" name="Connecteur droit 74"/>
            <p:cNvCxnSpPr/>
            <p:nvPr/>
          </p:nvCxnSpPr>
          <p:spPr>
            <a:xfrm>
              <a:off x="2199848" y="5690934"/>
              <a:ext cx="1944000" cy="0"/>
            </a:xfrm>
            <a:prstGeom prst="line">
              <a:avLst/>
            </a:prstGeom>
            <a:ln w="19050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Line 33"/>
            <p:cNvSpPr>
              <a:spLocks noChangeShapeType="1"/>
            </p:cNvSpPr>
            <p:nvPr/>
          </p:nvSpPr>
          <p:spPr bwMode="auto">
            <a:xfrm flipV="1">
              <a:off x="4335074" y="5288667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87" name="Rectangle 17"/>
            <p:cNvSpPr>
              <a:spLocks noChangeArrowheads="1"/>
            </p:cNvSpPr>
            <p:nvPr/>
          </p:nvSpPr>
          <p:spPr bwMode="auto">
            <a:xfrm>
              <a:off x="2076500" y="2661497"/>
              <a:ext cx="467999" cy="2627636"/>
            </a:xfrm>
            <a:prstGeom prst="rect">
              <a:avLst/>
            </a:prstGeom>
            <a:solidFill>
              <a:srgbClr val="2D985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88" name="Rectangle 18"/>
            <p:cNvSpPr>
              <a:spLocks noChangeArrowheads="1"/>
            </p:cNvSpPr>
            <p:nvPr/>
          </p:nvSpPr>
          <p:spPr bwMode="auto">
            <a:xfrm>
              <a:off x="2591222" y="2697133"/>
              <a:ext cx="467999" cy="2593926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0" name="Rectangle 44"/>
            <p:cNvSpPr>
              <a:spLocks noChangeArrowheads="1"/>
            </p:cNvSpPr>
            <p:nvPr/>
          </p:nvSpPr>
          <p:spPr bwMode="auto">
            <a:xfrm>
              <a:off x="2118881" y="2322237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90.2</a:t>
              </a:r>
              <a:endParaRPr lang="en-US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2" name="Rectangle 45"/>
            <p:cNvSpPr>
              <a:spLocks noChangeArrowheads="1"/>
            </p:cNvSpPr>
            <p:nvPr/>
          </p:nvSpPr>
          <p:spPr bwMode="auto">
            <a:xfrm>
              <a:off x="2643889" y="2366010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88.7</a:t>
              </a:r>
              <a:endParaRPr lang="en-US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5" name="Rectangle 61"/>
            <p:cNvSpPr>
              <a:spLocks noChangeArrowheads="1"/>
            </p:cNvSpPr>
            <p:nvPr/>
          </p:nvSpPr>
          <p:spPr bwMode="auto">
            <a:xfrm>
              <a:off x="2021974" y="5434231"/>
              <a:ext cx="111569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dirty="0">
                  <a:solidFill>
                    <a:srgbClr val="000066"/>
                  </a:solidFill>
                  <a:latin typeface="+mn-lt"/>
                </a:rPr>
                <a:t>≤ 5 log</a:t>
              </a:r>
              <a:r>
                <a:rPr lang="en-US" sz="1400" baseline="-25000" dirty="0">
                  <a:solidFill>
                    <a:srgbClr val="000066"/>
                  </a:solidFill>
                  <a:latin typeface="+mn-lt"/>
                </a:rPr>
                <a:t>10</a:t>
              </a:r>
              <a:r>
                <a:rPr lang="en-US" sz="1400" dirty="0">
                  <a:solidFill>
                    <a:srgbClr val="000066"/>
                  </a:solidFill>
                  <a:latin typeface="+mn-lt"/>
                </a:rPr>
                <a:t> c/mL</a:t>
              </a:r>
              <a:endParaRPr lang="en-US" sz="200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97" name="Rectangle 40"/>
            <p:cNvSpPr>
              <a:spLocks noChangeArrowheads="1"/>
            </p:cNvSpPr>
            <p:nvPr/>
          </p:nvSpPr>
          <p:spPr bwMode="auto">
            <a:xfrm>
              <a:off x="2170368" y="5053210"/>
              <a:ext cx="2548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chemeClr val="bg1"/>
                  </a:solidFill>
                  <a:latin typeface="+mn-lt"/>
                </a:rPr>
                <a:t>285</a:t>
              </a:r>
            </a:p>
          </p:txBody>
        </p:sp>
        <p:sp>
          <p:nvSpPr>
            <p:cNvPr id="100" name="Rectangle 40"/>
            <p:cNvSpPr>
              <a:spLocks noChangeArrowheads="1"/>
            </p:cNvSpPr>
            <p:nvPr/>
          </p:nvSpPr>
          <p:spPr bwMode="auto">
            <a:xfrm>
              <a:off x="2692573" y="5053210"/>
              <a:ext cx="2548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chemeClr val="bg1"/>
                  </a:solidFill>
                  <a:latin typeface="+mn-lt"/>
                </a:rPr>
                <a:t>282</a:t>
              </a:r>
            </a:p>
          </p:txBody>
        </p:sp>
        <p:sp>
          <p:nvSpPr>
            <p:cNvPr id="103" name="Rectangle 58"/>
            <p:cNvSpPr>
              <a:spLocks noChangeArrowheads="1"/>
            </p:cNvSpPr>
            <p:nvPr/>
          </p:nvSpPr>
          <p:spPr bwMode="auto">
            <a:xfrm>
              <a:off x="7042324" y="5434231"/>
              <a:ext cx="74786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dirty="0">
                  <a:solidFill>
                    <a:srgbClr val="000066"/>
                  </a:solidFill>
                  <a:latin typeface="+mn-lt"/>
                </a:rPr>
                <a:t>TDF/FTC</a:t>
              </a:r>
              <a:endParaRPr lang="en-US" sz="200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04" name="Rectangle 60"/>
            <p:cNvSpPr>
              <a:spLocks noChangeArrowheads="1"/>
            </p:cNvSpPr>
            <p:nvPr/>
          </p:nvSpPr>
          <p:spPr bwMode="auto">
            <a:xfrm>
              <a:off x="8140924" y="5434231"/>
              <a:ext cx="75820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dirty="0">
                  <a:solidFill>
                    <a:srgbClr val="000066"/>
                  </a:solidFill>
                  <a:latin typeface="+mn-lt"/>
                </a:rPr>
                <a:t>ABC/3TC</a:t>
              </a:r>
              <a:endParaRPr lang="en-US" sz="200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05" name="Rectangle 19"/>
            <p:cNvSpPr>
              <a:spLocks noChangeArrowheads="1"/>
            </p:cNvSpPr>
            <p:nvPr/>
          </p:nvSpPr>
          <p:spPr bwMode="auto">
            <a:xfrm>
              <a:off x="8029199" y="2674239"/>
              <a:ext cx="467999" cy="2614894"/>
            </a:xfrm>
            <a:prstGeom prst="rect">
              <a:avLst/>
            </a:prstGeom>
            <a:solidFill>
              <a:srgbClr val="2D985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06" name="Rectangle 20"/>
            <p:cNvSpPr>
              <a:spLocks noChangeArrowheads="1"/>
            </p:cNvSpPr>
            <p:nvPr/>
          </p:nvSpPr>
          <p:spPr bwMode="auto">
            <a:xfrm>
              <a:off x="8532440" y="2851873"/>
              <a:ext cx="467999" cy="2437260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08" name="Line 37"/>
            <p:cNvSpPr>
              <a:spLocks noChangeShapeType="1"/>
            </p:cNvSpPr>
            <p:nvPr/>
          </p:nvSpPr>
          <p:spPr bwMode="auto">
            <a:xfrm flipV="1">
              <a:off x="7979768" y="5292894"/>
              <a:ext cx="0" cy="476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09" name="Rectangle 46"/>
            <p:cNvSpPr>
              <a:spLocks noChangeArrowheads="1"/>
            </p:cNvSpPr>
            <p:nvPr/>
          </p:nvSpPr>
          <p:spPr bwMode="auto">
            <a:xfrm>
              <a:off x="8060844" y="2399664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89.6</a:t>
              </a:r>
              <a:endParaRPr lang="en-US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10" name="Rectangle 47"/>
            <p:cNvSpPr>
              <a:spLocks noChangeArrowheads="1"/>
            </p:cNvSpPr>
            <p:nvPr/>
          </p:nvSpPr>
          <p:spPr bwMode="auto">
            <a:xfrm>
              <a:off x="8598150" y="2566517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83.7</a:t>
              </a:r>
              <a:endParaRPr lang="en-US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11" name="Rectangle 40"/>
            <p:cNvSpPr>
              <a:spLocks noChangeArrowheads="1"/>
            </p:cNvSpPr>
            <p:nvPr/>
          </p:nvSpPr>
          <p:spPr bwMode="auto">
            <a:xfrm>
              <a:off x="8157056" y="5053210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chemeClr val="bg1"/>
                  </a:solidFill>
                  <a:latin typeface="+mn-lt"/>
                </a:rPr>
                <a:t>48</a:t>
              </a:r>
            </a:p>
          </p:txBody>
        </p:sp>
        <p:sp>
          <p:nvSpPr>
            <p:cNvPr id="112" name="Rectangle 40"/>
            <p:cNvSpPr>
              <a:spLocks noChangeArrowheads="1"/>
            </p:cNvSpPr>
            <p:nvPr/>
          </p:nvSpPr>
          <p:spPr bwMode="auto">
            <a:xfrm>
              <a:off x="8669822" y="5053210"/>
              <a:ext cx="16991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chemeClr val="bg1"/>
                  </a:solidFill>
                  <a:latin typeface="+mn-lt"/>
                </a:rPr>
                <a:t>43</a:t>
              </a:r>
            </a:p>
          </p:txBody>
        </p:sp>
        <p:sp>
          <p:nvSpPr>
            <p:cNvPr id="117" name="Rectangle 57"/>
            <p:cNvSpPr>
              <a:spLocks noChangeArrowheads="1"/>
            </p:cNvSpPr>
            <p:nvPr/>
          </p:nvSpPr>
          <p:spPr bwMode="auto">
            <a:xfrm>
              <a:off x="5597335" y="5434231"/>
              <a:ext cx="106964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66"/>
                  </a:solidFill>
                  <a:latin typeface="+mn-lt"/>
                </a:rPr>
                <a:t>&gt; 200/mm</a:t>
              </a:r>
              <a:r>
                <a:rPr lang="en-US" sz="1400" baseline="30000" dirty="0">
                  <a:solidFill>
                    <a:srgbClr val="000066"/>
                  </a:solidFill>
                  <a:latin typeface="+mn-lt"/>
                </a:rPr>
                <a:t>3</a:t>
              </a:r>
              <a:endParaRPr lang="en-US" sz="2000" baseline="3000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8" name="Rectangle 19"/>
            <p:cNvSpPr>
              <a:spLocks noChangeArrowheads="1"/>
            </p:cNvSpPr>
            <p:nvPr/>
          </p:nvSpPr>
          <p:spPr bwMode="auto">
            <a:xfrm>
              <a:off x="6952007" y="2707335"/>
              <a:ext cx="467999" cy="2581798"/>
            </a:xfrm>
            <a:prstGeom prst="rect">
              <a:avLst/>
            </a:prstGeom>
            <a:solidFill>
              <a:srgbClr val="2D985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19" name="Rectangle 20"/>
            <p:cNvSpPr>
              <a:spLocks noChangeArrowheads="1"/>
            </p:cNvSpPr>
            <p:nvPr/>
          </p:nvSpPr>
          <p:spPr bwMode="auto">
            <a:xfrm>
              <a:off x="7455248" y="2756679"/>
              <a:ext cx="467999" cy="2532454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20" name="Rectangle 46"/>
            <p:cNvSpPr>
              <a:spLocks noChangeArrowheads="1"/>
            </p:cNvSpPr>
            <p:nvPr/>
          </p:nvSpPr>
          <p:spPr bwMode="auto">
            <a:xfrm>
              <a:off x="6997457" y="2417260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88.0</a:t>
              </a:r>
              <a:endParaRPr lang="en-US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21" name="Rectangle 47"/>
            <p:cNvSpPr>
              <a:spLocks noChangeArrowheads="1"/>
            </p:cNvSpPr>
            <p:nvPr/>
          </p:nvSpPr>
          <p:spPr bwMode="auto">
            <a:xfrm>
              <a:off x="7534763" y="2446053"/>
              <a:ext cx="3670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1" dirty="0">
                  <a:solidFill>
                    <a:srgbClr val="333399"/>
                  </a:solidFill>
                  <a:latin typeface="+mj-lt"/>
                </a:rPr>
                <a:t>86.5</a:t>
              </a:r>
              <a:endParaRPr lang="en-US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22" name="Rectangle 40"/>
            <p:cNvSpPr>
              <a:spLocks noChangeArrowheads="1"/>
            </p:cNvSpPr>
            <p:nvPr/>
          </p:nvSpPr>
          <p:spPr bwMode="auto">
            <a:xfrm>
              <a:off x="7016364" y="5053210"/>
              <a:ext cx="2548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chemeClr val="bg1"/>
                  </a:solidFill>
                  <a:latin typeface="+mn-lt"/>
                </a:rPr>
                <a:t>316</a:t>
              </a:r>
            </a:p>
          </p:txBody>
        </p:sp>
        <p:sp>
          <p:nvSpPr>
            <p:cNvPr id="123" name="Rectangle 40"/>
            <p:cNvSpPr>
              <a:spLocks noChangeArrowheads="1"/>
            </p:cNvSpPr>
            <p:nvPr/>
          </p:nvSpPr>
          <p:spPr bwMode="auto">
            <a:xfrm>
              <a:off x="7557804" y="5053210"/>
              <a:ext cx="2548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chemeClr val="bg1"/>
                  </a:solidFill>
                  <a:latin typeface="+mn-lt"/>
                </a:rPr>
                <a:t>312</a:t>
              </a:r>
            </a:p>
          </p:txBody>
        </p:sp>
        <p:sp>
          <p:nvSpPr>
            <p:cNvPr id="14359" name="Line 28"/>
            <p:cNvSpPr>
              <a:spLocks noChangeShapeType="1"/>
            </p:cNvSpPr>
            <p:nvPr/>
          </p:nvSpPr>
          <p:spPr bwMode="auto">
            <a:xfrm>
              <a:off x="585752" y="5292894"/>
              <a:ext cx="8423999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20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24" name="Rectangle 40"/>
            <p:cNvSpPr>
              <a:spLocks noChangeArrowheads="1"/>
            </p:cNvSpPr>
            <p:nvPr/>
          </p:nvSpPr>
          <p:spPr bwMode="auto">
            <a:xfrm>
              <a:off x="6225687" y="5053210"/>
              <a:ext cx="254878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chemeClr val="bg1"/>
                  </a:solidFill>
                  <a:latin typeface="+mn-lt"/>
                </a:rPr>
                <a:t>294</a:t>
              </a: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654507" y="2357326"/>
              <a:ext cx="1144797" cy="2935567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114" name="Rectangle 40"/>
            <p:cNvSpPr>
              <a:spLocks noChangeArrowheads="1"/>
            </p:cNvSpPr>
            <p:nvPr/>
          </p:nvSpPr>
          <p:spPr bwMode="auto">
            <a:xfrm>
              <a:off x="222793" y="5053210"/>
              <a:ext cx="24365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en-US" sz="1200" dirty="0">
                  <a:solidFill>
                    <a:srgbClr val="000066"/>
                  </a:solidFill>
                  <a:latin typeface="+mn-lt"/>
                </a:rPr>
                <a:t>N =</a:t>
              </a:r>
            </a:p>
          </p:txBody>
        </p:sp>
        <p:sp>
          <p:nvSpPr>
            <p:cNvPr id="131" name="AutoShape 165"/>
            <p:cNvSpPr>
              <a:spLocks noChangeArrowheads="1"/>
            </p:cNvSpPr>
            <p:nvPr/>
          </p:nvSpPr>
          <p:spPr bwMode="auto">
            <a:xfrm>
              <a:off x="2970290" y="1702733"/>
              <a:ext cx="3206912" cy="3863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32" name="Rectangle 57"/>
            <p:cNvSpPr>
              <a:spLocks noChangeArrowheads="1"/>
            </p:cNvSpPr>
            <p:nvPr/>
          </p:nvSpPr>
          <p:spPr bwMode="auto">
            <a:xfrm>
              <a:off x="3293332" y="1772817"/>
              <a:ext cx="113454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DOR + 2 NRTI</a:t>
              </a:r>
              <a:endParaRPr lang="fr-FR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33" name="Rectangle 60"/>
            <p:cNvSpPr>
              <a:spLocks noChangeArrowheads="1"/>
            </p:cNvSpPr>
            <p:nvPr/>
          </p:nvSpPr>
          <p:spPr bwMode="auto">
            <a:xfrm>
              <a:off x="4799452" y="1772817"/>
              <a:ext cx="126669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DRV/r + 2 NRTI</a:t>
              </a:r>
              <a:endParaRPr lang="fr-FR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134" name="Rectangle 21"/>
            <p:cNvSpPr>
              <a:spLocks noChangeArrowheads="1"/>
            </p:cNvSpPr>
            <p:nvPr/>
          </p:nvSpPr>
          <p:spPr bwMode="auto">
            <a:xfrm>
              <a:off x="3104152" y="1823927"/>
              <a:ext cx="124647" cy="144000"/>
            </a:xfrm>
            <a:prstGeom prst="rect">
              <a:avLst/>
            </a:prstGeom>
            <a:solidFill>
              <a:srgbClr val="2D985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35" name="Rectangle 22"/>
            <p:cNvSpPr>
              <a:spLocks noChangeArrowheads="1"/>
            </p:cNvSpPr>
            <p:nvPr/>
          </p:nvSpPr>
          <p:spPr bwMode="auto">
            <a:xfrm>
              <a:off x="4610272" y="1823927"/>
              <a:ext cx="124647" cy="144000"/>
            </a:xfrm>
            <a:prstGeom prst="rect">
              <a:avLst/>
            </a:prstGeom>
            <a:solidFill>
              <a:srgbClr val="F66900"/>
            </a:solidFill>
            <a:ln w="0">
              <a:solidFill>
                <a:srgbClr val="F669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</p:grpSp>
      <p:grpSp>
        <p:nvGrpSpPr>
          <p:cNvPr id="101" name="Grouper 2"/>
          <p:cNvGrpSpPr/>
          <p:nvPr/>
        </p:nvGrpSpPr>
        <p:grpSpPr>
          <a:xfrm>
            <a:off x="0" y="6599468"/>
            <a:ext cx="1494118" cy="276999"/>
            <a:chOff x="0" y="6599468"/>
            <a:chExt cx="1494118" cy="276999"/>
          </a:xfrm>
        </p:grpSpPr>
        <p:sp>
          <p:nvSpPr>
            <p:cNvPr id="102" name="AutoShape 162"/>
            <p:cNvSpPr>
              <a:spLocks noChangeArrowheads="1"/>
            </p:cNvSpPr>
            <p:nvPr/>
          </p:nvSpPr>
          <p:spPr bwMode="auto">
            <a:xfrm>
              <a:off x="0" y="6604000"/>
              <a:ext cx="1479176" cy="253234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107" name="ZoneTexte 23"/>
            <p:cNvSpPr txBox="1">
              <a:spLocks noChangeArrowheads="1"/>
            </p:cNvSpPr>
            <p:nvPr/>
          </p:nvSpPr>
          <p:spPr bwMode="auto">
            <a:xfrm>
              <a:off x="0" y="6599468"/>
              <a:ext cx="149411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-84" charset="0"/>
                </a:rPr>
                <a:t>DRIVE-FORWARD</a:t>
              </a:r>
            </a:p>
          </p:txBody>
        </p:sp>
      </p:grpSp>
      <p:sp>
        <p:nvSpPr>
          <p:cNvPr id="116" name="ZoneTexte 69">
            <a:extLst>
              <a:ext uri="{FF2B5EF4-FFF2-40B4-BE49-F238E27FC236}">
                <a16:creationId xmlns:a16="http://schemas.microsoft.com/office/drawing/2014/main" id="{6B78155B-83D4-474C-B458-D582889D3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579" y="6581775"/>
            <a:ext cx="43714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Molina JM, Lancet HIV 2018, March 25 (</a:t>
            </a:r>
            <a:r>
              <a:rPr lang="fr-FR" sz="1200" i="1" dirty="0" err="1">
                <a:solidFill>
                  <a:srgbClr val="CC0000"/>
                </a:solidFill>
              </a:rPr>
              <a:t>Epub</a:t>
            </a:r>
            <a:r>
              <a:rPr lang="fr-FR" sz="1200" i="1" dirty="0">
                <a:solidFill>
                  <a:srgbClr val="CC0000"/>
                </a:solidFill>
              </a:rPr>
              <a:t> </a:t>
            </a:r>
            <a:r>
              <a:rPr lang="fr-FR" sz="1200" i="1" dirty="0" err="1">
                <a:solidFill>
                  <a:srgbClr val="CC0000"/>
                </a:solidFill>
              </a:rPr>
              <a:t>ahead</a:t>
            </a:r>
            <a:r>
              <a:rPr lang="fr-FR" sz="1200" i="1" dirty="0">
                <a:solidFill>
                  <a:srgbClr val="CC0000"/>
                </a:solidFill>
              </a:rPr>
              <a:t> of </a:t>
            </a:r>
            <a:r>
              <a:rPr lang="fr-FR" sz="1200" i="1" dirty="0" err="1">
                <a:solidFill>
                  <a:srgbClr val="CC0000"/>
                </a:solidFill>
              </a:rPr>
              <a:t>print</a:t>
            </a:r>
            <a:r>
              <a:rPr lang="fr-FR" sz="1200" i="1" dirty="0">
                <a:solidFill>
                  <a:srgbClr val="CC0000"/>
                </a:solidFill>
              </a:rPr>
              <a:t>)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772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0949326"/>
              </p:ext>
            </p:extLst>
          </p:nvPr>
        </p:nvGraphicFramePr>
        <p:xfrm>
          <a:off x="322263" y="3532764"/>
          <a:ext cx="8638294" cy="2618658"/>
        </p:xfrm>
        <a:graphic>
          <a:graphicData uri="http://schemas.openxmlformats.org/drawingml/2006/table">
            <a:tbl>
              <a:tblPr/>
              <a:tblGrid>
                <a:gridCol w="3930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65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12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8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4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DOR 100 + 2 NRTI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383)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985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06F0E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DRV/r 800/100 + 2 NRTI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383)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Virologic failure, N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19 (5.0%)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24 (6.3%)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Non response / Rebound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17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19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Genotype successfully performed,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Primary NNRTI resistance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Primary NRTI resistance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Primary PI resistance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Phenotype successfully performed,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With any phenotypic drug resistance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0799" y="44450"/>
            <a:ext cx="8733511" cy="1106488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DRIVE-FORWARD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 + 2 NRTI vs DRV/r  </a:t>
            </a:r>
            <a:br>
              <a:rPr lang="en-GB" sz="3200" dirty="0">
                <a:ea typeface="ＭＳ Ｐゴシック" pitchFamily="-84" charset="-128"/>
              </a:rPr>
            </a:br>
            <a:r>
              <a:rPr lang="en-GB" sz="3200" dirty="0">
                <a:ea typeface="ＭＳ Ｐゴシック" pitchFamily="-84" charset="-128"/>
              </a:rPr>
              <a:t>+ 2 NRTI</a:t>
            </a:r>
            <a:endParaRPr lang="fr-FR" sz="3200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0800" y="1409700"/>
            <a:ext cx="9024938" cy="2123064"/>
          </a:xfrm>
        </p:spPr>
        <p:txBody>
          <a:bodyPr/>
          <a:lstStyle/>
          <a:p>
            <a:pPr>
              <a:defRPr/>
            </a:pPr>
            <a:r>
              <a:rPr lang="en-US" sz="2400" b="1" dirty="0">
                <a:latin typeface="+mj-lt"/>
              </a:rPr>
              <a:t>Definition</a:t>
            </a:r>
          </a:p>
          <a:p>
            <a:pPr lvl="1">
              <a:defRPr/>
            </a:pPr>
            <a:r>
              <a:rPr lang="en-US" sz="1800" dirty="0"/>
              <a:t>Non response: HIV RNA ≥ 200 c/mL at W24 or W36 or confirmed </a:t>
            </a:r>
            <a:br>
              <a:rPr lang="en-US" sz="1800" dirty="0"/>
            </a:br>
            <a:r>
              <a:rPr lang="en-US" sz="1800" dirty="0"/>
              <a:t>HIV RNA ≥ 50 c/mL at W48</a:t>
            </a:r>
          </a:p>
          <a:p>
            <a:pPr lvl="1">
              <a:defRPr/>
            </a:pPr>
            <a:r>
              <a:rPr lang="en-US" sz="1800" dirty="0"/>
              <a:t>Rebound: confirmed HIV RNA ≥ 50 c/mL after obtaining HIV RNA &lt; 50 c/mL</a:t>
            </a:r>
          </a:p>
          <a:p>
            <a:pPr>
              <a:defRPr/>
            </a:pPr>
            <a:r>
              <a:rPr lang="en-US" sz="2400" b="1" dirty="0">
                <a:latin typeface="+mj-lt"/>
              </a:rPr>
              <a:t>Resistance tests </a:t>
            </a:r>
            <a:r>
              <a:rPr lang="en-US" sz="1800" dirty="0">
                <a:solidFill>
                  <a:srgbClr val="000066"/>
                </a:solidFill>
              </a:rPr>
              <a:t>(genotype and phenotype) performed on confirmatory sample</a:t>
            </a:r>
            <a:br>
              <a:rPr lang="en-US" sz="1800" dirty="0">
                <a:solidFill>
                  <a:srgbClr val="000066"/>
                </a:solidFill>
              </a:rPr>
            </a:br>
            <a:r>
              <a:rPr lang="en-US" sz="1800" dirty="0">
                <a:solidFill>
                  <a:srgbClr val="000066"/>
                </a:solidFill>
              </a:rPr>
              <a:t>if HIV RNA &gt; 400 c/mL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60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850773" y="1151863"/>
            <a:ext cx="54297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Protocol-defined </a:t>
            </a:r>
            <a:r>
              <a:rPr lang="en-US" sz="2400" b="1" dirty="0" err="1">
                <a:solidFill>
                  <a:srgbClr val="CC3300"/>
                </a:solidFill>
                <a:latin typeface="Calibri" pitchFamily="34" charset="0"/>
              </a:rPr>
              <a:t>virologic</a:t>
            </a:r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 failures (PDVF)</a:t>
            </a:r>
          </a:p>
        </p:txBody>
      </p:sp>
      <p:grpSp>
        <p:nvGrpSpPr>
          <p:cNvPr id="11" name="Grouper 2"/>
          <p:cNvGrpSpPr/>
          <p:nvPr/>
        </p:nvGrpSpPr>
        <p:grpSpPr>
          <a:xfrm>
            <a:off x="0" y="6599468"/>
            <a:ext cx="1494118" cy="276999"/>
            <a:chOff x="0" y="6599468"/>
            <a:chExt cx="1494118" cy="276999"/>
          </a:xfrm>
        </p:grpSpPr>
        <p:sp>
          <p:nvSpPr>
            <p:cNvPr id="16" name="AutoShape 162"/>
            <p:cNvSpPr>
              <a:spLocks noChangeArrowheads="1"/>
            </p:cNvSpPr>
            <p:nvPr/>
          </p:nvSpPr>
          <p:spPr bwMode="auto">
            <a:xfrm>
              <a:off x="0" y="6604000"/>
              <a:ext cx="1479176" cy="253234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17" name="ZoneTexte 23"/>
            <p:cNvSpPr txBox="1">
              <a:spLocks noChangeArrowheads="1"/>
            </p:cNvSpPr>
            <p:nvPr/>
          </p:nvSpPr>
          <p:spPr bwMode="auto">
            <a:xfrm>
              <a:off x="0" y="6599468"/>
              <a:ext cx="149411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-84" charset="0"/>
                </a:rPr>
                <a:t>DRIVE-FORWARD</a:t>
              </a:r>
            </a:p>
          </p:txBody>
        </p:sp>
      </p:grpSp>
      <p:sp>
        <p:nvSpPr>
          <p:cNvPr id="12" name="ZoneTexte 69">
            <a:extLst>
              <a:ext uri="{FF2B5EF4-FFF2-40B4-BE49-F238E27FC236}">
                <a16:creationId xmlns:a16="http://schemas.microsoft.com/office/drawing/2014/main" id="{F0F2A400-01D0-4911-B553-42AF52988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579" y="6581775"/>
            <a:ext cx="43714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Molina JM, Lancet HIV 2018, March 25 (</a:t>
            </a:r>
            <a:r>
              <a:rPr lang="fr-FR" sz="1200" i="1" dirty="0" err="1">
                <a:solidFill>
                  <a:srgbClr val="CC0000"/>
                </a:solidFill>
              </a:rPr>
              <a:t>Epub</a:t>
            </a:r>
            <a:r>
              <a:rPr lang="fr-FR" sz="1200" i="1" dirty="0">
                <a:solidFill>
                  <a:srgbClr val="CC0000"/>
                </a:solidFill>
              </a:rPr>
              <a:t> </a:t>
            </a:r>
            <a:r>
              <a:rPr lang="fr-FR" sz="1200" i="1" dirty="0" err="1">
                <a:solidFill>
                  <a:srgbClr val="CC0000"/>
                </a:solidFill>
              </a:rPr>
              <a:t>ahead</a:t>
            </a:r>
            <a:r>
              <a:rPr lang="fr-FR" sz="1200" i="1" dirty="0">
                <a:solidFill>
                  <a:srgbClr val="CC0000"/>
                </a:solidFill>
              </a:rPr>
              <a:t> of </a:t>
            </a:r>
            <a:r>
              <a:rPr lang="fr-FR" sz="1200" i="1" dirty="0" err="1">
                <a:solidFill>
                  <a:srgbClr val="CC0000"/>
                </a:solidFill>
              </a:rPr>
              <a:t>print</a:t>
            </a:r>
            <a:r>
              <a:rPr lang="fr-FR" sz="1200" i="1" dirty="0">
                <a:solidFill>
                  <a:srgbClr val="CC0000"/>
                </a:solidFill>
              </a:rPr>
              <a:t>)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0090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2394966"/>
              </p:ext>
            </p:extLst>
          </p:nvPr>
        </p:nvGraphicFramePr>
        <p:xfrm>
          <a:off x="257135" y="1693257"/>
          <a:ext cx="8638293" cy="3427514"/>
        </p:xfrm>
        <a:graphic>
          <a:graphicData uri="http://schemas.openxmlformats.org/drawingml/2006/table">
            <a:tbl>
              <a:tblPr/>
              <a:tblGrid>
                <a:gridCol w="4189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6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27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DOR 100 + 2 NRTI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383 *)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98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DRV/r 800/100 + 2 NRTI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383)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4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Discontinuation without PDVF, N (%)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40 (10.4%) 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53 (13.9%)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98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Genotype successfully performed,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Primary NNRTI resistance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Primary NRTI resistance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Primary PI resistance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 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4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Phenotype successfully performed,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With any phenotypic drug resistance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 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249879" y="5295558"/>
            <a:ext cx="83562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1 discontinuation for non-compliance at W24, with emergence of resistance to DOR (V106I + H221Y ; &gt; 90 fold increased IC</a:t>
            </a:r>
            <a:r>
              <a:rPr lang="en-US" sz="1400" baseline="-25000" dirty="0">
                <a:solidFill>
                  <a:srgbClr val="000066"/>
                </a:solidFill>
              </a:rPr>
              <a:t>50</a:t>
            </a:r>
            <a:r>
              <a:rPr lang="en-US" sz="1400" dirty="0">
                <a:solidFill>
                  <a:srgbClr val="000066"/>
                </a:solidFill>
              </a:rPr>
              <a:t>) and FTC (M184V) ; 1 discontinuation for rash at W2, with increased DOR IC</a:t>
            </a:r>
            <a:r>
              <a:rPr lang="en-US" sz="1400" baseline="-25000" dirty="0">
                <a:solidFill>
                  <a:srgbClr val="000066"/>
                </a:solidFill>
              </a:rPr>
              <a:t>50</a:t>
            </a:r>
            <a:r>
              <a:rPr lang="en-US" sz="1400" dirty="0">
                <a:solidFill>
                  <a:srgbClr val="000066"/>
                </a:solidFill>
              </a:rPr>
              <a:t> 2.8 fold WT (resistance cutoff = 2.5 fold), but no genotypic resistance mutations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61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0799" y="44450"/>
            <a:ext cx="8840927" cy="1106488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DRIVE-FORWARD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 + 2 NRTI vs DRV/r  </a:t>
            </a:r>
            <a:br>
              <a:rPr lang="en-GB" sz="3200" dirty="0">
                <a:ea typeface="ＭＳ Ｐゴシック" pitchFamily="-84" charset="-128"/>
              </a:rPr>
            </a:br>
            <a:r>
              <a:rPr lang="en-GB" sz="3200" dirty="0">
                <a:ea typeface="ＭＳ Ｐゴシック" pitchFamily="-84" charset="-128"/>
              </a:rPr>
              <a:t>+ 2 NRTI</a:t>
            </a:r>
            <a:endParaRPr lang="fr-FR" sz="3200" dirty="0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232446" y="1151863"/>
            <a:ext cx="86664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Emergence of drug resistance in participants with discontinuations</a:t>
            </a:r>
          </a:p>
        </p:txBody>
      </p:sp>
      <p:grpSp>
        <p:nvGrpSpPr>
          <p:cNvPr id="11" name="Grouper 2"/>
          <p:cNvGrpSpPr/>
          <p:nvPr/>
        </p:nvGrpSpPr>
        <p:grpSpPr>
          <a:xfrm>
            <a:off x="0" y="6599468"/>
            <a:ext cx="1494118" cy="276999"/>
            <a:chOff x="0" y="6599468"/>
            <a:chExt cx="1494118" cy="276999"/>
          </a:xfrm>
        </p:grpSpPr>
        <p:sp>
          <p:nvSpPr>
            <p:cNvPr id="17" name="AutoShape 162"/>
            <p:cNvSpPr>
              <a:spLocks noChangeArrowheads="1"/>
            </p:cNvSpPr>
            <p:nvPr/>
          </p:nvSpPr>
          <p:spPr bwMode="auto">
            <a:xfrm>
              <a:off x="0" y="6604000"/>
              <a:ext cx="1479176" cy="253234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18" name="ZoneTexte 23"/>
            <p:cNvSpPr txBox="1">
              <a:spLocks noChangeArrowheads="1"/>
            </p:cNvSpPr>
            <p:nvPr/>
          </p:nvSpPr>
          <p:spPr bwMode="auto">
            <a:xfrm>
              <a:off x="0" y="6599468"/>
              <a:ext cx="149411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-84" charset="0"/>
                </a:rPr>
                <a:t>DRIVE-FORWARD</a:t>
              </a:r>
            </a:p>
          </p:txBody>
        </p:sp>
      </p:grpSp>
      <p:sp>
        <p:nvSpPr>
          <p:cNvPr id="12" name="ZoneTexte 69">
            <a:extLst>
              <a:ext uri="{FF2B5EF4-FFF2-40B4-BE49-F238E27FC236}">
                <a16:creationId xmlns:a16="http://schemas.microsoft.com/office/drawing/2014/main" id="{7A13C29C-761F-4670-9B65-42C97D3E6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579" y="6581775"/>
            <a:ext cx="43714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Molina JM, Lancet HIV 2018, March 25 (</a:t>
            </a:r>
            <a:r>
              <a:rPr lang="fr-FR" sz="1200" i="1" dirty="0" err="1">
                <a:solidFill>
                  <a:srgbClr val="CC0000"/>
                </a:solidFill>
              </a:rPr>
              <a:t>Epub</a:t>
            </a:r>
            <a:r>
              <a:rPr lang="fr-FR" sz="1200" i="1" dirty="0">
                <a:solidFill>
                  <a:srgbClr val="CC0000"/>
                </a:solidFill>
              </a:rPr>
              <a:t> </a:t>
            </a:r>
            <a:r>
              <a:rPr lang="fr-FR" sz="1200" i="1" dirty="0" err="1">
                <a:solidFill>
                  <a:srgbClr val="CC0000"/>
                </a:solidFill>
              </a:rPr>
              <a:t>ahead</a:t>
            </a:r>
            <a:r>
              <a:rPr lang="fr-FR" sz="1200" i="1" dirty="0">
                <a:solidFill>
                  <a:srgbClr val="CC0000"/>
                </a:solidFill>
              </a:rPr>
              <a:t> of </a:t>
            </a:r>
            <a:r>
              <a:rPr lang="fr-FR" sz="1200" i="1" dirty="0" err="1">
                <a:solidFill>
                  <a:srgbClr val="CC0000"/>
                </a:solidFill>
              </a:rPr>
              <a:t>print</a:t>
            </a:r>
            <a:r>
              <a:rPr lang="fr-FR" sz="1200" i="1" dirty="0">
                <a:solidFill>
                  <a:srgbClr val="CC0000"/>
                </a:solidFill>
              </a:rPr>
              <a:t>)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6312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roup 77"/>
          <p:cNvGraphicFramePr>
            <a:graphicFrameLocks/>
          </p:cNvGraphicFramePr>
          <p:nvPr>
            <p:extLst/>
          </p:nvPr>
        </p:nvGraphicFramePr>
        <p:xfrm>
          <a:off x="250543" y="1643494"/>
          <a:ext cx="8638294" cy="4132632"/>
        </p:xfrm>
        <a:graphic>
          <a:graphicData uri="http://schemas.openxmlformats.org/drawingml/2006/table">
            <a:tbl>
              <a:tblPr/>
              <a:tblGrid>
                <a:gridCol w="4190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3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38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2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DOR 100 + 2 NRTI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383)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98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DRV/r 800/100 + 2 NRTI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(N = 383) 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1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Serious 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Drug-related 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5.0 (N = 19)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0.3 (N = 1)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6.0 (N = 23)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0.3 (N = 1)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Discontinuation due to </a:t>
                      </a: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adverse event</a:t>
                      </a: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Drug-related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1.6 (N = 6 *)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1.0 (N = 4)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3.1 (N = 12 **)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2.1 (N = 8)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Discontinuation due to serious 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Drug-related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0.3 (N = 1)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0.5 (N = 2)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0.3 (N = 1)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3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Adverse event in</a:t>
                      </a: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 ≥ 10 % in either group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Diarrhea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Nasopharyngitis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Headache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14.1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10.7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7.8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13.8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22.5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12.0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10.2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10.7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9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Adverse event of clinical interest</a:t>
                      </a:r>
                      <a:endParaRPr kumimoji="0" lang="en-US" sz="1400" b="1" i="0" u="none" strike="noStrike" kern="1200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  <a:cs typeface="+mn-cs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Rash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Neuropsychiatric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13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322263" y="5810184"/>
            <a:ext cx="87385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Death = 1, rash = 2, nausea = 2, abdominal pain = 1, kidney injury = 1</a:t>
            </a:r>
          </a:p>
          <a:p>
            <a:r>
              <a:rPr lang="en-US" sz="1400" dirty="0">
                <a:solidFill>
                  <a:srgbClr val="000066"/>
                </a:solidFill>
              </a:rPr>
              <a:t>** Abdominal pain = 2, diarrhea = 1, nausea = 1, flatulence = 1, hiatus hernia = 1, ALT and AST increase = 2, </a:t>
            </a:r>
          </a:p>
          <a:p>
            <a:r>
              <a:rPr lang="en-US" sz="1400" dirty="0">
                <a:solidFill>
                  <a:srgbClr val="000066"/>
                </a:solidFill>
              </a:rPr>
              <a:t>hepatitis B or C = 2, peripheral edema = 1, pyrexia = 1, rash = 1, tuberculosis = 2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62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799" y="44450"/>
            <a:ext cx="8733511" cy="1106488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DRIVE-FORWARD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 + 2 NRTI </a:t>
            </a:r>
            <a:br>
              <a:rPr lang="en-GB" sz="3200" dirty="0">
                <a:ea typeface="ＭＳ Ｐゴシック" pitchFamily="-84" charset="-128"/>
              </a:rPr>
            </a:br>
            <a:r>
              <a:rPr lang="en-GB" sz="3200" dirty="0">
                <a:ea typeface="ＭＳ Ｐゴシック" pitchFamily="-84" charset="-128"/>
              </a:rPr>
              <a:t>vs DRV/r + 2 NRTI</a:t>
            </a:r>
            <a:endParaRPr lang="fr-FR" sz="3200" dirty="0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3307134" y="1151863"/>
            <a:ext cx="25170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Adverse events, %</a:t>
            </a:r>
          </a:p>
        </p:txBody>
      </p:sp>
      <p:grpSp>
        <p:nvGrpSpPr>
          <p:cNvPr id="11" name="Grouper 2"/>
          <p:cNvGrpSpPr/>
          <p:nvPr/>
        </p:nvGrpSpPr>
        <p:grpSpPr>
          <a:xfrm>
            <a:off x="0" y="6599468"/>
            <a:ext cx="1494118" cy="276999"/>
            <a:chOff x="0" y="6599468"/>
            <a:chExt cx="1494118" cy="276999"/>
          </a:xfrm>
        </p:grpSpPr>
        <p:sp>
          <p:nvSpPr>
            <p:cNvPr id="17" name="AutoShape 162"/>
            <p:cNvSpPr>
              <a:spLocks noChangeArrowheads="1"/>
            </p:cNvSpPr>
            <p:nvPr/>
          </p:nvSpPr>
          <p:spPr bwMode="auto">
            <a:xfrm>
              <a:off x="0" y="6604000"/>
              <a:ext cx="1479176" cy="253234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18" name="ZoneTexte 23"/>
            <p:cNvSpPr txBox="1">
              <a:spLocks noChangeArrowheads="1"/>
            </p:cNvSpPr>
            <p:nvPr/>
          </p:nvSpPr>
          <p:spPr bwMode="auto">
            <a:xfrm>
              <a:off x="0" y="6599468"/>
              <a:ext cx="149411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-84" charset="0"/>
                </a:rPr>
                <a:t>DRIVE-FORWARD</a:t>
              </a:r>
            </a:p>
          </p:txBody>
        </p:sp>
      </p:grpSp>
      <p:sp>
        <p:nvSpPr>
          <p:cNvPr id="12" name="ZoneTexte 69"/>
          <p:cNvSpPr txBox="1">
            <a:spLocks noChangeArrowheads="1"/>
          </p:cNvSpPr>
          <p:nvPr/>
        </p:nvSpPr>
        <p:spPr bwMode="auto">
          <a:xfrm>
            <a:off x="4772579" y="6581775"/>
            <a:ext cx="43714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Molina JM, Lancet HIV 2018, March 25 (</a:t>
            </a:r>
            <a:r>
              <a:rPr lang="fr-FR" sz="1200" i="1" dirty="0" err="1">
                <a:solidFill>
                  <a:srgbClr val="CC0000"/>
                </a:solidFill>
              </a:rPr>
              <a:t>Epub</a:t>
            </a:r>
            <a:r>
              <a:rPr lang="fr-FR" sz="1200" i="1" dirty="0">
                <a:solidFill>
                  <a:srgbClr val="CC0000"/>
                </a:solidFill>
              </a:rPr>
              <a:t> </a:t>
            </a:r>
            <a:r>
              <a:rPr lang="fr-FR" sz="1200" i="1" dirty="0" err="1">
                <a:solidFill>
                  <a:srgbClr val="CC0000"/>
                </a:solidFill>
              </a:rPr>
              <a:t>ahead</a:t>
            </a:r>
            <a:r>
              <a:rPr lang="fr-FR" sz="1200" i="1" dirty="0">
                <a:solidFill>
                  <a:srgbClr val="CC0000"/>
                </a:solidFill>
              </a:rPr>
              <a:t> of </a:t>
            </a:r>
            <a:r>
              <a:rPr lang="fr-FR" sz="1200" i="1" dirty="0" err="1">
                <a:solidFill>
                  <a:srgbClr val="CC0000"/>
                </a:solidFill>
              </a:rPr>
              <a:t>print</a:t>
            </a:r>
            <a:r>
              <a:rPr lang="fr-FR" sz="1200" i="1" dirty="0">
                <a:solidFill>
                  <a:srgbClr val="CC0000"/>
                </a:solidFill>
              </a:rPr>
              <a:t>)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081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ZoneTexte 53"/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63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0799" y="44450"/>
            <a:ext cx="8733511" cy="1106488"/>
          </a:xfrm>
        </p:spPr>
        <p:txBody>
          <a:bodyPr/>
          <a:lstStyle/>
          <a:p>
            <a:r>
              <a:rPr lang="fr-FR" sz="3200" dirty="0">
                <a:ea typeface="ＭＳ Ｐゴシック" pitchFamily="-84" charset="-128"/>
              </a:rPr>
              <a:t>DRIVE-FORWARD </a:t>
            </a:r>
            <a:r>
              <a:rPr lang="fr-FR" sz="3200" dirty="0" err="1">
                <a:ea typeface="ＭＳ Ｐゴシック" pitchFamily="-84" charset="-128"/>
              </a:rPr>
              <a:t>Study</a:t>
            </a:r>
            <a:r>
              <a:rPr lang="en-GB" sz="3200" dirty="0">
                <a:ea typeface="ＭＳ Ｐゴシック" pitchFamily="-84" charset="-128"/>
              </a:rPr>
              <a:t>: DOR + 2 NRTI </a:t>
            </a:r>
            <a:br>
              <a:rPr lang="en-GB" sz="3200" dirty="0">
                <a:ea typeface="ＭＳ Ｐゴシック" pitchFamily="-84" charset="-128"/>
              </a:rPr>
            </a:br>
            <a:r>
              <a:rPr lang="en-GB" sz="3200" dirty="0">
                <a:ea typeface="ＭＳ Ｐゴシック" pitchFamily="-84" charset="-128"/>
              </a:rPr>
              <a:t>vs DRV/r + 2 NRTI</a:t>
            </a:r>
            <a:endParaRPr lang="fr-FR" sz="3200" dirty="0"/>
          </a:p>
        </p:txBody>
      </p:sp>
      <p:sp>
        <p:nvSpPr>
          <p:cNvPr id="61" name="Text Box 2"/>
          <p:cNvSpPr txBox="1">
            <a:spLocks noChangeArrowheads="1"/>
          </p:cNvSpPr>
          <p:nvPr/>
        </p:nvSpPr>
        <p:spPr bwMode="auto">
          <a:xfrm>
            <a:off x="1067489" y="1151863"/>
            <a:ext cx="69963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Fasting lipids, changes  from baseline at W48 (mg/</a:t>
            </a:r>
            <a:r>
              <a:rPr lang="en-US" sz="2400" b="1" dirty="0" err="1">
                <a:solidFill>
                  <a:srgbClr val="CC3300"/>
                </a:solidFill>
                <a:latin typeface="Calibri" pitchFamily="34" charset="0"/>
              </a:rPr>
              <a:t>dL</a:t>
            </a:r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)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127066" y="2103893"/>
            <a:ext cx="7223185" cy="3587031"/>
            <a:chOff x="1127066" y="2103893"/>
            <a:chExt cx="7223185" cy="3587031"/>
          </a:xfrm>
        </p:grpSpPr>
        <p:sp>
          <p:nvSpPr>
            <p:cNvPr id="4" name="Rectangle 83"/>
            <p:cNvSpPr txBox="1">
              <a:spLocks noChangeArrowheads="1"/>
            </p:cNvSpPr>
            <p:nvPr/>
          </p:nvSpPr>
          <p:spPr bwMode="auto">
            <a:xfrm>
              <a:off x="1615884" y="3131116"/>
              <a:ext cx="1213233" cy="328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0070C0"/>
                </a:buClr>
                <a:defRPr/>
              </a:pPr>
              <a:r>
                <a:rPr lang="fr-FR" sz="1200" kern="0" dirty="0">
                  <a:solidFill>
                    <a:srgbClr val="000066"/>
                  </a:solidFill>
                  <a:latin typeface="+mn-lt"/>
                </a:rPr>
                <a:t>p &lt; 0.0001</a:t>
              </a:r>
            </a:p>
          </p:txBody>
        </p:sp>
        <p:sp>
          <p:nvSpPr>
            <p:cNvPr id="6182" name="Rectangle 77"/>
            <p:cNvSpPr>
              <a:spLocks noChangeArrowheads="1"/>
            </p:cNvSpPr>
            <p:nvPr/>
          </p:nvSpPr>
          <p:spPr bwMode="auto">
            <a:xfrm>
              <a:off x="1986016" y="5475480"/>
              <a:ext cx="53700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000066"/>
                  </a:solidFill>
                  <a:ea typeface="ＭＳ Ｐゴシック" pitchFamily="34" charset="-128"/>
                </a:rPr>
                <a:t>LDL-C</a:t>
              </a:r>
            </a:p>
          </p:txBody>
        </p:sp>
        <p:sp>
          <p:nvSpPr>
            <p:cNvPr id="6183" name="Rectangle 78"/>
            <p:cNvSpPr>
              <a:spLocks noChangeArrowheads="1"/>
            </p:cNvSpPr>
            <p:nvPr/>
          </p:nvSpPr>
          <p:spPr bwMode="auto">
            <a:xfrm>
              <a:off x="3067394" y="5475480"/>
              <a:ext cx="9553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000066"/>
                  </a:solidFill>
                  <a:ea typeface="ＭＳ Ｐゴシック" pitchFamily="34" charset="-128"/>
                </a:rPr>
                <a:t>Non HDL-C</a:t>
              </a:r>
              <a:endParaRPr lang="fr-FR" sz="1400" b="1" dirty="0">
                <a:solidFill>
                  <a:srgbClr val="000066"/>
                </a:solidFill>
                <a:latin typeface="Times New Roman" pitchFamily="18" charset="0"/>
                <a:ea typeface="ＭＳ Ｐゴシック" pitchFamily="34" charset="-128"/>
              </a:endParaRPr>
            </a:p>
          </p:txBody>
        </p:sp>
        <p:sp>
          <p:nvSpPr>
            <p:cNvPr id="6184" name="Rectangle 79"/>
            <p:cNvSpPr>
              <a:spLocks noChangeArrowheads="1"/>
            </p:cNvSpPr>
            <p:nvPr/>
          </p:nvSpPr>
          <p:spPr bwMode="auto">
            <a:xfrm>
              <a:off x="4239616" y="5475480"/>
              <a:ext cx="147247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66"/>
                  </a:solidFill>
                  <a:ea typeface="ＭＳ Ｐゴシック" pitchFamily="34" charset="-128"/>
                </a:rPr>
                <a:t>Total cholesterol</a:t>
              </a:r>
            </a:p>
          </p:txBody>
        </p:sp>
        <p:sp>
          <p:nvSpPr>
            <p:cNvPr id="6185" name="Rectangle 80"/>
            <p:cNvSpPr>
              <a:spLocks noChangeArrowheads="1"/>
            </p:cNvSpPr>
            <p:nvPr/>
          </p:nvSpPr>
          <p:spPr bwMode="auto">
            <a:xfrm>
              <a:off x="5863676" y="5475480"/>
              <a:ext cx="110772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  <a:ea typeface="ＭＳ Ｐゴシック" pitchFamily="34" charset="-128"/>
                </a:rPr>
                <a:t>Triglycerides</a:t>
              </a:r>
              <a:endParaRPr lang="en-US" sz="1400" b="1" dirty="0">
                <a:solidFill>
                  <a:srgbClr val="000066"/>
                </a:solidFill>
                <a:latin typeface="Times New Roman" pitchFamily="18" charset="0"/>
                <a:ea typeface="ＭＳ Ｐゴシック" pitchFamily="34" charset="-128"/>
              </a:endParaRPr>
            </a:p>
          </p:txBody>
        </p:sp>
        <p:sp>
          <p:nvSpPr>
            <p:cNvPr id="6186" name="Rectangle 81"/>
            <p:cNvSpPr>
              <a:spLocks noChangeArrowheads="1"/>
            </p:cNvSpPr>
            <p:nvPr/>
          </p:nvSpPr>
          <p:spPr bwMode="auto">
            <a:xfrm>
              <a:off x="7404578" y="5475480"/>
              <a:ext cx="55784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000066"/>
                  </a:solidFill>
                  <a:ea typeface="ＭＳ Ｐゴシック" pitchFamily="34" charset="-128"/>
                </a:rPr>
                <a:t>HDL-C</a:t>
              </a:r>
              <a:endParaRPr lang="fr-FR" sz="1400" b="1" dirty="0">
                <a:solidFill>
                  <a:srgbClr val="000066"/>
                </a:solidFill>
                <a:latin typeface="Times New Roman" pitchFamily="18" charset="0"/>
                <a:ea typeface="ＭＳ Ｐゴシック" pitchFamily="34" charset="-128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6318251" y="2708562"/>
              <a:ext cx="376238" cy="1935163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5942013" y="4643724"/>
              <a:ext cx="376238" cy="282575"/>
            </a:xfrm>
            <a:prstGeom prst="rect">
              <a:avLst/>
            </a:prstGeom>
            <a:solidFill>
              <a:srgbClr val="2D985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7683501" y="4291299"/>
              <a:ext cx="376238" cy="352425"/>
            </a:xfrm>
            <a:custGeom>
              <a:avLst/>
              <a:gdLst>
                <a:gd name="T0" fmla="*/ 0 w 237"/>
                <a:gd name="T1" fmla="*/ 0 h 222"/>
                <a:gd name="T2" fmla="*/ 0 w 237"/>
                <a:gd name="T3" fmla="*/ 20 h 222"/>
                <a:gd name="T4" fmla="*/ 0 w 237"/>
                <a:gd name="T5" fmla="*/ 222 h 222"/>
                <a:gd name="T6" fmla="*/ 237 w 237"/>
                <a:gd name="T7" fmla="*/ 222 h 222"/>
                <a:gd name="T8" fmla="*/ 237 w 237"/>
                <a:gd name="T9" fmla="*/ 0 h 222"/>
                <a:gd name="T10" fmla="*/ 0 w 237"/>
                <a:gd name="T11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7" h="222">
                  <a:moveTo>
                    <a:pt x="0" y="0"/>
                  </a:moveTo>
                  <a:lnTo>
                    <a:pt x="0" y="20"/>
                  </a:lnTo>
                  <a:lnTo>
                    <a:pt x="0" y="222"/>
                  </a:lnTo>
                  <a:lnTo>
                    <a:pt x="237" y="222"/>
                  </a:lnTo>
                  <a:lnTo>
                    <a:pt x="23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7307263" y="4323049"/>
              <a:ext cx="376238" cy="320675"/>
            </a:xfrm>
            <a:prstGeom prst="rect">
              <a:avLst/>
            </a:prstGeom>
            <a:solidFill>
              <a:srgbClr val="2D985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587751" y="3414999"/>
              <a:ext cx="376238" cy="1228725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211513" y="4643724"/>
              <a:ext cx="376238" cy="488950"/>
            </a:xfrm>
            <a:prstGeom prst="rect">
              <a:avLst/>
            </a:prstGeom>
            <a:solidFill>
              <a:srgbClr val="2D985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953001" y="3060987"/>
              <a:ext cx="376238" cy="1582738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576763" y="4643724"/>
              <a:ext cx="376238" cy="123825"/>
            </a:xfrm>
            <a:prstGeom prst="rect">
              <a:avLst/>
            </a:prstGeom>
            <a:solidFill>
              <a:srgbClr val="2D985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2222501" y="3748374"/>
              <a:ext cx="376238" cy="895350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1846263" y="4643724"/>
              <a:ext cx="376238" cy="396875"/>
            </a:xfrm>
            <a:prstGeom prst="rect">
              <a:avLst/>
            </a:prstGeom>
            <a:solidFill>
              <a:srgbClr val="2D985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1533526" y="2406937"/>
              <a:ext cx="0" cy="3132138"/>
            </a:xfrm>
            <a:custGeom>
              <a:avLst/>
              <a:gdLst>
                <a:gd name="T0" fmla="*/ 1973 h 1973"/>
                <a:gd name="T1" fmla="*/ 1691 h 1973"/>
                <a:gd name="T2" fmla="*/ 1409 h 1973"/>
                <a:gd name="T3" fmla="*/ 1127 h 1973"/>
                <a:gd name="T4" fmla="*/ 845 h 1973"/>
                <a:gd name="T5" fmla="*/ 564 h 1973"/>
                <a:gd name="T6" fmla="*/ 282 h 1973"/>
                <a:gd name="T7" fmla="*/ 0 h 197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</a:cxnLst>
              <a:rect l="0" t="0" r="r" b="b"/>
              <a:pathLst>
                <a:path h="1973">
                  <a:moveTo>
                    <a:pt x="0" y="1973"/>
                  </a:moveTo>
                  <a:lnTo>
                    <a:pt x="0" y="1691"/>
                  </a:lnTo>
                  <a:lnTo>
                    <a:pt x="0" y="1409"/>
                  </a:lnTo>
                  <a:lnTo>
                    <a:pt x="0" y="1127"/>
                  </a:lnTo>
                  <a:lnTo>
                    <a:pt x="0" y="845"/>
                  </a:lnTo>
                  <a:lnTo>
                    <a:pt x="0" y="564"/>
                  </a:lnTo>
                  <a:lnTo>
                    <a:pt x="0" y="282"/>
                  </a:lnTo>
                  <a:lnTo>
                    <a:pt x="0" y="0"/>
                  </a:lnTo>
                </a:path>
              </a:pathLst>
            </a:custGeom>
            <a:noFill/>
            <a:ln w="7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 flipH="1">
              <a:off x="1447801" y="2854612"/>
              <a:ext cx="85725" cy="0"/>
            </a:xfrm>
            <a:prstGeom prst="line">
              <a:avLst/>
            </a:prstGeom>
            <a:noFill/>
            <a:ln w="7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H="1">
              <a:off x="1447801" y="2406937"/>
              <a:ext cx="85725" cy="0"/>
            </a:xfrm>
            <a:prstGeom prst="line">
              <a:avLst/>
            </a:prstGeom>
            <a:noFill/>
            <a:ln w="7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H="1">
              <a:off x="1447801" y="3302287"/>
              <a:ext cx="85725" cy="0"/>
            </a:xfrm>
            <a:prstGeom prst="line">
              <a:avLst/>
            </a:prstGeom>
            <a:noFill/>
            <a:ln w="7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flipH="1">
              <a:off x="1447801" y="3748374"/>
              <a:ext cx="85725" cy="0"/>
            </a:xfrm>
            <a:prstGeom prst="line">
              <a:avLst/>
            </a:prstGeom>
            <a:noFill/>
            <a:ln w="7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H="1">
              <a:off x="1447801" y="4196049"/>
              <a:ext cx="85725" cy="0"/>
            </a:xfrm>
            <a:prstGeom prst="line">
              <a:avLst/>
            </a:prstGeom>
            <a:noFill/>
            <a:ln w="7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flipH="1">
              <a:off x="1447801" y="5091399"/>
              <a:ext cx="85725" cy="0"/>
            </a:xfrm>
            <a:prstGeom prst="line">
              <a:avLst/>
            </a:prstGeom>
            <a:noFill/>
            <a:ln w="7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3" name="Freeform 23"/>
            <p:cNvSpPr>
              <a:spLocks/>
            </p:cNvSpPr>
            <p:nvPr/>
          </p:nvSpPr>
          <p:spPr bwMode="auto">
            <a:xfrm>
              <a:off x="1447801" y="4643724"/>
              <a:ext cx="6902450" cy="0"/>
            </a:xfrm>
            <a:custGeom>
              <a:avLst/>
              <a:gdLst>
                <a:gd name="T0" fmla="*/ 4348 w 4348"/>
                <a:gd name="T1" fmla="*/ 54 w 4348"/>
                <a:gd name="T2" fmla="*/ 0 w 434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4348">
                  <a:moveTo>
                    <a:pt x="4348" y="0"/>
                  </a:moveTo>
                  <a:lnTo>
                    <a:pt x="54" y="0"/>
                  </a:lnTo>
                  <a:lnTo>
                    <a:pt x="0" y="0"/>
                  </a:lnTo>
                </a:path>
              </a:pathLst>
            </a:custGeom>
            <a:noFill/>
            <a:ln w="7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H="1">
              <a:off x="1447801" y="5539074"/>
              <a:ext cx="85725" cy="0"/>
            </a:xfrm>
            <a:prstGeom prst="line">
              <a:avLst/>
            </a:prstGeom>
            <a:noFill/>
            <a:ln w="7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flipH="1">
              <a:off x="1447801" y="4640549"/>
              <a:ext cx="85725" cy="0"/>
            </a:xfrm>
            <a:prstGeom prst="line">
              <a:avLst/>
            </a:prstGeom>
            <a:noFill/>
            <a:ln w="7">
              <a:solidFill>
                <a:srgbClr val="6666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1308241" y="4553237"/>
              <a:ext cx="8558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20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1222321" y="3661062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20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10</a:t>
              </a:r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>
              <a:off x="1127066" y="5450174"/>
              <a:ext cx="265172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20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- </a:t>
              </a:r>
              <a:r>
                <a:rPr lang="fr-FR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1</a:t>
              </a:r>
              <a:r>
                <a:rPr kumimoji="0" lang="fr-FR" sz="120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1212652" y="5002499"/>
              <a:ext cx="179586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20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- 5</a:t>
              </a:r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1308241" y="4092025"/>
              <a:ext cx="8558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20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kumimoji="0" lang="fr-FR" sz="120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Rectangle 32"/>
            <p:cNvSpPr>
              <a:spLocks noChangeArrowheads="1"/>
            </p:cNvSpPr>
            <p:nvPr/>
          </p:nvSpPr>
          <p:spPr bwMode="auto">
            <a:xfrm>
              <a:off x="1221068" y="3213387"/>
              <a:ext cx="171171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20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15</a:t>
              </a:r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1221068" y="2318037"/>
              <a:ext cx="171171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20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25</a:t>
              </a:r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1221068" y="2765712"/>
              <a:ext cx="171171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200" i="0" u="none" strike="noStrike" cap="none" normalizeH="0" baseline="0" dirty="0">
                  <a:ln>
                    <a:noFill/>
                  </a:ln>
                  <a:solidFill>
                    <a:srgbClr val="000066"/>
                  </a:solidFill>
                  <a:effectLst/>
                  <a:latin typeface="Arial" pitchFamily="34" charset="0"/>
                  <a:cs typeface="Arial" pitchFamily="34" charset="0"/>
                </a:rPr>
                <a:t>20</a:t>
              </a:r>
            </a:p>
          </p:txBody>
        </p:sp>
        <p:sp>
          <p:nvSpPr>
            <p:cNvPr id="35" name="Rectangle 35"/>
            <p:cNvSpPr>
              <a:spLocks noChangeArrowheads="1"/>
            </p:cNvSpPr>
            <p:nvPr/>
          </p:nvSpPr>
          <p:spPr bwMode="auto">
            <a:xfrm>
              <a:off x="5976454" y="5000912"/>
              <a:ext cx="32549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- 3.1</a:t>
              </a:r>
              <a:endParaRPr kumimoji="0" lang="fr-FR" sz="14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36" name="Rectangle 36"/>
            <p:cNvSpPr>
              <a:spLocks noChangeArrowheads="1"/>
            </p:cNvSpPr>
            <p:nvPr/>
          </p:nvSpPr>
          <p:spPr bwMode="auto">
            <a:xfrm>
              <a:off x="4611204" y="4842162"/>
              <a:ext cx="32549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- 1.4</a:t>
              </a:r>
              <a:endParaRPr kumimoji="0" lang="fr-FR" sz="14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37" name="Rectangle 37"/>
            <p:cNvSpPr>
              <a:spLocks noChangeArrowheads="1"/>
            </p:cNvSpPr>
            <p:nvPr/>
          </p:nvSpPr>
          <p:spPr bwMode="auto">
            <a:xfrm>
              <a:off x="3245955" y="5207287"/>
              <a:ext cx="32549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- </a:t>
              </a: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pitchFamily="34" charset="0"/>
                </a:rPr>
                <a:t>5.</a:t>
              </a:r>
              <a:r>
                <a:rPr kumimoji="0" lang="fr-FR" sz="14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3</a:t>
              </a:r>
              <a:endParaRPr kumimoji="0" lang="fr-FR" sz="14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38" name="Rectangle 38"/>
            <p:cNvSpPr>
              <a:spLocks noChangeArrowheads="1"/>
            </p:cNvSpPr>
            <p:nvPr/>
          </p:nvSpPr>
          <p:spPr bwMode="auto">
            <a:xfrm>
              <a:off x="1880705" y="5115212"/>
              <a:ext cx="32549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- 4.5</a:t>
              </a:r>
              <a:endParaRPr kumimoji="0" lang="fr-FR" sz="14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39" name="Rectangle 39"/>
            <p:cNvSpPr>
              <a:spLocks noChangeArrowheads="1"/>
            </p:cNvSpPr>
            <p:nvPr/>
          </p:nvSpPr>
          <p:spPr bwMode="auto">
            <a:xfrm>
              <a:off x="2305511" y="3494374"/>
              <a:ext cx="22994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9.9</a:t>
              </a:r>
              <a:endParaRPr kumimoji="0" lang="fr-FR" sz="14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40" name="Rectangle 40"/>
            <p:cNvSpPr>
              <a:spLocks noChangeArrowheads="1"/>
            </p:cNvSpPr>
            <p:nvPr/>
          </p:nvSpPr>
          <p:spPr bwMode="auto">
            <a:xfrm>
              <a:off x="3625266" y="3160999"/>
              <a:ext cx="32093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13.8</a:t>
              </a:r>
              <a:endParaRPr kumimoji="0" lang="fr-FR" sz="14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41" name="Rectangle 41"/>
            <p:cNvSpPr>
              <a:spLocks noChangeArrowheads="1"/>
            </p:cNvSpPr>
            <p:nvPr/>
          </p:nvSpPr>
          <p:spPr bwMode="auto">
            <a:xfrm>
              <a:off x="4990513" y="2805399"/>
              <a:ext cx="32093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17.9</a:t>
              </a:r>
              <a:endParaRPr kumimoji="0" lang="fr-FR" sz="14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42" name="Rectangle 42"/>
            <p:cNvSpPr>
              <a:spLocks noChangeArrowheads="1"/>
            </p:cNvSpPr>
            <p:nvPr/>
          </p:nvSpPr>
          <p:spPr bwMode="auto">
            <a:xfrm>
              <a:off x="6425239" y="2454562"/>
              <a:ext cx="18199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22</a:t>
              </a:r>
              <a:endParaRPr kumimoji="0" lang="fr-FR" sz="14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43" name="Rectangle 43"/>
            <p:cNvSpPr>
              <a:spLocks noChangeArrowheads="1"/>
            </p:cNvSpPr>
            <p:nvPr/>
          </p:nvSpPr>
          <p:spPr bwMode="auto">
            <a:xfrm>
              <a:off x="7345679" y="4069049"/>
              <a:ext cx="22994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400" b="1" i="0" u="none" strike="noStrike" cap="none" normalizeH="0" baseline="0" dirty="0">
                  <a:ln>
                    <a:noFill/>
                  </a:ln>
                  <a:solidFill>
                    <a:srgbClr val="333399"/>
                  </a:solidFill>
                  <a:effectLst/>
                  <a:latin typeface="+mj-lt"/>
                  <a:cs typeface="Arial" pitchFamily="34" charset="0"/>
                </a:rPr>
                <a:t>3.9</a:t>
              </a:r>
              <a:endParaRPr kumimoji="0" lang="fr-FR" sz="14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7795949" y="3992476"/>
              <a:ext cx="23083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cs typeface="Arial" pitchFamily="34" charset="0"/>
                </a:rPr>
                <a:t>4.2</a:t>
              </a:r>
              <a:endParaRPr kumimoji="0" lang="fr-FR" sz="1400" b="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+mj-lt"/>
                <a:cs typeface="Arial" pitchFamily="34" charset="0"/>
              </a:endParaRPr>
            </a:p>
          </p:txBody>
        </p:sp>
        <p:sp>
          <p:nvSpPr>
            <p:cNvPr id="56" name="Rectangle 83"/>
            <p:cNvSpPr txBox="1">
              <a:spLocks noChangeArrowheads="1"/>
            </p:cNvSpPr>
            <p:nvPr/>
          </p:nvSpPr>
          <p:spPr bwMode="auto">
            <a:xfrm>
              <a:off x="2973235" y="2708562"/>
              <a:ext cx="1213233" cy="328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rgbClr val="0070C0"/>
                </a:buClr>
                <a:defRPr/>
              </a:pPr>
              <a:r>
                <a:rPr lang="fr-FR" sz="1200" kern="0" dirty="0">
                  <a:solidFill>
                    <a:srgbClr val="000066"/>
                  </a:solidFill>
                  <a:latin typeface="+mn-lt"/>
                </a:rPr>
                <a:t>p &lt; 0.0001</a:t>
              </a:r>
            </a:p>
          </p:txBody>
        </p:sp>
        <p:sp>
          <p:nvSpPr>
            <p:cNvPr id="63" name="AutoShape 165"/>
            <p:cNvSpPr>
              <a:spLocks noChangeArrowheads="1"/>
            </p:cNvSpPr>
            <p:nvPr/>
          </p:nvSpPr>
          <p:spPr bwMode="auto">
            <a:xfrm>
              <a:off x="3504683" y="2103893"/>
              <a:ext cx="1928736" cy="3863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64" name="Rectangle 57"/>
            <p:cNvSpPr>
              <a:spLocks noChangeArrowheads="1"/>
            </p:cNvSpPr>
            <p:nvPr/>
          </p:nvSpPr>
          <p:spPr bwMode="auto">
            <a:xfrm>
              <a:off x="3827725" y="2173977"/>
              <a:ext cx="384721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DOR</a:t>
              </a:r>
              <a:endParaRPr lang="fr-FR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5" name="Rectangle 60"/>
            <p:cNvSpPr>
              <a:spLocks noChangeArrowheads="1"/>
            </p:cNvSpPr>
            <p:nvPr/>
          </p:nvSpPr>
          <p:spPr bwMode="auto">
            <a:xfrm>
              <a:off x="4697330" y="2173977"/>
              <a:ext cx="51687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DRV/r</a:t>
              </a:r>
              <a:endParaRPr lang="fr-FR" sz="16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6" name="Rectangle 21"/>
            <p:cNvSpPr>
              <a:spLocks noChangeArrowheads="1"/>
            </p:cNvSpPr>
            <p:nvPr/>
          </p:nvSpPr>
          <p:spPr bwMode="auto">
            <a:xfrm>
              <a:off x="3638545" y="2225087"/>
              <a:ext cx="124647" cy="144000"/>
            </a:xfrm>
            <a:prstGeom prst="rect">
              <a:avLst/>
            </a:prstGeom>
            <a:solidFill>
              <a:srgbClr val="2D985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67" name="Rectangle 22"/>
            <p:cNvSpPr>
              <a:spLocks noChangeArrowheads="1"/>
            </p:cNvSpPr>
            <p:nvPr/>
          </p:nvSpPr>
          <p:spPr bwMode="auto">
            <a:xfrm>
              <a:off x="4508150" y="2225087"/>
              <a:ext cx="124647" cy="144000"/>
            </a:xfrm>
            <a:prstGeom prst="rect">
              <a:avLst/>
            </a:prstGeom>
            <a:solidFill>
              <a:srgbClr val="F66900"/>
            </a:solidFill>
            <a:ln w="0">
              <a:solidFill>
                <a:srgbClr val="F669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</p:grpSp>
      <p:grpSp>
        <p:nvGrpSpPr>
          <p:cNvPr id="68" name="Grouper 2"/>
          <p:cNvGrpSpPr/>
          <p:nvPr/>
        </p:nvGrpSpPr>
        <p:grpSpPr>
          <a:xfrm>
            <a:off x="0" y="6599468"/>
            <a:ext cx="1494118" cy="276999"/>
            <a:chOff x="0" y="6599468"/>
            <a:chExt cx="1494118" cy="276999"/>
          </a:xfrm>
        </p:grpSpPr>
        <p:sp>
          <p:nvSpPr>
            <p:cNvPr id="69" name="AutoShape 162"/>
            <p:cNvSpPr>
              <a:spLocks noChangeArrowheads="1"/>
            </p:cNvSpPr>
            <p:nvPr/>
          </p:nvSpPr>
          <p:spPr bwMode="auto">
            <a:xfrm>
              <a:off x="0" y="6604000"/>
              <a:ext cx="1479176" cy="253234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-84" charset="0"/>
                <a:cs typeface="Arial" charset="0"/>
              </a:endParaRPr>
            </a:p>
          </p:txBody>
        </p:sp>
        <p:sp>
          <p:nvSpPr>
            <p:cNvPr id="70" name="ZoneTexte 23"/>
            <p:cNvSpPr txBox="1">
              <a:spLocks noChangeArrowheads="1"/>
            </p:cNvSpPr>
            <p:nvPr/>
          </p:nvSpPr>
          <p:spPr bwMode="auto">
            <a:xfrm>
              <a:off x="0" y="6599468"/>
              <a:ext cx="149411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defTabSz="914400"/>
              <a:r>
                <a:rPr lang="en-GB" sz="1200" b="1" i="1" dirty="0">
                  <a:solidFill>
                    <a:srgbClr val="333399"/>
                  </a:solidFill>
                  <a:latin typeface="Cambria" pitchFamily="-84" charset="0"/>
                </a:rPr>
                <a:t>DRIVE-FORWARD</a:t>
              </a:r>
            </a:p>
          </p:txBody>
        </p:sp>
      </p:grpSp>
      <p:sp>
        <p:nvSpPr>
          <p:cNvPr id="60" name="ZoneTexte 69"/>
          <p:cNvSpPr txBox="1">
            <a:spLocks noChangeArrowheads="1"/>
          </p:cNvSpPr>
          <p:nvPr/>
        </p:nvSpPr>
        <p:spPr bwMode="auto">
          <a:xfrm>
            <a:off x="4772579" y="6581775"/>
            <a:ext cx="43714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0000"/>
                </a:solidFill>
              </a:rPr>
              <a:t>Molina JM, Lancet HIV 2018, March 25 (</a:t>
            </a:r>
            <a:r>
              <a:rPr lang="fr-FR" sz="1200" i="1" dirty="0" err="1">
                <a:solidFill>
                  <a:srgbClr val="CC0000"/>
                </a:solidFill>
              </a:rPr>
              <a:t>Epub</a:t>
            </a:r>
            <a:r>
              <a:rPr lang="fr-FR" sz="1200" i="1" dirty="0">
                <a:solidFill>
                  <a:srgbClr val="CC0000"/>
                </a:solidFill>
              </a:rPr>
              <a:t> </a:t>
            </a:r>
            <a:r>
              <a:rPr lang="fr-FR" sz="1200" i="1" dirty="0" err="1">
                <a:solidFill>
                  <a:srgbClr val="CC0000"/>
                </a:solidFill>
              </a:rPr>
              <a:t>ahead</a:t>
            </a:r>
            <a:r>
              <a:rPr lang="fr-FR" sz="1200" i="1" dirty="0">
                <a:solidFill>
                  <a:srgbClr val="CC0000"/>
                </a:solidFill>
              </a:rPr>
              <a:t> of </a:t>
            </a:r>
            <a:r>
              <a:rPr lang="fr-FR" sz="1200" i="1" dirty="0" err="1">
                <a:solidFill>
                  <a:srgbClr val="CC0000"/>
                </a:solidFill>
              </a:rPr>
              <a:t>print</a:t>
            </a:r>
            <a:r>
              <a:rPr lang="fr-FR" sz="1200" i="1" dirty="0">
                <a:solidFill>
                  <a:srgbClr val="CC0000"/>
                </a:solidFill>
              </a:rPr>
              <a:t>)</a:t>
            </a:r>
            <a:endParaRPr lang="en-GB" sz="1200" i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7963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7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7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1454</Words>
  <Application>Microsoft Office PowerPoint</Application>
  <PresentationFormat>Affichage à l'écran (4:3)</PresentationFormat>
  <Paragraphs>369</Paragraphs>
  <Slides>10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9" baseType="lpstr">
      <vt:lpstr>MS PGothic</vt:lpstr>
      <vt:lpstr>MS PGothic</vt:lpstr>
      <vt:lpstr>Arial</vt:lpstr>
      <vt:lpstr>Calibri</vt:lpstr>
      <vt:lpstr>Cambria</vt:lpstr>
      <vt:lpstr>Times New Roman</vt:lpstr>
      <vt:lpstr>Trebuchet MS</vt:lpstr>
      <vt:lpstr>Wingdings</vt:lpstr>
      <vt:lpstr>ARV_trials_2017</vt:lpstr>
      <vt:lpstr>Comparison of NNRTI vs PI/r</vt:lpstr>
      <vt:lpstr>DRIVE-FORWARD Study: DOR + 2 NRTI vs DRV/r   + 2 NRTI</vt:lpstr>
      <vt:lpstr>DRIVE-FORWARD Study: DOR + 2 NRTI vs DRV/r   + 2 NRTI</vt:lpstr>
      <vt:lpstr>DRIVE-FORWARD Study: DOR + 2 NRTI vs DRV/r   + 2 NRTI</vt:lpstr>
      <vt:lpstr>DRIVE-FORWARD Study: DOR + 2 NRTI vs DRV/r   + 2 NRTI</vt:lpstr>
      <vt:lpstr>DRIVE-FORWARD Study: DOR + 2 NRTI vs DRV/r   + 2 NRTI</vt:lpstr>
      <vt:lpstr>DRIVE-FORWARD Study: DOR + 2 NRTI vs DRV/r   + 2 NRTI</vt:lpstr>
      <vt:lpstr>DRIVE-FORWARD Study: DOR + 2 NRTI  vs DRV/r + 2 NRTI</vt:lpstr>
      <vt:lpstr>DRIVE-FORWARD Study: DOR + 2 NRTI  vs DRV/r + 2 NRTI</vt:lpstr>
      <vt:lpstr>DRIVE-FORWARD Study: DOR + 2 NRTI  vs DRV/r + 2 NRTI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2017</dc:title>
  <dc:creator>www.arv-trial.com</dc:creator>
  <cp:lastModifiedBy>Pilar</cp:lastModifiedBy>
  <cp:revision>209</cp:revision>
  <dcterms:created xsi:type="dcterms:W3CDTF">2015-05-12T12:30:28Z</dcterms:created>
  <dcterms:modified xsi:type="dcterms:W3CDTF">2018-05-07T14:51:37Z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3628DF32-8EA8-4136-A770-D2242A2E6682</vt:lpwstr>
  </property>
  <property fmtid="{D5CDD505-2E9C-101B-9397-08002B2CF9AE}" pid="3" name="ArticulatePath">
    <vt:lpwstr>AEI_ARV trials naive MAJ 2014-FLAMINGO-v01</vt:lpwstr>
  </property>
</Properties>
</file>