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85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2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çois RAFFI" initials="" lastIdx="24" clrIdx="0"/>
  <p:cmAuthor id="2" name="anton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333399"/>
    <a:srgbClr val="C0C0C0"/>
    <a:srgbClr val="000066"/>
    <a:srgbClr val="DDDDDD"/>
    <a:srgbClr val="0066FF"/>
    <a:srgbClr val="FF99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33" autoAdjust="0"/>
    <p:restoredTop sz="95548" autoAdjust="0"/>
  </p:normalViewPr>
  <p:slideViewPr>
    <p:cSldViewPr snapToObjects="1" showGuides="1">
      <p:cViewPr varScale="1">
        <p:scale>
          <a:sx n="88" d="100"/>
          <a:sy n="88" d="100"/>
        </p:scale>
        <p:origin x="1296" y="84"/>
      </p:cViewPr>
      <p:guideLst>
        <p:guide orient="horz"/>
        <p:guide pos="22"/>
      </p:guideLst>
    </p:cSldViewPr>
  </p:slideViewPr>
  <p:outlineViewPr>
    <p:cViewPr>
      <p:scale>
        <a:sx n="33" d="100"/>
        <a:sy n="33" d="100"/>
      </p:scale>
      <p:origin x="344" y="370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72244AF-0B71-42BE-A6EC-12211DCEF6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7CC4E0E-CFD5-4202-A898-FA286551F5B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6CE8EE-42A0-4FE4-BB07-0BDA02CC07A9}" type="datetimeFigureOut">
              <a:rPr lang="fr-FR"/>
              <a:pPr>
                <a:defRPr/>
              </a:pPr>
              <a:t>04/09/2017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9B10030-C7BA-4019-9E03-3AF36F896D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D0C1C702-67E2-4128-981F-F0665177B0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1A8323-1431-44B2-8B64-150487DB41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F02FBB-BE2D-482D-9820-C0D1E4738D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32835F4-098F-494F-9E10-F8D524E2338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28E43A7-07C7-44B4-ACCA-3AFE09AD5E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201389-5FDC-449D-9C77-7F0E4C14E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anose="020B0600070205080204" pitchFamily="34" charset="-128"/>
            </a:endParaRPr>
          </a:p>
        </p:txBody>
      </p:sp>
      <p:sp>
        <p:nvSpPr>
          <p:cNvPr id="4100" name="Rectangle 8">
            <a:extLst>
              <a:ext uri="{FF2B5EF4-FFF2-40B4-BE49-F238E27FC236}">
                <a16:creationId xmlns:a16="http://schemas.microsoft.com/office/drawing/2014/main" id="{A9380C24-BF55-44CD-9B76-0BF170547C9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84C4CC79-4188-4064-9DC2-DE06DDB95C5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8F94980-0205-421E-8E5D-F1169F38CE01}" type="slidenum">
              <a:rPr lang="fr-FR" altLang="fr-FR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fr-FR" altLang="fr-FR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F6BB8C6-CF23-4741-93B0-8763A106A2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F5CB9F0-34E3-4A09-ABD5-267FD51CE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532" name="Rectangle 8">
            <a:extLst>
              <a:ext uri="{FF2B5EF4-FFF2-40B4-BE49-F238E27FC236}">
                <a16:creationId xmlns:a16="http://schemas.microsoft.com/office/drawing/2014/main" id="{1A09473E-8677-4A40-A672-E680E7D6B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22533" name="Rectangle 7">
            <a:extLst>
              <a:ext uri="{FF2B5EF4-FFF2-40B4-BE49-F238E27FC236}">
                <a16:creationId xmlns:a16="http://schemas.microsoft.com/office/drawing/2014/main" id="{45276653-5FAA-4F77-AC60-15C4487A469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E27F80A-DC7D-4E8B-85F3-C20553FBA15C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10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19DEEB1-CCFD-4F84-B400-99D5C6E8D7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28C4FA8-8490-48D4-94B9-CE6DC79E9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4580" name="Rectangle 8">
            <a:extLst>
              <a:ext uri="{FF2B5EF4-FFF2-40B4-BE49-F238E27FC236}">
                <a16:creationId xmlns:a16="http://schemas.microsoft.com/office/drawing/2014/main" id="{E1B00E46-4412-4431-A8B8-D49546611F5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1DE5CBD3-6D2E-4E71-AD9D-AEA8818D60F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D8F8D98-B9D3-4167-A387-5F8E52187705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11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24F7930-9623-4401-88CA-DCA7134122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E96A79D-F547-426E-BAC0-D44273F7E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628" name="Rectangle 8">
            <a:extLst>
              <a:ext uri="{FF2B5EF4-FFF2-40B4-BE49-F238E27FC236}">
                <a16:creationId xmlns:a16="http://schemas.microsoft.com/office/drawing/2014/main" id="{C6A6AD56-1CB0-45A5-B02A-318040FF088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26629" name="Rectangle 7">
            <a:extLst>
              <a:ext uri="{FF2B5EF4-FFF2-40B4-BE49-F238E27FC236}">
                <a16:creationId xmlns:a16="http://schemas.microsoft.com/office/drawing/2014/main" id="{26382233-0410-4E26-8D8E-7F923558658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C298213-7797-497C-B9A0-1389AA6CC078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12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69AE375-56B6-4624-8114-39B4E5EC1B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0703DEA-D6CD-4A59-8DAB-0A9F3B149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676" name="Rectangle 8">
            <a:extLst>
              <a:ext uri="{FF2B5EF4-FFF2-40B4-BE49-F238E27FC236}">
                <a16:creationId xmlns:a16="http://schemas.microsoft.com/office/drawing/2014/main" id="{6FF36E13-9C2B-4953-AD4B-24AA8D7D68F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28677" name="Rectangle 7">
            <a:extLst>
              <a:ext uri="{FF2B5EF4-FFF2-40B4-BE49-F238E27FC236}">
                <a16:creationId xmlns:a16="http://schemas.microsoft.com/office/drawing/2014/main" id="{29F34A69-953D-430C-B300-5FD00AE954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E796367-589A-47DA-BE8B-02D5784EE7AE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13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F09BAEB-3431-478F-970B-666AD248B6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D918C6D-3CC6-4FE8-9DF0-05E448E0E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724" name="Rectangle 8">
            <a:extLst>
              <a:ext uri="{FF2B5EF4-FFF2-40B4-BE49-F238E27FC236}">
                <a16:creationId xmlns:a16="http://schemas.microsoft.com/office/drawing/2014/main" id="{A3B1AB69-E1D0-4215-B2FB-56AD8C30A17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30725" name="Rectangle 7">
            <a:extLst>
              <a:ext uri="{FF2B5EF4-FFF2-40B4-BE49-F238E27FC236}">
                <a16:creationId xmlns:a16="http://schemas.microsoft.com/office/drawing/2014/main" id="{84E1DA6C-5A0D-4C93-808A-116F3C03A35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70CF6B5-5D06-4822-81B6-1A5E17E7516D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14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EE0496D-66B9-4E8A-9B9A-0036318CE8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FCC42DF-6FC0-444E-A222-3B44FFD5A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772" name="Rectangle 8">
            <a:extLst>
              <a:ext uri="{FF2B5EF4-FFF2-40B4-BE49-F238E27FC236}">
                <a16:creationId xmlns:a16="http://schemas.microsoft.com/office/drawing/2014/main" id="{1ED63082-D4F2-4EF2-B45C-860B3C393D3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32773" name="Rectangle 7">
            <a:extLst>
              <a:ext uri="{FF2B5EF4-FFF2-40B4-BE49-F238E27FC236}">
                <a16:creationId xmlns:a16="http://schemas.microsoft.com/office/drawing/2014/main" id="{1F357C75-474D-42C9-B152-BD694EEAC22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88BCB52-8A46-4D05-844A-0C5A00C06AC6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15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596C69C-E2C6-47CD-8751-9868ECBF4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D21E17D-7D63-4946-83F2-589DDDB50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4820" name="Rectangle 8">
            <a:extLst>
              <a:ext uri="{FF2B5EF4-FFF2-40B4-BE49-F238E27FC236}">
                <a16:creationId xmlns:a16="http://schemas.microsoft.com/office/drawing/2014/main" id="{40B78C53-41A9-414E-9248-39F908B1BFF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34821" name="Rectangle 7">
            <a:extLst>
              <a:ext uri="{FF2B5EF4-FFF2-40B4-BE49-F238E27FC236}">
                <a16:creationId xmlns:a16="http://schemas.microsoft.com/office/drawing/2014/main" id="{3419D384-0C14-4395-8F57-C860F991944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9653EF7-7FB1-4AB2-8875-997E54E2529E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16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4A83D51-3628-421A-9409-CF22AC5D47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D612344-C7A6-4B98-9022-1863B6B7D9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868" name="Rectangle 8">
            <a:extLst>
              <a:ext uri="{FF2B5EF4-FFF2-40B4-BE49-F238E27FC236}">
                <a16:creationId xmlns:a16="http://schemas.microsoft.com/office/drawing/2014/main" id="{BAD00B41-E1CB-4A68-8426-435DB1E536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36869" name="Rectangle 7">
            <a:extLst>
              <a:ext uri="{FF2B5EF4-FFF2-40B4-BE49-F238E27FC236}">
                <a16:creationId xmlns:a16="http://schemas.microsoft.com/office/drawing/2014/main" id="{32FEC1F6-50C8-4897-B7AE-A66D9EEE76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8630F99-C662-4D7D-ADA3-0678104F20D0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17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E693B59-1F9F-437C-8334-816A677B4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CEF84C6-6A84-49C0-8F83-BE94E76342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8916" name="Rectangle 8">
            <a:extLst>
              <a:ext uri="{FF2B5EF4-FFF2-40B4-BE49-F238E27FC236}">
                <a16:creationId xmlns:a16="http://schemas.microsoft.com/office/drawing/2014/main" id="{3FE0F0E4-3D1B-4463-80FE-2CB2D1FBDC6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38917" name="Rectangle 7">
            <a:extLst>
              <a:ext uri="{FF2B5EF4-FFF2-40B4-BE49-F238E27FC236}">
                <a16:creationId xmlns:a16="http://schemas.microsoft.com/office/drawing/2014/main" id="{FCCDEFE6-E0E5-4E8B-8C73-D5BC23CFDCC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21AA8EF-4D43-4C04-9B41-2836D00B6204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18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E1EE649-5234-4941-8334-F476B948B9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99A8E36-C6DF-4887-A8BE-5FC04ABB3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0964" name="Rectangle 8">
            <a:extLst>
              <a:ext uri="{FF2B5EF4-FFF2-40B4-BE49-F238E27FC236}">
                <a16:creationId xmlns:a16="http://schemas.microsoft.com/office/drawing/2014/main" id="{A1B51CE9-B546-461A-944D-224FE1EB1E6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40965" name="Rectangle 7">
            <a:extLst>
              <a:ext uri="{FF2B5EF4-FFF2-40B4-BE49-F238E27FC236}">
                <a16:creationId xmlns:a16="http://schemas.microsoft.com/office/drawing/2014/main" id="{79BAA7F5-B68B-496E-9C6D-884B79A3DC1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15EDAB8-6A77-404D-B083-7E7E889CC09E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19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8C707CA-CAD9-43D1-A754-A5631C7EE9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261CAB4-F6EF-40D5-A007-A491DC0FA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48" name="Rectangle 8">
            <a:extLst>
              <a:ext uri="{FF2B5EF4-FFF2-40B4-BE49-F238E27FC236}">
                <a16:creationId xmlns:a16="http://schemas.microsoft.com/office/drawing/2014/main" id="{F8A31514-ECC4-4F5D-9DD5-37A2A17BAE2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6149" name="Rectangle 7">
            <a:extLst>
              <a:ext uri="{FF2B5EF4-FFF2-40B4-BE49-F238E27FC236}">
                <a16:creationId xmlns:a16="http://schemas.microsoft.com/office/drawing/2014/main" id="{FC2B8A78-0362-4BEC-80DA-67EE674F528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1D782E7-3E58-4FDF-805A-0E9C6E306D70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2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A19515C-4A94-4461-9170-6ECDA5D7FB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894BC91-5455-4B78-9C9D-BAC105F16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3012" name="Rectangle 8">
            <a:extLst>
              <a:ext uri="{FF2B5EF4-FFF2-40B4-BE49-F238E27FC236}">
                <a16:creationId xmlns:a16="http://schemas.microsoft.com/office/drawing/2014/main" id="{865D46C2-4626-4B95-BC4E-8A50C2BA2CD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43013" name="Rectangle 7">
            <a:extLst>
              <a:ext uri="{FF2B5EF4-FFF2-40B4-BE49-F238E27FC236}">
                <a16:creationId xmlns:a16="http://schemas.microsoft.com/office/drawing/2014/main" id="{0307E98C-D2E2-42BA-94DD-E7075DC9A30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E5D3E5F-5CD9-4EC9-AE31-F3D9734882D8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20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23BAA7F-EAC3-40A4-AD94-3A2B872D27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AF33BD2-950D-4689-9B38-F94FC585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5060" name="Rectangle 8">
            <a:extLst>
              <a:ext uri="{FF2B5EF4-FFF2-40B4-BE49-F238E27FC236}">
                <a16:creationId xmlns:a16="http://schemas.microsoft.com/office/drawing/2014/main" id="{82F29B42-8935-4B03-B420-C9CAF8DEE7B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45061" name="Rectangle 7">
            <a:extLst>
              <a:ext uri="{FF2B5EF4-FFF2-40B4-BE49-F238E27FC236}">
                <a16:creationId xmlns:a16="http://schemas.microsoft.com/office/drawing/2014/main" id="{A80D1E1A-A062-4090-A70F-A0D8CF8B91C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9179191-04B6-45CD-A2E0-2ED8310319A8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21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4B97380-8DDB-4AFF-A5C8-C5368B8FED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939B860-BB92-440C-8411-4B07AFDB6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7108" name="Rectangle 8">
            <a:extLst>
              <a:ext uri="{FF2B5EF4-FFF2-40B4-BE49-F238E27FC236}">
                <a16:creationId xmlns:a16="http://schemas.microsoft.com/office/drawing/2014/main" id="{77414663-C557-4609-A54D-2AE577F069A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47109" name="Rectangle 7">
            <a:extLst>
              <a:ext uri="{FF2B5EF4-FFF2-40B4-BE49-F238E27FC236}">
                <a16:creationId xmlns:a16="http://schemas.microsoft.com/office/drawing/2014/main" id="{47D679E2-C20A-4F41-97D4-8FAF96CFC75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2C6700D-5CA0-40A9-800C-9AD0BC3B2F5B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22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9C3979C-8E7B-4D6A-B785-15B053E3DD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555CF3A-DB07-46C2-A1D9-B055308640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9156" name="Rectangle 8">
            <a:extLst>
              <a:ext uri="{FF2B5EF4-FFF2-40B4-BE49-F238E27FC236}">
                <a16:creationId xmlns:a16="http://schemas.microsoft.com/office/drawing/2014/main" id="{BEB924C6-E0BD-4257-BEA3-9AEB72921AC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9157" name="Rectangle 7">
            <a:extLst>
              <a:ext uri="{FF2B5EF4-FFF2-40B4-BE49-F238E27FC236}">
                <a16:creationId xmlns:a16="http://schemas.microsoft.com/office/drawing/2014/main" id="{FE2F22D3-3609-4CE3-8F63-87718A4C6F8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E33DE1A-7B18-4961-B8E6-439E450B5634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23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E040001-1AD0-4E37-8C32-09D5CE9B0F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1142E1E-24C4-4670-8F75-DDA5F9496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2C993608-666D-4603-AC5B-F3C5FEFCE91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8197" name="Rectangle 7">
            <a:extLst>
              <a:ext uri="{FF2B5EF4-FFF2-40B4-BE49-F238E27FC236}">
                <a16:creationId xmlns:a16="http://schemas.microsoft.com/office/drawing/2014/main" id="{F79D3B37-4F1D-4579-BC0A-7A8FD11053E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F5E7666-837E-403B-9D58-F828F8768F86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3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909C1FA-86ED-495B-B079-A3BC9C0B9C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27B8BE6-A7D1-4C22-A9BD-40E198889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4" name="Rectangle 8">
            <a:extLst>
              <a:ext uri="{FF2B5EF4-FFF2-40B4-BE49-F238E27FC236}">
                <a16:creationId xmlns:a16="http://schemas.microsoft.com/office/drawing/2014/main" id="{01838DED-A5F9-4675-830F-E1922A7F525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C4936D94-D0E1-4E35-A1C3-80A8ED588B9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7C0D503-00D7-412D-A21A-A972427815E7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4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940D528-14E3-40A5-BCE7-BE8E872F9D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F3524C5-6404-4F42-87B5-862845EE5E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2" name="Rectangle 8">
            <a:extLst>
              <a:ext uri="{FF2B5EF4-FFF2-40B4-BE49-F238E27FC236}">
                <a16:creationId xmlns:a16="http://schemas.microsoft.com/office/drawing/2014/main" id="{0512FC35-16FF-4261-A376-962ABE06AEC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2E0DFE91-E200-46CA-AA6C-B9827AE3336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D2F3231-0320-42B8-978E-2C4E7F0C908D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5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359A5BF-ED2B-4CB7-A63B-0D9EE37A1D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E541176-6E9E-47BA-A35E-860DF3606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340" name="Rectangle 8">
            <a:extLst>
              <a:ext uri="{FF2B5EF4-FFF2-40B4-BE49-F238E27FC236}">
                <a16:creationId xmlns:a16="http://schemas.microsoft.com/office/drawing/2014/main" id="{CEB04310-E29A-4472-BBAC-FB05A17170F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ARV-trial.com</a:t>
            </a:r>
          </a:p>
        </p:txBody>
      </p:sp>
      <p:sp>
        <p:nvSpPr>
          <p:cNvPr id="14341" name="Rectangle 7">
            <a:extLst>
              <a:ext uri="{FF2B5EF4-FFF2-40B4-BE49-F238E27FC236}">
                <a16:creationId xmlns:a16="http://schemas.microsoft.com/office/drawing/2014/main" id="{38CF799D-42F7-4DA2-843F-B533BAE4C69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B3A79F7-46E1-4245-818C-F0134390C648}" type="slidenum">
              <a:rPr lang="fr-FR" altLang="fr-FR" sz="1200">
                <a:solidFill>
                  <a:srgbClr val="000000"/>
                </a:solidFill>
                <a:ea typeface="ＭＳ Ｐゴシック" panose="020B0600070205080204" pitchFamily="34" charset="-128"/>
              </a:rPr>
              <a:pPr algn="r" eaLnBrk="1" hangingPunct="1"/>
              <a:t>6</a:t>
            </a:fld>
            <a:endParaRPr lang="fr-FR" altLang="fr-FR" sz="12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99CFFE6-EDE3-4DF5-A917-D0D433D2CA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186AAEF-0F59-4C9D-8A45-465790B06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8" name="Rectangle 8">
            <a:extLst>
              <a:ext uri="{FF2B5EF4-FFF2-40B4-BE49-F238E27FC236}">
                <a16:creationId xmlns:a16="http://schemas.microsoft.com/office/drawing/2014/main" id="{80249CFA-F0DE-4DC6-B704-38C1A9BC292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CD875992-5ACA-4FEE-9AD9-311C5A23D15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D9B7ADC-CDC8-4847-830F-858F7254CFE9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7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4CEBE8C-71DF-41AC-8474-EE671D770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F3C6D63-16F1-48B8-8719-D18573FF1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6" name="Rectangle 8">
            <a:extLst>
              <a:ext uri="{FF2B5EF4-FFF2-40B4-BE49-F238E27FC236}">
                <a16:creationId xmlns:a16="http://schemas.microsoft.com/office/drawing/2014/main" id="{5900ED94-8647-457D-B963-312EF0D17B9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36671237-3138-474D-9047-A0DD10504F9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7C0B66C-1ACD-494C-8320-C3227409DF2C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8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A7331E0-E267-46CF-96C1-E89450CF4C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12B9530-3E8D-4BF2-AFAE-50EA526F0C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484" name="Rectangle 8">
            <a:extLst>
              <a:ext uri="{FF2B5EF4-FFF2-40B4-BE49-F238E27FC236}">
                <a16:creationId xmlns:a16="http://schemas.microsoft.com/office/drawing/2014/main" id="{CE498AF8-EA53-45B5-9167-7E9C5DE3CF4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20485" name="Rectangle 7">
            <a:extLst>
              <a:ext uri="{FF2B5EF4-FFF2-40B4-BE49-F238E27FC236}">
                <a16:creationId xmlns:a16="http://schemas.microsoft.com/office/drawing/2014/main" id="{E2902BCD-34F1-49AB-9E45-3A033673716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0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911A54B-4199-4616-88AF-FD9ECB2DD1E0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9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0859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1066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BDDAB37-D5EF-412C-BC38-FF531BED3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76E7B70-4D6D-4B10-B4F3-8C3B519F9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>
            <a:extLst>
              <a:ext uri="{FF2B5EF4-FFF2-40B4-BE49-F238E27FC236}">
                <a16:creationId xmlns:a16="http://schemas.microsoft.com/office/drawing/2014/main" id="{717F9900-D3A0-4185-ACAC-F00431833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Comparison of NNRTI vs NNRTI</a:t>
            </a:r>
          </a:p>
        </p:txBody>
      </p:sp>
      <p:sp>
        <p:nvSpPr>
          <p:cNvPr id="3075" name="Espace réservé du contenu 2">
            <a:extLst>
              <a:ext uri="{FF2B5EF4-FFF2-40B4-BE49-F238E27FC236}">
                <a16:creationId xmlns:a16="http://schemas.microsoft.com/office/drawing/2014/main" id="{3465B124-CB93-421C-9217-3F2027FC11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ENCORE</a:t>
            </a:r>
          </a:p>
          <a:p>
            <a:r>
              <a:rPr lang="fr-FR" altLang="fr-FR" sz="2800" b="1">
                <a:solidFill>
                  <a:srgbClr val="333399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EFV vs RPV</a:t>
            </a:r>
          </a:p>
          <a:p>
            <a:pPr lvl="1"/>
            <a:r>
              <a:rPr lang="fr-FR" altLang="fr-FR" sz="2400" b="1">
                <a:solidFill>
                  <a:srgbClr val="CC33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ECHO-THRIVE</a:t>
            </a:r>
          </a:p>
          <a:p>
            <a:pPr lvl="1"/>
            <a:r>
              <a:rPr lang="fr-FR" altLang="fr-FR" sz="24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STAR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EFV vs ETR</a:t>
            </a:r>
          </a:p>
          <a:p>
            <a:pPr lvl="1"/>
            <a:r>
              <a:rPr lang="fr-FR" altLang="fr-FR" sz="24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SENSE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DOR vs EFV</a:t>
            </a:r>
          </a:p>
          <a:p>
            <a:pPr lvl="1"/>
            <a:r>
              <a:rPr lang="fr-FR" altLang="fr-FR" sz="24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DRIVE-AHEAD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oneTexte 69">
            <a:extLst>
              <a:ext uri="{FF2B5EF4-FFF2-40B4-BE49-F238E27FC236}">
                <a16:creationId xmlns:a16="http://schemas.microsoft.com/office/drawing/2014/main" id="{F4A5C59D-6074-49D1-BD97-F7185A527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Molina JM. Lancet 2011;378:238:46</a:t>
            </a:r>
          </a:p>
        </p:txBody>
      </p:sp>
      <p:grpSp>
        <p:nvGrpSpPr>
          <p:cNvPr id="21507" name="Grouper 11">
            <a:extLst>
              <a:ext uri="{FF2B5EF4-FFF2-40B4-BE49-F238E27FC236}">
                <a16:creationId xmlns:a16="http://schemas.microsoft.com/office/drawing/2014/main" id="{E235EC5E-3B8C-4FC7-BD70-CC25BF94D1FE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8338" cy="287337"/>
            <a:chOff x="0" y="6570663"/>
            <a:chExt cx="667756" cy="288111"/>
          </a:xfrm>
        </p:grpSpPr>
        <p:sp>
          <p:nvSpPr>
            <p:cNvPr id="21510" name="AutoShape 162">
              <a:extLst>
                <a:ext uri="{FF2B5EF4-FFF2-40B4-BE49-F238E27FC236}">
                  <a16:creationId xmlns:a16="http://schemas.microsoft.com/office/drawing/2014/main" id="{F414560A-273D-421C-9717-827D20832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667756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11" name="ZoneTexte 23">
              <a:extLst>
                <a:ext uri="{FF2B5EF4-FFF2-40B4-BE49-F238E27FC236}">
                  <a16:creationId xmlns:a16="http://schemas.microsoft.com/office/drawing/2014/main" id="{CC38BBCB-5B08-4203-A3FC-108DC8C2C7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608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</a:t>
              </a:r>
            </a:p>
          </p:txBody>
        </p:sp>
      </p:grpSp>
      <p:sp>
        <p:nvSpPr>
          <p:cNvPr id="21508" name="Rectangle 27">
            <a:extLst>
              <a:ext uri="{FF2B5EF4-FFF2-40B4-BE49-F238E27FC236}">
                <a16:creationId xmlns:a16="http://schemas.microsoft.com/office/drawing/2014/main" id="{6487C634-6A3E-44E6-AA73-D9D53B11D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100">
                <a:ea typeface="ＭＳ Ｐゴシック" panose="020B0600070205080204" pitchFamily="34" charset="-128"/>
              </a:rPr>
              <a:t>ECHO Study: RPV + TDF/FTC QD vs EFV + TDF/FTC QD</a:t>
            </a:r>
          </a:p>
        </p:txBody>
      </p: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B4C535A8-9FBC-4E36-8836-72D00809FF45}"/>
              </a:ext>
            </a:extLst>
          </p:cNvPr>
          <p:cNvSpPr txBox="1">
            <a:spLocks/>
          </p:cNvSpPr>
          <p:nvPr/>
        </p:nvSpPr>
        <p:spPr bwMode="auto">
          <a:xfrm>
            <a:off x="0" y="1150938"/>
            <a:ext cx="9144000" cy="543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US" sz="28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 of week 48 results</a:t>
            </a:r>
          </a:p>
          <a:p>
            <a:pPr marL="742950" lvl="1" indent="-285750" defTabSz="914400">
              <a:spcBef>
                <a:spcPts val="0"/>
              </a:spcBef>
              <a:buClr>
                <a:srgbClr val="CC3300"/>
              </a:buClr>
              <a:buFontTx/>
              <a:buChar char="–"/>
              <a:defRPr/>
            </a:pP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RPV QD is </a:t>
            </a:r>
            <a:r>
              <a:rPr lang="en-US" sz="2000" kern="0" dirty="0" err="1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virologically</a:t>
            </a: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 non inferior to EFV, when given in combination with TDF/FTC</a:t>
            </a:r>
            <a:endParaRPr lang="en-US" sz="2000" kern="0" baseline="30000" dirty="0">
              <a:solidFill>
                <a:srgbClr val="000066"/>
              </a:solidFill>
              <a:latin typeface="+mn-lt"/>
              <a:ea typeface="ＭＳ Ｐゴシック" pitchFamily="-1" charset="-128"/>
            </a:endParaRPr>
          </a:p>
          <a:p>
            <a:pPr marL="742950" lvl="1" indent="-285750" defTabSz="914400">
              <a:spcBef>
                <a:spcPts val="0"/>
              </a:spcBef>
              <a:buClr>
                <a:srgbClr val="CC3300"/>
              </a:buClr>
              <a:buFontTx/>
              <a:buChar char="–"/>
              <a:defRPr/>
            </a:pP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09" charset="-128"/>
              </a:rPr>
              <a:t>Response rate was lower in the RPV group for patients with highest baseline viral loads </a:t>
            </a:r>
          </a:p>
          <a:p>
            <a:pPr marL="742950" lvl="1" indent="-285750" defTabSz="914400">
              <a:spcBef>
                <a:spcPts val="0"/>
              </a:spcBef>
              <a:buClr>
                <a:srgbClr val="CC3300"/>
              </a:buClr>
              <a:buFontTx/>
              <a:buChar char="–"/>
              <a:defRPr/>
            </a:pP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Discontinuation because of </a:t>
            </a:r>
            <a:r>
              <a:rPr lang="en-US" sz="2000" kern="0" dirty="0" err="1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virologic</a:t>
            </a: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 failure was higher for RPV, and discontinuation because of adverse events was higher for EFV</a:t>
            </a:r>
          </a:p>
          <a:p>
            <a:pPr marL="742950" lvl="1" indent="-285750" defTabSz="914400">
              <a:spcBef>
                <a:spcPts val="0"/>
              </a:spcBef>
              <a:buClr>
                <a:srgbClr val="CC3300"/>
              </a:buClr>
              <a:buFontTx/>
              <a:buChar char="–"/>
              <a:defRPr/>
            </a:pP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Proportion of </a:t>
            </a:r>
            <a:r>
              <a:rPr lang="en-US" sz="2000" kern="0" dirty="0" err="1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virological</a:t>
            </a: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 failures with</a:t>
            </a:r>
          </a:p>
          <a:p>
            <a:pPr marL="1143000" lvl="2" indent="-228600" defTabSz="914400">
              <a:spcBef>
                <a:spcPts val="0"/>
              </a:spcBef>
              <a:buClr>
                <a:srgbClr val="CC3300"/>
              </a:buClr>
              <a:buFontTx/>
              <a:buChar char="•"/>
              <a:defRPr/>
            </a:pPr>
            <a:r>
              <a:rPr lang="en-US" u="sng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&gt;</a:t>
            </a: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 1 emergent NNRTI resistance-associated mutation : similar in both groups</a:t>
            </a:r>
          </a:p>
          <a:p>
            <a:pPr marL="1600200" lvl="3" indent="-228600" defTabSz="914400">
              <a:spcBef>
                <a:spcPts val="0"/>
              </a:spcBef>
              <a:buClr>
                <a:srgbClr val="CC3300"/>
              </a:buClr>
              <a:buFontTx/>
              <a:buChar char="•"/>
              <a:defRPr/>
            </a:pP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Most frequent mutations on RPV lead to NNRTI cross resistance</a:t>
            </a:r>
          </a:p>
          <a:p>
            <a:pPr marL="1600200" lvl="3" indent="-228600" defTabSz="914400">
              <a:spcBef>
                <a:spcPts val="0"/>
              </a:spcBef>
              <a:buClr>
                <a:srgbClr val="CC3300"/>
              </a:buClr>
              <a:buFontTx/>
              <a:buChar char="•"/>
              <a:defRPr/>
            </a:pP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A</a:t>
            </a:r>
            <a:r>
              <a:rPr lang="en-US" kern="0" dirty="0" err="1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t</a:t>
            </a: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 EFV failure, K103 N was the most frequent mutation, with conserved sensitivity to </a:t>
            </a:r>
            <a:r>
              <a:rPr lang="en-US" kern="0" dirty="0" err="1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etravirine</a:t>
            </a:r>
            <a:endParaRPr lang="en-US" kern="0" dirty="0">
              <a:solidFill>
                <a:srgbClr val="000066"/>
              </a:solidFill>
              <a:latin typeface="+mn-lt"/>
              <a:ea typeface="ＭＳ Ｐゴシック" pitchFamily="-1" charset="-128"/>
            </a:endParaRPr>
          </a:p>
          <a:p>
            <a:pPr marL="1143000" lvl="2" indent="-228600" defTabSz="914400">
              <a:spcBef>
                <a:spcPts val="0"/>
              </a:spcBef>
              <a:buClr>
                <a:srgbClr val="CC3300"/>
              </a:buClr>
              <a:buFontTx/>
              <a:buChar char="•"/>
              <a:defRPr/>
            </a:pPr>
            <a:r>
              <a:rPr lang="en-US" u="sng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&gt;</a:t>
            </a: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 1 emergent NRTI resistance mutation : higher in the RPV group</a:t>
            </a:r>
          </a:p>
          <a:p>
            <a:pPr marL="742950" lvl="1" indent="-285750" defTabSz="914400">
              <a:spcBef>
                <a:spcPts val="0"/>
              </a:spcBef>
              <a:buClr>
                <a:srgbClr val="CC3300"/>
              </a:buClr>
              <a:buFontTx/>
              <a:buChar char="–"/>
              <a:defRPr/>
            </a:pP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More favorable overall safety profile of RPV than EFV : lower rate of </a:t>
            </a:r>
          </a:p>
          <a:p>
            <a:pPr marL="1143000" lvl="2" indent="-228600" defTabSz="914400">
              <a:spcBef>
                <a:spcPts val="0"/>
              </a:spcBef>
              <a:buClr>
                <a:srgbClr val="CC3300"/>
              </a:buClr>
              <a:buFontTx/>
              <a:buChar char="•"/>
              <a:defRPr/>
            </a:pP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grade 2-4 AE possibly related to treatment</a:t>
            </a:r>
          </a:p>
          <a:p>
            <a:pPr marL="1143000" lvl="2" indent="-228600" defTabSz="914400">
              <a:spcBef>
                <a:spcPts val="0"/>
              </a:spcBef>
              <a:buClr>
                <a:srgbClr val="CC3300"/>
              </a:buClr>
              <a:buFontTx/>
              <a:buChar char="•"/>
              <a:defRPr/>
            </a:pP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rash</a:t>
            </a:r>
          </a:p>
          <a:p>
            <a:pPr marL="1143000" lvl="2" indent="-228600" defTabSz="914400">
              <a:spcBef>
                <a:spcPts val="0"/>
              </a:spcBef>
              <a:buClr>
                <a:srgbClr val="CC3300"/>
              </a:buClr>
              <a:buFontTx/>
              <a:buChar char="•"/>
              <a:defRPr/>
            </a:pP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neurological and psychiatric adverse events</a:t>
            </a:r>
          </a:p>
          <a:p>
            <a:pPr marL="1143000" lvl="2" indent="-228600" defTabSz="914400">
              <a:spcBef>
                <a:spcPts val="0"/>
              </a:spcBef>
              <a:buClr>
                <a:srgbClr val="CC3300"/>
              </a:buClr>
              <a:buFontTx/>
              <a:buChar char="•"/>
              <a:defRPr/>
            </a:pP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increases in </a:t>
            </a:r>
            <a:r>
              <a:rPr lang="en-US" kern="0" dirty="0" err="1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proatherogenic</a:t>
            </a: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" charset="-128"/>
              </a:rPr>
              <a:t> lipid parameters</a:t>
            </a:r>
            <a:endParaRPr lang="en-US" sz="2000" kern="0" dirty="0">
              <a:solidFill>
                <a:srgbClr val="000066"/>
              </a:solidFill>
              <a:latin typeface="+mn-lt"/>
              <a:ea typeface="ＭＳ Ｐゴシック" pitchFamily="-109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69">
            <a:extLst>
              <a:ext uri="{FF2B5EF4-FFF2-40B4-BE49-F238E27FC236}">
                <a16:creationId xmlns:a16="http://schemas.microsoft.com/office/drawing/2014/main" id="{285A1CF2-2D75-4B8D-84C7-FA7A3D755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Lancet 2011;378:229-37</a:t>
            </a:r>
          </a:p>
        </p:txBody>
      </p:sp>
      <p:grpSp>
        <p:nvGrpSpPr>
          <p:cNvPr id="23555" name="Grouper 26">
            <a:extLst>
              <a:ext uri="{FF2B5EF4-FFF2-40B4-BE49-F238E27FC236}">
                <a16:creationId xmlns:a16="http://schemas.microsoft.com/office/drawing/2014/main" id="{FD841287-DDDA-44B8-94E7-7EBC32269C74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25500" cy="287337"/>
            <a:chOff x="0" y="6570663"/>
            <a:chExt cx="825568" cy="288111"/>
          </a:xfrm>
        </p:grpSpPr>
        <p:sp>
          <p:nvSpPr>
            <p:cNvPr id="23591" name="AutoShape 162">
              <a:extLst>
                <a:ext uri="{FF2B5EF4-FFF2-40B4-BE49-F238E27FC236}">
                  <a16:creationId xmlns:a16="http://schemas.microsoft.com/office/drawing/2014/main" id="{1EC294C5-9896-4B46-B90B-D8E55CA69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746315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592" name="ZoneTexte 23">
              <a:extLst>
                <a:ext uri="{FF2B5EF4-FFF2-40B4-BE49-F238E27FC236}">
                  <a16:creationId xmlns:a16="http://schemas.microsoft.com/office/drawing/2014/main" id="{225C8423-DBB5-4AAE-8DBC-8AA1A2E3B5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766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THRIVE</a:t>
              </a:r>
            </a:p>
          </p:txBody>
        </p:sp>
      </p:grp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4C2201F-BC05-49D4-8CC5-626BA5BA1AFF}"/>
              </a:ext>
            </a:extLst>
          </p:cNvPr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23557" name="Connecteur droit 66">
            <a:extLst>
              <a:ext uri="{FF2B5EF4-FFF2-40B4-BE49-F238E27FC236}">
                <a16:creationId xmlns:a16="http://schemas.microsoft.com/office/drawing/2014/main" id="{B5766C97-5885-4489-BF8B-608F28E76DD6}"/>
              </a:ext>
            </a:extLst>
          </p:cNvPr>
          <p:cNvCxnSpPr>
            <a:cxnSpLocks noChangeShapeType="1"/>
            <a:stCxn id="23575" idx="4"/>
          </p:cNvCxnSpPr>
          <p:nvPr/>
        </p:nvCxnSpPr>
        <p:spPr bwMode="auto">
          <a:xfrm rot="5400000">
            <a:off x="3039268" y="2488407"/>
            <a:ext cx="582613" cy="1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58" name="Espace réservé du contenu 2">
            <a:extLst>
              <a:ext uri="{FF2B5EF4-FFF2-40B4-BE49-F238E27FC236}">
                <a16:creationId xmlns:a16="http://schemas.microsoft.com/office/drawing/2014/main" id="{FED36DFF-43C1-4324-A8B3-8ABB371D0648}"/>
              </a:ext>
            </a:extLst>
          </p:cNvPr>
          <p:cNvSpPr>
            <a:spLocks/>
          </p:cNvSpPr>
          <p:nvPr/>
        </p:nvSpPr>
        <p:spPr bwMode="auto">
          <a:xfrm>
            <a:off x="34925" y="5194300"/>
            <a:ext cx="89630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2800" b="1">
                <a:latin typeface="Calibri" panose="020F0502020204030204" pitchFamily="34" charset="0"/>
              </a:rPr>
              <a:t>Objective</a:t>
            </a:r>
          </a:p>
          <a:p>
            <a:pPr lvl="1" defTabSz="914400" eaLnBrk="1" hangingPunct="1"/>
            <a:r>
              <a:rPr lang="en-GB" altLang="fr-FR" sz="1800"/>
              <a:t>Non inferiority of RPV vs EFV at W48: % HIV RNA &lt; 50 c/mL by intention to treat, TLOVR analysis (lower margin of the 2-sided 95% CI for the difference = 12%, 95% power)</a:t>
            </a:r>
            <a:endParaRPr lang="en-GB" altLang="fr-FR" sz="1800" b="1"/>
          </a:p>
        </p:txBody>
      </p:sp>
      <p:graphicFrame>
        <p:nvGraphicFramePr>
          <p:cNvPr id="207880" name="Group 8">
            <a:extLst>
              <a:ext uri="{FF2B5EF4-FFF2-40B4-BE49-F238E27FC236}">
                <a16:creationId xmlns:a16="http://schemas.microsoft.com/office/drawing/2014/main" id="{0951AC2A-8A0C-4B48-BCAE-E340C14AC1D7}"/>
              </a:ext>
            </a:extLst>
          </p:cNvPr>
          <p:cNvGraphicFramePr>
            <a:graphicFrameLocks noGrp="1"/>
          </p:cNvGraphicFramePr>
          <p:nvPr/>
        </p:nvGraphicFramePr>
        <p:xfrm>
          <a:off x="4333875" y="2420938"/>
          <a:ext cx="3036888" cy="755650"/>
        </p:xfrm>
        <a:graphic>
          <a:graphicData uri="http://schemas.openxmlformats.org/drawingml/2006/table">
            <a:tbl>
              <a:tblPr/>
              <a:tblGrid>
                <a:gridCol w="3036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 25 mg QD + 2 NRTI*</a:t>
                      </a: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placebo*</a:t>
                      </a: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>
            <a:extLst>
              <a:ext uri="{FF2B5EF4-FFF2-40B4-BE49-F238E27FC236}">
                <a16:creationId xmlns:a16="http://schemas.microsoft.com/office/drawing/2014/main" id="{81D48E1C-ED09-425E-B961-1AF444A535F1}"/>
              </a:ext>
            </a:extLst>
          </p:cNvPr>
          <p:cNvGraphicFramePr>
            <a:graphicFrameLocks noGrp="1"/>
          </p:cNvGraphicFramePr>
          <p:nvPr/>
        </p:nvGraphicFramePr>
        <p:xfrm>
          <a:off x="4333875" y="3433763"/>
          <a:ext cx="3036888" cy="733425"/>
        </p:xfrm>
        <a:graphic>
          <a:graphicData uri="http://schemas.openxmlformats.org/drawingml/2006/table">
            <a:tbl>
              <a:tblPr/>
              <a:tblGrid>
                <a:gridCol w="3036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600 mg QD + 2 NRTI*</a:t>
                      </a: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 placebo*</a:t>
                      </a: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575" name="Oval 170">
            <a:extLst>
              <a:ext uri="{FF2B5EF4-FFF2-40B4-BE49-F238E27FC236}">
                <a16:creationId xmlns:a16="http://schemas.microsoft.com/office/drawing/2014/main" id="{C8D49913-3A67-4226-A826-65BA41031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8" y="118903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23576" name="AutoShape 162">
            <a:extLst>
              <a:ext uri="{FF2B5EF4-FFF2-40B4-BE49-F238E27FC236}">
                <a16:creationId xmlns:a16="http://schemas.microsoft.com/office/drawing/2014/main" id="{B39BC4AE-87B2-4B03-9477-FD29329C8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" y="2112963"/>
            <a:ext cx="3025775" cy="22812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</a:t>
            </a:r>
            <a:r>
              <a:rPr lang="en-GB" altLang="fr-FR" sz="1600" b="1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5,000 c/mL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 cell count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eGFR&gt; 50 mL/min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 to background NtRTI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NNRTI resistance mutations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HIV-2 infection</a:t>
            </a:r>
          </a:p>
        </p:txBody>
      </p:sp>
      <p:sp>
        <p:nvSpPr>
          <p:cNvPr id="23577" name="ZoneTexte 71">
            <a:extLst>
              <a:ext uri="{FF2B5EF4-FFF2-40B4-BE49-F238E27FC236}">
                <a16:creationId xmlns:a16="http://schemas.microsoft.com/office/drawing/2014/main" id="{C1D54D3C-3D7D-4263-A65E-CADAB04D4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" y="4437063"/>
            <a:ext cx="9099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>
                <a:solidFill>
                  <a:srgbClr val="000066"/>
                </a:solidFill>
              </a:rPr>
              <a:t>Randomisation was stratified by HIV RNA (</a:t>
            </a:r>
            <a:r>
              <a:rPr lang="en-GB" altLang="fr-FR" sz="1400" u="sng">
                <a:solidFill>
                  <a:srgbClr val="000066"/>
                </a:solidFill>
              </a:rPr>
              <a:t>&lt;</a:t>
            </a:r>
            <a:r>
              <a:rPr lang="en-GB" altLang="fr-FR" sz="1400">
                <a:solidFill>
                  <a:srgbClr val="000066"/>
                </a:solidFill>
              </a:rPr>
              <a:t> or &gt; 100,000 c/mL, </a:t>
            </a:r>
            <a:r>
              <a:rPr lang="en-GB" altLang="fr-FR" sz="1400" u="sng">
                <a:solidFill>
                  <a:srgbClr val="000066"/>
                </a:solidFill>
              </a:rPr>
              <a:t>&lt;</a:t>
            </a:r>
            <a:r>
              <a:rPr lang="en-GB" altLang="fr-FR" sz="1400">
                <a:solidFill>
                  <a:srgbClr val="000066"/>
                </a:solidFill>
              </a:rPr>
              <a:t> 500,000 or &gt; 500,000 c/mL ) at screening</a:t>
            </a:r>
            <a:endParaRPr lang="en-GB" altLang="fr-FR" sz="1400" baseline="30000">
              <a:solidFill>
                <a:srgbClr val="000066"/>
              </a:solidFill>
            </a:endParaRPr>
          </a:p>
        </p:txBody>
      </p:sp>
      <p:sp>
        <p:nvSpPr>
          <p:cNvPr id="23578" name="Rectangle 27">
            <a:extLst>
              <a:ext uri="{FF2B5EF4-FFF2-40B4-BE49-F238E27FC236}">
                <a16:creationId xmlns:a16="http://schemas.microsoft.com/office/drawing/2014/main" id="{5E616CA2-F2D1-4629-89C6-21F727B0B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THRIVE Study: RPV + 2 NRTI vs EFV + 2 NRTI</a:t>
            </a:r>
          </a:p>
        </p:txBody>
      </p:sp>
      <p:cxnSp>
        <p:nvCxnSpPr>
          <p:cNvPr id="23579" name="AutoShape 60">
            <a:extLst>
              <a:ext uri="{FF2B5EF4-FFF2-40B4-BE49-F238E27FC236}">
                <a16:creationId xmlns:a16="http://schemas.microsoft.com/office/drawing/2014/main" id="{36A98FDA-6A91-4BB3-B179-C26FA671A7D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4311650" y="2794000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80" name="Line 63">
            <a:extLst>
              <a:ext uri="{FF2B5EF4-FFF2-40B4-BE49-F238E27FC236}">
                <a16:creationId xmlns:a16="http://schemas.microsoft.com/office/drawing/2014/main" id="{F97D2342-2598-4C50-9A05-81864B571C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1975" y="3284538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3581" name="Rectangle 9">
            <a:extLst>
              <a:ext uri="{FF2B5EF4-FFF2-40B4-BE49-F238E27FC236}">
                <a16:creationId xmlns:a16="http://schemas.microsoft.com/office/drawing/2014/main" id="{FA043C52-BDFC-441B-8F87-FBFFA0BA6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3800475"/>
            <a:ext cx="8270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340</a:t>
            </a:r>
          </a:p>
        </p:txBody>
      </p:sp>
      <p:sp>
        <p:nvSpPr>
          <p:cNvPr id="23582" name="Rectangle 8">
            <a:extLst>
              <a:ext uri="{FF2B5EF4-FFF2-40B4-BE49-F238E27FC236}">
                <a16:creationId xmlns:a16="http://schemas.microsoft.com/office/drawing/2014/main" id="{F0AB6A9C-52BC-4F67-ACE3-19ECFEE71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2466975"/>
            <a:ext cx="8270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340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id="{E0394D3D-A760-491B-BD26-A884E5AEB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>
            <a:extLst>
              <a:ext uri="{FF2B5EF4-FFF2-40B4-BE49-F238E27FC236}">
                <a16:creationId xmlns:a16="http://schemas.microsoft.com/office/drawing/2014/main" id="{DB6B60ED-73BD-4B83-900E-6C86E9CD8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3585" name="Line 172">
            <a:extLst>
              <a:ext uri="{FF2B5EF4-FFF2-40B4-BE49-F238E27FC236}">
                <a16:creationId xmlns:a16="http://schemas.microsoft.com/office/drawing/2014/main" id="{1380CC75-E7D9-406B-BED8-1522899EB34D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3586" name="Line 172">
            <a:extLst>
              <a:ext uri="{FF2B5EF4-FFF2-40B4-BE49-F238E27FC236}">
                <a16:creationId xmlns:a16="http://schemas.microsoft.com/office/drawing/2014/main" id="{3E30C5D2-88C0-4C96-9E8E-AD41F10E9A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23587" name="Group 37">
            <a:extLst>
              <a:ext uri="{FF2B5EF4-FFF2-40B4-BE49-F238E27FC236}">
                <a16:creationId xmlns:a16="http://schemas.microsoft.com/office/drawing/2014/main" id="{AF525E65-7E2F-4F46-AA62-9A9A4679C6F7}"/>
              </a:ext>
            </a:extLst>
          </p:cNvPr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23589" name="Line 31">
              <a:extLst>
                <a:ext uri="{FF2B5EF4-FFF2-40B4-BE49-F238E27FC236}">
                  <a16:creationId xmlns:a16="http://schemas.microsoft.com/office/drawing/2014/main" id="{ED6D2A1E-FF0E-43E5-98E5-A12538255B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590" name="Line 31">
              <a:extLst>
                <a:ext uri="{FF2B5EF4-FFF2-40B4-BE49-F238E27FC236}">
                  <a16:creationId xmlns:a16="http://schemas.microsoft.com/office/drawing/2014/main" id="{72BA1001-AC82-4A4A-96E5-BE27F737DD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3588" name="ZoneTexte 27">
            <a:extLst>
              <a:ext uri="{FF2B5EF4-FFF2-40B4-BE49-F238E27FC236}">
                <a16:creationId xmlns:a16="http://schemas.microsoft.com/office/drawing/2014/main" id="{844A05D6-AA37-41AE-A61C-112326644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4806950"/>
            <a:ext cx="8704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400">
                <a:solidFill>
                  <a:srgbClr val="000066"/>
                </a:solidFill>
              </a:rPr>
              <a:t>* Open-label NRTI combination selected by investigator : ZDV+3TC BID or ABC+3TC QD or TDF+FTC QD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>
            <a:extLst>
              <a:ext uri="{FF2B5EF4-FFF2-40B4-BE49-F238E27FC236}">
                <a16:creationId xmlns:a16="http://schemas.microsoft.com/office/drawing/2014/main" id="{EDA5536B-EF1B-4866-A005-03B3F0F74A95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395288" y="1709738"/>
          <a:ext cx="8353425" cy="4816475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6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92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24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340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+ 2 NRTI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338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RNA&gt; 100,000 to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500,000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500,000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263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263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Clade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Hepatitis B / hepatitis C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 / 5%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 / 6%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Selected NRTI combination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23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 + FTC</a:t>
                      </a:r>
                    </a:p>
                  </a:txBody>
                  <a:tcPr marL="90000" marR="90000" marT="46793" marB="4679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ZDV + 3TC</a:t>
                      </a:r>
                    </a:p>
                  </a:txBody>
                  <a:tcPr marL="90000" marR="90000" marT="46793" marB="4679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  + 3TC (HLAB57*01 negative)</a:t>
                      </a:r>
                    </a:p>
                  </a:txBody>
                  <a:tcPr marL="90000" marR="90000" marT="46793" marB="4679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 (12.9%)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 (16.6%)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</a:t>
                      </a:r>
                    </a:p>
                  </a:txBody>
                  <a:tcPr marL="90000" marR="90000" marT="46793" marB="4679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8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</a:p>
                  </a:txBody>
                  <a:tcPr marL="90000" marR="90000" marT="46793" marB="4679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158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25</a:t>
                      </a:r>
                    </a:p>
                  </a:txBody>
                  <a:tcPr marL="90000" marR="90000" marT="46793" marB="4679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5677" name="Rectangle 6">
            <a:extLst>
              <a:ext uri="{FF2B5EF4-FFF2-40B4-BE49-F238E27FC236}">
                <a16:creationId xmlns:a16="http://schemas.microsoft.com/office/drawing/2014/main" id="{3DD09934-A33C-411A-BF16-B09334214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295400"/>
            <a:ext cx="7162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grpSp>
        <p:nvGrpSpPr>
          <p:cNvPr id="25678" name="Grouper 5">
            <a:extLst>
              <a:ext uri="{FF2B5EF4-FFF2-40B4-BE49-F238E27FC236}">
                <a16:creationId xmlns:a16="http://schemas.microsoft.com/office/drawing/2014/main" id="{76DCAF50-845C-4ECD-88ED-1BE4E19AE023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25500" cy="287337"/>
            <a:chOff x="0" y="6570663"/>
            <a:chExt cx="825568" cy="288111"/>
          </a:xfrm>
        </p:grpSpPr>
        <p:sp>
          <p:nvSpPr>
            <p:cNvPr id="25681" name="AutoShape 162">
              <a:extLst>
                <a:ext uri="{FF2B5EF4-FFF2-40B4-BE49-F238E27FC236}">
                  <a16:creationId xmlns:a16="http://schemas.microsoft.com/office/drawing/2014/main" id="{B652495A-237F-4EE3-BC3B-F70E3029F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746315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82" name="ZoneTexte 23">
              <a:extLst>
                <a:ext uri="{FF2B5EF4-FFF2-40B4-BE49-F238E27FC236}">
                  <a16:creationId xmlns:a16="http://schemas.microsoft.com/office/drawing/2014/main" id="{1DCD3AD6-E6B5-4985-89D9-39FE9C2AE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766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THRIVE</a:t>
              </a:r>
            </a:p>
          </p:txBody>
        </p:sp>
      </p:grpSp>
      <p:sp>
        <p:nvSpPr>
          <p:cNvPr id="25679" name="Rectangle 27">
            <a:extLst>
              <a:ext uri="{FF2B5EF4-FFF2-40B4-BE49-F238E27FC236}">
                <a16:creationId xmlns:a16="http://schemas.microsoft.com/office/drawing/2014/main" id="{D8541073-0EFB-4A8E-9BC1-475DB7E45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THRIVE Study: RPV + 2 NRTI vs EFV + 2 NRTI</a:t>
            </a:r>
          </a:p>
        </p:txBody>
      </p:sp>
      <p:sp>
        <p:nvSpPr>
          <p:cNvPr id="25680" name="ZoneTexte 69">
            <a:extLst>
              <a:ext uri="{FF2B5EF4-FFF2-40B4-BE49-F238E27FC236}">
                <a16:creationId xmlns:a16="http://schemas.microsoft.com/office/drawing/2014/main" id="{3D6341C6-B6F3-430D-AED3-B908592C5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Lancet 2011;378:229-37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C52C5C69-EF26-4002-A764-4A5716BA9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463" y="1128713"/>
            <a:ext cx="5286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Response to treatment at week 48</a:t>
            </a:r>
          </a:p>
        </p:txBody>
      </p:sp>
      <p:grpSp>
        <p:nvGrpSpPr>
          <p:cNvPr id="27651" name="Grouper 35">
            <a:extLst>
              <a:ext uri="{FF2B5EF4-FFF2-40B4-BE49-F238E27FC236}">
                <a16:creationId xmlns:a16="http://schemas.microsoft.com/office/drawing/2014/main" id="{3CF4C2B4-D196-4221-9C66-313D19E08610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25500" cy="287337"/>
            <a:chOff x="0" y="6570663"/>
            <a:chExt cx="825568" cy="288111"/>
          </a:xfrm>
        </p:grpSpPr>
        <p:sp>
          <p:nvSpPr>
            <p:cNvPr id="27688" name="AutoShape 162">
              <a:extLst>
                <a:ext uri="{FF2B5EF4-FFF2-40B4-BE49-F238E27FC236}">
                  <a16:creationId xmlns:a16="http://schemas.microsoft.com/office/drawing/2014/main" id="{BECD38CF-4A4D-4FC4-AEE8-5CC62241E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746315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689" name="ZoneTexte 23">
              <a:extLst>
                <a:ext uri="{FF2B5EF4-FFF2-40B4-BE49-F238E27FC236}">
                  <a16:creationId xmlns:a16="http://schemas.microsoft.com/office/drawing/2014/main" id="{3A2AAA62-94D6-40DD-A598-79E9EC27BF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766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THRIVE</a:t>
              </a:r>
            </a:p>
          </p:txBody>
        </p:sp>
      </p:grpSp>
      <p:sp>
        <p:nvSpPr>
          <p:cNvPr id="27652" name="Rectangle 27">
            <a:extLst>
              <a:ext uri="{FF2B5EF4-FFF2-40B4-BE49-F238E27FC236}">
                <a16:creationId xmlns:a16="http://schemas.microsoft.com/office/drawing/2014/main" id="{F1A5B308-7E01-4628-9C6E-CB98BB6D4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THRIVE Study: RPV + 2 NRTI vs EFV + 2 NRTI</a:t>
            </a:r>
          </a:p>
        </p:txBody>
      </p:sp>
      <p:sp>
        <p:nvSpPr>
          <p:cNvPr id="27653" name="Text Box 134">
            <a:extLst>
              <a:ext uri="{FF2B5EF4-FFF2-40B4-BE49-F238E27FC236}">
                <a16:creationId xmlns:a16="http://schemas.microsoft.com/office/drawing/2014/main" id="{1CFCC9E4-E127-4B79-AF03-86ECA4B0B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900" y="2957513"/>
            <a:ext cx="4011613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ITT-TLOVR censoring for non-virologic failure, % HIV RNA &lt; 50 c/mL :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 RPV + 2 NRTI = 91%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 EFV + 2 NRTI = 94%</a:t>
            </a:r>
          </a:p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(difference : -2.0% [95% CI : - 6.3 ; 2.2])</a:t>
            </a:r>
          </a:p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endParaRPr lang="en-US" altLang="fr-FR" sz="170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p:sp>
        <p:nvSpPr>
          <p:cNvPr id="27654" name="Text Box 179">
            <a:extLst>
              <a:ext uri="{FF2B5EF4-FFF2-40B4-BE49-F238E27FC236}">
                <a16:creationId xmlns:a16="http://schemas.microsoft.com/office/drawing/2014/main" id="{2716C226-22BF-4EF3-AD16-E5496BD7E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4991100"/>
            <a:ext cx="3649663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GB" altLang="fr-FR" sz="1700">
                <a:solidFill>
                  <a:srgbClr val="000066"/>
                </a:solidFill>
                <a:cs typeface="Arial" panose="020B0604020202020204" pitchFamily="34" charset="0"/>
              </a:rPr>
              <a:t>Mean CD4/mm</a:t>
            </a:r>
            <a:r>
              <a:rPr lang="en-GB" altLang="fr-FR" sz="1700" baseline="30000">
                <a:solidFill>
                  <a:srgbClr val="000066"/>
                </a:solidFill>
                <a:cs typeface="Arial" panose="020B0604020202020204" pitchFamily="34" charset="0"/>
              </a:rPr>
              <a:t>3</a:t>
            </a:r>
            <a:r>
              <a:rPr lang="en-GB" altLang="fr-FR" sz="1700">
                <a:solidFill>
                  <a:srgbClr val="000066"/>
                </a:solidFill>
                <a:cs typeface="Arial" panose="020B0604020202020204" pitchFamily="34" charset="0"/>
              </a:rPr>
              <a:t> increase at W48 :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GB" altLang="fr-FR" sz="1700">
                <a:solidFill>
                  <a:srgbClr val="000066"/>
                </a:solidFill>
                <a:cs typeface="Arial" panose="020B0604020202020204" pitchFamily="34" charset="0"/>
              </a:rPr>
              <a:t> + 189 (RPV + 2 NRTI) vs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GB" altLang="fr-FR" sz="1700">
                <a:solidFill>
                  <a:srgbClr val="000066"/>
                </a:solidFill>
                <a:cs typeface="Arial" panose="020B0604020202020204" pitchFamily="34" charset="0"/>
              </a:rPr>
              <a:t> + 171 (EFV + 2 NRTI), P = 0.09</a:t>
            </a:r>
          </a:p>
        </p:txBody>
      </p:sp>
      <p:sp>
        <p:nvSpPr>
          <p:cNvPr id="27655" name="ZoneTexte 69">
            <a:extLst>
              <a:ext uri="{FF2B5EF4-FFF2-40B4-BE49-F238E27FC236}">
                <a16:creationId xmlns:a16="http://schemas.microsoft.com/office/drawing/2014/main" id="{AB4B9A18-17AE-4573-BB5B-F68740C34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Lancet 2011;378:229-37</a:t>
            </a:r>
          </a:p>
        </p:txBody>
      </p:sp>
      <p:grpSp>
        <p:nvGrpSpPr>
          <p:cNvPr id="27656" name="Groupe 48">
            <a:extLst>
              <a:ext uri="{FF2B5EF4-FFF2-40B4-BE49-F238E27FC236}">
                <a16:creationId xmlns:a16="http://schemas.microsoft.com/office/drawing/2014/main" id="{AC404712-F4AA-45F6-AEA0-1F682FEB9327}"/>
              </a:ext>
            </a:extLst>
          </p:cNvPr>
          <p:cNvGrpSpPr>
            <a:grpSpLocks/>
          </p:cNvGrpSpPr>
          <p:nvPr/>
        </p:nvGrpSpPr>
        <p:grpSpPr bwMode="auto">
          <a:xfrm>
            <a:off x="168275" y="1835150"/>
            <a:ext cx="6253163" cy="4775200"/>
            <a:chOff x="169032" y="1834394"/>
            <a:chExt cx="6253060" cy="4775361"/>
          </a:xfrm>
        </p:grpSpPr>
        <p:sp>
          <p:nvSpPr>
            <p:cNvPr id="27657" name="AutoShape 165">
              <a:extLst>
                <a:ext uri="{FF2B5EF4-FFF2-40B4-BE49-F238E27FC236}">
                  <a16:creationId xmlns:a16="http://schemas.microsoft.com/office/drawing/2014/main" id="{8C83B49B-676E-4EE5-9CFA-EB305D918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430" y="1878795"/>
              <a:ext cx="1866662" cy="592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7658" name="Rectangle 3">
              <a:extLst>
                <a:ext uri="{FF2B5EF4-FFF2-40B4-BE49-F238E27FC236}">
                  <a16:creationId xmlns:a16="http://schemas.microsoft.com/office/drawing/2014/main" id="{244185AF-460D-4679-8AF0-44E0BC600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4967" y="1977220"/>
              <a:ext cx="177800" cy="1444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27659" name="Rectangle 4">
              <a:extLst>
                <a:ext uri="{FF2B5EF4-FFF2-40B4-BE49-F238E27FC236}">
                  <a16:creationId xmlns:a16="http://schemas.microsoft.com/office/drawing/2014/main" id="{C92C4D3A-2131-4B66-A4EC-C6247BF2E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4967" y="2218112"/>
              <a:ext cx="177800" cy="144463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27660" name="ZoneTexte 84">
              <a:extLst>
                <a:ext uri="{FF2B5EF4-FFF2-40B4-BE49-F238E27FC236}">
                  <a16:creationId xmlns:a16="http://schemas.microsoft.com/office/drawing/2014/main" id="{B1AA6EBB-DD84-41E6-9CEE-C1F9AF6374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2130" y="1856570"/>
              <a:ext cx="14187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</a:rPr>
                <a:t>RPV + 2 NRTI</a:t>
              </a:r>
            </a:p>
          </p:txBody>
        </p:sp>
        <p:sp>
          <p:nvSpPr>
            <p:cNvPr id="27661" name="ZoneTexte 85">
              <a:extLst>
                <a:ext uri="{FF2B5EF4-FFF2-40B4-BE49-F238E27FC236}">
                  <a16:creationId xmlns:a16="http://schemas.microsoft.com/office/drawing/2014/main" id="{A0DB1556-5641-4BE2-BEB9-99668D026E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2130" y="2111950"/>
              <a:ext cx="1384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</a:rPr>
                <a:t>EFV + 2 NRTI</a:t>
              </a:r>
            </a:p>
          </p:txBody>
        </p:sp>
        <p:sp>
          <p:nvSpPr>
            <p:cNvPr id="27662" name="Text Box 134">
              <a:extLst>
                <a:ext uri="{FF2B5EF4-FFF2-40B4-BE49-F238E27FC236}">
                  <a16:creationId xmlns:a16="http://schemas.microsoft.com/office/drawing/2014/main" id="{3BE38FFF-4A2D-45DF-B0DD-8AD1D31227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1558" y="1834394"/>
              <a:ext cx="2549878" cy="3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HIV RNA &lt; 50 c/mL</a:t>
              </a:r>
            </a:p>
          </p:txBody>
        </p:sp>
        <p:sp>
          <p:nvSpPr>
            <p:cNvPr id="27663" name="Rectangle 133">
              <a:extLst>
                <a:ext uri="{FF2B5EF4-FFF2-40B4-BE49-F238E27FC236}">
                  <a16:creationId xmlns:a16="http://schemas.microsoft.com/office/drawing/2014/main" id="{112B3F96-C4E4-408F-B093-A6DD52A92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445" y="2974975"/>
              <a:ext cx="783667" cy="237331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7664" name="Rectangle 135">
              <a:extLst>
                <a:ext uri="{FF2B5EF4-FFF2-40B4-BE49-F238E27FC236}">
                  <a16:creationId xmlns:a16="http://schemas.microsoft.com/office/drawing/2014/main" id="{C2174E20-C2F7-4058-BB39-F8811A277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521" y="457491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27665" name="Rectangle 136">
              <a:extLst>
                <a:ext uri="{FF2B5EF4-FFF2-40B4-BE49-F238E27FC236}">
                  <a16:creationId xmlns:a16="http://schemas.microsoft.com/office/drawing/2014/main" id="{8FDFD213-5340-43F7-9B89-97C9FD4A3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521" y="388276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27666" name="Rectangle 137">
              <a:extLst>
                <a:ext uri="{FF2B5EF4-FFF2-40B4-BE49-F238E27FC236}">
                  <a16:creationId xmlns:a16="http://schemas.microsoft.com/office/drawing/2014/main" id="{A28816AD-3B7C-4E68-9E62-B6813D8C6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62" y="2501643"/>
              <a:ext cx="2548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27667" name="Rectangle 138">
              <a:extLst>
                <a:ext uri="{FF2B5EF4-FFF2-40B4-BE49-F238E27FC236}">
                  <a16:creationId xmlns:a16="http://schemas.microsoft.com/office/drawing/2014/main" id="{46137F12-BAD5-4CBF-B7E6-92D9378AE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521" y="319220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27668" name="Line 139">
              <a:extLst>
                <a:ext uri="{FF2B5EF4-FFF2-40B4-BE49-F238E27FC236}">
                  <a16:creationId xmlns:a16="http://schemas.microsoft.com/office/drawing/2014/main" id="{4CB6D1AD-21B4-4053-8445-E2A8C2DB20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3721" y="4667250"/>
              <a:ext cx="11836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669" name="Line 140">
              <a:extLst>
                <a:ext uri="{FF2B5EF4-FFF2-40B4-BE49-F238E27FC236}">
                  <a16:creationId xmlns:a16="http://schemas.microsoft.com/office/drawing/2014/main" id="{394827FB-96A5-44D0-9BDD-32992639C2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3721" y="3976688"/>
              <a:ext cx="11836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670" name="Line 141">
              <a:extLst>
                <a:ext uri="{FF2B5EF4-FFF2-40B4-BE49-F238E27FC236}">
                  <a16:creationId xmlns:a16="http://schemas.microsoft.com/office/drawing/2014/main" id="{85815D8B-77D1-464D-AFDF-F3232D5415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3721" y="2592388"/>
              <a:ext cx="11836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671" name="Line 142">
              <a:extLst>
                <a:ext uri="{FF2B5EF4-FFF2-40B4-BE49-F238E27FC236}">
                  <a16:creationId xmlns:a16="http://schemas.microsoft.com/office/drawing/2014/main" id="{13E13C59-816A-46FC-89A3-79EE381CBC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3721" y="3282950"/>
              <a:ext cx="11836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672" name="Line 143">
              <a:extLst>
                <a:ext uri="{FF2B5EF4-FFF2-40B4-BE49-F238E27FC236}">
                  <a16:creationId xmlns:a16="http://schemas.microsoft.com/office/drawing/2014/main" id="{3148BEC5-7FB5-4B9D-9620-2E42ABDD49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048" y="2582863"/>
              <a:ext cx="2040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673" name="Rectangle 144">
              <a:extLst>
                <a:ext uri="{FF2B5EF4-FFF2-40B4-BE49-F238E27FC236}">
                  <a16:creationId xmlns:a16="http://schemas.microsoft.com/office/drawing/2014/main" id="{548029B3-6FBA-4224-ADFC-6B33EBE32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7254" y="2609850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86</a:t>
              </a:r>
            </a:p>
          </p:txBody>
        </p:sp>
        <p:sp>
          <p:nvSpPr>
            <p:cNvPr id="27674" name="Rectangle 145">
              <a:extLst>
                <a:ext uri="{FF2B5EF4-FFF2-40B4-BE49-F238E27FC236}">
                  <a16:creationId xmlns:a16="http://schemas.microsoft.com/office/drawing/2014/main" id="{31EA05ED-14A6-4ECA-9A3A-1D1460E38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2383" y="2753540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82</a:t>
              </a:r>
            </a:p>
          </p:txBody>
        </p:sp>
        <p:sp>
          <p:nvSpPr>
            <p:cNvPr id="27675" name="Text Box 148">
              <a:extLst>
                <a:ext uri="{FF2B5EF4-FFF2-40B4-BE49-F238E27FC236}">
                  <a16:creationId xmlns:a16="http://schemas.microsoft.com/office/drawing/2014/main" id="{8600DF21-3F2E-41FC-9259-D48E70C8F3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032" y="2106613"/>
              <a:ext cx="49795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7676" name="Rectangle 151">
              <a:extLst>
                <a:ext uri="{FF2B5EF4-FFF2-40B4-BE49-F238E27FC236}">
                  <a16:creationId xmlns:a16="http://schemas.microsoft.com/office/drawing/2014/main" id="{8F9BBAA3-2E43-4438-A2BA-2B9F4D6DE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574" y="3105150"/>
              <a:ext cx="783667" cy="224313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7677" name="ZoneTexte 86">
              <a:extLst>
                <a:ext uri="{FF2B5EF4-FFF2-40B4-BE49-F238E27FC236}">
                  <a16:creationId xmlns:a16="http://schemas.microsoft.com/office/drawing/2014/main" id="{C760BE0C-8704-47D9-8E94-D15915A70D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059" y="5686425"/>
              <a:ext cx="223009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</a:rPr>
                <a:t>Adjusted 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difference 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from logistic-regression 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model (95% CI)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3.5% (- 1.7 ; 8.8)</a:t>
              </a:r>
            </a:p>
          </p:txBody>
        </p:sp>
        <p:sp>
          <p:nvSpPr>
            <p:cNvPr id="27678" name="Rectangle 133">
              <a:extLst>
                <a:ext uri="{FF2B5EF4-FFF2-40B4-BE49-F238E27FC236}">
                  <a16:creationId xmlns:a16="http://schemas.microsoft.com/office/drawing/2014/main" id="{D534C0ED-942D-4449-8794-CEDB4132C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4854" y="2974975"/>
              <a:ext cx="783667" cy="237331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7679" name="Rectangle 144">
              <a:extLst>
                <a:ext uri="{FF2B5EF4-FFF2-40B4-BE49-F238E27FC236}">
                  <a16:creationId xmlns:a16="http://schemas.microsoft.com/office/drawing/2014/main" id="{010F054C-94F8-4E41-9755-A46179BCA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1416" y="2620963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86</a:t>
              </a:r>
            </a:p>
          </p:txBody>
        </p:sp>
        <p:sp>
          <p:nvSpPr>
            <p:cNvPr id="27680" name="Rectangle 145">
              <a:extLst>
                <a:ext uri="{FF2B5EF4-FFF2-40B4-BE49-F238E27FC236}">
                  <a16:creationId xmlns:a16="http://schemas.microsoft.com/office/drawing/2014/main" id="{963D1697-BAB4-4809-9539-786373F5A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0593" y="2753540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82</a:t>
              </a:r>
            </a:p>
          </p:txBody>
        </p:sp>
        <p:sp>
          <p:nvSpPr>
            <p:cNvPr id="27681" name="Rectangle 151">
              <a:extLst>
                <a:ext uri="{FF2B5EF4-FFF2-40B4-BE49-F238E27FC236}">
                  <a16:creationId xmlns:a16="http://schemas.microsoft.com/office/drawing/2014/main" id="{44310E4C-D03E-4EBE-B147-7C796B11D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9982" y="3105150"/>
              <a:ext cx="783667" cy="224313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7682" name="ZoneTexte 86">
              <a:extLst>
                <a:ext uri="{FF2B5EF4-FFF2-40B4-BE49-F238E27FC236}">
                  <a16:creationId xmlns:a16="http://schemas.microsoft.com/office/drawing/2014/main" id="{650E266B-D291-40DA-88D4-9267E84DF5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7194" y="5686425"/>
              <a:ext cx="1830694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</a:rPr>
                <a:t>Adjusted 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(95% CI)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3.7 % (- 1.9 ; 9.3)</a:t>
              </a:r>
            </a:p>
          </p:txBody>
        </p:sp>
        <p:sp>
          <p:nvSpPr>
            <p:cNvPr id="27683" name="Line 146">
              <a:extLst>
                <a:ext uri="{FF2B5EF4-FFF2-40B4-BE49-F238E27FC236}">
                  <a16:creationId xmlns:a16="http://schemas.microsoft.com/office/drawing/2014/main" id="{CB2DAA34-7A37-4A7D-87EA-E5D6B8B1BB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3721" y="5349973"/>
              <a:ext cx="445914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684" name="Rectangle 40">
              <a:extLst>
                <a:ext uri="{FF2B5EF4-FFF2-40B4-BE49-F238E27FC236}">
                  <a16:creationId xmlns:a16="http://schemas.microsoft.com/office/drawing/2014/main" id="{C5534B6F-4E71-4DB5-BEDE-5D13BE717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520" y="5368925"/>
              <a:ext cx="165517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600" b="1">
                  <a:solidFill>
                    <a:srgbClr val="000066"/>
                  </a:solidFill>
                  <a:cs typeface="Arial" panose="020B0604020202020204" pitchFamily="34" charset="0"/>
                </a:rPr>
                <a:t>ITT, TLOVR</a:t>
              </a:r>
            </a:p>
          </p:txBody>
        </p:sp>
        <p:sp>
          <p:nvSpPr>
            <p:cNvPr id="27685" name="Rectangle 41">
              <a:extLst>
                <a:ext uri="{FF2B5EF4-FFF2-40B4-BE49-F238E27FC236}">
                  <a16:creationId xmlns:a16="http://schemas.microsoft.com/office/drawing/2014/main" id="{C6A3F18F-55FD-47C9-804B-28A6F032D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1462" y="5368925"/>
              <a:ext cx="28421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600" b="1">
                  <a:solidFill>
                    <a:srgbClr val="000066"/>
                  </a:solidFill>
                  <a:cs typeface="Arial" panose="020B0604020202020204" pitchFamily="34" charset="0"/>
                </a:rPr>
                <a:t>Per protocol, TLOVR</a:t>
              </a:r>
            </a:p>
          </p:txBody>
        </p:sp>
        <p:sp>
          <p:nvSpPr>
            <p:cNvPr id="27686" name="Rectangle 40">
              <a:extLst>
                <a:ext uri="{FF2B5EF4-FFF2-40B4-BE49-F238E27FC236}">
                  <a16:creationId xmlns:a16="http://schemas.microsoft.com/office/drawing/2014/main" id="{9D318FD0-E44F-4E75-9439-7B8E9BEE3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827" y="2155538"/>
              <a:ext cx="1527128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600">
                  <a:solidFill>
                    <a:srgbClr val="000066"/>
                  </a:solidFill>
                  <a:cs typeface="Arial" panose="020B0604020202020204" pitchFamily="34" charset="0"/>
                </a:rPr>
                <a:t>Primary</a:t>
              </a:r>
              <a:br>
                <a:rPr lang="en-GB" altLang="fr-FR" sz="160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en-GB" altLang="fr-FR" sz="1600">
                  <a:solidFill>
                    <a:srgbClr val="000066"/>
                  </a:solidFill>
                  <a:cs typeface="Arial" panose="020B0604020202020204" pitchFamily="34" charset="0"/>
                </a:rPr>
                <a:t>analysis</a:t>
              </a:r>
              <a:endParaRPr lang="en-GB" altLang="fr-FR" sz="18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687" name="Rectangle 135">
              <a:extLst>
                <a:ext uri="{FF2B5EF4-FFF2-40B4-BE49-F238E27FC236}">
                  <a16:creationId xmlns:a16="http://schemas.microsoft.com/office/drawing/2014/main" id="{656693D0-4BE0-4D27-B91B-311D58315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480" y="5246529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06BC7971-52F5-423B-B66A-25F73767B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128713"/>
            <a:ext cx="868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Virologic response to treatment at week 48 by subgroups</a:t>
            </a:r>
          </a:p>
        </p:txBody>
      </p:sp>
      <p:grpSp>
        <p:nvGrpSpPr>
          <p:cNvPr id="29699" name="Grouper 68">
            <a:extLst>
              <a:ext uri="{FF2B5EF4-FFF2-40B4-BE49-F238E27FC236}">
                <a16:creationId xmlns:a16="http://schemas.microsoft.com/office/drawing/2014/main" id="{92B64694-7BE9-4002-9FC7-972809CE9497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25500" cy="287337"/>
            <a:chOff x="0" y="6570663"/>
            <a:chExt cx="825568" cy="288111"/>
          </a:xfrm>
        </p:grpSpPr>
        <p:sp>
          <p:nvSpPr>
            <p:cNvPr id="29769" name="AutoShape 162">
              <a:extLst>
                <a:ext uri="{FF2B5EF4-FFF2-40B4-BE49-F238E27FC236}">
                  <a16:creationId xmlns:a16="http://schemas.microsoft.com/office/drawing/2014/main" id="{69A6BFF0-2DB0-4D0F-B482-81E585020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746315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70" name="ZoneTexte 23">
              <a:extLst>
                <a:ext uri="{FF2B5EF4-FFF2-40B4-BE49-F238E27FC236}">
                  <a16:creationId xmlns:a16="http://schemas.microsoft.com/office/drawing/2014/main" id="{F6BB2BB0-60D2-4CDD-ABD8-AC5E15B460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766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THRIVE</a:t>
              </a:r>
            </a:p>
          </p:txBody>
        </p:sp>
      </p:grpSp>
      <p:sp>
        <p:nvSpPr>
          <p:cNvPr id="29700" name="Rectangle 27">
            <a:extLst>
              <a:ext uri="{FF2B5EF4-FFF2-40B4-BE49-F238E27FC236}">
                <a16:creationId xmlns:a16="http://schemas.microsoft.com/office/drawing/2014/main" id="{1ADB1540-A92E-49E5-A828-3D3052AD8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THRIVE Study: RPV + 2 NRTI vs EFV + 2 NRTI</a:t>
            </a:r>
          </a:p>
        </p:txBody>
      </p:sp>
      <p:sp>
        <p:nvSpPr>
          <p:cNvPr id="29701" name="ZoneTexte 69">
            <a:extLst>
              <a:ext uri="{FF2B5EF4-FFF2-40B4-BE49-F238E27FC236}">
                <a16:creationId xmlns:a16="http://schemas.microsoft.com/office/drawing/2014/main" id="{CB630719-CD8C-4D20-81E4-7369A2C3E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Lancet 2011;378:229-37</a:t>
            </a:r>
          </a:p>
        </p:txBody>
      </p:sp>
      <p:grpSp>
        <p:nvGrpSpPr>
          <p:cNvPr id="29702" name="Groupe 77">
            <a:extLst>
              <a:ext uri="{FF2B5EF4-FFF2-40B4-BE49-F238E27FC236}">
                <a16:creationId xmlns:a16="http://schemas.microsoft.com/office/drawing/2014/main" id="{7DE6E0D3-2657-48CE-A24C-305431B74FAB}"/>
              </a:ext>
            </a:extLst>
          </p:cNvPr>
          <p:cNvGrpSpPr>
            <a:grpSpLocks/>
          </p:cNvGrpSpPr>
          <p:nvPr/>
        </p:nvGrpSpPr>
        <p:grpSpPr bwMode="auto">
          <a:xfrm>
            <a:off x="147638" y="1820863"/>
            <a:ext cx="8807450" cy="4656137"/>
            <a:chOff x="147920" y="1821365"/>
            <a:chExt cx="8806943" cy="4656120"/>
          </a:xfrm>
        </p:grpSpPr>
        <p:sp>
          <p:nvSpPr>
            <p:cNvPr id="29703" name="Rectangle 133">
              <a:extLst>
                <a:ext uri="{FF2B5EF4-FFF2-40B4-BE49-F238E27FC236}">
                  <a16:creationId xmlns:a16="http://schemas.microsoft.com/office/drawing/2014/main" id="{7903F68D-E0C4-4BA9-8CD6-3845BB8A0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284" y="3438525"/>
              <a:ext cx="609600" cy="249300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04" name="Rectangle 135">
              <a:extLst>
                <a:ext uri="{FF2B5EF4-FFF2-40B4-BE49-F238E27FC236}">
                  <a16:creationId xmlns:a16="http://schemas.microsoft.com/office/drawing/2014/main" id="{FDB306C9-08E8-48EF-9FCB-9D05B6D74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79" y="515815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29705" name="Rectangle 136">
              <a:extLst>
                <a:ext uri="{FF2B5EF4-FFF2-40B4-BE49-F238E27FC236}">
                  <a16:creationId xmlns:a16="http://schemas.microsoft.com/office/drawing/2014/main" id="{18207C0A-9546-4CF7-93A7-0BD00A42B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79" y="446600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29706" name="Rectangle 137">
              <a:extLst>
                <a:ext uri="{FF2B5EF4-FFF2-40B4-BE49-F238E27FC236}">
                  <a16:creationId xmlns:a16="http://schemas.microsoft.com/office/drawing/2014/main" id="{AD300188-E0BD-4BDA-B3AD-38DE99270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20" y="3084880"/>
              <a:ext cx="2548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29707" name="Rectangle 138">
              <a:extLst>
                <a:ext uri="{FF2B5EF4-FFF2-40B4-BE49-F238E27FC236}">
                  <a16:creationId xmlns:a16="http://schemas.microsoft.com/office/drawing/2014/main" id="{6EEABF08-65F4-4DA8-BD08-A3D990DC4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79" y="377544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29708" name="Line 139">
              <a:extLst>
                <a:ext uri="{FF2B5EF4-FFF2-40B4-BE49-F238E27FC236}">
                  <a16:creationId xmlns:a16="http://schemas.microsoft.com/office/drawing/2014/main" id="{1CFE56D2-AAAD-4D49-BFC4-74007526F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59" y="52504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09" name="Line 140">
              <a:extLst>
                <a:ext uri="{FF2B5EF4-FFF2-40B4-BE49-F238E27FC236}">
                  <a16:creationId xmlns:a16="http://schemas.microsoft.com/office/drawing/2014/main" id="{0CEFC5B3-78BD-4CEE-A730-4A9171FE9E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59" y="455992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10" name="Line 141">
              <a:extLst>
                <a:ext uri="{FF2B5EF4-FFF2-40B4-BE49-F238E27FC236}">
                  <a16:creationId xmlns:a16="http://schemas.microsoft.com/office/drawing/2014/main" id="{A9C4D7FB-A7CC-41FE-9500-0006AFF19C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59" y="317562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11" name="Line 142">
              <a:extLst>
                <a:ext uri="{FF2B5EF4-FFF2-40B4-BE49-F238E27FC236}">
                  <a16:creationId xmlns:a16="http://schemas.microsoft.com/office/drawing/2014/main" id="{7BC520AE-8B60-4EBC-A18D-B4BCC8CFBC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59" y="38661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12" name="Line 143">
              <a:extLst>
                <a:ext uri="{FF2B5EF4-FFF2-40B4-BE49-F238E27FC236}">
                  <a16:creationId xmlns:a16="http://schemas.microsoft.com/office/drawing/2014/main" id="{EC298BB6-D8DA-43C4-8A69-2BB697F62C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1547" y="3166101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13" name="Rectangle 144">
              <a:extLst>
                <a:ext uri="{FF2B5EF4-FFF2-40B4-BE49-F238E27FC236}">
                  <a16:creationId xmlns:a16="http://schemas.microsoft.com/office/drawing/2014/main" id="{0A097DEA-8B62-42B0-A367-2959E64FA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222" y="3068960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91</a:t>
              </a:r>
            </a:p>
          </p:txBody>
        </p:sp>
        <p:sp>
          <p:nvSpPr>
            <p:cNvPr id="29714" name="Rectangle 145">
              <a:extLst>
                <a:ext uri="{FF2B5EF4-FFF2-40B4-BE49-F238E27FC236}">
                  <a16:creationId xmlns:a16="http://schemas.microsoft.com/office/drawing/2014/main" id="{C7A2ACCC-92A6-4ABD-ADD7-0F30BFE43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472" y="3244914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84</a:t>
              </a:r>
            </a:p>
          </p:txBody>
        </p:sp>
        <p:sp>
          <p:nvSpPr>
            <p:cNvPr id="29715" name="Text Box 148">
              <a:extLst>
                <a:ext uri="{FF2B5EF4-FFF2-40B4-BE49-F238E27FC236}">
                  <a16:creationId xmlns:a16="http://schemas.microsoft.com/office/drawing/2014/main" id="{4C841163-5F04-4BE3-9979-BADA4A6AA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317" y="2856527"/>
              <a:ext cx="34496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9716" name="Rectangle 151">
              <a:extLst>
                <a:ext uri="{FF2B5EF4-FFF2-40B4-BE49-F238E27FC236}">
                  <a16:creationId xmlns:a16="http://schemas.microsoft.com/office/drawing/2014/main" id="{7DAC526B-0670-45B0-9E00-03F3DBC96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534" y="3621743"/>
              <a:ext cx="609600" cy="2309783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17" name="Rectangle 133">
              <a:extLst>
                <a:ext uri="{FF2B5EF4-FFF2-40B4-BE49-F238E27FC236}">
                  <a16:creationId xmlns:a16="http://schemas.microsoft.com/office/drawing/2014/main" id="{0046C415-803B-4816-B755-6EBFA3D35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4367" y="3728074"/>
              <a:ext cx="609600" cy="220345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18" name="Rectangle 144">
              <a:extLst>
                <a:ext uri="{FF2B5EF4-FFF2-40B4-BE49-F238E27FC236}">
                  <a16:creationId xmlns:a16="http://schemas.microsoft.com/office/drawing/2014/main" id="{6F9B5E82-2EC0-4BD2-864B-75E744044F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9779" y="3382834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80</a:t>
              </a:r>
            </a:p>
          </p:txBody>
        </p:sp>
        <p:sp>
          <p:nvSpPr>
            <p:cNvPr id="29719" name="Rectangle 145">
              <a:extLst>
                <a:ext uri="{FF2B5EF4-FFF2-40B4-BE49-F238E27FC236}">
                  <a16:creationId xmlns:a16="http://schemas.microsoft.com/office/drawing/2014/main" id="{5AE4AA46-05FF-4BD2-9CF8-761C1881A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0329" y="3323018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82</a:t>
              </a:r>
            </a:p>
          </p:txBody>
        </p:sp>
        <p:sp>
          <p:nvSpPr>
            <p:cNvPr id="29720" name="Rectangle 151">
              <a:extLst>
                <a:ext uri="{FF2B5EF4-FFF2-40B4-BE49-F238E27FC236}">
                  <a16:creationId xmlns:a16="http://schemas.microsoft.com/office/drawing/2014/main" id="{E15D9B3C-45E4-4C0B-BC8C-BB54D9D0E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7617" y="3687763"/>
              <a:ext cx="609600" cy="2243763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21" name="Line 146">
              <a:extLst>
                <a:ext uri="{FF2B5EF4-FFF2-40B4-BE49-F238E27FC236}">
                  <a16:creationId xmlns:a16="http://schemas.microsoft.com/office/drawing/2014/main" id="{446E3E28-4087-4952-8057-AF59CAECAF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58" y="5942638"/>
              <a:ext cx="464932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22" name="Rectangle 133">
              <a:extLst>
                <a:ext uri="{FF2B5EF4-FFF2-40B4-BE49-F238E27FC236}">
                  <a16:creationId xmlns:a16="http://schemas.microsoft.com/office/drawing/2014/main" id="{9A36AA27-087A-4331-A869-8AA58EAE3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2400" y="3469070"/>
              <a:ext cx="609600" cy="246229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23" name="Rectangle 135">
              <a:extLst>
                <a:ext uri="{FF2B5EF4-FFF2-40B4-BE49-F238E27FC236}">
                  <a16:creationId xmlns:a16="http://schemas.microsoft.com/office/drawing/2014/main" id="{BA648BDE-27AF-4A3F-A9B3-1E2616F56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7995" y="515799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29724" name="Rectangle 136">
              <a:extLst>
                <a:ext uri="{FF2B5EF4-FFF2-40B4-BE49-F238E27FC236}">
                  <a16:creationId xmlns:a16="http://schemas.microsoft.com/office/drawing/2014/main" id="{84C9BF39-BF90-4901-823B-49675206C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7995" y="446584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29725" name="Rectangle 137">
              <a:extLst>
                <a:ext uri="{FF2B5EF4-FFF2-40B4-BE49-F238E27FC236}">
                  <a16:creationId xmlns:a16="http://schemas.microsoft.com/office/drawing/2014/main" id="{92589335-9859-41C5-A5A9-BD5A6ECBE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3036" y="3084717"/>
              <a:ext cx="2548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29726" name="Rectangle 138">
              <a:extLst>
                <a:ext uri="{FF2B5EF4-FFF2-40B4-BE49-F238E27FC236}">
                  <a16:creationId xmlns:a16="http://schemas.microsoft.com/office/drawing/2014/main" id="{773F6FAE-DCCA-4E99-9AAD-C690093B9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7995" y="377527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29727" name="Line 139">
              <a:extLst>
                <a:ext uri="{FF2B5EF4-FFF2-40B4-BE49-F238E27FC236}">
                  <a16:creationId xmlns:a16="http://schemas.microsoft.com/office/drawing/2014/main" id="{56BF074A-8616-484A-B457-53DF9EA6EC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175" y="525032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28" name="Line 140">
              <a:extLst>
                <a:ext uri="{FF2B5EF4-FFF2-40B4-BE49-F238E27FC236}">
                  <a16:creationId xmlns:a16="http://schemas.microsoft.com/office/drawing/2014/main" id="{28836B57-C645-44D9-A41E-A7D26AD746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175" y="4559762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29" name="Line 141">
              <a:extLst>
                <a:ext uri="{FF2B5EF4-FFF2-40B4-BE49-F238E27FC236}">
                  <a16:creationId xmlns:a16="http://schemas.microsoft.com/office/drawing/2014/main" id="{979B4629-7CD5-4C9A-8A92-A90BE185EE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175" y="3175462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30" name="Line 142">
              <a:extLst>
                <a:ext uri="{FF2B5EF4-FFF2-40B4-BE49-F238E27FC236}">
                  <a16:creationId xmlns:a16="http://schemas.microsoft.com/office/drawing/2014/main" id="{092B9C63-70E3-4BB4-B9D2-641ED3320F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175" y="386602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31" name="Line 143">
              <a:extLst>
                <a:ext uri="{FF2B5EF4-FFF2-40B4-BE49-F238E27FC236}">
                  <a16:creationId xmlns:a16="http://schemas.microsoft.com/office/drawing/2014/main" id="{BBC63228-5B56-4695-8B65-22EE289F1D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6663" y="3185187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32" name="Rectangle 144">
              <a:extLst>
                <a:ext uri="{FF2B5EF4-FFF2-40B4-BE49-F238E27FC236}">
                  <a16:creationId xmlns:a16="http://schemas.microsoft.com/office/drawing/2014/main" id="{749CB428-70DE-4062-BEF4-44C4BC6FE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7338" y="3140968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89</a:t>
              </a:r>
            </a:p>
          </p:txBody>
        </p:sp>
        <p:sp>
          <p:nvSpPr>
            <p:cNvPr id="29733" name="Rectangle 145">
              <a:extLst>
                <a:ext uri="{FF2B5EF4-FFF2-40B4-BE49-F238E27FC236}">
                  <a16:creationId xmlns:a16="http://schemas.microsoft.com/office/drawing/2014/main" id="{DDB6EC8C-9F31-4F5C-8603-921553005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0588" y="3100898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90</a:t>
              </a:r>
            </a:p>
          </p:txBody>
        </p:sp>
        <p:sp>
          <p:nvSpPr>
            <p:cNvPr id="29734" name="Text Box 148">
              <a:extLst>
                <a:ext uri="{FF2B5EF4-FFF2-40B4-BE49-F238E27FC236}">
                  <a16:creationId xmlns:a16="http://schemas.microsoft.com/office/drawing/2014/main" id="{A3B62781-959F-4357-AEAB-00C05F579A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7526" y="2869457"/>
              <a:ext cx="34496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9735" name="Rectangle 151">
              <a:extLst>
                <a:ext uri="{FF2B5EF4-FFF2-40B4-BE49-F238E27FC236}">
                  <a16:creationId xmlns:a16="http://schemas.microsoft.com/office/drawing/2014/main" id="{0D7BC3CA-3CFA-4089-8BEF-BB47AA511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5650" y="3454400"/>
              <a:ext cx="609600" cy="2476962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36" name="Rectangle 133">
              <a:extLst>
                <a:ext uri="{FF2B5EF4-FFF2-40B4-BE49-F238E27FC236}">
                  <a16:creationId xmlns:a16="http://schemas.microsoft.com/office/drawing/2014/main" id="{CEE5D741-0E96-4D5A-8DB2-9DC1ED602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6263" y="4179888"/>
              <a:ext cx="609600" cy="175147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37" name="Rectangle 151">
              <a:extLst>
                <a:ext uri="{FF2B5EF4-FFF2-40B4-BE49-F238E27FC236}">
                  <a16:creationId xmlns:a16="http://schemas.microsoft.com/office/drawing/2014/main" id="{516525CA-9E82-48FD-A008-BCC2750B8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9038" y="4235450"/>
              <a:ext cx="609600" cy="1695912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38" name="Line 146">
              <a:extLst>
                <a:ext uri="{FF2B5EF4-FFF2-40B4-BE49-F238E27FC236}">
                  <a16:creationId xmlns:a16="http://schemas.microsoft.com/office/drawing/2014/main" id="{28D47471-AA08-4649-BACC-840B0BEF74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175" y="5942474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739" name="Rectangle 144">
              <a:extLst>
                <a:ext uri="{FF2B5EF4-FFF2-40B4-BE49-F238E27FC236}">
                  <a16:creationId xmlns:a16="http://schemas.microsoft.com/office/drawing/2014/main" id="{82B9BDAE-0C74-48C1-96C4-2A228DC12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1675" y="3819520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64</a:t>
              </a:r>
            </a:p>
          </p:txBody>
        </p:sp>
        <p:sp>
          <p:nvSpPr>
            <p:cNvPr id="29740" name="Rectangle 145">
              <a:extLst>
                <a:ext uri="{FF2B5EF4-FFF2-40B4-BE49-F238E27FC236}">
                  <a16:creationId xmlns:a16="http://schemas.microsoft.com/office/drawing/2014/main" id="{FEE4A153-00E8-44B1-B414-19386D4F6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1750" y="3868602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62</a:t>
              </a:r>
            </a:p>
          </p:txBody>
        </p:sp>
        <p:sp>
          <p:nvSpPr>
            <p:cNvPr id="29741" name="Rectangle 133">
              <a:extLst>
                <a:ext uri="{FF2B5EF4-FFF2-40B4-BE49-F238E27FC236}">
                  <a16:creationId xmlns:a16="http://schemas.microsoft.com/office/drawing/2014/main" id="{F7D65275-868E-44DD-B66E-12F70FBFE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6397" y="3821634"/>
              <a:ext cx="609600" cy="210989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42" name="Rectangle 151">
              <a:extLst>
                <a:ext uri="{FF2B5EF4-FFF2-40B4-BE49-F238E27FC236}">
                  <a16:creationId xmlns:a16="http://schemas.microsoft.com/office/drawing/2014/main" id="{F8462143-0B0B-44D2-BA15-94D50EEEC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9647" y="4040188"/>
              <a:ext cx="609600" cy="189133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9743" name="Rectangle 144">
              <a:extLst>
                <a:ext uri="{FF2B5EF4-FFF2-40B4-BE49-F238E27FC236}">
                  <a16:creationId xmlns:a16="http://schemas.microsoft.com/office/drawing/2014/main" id="{2A6F796D-9574-4E5D-AB07-E21DF6AA5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928" y="3460938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77</a:t>
              </a:r>
            </a:p>
          </p:txBody>
        </p:sp>
        <p:sp>
          <p:nvSpPr>
            <p:cNvPr id="29744" name="Rectangle 145">
              <a:extLst>
                <a:ext uri="{FF2B5EF4-FFF2-40B4-BE49-F238E27FC236}">
                  <a16:creationId xmlns:a16="http://schemas.microsoft.com/office/drawing/2014/main" id="{ABB5F4BD-3C3B-4DC7-ACF2-7C4113D7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2393" y="3676962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69</a:t>
              </a:r>
            </a:p>
          </p:txBody>
        </p:sp>
        <p:sp>
          <p:nvSpPr>
            <p:cNvPr id="29745" name="Rectangle 144">
              <a:extLst>
                <a:ext uri="{FF2B5EF4-FFF2-40B4-BE49-F238E27FC236}">
                  <a16:creationId xmlns:a16="http://schemas.microsoft.com/office/drawing/2014/main" id="{0A55BBC8-3ED6-42ED-A9F2-B613CBC55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943" y="5884592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187</a:t>
              </a:r>
            </a:p>
          </p:txBody>
        </p:sp>
        <p:sp>
          <p:nvSpPr>
            <p:cNvPr id="29746" name="Rectangle 145">
              <a:extLst>
                <a:ext uri="{FF2B5EF4-FFF2-40B4-BE49-F238E27FC236}">
                  <a16:creationId xmlns:a16="http://schemas.microsoft.com/office/drawing/2014/main" id="{88815739-837D-46DD-86E9-6BC5A2AEB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3493" y="5884592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167</a:t>
              </a:r>
            </a:p>
          </p:txBody>
        </p:sp>
        <p:sp>
          <p:nvSpPr>
            <p:cNvPr id="29747" name="Rectangle 144">
              <a:extLst>
                <a:ext uri="{FF2B5EF4-FFF2-40B4-BE49-F238E27FC236}">
                  <a16:creationId xmlns:a16="http://schemas.microsoft.com/office/drawing/2014/main" id="{A2A63DE2-2263-4384-A221-5E760D67F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0829" y="5884592"/>
              <a:ext cx="43108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118</a:t>
              </a:r>
            </a:p>
          </p:txBody>
        </p:sp>
        <p:sp>
          <p:nvSpPr>
            <p:cNvPr id="29748" name="Rectangle 145">
              <a:extLst>
                <a:ext uri="{FF2B5EF4-FFF2-40B4-BE49-F238E27FC236}">
                  <a16:creationId xmlns:a16="http://schemas.microsoft.com/office/drawing/2014/main" id="{3835964E-5F79-47B8-9D06-CE138EEC8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1379" y="5884592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136</a:t>
              </a:r>
            </a:p>
          </p:txBody>
        </p:sp>
        <p:sp>
          <p:nvSpPr>
            <p:cNvPr id="29749" name="Rectangle 144">
              <a:extLst>
                <a:ext uri="{FF2B5EF4-FFF2-40B4-BE49-F238E27FC236}">
                  <a16:creationId xmlns:a16="http://schemas.microsoft.com/office/drawing/2014/main" id="{4366063C-E79F-448B-A0EB-7101E95AD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1272" y="5884592"/>
              <a:ext cx="3545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35</a:t>
              </a:r>
            </a:p>
          </p:txBody>
        </p:sp>
        <p:sp>
          <p:nvSpPr>
            <p:cNvPr id="29750" name="Rectangle 145">
              <a:extLst>
                <a:ext uri="{FF2B5EF4-FFF2-40B4-BE49-F238E27FC236}">
                  <a16:creationId xmlns:a16="http://schemas.microsoft.com/office/drawing/2014/main" id="{2736770B-6060-4159-A3EE-11E50959C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4194" y="5884592"/>
              <a:ext cx="3545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35</a:t>
              </a:r>
            </a:p>
          </p:txBody>
        </p:sp>
        <p:sp>
          <p:nvSpPr>
            <p:cNvPr id="29751" name="Rectangle 144">
              <a:extLst>
                <a:ext uri="{FF2B5EF4-FFF2-40B4-BE49-F238E27FC236}">
                  <a16:creationId xmlns:a16="http://schemas.microsoft.com/office/drawing/2014/main" id="{8661C9DF-4D96-42E2-B405-D2116E5F4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36" y="5884592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272</a:t>
              </a:r>
            </a:p>
          </p:txBody>
        </p:sp>
        <p:sp>
          <p:nvSpPr>
            <p:cNvPr id="29752" name="Rectangle 145">
              <a:extLst>
                <a:ext uri="{FF2B5EF4-FFF2-40B4-BE49-F238E27FC236}">
                  <a16:creationId xmlns:a16="http://schemas.microsoft.com/office/drawing/2014/main" id="{17502290-3914-4F98-A7F6-094485B48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2358" y="5884592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230</a:t>
              </a:r>
            </a:p>
          </p:txBody>
        </p:sp>
        <p:sp>
          <p:nvSpPr>
            <p:cNvPr id="29753" name="Rectangle 144">
              <a:extLst>
                <a:ext uri="{FF2B5EF4-FFF2-40B4-BE49-F238E27FC236}">
                  <a16:creationId xmlns:a16="http://schemas.microsoft.com/office/drawing/2014/main" id="{7FA380AB-8460-4D23-B9ED-2CBFB3B18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7259" y="5884592"/>
              <a:ext cx="3545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36</a:t>
              </a:r>
            </a:p>
          </p:txBody>
        </p:sp>
        <p:sp>
          <p:nvSpPr>
            <p:cNvPr id="29754" name="Rectangle 145">
              <a:extLst>
                <a:ext uri="{FF2B5EF4-FFF2-40B4-BE49-F238E27FC236}">
                  <a16:creationId xmlns:a16="http://schemas.microsoft.com/office/drawing/2014/main" id="{4F0CB86C-6D6E-458F-BF65-3565B3F16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9706" y="5884592"/>
              <a:ext cx="3545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39</a:t>
              </a:r>
            </a:p>
          </p:txBody>
        </p:sp>
        <p:sp>
          <p:nvSpPr>
            <p:cNvPr id="29755" name="Text Box 134">
              <a:extLst>
                <a:ext uri="{FF2B5EF4-FFF2-40B4-BE49-F238E27FC236}">
                  <a16:creationId xmlns:a16="http://schemas.microsoft.com/office/drawing/2014/main" id="{217D917D-FC39-438F-9B00-13ED43E4E2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6006" y="1821365"/>
              <a:ext cx="3213515" cy="549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HIV RNA &lt; 50 c/mL (ITT, TLOVR)</a:t>
              </a:r>
            </a:p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according to baseline HIV RNA</a:t>
              </a:r>
            </a:p>
          </p:txBody>
        </p:sp>
        <p:sp>
          <p:nvSpPr>
            <p:cNvPr id="29756" name="AutoShape 165">
              <a:extLst>
                <a:ext uri="{FF2B5EF4-FFF2-40B4-BE49-F238E27FC236}">
                  <a16:creationId xmlns:a16="http://schemas.microsoft.com/office/drawing/2014/main" id="{73AD8898-FA05-43A4-93BD-DA32F3395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9555" y="2456295"/>
              <a:ext cx="3591034" cy="34710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9757" name="Rectangle 3">
              <a:extLst>
                <a:ext uri="{FF2B5EF4-FFF2-40B4-BE49-F238E27FC236}">
                  <a16:creationId xmlns:a16="http://schemas.microsoft.com/office/drawing/2014/main" id="{E4B580E2-1B77-432C-B0C0-F67E9FDCA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9092" y="2558695"/>
              <a:ext cx="177800" cy="1444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29758" name="Rectangle 4">
              <a:extLst>
                <a:ext uri="{FF2B5EF4-FFF2-40B4-BE49-F238E27FC236}">
                  <a16:creationId xmlns:a16="http://schemas.microsoft.com/office/drawing/2014/main" id="{19AC4929-F5DA-4866-8583-6C5A777BC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8967" y="2558695"/>
              <a:ext cx="177800" cy="144463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29759" name="ZoneTexte 84">
              <a:extLst>
                <a:ext uri="{FF2B5EF4-FFF2-40B4-BE49-F238E27FC236}">
                  <a16:creationId xmlns:a16="http://schemas.microsoft.com/office/drawing/2014/main" id="{BB6DA251-2220-408D-A638-E5706D4808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6255" y="2446260"/>
              <a:ext cx="14187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</a:rPr>
                <a:t>RPV + 2 NRTI</a:t>
              </a:r>
            </a:p>
          </p:txBody>
        </p:sp>
        <p:sp>
          <p:nvSpPr>
            <p:cNvPr id="29760" name="ZoneTexte 85">
              <a:extLst>
                <a:ext uri="{FF2B5EF4-FFF2-40B4-BE49-F238E27FC236}">
                  <a16:creationId xmlns:a16="http://schemas.microsoft.com/office/drawing/2014/main" id="{68D085DF-42A2-4F04-AB7B-3E3D05389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6130" y="2446260"/>
              <a:ext cx="1384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</a:rPr>
                <a:t>EFV + 2 NRTI</a:t>
              </a:r>
            </a:p>
          </p:txBody>
        </p:sp>
        <p:sp>
          <p:nvSpPr>
            <p:cNvPr id="29761" name="Text Box 134">
              <a:extLst>
                <a:ext uri="{FF2B5EF4-FFF2-40B4-BE49-F238E27FC236}">
                  <a16:creationId xmlns:a16="http://schemas.microsoft.com/office/drawing/2014/main" id="{CDC938D7-1810-4356-B8FB-B0033E629D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1407" y="1821365"/>
              <a:ext cx="3381073" cy="549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HIV RNA &lt; 50 c/mL (ITT, TLOVR)</a:t>
              </a:r>
            </a:p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according to adherence rate</a:t>
              </a:r>
            </a:p>
          </p:txBody>
        </p:sp>
        <p:sp>
          <p:nvSpPr>
            <p:cNvPr id="29762" name="ZoneTexte 163">
              <a:extLst>
                <a:ext uri="{FF2B5EF4-FFF2-40B4-BE49-F238E27FC236}">
                  <a16:creationId xmlns:a16="http://schemas.microsoft.com/office/drawing/2014/main" id="{906A19CE-0D81-4B92-AF57-EFC90F0BB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020" y="6200486"/>
              <a:ext cx="13136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 u="sng">
                  <a:solidFill>
                    <a:srgbClr val="000066"/>
                  </a:solidFill>
                </a:rPr>
                <a:t>&lt;</a:t>
              </a:r>
              <a:r>
                <a:rPr lang="fr-FR" altLang="fr-FR" sz="1200" b="1">
                  <a:solidFill>
                    <a:srgbClr val="000066"/>
                  </a:solidFill>
                </a:rPr>
                <a:t> 100,000 c/mL</a:t>
              </a:r>
            </a:p>
          </p:txBody>
        </p:sp>
        <p:sp>
          <p:nvSpPr>
            <p:cNvPr id="29763" name="ZoneTexte 164">
              <a:extLst>
                <a:ext uri="{FF2B5EF4-FFF2-40B4-BE49-F238E27FC236}">
                  <a16:creationId xmlns:a16="http://schemas.microsoft.com/office/drawing/2014/main" id="{BED12E9E-5C2A-413C-A7C7-1DF9ABC7E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0295" y="6200486"/>
              <a:ext cx="17849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>
                  <a:solidFill>
                    <a:srgbClr val="000066"/>
                  </a:solidFill>
                </a:rPr>
                <a:t>100,000-500,000 c/mL</a:t>
              </a:r>
            </a:p>
          </p:txBody>
        </p:sp>
        <p:sp>
          <p:nvSpPr>
            <p:cNvPr id="29764" name="ZoneTexte 165">
              <a:extLst>
                <a:ext uri="{FF2B5EF4-FFF2-40B4-BE49-F238E27FC236}">
                  <a16:creationId xmlns:a16="http://schemas.microsoft.com/office/drawing/2014/main" id="{B022AF41-5065-4ACF-900F-7E98A27299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7904" y="6200486"/>
              <a:ext cx="13136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>
                  <a:solidFill>
                    <a:srgbClr val="000066"/>
                  </a:solidFill>
                </a:rPr>
                <a:t>&gt; 500,000 c/mL</a:t>
              </a:r>
            </a:p>
          </p:txBody>
        </p:sp>
        <p:sp>
          <p:nvSpPr>
            <p:cNvPr id="29765" name="ZoneTexte 166">
              <a:extLst>
                <a:ext uri="{FF2B5EF4-FFF2-40B4-BE49-F238E27FC236}">
                  <a16:creationId xmlns:a16="http://schemas.microsoft.com/office/drawing/2014/main" id="{607ECF61-8891-473A-90DB-3A91A643BD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3334" y="6200486"/>
              <a:ext cx="14762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>
                  <a:solidFill>
                    <a:srgbClr val="000066"/>
                  </a:solidFill>
                </a:rPr>
                <a:t>Adherence &gt; 95%</a:t>
              </a:r>
            </a:p>
          </p:txBody>
        </p:sp>
        <p:sp>
          <p:nvSpPr>
            <p:cNvPr id="29766" name="ZoneTexte 167">
              <a:extLst>
                <a:ext uri="{FF2B5EF4-FFF2-40B4-BE49-F238E27FC236}">
                  <a16:creationId xmlns:a16="http://schemas.microsoft.com/office/drawing/2014/main" id="{F1651160-851B-4FFB-A123-8BE262E252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1157" y="6200486"/>
              <a:ext cx="14762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>
                  <a:solidFill>
                    <a:srgbClr val="000066"/>
                  </a:solidFill>
                </a:rPr>
                <a:t>Adherence </a:t>
              </a:r>
              <a:r>
                <a:rPr lang="fr-FR" altLang="fr-FR" sz="1200" b="1" u="sng">
                  <a:solidFill>
                    <a:srgbClr val="000066"/>
                  </a:solidFill>
                </a:rPr>
                <a:t>&lt;</a:t>
              </a:r>
              <a:r>
                <a:rPr lang="fr-FR" altLang="fr-FR" sz="1200" b="1">
                  <a:solidFill>
                    <a:srgbClr val="000066"/>
                  </a:solidFill>
                </a:rPr>
                <a:t> 95%</a:t>
              </a:r>
            </a:p>
          </p:txBody>
        </p:sp>
        <p:sp>
          <p:nvSpPr>
            <p:cNvPr id="29767" name="Rectangle 135">
              <a:extLst>
                <a:ext uri="{FF2B5EF4-FFF2-40B4-BE49-F238E27FC236}">
                  <a16:creationId xmlns:a16="http://schemas.microsoft.com/office/drawing/2014/main" id="{15AF1E41-ECB8-4400-866A-D0DD04B94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78" y="5836622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9768" name="Rectangle 135">
              <a:extLst>
                <a:ext uri="{FF2B5EF4-FFF2-40B4-BE49-F238E27FC236}">
                  <a16:creationId xmlns:a16="http://schemas.microsoft.com/office/drawing/2014/main" id="{93F38EAA-275F-40BF-9E69-BB3D9577F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136" y="5839554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>
            <a:extLst>
              <a:ext uri="{FF2B5EF4-FFF2-40B4-BE49-F238E27FC236}">
                <a16:creationId xmlns:a16="http://schemas.microsoft.com/office/drawing/2014/main" id="{1238887E-58D9-44E5-B30B-1B29A9328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" y="1158875"/>
            <a:ext cx="9024938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spcBef>
                <a:spcPts val="200"/>
              </a:spcBef>
              <a:spcAft>
                <a:spcPts val="200"/>
              </a:spcAft>
              <a:defRPr/>
            </a:pPr>
            <a:r>
              <a:rPr lang="en-GB" sz="2400" b="1" kern="0" dirty="0" err="1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 definition</a:t>
            </a:r>
          </a:p>
          <a:p>
            <a:pPr lvl="1" defTabSz="914400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600" kern="0" dirty="0">
                <a:ea typeface="ＭＳ Ｐゴシック" pitchFamily="-1" charset="-128"/>
              </a:rPr>
              <a:t>Never suppressed : never achieved 2 consecutive HIV RNA &lt; 50 c/mL and increase </a:t>
            </a:r>
            <a:br>
              <a:rPr lang="en-US" sz="1600" kern="0" dirty="0">
                <a:ea typeface="ＭＳ Ｐゴシック" pitchFamily="-1" charset="-128"/>
              </a:rPr>
            </a:br>
            <a:r>
              <a:rPr lang="en-US" sz="1600" kern="0" dirty="0">
                <a:ea typeface="ＭＳ Ｐゴシック" pitchFamily="-1" charset="-128"/>
              </a:rPr>
              <a:t>of HIV RNA </a:t>
            </a:r>
            <a:r>
              <a:rPr lang="en-US" sz="1600" u="sng" kern="0" dirty="0">
                <a:ea typeface="ＭＳ Ｐゴシック" pitchFamily="-1" charset="-128"/>
              </a:rPr>
              <a:t>&gt;</a:t>
            </a:r>
            <a:r>
              <a:rPr lang="en-US" sz="1600" kern="0" dirty="0">
                <a:ea typeface="ＭＳ Ｐゴシック" pitchFamily="-1" charset="-128"/>
              </a:rPr>
              <a:t> 0.5 log</a:t>
            </a:r>
            <a:r>
              <a:rPr lang="en-US" sz="1600" kern="0" baseline="-25000" dirty="0">
                <a:ea typeface="ＭＳ Ｐゴシック" pitchFamily="-1" charset="-128"/>
              </a:rPr>
              <a:t>10</a:t>
            </a:r>
            <a:r>
              <a:rPr lang="en-US" sz="1600" kern="0" dirty="0">
                <a:ea typeface="ＭＳ Ｐゴシック" pitchFamily="-1" charset="-128"/>
              </a:rPr>
              <a:t> c/mL above the nadir</a:t>
            </a:r>
          </a:p>
          <a:p>
            <a:pPr lvl="1" defTabSz="914400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600" kern="0" dirty="0">
                <a:ea typeface="ＭＳ Ｐゴシック" pitchFamily="-1" charset="-128"/>
              </a:rPr>
              <a:t>Rebounder : achieved 2 consecutive HIV RNA &lt; 50 c/mL with 2 subsequent consecutive (or 1 if last available) HIV RNA </a:t>
            </a:r>
            <a:r>
              <a:rPr lang="en-US" sz="1600" u="sng" kern="0" dirty="0">
                <a:ea typeface="ＭＳ Ｐゴシック" pitchFamily="-1" charset="-128"/>
              </a:rPr>
              <a:t>&gt;</a:t>
            </a:r>
            <a:r>
              <a:rPr lang="en-US" sz="1600" kern="0" dirty="0">
                <a:ea typeface="ＭＳ Ｐゴシック" pitchFamily="-1" charset="-128"/>
              </a:rPr>
              <a:t> 50 c/mL</a:t>
            </a:r>
          </a:p>
          <a:p>
            <a:pPr defTabSz="914400">
              <a:spcBef>
                <a:spcPts val="200"/>
              </a:spcBef>
              <a:spcAft>
                <a:spcPts val="200"/>
              </a:spcAft>
              <a:defRPr/>
            </a:pPr>
            <a:r>
              <a:rPr lang="fr-FR" sz="2400" b="1" kern="0" dirty="0" err="1">
                <a:latin typeface="+mj-lt"/>
                <a:ea typeface="ＭＳ Ｐゴシック" pitchFamily="-1" charset="-128"/>
              </a:rPr>
              <a:t>Criteria</a:t>
            </a:r>
            <a:r>
              <a:rPr lang="fr-FR" sz="2400" b="1" kern="0" dirty="0">
                <a:latin typeface="+mj-lt"/>
                <a:ea typeface="ＭＳ Ｐゴシック" pitchFamily="-1" charset="-128"/>
              </a:rPr>
              <a:t> for </a:t>
            </a:r>
            <a:r>
              <a:rPr lang="fr-FR" sz="2400" b="1" kern="0" dirty="0" err="1">
                <a:latin typeface="+mj-lt"/>
                <a:ea typeface="ＭＳ Ｐゴシック" pitchFamily="-1" charset="-128"/>
              </a:rPr>
              <a:t>resistance</a:t>
            </a:r>
            <a:r>
              <a:rPr lang="fr-FR" sz="2400" b="1" kern="0" dirty="0">
                <a:latin typeface="+mj-lt"/>
                <a:ea typeface="ＭＳ Ｐゴシック" pitchFamily="-1" charset="-128"/>
              </a:rPr>
              <a:t> </a:t>
            </a:r>
            <a:r>
              <a:rPr lang="fr-FR" sz="2400" b="1" kern="0" dirty="0" err="1">
                <a:latin typeface="+mj-lt"/>
                <a:ea typeface="ＭＳ Ｐゴシック" pitchFamily="-1" charset="-128"/>
              </a:rPr>
              <a:t>testing</a:t>
            </a:r>
            <a:endParaRPr lang="fr-FR" sz="2400" b="1" kern="0" dirty="0">
              <a:latin typeface="+mj-lt"/>
              <a:ea typeface="ＭＳ Ｐゴシック" pitchFamily="-1" charset="-128"/>
            </a:endParaRPr>
          </a:p>
          <a:p>
            <a:pPr lvl="1" defTabSz="914400">
              <a:spcBef>
                <a:spcPts val="200"/>
              </a:spcBef>
              <a:spcAft>
                <a:spcPts val="200"/>
              </a:spcAft>
              <a:defRPr/>
            </a:pPr>
            <a:r>
              <a:rPr lang="fr-FR" sz="1600" kern="0" dirty="0">
                <a:ea typeface="ＭＳ Ｐゴシック" pitchFamily="-1" charset="-128"/>
              </a:rPr>
              <a:t>All </a:t>
            </a:r>
            <a:r>
              <a:rPr lang="fr-FR" sz="1600" kern="0" dirty="0" err="1">
                <a:ea typeface="ＭＳ Ｐゴシック" pitchFamily="-1" charset="-128"/>
              </a:rPr>
              <a:t>virological</a:t>
            </a:r>
            <a:r>
              <a:rPr lang="fr-FR" sz="1600" kern="0" dirty="0">
                <a:ea typeface="ＭＳ Ｐゴシック" pitchFamily="-1" charset="-128"/>
              </a:rPr>
              <a:t> </a:t>
            </a:r>
            <a:r>
              <a:rPr lang="fr-FR" sz="1600" kern="0" dirty="0" err="1">
                <a:ea typeface="ＭＳ Ｐゴシック" pitchFamily="-1" charset="-128"/>
              </a:rPr>
              <a:t>failures</a:t>
            </a:r>
            <a:endParaRPr lang="fr-FR" sz="1600" kern="0" dirty="0">
              <a:ea typeface="ＭＳ Ｐゴシック" pitchFamily="-1" charset="-128"/>
            </a:endParaRPr>
          </a:p>
        </p:txBody>
      </p:sp>
      <p:graphicFrame>
        <p:nvGraphicFramePr>
          <p:cNvPr id="210094" name="Group 174">
            <a:extLst>
              <a:ext uri="{FF2B5EF4-FFF2-40B4-BE49-F238E27FC236}">
                <a16:creationId xmlns:a16="http://schemas.microsoft.com/office/drawing/2014/main" id="{5F6AB600-0DC7-4F35-AFCB-7E5B053CDA71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279400" y="3497263"/>
          <a:ext cx="8469313" cy="3027362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5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2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1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 + 2 NRTI, N = 340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+ 2 NRTI, N = 338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 (8%)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(6%)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Resistance data at time of failure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1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NNRTI mutations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frequent mutations</a:t>
                      </a:r>
                    </a:p>
                  </a:txBody>
                  <a:tcPr marT="45698" marB="45698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E138K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K101E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K103N</a:t>
                      </a:r>
                    </a:p>
                  </a:txBody>
                  <a:tcPr marT="45698" marB="456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1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NRTI mutations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frequent mutations</a:t>
                      </a:r>
                    </a:p>
                  </a:txBody>
                  <a:tcPr marT="45698" marB="45698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M184V/I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K65R</a:t>
                      </a:r>
                    </a:p>
                  </a:txBody>
                  <a:tcPr marT="45698" marB="456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T="45698" marB="456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1785" name="Grouper 5">
            <a:extLst>
              <a:ext uri="{FF2B5EF4-FFF2-40B4-BE49-F238E27FC236}">
                <a16:creationId xmlns:a16="http://schemas.microsoft.com/office/drawing/2014/main" id="{AD148A72-BB4E-48BB-A807-F5FDD4136AC8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25500" cy="287337"/>
            <a:chOff x="0" y="6570663"/>
            <a:chExt cx="825568" cy="288111"/>
          </a:xfrm>
        </p:grpSpPr>
        <p:sp>
          <p:nvSpPr>
            <p:cNvPr id="31789" name="AutoShape 162">
              <a:extLst>
                <a:ext uri="{FF2B5EF4-FFF2-40B4-BE49-F238E27FC236}">
                  <a16:creationId xmlns:a16="http://schemas.microsoft.com/office/drawing/2014/main" id="{FB77F993-559E-4A47-AF6F-D2228C8BC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746315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790" name="ZoneTexte 23">
              <a:extLst>
                <a:ext uri="{FF2B5EF4-FFF2-40B4-BE49-F238E27FC236}">
                  <a16:creationId xmlns:a16="http://schemas.microsoft.com/office/drawing/2014/main" id="{51AC11F8-6331-444B-A739-029542479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766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THRIVE</a:t>
              </a:r>
            </a:p>
          </p:txBody>
        </p:sp>
      </p:grpSp>
      <p:sp>
        <p:nvSpPr>
          <p:cNvPr id="31786" name="Rectangle 27">
            <a:extLst>
              <a:ext uri="{FF2B5EF4-FFF2-40B4-BE49-F238E27FC236}">
                <a16:creationId xmlns:a16="http://schemas.microsoft.com/office/drawing/2014/main" id="{669F3FF2-91AE-4B13-A5C5-62701A1EF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THRIVE Study: RPV + 2 NRTI vs EFV + 2 NRTI</a:t>
            </a:r>
          </a:p>
        </p:txBody>
      </p:sp>
      <p:sp>
        <p:nvSpPr>
          <p:cNvPr id="31787" name="Rectangle 10">
            <a:extLst>
              <a:ext uri="{FF2B5EF4-FFF2-40B4-BE49-F238E27FC236}">
                <a16:creationId xmlns:a16="http://schemas.microsoft.com/office/drawing/2014/main" id="{DEABF53C-44B5-4787-8FF5-2CF95842B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25" y="3063875"/>
            <a:ext cx="3055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81000" indent="-3810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fr-FR" b="1">
                <a:solidFill>
                  <a:srgbClr val="333399"/>
                </a:solidFill>
                <a:latin typeface="Calibri" panose="020F0502020204030204" pitchFamily="34" charset="0"/>
              </a:rPr>
              <a:t>Resistance data at week 48</a:t>
            </a:r>
          </a:p>
        </p:txBody>
      </p:sp>
      <p:sp>
        <p:nvSpPr>
          <p:cNvPr id="31788" name="ZoneTexte 69">
            <a:extLst>
              <a:ext uri="{FF2B5EF4-FFF2-40B4-BE49-F238E27FC236}">
                <a16:creationId xmlns:a16="http://schemas.microsoft.com/office/drawing/2014/main" id="{D3208121-FDBC-450C-8CB3-8640CA89D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Lancet 2011;378:229-37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id="{E0F005FF-6559-4829-9AB6-C66C1828FE58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744663"/>
          <a:ext cx="8462963" cy="3946525"/>
        </p:xfrm>
        <a:graphic>
          <a:graphicData uri="http://schemas.openxmlformats.org/drawingml/2006/table">
            <a:tbl>
              <a:tblPr/>
              <a:tblGrid>
                <a:gridCol w="404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0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6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0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8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 + 2 NRTI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+ 2 NRTI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8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Treatment-related adverse event of grade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54 (16%)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104 (31%)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8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AE leading to permanent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 (4%)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25 (7%)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Serious AE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22 (7%)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24 (7%)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62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Treatment-related AE of grade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2 in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2% in either group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Insomnia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87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Dizziness 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87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3856" name="Espace réservé du contenu 2">
            <a:extLst>
              <a:ext uri="{FF2B5EF4-FFF2-40B4-BE49-F238E27FC236}">
                <a16:creationId xmlns:a16="http://schemas.microsoft.com/office/drawing/2014/main" id="{C4F99CFE-F879-4D2F-B961-DAAE1FD1D159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9688" y="1220788"/>
            <a:ext cx="5629275" cy="466725"/>
          </a:xfrm>
        </p:spPr>
        <p:txBody>
          <a:bodyPr/>
          <a:lstStyle/>
          <a:p>
            <a:pPr>
              <a:lnSpc>
                <a:spcPts val="2275"/>
              </a:lnSpc>
              <a:spcBef>
                <a:spcPct val="0"/>
              </a:spcBef>
            </a:pPr>
            <a:r>
              <a:rPr lang="en-GB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Treatment-emergent adverse events</a:t>
            </a:r>
            <a:endParaRPr lang="en-GB" altLang="fr-FR" sz="1800">
              <a:ea typeface="ＭＳ Ｐゴシック" panose="020B0600070205080204" pitchFamily="34" charset="-128"/>
            </a:endParaRPr>
          </a:p>
        </p:txBody>
      </p:sp>
      <p:grpSp>
        <p:nvGrpSpPr>
          <p:cNvPr id="33857" name="Grouper 5">
            <a:extLst>
              <a:ext uri="{FF2B5EF4-FFF2-40B4-BE49-F238E27FC236}">
                <a16:creationId xmlns:a16="http://schemas.microsoft.com/office/drawing/2014/main" id="{945A1335-7E4F-4812-AD2E-474A9F18D0A7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25500" cy="287337"/>
            <a:chOff x="0" y="6570663"/>
            <a:chExt cx="825568" cy="288111"/>
          </a:xfrm>
        </p:grpSpPr>
        <p:sp>
          <p:nvSpPr>
            <p:cNvPr id="33860" name="AutoShape 162">
              <a:extLst>
                <a:ext uri="{FF2B5EF4-FFF2-40B4-BE49-F238E27FC236}">
                  <a16:creationId xmlns:a16="http://schemas.microsoft.com/office/drawing/2014/main" id="{F68E111F-2CA1-43D5-A67F-3919E70FC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746315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861" name="ZoneTexte 23">
              <a:extLst>
                <a:ext uri="{FF2B5EF4-FFF2-40B4-BE49-F238E27FC236}">
                  <a16:creationId xmlns:a16="http://schemas.microsoft.com/office/drawing/2014/main" id="{B9647651-09C6-46E5-AD0C-967B782F48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766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THRIVE</a:t>
              </a:r>
            </a:p>
          </p:txBody>
        </p:sp>
      </p:grpSp>
      <p:sp>
        <p:nvSpPr>
          <p:cNvPr id="33858" name="Rectangle 27">
            <a:extLst>
              <a:ext uri="{FF2B5EF4-FFF2-40B4-BE49-F238E27FC236}">
                <a16:creationId xmlns:a16="http://schemas.microsoft.com/office/drawing/2014/main" id="{497442BF-B3DD-4966-9D67-0D80BC6D3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THRIVE Study: RPV + 2 NRTI vs EFV + 2 NRTI</a:t>
            </a:r>
          </a:p>
        </p:txBody>
      </p:sp>
      <p:sp>
        <p:nvSpPr>
          <p:cNvPr id="33859" name="ZoneTexte 69">
            <a:extLst>
              <a:ext uri="{FF2B5EF4-FFF2-40B4-BE49-F238E27FC236}">
                <a16:creationId xmlns:a16="http://schemas.microsoft.com/office/drawing/2014/main" id="{4DB05D39-ECB4-4481-834F-AAB935418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Lancet 2011;378:229-37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contenu 2">
            <a:extLst>
              <a:ext uri="{FF2B5EF4-FFF2-40B4-BE49-F238E27FC236}">
                <a16:creationId xmlns:a16="http://schemas.microsoft.com/office/drawing/2014/main" id="{EEDAC2AD-0890-474F-AE33-9BFC16FAB8BE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9688" y="1220788"/>
            <a:ext cx="8204200" cy="466725"/>
          </a:xfrm>
        </p:spPr>
        <p:txBody>
          <a:bodyPr/>
          <a:lstStyle/>
          <a:p>
            <a:pPr>
              <a:lnSpc>
                <a:spcPts val="2275"/>
              </a:lnSpc>
              <a:spcBef>
                <a:spcPct val="0"/>
              </a:spcBef>
            </a:pPr>
            <a:r>
              <a:rPr lang="en-GB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Adverse events of interest of any grade, n (% of patients)</a:t>
            </a:r>
            <a:endParaRPr lang="en-GB" altLang="fr-FR" sz="1800">
              <a:ea typeface="ＭＳ Ｐゴシック" panose="020B0600070205080204" pitchFamily="34" charset="-128"/>
            </a:endParaRPr>
          </a:p>
        </p:txBody>
      </p:sp>
      <p:sp>
        <p:nvSpPr>
          <p:cNvPr id="35843" name="Titre 8">
            <a:extLst>
              <a:ext uri="{FF2B5EF4-FFF2-40B4-BE49-F238E27FC236}">
                <a16:creationId xmlns:a16="http://schemas.microsoft.com/office/drawing/2014/main" id="{BC875260-2A3B-4414-9897-2F6AAAE63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THRIVE Study: RPV + 2 NRTI vs EFV + 2 NRTI</a:t>
            </a:r>
            <a:endParaRPr lang="fr-FR" altLang="fr-FR" sz="3000">
              <a:ea typeface="ＭＳ Ｐゴシック" panose="020B0600070205080204" pitchFamily="34" charset="-128"/>
            </a:endParaRPr>
          </a:p>
        </p:txBody>
      </p:sp>
      <p:graphicFrame>
        <p:nvGraphicFramePr>
          <p:cNvPr id="11" name="Group 98">
            <a:extLst>
              <a:ext uri="{FF2B5EF4-FFF2-40B4-BE49-F238E27FC236}">
                <a16:creationId xmlns:a16="http://schemas.microsoft.com/office/drawing/2014/main" id="{80277592-C422-4456-8B42-1AEF4F9840A3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666875"/>
          <a:ext cx="8475663" cy="4281488"/>
        </p:xfrm>
        <a:graphic>
          <a:graphicData uri="http://schemas.openxmlformats.org/drawingml/2006/table">
            <a:tbl>
              <a:tblPr/>
              <a:tblGrid>
                <a:gridCol w="404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6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2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89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 + 2 NRTI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+ 2 NRTI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5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Neurological events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62 (18%)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132 (39%)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Dizziness</a:t>
                      </a:r>
                    </a:p>
                  </a:txBody>
                  <a:tcPr marL="89996" marR="89996" marT="46788" marB="4678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28%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Headache</a:t>
                      </a:r>
                    </a:p>
                  </a:txBody>
                  <a:tcPr marL="89996" marR="89996" marT="46788" marB="4678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Somnolence</a:t>
                      </a:r>
                    </a:p>
                  </a:txBody>
                  <a:tcPr marL="89996" marR="89996" marT="46788" marB="4678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Disturbance in attention</a:t>
                      </a:r>
                    </a:p>
                  </a:txBody>
                  <a:tcPr marL="89996" marR="89996" marT="46788" marB="4678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5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Psychiatric events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52 (15%)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69 (20%)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0.09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75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Abnormal dreams and nightmares</a:t>
                      </a:r>
                    </a:p>
                  </a:txBody>
                  <a:tcPr marL="89996" marR="89996" marT="46788" marB="4678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0.06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75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Insomnia</a:t>
                      </a:r>
                    </a:p>
                  </a:txBody>
                  <a:tcPr marL="89996" marR="89996" marT="46788" marB="4678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75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Sleep Disorder</a:t>
                      </a:r>
                    </a:p>
                  </a:txBody>
                  <a:tcPr marL="89996" marR="89996" marT="46788" marB="4678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3%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75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 (3%)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43 (13%)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75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3</a:t>
                      </a:r>
                    </a:p>
                  </a:txBody>
                  <a:tcPr marL="89996" marR="89996" marT="46788" marB="4678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75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Discontinuation because of rash</a:t>
                      </a:r>
                    </a:p>
                  </a:txBody>
                  <a:tcPr marL="89996" marR="89996" marT="46788" marB="4678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14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Mean change in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QTcF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ms (95% CI)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 (10.1 to 13.8)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14.1 (12.3 to 16.0)</a:t>
                      </a: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8" marB="467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pSp>
        <p:nvGrpSpPr>
          <p:cNvPr id="35930" name="Grouper 5">
            <a:extLst>
              <a:ext uri="{FF2B5EF4-FFF2-40B4-BE49-F238E27FC236}">
                <a16:creationId xmlns:a16="http://schemas.microsoft.com/office/drawing/2014/main" id="{16422873-F389-4AAB-AA8F-C2639D6AC718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25500" cy="287337"/>
            <a:chOff x="0" y="6570663"/>
            <a:chExt cx="825568" cy="288111"/>
          </a:xfrm>
        </p:grpSpPr>
        <p:sp>
          <p:nvSpPr>
            <p:cNvPr id="35932" name="AutoShape 162">
              <a:extLst>
                <a:ext uri="{FF2B5EF4-FFF2-40B4-BE49-F238E27FC236}">
                  <a16:creationId xmlns:a16="http://schemas.microsoft.com/office/drawing/2014/main" id="{20273CBA-B169-44BE-8296-7A9B5F66E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746315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933" name="ZoneTexte 23">
              <a:extLst>
                <a:ext uri="{FF2B5EF4-FFF2-40B4-BE49-F238E27FC236}">
                  <a16:creationId xmlns:a16="http://schemas.microsoft.com/office/drawing/2014/main" id="{24B97DE0-B891-450A-965C-36ABF0CB45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766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THRIVE</a:t>
              </a:r>
            </a:p>
          </p:txBody>
        </p:sp>
      </p:grpSp>
      <p:sp>
        <p:nvSpPr>
          <p:cNvPr id="35931" name="ZoneTexte 69">
            <a:extLst>
              <a:ext uri="{FF2B5EF4-FFF2-40B4-BE49-F238E27FC236}">
                <a16:creationId xmlns:a16="http://schemas.microsoft.com/office/drawing/2014/main" id="{9BC69E4C-D19E-4A81-8BAF-F273185BD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Lancet 2011;378:229-37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98">
            <a:extLst>
              <a:ext uri="{FF2B5EF4-FFF2-40B4-BE49-F238E27FC236}">
                <a16:creationId xmlns:a16="http://schemas.microsoft.com/office/drawing/2014/main" id="{D8EA8555-6F43-4BFB-AF32-1989178A0A7C}"/>
              </a:ext>
            </a:extLst>
          </p:cNvPr>
          <p:cNvGraphicFramePr>
            <a:graphicFrameLocks noGrp="1"/>
          </p:cNvGraphicFramePr>
          <p:nvPr/>
        </p:nvGraphicFramePr>
        <p:xfrm>
          <a:off x="207963" y="4495800"/>
          <a:ext cx="8710612" cy="1779588"/>
        </p:xfrm>
        <a:graphic>
          <a:graphicData uri="http://schemas.openxmlformats.org/drawingml/2006/table">
            <a:tbl>
              <a:tblPr/>
              <a:tblGrid>
                <a:gridCol w="3446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6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0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 + 2NRTI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+ 2 NRTI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7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0.08 (- 0.01 to 0.16)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0.79 (0.69 to 0.90)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7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HDL cholesterol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0.11 (0.08 to 0.13)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0.27 (0.24 to 0.30)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7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cholesterol/HDL cholesterol ratio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- 0.36 (- 0.48 to 0.25)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- 0.28 (- 0.38 to - 0.17)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0.25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7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LDL cholesterol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- 0.02 (- 0.09 to 0.05)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0.44 (0.34 to 0.53)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7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Triglycerides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- 0.07 (- 0.17 to 0.04)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0.14 (0.01 to 0.26)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3B10E748-AE8E-431F-AA23-17725D2171B7}"/>
              </a:ext>
            </a:extLst>
          </p:cNvPr>
          <p:cNvSpPr txBox="1">
            <a:spLocks/>
          </p:cNvSpPr>
          <p:nvPr/>
        </p:nvSpPr>
        <p:spPr bwMode="auto">
          <a:xfrm>
            <a:off x="39688" y="4038600"/>
            <a:ext cx="88106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sz="22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Mean (95% CI) change in fasting lipids from baseline to week 48</a:t>
            </a:r>
            <a:endParaRPr lang="en-GB" sz="2200" kern="0" dirty="0">
              <a:solidFill>
                <a:srgbClr val="CC330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2" name="Group 98">
            <a:extLst>
              <a:ext uri="{FF2B5EF4-FFF2-40B4-BE49-F238E27FC236}">
                <a16:creationId xmlns:a16="http://schemas.microsoft.com/office/drawing/2014/main" id="{CCE0820C-2025-4927-97A0-78C3625BBA19}"/>
              </a:ext>
            </a:extLst>
          </p:cNvPr>
          <p:cNvGraphicFramePr>
            <a:graphicFrameLocks noGrp="1"/>
          </p:cNvGraphicFramePr>
          <p:nvPr/>
        </p:nvGraphicFramePr>
        <p:xfrm>
          <a:off x="414338" y="1665288"/>
          <a:ext cx="8280400" cy="2255837"/>
        </p:xfrm>
        <a:graphic>
          <a:graphicData uri="http://schemas.openxmlformats.org/drawingml/2006/table">
            <a:tbl>
              <a:tblPr/>
              <a:tblGrid>
                <a:gridCol w="450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8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2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9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46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 + 2 NRTI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+ 2 NRTI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9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Any abnormality in &gt; 2% in either group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41 (12%)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63 (19%)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Pancreatic amylase</a:t>
                      </a:r>
                    </a:p>
                  </a:txBody>
                  <a:tcPr marL="89992" marR="89992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ALT</a:t>
                      </a:r>
                    </a:p>
                  </a:txBody>
                  <a:tcPr marL="89992" marR="89992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AST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2" marR="89992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LDL cholesterol</a:t>
                      </a:r>
                    </a:p>
                  </a:txBody>
                  <a:tcPr marL="89992" marR="89992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Triglycerides</a:t>
                      </a:r>
                    </a:p>
                  </a:txBody>
                  <a:tcPr marL="89992" marR="89992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1%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</a:t>
                      </a:r>
                    </a:p>
                  </a:txBody>
                  <a:tcPr marL="89992" marR="89992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3%</a:t>
                      </a:r>
                    </a:p>
                  </a:txBody>
                  <a:tcPr marL="89992" marR="8999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37972" name="Grouper 7">
            <a:extLst>
              <a:ext uri="{FF2B5EF4-FFF2-40B4-BE49-F238E27FC236}">
                <a16:creationId xmlns:a16="http://schemas.microsoft.com/office/drawing/2014/main" id="{EBBD264A-3523-405D-9553-70438C01CD79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25500" cy="287337"/>
            <a:chOff x="0" y="6570663"/>
            <a:chExt cx="825568" cy="288111"/>
          </a:xfrm>
        </p:grpSpPr>
        <p:sp>
          <p:nvSpPr>
            <p:cNvPr id="37976" name="AutoShape 162">
              <a:extLst>
                <a:ext uri="{FF2B5EF4-FFF2-40B4-BE49-F238E27FC236}">
                  <a16:creationId xmlns:a16="http://schemas.microsoft.com/office/drawing/2014/main" id="{AB281721-2557-4C96-88B9-B38F19247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746315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977" name="ZoneTexte 23">
              <a:extLst>
                <a:ext uri="{FF2B5EF4-FFF2-40B4-BE49-F238E27FC236}">
                  <a16:creationId xmlns:a16="http://schemas.microsoft.com/office/drawing/2014/main" id="{8446B7B9-7E9A-43D6-89B5-57D288C32B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766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THRIVE</a:t>
              </a:r>
            </a:p>
          </p:txBody>
        </p:sp>
      </p:grpSp>
      <p:sp>
        <p:nvSpPr>
          <p:cNvPr id="15" name="Rectangle 27">
            <a:extLst>
              <a:ext uri="{FF2B5EF4-FFF2-40B4-BE49-F238E27FC236}">
                <a16:creationId xmlns:a16="http://schemas.microsoft.com/office/drawing/2014/main" id="{A337F1C1-7939-48E9-A3E4-64E5F9BE0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" y="44450"/>
            <a:ext cx="90932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GB" sz="3000" b="1" kern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THRIVE Study: RPV + 2 NRTI vs EFV + 2 NRTI</a:t>
            </a:r>
            <a:endParaRPr lang="en-GB" sz="3000" b="1" kern="0" dirty="0">
              <a:solidFill>
                <a:srgbClr val="333399"/>
              </a:solidFill>
              <a:latin typeface="+mj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Espace réservé du contenu 2">
            <a:extLst>
              <a:ext uri="{FF2B5EF4-FFF2-40B4-BE49-F238E27FC236}">
                <a16:creationId xmlns:a16="http://schemas.microsoft.com/office/drawing/2014/main" id="{C6E538A4-797F-48C2-A333-9746FDDBC751}"/>
              </a:ext>
            </a:extLst>
          </p:cNvPr>
          <p:cNvSpPr txBox="1">
            <a:spLocks/>
          </p:cNvSpPr>
          <p:nvPr/>
        </p:nvSpPr>
        <p:spPr bwMode="auto">
          <a:xfrm>
            <a:off x="39688" y="1169988"/>
            <a:ext cx="85486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fr-FR" sz="22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Grade 3-4 </a:t>
            </a:r>
            <a:r>
              <a:rPr lang="fr-FR" sz="2200" b="1" kern="0" dirty="0" err="1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</a:t>
            </a:r>
            <a:r>
              <a:rPr lang="fr-FR" sz="22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200" b="1" kern="0" dirty="0" err="1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abnormalities</a:t>
            </a:r>
            <a:endParaRPr lang="en-GB" sz="2200" kern="0" dirty="0">
              <a:solidFill>
                <a:srgbClr val="CC330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975" name="ZoneTexte 69">
            <a:extLst>
              <a:ext uri="{FF2B5EF4-FFF2-40B4-BE49-F238E27FC236}">
                <a16:creationId xmlns:a16="http://schemas.microsoft.com/office/drawing/2014/main" id="{2F8F5336-2D15-413A-A70D-A107D4A04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Lancet 2011;378:229-37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u contenu 2">
            <a:extLst>
              <a:ext uri="{FF2B5EF4-FFF2-40B4-BE49-F238E27FC236}">
                <a16:creationId xmlns:a16="http://schemas.microsoft.com/office/drawing/2014/main" id="{F791D86D-A5C1-440E-9CFA-C3CFBFD7CAA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1150938"/>
            <a:ext cx="9115425" cy="53038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Summary of week 48 results</a:t>
            </a:r>
          </a:p>
          <a:p>
            <a:pPr lvl="1">
              <a:spcBef>
                <a:spcPct val="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RPV QD is virologically non inferior to EFV, when given in combination with 2 NRTI</a:t>
            </a:r>
            <a:endParaRPr lang="en-US" altLang="fr-FR" sz="2000" baseline="30000">
              <a:ea typeface="ＭＳ Ｐゴシック" panose="020B0600070205080204" pitchFamily="34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Response rates seemed highest in the RPV group for patients with lowest baseline viral loads</a:t>
            </a:r>
          </a:p>
          <a:p>
            <a:pPr lvl="1">
              <a:spcBef>
                <a:spcPct val="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Background NRTI regimen had no significant effect on responses (limitation : no randomisation, no stratification by NRTI)</a:t>
            </a:r>
          </a:p>
          <a:p>
            <a:pPr lvl="1">
              <a:spcBef>
                <a:spcPct val="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Discontinuation because of adverse events or other reasons was lower for RPV</a:t>
            </a:r>
          </a:p>
          <a:p>
            <a:pPr lvl="1">
              <a:spcBef>
                <a:spcPct val="0"/>
              </a:spcBef>
            </a:pPr>
            <a:r>
              <a:rPr lang="en-US" altLang="fr-FR" sz="2000">
                <a:ea typeface="ＭＳ Ｐゴシック" panose="020B0600070205080204" pitchFamily="34" charset="-128"/>
              </a:rPr>
              <a:t>Proportion of virological failures with</a:t>
            </a:r>
          </a:p>
          <a:p>
            <a:pPr lvl="2">
              <a:spcBef>
                <a:spcPct val="0"/>
              </a:spcBef>
            </a:pPr>
            <a:r>
              <a:rPr lang="en-US" altLang="fr-FR" sz="1800" u="sng">
                <a:ea typeface="ＭＳ Ｐゴシック" panose="020B0600070205080204" pitchFamily="34" charset="-128"/>
              </a:rPr>
              <a:t>&gt;</a:t>
            </a:r>
            <a:r>
              <a:rPr lang="en-US" altLang="fr-FR" sz="1800">
                <a:ea typeface="ＭＳ Ｐゴシック" panose="020B0600070205080204" pitchFamily="34" charset="-128"/>
              </a:rPr>
              <a:t> 1 emergent NNRTI resistance-associated mutation : similar in both groups, </a:t>
            </a:r>
          </a:p>
          <a:p>
            <a:pPr lvl="2">
              <a:spcBef>
                <a:spcPct val="0"/>
              </a:spcBef>
            </a:pPr>
            <a:r>
              <a:rPr lang="en-US" altLang="fr-FR" sz="1800" u="sng">
                <a:ea typeface="ＭＳ Ｐゴシック" panose="020B0600070205080204" pitchFamily="34" charset="-128"/>
              </a:rPr>
              <a:t>&gt;</a:t>
            </a:r>
            <a:r>
              <a:rPr lang="en-US" altLang="fr-FR" sz="1800">
                <a:ea typeface="ＭＳ Ｐゴシック" panose="020B0600070205080204" pitchFamily="34" charset="-128"/>
              </a:rPr>
              <a:t> 1 emergent NRTI resistance mutation : higher in the RPV group</a:t>
            </a:r>
          </a:p>
          <a:p>
            <a:pPr lvl="1">
              <a:spcBef>
                <a:spcPct val="0"/>
              </a:spcBef>
            </a:pPr>
            <a:r>
              <a:rPr lang="en-US" altLang="fr-FR" sz="1800">
                <a:ea typeface="ＭＳ Ｐゴシック" panose="020B0600070205080204" pitchFamily="34" charset="-128"/>
              </a:rPr>
              <a:t>More favorable overall safety profile of RPV than EFV : lower rate of 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anose="020B0600070205080204" pitchFamily="34" charset="-128"/>
              </a:rPr>
              <a:t>grade 2-4 AE possibly related to treatment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anose="020B0600070205080204" pitchFamily="34" charset="-128"/>
              </a:rPr>
              <a:t>rash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anose="020B0600070205080204" pitchFamily="34" charset="-128"/>
              </a:rPr>
              <a:t>dizziness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anose="020B0600070205080204" pitchFamily="34" charset="-128"/>
              </a:rPr>
              <a:t>increases in proatherogenic lipid parameters</a:t>
            </a:r>
            <a:endParaRPr lang="en-US" altLang="fr-FR" sz="2000">
              <a:ea typeface="ＭＳ Ｐゴシック" panose="020B0600070205080204" pitchFamily="34" charset="-128"/>
            </a:endParaRPr>
          </a:p>
        </p:txBody>
      </p:sp>
      <p:grpSp>
        <p:nvGrpSpPr>
          <p:cNvPr id="39939" name="Grouper 9">
            <a:extLst>
              <a:ext uri="{FF2B5EF4-FFF2-40B4-BE49-F238E27FC236}">
                <a16:creationId xmlns:a16="http://schemas.microsoft.com/office/drawing/2014/main" id="{6931B24B-01A3-40B7-BE21-E89E93F17D53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25500" cy="287337"/>
            <a:chOff x="0" y="6570663"/>
            <a:chExt cx="825568" cy="288111"/>
          </a:xfrm>
        </p:grpSpPr>
        <p:sp>
          <p:nvSpPr>
            <p:cNvPr id="39942" name="AutoShape 162">
              <a:extLst>
                <a:ext uri="{FF2B5EF4-FFF2-40B4-BE49-F238E27FC236}">
                  <a16:creationId xmlns:a16="http://schemas.microsoft.com/office/drawing/2014/main" id="{BE13D837-B036-436F-A854-55ABB37EE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746315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943" name="ZoneTexte 23">
              <a:extLst>
                <a:ext uri="{FF2B5EF4-FFF2-40B4-BE49-F238E27FC236}">
                  <a16:creationId xmlns:a16="http://schemas.microsoft.com/office/drawing/2014/main" id="{F76CB54E-BFE6-470A-B024-46D27F1D0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766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THRIVE</a:t>
              </a:r>
            </a:p>
          </p:txBody>
        </p:sp>
      </p:grpSp>
      <p:sp>
        <p:nvSpPr>
          <p:cNvPr id="39940" name="Rectangle 27">
            <a:extLst>
              <a:ext uri="{FF2B5EF4-FFF2-40B4-BE49-F238E27FC236}">
                <a16:creationId xmlns:a16="http://schemas.microsoft.com/office/drawing/2014/main" id="{B097175D-FAE8-4C47-8E53-DC23DD949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THRIVE Study: RPV + 2 NRTI vs EFV + 2 NRTI</a:t>
            </a:r>
          </a:p>
        </p:txBody>
      </p:sp>
      <p:sp>
        <p:nvSpPr>
          <p:cNvPr id="39941" name="ZoneTexte 69">
            <a:extLst>
              <a:ext uri="{FF2B5EF4-FFF2-40B4-BE49-F238E27FC236}">
                <a16:creationId xmlns:a16="http://schemas.microsoft.com/office/drawing/2014/main" id="{EF1AB350-AD5E-4FB8-9DDD-01FBC1057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Lancet 2011;378:229-37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69">
            <a:extLst>
              <a:ext uri="{FF2B5EF4-FFF2-40B4-BE49-F238E27FC236}">
                <a16:creationId xmlns:a16="http://schemas.microsoft.com/office/drawing/2014/main" id="{AB00A3D2-9515-420A-99A9-A5E67B212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Molina JM. Lancet 2011;378:238:46</a:t>
            </a:r>
          </a:p>
        </p:txBody>
      </p:sp>
      <p:grpSp>
        <p:nvGrpSpPr>
          <p:cNvPr id="5123" name="Grouper 28">
            <a:extLst>
              <a:ext uri="{FF2B5EF4-FFF2-40B4-BE49-F238E27FC236}">
                <a16:creationId xmlns:a16="http://schemas.microsoft.com/office/drawing/2014/main" id="{D343BD2F-D6D0-4572-BD18-F936ED57CB92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8338" cy="287337"/>
            <a:chOff x="0" y="6570663"/>
            <a:chExt cx="667756" cy="288111"/>
          </a:xfrm>
        </p:grpSpPr>
        <p:sp>
          <p:nvSpPr>
            <p:cNvPr id="5160" name="AutoShape 162">
              <a:extLst>
                <a:ext uri="{FF2B5EF4-FFF2-40B4-BE49-F238E27FC236}">
                  <a16:creationId xmlns:a16="http://schemas.microsoft.com/office/drawing/2014/main" id="{0B26846F-BA09-4791-98F4-93CACC310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667756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61" name="ZoneTexte 23">
              <a:extLst>
                <a:ext uri="{FF2B5EF4-FFF2-40B4-BE49-F238E27FC236}">
                  <a16:creationId xmlns:a16="http://schemas.microsoft.com/office/drawing/2014/main" id="{5C2DA5DD-CF64-49CC-8B57-11917DA0C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608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</a:t>
              </a:r>
            </a:p>
          </p:txBody>
        </p:sp>
      </p:grp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39C3C80-4C2C-4E62-98FA-914E025FA3F9}"/>
              </a:ext>
            </a:extLst>
          </p:cNvPr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5" name="Connecteur droit 66">
            <a:extLst>
              <a:ext uri="{FF2B5EF4-FFF2-40B4-BE49-F238E27FC236}">
                <a16:creationId xmlns:a16="http://schemas.microsoft.com/office/drawing/2014/main" id="{86402E7B-EF86-45FA-9134-99A0B48DEA59}"/>
              </a:ext>
            </a:extLst>
          </p:cNvPr>
          <p:cNvCxnSpPr>
            <a:cxnSpLocks noChangeShapeType="1"/>
            <a:stCxn id="5143" idx="4"/>
          </p:cNvCxnSpPr>
          <p:nvPr/>
        </p:nvCxnSpPr>
        <p:spPr bwMode="auto">
          <a:xfrm rot="5400000">
            <a:off x="3039268" y="2488407"/>
            <a:ext cx="582613" cy="1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6" name="Espace réservé du contenu 2">
            <a:extLst>
              <a:ext uri="{FF2B5EF4-FFF2-40B4-BE49-F238E27FC236}">
                <a16:creationId xmlns:a16="http://schemas.microsoft.com/office/drawing/2014/main" id="{822A78FA-68B8-4DB1-A2FC-125CC7074E6C}"/>
              </a:ext>
            </a:extLst>
          </p:cNvPr>
          <p:cNvSpPr>
            <a:spLocks/>
          </p:cNvSpPr>
          <p:nvPr/>
        </p:nvSpPr>
        <p:spPr bwMode="auto">
          <a:xfrm>
            <a:off x="34925" y="5194300"/>
            <a:ext cx="89630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2800" b="1">
                <a:latin typeface="Calibri" panose="020F0502020204030204" pitchFamily="34" charset="0"/>
              </a:rPr>
              <a:t>Objective</a:t>
            </a:r>
          </a:p>
          <a:p>
            <a:pPr lvl="1" defTabSz="914400" eaLnBrk="1" hangingPunct="1"/>
            <a:r>
              <a:rPr lang="en-GB" altLang="fr-FR" sz="1800"/>
              <a:t>Non inferiority of RPV vs EFV at W48: % HIV RNA &lt; 50 c/mL </a:t>
            </a:r>
            <a:br>
              <a:rPr lang="en-GB" altLang="fr-FR" sz="1800"/>
            </a:br>
            <a:r>
              <a:rPr lang="en-GB" altLang="fr-FR" sz="1800"/>
              <a:t>by intention to treat, TLOVR analysis (lower margin of the 2-sided 95% CI</a:t>
            </a:r>
            <a:br>
              <a:rPr lang="en-GB" altLang="fr-FR" sz="1800"/>
            </a:br>
            <a:r>
              <a:rPr lang="en-GB" altLang="fr-FR" sz="1800"/>
              <a:t>for the difference = 12%, 95% power)</a:t>
            </a:r>
            <a:endParaRPr lang="en-GB" altLang="fr-FR" sz="1800" b="1"/>
          </a:p>
        </p:txBody>
      </p:sp>
      <p:graphicFrame>
        <p:nvGraphicFramePr>
          <p:cNvPr id="207880" name="Group 8">
            <a:extLst>
              <a:ext uri="{FF2B5EF4-FFF2-40B4-BE49-F238E27FC236}">
                <a16:creationId xmlns:a16="http://schemas.microsoft.com/office/drawing/2014/main" id="{D40711BF-2DC6-43C1-995C-B5AE1A7FDB8B}"/>
              </a:ext>
            </a:extLst>
          </p:cNvPr>
          <p:cNvGraphicFramePr>
            <a:graphicFrameLocks noGrp="1"/>
          </p:cNvGraphicFramePr>
          <p:nvPr/>
        </p:nvGraphicFramePr>
        <p:xfrm>
          <a:off x="4176713" y="2420938"/>
          <a:ext cx="3221037" cy="755650"/>
        </p:xfrm>
        <a:graphic>
          <a:graphicData uri="http://schemas.openxmlformats.org/drawingml/2006/table">
            <a:tbl>
              <a:tblPr/>
              <a:tblGrid>
                <a:gridCol w="3221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 25 mg QD + TDF/FTC QD</a:t>
                      </a:r>
                    </a:p>
                  </a:txBody>
                  <a:tcPr marL="91457" marR="9145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placebo</a:t>
                      </a:r>
                    </a:p>
                  </a:txBody>
                  <a:tcPr marL="91457" marR="9145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>
            <a:extLst>
              <a:ext uri="{FF2B5EF4-FFF2-40B4-BE49-F238E27FC236}">
                <a16:creationId xmlns:a16="http://schemas.microsoft.com/office/drawing/2014/main" id="{08F63774-6DA5-4E37-B68C-BCBE015F5B23}"/>
              </a:ext>
            </a:extLst>
          </p:cNvPr>
          <p:cNvGraphicFramePr>
            <a:graphicFrameLocks noGrp="1"/>
          </p:cNvGraphicFramePr>
          <p:nvPr/>
        </p:nvGraphicFramePr>
        <p:xfrm>
          <a:off x="4133850" y="3433763"/>
          <a:ext cx="3263900" cy="733425"/>
        </p:xfrm>
        <a:graphic>
          <a:graphicData uri="http://schemas.openxmlformats.org/drawingml/2006/table">
            <a:tbl>
              <a:tblPr/>
              <a:tblGrid>
                <a:gridCol w="326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600 mg QD + TDF/FTC QD</a:t>
                      </a:r>
                    </a:p>
                  </a:txBody>
                  <a:tcPr marL="91430" marR="9143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 placebo</a:t>
                      </a:r>
                    </a:p>
                  </a:txBody>
                  <a:tcPr marL="91430" marR="9143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43" name="Oval 170">
            <a:extLst>
              <a:ext uri="{FF2B5EF4-FFF2-40B4-BE49-F238E27FC236}">
                <a16:creationId xmlns:a16="http://schemas.microsoft.com/office/drawing/2014/main" id="{9304CD46-3315-4D4B-8264-CEA70A52B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8" y="118903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Randomisation*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5144" name="AutoShape 162">
            <a:extLst>
              <a:ext uri="{FF2B5EF4-FFF2-40B4-BE49-F238E27FC236}">
                <a16:creationId xmlns:a16="http://schemas.microsoft.com/office/drawing/2014/main" id="{7ECE3409-7089-4BD1-AC34-F5BA6910B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" y="2136775"/>
            <a:ext cx="3025775" cy="228123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</a:t>
            </a:r>
            <a:r>
              <a:rPr lang="en-GB" altLang="fr-FR" sz="1600" b="1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5,000 c/mL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 cell count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eGFR&gt; 50 mL/min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 to TDF or FTC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NNRTI resistance mutations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HIV-2 infection</a:t>
            </a:r>
          </a:p>
        </p:txBody>
      </p:sp>
      <p:sp>
        <p:nvSpPr>
          <p:cNvPr id="5145" name="ZoneTexte 71">
            <a:extLst>
              <a:ext uri="{FF2B5EF4-FFF2-40B4-BE49-F238E27FC236}">
                <a16:creationId xmlns:a16="http://schemas.microsoft.com/office/drawing/2014/main" id="{EFD50195-0FCB-4607-9DA1-09098B37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0013" y="4370388"/>
            <a:ext cx="90979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>
                <a:solidFill>
                  <a:srgbClr val="000066"/>
                </a:solidFill>
              </a:rPr>
              <a:t>* Randomisation was stratified by HIV RNA (</a:t>
            </a:r>
            <a:r>
              <a:rPr lang="en-GB" altLang="fr-FR" sz="1400" u="sng">
                <a:solidFill>
                  <a:srgbClr val="000066"/>
                </a:solidFill>
              </a:rPr>
              <a:t>&lt;</a:t>
            </a:r>
            <a:r>
              <a:rPr lang="en-GB" altLang="fr-FR" sz="1400">
                <a:solidFill>
                  <a:srgbClr val="000066"/>
                </a:solidFill>
              </a:rPr>
              <a:t> or &gt; 100,000 c/mL, </a:t>
            </a:r>
            <a:r>
              <a:rPr lang="en-GB" altLang="fr-FR" sz="1400" u="sng">
                <a:solidFill>
                  <a:srgbClr val="000066"/>
                </a:solidFill>
              </a:rPr>
              <a:t>&lt;</a:t>
            </a:r>
            <a:r>
              <a:rPr lang="en-GB" altLang="fr-FR" sz="1400">
                <a:solidFill>
                  <a:srgbClr val="000066"/>
                </a:solidFill>
              </a:rPr>
              <a:t> 500,000 or &gt; 500,000 c/mL ) at screening</a:t>
            </a:r>
            <a:endParaRPr lang="en-GB" altLang="fr-FR" sz="1400" baseline="30000">
              <a:solidFill>
                <a:srgbClr val="000066"/>
              </a:solidFill>
            </a:endParaRPr>
          </a:p>
        </p:txBody>
      </p:sp>
      <p:sp>
        <p:nvSpPr>
          <p:cNvPr id="5146" name="Rectangle 27">
            <a:extLst>
              <a:ext uri="{FF2B5EF4-FFF2-40B4-BE49-F238E27FC236}">
                <a16:creationId xmlns:a16="http://schemas.microsoft.com/office/drawing/2014/main" id="{13F64A08-E34E-4756-8C67-C025C6127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100">
                <a:ea typeface="ＭＳ Ｐゴシック" panose="020B0600070205080204" pitchFamily="34" charset="-128"/>
              </a:rPr>
              <a:t>ECHO Study: RPV + TDF/FTC QD vs EFV + TDF/FTC QD</a:t>
            </a:r>
          </a:p>
        </p:txBody>
      </p:sp>
      <p:grpSp>
        <p:nvGrpSpPr>
          <p:cNvPr id="5147" name="Grouper 29">
            <a:extLst>
              <a:ext uri="{FF2B5EF4-FFF2-40B4-BE49-F238E27FC236}">
                <a16:creationId xmlns:a16="http://schemas.microsoft.com/office/drawing/2014/main" id="{79D5BAB8-A4C3-4D5F-816F-9C6DEFF06BAA}"/>
              </a:ext>
            </a:extLst>
          </p:cNvPr>
          <p:cNvGrpSpPr>
            <a:grpSpLocks/>
          </p:cNvGrpSpPr>
          <p:nvPr/>
        </p:nvGrpSpPr>
        <p:grpSpPr bwMode="auto">
          <a:xfrm>
            <a:off x="3101975" y="2794000"/>
            <a:ext cx="1004888" cy="993775"/>
            <a:chOff x="3102607" y="2794000"/>
            <a:chExt cx="1211262" cy="993775"/>
          </a:xfrm>
        </p:grpSpPr>
        <p:cxnSp>
          <p:nvCxnSpPr>
            <p:cNvPr id="5158" name="AutoShape 60">
              <a:extLst>
                <a:ext uri="{FF2B5EF4-FFF2-40B4-BE49-F238E27FC236}">
                  <a16:creationId xmlns:a16="http://schemas.microsoft.com/office/drawing/2014/main" id="{E1013A3C-D61E-4693-A06F-0108484B5D9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H="1" flipV="1">
              <a:off x="4312282" y="2794000"/>
              <a:ext cx="1587" cy="993775"/>
            </a:xfrm>
            <a:prstGeom prst="bentConnector3">
              <a:avLst>
                <a:gd name="adj1" fmla="val -48000014"/>
              </a:avLst>
            </a:prstGeom>
            <a:noFill/>
            <a:ln w="38100">
              <a:solidFill>
                <a:schemeClr val="accent2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59" name="Line 63">
              <a:extLst>
                <a:ext uri="{FF2B5EF4-FFF2-40B4-BE49-F238E27FC236}">
                  <a16:creationId xmlns:a16="http://schemas.microsoft.com/office/drawing/2014/main" id="{F448FD39-AE6E-4F57-9D81-FF8CC08DA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2607" y="3284538"/>
              <a:ext cx="433387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48" name="Rectangle 9">
            <a:extLst>
              <a:ext uri="{FF2B5EF4-FFF2-40B4-BE49-F238E27FC236}">
                <a16:creationId xmlns:a16="http://schemas.microsoft.com/office/drawing/2014/main" id="{3DC76FD7-7459-4966-8FAB-617C494BB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50" y="3787775"/>
            <a:ext cx="779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=348</a:t>
            </a:r>
          </a:p>
        </p:txBody>
      </p:sp>
      <p:sp>
        <p:nvSpPr>
          <p:cNvPr id="5149" name="Rectangle 8">
            <a:extLst>
              <a:ext uri="{FF2B5EF4-FFF2-40B4-BE49-F238E27FC236}">
                <a16:creationId xmlns:a16="http://schemas.microsoft.com/office/drawing/2014/main" id="{B9FD0F06-CDF3-4391-BA0E-0EA80CB56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466975"/>
            <a:ext cx="82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346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id="{D695A70A-5855-422A-8A0E-234257D29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>
            <a:extLst>
              <a:ext uri="{FF2B5EF4-FFF2-40B4-BE49-F238E27FC236}">
                <a16:creationId xmlns:a16="http://schemas.microsoft.com/office/drawing/2014/main" id="{B2D4DB9F-8754-4F3B-9A11-A3A6D579C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52" name="Line 172">
            <a:extLst>
              <a:ext uri="{FF2B5EF4-FFF2-40B4-BE49-F238E27FC236}">
                <a16:creationId xmlns:a16="http://schemas.microsoft.com/office/drawing/2014/main" id="{C764846F-DA38-47AA-8B5E-A1034EAB1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3" name="Line 172">
            <a:extLst>
              <a:ext uri="{FF2B5EF4-FFF2-40B4-BE49-F238E27FC236}">
                <a16:creationId xmlns:a16="http://schemas.microsoft.com/office/drawing/2014/main" id="{432FAA20-0C5E-4D9A-95AE-19B14471B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5154" name="Group 37">
            <a:extLst>
              <a:ext uri="{FF2B5EF4-FFF2-40B4-BE49-F238E27FC236}">
                <a16:creationId xmlns:a16="http://schemas.microsoft.com/office/drawing/2014/main" id="{2DF5CED4-5B63-4150-8C7A-382610375C58}"/>
              </a:ext>
            </a:extLst>
          </p:cNvPr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5156" name="Line 31">
              <a:extLst>
                <a:ext uri="{FF2B5EF4-FFF2-40B4-BE49-F238E27FC236}">
                  <a16:creationId xmlns:a16="http://schemas.microsoft.com/office/drawing/2014/main" id="{5B0C309D-82AA-4092-91DE-5A04673722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57" name="Line 31">
              <a:extLst>
                <a:ext uri="{FF2B5EF4-FFF2-40B4-BE49-F238E27FC236}">
                  <a16:creationId xmlns:a16="http://schemas.microsoft.com/office/drawing/2014/main" id="{CACA2365-C820-4154-8B3F-959D67C1EA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155" name="ZoneTexte 27">
            <a:extLst>
              <a:ext uri="{FF2B5EF4-FFF2-40B4-BE49-F238E27FC236}">
                <a16:creationId xmlns:a16="http://schemas.microsoft.com/office/drawing/2014/main" id="{668DBF9B-3258-41EC-A36C-38CB189E3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4806950"/>
            <a:ext cx="65135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</a:rPr>
              <a:t>RPV taken with meal, EFV taken on an empty stomach in the evening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9A10F5C9-077B-4C59-B574-E4A9AE6DF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5" y="1128713"/>
            <a:ext cx="5302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Response to treatment at week 96</a:t>
            </a:r>
          </a:p>
        </p:txBody>
      </p:sp>
      <p:sp>
        <p:nvSpPr>
          <p:cNvPr id="41987" name="ZoneTexte 69">
            <a:extLst>
              <a:ext uri="{FF2B5EF4-FFF2-40B4-BE49-F238E27FC236}">
                <a16:creationId xmlns:a16="http://schemas.microsoft.com/office/drawing/2014/main" id="{320DEE66-C8E1-44BC-B005-1EB439BA5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AIDS 2013;27:939-50</a:t>
            </a:r>
          </a:p>
        </p:txBody>
      </p:sp>
      <p:grpSp>
        <p:nvGrpSpPr>
          <p:cNvPr id="41988" name="Grouper 41">
            <a:extLst>
              <a:ext uri="{FF2B5EF4-FFF2-40B4-BE49-F238E27FC236}">
                <a16:creationId xmlns:a16="http://schemas.microsoft.com/office/drawing/2014/main" id="{6C6EAD65-6DDD-4D00-9022-334FAB1DD70B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227138" cy="312737"/>
            <a:chOff x="-1" y="6570662"/>
            <a:chExt cx="1227139" cy="313200"/>
          </a:xfrm>
        </p:grpSpPr>
        <p:sp>
          <p:nvSpPr>
            <p:cNvPr id="42024" name="AutoShape 162">
              <a:extLst>
                <a:ext uri="{FF2B5EF4-FFF2-40B4-BE49-F238E27FC236}">
                  <a16:creationId xmlns:a16="http://schemas.microsoft.com/office/drawing/2014/main" id="{DD8A9FCC-E3D3-432D-B858-B63B84ECA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2"/>
              <a:ext cx="1162800" cy="3132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25" name="ZoneTexte 23">
              <a:extLst>
                <a:ext uri="{FF2B5EF4-FFF2-40B4-BE49-F238E27FC236}">
                  <a16:creationId xmlns:a16="http://schemas.microsoft.com/office/drawing/2014/main" id="{E52E4C78-04A4-4377-B052-233D56449A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11683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ECHO-THRIVE</a:t>
              </a:r>
            </a:p>
          </p:txBody>
        </p:sp>
      </p:grpSp>
      <p:sp>
        <p:nvSpPr>
          <p:cNvPr id="41989" name="Rectangle 27">
            <a:extLst>
              <a:ext uri="{FF2B5EF4-FFF2-40B4-BE49-F238E27FC236}">
                <a16:creationId xmlns:a16="http://schemas.microsoft.com/office/drawing/2014/main" id="{6CC3D9A1-10B3-4EBF-BB82-F8EAA88D8F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ECHO &amp; THRIVE Study: W96 results</a:t>
            </a:r>
          </a:p>
        </p:txBody>
      </p:sp>
      <p:sp>
        <p:nvSpPr>
          <p:cNvPr id="41990" name="AutoShape 165">
            <a:extLst>
              <a:ext uri="{FF2B5EF4-FFF2-40B4-BE49-F238E27FC236}">
                <a16:creationId xmlns:a16="http://schemas.microsoft.com/office/drawing/2014/main" id="{55A9AAC5-EFCC-493B-B529-7CD09579E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125" y="1878013"/>
            <a:ext cx="1865313" cy="592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41991" name="Rectangle 3">
            <a:extLst>
              <a:ext uri="{FF2B5EF4-FFF2-40B4-BE49-F238E27FC236}">
                <a16:creationId xmlns:a16="http://schemas.microsoft.com/office/drawing/2014/main" id="{9AA77BC7-9151-4524-8167-B2FAF6F24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663" y="1976438"/>
            <a:ext cx="177800" cy="1444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rgbClr val="000066"/>
              </a:solidFill>
            </a:endParaRPr>
          </a:p>
        </p:txBody>
      </p:sp>
      <p:sp>
        <p:nvSpPr>
          <p:cNvPr id="41992" name="Rectangle 4">
            <a:extLst>
              <a:ext uri="{FF2B5EF4-FFF2-40B4-BE49-F238E27FC236}">
                <a16:creationId xmlns:a16="http://schemas.microsoft.com/office/drawing/2014/main" id="{6041B7C9-1D90-49E2-A830-3F4FE646A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663" y="2217738"/>
            <a:ext cx="177800" cy="14446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rgbClr val="000066"/>
              </a:solidFill>
            </a:endParaRPr>
          </a:p>
        </p:txBody>
      </p:sp>
      <p:sp>
        <p:nvSpPr>
          <p:cNvPr id="41993" name="ZoneTexte 84">
            <a:extLst>
              <a:ext uri="{FF2B5EF4-FFF2-40B4-BE49-F238E27FC236}">
                <a16:creationId xmlns:a16="http://schemas.microsoft.com/office/drawing/2014/main" id="{FB3CB913-BCB1-4FE9-B599-8910DCF28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1855788"/>
            <a:ext cx="1533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800" b="1">
                <a:solidFill>
                  <a:srgbClr val="000066"/>
                </a:solidFill>
                <a:latin typeface="Calibri" panose="020F0502020204030204" pitchFamily="34" charset="0"/>
              </a:rPr>
              <a:t>RPV + 2 NRTI*</a:t>
            </a:r>
          </a:p>
        </p:txBody>
      </p:sp>
      <p:sp>
        <p:nvSpPr>
          <p:cNvPr id="41994" name="ZoneTexte 85">
            <a:extLst>
              <a:ext uri="{FF2B5EF4-FFF2-40B4-BE49-F238E27FC236}">
                <a16:creationId xmlns:a16="http://schemas.microsoft.com/office/drawing/2014/main" id="{91DC5171-ED34-4BF5-AB6D-C3C9A8A31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2111375"/>
            <a:ext cx="1500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800" b="1">
                <a:solidFill>
                  <a:srgbClr val="000066"/>
                </a:solidFill>
                <a:latin typeface="Calibri" panose="020F0502020204030204" pitchFamily="34" charset="0"/>
              </a:rPr>
              <a:t>EFV + 2 NRTI*</a:t>
            </a:r>
          </a:p>
        </p:txBody>
      </p:sp>
      <p:sp>
        <p:nvSpPr>
          <p:cNvPr id="41995" name="Text Box 134">
            <a:extLst>
              <a:ext uri="{FF2B5EF4-FFF2-40B4-BE49-F238E27FC236}">
                <a16:creationId xmlns:a16="http://schemas.microsoft.com/office/drawing/2014/main" id="{952BE159-9EE3-468F-9224-912E02F86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" y="1835150"/>
            <a:ext cx="25495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spcBef>
                <a:spcPct val="5000"/>
              </a:spcBef>
              <a:buClrTx/>
              <a:buFontTx/>
              <a:buNone/>
            </a:pPr>
            <a:r>
              <a:rPr lang="en-GB" altLang="fr-FR" b="1">
                <a:solidFill>
                  <a:srgbClr val="33339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&lt; 50 c/mL</a:t>
            </a:r>
          </a:p>
        </p:txBody>
      </p:sp>
      <p:sp>
        <p:nvSpPr>
          <p:cNvPr id="41996" name="Rectangle 133">
            <a:extLst>
              <a:ext uri="{FF2B5EF4-FFF2-40B4-BE49-F238E27FC236}">
                <a16:creationId xmlns:a16="http://schemas.microsoft.com/office/drawing/2014/main" id="{BC0BF532-97F6-43A1-960C-1097269C3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" y="3195638"/>
            <a:ext cx="784225" cy="21526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1997" name="Rectangle 135">
            <a:extLst>
              <a:ext uri="{FF2B5EF4-FFF2-40B4-BE49-F238E27FC236}">
                <a16:creationId xmlns:a16="http://schemas.microsoft.com/office/drawing/2014/main" id="{7FDC4AED-F5D5-43D8-AC45-45233A609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457517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25</a:t>
            </a:r>
          </a:p>
        </p:txBody>
      </p:sp>
      <p:sp>
        <p:nvSpPr>
          <p:cNvPr id="41998" name="Rectangle 136">
            <a:extLst>
              <a:ext uri="{FF2B5EF4-FFF2-40B4-BE49-F238E27FC236}">
                <a16:creationId xmlns:a16="http://schemas.microsoft.com/office/drawing/2014/main" id="{72532D3A-B0F4-431A-9ED0-46FD295B7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388302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50</a:t>
            </a:r>
          </a:p>
        </p:txBody>
      </p:sp>
      <p:sp>
        <p:nvSpPr>
          <p:cNvPr id="41999" name="Rectangle 137">
            <a:extLst>
              <a:ext uri="{FF2B5EF4-FFF2-40B4-BE49-F238E27FC236}">
                <a16:creationId xmlns:a16="http://schemas.microsoft.com/office/drawing/2014/main" id="{72907933-0B01-46EB-BCB7-7ED0EF77F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2501900"/>
            <a:ext cx="2555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100</a:t>
            </a:r>
          </a:p>
        </p:txBody>
      </p:sp>
      <p:sp>
        <p:nvSpPr>
          <p:cNvPr id="42000" name="Rectangle 138">
            <a:extLst>
              <a:ext uri="{FF2B5EF4-FFF2-40B4-BE49-F238E27FC236}">
                <a16:creationId xmlns:a16="http://schemas.microsoft.com/office/drawing/2014/main" id="{346E1C29-2922-4C23-9959-EDDC278FD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3192463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75</a:t>
            </a:r>
          </a:p>
        </p:txBody>
      </p:sp>
      <p:sp>
        <p:nvSpPr>
          <p:cNvPr id="42001" name="Line 139">
            <a:extLst>
              <a:ext uri="{FF2B5EF4-FFF2-40B4-BE49-F238E27FC236}">
                <a16:creationId xmlns:a16="http://schemas.microsoft.com/office/drawing/2014/main" id="{44A0D372-D865-4832-AAE2-078E33E8C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" y="4667250"/>
            <a:ext cx="11906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2002" name="Line 140">
            <a:extLst>
              <a:ext uri="{FF2B5EF4-FFF2-40B4-BE49-F238E27FC236}">
                <a16:creationId xmlns:a16="http://schemas.microsoft.com/office/drawing/2014/main" id="{3C8AD1DA-DF78-4B24-94F3-CC3278554C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" y="3976688"/>
            <a:ext cx="11906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2003" name="Line 141">
            <a:extLst>
              <a:ext uri="{FF2B5EF4-FFF2-40B4-BE49-F238E27FC236}">
                <a16:creationId xmlns:a16="http://schemas.microsoft.com/office/drawing/2014/main" id="{7F2E14E2-E7BF-464E-A922-9C2B93B20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" y="2592388"/>
            <a:ext cx="11906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2004" name="Line 142">
            <a:extLst>
              <a:ext uri="{FF2B5EF4-FFF2-40B4-BE49-F238E27FC236}">
                <a16:creationId xmlns:a16="http://schemas.microsoft.com/office/drawing/2014/main" id="{926CD9C7-C626-40ED-A939-2D07307725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" y="3282950"/>
            <a:ext cx="11906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2005" name="Line 143">
            <a:extLst>
              <a:ext uri="{FF2B5EF4-FFF2-40B4-BE49-F238E27FC236}">
                <a16:creationId xmlns:a16="http://schemas.microsoft.com/office/drawing/2014/main" id="{AD14D115-CDB4-4A8D-BF6B-07C8C24DBA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725" y="2582863"/>
            <a:ext cx="1588" cy="28606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2006" name="Rectangle 144">
            <a:extLst>
              <a:ext uri="{FF2B5EF4-FFF2-40B4-BE49-F238E27FC236}">
                <a16:creationId xmlns:a16="http://schemas.microsoft.com/office/drawing/2014/main" id="{ADA15E86-57CA-4B31-BB63-D5A611B84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2840038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cs typeface="Arial" panose="020B0604020202020204" pitchFamily="34" charset="0"/>
              </a:rPr>
              <a:t>78</a:t>
            </a:r>
          </a:p>
        </p:txBody>
      </p:sp>
      <p:sp>
        <p:nvSpPr>
          <p:cNvPr id="42007" name="Rectangle 145">
            <a:extLst>
              <a:ext uri="{FF2B5EF4-FFF2-40B4-BE49-F238E27FC236}">
                <a16:creationId xmlns:a16="http://schemas.microsoft.com/office/drawing/2014/main" id="{A42211A3-10DD-4D4E-AA1F-E750351C0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2788" y="2840038"/>
            <a:ext cx="382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EA7500"/>
                </a:solidFill>
                <a:cs typeface="Arial" panose="020B0604020202020204" pitchFamily="34" charset="0"/>
              </a:rPr>
              <a:t>78</a:t>
            </a:r>
          </a:p>
        </p:txBody>
      </p:sp>
      <p:sp>
        <p:nvSpPr>
          <p:cNvPr id="42008" name="Text Box 148">
            <a:extLst>
              <a:ext uri="{FF2B5EF4-FFF2-40B4-BE49-F238E27FC236}">
                <a16:creationId xmlns:a16="http://schemas.microsoft.com/office/drawing/2014/main" id="{251EBE4C-9856-4517-B44E-77FA286F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" y="2106613"/>
            <a:ext cx="498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80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42009" name="Rectangle 151">
            <a:extLst>
              <a:ext uri="{FF2B5EF4-FFF2-40B4-BE49-F238E27FC236}">
                <a16:creationId xmlns:a16="http://schemas.microsoft.com/office/drawing/2014/main" id="{CC61CB0E-3F2C-42A8-9234-A67C99311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8" y="3195638"/>
            <a:ext cx="782637" cy="21526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2010" name="ZoneTexte 86">
            <a:extLst>
              <a:ext uri="{FF2B5EF4-FFF2-40B4-BE49-F238E27FC236}">
                <a16:creationId xmlns:a16="http://schemas.microsoft.com/office/drawing/2014/main" id="{2E614548-4A9A-4F2A-8291-F05E81687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5686425"/>
            <a:ext cx="2228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500">
                <a:solidFill>
                  <a:srgbClr val="000066"/>
                </a:solidFill>
              </a:rPr>
              <a:t>Adjusted </a:t>
            </a:r>
            <a:r>
              <a:rPr lang="en-GB" altLang="fr-FR" sz="1500">
                <a:solidFill>
                  <a:srgbClr val="0000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difference </a:t>
            </a:r>
          </a:p>
          <a:p>
            <a:pPr algn="ctr" defTabSz="91440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500">
                <a:solidFill>
                  <a:srgbClr val="0000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from logistic-regression </a:t>
            </a:r>
          </a:p>
          <a:p>
            <a:pPr algn="ctr" defTabSz="91440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500">
                <a:solidFill>
                  <a:srgbClr val="0000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model (95% CI)</a:t>
            </a:r>
            <a:r>
              <a:rPr lang="en-GB" altLang="fr-FR" sz="1500">
                <a:solidFill>
                  <a:srgbClr val="000066"/>
                </a:solidFill>
                <a:cs typeface="Arial" panose="020B0604020202020204" pitchFamily="34" charset="0"/>
              </a:rPr>
              <a:t>=</a:t>
            </a:r>
          </a:p>
          <a:p>
            <a:pPr algn="ctr" defTabSz="91440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500">
                <a:solidFill>
                  <a:srgbClr val="000066"/>
                </a:solidFill>
                <a:cs typeface="Arial" panose="020B0604020202020204" pitchFamily="34" charset="0"/>
              </a:rPr>
              <a:t>- 0.4% (- 4.6 ; 3.8)</a:t>
            </a:r>
          </a:p>
        </p:txBody>
      </p:sp>
      <p:sp>
        <p:nvSpPr>
          <p:cNvPr id="42011" name="Rectangle 133">
            <a:extLst>
              <a:ext uri="{FF2B5EF4-FFF2-40B4-BE49-F238E27FC236}">
                <a16:creationId xmlns:a16="http://schemas.microsoft.com/office/drawing/2014/main" id="{C6A5EE62-024E-4167-B831-F8E3D60B7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0" y="3171825"/>
            <a:ext cx="784225" cy="217646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2012" name="Rectangle 144">
            <a:extLst>
              <a:ext uri="{FF2B5EF4-FFF2-40B4-BE49-F238E27FC236}">
                <a16:creationId xmlns:a16="http://schemas.microsoft.com/office/drawing/2014/main" id="{2B05982C-3FC2-4F8E-9F62-900A11E57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2813050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cs typeface="Arial" panose="020B0604020202020204" pitchFamily="34" charset="0"/>
              </a:rPr>
              <a:t>79</a:t>
            </a:r>
          </a:p>
        </p:txBody>
      </p:sp>
      <p:sp>
        <p:nvSpPr>
          <p:cNvPr id="42013" name="Rectangle 145">
            <a:extLst>
              <a:ext uri="{FF2B5EF4-FFF2-40B4-BE49-F238E27FC236}">
                <a16:creationId xmlns:a16="http://schemas.microsoft.com/office/drawing/2014/main" id="{63453043-B13C-42EF-AAA2-5CABD1C09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2840038"/>
            <a:ext cx="382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EA7500"/>
                </a:solidFill>
                <a:cs typeface="Arial" panose="020B0604020202020204" pitchFamily="34" charset="0"/>
              </a:rPr>
              <a:t>78</a:t>
            </a:r>
          </a:p>
        </p:txBody>
      </p:sp>
      <p:sp>
        <p:nvSpPr>
          <p:cNvPr id="42014" name="Rectangle 151">
            <a:extLst>
              <a:ext uri="{FF2B5EF4-FFF2-40B4-BE49-F238E27FC236}">
                <a16:creationId xmlns:a16="http://schemas.microsoft.com/office/drawing/2014/main" id="{A2F32DC0-7F3A-4EAA-9B33-C95F32805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195638"/>
            <a:ext cx="784225" cy="21526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2015" name="ZoneTexte 86">
            <a:extLst>
              <a:ext uri="{FF2B5EF4-FFF2-40B4-BE49-F238E27FC236}">
                <a16:creationId xmlns:a16="http://schemas.microsoft.com/office/drawing/2014/main" id="{9D520C55-471F-4AAA-9316-5C4641E56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888" y="5686425"/>
            <a:ext cx="1830387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500">
                <a:solidFill>
                  <a:srgbClr val="000066"/>
                </a:solidFill>
              </a:rPr>
              <a:t>Adjusted </a:t>
            </a:r>
            <a:r>
              <a:rPr lang="en-GB" altLang="fr-FR" sz="1500">
                <a:solidFill>
                  <a:srgbClr val="0000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difference</a:t>
            </a:r>
          </a:p>
          <a:p>
            <a:pPr algn="ctr" defTabSz="91440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500">
                <a:solidFill>
                  <a:srgbClr val="0000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(95% CI)</a:t>
            </a:r>
            <a:r>
              <a:rPr lang="en-GB" altLang="fr-FR" sz="1500">
                <a:solidFill>
                  <a:srgbClr val="000066"/>
                </a:solidFill>
                <a:cs typeface="Arial" panose="020B0604020202020204" pitchFamily="34" charset="0"/>
              </a:rPr>
              <a:t>=</a:t>
            </a:r>
          </a:p>
          <a:p>
            <a:pPr algn="ctr" defTabSz="914400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fr-FR" sz="1500">
                <a:solidFill>
                  <a:srgbClr val="000066"/>
                </a:solidFill>
                <a:cs typeface="Arial" panose="020B0604020202020204" pitchFamily="34" charset="0"/>
              </a:rPr>
              <a:t>0.4 % (- 4.0 ; 4.9)</a:t>
            </a:r>
          </a:p>
        </p:txBody>
      </p:sp>
      <p:sp>
        <p:nvSpPr>
          <p:cNvPr id="42016" name="Line 146">
            <a:extLst>
              <a:ext uri="{FF2B5EF4-FFF2-40B4-BE49-F238E27FC236}">
                <a16:creationId xmlns:a16="http://schemas.microsoft.com/office/drawing/2014/main" id="{36AE376B-1EF2-496F-A413-389B68CBA6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" y="5349875"/>
            <a:ext cx="445928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2017" name="Rectangle 40">
            <a:extLst>
              <a:ext uri="{FF2B5EF4-FFF2-40B4-BE49-F238E27FC236}">
                <a16:creationId xmlns:a16="http://schemas.microsoft.com/office/drawing/2014/main" id="{D60CCE62-3DF9-4B6B-B622-FE0540249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50" y="5368925"/>
            <a:ext cx="1654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cs typeface="Arial" panose="020B0604020202020204" pitchFamily="34" charset="0"/>
              </a:rPr>
              <a:t>ITT, TLOVR</a:t>
            </a:r>
          </a:p>
        </p:txBody>
      </p:sp>
      <p:sp>
        <p:nvSpPr>
          <p:cNvPr id="42018" name="Rectangle 41">
            <a:extLst>
              <a:ext uri="{FF2B5EF4-FFF2-40B4-BE49-F238E27FC236}">
                <a16:creationId xmlns:a16="http://schemas.microsoft.com/office/drawing/2014/main" id="{43026C20-8BF7-4BB5-B56F-0D4984D22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2063" y="5368925"/>
            <a:ext cx="2841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cs typeface="Arial" panose="020B0604020202020204" pitchFamily="34" charset="0"/>
              </a:rPr>
              <a:t>Per protocol, TLOVR</a:t>
            </a:r>
          </a:p>
        </p:txBody>
      </p:sp>
      <p:sp>
        <p:nvSpPr>
          <p:cNvPr id="42019" name="Rectangle 40">
            <a:extLst>
              <a:ext uri="{FF2B5EF4-FFF2-40B4-BE49-F238E27FC236}">
                <a16:creationId xmlns:a16="http://schemas.microsoft.com/office/drawing/2014/main" id="{865C2573-8862-44E8-B4EA-80A3859EF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2155825"/>
            <a:ext cx="15271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GB" altLang="fr-FR" sz="1600">
                <a:solidFill>
                  <a:srgbClr val="000066"/>
                </a:solidFill>
                <a:cs typeface="Arial" panose="020B0604020202020204" pitchFamily="34" charset="0"/>
              </a:rPr>
              <a:t>Primary</a:t>
            </a:r>
            <a:br>
              <a:rPr lang="en-GB" altLang="fr-FR" sz="1600">
                <a:solidFill>
                  <a:srgbClr val="000066"/>
                </a:solidFill>
                <a:cs typeface="Arial" panose="020B0604020202020204" pitchFamily="34" charset="0"/>
              </a:rPr>
            </a:br>
            <a:r>
              <a:rPr lang="en-GB" altLang="fr-FR" sz="1600">
                <a:solidFill>
                  <a:srgbClr val="000066"/>
                </a:solidFill>
                <a:cs typeface="Arial" panose="020B0604020202020204" pitchFamily="34" charset="0"/>
              </a:rPr>
              <a:t>analysis</a:t>
            </a:r>
            <a:endParaRPr lang="en-GB" altLang="fr-FR" sz="180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p:sp>
        <p:nvSpPr>
          <p:cNvPr id="42020" name="ZoneTexte 75">
            <a:extLst>
              <a:ext uri="{FF2B5EF4-FFF2-40B4-BE49-F238E27FC236}">
                <a16:creationId xmlns:a16="http://schemas.microsoft.com/office/drawing/2014/main" id="{016ECA8B-F0CB-4A66-AA57-5ACF0AA0F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2492375"/>
            <a:ext cx="452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400">
                <a:solidFill>
                  <a:srgbClr val="000066"/>
                </a:solidFill>
              </a:rPr>
              <a:t>* TDF/FTC = 80%, ZDV/3TC = 15%, ABC/3TC = 5%</a:t>
            </a:r>
          </a:p>
        </p:txBody>
      </p:sp>
      <p:sp>
        <p:nvSpPr>
          <p:cNvPr id="42021" name="Text Box 134">
            <a:extLst>
              <a:ext uri="{FF2B5EF4-FFF2-40B4-BE49-F238E27FC236}">
                <a16:creationId xmlns:a16="http://schemas.microsoft.com/office/drawing/2014/main" id="{E40FCA3A-B9B1-49D8-B462-E698D1012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9838" y="2959100"/>
            <a:ext cx="4011612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ITT-TLOVR censoring for non-virologic failure, % HIV RNA &lt; 50 c/mL :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 RPV + 2 NRTI = 85%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 EFV + 2 NRTI = 91%</a:t>
            </a:r>
          </a:p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(difference : - 6.2% [95% CI : - 9.9 ; - 2.5])</a:t>
            </a:r>
          </a:p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endParaRPr lang="en-US" altLang="fr-FR" sz="170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p:sp>
        <p:nvSpPr>
          <p:cNvPr id="42022" name="Text Box 134">
            <a:extLst>
              <a:ext uri="{FF2B5EF4-FFF2-40B4-BE49-F238E27FC236}">
                <a16:creationId xmlns:a16="http://schemas.microsoft.com/office/drawing/2014/main" id="{B1DE9AEA-6781-41EC-9EF1-23A6A59BD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445000"/>
            <a:ext cx="41910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Discontinuation by 96 weeks (RPV vs EFV)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 For virologic endpoint : 8% vs 3%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 For adverse events : 4% vs 9%</a:t>
            </a:r>
          </a:p>
        </p:txBody>
      </p:sp>
      <p:sp>
        <p:nvSpPr>
          <p:cNvPr id="42023" name="Rectangle 135">
            <a:extLst>
              <a:ext uri="{FF2B5EF4-FFF2-40B4-BE49-F238E27FC236}">
                <a16:creationId xmlns:a16="http://schemas.microsoft.com/office/drawing/2014/main" id="{65DE2D5C-F2DA-445D-AFE0-9DE0D91AB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232400"/>
            <a:ext cx="857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A22EBC29-4D8B-4339-94FB-C6BA4DE35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128713"/>
            <a:ext cx="868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Virologic response to treatment at week 96 by subgroups</a:t>
            </a:r>
          </a:p>
        </p:txBody>
      </p:sp>
      <p:sp>
        <p:nvSpPr>
          <p:cNvPr id="44035" name="Rectangle 133">
            <a:extLst>
              <a:ext uri="{FF2B5EF4-FFF2-40B4-BE49-F238E27FC236}">
                <a16:creationId xmlns:a16="http://schemas.microsoft.com/office/drawing/2014/main" id="{54BBBB4D-8F48-4A1B-ACCC-FA244D2C2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3621088"/>
            <a:ext cx="609600" cy="230981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36" name="Rectangle 135">
            <a:extLst>
              <a:ext uri="{FF2B5EF4-FFF2-40B4-BE49-F238E27FC236}">
                <a16:creationId xmlns:a16="http://schemas.microsoft.com/office/drawing/2014/main" id="{34A184FC-F1E6-4B9B-A328-3B755F448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5157788"/>
            <a:ext cx="1698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25</a:t>
            </a:r>
          </a:p>
        </p:txBody>
      </p:sp>
      <p:sp>
        <p:nvSpPr>
          <p:cNvPr id="44037" name="Rectangle 136">
            <a:extLst>
              <a:ext uri="{FF2B5EF4-FFF2-40B4-BE49-F238E27FC236}">
                <a16:creationId xmlns:a16="http://schemas.microsoft.com/office/drawing/2014/main" id="{D65D72C4-1916-44B9-BED9-8AF0CE111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4465638"/>
            <a:ext cx="1698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50</a:t>
            </a:r>
          </a:p>
        </p:txBody>
      </p:sp>
      <p:sp>
        <p:nvSpPr>
          <p:cNvPr id="44038" name="Rectangle 137">
            <a:extLst>
              <a:ext uri="{FF2B5EF4-FFF2-40B4-BE49-F238E27FC236}">
                <a16:creationId xmlns:a16="http://schemas.microsoft.com/office/drawing/2014/main" id="{014160D0-F0ED-42B6-8E62-FB3899F6C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8" y="3084513"/>
            <a:ext cx="255587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100</a:t>
            </a:r>
          </a:p>
        </p:txBody>
      </p:sp>
      <p:sp>
        <p:nvSpPr>
          <p:cNvPr id="44039" name="Rectangle 138">
            <a:extLst>
              <a:ext uri="{FF2B5EF4-FFF2-40B4-BE49-F238E27FC236}">
                <a16:creationId xmlns:a16="http://schemas.microsoft.com/office/drawing/2014/main" id="{9FBD7F55-AAA8-4EE2-B1EE-BF461BE23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3775075"/>
            <a:ext cx="1698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75</a:t>
            </a:r>
          </a:p>
        </p:txBody>
      </p:sp>
      <p:sp>
        <p:nvSpPr>
          <p:cNvPr id="44040" name="Line 139">
            <a:extLst>
              <a:ext uri="{FF2B5EF4-FFF2-40B4-BE49-F238E27FC236}">
                <a16:creationId xmlns:a16="http://schemas.microsoft.com/office/drawing/2014/main" id="{7C2E4FCB-8E80-41B3-AAD0-B42E08F142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8" y="524986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41" name="Line 140">
            <a:extLst>
              <a:ext uri="{FF2B5EF4-FFF2-40B4-BE49-F238E27FC236}">
                <a16:creationId xmlns:a16="http://schemas.microsoft.com/office/drawing/2014/main" id="{3F516226-262F-4FA7-9129-0BBB48B65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8" y="4559300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42" name="Line 141">
            <a:extLst>
              <a:ext uri="{FF2B5EF4-FFF2-40B4-BE49-F238E27FC236}">
                <a16:creationId xmlns:a16="http://schemas.microsoft.com/office/drawing/2014/main" id="{0BBAA12F-399B-443C-8311-C934E1972F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8" y="3175000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43" name="Line 142">
            <a:extLst>
              <a:ext uri="{FF2B5EF4-FFF2-40B4-BE49-F238E27FC236}">
                <a16:creationId xmlns:a16="http://schemas.microsoft.com/office/drawing/2014/main" id="{9F5A2532-ACDC-4FEE-BFDD-9A2D5F0EB0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8" y="386556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44" name="Line 143">
            <a:extLst>
              <a:ext uri="{FF2B5EF4-FFF2-40B4-BE49-F238E27FC236}">
                <a16:creationId xmlns:a16="http://schemas.microsoft.com/office/drawing/2014/main" id="{5F63C2D2-D8FC-483B-BB9D-B8D61DE5C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975" y="3165475"/>
            <a:ext cx="1588" cy="28606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45" name="Rectangle 144">
            <a:extLst>
              <a:ext uri="{FF2B5EF4-FFF2-40B4-BE49-F238E27FC236}">
                <a16:creationId xmlns:a16="http://schemas.microsoft.com/office/drawing/2014/main" id="{F0315CC2-4E52-4E98-B029-D34613A7A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50" y="326866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cs typeface="Arial" panose="020B0604020202020204" pitchFamily="34" charset="0"/>
              </a:rPr>
              <a:t>84</a:t>
            </a:r>
          </a:p>
        </p:txBody>
      </p:sp>
      <p:sp>
        <p:nvSpPr>
          <p:cNvPr id="44046" name="Rectangle 145">
            <a:extLst>
              <a:ext uri="{FF2B5EF4-FFF2-40B4-BE49-F238E27FC236}">
                <a16:creationId xmlns:a16="http://schemas.microsoft.com/office/drawing/2014/main" id="{B1344DF6-8BD6-4D6D-BA55-0114F0499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338931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EA7500"/>
                </a:solidFill>
                <a:cs typeface="Arial" panose="020B0604020202020204" pitchFamily="34" charset="0"/>
              </a:rPr>
              <a:t>80</a:t>
            </a:r>
          </a:p>
        </p:txBody>
      </p:sp>
      <p:sp>
        <p:nvSpPr>
          <p:cNvPr id="44047" name="Text Box 148">
            <a:extLst>
              <a:ext uri="{FF2B5EF4-FFF2-40B4-BE49-F238E27FC236}">
                <a16:creationId xmlns:a16="http://schemas.microsoft.com/office/drawing/2014/main" id="{EEF1855D-EB70-4236-8349-282A17A76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901950"/>
            <a:ext cx="34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44048" name="Rectangle 151">
            <a:extLst>
              <a:ext uri="{FF2B5EF4-FFF2-40B4-BE49-F238E27FC236}">
                <a16:creationId xmlns:a16="http://schemas.microsoft.com/office/drawing/2014/main" id="{23034486-53C5-46D4-A458-2780E6ADF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963" y="3738563"/>
            <a:ext cx="609600" cy="2192337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49" name="Rectangle 133">
            <a:extLst>
              <a:ext uri="{FF2B5EF4-FFF2-40B4-BE49-F238E27FC236}">
                <a16:creationId xmlns:a16="http://schemas.microsoft.com/office/drawing/2014/main" id="{ABF80F76-5F90-4153-BF16-2110BEFD3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413" y="3973513"/>
            <a:ext cx="609600" cy="195738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50" name="Rectangle 144">
            <a:extLst>
              <a:ext uri="{FF2B5EF4-FFF2-40B4-BE49-F238E27FC236}">
                <a16:creationId xmlns:a16="http://schemas.microsoft.com/office/drawing/2014/main" id="{F22DD000-70AB-49CC-BEF9-F57FCD5C1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" y="3629025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cs typeface="Arial" panose="020B0604020202020204" pitchFamily="34" charset="0"/>
              </a:rPr>
              <a:t>71</a:t>
            </a:r>
          </a:p>
        </p:txBody>
      </p:sp>
      <p:sp>
        <p:nvSpPr>
          <p:cNvPr id="44051" name="Rectangle 145">
            <a:extLst>
              <a:ext uri="{FF2B5EF4-FFF2-40B4-BE49-F238E27FC236}">
                <a16:creationId xmlns:a16="http://schemas.microsoft.com/office/drawing/2014/main" id="{242A2101-4E01-4EE2-B2B5-5D38DB12A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5" y="3502025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EA7500"/>
                </a:solidFill>
                <a:cs typeface="Arial" panose="020B0604020202020204" pitchFamily="34" charset="0"/>
              </a:rPr>
              <a:t>76</a:t>
            </a:r>
          </a:p>
        </p:txBody>
      </p:sp>
      <p:sp>
        <p:nvSpPr>
          <p:cNvPr id="44052" name="Rectangle 151">
            <a:extLst>
              <a:ext uri="{FF2B5EF4-FFF2-40B4-BE49-F238E27FC236}">
                <a16:creationId xmlns:a16="http://schemas.microsoft.com/office/drawing/2014/main" id="{809AD168-EE73-4D08-82F7-2A4A72177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7663" y="3843338"/>
            <a:ext cx="609600" cy="208756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53" name="Line 146">
            <a:extLst>
              <a:ext uri="{FF2B5EF4-FFF2-40B4-BE49-F238E27FC236}">
                <a16:creationId xmlns:a16="http://schemas.microsoft.com/office/drawing/2014/main" id="{3712C7BE-6608-40F7-B7CA-B04F9754C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8" y="5942013"/>
            <a:ext cx="46482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54" name="Rectangle 133">
            <a:extLst>
              <a:ext uri="{FF2B5EF4-FFF2-40B4-BE49-F238E27FC236}">
                <a16:creationId xmlns:a16="http://schemas.microsoft.com/office/drawing/2014/main" id="{7D6F52AF-A8DF-40B3-929B-0D861BC30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25" y="3714750"/>
            <a:ext cx="609600" cy="22256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55" name="Rectangle 135">
            <a:extLst>
              <a:ext uri="{FF2B5EF4-FFF2-40B4-BE49-F238E27FC236}">
                <a16:creationId xmlns:a16="http://schemas.microsoft.com/office/drawing/2014/main" id="{D9961425-2393-46BB-954B-5A016E8E0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5167313"/>
            <a:ext cx="169863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25</a:t>
            </a:r>
          </a:p>
        </p:txBody>
      </p:sp>
      <p:sp>
        <p:nvSpPr>
          <p:cNvPr id="44056" name="Rectangle 136">
            <a:extLst>
              <a:ext uri="{FF2B5EF4-FFF2-40B4-BE49-F238E27FC236}">
                <a16:creationId xmlns:a16="http://schemas.microsoft.com/office/drawing/2014/main" id="{805EC281-4B6A-4528-A89D-2443CF328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4475163"/>
            <a:ext cx="169863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50</a:t>
            </a:r>
          </a:p>
        </p:txBody>
      </p:sp>
      <p:sp>
        <p:nvSpPr>
          <p:cNvPr id="44057" name="Rectangle 137">
            <a:extLst>
              <a:ext uri="{FF2B5EF4-FFF2-40B4-BE49-F238E27FC236}">
                <a16:creationId xmlns:a16="http://schemas.microsoft.com/office/drawing/2014/main" id="{3D150916-DA2F-4A3D-86A5-B01AD5234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3094038"/>
            <a:ext cx="255588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100</a:t>
            </a:r>
          </a:p>
        </p:txBody>
      </p:sp>
      <p:sp>
        <p:nvSpPr>
          <p:cNvPr id="44058" name="Rectangle 138">
            <a:extLst>
              <a:ext uri="{FF2B5EF4-FFF2-40B4-BE49-F238E27FC236}">
                <a16:creationId xmlns:a16="http://schemas.microsoft.com/office/drawing/2014/main" id="{7C9988AC-CFDE-4573-A059-1B047D7B9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3784600"/>
            <a:ext cx="1698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75</a:t>
            </a:r>
          </a:p>
        </p:txBody>
      </p:sp>
      <p:sp>
        <p:nvSpPr>
          <p:cNvPr id="44059" name="Line 139">
            <a:extLst>
              <a:ext uri="{FF2B5EF4-FFF2-40B4-BE49-F238E27FC236}">
                <a16:creationId xmlns:a16="http://schemas.microsoft.com/office/drawing/2014/main" id="{0E1E014E-D847-4036-81E9-F7A0A746EB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259388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60" name="Line 140">
            <a:extLst>
              <a:ext uri="{FF2B5EF4-FFF2-40B4-BE49-F238E27FC236}">
                <a16:creationId xmlns:a16="http://schemas.microsoft.com/office/drawing/2014/main" id="{E306347C-857D-4CAF-BE84-688F6F9BD5A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56882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61" name="Line 141">
            <a:extLst>
              <a:ext uri="{FF2B5EF4-FFF2-40B4-BE49-F238E27FC236}">
                <a16:creationId xmlns:a16="http://schemas.microsoft.com/office/drawing/2014/main" id="{9DE74BCA-BEB2-42D4-A592-36851ADC6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8452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62" name="Line 142">
            <a:extLst>
              <a:ext uri="{FF2B5EF4-FFF2-40B4-BE49-F238E27FC236}">
                <a16:creationId xmlns:a16="http://schemas.microsoft.com/office/drawing/2014/main" id="{C3BB327E-7B8E-4B0D-97DE-8793E97AD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875088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63" name="Line 143">
            <a:extLst>
              <a:ext uri="{FF2B5EF4-FFF2-40B4-BE49-F238E27FC236}">
                <a16:creationId xmlns:a16="http://schemas.microsoft.com/office/drawing/2014/main" id="{D3AD8E6F-4196-4602-BDA0-A8418F0CAD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6888" y="3175000"/>
            <a:ext cx="1587" cy="28606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64" name="Rectangle 144">
            <a:extLst>
              <a:ext uri="{FF2B5EF4-FFF2-40B4-BE49-F238E27FC236}">
                <a16:creationId xmlns:a16="http://schemas.microsoft.com/office/drawing/2014/main" id="{81C2DD76-43E3-427D-84E0-F085A7363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3" y="336391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cs typeface="Arial" panose="020B0604020202020204" pitchFamily="34" charset="0"/>
              </a:rPr>
              <a:t>81</a:t>
            </a:r>
          </a:p>
        </p:txBody>
      </p:sp>
      <p:sp>
        <p:nvSpPr>
          <p:cNvPr id="44065" name="Rectangle 145">
            <a:extLst>
              <a:ext uri="{FF2B5EF4-FFF2-40B4-BE49-F238E27FC236}">
                <a16:creationId xmlns:a16="http://schemas.microsoft.com/office/drawing/2014/main" id="{20B8DFA1-37A5-4523-9200-E3F6F429A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0813" y="326866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EA7500"/>
                </a:solidFill>
                <a:cs typeface="Arial" panose="020B0604020202020204" pitchFamily="34" charset="0"/>
              </a:rPr>
              <a:t>84</a:t>
            </a:r>
          </a:p>
        </p:txBody>
      </p:sp>
      <p:sp>
        <p:nvSpPr>
          <p:cNvPr id="44066" name="Text Box 148">
            <a:extLst>
              <a:ext uri="{FF2B5EF4-FFF2-40B4-BE49-F238E27FC236}">
                <a16:creationId xmlns:a16="http://schemas.microsoft.com/office/drawing/2014/main" id="{6A4E9588-91C3-461B-8002-22BF626FB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2924175"/>
            <a:ext cx="3444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44067" name="Rectangle 151">
            <a:extLst>
              <a:ext uri="{FF2B5EF4-FFF2-40B4-BE49-F238E27FC236}">
                <a16:creationId xmlns:a16="http://schemas.microsoft.com/office/drawing/2014/main" id="{D04427F7-B935-428A-9EDF-043101451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5875" y="3629025"/>
            <a:ext cx="609600" cy="231140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68" name="Rectangle 133">
            <a:extLst>
              <a:ext uri="{FF2B5EF4-FFF2-40B4-BE49-F238E27FC236}">
                <a16:creationId xmlns:a16="http://schemas.microsoft.com/office/drawing/2014/main" id="{E736D8F1-FB32-43D1-9114-725AF1C0C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6488" y="4397375"/>
            <a:ext cx="609600" cy="15430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69" name="Rectangle 151">
            <a:extLst>
              <a:ext uri="{FF2B5EF4-FFF2-40B4-BE49-F238E27FC236}">
                <a16:creationId xmlns:a16="http://schemas.microsoft.com/office/drawing/2014/main" id="{90F74FA0-B73F-4366-9864-655730425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9738" y="4137025"/>
            <a:ext cx="609600" cy="180340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70" name="Line 146">
            <a:extLst>
              <a:ext uri="{FF2B5EF4-FFF2-40B4-BE49-F238E27FC236}">
                <a16:creationId xmlns:a16="http://schemas.microsoft.com/office/drawing/2014/main" id="{503D07E9-6796-402F-AB8D-EBC1A5EAF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951538"/>
            <a:ext cx="346868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44071" name="Rectangle 144">
            <a:extLst>
              <a:ext uri="{FF2B5EF4-FFF2-40B4-BE49-F238E27FC236}">
                <a16:creationId xmlns:a16="http://schemas.microsoft.com/office/drawing/2014/main" id="{5997A434-2D4E-493B-8F43-042F5F79C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1900" y="403066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cs typeface="Arial" panose="020B0604020202020204" pitchFamily="34" charset="0"/>
              </a:rPr>
              <a:t>56</a:t>
            </a:r>
          </a:p>
        </p:txBody>
      </p:sp>
      <p:sp>
        <p:nvSpPr>
          <p:cNvPr id="44072" name="Rectangle 145">
            <a:extLst>
              <a:ext uri="{FF2B5EF4-FFF2-40B4-BE49-F238E27FC236}">
                <a16:creationId xmlns:a16="http://schemas.microsoft.com/office/drawing/2014/main" id="{49877210-00F5-4ADD-AABF-0D83DFADA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2450" y="378936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EA7500"/>
                </a:solidFill>
                <a:cs typeface="Arial" panose="020B0604020202020204" pitchFamily="34" charset="0"/>
              </a:rPr>
              <a:t>65</a:t>
            </a:r>
          </a:p>
        </p:txBody>
      </p:sp>
      <p:sp>
        <p:nvSpPr>
          <p:cNvPr id="44073" name="Rectangle 133">
            <a:extLst>
              <a:ext uri="{FF2B5EF4-FFF2-40B4-BE49-F238E27FC236}">
                <a16:creationId xmlns:a16="http://schemas.microsoft.com/office/drawing/2014/main" id="{02EF2492-E6C7-4450-8182-807D6F4BC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825" y="4137025"/>
            <a:ext cx="609600" cy="17938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74" name="Rectangle 151">
            <a:extLst>
              <a:ext uri="{FF2B5EF4-FFF2-40B4-BE49-F238E27FC236}">
                <a16:creationId xmlns:a16="http://schemas.microsoft.com/office/drawing/2014/main" id="{CF1F68D0-985C-41FF-8928-C4842D236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075" y="3933825"/>
            <a:ext cx="609600" cy="1997075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1800">
              <a:solidFill>
                <a:srgbClr val="000066"/>
              </a:solidFill>
            </a:endParaRPr>
          </a:p>
        </p:txBody>
      </p:sp>
      <p:sp>
        <p:nvSpPr>
          <p:cNvPr id="44075" name="Rectangle 144">
            <a:extLst>
              <a:ext uri="{FF2B5EF4-FFF2-40B4-BE49-F238E27FC236}">
                <a16:creationId xmlns:a16="http://schemas.microsoft.com/office/drawing/2014/main" id="{79061E0E-273E-429F-9488-4DE4915A9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1763" y="378936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cs typeface="Arial" panose="020B0604020202020204" pitchFamily="34" charset="0"/>
              </a:rPr>
              <a:t>65</a:t>
            </a:r>
          </a:p>
        </p:txBody>
      </p:sp>
      <p:sp>
        <p:nvSpPr>
          <p:cNvPr id="44076" name="Rectangle 145">
            <a:extLst>
              <a:ext uri="{FF2B5EF4-FFF2-40B4-BE49-F238E27FC236}">
                <a16:creationId xmlns:a16="http://schemas.microsoft.com/office/drawing/2014/main" id="{9A520CD3-9E0E-4445-80F3-F51230C3E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3" y="3573463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EA7500"/>
                </a:solidFill>
                <a:cs typeface="Arial" panose="020B0604020202020204" pitchFamily="34" charset="0"/>
              </a:rPr>
              <a:t>73</a:t>
            </a:r>
          </a:p>
        </p:txBody>
      </p:sp>
      <p:sp>
        <p:nvSpPr>
          <p:cNvPr id="44077" name="Rectangle 144">
            <a:extLst>
              <a:ext uri="{FF2B5EF4-FFF2-40B4-BE49-F238E27FC236}">
                <a16:creationId xmlns:a16="http://schemas.microsoft.com/office/drawing/2014/main" id="{1DF7F788-A8EE-4F8A-A023-9EF000684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8" y="5884863"/>
            <a:ext cx="439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368</a:t>
            </a:r>
          </a:p>
        </p:txBody>
      </p:sp>
      <p:sp>
        <p:nvSpPr>
          <p:cNvPr id="44078" name="Rectangle 145">
            <a:extLst>
              <a:ext uri="{FF2B5EF4-FFF2-40B4-BE49-F238E27FC236}">
                <a16:creationId xmlns:a16="http://schemas.microsoft.com/office/drawing/2014/main" id="{73C8D311-178A-45EA-88E4-F037E6B39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738" y="5884863"/>
            <a:ext cx="439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329</a:t>
            </a:r>
          </a:p>
        </p:txBody>
      </p:sp>
      <p:sp>
        <p:nvSpPr>
          <p:cNvPr id="44079" name="Rectangle 144">
            <a:extLst>
              <a:ext uri="{FF2B5EF4-FFF2-40B4-BE49-F238E27FC236}">
                <a16:creationId xmlns:a16="http://schemas.microsoft.com/office/drawing/2014/main" id="{FBCA41B7-0430-40CF-85D1-01275008B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2675" y="588486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249</a:t>
            </a:r>
          </a:p>
        </p:txBody>
      </p:sp>
      <p:sp>
        <p:nvSpPr>
          <p:cNvPr id="44080" name="Rectangle 145">
            <a:extLst>
              <a:ext uri="{FF2B5EF4-FFF2-40B4-BE49-F238E27FC236}">
                <a16:creationId xmlns:a16="http://schemas.microsoft.com/office/drawing/2014/main" id="{87A7E822-5225-49E9-9286-939AD915D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3225" y="588486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270</a:t>
            </a:r>
          </a:p>
        </p:txBody>
      </p:sp>
      <p:sp>
        <p:nvSpPr>
          <p:cNvPr id="44081" name="Rectangle 144">
            <a:extLst>
              <a:ext uri="{FF2B5EF4-FFF2-40B4-BE49-F238E27FC236}">
                <a16:creationId xmlns:a16="http://schemas.microsoft.com/office/drawing/2014/main" id="{F82C3452-4D83-483C-BFE9-DAE471B5B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725" y="5884863"/>
            <a:ext cx="355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69</a:t>
            </a:r>
          </a:p>
        </p:txBody>
      </p:sp>
      <p:sp>
        <p:nvSpPr>
          <p:cNvPr id="44082" name="Rectangle 145">
            <a:extLst>
              <a:ext uri="{FF2B5EF4-FFF2-40B4-BE49-F238E27FC236}">
                <a16:creationId xmlns:a16="http://schemas.microsoft.com/office/drawing/2014/main" id="{8A4750DA-E6E8-490A-85E3-A01AC7572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8663" y="5884863"/>
            <a:ext cx="355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83</a:t>
            </a:r>
          </a:p>
        </p:txBody>
      </p:sp>
      <p:sp>
        <p:nvSpPr>
          <p:cNvPr id="44083" name="Rectangle 144">
            <a:extLst>
              <a:ext uri="{FF2B5EF4-FFF2-40B4-BE49-F238E27FC236}">
                <a16:creationId xmlns:a16="http://schemas.microsoft.com/office/drawing/2014/main" id="{8F88EAA3-18B7-4869-AEB3-F41170D7C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1688" y="5884863"/>
            <a:ext cx="439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552</a:t>
            </a:r>
          </a:p>
        </p:txBody>
      </p:sp>
      <p:sp>
        <p:nvSpPr>
          <p:cNvPr id="44084" name="Rectangle 145">
            <a:extLst>
              <a:ext uri="{FF2B5EF4-FFF2-40B4-BE49-F238E27FC236}">
                <a16:creationId xmlns:a16="http://schemas.microsoft.com/office/drawing/2014/main" id="{EC928675-25C4-440F-ABB2-27E536E83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25" y="588486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499</a:t>
            </a:r>
          </a:p>
        </p:txBody>
      </p:sp>
      <p:sp>
        <p:nvSpPr>
          <p:cNvPr id="44085" name="Rectangle 144">
            <a:extLst>
              <a:ext uri="{FF2B5EF4-FFF2-40B4-BE49-F238E27FC236}">
                <a16:creationId xmlns:a16="http://schemas.microsoft.com/office/drawing/2014/main" id="{3FC045A1-1C05-44CD-94E7-1C072C023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75" y="5884863"/>
            <a:ext cx="354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87</a:t>
            </a:r>
          </a:p>
        </p:txBody>
      </p:sp>
      <p:sp>
        <p:nvSpPr>
          <p:cNvPr id="44086" name="Rectangle 145">
            <a:extLst>
              <a:ext uri="{FF2B5EF4-FFF2-40B4-BE49-F238E27FC236}">
                <a16:creationId xmlns:a16="http://schemas.microsoft.com/office/drawing/2014/main" id="{8B8FA461-0FB8-4920-8FB8-660BBFD56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0" y="588486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>
                <a:solidFill>
                  <a:srgbClr val="000066"/>
                </a:solidFill>
                <a:cs typeface="Arial" panose="020B0604020202020204" pitchFamily="34" charset="0"/>
              </a:rPr>
              <a:t>100</a:t>
            </a:r>
          </a:p>
        </p:txBody>
      </p:sp>
      <p:grpSp>
        <p:nvGrpSpPr>
          <p:cNvPr id="44087" name="Grouper 77">
            <a:extLst>
              <a:ext uri="{FF2B5EF4-FFF2-40B4-BE49-F238E27FC236}">
                <a16:creationId xmlns:a16="http://schemas.microsoft.com/office/drawing/2014/main" id="{107C6411-3FF9-4F2E-8127-5B777EA76FFB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227138" cy="312737"/>
            <a:chOff x="-1" y="6570662"/>
            <a:chExt cx="1227139" cy="313200"/>
          </a:xfrm>
        </p:grpSpPr>
        <p:sp>
          <p:nvSpPr>
            <p:cNvPr id="44104" name="AutoShape 162">
              <a:extLst>
                <a:ext uri="{FF2B5EF4-FFF2-40B4-BE49-F238E27FC236}">
                  <a16:creationId xmlns:a16="http://schemas.microsoft.com/office/drawing/2014/main" id="{8C12515F-AAAF-498D-9089-E7381B628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2"/>
              <a:ext cx="1162800" cy="3132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105" name="ZoneTexte 23">
              <a:extLst>
                <a:ext uri="{FF2B5EF4-FFF2-40B4-BE49-F238E27FC236}">
                  <a16:creationId xmlns:a16="http://schemas.microsoft.com/office/drawing/2014/main" id="{43FAF6F3-D23C-4D51-910D-748088FC6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11683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ECHO-THRIVE</a:t>
              </a:r>
            </a:p>
          </p:txBody>
        </p:sp>
      </p:grpSp>
      <p:sp>
        <p:nvSpPr>
          <p:cNvPr id="100" name="Rectangle 27">
            <a:extLst>
              <a:ext uri="{FF2B5EF4-FFF2-40B4-BE49-F238E27FC236}">
                <a16:creationId xmlns:a16="http://schemas.microsoft.com/office/drawing/2014/main" id="{D24D2C8E-9127-4AC1-99F0-B962B2AEA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" y="44450"/>
            <a:ext cx="90932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GB" sz="3000" b="1" kern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ECHO &amp; THRIVE Study: W96 results</a:t>
            </a:r>
            <a:endParaRPr lang="en-GB" sz="3000" b="1" kern="0" dirty="0">
              <a:solidFill>
                <a:srgbClr val="333399"/>
              </a:solidFill>
              <a:latin typeface="+mj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4089" name="ZoneTexte 71">
            <a:extLst>
              <a:ext uri="{FF2B5EF4-FFF2-40B4-BE49-F238E27FC236}">
                <a16:creationId xmlns:a16="http://schemas.microsoft.com/office/drawing/2014/main" id="{BA12D40C-7997-44AE-900B-EF8B95D41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6200775"/>
            <a:ext cx="1312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b="1" u="sng">
                <a:solidFill>
                  <a:srgbClr val="000066"/>
                </a:solidFill>
              </a:rPr>
              <a:t>&lt;</a:t>
            </a:r>
            <a:r>
              <a:rPr lang="fr-FR" altLang="fr-FR" sz="1200" b="1">
                <a:solidFill>
                  <a:srgbClr val="000066"/>
                </a:solidFill>
              </a:rPr>
              <a:t> 100,000 c/mL</a:t>
            </a:r>
          </a:p>
        </p:txBody>
      </p:sp>
      <p:sp>
        <p:nvSpPr>
          <p:cNvPr id="44090" name="ZoneTexte 74">
            <a:extLst>
              <a:ext uri="{FF2B5EF4-FFF2-40B4-BE49-F238E27FC236}">
                <a16:creationId xmlns:a16="http://schemas.microsoft.com/office/drawing/2014/main" id="{D3C337DE-3B89-4401-9C27-908FDE81A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6200775"/>
            <a:ext cx="1784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b="1">
                <a:solidFill>
                  <a:srgbClr val="000066"/>
                </a:solidFill>
              </a:rPr>
              <a:t>100,000-500,000 c/mL</a:t>
            </a:r>
          </a:p>
        </p:txBody>
      </p:sp>
      <p:sp>
        <p:nvSpPr>
          <p:cNvPr id="44091" name="ZoneTexte 100">
            <a:extLst>
              <a:ext uri="{FF2B5EF4-FFF2-40B4-BE49-F238E27FC236}">
                <a16:creationId xmlns:a16="http://schemas.microsoft.com/office/drawing/2014/main" id="{913F46E9-53D2-451D-A6DB-D14151D32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6200775"/>
            <a:ext cx="1312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b="1">
                <a:solidFill>
                  <a:srgbClr val="000066"/>
                </a:solidFill>
              </a:rPr>
              <a:t>&gt; 500,000 c/mL</a:t>
            </a:r>
          </a:p>
        </p:txBody>
      </p:sp>
      <p:sp>
        <p:nvSpPr>
          <p:cNvPr id="44092" name="ZoneTexte 101">
            <a:extLst>
              <a:ext uri="{FF2B5EF4-FFF2-40B4-BE49-F238E27FC236}">
                <a16:creationId xmlns:a16="http://schemas.microsoft.com/office/drawing/2014/main" id="{314C2277-8221-4C83-81A9-897E18654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6200775"/>
            <a:ext cx="1476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b="1">
                <a:solidFill>
                  <a:srgbClr val="000066"/>
                </a:solidFill>
              </a:rPr>
              <a:t>Adherence &gt; 95%</a:t>
            </a:r>
          </a:p>
        </p:txBody>
      </p:sp>
      <p:sp>
        <p:nvSpPr>
          <p:cNvPr id="44093" name="ZoneTexte 102">
            <a:extLst>
              <a:ext uri="{FF2B5EF4-FFF2-40B4-BE49-F238E27FC236}">
                <a16:creationId xmlns:a16="http://schemas.microsoft.com/office/drawing/2014/main" id="{3FD45F0E-02B1-4851-9C0F-EC68E4073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0" y="6200775"/>
            <a:ext cx="1476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b="1">
                <a:solidFill>
                  <a:srgbClr val="000066"/>
                </a:solidFill>
              </a:rPr>
              <a:t>Adherence </a:t>
            </a:r>
            <a:r>
              <a:rPr lang="fr-FR" altLang="fr-FR" sz="1200" b="1" u="sng">
                <a:solidFill>
                  <a:srgbClr val="000066"/>
                </a:solidFill>
              </a:rPr>
              <a:t>&lt;</a:t>
            </a:r>
            <a:r>
              <a:rPr lang="fr-FR" altLang="fr-FR" sz="1200" b="1">
                <a:solidFill>
                  <a:srgbClr val="000066"/>
                </a:solidFill>
              </a:rPr>
              <a:t> 95%</a:t>
            </a:r>
          </a:p>
        </p:txBody>
      </p:sp>
      <p:sp>
        <p:nvSpPr>
          <p:cNvPr id="44094" name="Text Box 134">
            <a:extLst>
              <a:ext uri="{FF2B5EF4-FFF2-40B4-BE49-F238E27FC236}">
                <a16:creationId xmlns:a16="http://schemas.microsoft.com/office/drawing/2014/main" id="{F1F7F7AA-D1DA-452C-9D13-F58C0DEB6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550" y="1820863"/>
            <a:ext cx="3214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spcBef>
                <a:spcPct val="5000"/>
              </a:spcBef>
              <a:buClrTx/>
              <a:buFontTx/>
              <a:buNone/>
            </a:pPr>
            <a:r>
              <a:rPr lang="en-GB" altLang="fr-FR" sz="1800" b="1">
                <a:solidFill>
                  <a:srgbClr val="33339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&lt; 50 c/mL (ITT, TLOVR)</a:t>
            </a:r>
          </a:p>
          <a:p>
            <a:pPr algn="ctr" defTabSz="914400" eaLnBrk="1" hangingPunct="1">
              <a:lnSpc>
                <a:spcPct val="80000"/>
              </a:lnSpc>
              <a:spcBef>
                <a:spcPct val="5000"/>
              </a:spcBef>
              <a:buClrTx/>
              <a:buFontTx/>
              <a:buNone/>
            </a:pPr>
            <a:r>
              <a:rPr lang="en-GB" altLang="fr-FR" sz="1800" b="1">
                <a:solidFill>
                  <a:srgbClr val="33339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according to baseline HIV RNA</a:t>
            </a:r>
          </a:p>
        </p:txBody>
      </p:sp>
      <p:sp>
        <p:nvSpPr>
          <p:cNvPr id="44095" name="AutoShape 165">
            <a:extLst>
              <a:ext uri="{FF2B5EF4-FFF2-40B4-BE49-F238E27FC236}">
                <a16:creationId xmlns:a16="http://schemas.microsoft.com/office/drawing/2014/main" id="{9F46927A-4A93-427C-8D8A-F68B17E59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8" y="2455863"/>
            <a:ext cx="3660775" cy="347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44096" name="Rectangle 3">
            <a:extLst>
              <a:ext uri="{FF2B5EF4-FFF2-40B4-BE49-F238E27FC236}">
                <a16:creationId xmlns:a16="http://schemas.microsoft.com/office/drawing/2014/main" id="{5578E6F0-B849-4978-9894-23B645AA3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9425" y="2554288"/>
            <a:ext cx="177800" cy="1444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rgbClr val="000066"/>
              </a:solidFill>
            </a:endParaRPr>
          </a:p>
        </p:txBody>
      </p:sp>
      <p:sp>
        <p:nvSpPr>
          <p:cNvPr id="44097" name="Rectangle 4">
            <a:extLst>
              <a:ext uri="{FF2B5EF4-FFF2-40B4-BE49-F238E27FC236}">
                <a16:creationId xmlns:a16="http://schemas.microsoft.com/office/drawing/2014/main" id="{1ED51CAC-CB4B-497E-B05A-032667AFD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650" y="2565400"/>
            <a:ext cx="177800" cy="144463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en-GB" altLang="fr-FR" sz="2400">
              <a:solidFill>
                <a:srgbClr val="000066"/>
              </a:solidFill>
            </a:endParaRPr>
          </a:p>
        </p:txBody>
      </p:sp>
      <p:sp>
        <p:nvSpPr>
          <p:cNvPr id="44098" name="ZoneTexte 84">
            <a:extLst>
              <a:ext uri="{FF2B5EF4-FFF2-40B4-BE49-F238E27FC236}">
                <a16:creationId xmlns:a16="http://schemas.microsoft.com/office/drawing/2014/main" id="{6FEFFDDB-A361-480A-9305-CBD787F16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6588" y="2433638"/>
            <a:ext cx="1419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800" b="1">
                <a:solidFill>
                  <a:srgbClr val="333399"/>
                </a:solidFill>
                <a:latin typeface="Calibri" panose="020F0502020204030204" pitchFamily="34" charset="0"/>
              </a:rPr>
              <a:t>RPV + 2 NRTI</a:t>
            </a:r>
          </a:p>
        </p:txBody>
      </p:sp>
      <p:sp>
        <p:nvSpPr>
          <p:cNvPr id="44099" name="ZoneTexte 85">
            <a:extLst>
              <a:ext uri="{FF2B5EF4-FFF2-40B4-BE49-F238E27FC236}">
                <a16:creationId xmlns:a16="http://schemas.microsoft.com/office/drawing/2014/main" id="{0343C261-E972-45FA-8E7C-E6D15BC6C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2459038"/>
            <a:ext cx="1384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800" b="1">
                <a:solidFill>
                  <a:srgbClr val="333399"/>
                </a:solidFill>
                <a:latin typeface="Calibri" panose="020F0502020204030204" pitchFamily="34" charset="0"/>
              </a:rPr>
              <a:t>EFV + 2 NRTI</a:t>
            </a:r>
          </a:p>
        </p:txBody>
      </p:sp>
      <p:sp>
        <p:nvSpPr>
          <p:cNvPr id="44100" name="Text Box 134">
            <a:extLst>
              <a:ext uri="{FF2B5EF4-FFF2-40B4-BE49-F238E27FC236}">
                <a16:creationId xmlns:a16="http://schemas.microsoft.com/office/drawing/2014/main" id="{0827D759-8A10-4732-84B6-75BFC2D62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800" y="1820863"/>
            <a:ext cx="33813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spcBef>
                <a:spcPct val="5000"/>
              </a:spcBef>
              <a:buClrTx/>
              <a:buFontTx/>
              <a:buNone/>
            </a:pPr>
            <a:r>
              <a:rPr lang="en-GB" altLang="fr-FR" sz="1800" b="1">
                <a:solidFill>
                  <a:srgbClr val="33339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&lt; 50 c/mL (ITT, TLOVR)</a:t>
            </a:r>
          </a:p>
          <a:p>
            <a:pPr algn="ctr" defTabSz="914400" eaLnBrk="1" hangingPunct="1">
              <a:lnSpc>
                <a:spcPct val="80000"/>
              </a:lnSpc>
              <a:spcBef>
                <a:spcPct val="5000"/>
              </a:spcBef>
              <a:buClrTx/>
              <a:buFontTx/>
              <a:buNone/>
            </a:pPr>
            <a:r>
              <a:rPr lang="en-GB" altLang="fr-FR" sz="1800" b="1">
                <a:solidFill>
                  <a:srgbClr val="33339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according to adherence rate</a:t>
            </a:r>
          </a:p>
        </p:txBody>
      </p:sp>
      <p:sp>
        <p:nvSpPr>
          <p:cNvPr id="44101" name="ZoneTexte 69">
            <a:extLst>
              <a:ext uri="{FF2B5EF4-FFF2-40B4-BE49-F238E27FC236}">
                <a16:creationId xmlns:a16="http://schemas.microsoft.com/office/drawing/2014/main" id="{BC382402-7786-4ACA-ABB9-7B379C920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AIDS 2013;27:939-50</a:t>
            </a:r>
          </a:p>
        </p:txBody>
      </p:sp>
      <p:sp>
        <p:nvSpPr>
          <p:cNvPr id="44102" name="Rectangle 135">
            <a:extLst>
              <a:ext uri="{FF2B5EF4-FFF2-40B4-BE49-F238E27FC236}">
                <a16:creationId xmlns:a16="http://schemas.microsoft.com/office/drawing/2014/main" id="{90EDE716-8914-4858-BB44-950E406DA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5837238"/>
            <a:ext cx="841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0</a:t>
            </a:r>
          </a:p>
        </p:txBody>
      </p:sp>
      <p:sp>
        <p:nvSpPr>
          <p:cNvPr id="44103" name="Rectangle 135">
            <a:extLst>
              <a:ext uri="{FF2B5EF4-FFF2-40B4-BE49-F238E27FC236}">
                <a16:creationId xmlns:a16="http://schemas.microsoft.com/office/drawing/2014/main" id="{D096611C-4DF9-484E-B78F-CED52D2DE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463" y="5865813"/>
            <a:ext cx="84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>
                <a:solidFill>
                  <a:srgbClr val="000066"/>
                </a:solidFill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094" name="Group 174">
            <a:extLst>
              <a:ext uri="{FF2B5EF4-FFF2-40B4-BE49-F238E27FC236}">
                <a16:creationId xmlns:a16="http://schemas.microsoft.com/office/drawing/2014/main" id="{1CC261B7-8EA4-47CB-8A93-E253F77CDD01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279400" y="1630363"/>
          <a:ext cx="8469313" cy="3275012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5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2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5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 + 2 NRTI, N = 340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+ 2 NRTI, N = 682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 (14%)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 (8%)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Rebounder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Never suppressed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64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Resistance data at time of failure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NNRTI mutations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 (53%)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(48%)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frequent mutations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E138K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K103N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5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NRTI mutations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 (56%)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(26%)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5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frequent mutations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M184V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6131" name="Rectangle 10">
            <a:extLst>
              <a:ext uri="{FF2B5EF4-FFF2-40B4-BE49-F238E27FC236}">
                <a16:creationId xmlns:a16="http://schemas.microsoft.com/office/drawing/2014/main" id="{0B73FA41-3CC1-4C0B-82CF-60B9B8F3A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0025" y="1150938"/>
            <a:ext cx="36322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81000" indent="-3810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fr-FR" sz="2400" b="1">
                <a:latin typeface="Calibri" panose="020F0502020204030204" pitchFamily="34" charset="0"/>
              </a:rPr>
              <a:t>Resistance data at week 96</a:t>
            </a:r>
          </a:p>
        </p:txBody>
      </p:sp>
      <p:sp>
        <p:nvSpPr>
          <p:cNvPr id="46132" name="ZoneTexte 12">
            <a:extLst>
              <a:ext uri="{FF2B5EF4-FFF2-40B4-BE49-F238E27FC236}">
                <a16:creationId xmlns:a16="http://schemas.microsoft.com/office/drawing/2014/main" id="{49DE7C91-81E6-4792-BFAD-B7AF8A10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5073650"/>
            <a:ext cx="8469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013" indent="-354013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fr-FR" sz="1600">
                <a:solidFill>
                  <a:srgbClr val="000066"/>
                </a:solidFill>
              </a:rPr>
              <a:t>The majority of virologic failures occurred in the first 48 weeks  (76% in the RPV group and 69% in the EFV group)</a:t>
            </a:r>
          </a:p>
        </p:txBody>
      </p:sp>
      <p:sp>
        <p:nvSpPr>
          <p:cNvPr id="46133" name="ZoneTexte 69">
            <a:extLst>
              <a:ext uri="{FF2B5EF4-FFF2-40B4-BE49-F238E27FC236}">
                <a16:creationId xmlns:a16="http://schemas.microsoft.com/office/drawing/2014/main" id="{15901CD9-B250-4BA0-9CB7-D15A963C1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575" y="6553200"/>
            <a:ext cx="76898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AIDS 2013;27:939-50 ; Rimsky L. JAIDS 2012;59:39-46 ; Rimsky L. AntivirTher 2013;18:967-77 </a:t>
            </a:r>
          </a:p>
        </p:txBody>
      </p:sp>
      <p:grpSp>
        <p:nvGrpSpPr>
          <p:cNvPr id="46134" name="Grouper 14">
            <a:extLst>
              <a:ext uri="{FF2B5EF4-FFF2-40B4-BE49-F238E27FC236}">
                <a16:creationId xmlns:a16="http://schemas.microsoft.com/office/drawing/2014/main" id="{B40F4CC1-3CA3-47E5-939E-A57CBDAAFBA0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227138" cy="312737"/>
            <a:chOff x="-1" y="6570662"/>
            <a:chExt cx="1227139" cy="313200"/>
          </a:xfrm>
        </p:grpSpPr>
        <p:sp>
          <p:nvSpPr>
            <p:cNvPr id="46137" name="AutoShape 162">
              <a:extLst>
                <a:ext uri="{FF2B5EF4-FFF2-40B4-BE49-F238E27FC236}">
                  <a16:creationId xmlns:a16="http://schemas.microsoft.com/office/drawing/2014/main" id="{D00A5B05-35F6-4B51-BB29-891BE1E76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2"/>
              <a:ext cx="1162800" cy="3132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138" name="ZoneTexte 23">
              <a:extLst>
                <a:ext uri="{FF2B5EF4-FFF2-40B4-BE49-F238E27FC236}">
                  <a16:creationId xmlns:a16="http://schemas.microsoft.com/office/drawing/2014/main" id="{001547A5-A46D-4F90-A2E0-5A00E07C72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11683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ECHO-THRIVE</a:t>
              </a:r>
            </a:p>
          </p:txBody>
        </p:sp>
      </p:grpSp>
      <p:sp>
        <p:nvSpPr>
          <p:cNvPr id="46135" name="Rectangle 27">
            <a:extLst>
              <a:ext uri="{FF2B5EF4-FFF2-40B4-BE49-F238E27FC236}">
                <a16:creationId xmlns:a16="http://schemas.microsoft.com/office/drawing/2014/main" id="{B1073E15-82B1-4A68-B352-4EA389A14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ECHO &amp; THRIVE Study: W96 results</a:t>
            </a:r>
          </a:p>
        </p:txBody>
      </p:sp>
      <p:sp>
        <p:nvSpPr>
          <p:cNvPr id="46136" name="Rectangle 19">
            <a:extLst>
              <a:ext uri="{FF2B5EF4-FFF2-40B4-BE49-F238E27FC236}">
                <a16:creationId xmlns:a16="http://schemas.microsoft.com/office/drawing/2014/main" id="{F1B00B60-C307-44EE-B6D9-27474A620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5724525"/>
            <a:ext cx="8836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013" indent="-354013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fr-FR" sz="1600">
                <a:solidFill>
                  <a:srgbClr val="000066"/>
                </a:solidFill>
              </a:rPr>
              <a:t>Virologic failure and treatment-emergent RT mutations were similar at low baseline viral load but more frequent at high baseline viral load in RPV-treated than in EFV-treated patients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id="{DB802D75-9EF6-4162-979E-0C84BAF47EB5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984375"/>
          <a:ext cx="8391525" cy="4549775"/>
        </p:xfrm>
        <a:graphic>
          <a:graphicData uri="http://schemas.openxmlformats.org/drawingml/2006/table">
            <a:tbl>
              <a:tblPr/>
              <a:tblGrid>
                <a:gridCol w="400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9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5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 + 2 NRTI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</a:t>
                      </a: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+ 2 NRTI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Treatment-related adverse event of grade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2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116 (17%)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226 (33%)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AE leading to permanent discontinuation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28 (4%)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58 (9%)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Serious AE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65 (9%)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71 (10%)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Treatment-related AE of grade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2 in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10% in either group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Any neurologic AE</a:t>
                      </a: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119 (17%)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259 (38%)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Dizziness</a:t>
                      </a: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55 (8%)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182 (27%)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Any psychiatric AE</a:t>
                      </a: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107 (16%)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166 (24%)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Abnormal dreams or nightmares</a:t>
                      </a: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57 (8%)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90 (13%)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0.003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56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29 (4%) 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103 (15%)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56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Any grade 2-4 laboratory abnormality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317 (46%)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395 (58%)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56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LDL-cholesterol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18%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56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</a:t>
                      </a: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22%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956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AST / ALT</a:t>
                      </a: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6% / 6%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10% / 11%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8214" name="Espace réservé du contenu 2">
            <a:extLst>
              <a:ext uri="{FF2B5EF4-FFF2-40B4-BE49-F238E27FC236}">
                <a16:creationId xmlns:a16="http://schemas.microsoft.com/office/drawing/2014/main" id="{9DE7524E-ADE0-41DB-868D-BBA430EAF2FA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9688" y="1220788"/>
            <a:ext cx="8747125" cy="466725"/>
          </a:xfrm>
        </p:spPr>
        <p:txBody>
          <a:bodyPr/>
          <a:lstStyle/>
          <a:p>
            <a:pPr>
              <a:lnSpc>
                <a:spcPts val="2275"/>
              </a:lnSpc>
              <a:spcBef>
                <a:spcPct val="0"/>
              </a:spcBef>
            </a:pPr>
            <a:r>
              <a:rPr lang="en-GB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Adverse events and </a:t>
            </a:r>
            <a:r>
              <a:rPr lang="fr-FR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treatment-emergent grade 2-4 laboratory abnormalities</a:t>
            </a:r>
            <a:endParaRPr lang="en-GB" altLang="fr-FR" sz="1800">
              <a:ea typeface="ＭＳ Ｐゴシック" panose="020B0600070205080204" pitchFamily="34" charset="-128"/>
            </a:endParaRPr>
          </a:p>
        </p:txBody>
      </p:sp>
      <p:sp>
        <p:nvSpPr>
          <p:cNvPr id="48215" name="ZoneTexte 69">
            <a:extLst>
              <a:ext uri="{FF2B5EF4-FFF2-40B4-BE49-F238E27FC236}">
                <a16:creationId xmlns:a16="http://schemas.microsoft.com/office/drawing/2014/main" id="{806C97F3-251B-45BE-BAFA-32847DE7C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Cohen CJ. AIDS 2013;27:939-50</a:t>
            </a:r>
          </a:p>
        </p:txBody>
      </p:sp>
      <p:sp>
        <p:nvSpPr>
          <p:cNvPr id="48216" name="Rectangle 27">
            <a:extLst>
              <a:ext uri="{FF2B5EF4-FFF2-40B4-BE49-F238E27FC236}">
                <a16:creationId xmlns:a16="http://schemas.microsoft.com/office/drawing/2014/main" id="{A257E180-68F8-4F3B-8BAB-0243A6C5B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000">
                <a:ea typeface="ＭＳ Ｐゴシック" panose="020B0600070205080204" pitchFamily="34" charset="-128"/>
              </a:rPr>
              <a:t>ECHO &amp; THRIVE Study: W96 results</a:t>
            </a:r>
          </a:p>
        </p:txBody>
      </p:sp>
      <p:grpSp>
        <p:nvGrpSpPr>
          <p:cNvPr id="48217" name="Grouper 14">
            <a:extLst>
              <a:ext uri="{FF2B5EF4-FFF2-40B4-BE49-F238E27FC236}">
                <a16:creationId xmlns:a16="http://schemas.microsoft.com/office/drawing/2014/main" id="{0E9DB71F-165B-4A88-970F-7AB2CB7AA64D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227138" cy="312737"/>
            <a:chOff x="-1" y="6570662"/>
            <a:chExt cx="1227139" cy="313200"/>
          </a:xfrm>
        </p:grpSpPr>
        <p:sp>
          <p:nvSpPr>
            <p:cNvPr id="48218" name="AutoShape 162">
              <a:extLst>
                <a:ext uri="{FF2B5EF4-FFF2-40B4-BE49-F238E27FC236}">
                  <a16:creationId xmlns:a16="http://schemas.microsoft.com/office/drawing/2014/main" id="{6B8A371A-C7DD-4FC0-BDF4-11F5A8B9F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2"/>
              <a:ext cx="1162800" cy="3132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19" name="ZoneTexte 23">
              <a:extLst>
                <a:ext uri="{FF2B5EF4-FFF2-40B4-BE49-F238E27FC236}">
                  <a16:creationId xmlns:a16="http://schemas.microsoft.com/office/drawing/2014/main" id="{E8A6909D-1DA9-488E-B84E-E593B74F2A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8" y="6581775"/>
              <a:ext cx="11683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ECHO-THRIVE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>
            <a:extLst>
              <a:ext uri="{FF2B5EF4-FFF2-40B4-BE49-F238E27FC236}">
                <a16:creationId xmlns:a16="http://schemas.microsoft.com/office/drawing/2014/main" id="{AFFDD35E-B5F5-4FDB-BFEC-62F11735F58F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395288" y="1709738"/>
          <a:ext cx="8353425" cy="4416425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4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32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346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+ TDF/FTC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344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6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6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6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RNA&gt; 100,000 to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500,000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6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&gt; 500,000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6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240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257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6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Clade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6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Hepatitis B / hepatitis C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 / 2%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 / 3%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6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 (14.4%)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 (16.3%)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23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8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Protocol violations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236" name="Rectangle 6">
            <a:extLst>
              <a:ext uri="{FF2B5EF4-FFF2-40B4-BE49-F238E27FC236}">
                <a16:creationId xmlns:a16="http://schemas.microsoft.com/office/drawing/2014/main" id="{AFD44945-FFFE-44CE-8AEF-BA151A5E6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295400"/>
            <a:ext cx="7162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grpSp>
        <p:nvGrpSpPr>
          <p:cNvPr id="7237" name="Grouper 14">
            <a:extLst>
              <a:ext uri="{FF2B5EF4-FFF2-40B4-BE49-F238E27FC236}">
                <a16:creationId xmlns:a16="http://schemas.microsoft.com/office/drawing/2014/main" id="{743B10E8-1E56-4D1E-8C9B-B95E4CA236A5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8338" cy="287337"/>
            <a:chOff x="0" y="6570663"/>
            <a:chExt cx="667756" cy="288111"/>
          </a:xfrm>
        </p:grpSpPr>
        <p:sp>
          <p:nvSpPr>
            <p:cNvPr id="7240" name="AutoShape 162">
              <a:extLst>
                <a:ext uri="{FF2B5EF4-FFF2-40B4-BE49-F238E27FC236}">
                  <a16:creationId xmlns:a16="http://schemas.microsoft.com/office/drawing/2014/main" id="{E6AAE1E2-F7F3-40F8-995C-503AB4D85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667756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41" name="ZoneTexte 23">
              <a:extLst>
                <a:ext uri="{FF2B5EF4-FFF2-40B4-BE49-F238E27FC236}">
                  <a16:creationId xmlns:a16="http://schemas.microsoft.com/office/drawing/2014/main" id="{7B94F7F1-F307-4054-A673-FCCFC94735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608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</a:t>
              </a:r>
            </a:p>
          </p:txBody>
        </p:sp>
      </p:grpSp>
      <p:sp>
        <p:nvSpPr>
          <p:cNvPr id="7238" name="Rectangle 27">
            <a:extLst>
              <a:ext uri="{FF2B5EF4-FFF2-40B4-BE49-F238E27FC236}">
                <a16:creationId xmlns:a16="http://schemas.microsoft.com/office/drawing/2014/main" id="{F7861956-B862-4E9F-B45B-9D746A2C1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100">
                <a:ea typeface="ＭＳ Ｐゴシック" panose="020B0600070205080204" pitchFamily="34" charset="-128"/>
              </a:rPr>
              <a:t>ECHO Study: RPV + TDF/FTC QD vs EFV + TDF/FTC QD</a:t>
            </a:r>
          </a:p>
        </p:txBody>
      </p:sp>
      <p:sp>
        <p:nvSpPr>
          <p:cNvPr id="7239" name="ZoneTexte 69">
            <a:extLst>
              <a:ext uri="{FF2B5EF4-FFF2-40B4-BE49-F238E27FC236}">
                <a16:creationId xmlns:a16="http://schemas.microsoft.com/office/drawing/2014/main" id="{D27CB21E-F68F-4294-8BE8-0420363EF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Molina JM. Lancet 2011;378:238:46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79">
            <a:extLst>
              <a:ext uri="{FF2B5EF4-FFF2-40B4-BE49-F238E27FC236}">
                <a16:creationId xmlns:a16="http://schemas.microsoft.com/office/drawing/2014/main" id="{F2676DD0-EB5B-46DD-A097-6C8E9373F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988" y="4991100"/>
            <a:ext cx="36512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fr-FR" sz="1700">
                <a:solidFill>
                  <a:srgbClr val="000066"/>
                </a:solidFill>
                <a:cs typeface="Arial" panose="020B0604020202020204" pitchFamily="34" charset="0"/>
              </a:rPr>
              <a:t>Mean CD4/mm</a:t>
            </a:r>
            <a:r>
              <a:rPr lang="en-US" altLang="fr-FR" sz="1700" baseline="30000">
                <a:solidFill>
                  <a:srgbClr val="000066"/>
                </a:solidFill>
                <a:cs typeface="Arial" panose="020B0604020202020204" pitchFamily="34" charset="0"/>
              </a:rPr>
              <a:t>3</a:t>
            </a:r>
            <a:r>
              <a:rPr lang="en-US" altLang="fr-FR" sz="1700">
                <a:solidFill>
                  <a:srgbClr val="000066"/>
                </a:solidFill>
                <a:cs typeface="Arial" panose="020B0604020202020204" pitchFamily="34" charset="0"/>
              </a:rPr>
              <a:t> increase at W48 :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700">
                <a:solidFill>
                  <a:srgbClr val="000066"/>
                </a:solidFill>
                <a:cs typeface="Arial" panose="020B0604020202020204" pitchFamily="34" charset="0"/>
              </a:rPr>
              <a:t> + 196 (RPV + TDF/FTC) vs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700">
                <a:solidFill>
                  <a:srgbClr val="000066"/>
                </a:solidFill>
                <a:cs typeface="Arial" panose="020B0604020202020204" pitchFamily="34" charset="0"/>
              </a:rPr>
              <a:t> + 182 (EFV + TDF/FTC), p = 0.13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0673A894-A390-49D4-859C-65A2453C0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463" y="1128713"/>
            <a:ext cx="5286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Response to treatment at week 48</a:t>
            </a:r>
          </a:p>
        </p:txBody>
      </p:sp>
      <p:sp>
        <p:nvSpPr>
          <p:cNvPr id="9220" name="Text Box 134">
            <a:extLst>
              <a:ext uri="{FF2B5EF4-FFF2-40B4-BE49-F238E27FC236}">
                <a16:creationId xmlns:a16="http://schemas.microsoft.com/office/drawing/2014/main" id="{5BF5B23F-3FDF-4720-819A-C5CFAF2E4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6838" y="2957513"/>
            <a:ext cx="4011612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ITT-TLOVR censoring for non-virologic failure, HIV RNA &lt; 50 c/mL :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 RPV + TDF/FTC = 86%</a:t>
            </a:r>
          </a:p>
          <a:p>
            <a:pPr defTabSz="914400" eaLnBrk="1" hangingPunct="1">
              <a:spcBef>
                <a:spcPct val="5000"/>
              </a:spcBef>
              <a:buFont typeface="Verdana" panose="020B0604030504040204" pitchFamily="34" charset="0"/>
              <a:buChar char="–"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 EFV + TDF/FTC = 94%</a:t>
            </a:r>
          </a:p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cs typeface="Arial" panose="020B0604020202020204" pitchFamily="34" charset="0"/>
              </a:rPr>
              <a:t>(difference : -7.9% [95% CI : -12.5 ; -3.3])</a:t>
            </a:r>
          </a:p>
          <a:p>
            <a:pPr defTabSz="914400" eaLnBrk="1" hangingPunct="1">
              <a:spcBef>
                <a:spcPct val="5000"/>
              </a:spcBef>
              <a:buClrTx/>
              <a:buFontTx/>
              <a:buNone/>
            </a:pPr>
            <a:endParaRPr lang="en-US" altLang="fr-FR" sz="170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p:grpSp>
        <p:nvGrpSpPr>
          <p:cNvPr id="9221" name="Grouper 44">
            <a:extLst>
              <a:ext uri="{FF2B5EF4-FFF2-40B4-BE49-F238E27FC236}">
                <a16:creationId xmlns:a16="http://schemas.microsoft.com/office/drawing/2014/main" id="{E60B9831-FAD4-441B-874D-DC9966BAF48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8338" cy="287337"/>
            <a:chOff x="0" y="6570663"/>
            <a:chExt cx="667756" cy="288111"/>
          </a:xfrm>
        </p:grpSpPr>
        <p:sp>
          <p:nvSpPr>
            <p:cNvPr id="9256" name="AutoShape 162">
              <a:extLst>
                <a:ext uri="{FF2B5EF4-FFF2-40B4-BE49-F238E27FC236}">
                  <a16:creationId xmlns:a16="http://schemas.microsoft.com/office/drawing/2014/main" id="{8D98AD86-0204-4A73-979E-425A721A7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667756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7" name="ZoneTexte 23">
              <a:extLst>
                <a:ext uri="{FF2B5EF4-FFF2-40B4-BE49-F238E27FC236}">
                  <a16:creationId xmlns:a16="http://schemas.microsoft.com/office/drawing/2014/main" id="{8B334115-D0B1-436E-BA0E-D1215641CB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608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</a:t>
              </a:r>
            </a:p>
          </p:txBody>
        </p:sp>
      </p:grpSp>
      <p:sp>
        <p:nvSpPr>
          <p:cNvPr id="9222" name="Rectangle 27">
            <a:extLst>
              <a:ext uri="{FF2B5EF4-FFF2-40B4-BE49-F238E27FC236}">
                <a16:creationId xmlns:a16="http://schemas.microsoft.com/office/drawing/2014/main" id="{938930F7-EB0B-49FA-B88B-F06FD09A7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100">
                <a:ea typeface="ＭＳ Ｐゴシック" panose="020B0600070205080204" pitchFamily="34" charset="-128"/>
              </a:rPr>
              <a:t>ECHO Study: RPV + TDF/FTC QD vs EFV + TDF/FTC QD</a:t>
            </a:r>
          </a:p>
        </p:txBody>
      </p:sp>
      <p:sp>
        <p:nvSpPr>
          <p:cNvPr id="9223" name="ZoneTexte 69">
            <a:extLst>
              <a:ext uri="{FF2B5EF4-FFF2-40B4-BE49-F238E27FC236}">
                <a16:creationId xmlns:a16="http://schemas.microsoft.com/office/drawing/2014/main" id="{DF6FB575-551C-4EAF-9901-201F0E506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Molina JM. Lancet 2011;378:238:46</a:t>
            </a:r>
          </a:p>
        </p:txBody>
      </p:sp>
      <p:grpSp>
        <p:nvGrpSpPr>
          <p:cNvPr id="9224" name="Groupe 41">
            <a:extLst>
              <a:ext uri="{FF2B5EF4-FFF2-40B4-BE49-F238E27FC236}">
                <a16:creationId xmlns:a16="http://schemas.microsoft.com/office/drawing/2014/main" id="{3C66E21B-617D-4B91-864A-4DF332204BC1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1835150"/>
            <a:ext cx="6243638" cy="4775200"/>
            <a:chOff x="178334" y="1834394"/>
            <a:chExt cx="6243758" cy="4775361"/>
          </a:xfrm>
        </p:grpSpPr>
        <p:sp>
          <p:nvSpPr>
            <p:cNvPr id="9225" name="Text Box 134">
              <a:extLst>
                <a:ext uri="{FF2B5EF4-FFF2-40B4-BE49-F238E27FC236}">
                  <a16:creationId xmlns:a16="http://schemas.microsoft.com/office/drawing/2014/main" id="{CAD5F3C6-FA08-4EEB-A4FD-44318AA8F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1558" y="1834394"/>
              <a:ext cx="2549878" cy="3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HIV RNA &lt; 50 c/mL</a:t>
              </a:r>
            </a:p>
          </p:txBody>
        </p:sp>
        <p:sp>
          <p:nvSpPr>
            <p:cNvPr id="9226" name="Rectangle 133">
              <a:extLst>
                <a:ext uri="{FF2B5EF4-FFF2-40B4-BE49-F238E27FC236}">
                  <a16:creationId xmlns:a16="http://schemas.microsoft.com/office/drawing/2014/main" id="{CD70EEA7-F65D-47CF-A999-12A92A807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087" y="3071813"/>
              <a:ext cx="790577" cy="22764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27" name="Rectangle 135">
              <a:extLst>
                <a:ext uri="{FF2B5EF4-FFF2-40B4-BE49-F238E27FC236}">
                  <a16:creationId xmlns:a16="http://schemas.microsoft.com/office/drawing/2014/main" id="{B1EC59E8-148E-4674-A2C9-B8A33643F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41" y="457491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9228" name="Rectangle 136">
              <a:extLst>
                <a:ext uri="{FF2B5EF4-FFF2-40B4-BE49-F238E27FC236}">
                  <a16:creationId xmlns:a16="http://schemas.microsoft.com/office/drawing/2014/main" id="{C8B66205-EF09-4C69-87B8-19030C619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41" y="388276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9229" name="Rectangle 137">
              <a:extLst>
                <a:ext uri="{FF2B5EF4-FFF2-40B4-BE49-F238E27FC236}">
                  <a16:creationId xmlns:a16="http://schemas.microsoft.com/office/drawing/2014/main" id="{1BB04834-FDCB-49DE-9853-FD48D2B913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082" y="2501643"/>
              <a:ext cx="2548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9230" name="Rectangle 138">
              <a:extLst>
                <a:ext uri="{FF2B5EF4-FFF2-40B4-BE49-F238E27FC236}">
                  <a16:creationId xmlns:a16="http://schemas.microsoft.com/office/drawing/2014/main" id="{24D84C1D-47D0-40B9-93D1-0EDD0017B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41" y="319220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9231" name="Line 139">
              <a:extLst>
                <a:ext uri="{FF2B5EF4-FFF2-40B4-BE49-F238E27FC236}">
                  <a16:creationId xmlns:a16="http://schemas.microsoft.com/office/drawing/2014/main" id="{C011D16C-C9F5-4B7F-90BB-B9EDB722F9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6856" y="4667250"/>
              <a:ext cx="11941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2" name="Line 140">
              <a:extLst>
                <a:ext uri="{FF2B5EF4-FFF2-40B4-BE49-F238E27FC236}">
                  <a16:creationId xmlns:a16="http://schemas.microsoft.com/office/drawing/2014/main" id="{3AEDD9AF-FF9B-4914-8A39-255FB17A95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6856" y="3976688"/>
              <a:ext cx="11941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3" name="Line 141">
              <a:extLst>
                <a:ext uri="{FF2B5EF4-FFF2-40B4-BE49-F238E27FC236}">
                  <a16:creationId xmlns:a16="http://schemas.microsoft.com/office/drawing/2014/main" id="{45498E4E-001E-482D-9E63-17A7F275E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2299" y="2592388"/>
              <a:ext cx="11941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4" name="Line 142">
              <a:extLst>
                <a:ext uri="{FF2B5EF4-FFF2-40B4-BE49-F238E27FC236}">
                  <a16:creationId xmlns:a16="http://schemas.microsoft.com/office/drawing/2014/main" id="{A2CDB53B-0818-4A0D-A35D-99C720A78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2299" y="3282950"/>
              <a:ext cx="11941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5" name="Line 143">
              <a:extLst>
                <a:ext uri="{FF2B5EF4-FFF2-40B4-BE49-F238E27FC236}">
                  <a16:creationId xmlns:a16="http://schemas.microsoft.com/office/drawing/2014/main" id="{FB0162DE-32BB-401E-9F0A-7A5BD5A14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4208" y="2582863"/>
              <a:ext cx="2058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6" name="Rectangle 144">
              <a:extLst>
                <a:ext uri="{FF2B5EF4-FFF2-40B4-BE49-F238E27FC236}">
                  <a16:creationId xmlns:a16="http://schemas.microsoft.com/office/drawing/2014/main" id="{04338F3D-D058-4CBE-9B11-535DB0D26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374" y="2725350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83</a:t>
              </a:r>
            </a:p>
          </p:txBody>
        </p:sp>
        <p:sp>
          <p:nvSpPr>
            <p:cNvPr id="9237" name="Rectangle 145">
              <a:extLst>
                <a:ext uri="{FF2B5EF4-FFF2-40B4-BE49-F238E27FC236}">
                  <a16:creationId xmlns:a16="http://schemas.microsoft.com/office/drawing/2014/main" id="{34B3D518-2976-408D-BA0A-599D55879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0716" y="2725350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83</a:t>
              </a:r>
            </a:p>
          </p:txBody>
        </p:sp>
        <p:sp>
          <p:nvSpPr>
            <p:cNvPr id="9238" name="Text Box 148">
              <a:extLst>
                <a:ext uri="{FF2B5EF4-FFF2-40B4-BE49-F238E27FC236}">
                  <a16:creationId xmlns:a16="http://schemas.microsoft.com/office/drawing/2014/main" id="{0C407884-553E-4B1A-9958-C359E5430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334" y="2106613"/>
              <a:ext cx="502346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39" name="Rectangle 151">
              <a:extLst>
                <a:ext uri="{FF2B5EF4-FFF2-40B4-BE49-F238E27FC236}">
                  <a16:creationId xmlns:a16="http://schemas.microsoft.com/office/drawing/2014/main" id="{6E46E689-40D5-401B-BCAB-75FCEDEE0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7429" y="3071813"/>
              <a:ext cx="790577" cy="227647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40" name="ZoneTexte 86">
              <a:extLst>
                <a:ext uri="{FF2B5EF4-FFF2-40B4-BE49-F238E27FC236}">
                  <a16:creationId xmlns:a16="http://schemas.microsoft.com/office/drawing/2014/main" id="{54709BE4-66DA-4D52-B31B-4E91FE0680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242" y="5686425"/>
              <a:ext cx="223009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</a:rPr>
                <a:t>Adjusted 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difference 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from logistic-regression 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model (95% CI)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- 0.4% (- 5.9 ; 5.2)</a:t>
              </a:r>
            </a:p>
          </p:txBody>
        </p:sp>
        <p:sp>
          <p:nvSpPr>
            <p:cNvPr id="9241" name="Rectangle 133">
              <a:extLst>
                <a:ext uri="{FF2B5EF4-FFF2-40B4-BE49-F238E27FC236}">
                  <a16:creationId xmlns:a16="http://schemas.microsoft.com/office/drawing/2014/main" id="{FA112464-BEAE-4A6E-8702-3BC20ECD3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1822" y="3021073"/>
              <a:ext cx="790577" cy="232721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42" name="Rectangle 144">
              <a:extLst>
                <a:ext uri="{FF2B5EF4-FFF2-40B4-BE49-F238E27FC236}">
                  <a16:creationId xmlns:a16="http://schemas.microsoft.com/office/drawing/2014/main" id="{236F8E78-D10A-42E2-A3F9-DC2EE1CA8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755" y="2620963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84</a:t>
              </a:r>
            </a:p>
          </p:txBody>
        </p:sp>
        <p:sp>
          <p:nvSpPr>
            <p:cNvPr id="9243" name="Rectangle 145">
              <a:extLst>
                <a:ext uri="{FF2B5EF4-FFF2-40B4-BE49-F238E27FC236}">
                  <a16:creationId xmlns:a16="http://schemas.microsoft.com/office/drawing/2014/main" id="{19D02B99-E7A8-4F05-941F-FA5836A969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4176" y="2725350"/>
              <a:ext cx="3834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83</a:t>
              </a:r>
            </a:p>
          </p:txBody>
        </p:sp>
        <p:sp>
          <p:nvSpPr>
            <p:cNvPr id="9244" name="Rectangle 151">
              <a:extLst>
                <a:ext uri="{FF2B5EF4-FFF2-40B4-BE49-F238E27FC236}">
                  <a16:creationId xmlns:a16="http://schemas.microsoft.com/office/drawing/2014/main" id="{DD594F50-1014-4DC3-AD26-418C2789C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4164" y="3071813"/>
              <a:ext cx="790577" cy="227647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45" name="Rectangle 40">
              <a:extLst>
                <a:ext uri="{FF2B5EF4-FFF2-40B4-BE49-F238E27FC236}">
                  <a16:creationId xmlns:a16="http://schemas.microsoft.com/office/drawing/2014/main" id="{83BBBEB2-2CD1-4776-A3D1-A9F73A046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548" y="2155538"/>
              <a:ext cx="118792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600">
                  <a:solidFill>
                    <a:srgbClr val="000066"/>
                  </a:solidFill>
                  <a:cs typeface="Arial" panose="020B0604020202020204" pitchFamily="34" charset="0"/>
                </a:rPr>
                <a:t>Primary</a:t>
              </a:r>
              <a:br>
                <a:rPr lang="en-GB" altLang="fr-FR" sz="160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en-GB" altLang="fr-FR" sz="1600">
                  <a:solidFill>
                    <a:srgbClr val="000066"/>
                  </a:solidFill>
                  <a:cs typeface="Arial" panose="020B0604020202020204" pitchFamily="34" charset="0"/>
                </a:rPr>
                <a:t>analysis</a:t>
              </a:r>
              <a:endParaRPr lang="en-GB" altLang="fr-FR" sz="18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246" name="ZoneTexte 86">
              <a:extLst>
                <a:ext uri="{FF2B5EF4-FFF2-40B4-BE49-F238E27FC236}">
                  <a16:creationId xmlns:a16="http://schemas.microsoft.com/office/drawing/2014/main" id="{7113DDE0-681A-4CBD-8B75-A35019D13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1190" y="5686425"/>
              <a:ext cx="1830694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</a:rPr>
                <a:t>Adjusted 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(95% CI)</a:t>
              </a: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500">
                  <a:solidFill>
                    <a:srgbClr val="000066"/>
                  </a:solidFill>
                  <a:cs typeface="Arial" panose="020B0604020202020204" pitchFamily="34" charset="0"/>
                </a:rPr>
                <a:t>0.8 % (- 4.8 ; 6.5)</a:t>
              </a:r>
            </a:p>
          </p:txBody>
        </p:sp>
        <p:sp>
          <p:nvSpPr>
            <p:cNvPr id="9247" name="Line 146">
              <a:extLst>
                <a:ext uri="{FF2B5EF4-FFF2-40B4-BE49-F238E27FC236}">
                  <a16:creationId xmlns:a16="http://schemas.microsoft.com/office/drawing/2014/main" id="{96B5F594-BC55-4048-8BD2-F9D2C4979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6856" y="5349973"/>
              <a:ext cx="449846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48" name="Rectangle 40">
              <a:extLst>
                <a:ext uri="{FF2B5EF4-FFF2-40B4-BE49-F238E27FC236}">
                  <a16:creationId xmlns:a16="http://schemas.microsoft.com/office/drawing/2014/main" id="{F65E96FA-65BE-4A0A-8026-6BEABB260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405" y="5368925"/>
              <a:ext cx="166977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600" b="1">
                  <a:solidFill>
                    <a:srgbClr val="000066"/>
                  </a:solidFill>
                  <a:cs typeface="Arial" panose="020B0604020202020204" pitchFamily="34" charset="0"/>
                </a:rPr>
                <a:t>ITT, TLOVR</a:t>
              </a:r>
            </a:p>
          </p:txBody>
        </p:sp>
        <p:sp>
          <p:nvSpPr>
            <p:cNvPr id="9249" name="Rectangle 41">
              <a:extLst>
                <a:ext uri="{FF2B5EF4-FFF2-40B4-BE49-F238E27FC236}">
                  <a16:creationId xmlns:a16="http://schemas.microsoft.com/office/drawing/2014/main" id="{28DB1CED-B0C9-4DC3-9781-6C43D1721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2927" y="5368925"/>
              <a:ext cx="286722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600" b="1">
                  <a:solidFill>
                    <a:srgbClr val="000066"/>
                  </a:solidFill>
                  <a:cs typeface="Arial" panose="020B0604020202020204" pitchFamily="34" charset="0"/>
                </a:rPr>
                <a:t>Per protocol, TLOVR</a:t>
              </a:r>
            </a:p>
          </p:txBody>
        </p:sp>
        <p:sp>
          <p:nvSpPr>
            <p:cNvPr id="9250" name="AutoShape 165">
              <a:extLst>
                <a:ext uri="{FF2B5EF4-FFF2-40B4-BE49-F238E27FC236}">
                  <a16:creationId xmlns:a16="http://schemas.microsoft.com/office/drawing/2014/main" id="{88727B4C-50AD-4445-B3F7-84A7742D3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430" y="1878795"/>
              <a:ext cx="1866662" cy="592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9251" name="Rectangle 3">
              <a:extLst>
                <a:ext uri="{FF2B5EF4-FFF2-40B4-BE49-F238E27FC236}">
                  <a16:creationId xmlns:a16="http://schemas.microsoft.com/office/drawing/2014/main" id="{5650A289-A88B-4D2D-9EC4-12B40A88F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4967" y="1977220"/>
              <a:ext cx="177800" cy="1444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9252" name="Rectangle 4">
              <a:extLst>
                <a:ext uri="{FF2B5EF4-FFF2-40B4-BE49-F238E27FC236}">
                  <a16:creationId xmlns:a16="http://schemas.microsoft.com/office/drawing/2014/main" id="{D4C4866C-3931-4F98-AFA3-91464A9DC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4967" y="2218112"/>
              <a:ext cx="177800" cy="144463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9253" name="ZoneTexte 84">
              <a:extLst>
                <a:ext uri="{FF2B5EF4-FFF2-40B4-BE49-F238E27FC236}">
                  <a16:creationId xmlns:a16="http://schemas.microsoft.com/office/drawing/2014/main" id="{95A316A0-996E-4906-B61E-5894593F20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2130" y="1856570"/>
              <a:ext cx="15882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</a:rPr>
                <a:t>RPV + TDF/FTC</a:t>
              </a:r>
            </a:p>
          </p:txBody>
        </p:sp>
        <p:sp>
          <p:nvSpPr>
            <p:cNvPr id="9254" name="ZoneTexte 85">
              <a:extLst>
                <a:ext uri="{FF2B5EF4-FFF2-40B4-BE49-F238E27FC236}">
                  <a16:creationId xmlns:a16="http://schemas.microsoft.com/office/drawing/2014/main" id="{A81204C8-BD67-4E3C-BED1-581189EBF1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2130" y="2111950"/>
              <a:ext cx="155512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</a:rPr>
                <a:t>EFV + TDF/FTC</a:t>
              </a:r>
            </a:p>
          </p:txBody>
        </p:sp>
        <p:sp>
          <p:nvSpPr>
            <p:cNvPr id="9255" name="Rectangle 135">
              <a:extLst>
                <a:ext uri="{FF2B5EF4-FFF2-40B4-BE49-F238E27FC236}">
                  <a16:creationId xmlns:a16="http://schemas.microsoft.com/office/drawing/2014/main" id="{CA3841FB-EFAE-4E0F-BDC5-4287AEB69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000" y="5246529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E361C3E-CB10-405A-B60C-7DFF40F42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128713"/>
            <a:ext cx="868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Virologic response to treatment at week 48 by subgroups</a:t>
            </a:r>
          </a:p>
        </p:txBody>
      </p:sp>
      <p:grpSp>
        <p:nvGrpSpPr>
          <p:cNvPr id="11267" name="Grouper 98">
            <a:extLst>
              <a:ext uri="{FF2B5EF4-FFF2-40B4-BE49-F238E27FC236}">
                <a16:creationId xmlns:a16="http://schemas.microsoft.com/office/drawing/2014/main" id="{3C1C9345-EDB4-4F70-88DF-CFAD8BC80588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8338" cy="287337"/>
            <a:chOff x="0" y="6570663"/>
            <a:chExt cx="667756" cy="288111"/>
          </a:xfrm>
        </p:grpSpPr>
        <p:sp>
          <p:nvSpPr>
            <p:cNvPr id="11337" name="AutoShape 162">
              <a:extLst>
                <a:ext uri="{FF2B5EF4-FFF2-40B4-BE49-F238E27FC236}">
                  <a16:creationId xmlns:a16="http://schemas.microsoft.com/office/drawing/2014/main" id="{D80A6795-2874-4DE0-A495-8E135AFDD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667756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38" name="ZoneTexte 23">
              <a:extLst>
                <a:ext uri="{FF2B5EF4-FFF2-40B4-BE49-F238E27FC236}">
                  <a16:creationId xmlns:a16="http://schemas.microsoft.com/office/drawing/2014/main" id="{D4284F9A-C467-4879-85AB-32D7E313B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608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</a:t>
              </a:r>
            </a:p>
          </p:txBody>
        </p:sp>
      </p:grpSp>
      <p:sp>
        <p:nvSpPr>
          <p:cNvPr id="11268" name="Rectangle 27">
            <a:extLst>
              <a:ext uri="{FF2B5EF4-FFF2-40B4-BE49-F238E27FC236}">
                <a16:creationId xmlns:a16="http://schemas.microsoft.com/office/drawing/2014/main" id="{D79ACD38-27C4-4380-A7A6-5ABD838A0C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100">
                <a:ea typeface="ＭＳ Ｐゴシック" panose="020B0600070205080204" pitchFamily="34" charset="-128"/>
              </a:rPr>
              <a:t>ECHO Study: RPV + TDF/FTC QD vs EFV + TDF/FTC QD</a:t>
            </a:r>
          </a:p>
        </p:txBody>
      </p:sp>
      <p:sp>
        <p:nvSpPr>
          <p:cNvPr id="11269" name="ZoneTexte 69">
            <a:extLst>
              <a:ext uri="{FF2B5EF4-FFF2-40B4-BE49-F238E27FC236}">
                <a16:creationId xmlns:a16="http://schemas.microsoft.com/office/drawing/2014/main" id="{548A5EAA-E7CD-4F76-91AA-AB0C29A0E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Molina JM. Lancet 2011;378:238:46</a:t>
            </a:r>
          </a:p>
        </p:txBody>
      </p:sp>
      <p:grpSp>
        <p:nvGrpSpPr>
          <p:cNvPr id="11270" name="Groupe 77">
            <a:extLst>
              <a:ext uri="{FF2B5EF4-FFF2-40B4-BE49-F238E27FC236}">
                <a16:creationId xmlns:a16="http://schemas.microsoft.com/office/drawing/2014/main" id="{C8719EFA-47BA-459F-AF09-5AB4C6AF9956}"/>
              </a:ext>
            </a:extLst>
          </p:cNvPr>
          <p:cNvGrpSpPr>
            <a:grpSpLocks/>
          </p:cNvGrpSpPr>
          <p:nvPr/>
        </p:nvGrpSpPr>
        <p:grpSpPr bwMode="auto">
          <a:xfrm>
            <a:off x="157163" y="1820863"/>
            <a:ext cx="8807450" cy="4656137"/>
            <a:chOff x="157545" y="1821365"/>
            <a:chExt cx="8806943" cy="4656120"/>
          </a:xfrm>
        </p:grpSpPr>
        <p:sp>
          <p:nvSpPr>
            <p:cNvPr id="11271" name="Text Box 134">
              <a:extLst>
                <a:ext uri="{FF2B5EF4-FFF2-40B4-BE49-F238E27FC236}">
                  <a16:creationId xmlns:a16="http://schemas.microsoft.com/office/drawing/2014/main" id="{8C92D375-4C9A-4FF8-B53C-98924B61A7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6006" y="1821365"/>
              <a:ext cx="3213515" cy="549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HIV RNA &lt; 50 c/mL (ITT, TLOVR)</a:t>
              </a:r>
            </a:p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according to baseline HIV RNA</a:t>
              </a:r>
            </a:p>
          </p:txBody>
        </p:sp>
        <p:sp>
          <p:nvSpPr>
            <p:cNvPr id="11272" name="Rectangle 133">
              <a:extLst>
                <a:ext uri="{FF2B5EF4-FFF2-40B4-BE49-F238E27FC236}">
                  <a16:creationId xmlns:a16="http://schemas.microsoft.com/office/drawing/2014/main" id="{6E7ACB7D-4478-47C6-87EF-BF3C0FECA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284" y="3451851"/>
              <a:ext cx="609600" cy="247967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73" name="Rectangle 135">
              <a:extLst>
                <a:ext uri="{FF2B5EF4-FFF2-40B4-BE49-F238E27FC236}">
                  <a16:creationId xmlns:a16="http://schemas.microsoft.com/office/drawing/2014/main" id="{B621A179-7EE1-4C52-B8DC-5BBDFD172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504" y="515815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11274" name="Rectangle 136">
              <a:extLst>
                <a:ext uri="{FF2B5EF4-FFF2-40B4-BE49-F238E27FC236}">
                  <a16:creationId xmlns:a16="http://schemas.microsoft.com/office/drawing/2014/main" id="{C4E9B837-BAF1-4BDB-9552-6881BB7E2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504" y="446600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11275" name="Rectangle 137">
              <a:extLst>
                <a:ext uri="{FF2B5EF4-FFF2-40B4-BE49-F238E27FC236}">
                  <a16:creationId xmlns:a16="http://schemas.microsoft.com/office/drawing/2014/main" id="{076C2044-E20F-4403-9E6C-3C402911A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545" y="3084880"/>
              <a:ext cx="2548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11276" name="Rectangle 138">
              <a:extLst>
                <a:ext uri="{FF2B5EF4-FFF2-40B4-BE49-F238E27FC236}">
                  <a16:creationId xmlns:a16="http://schemas.microsoft.com/office/drawing/2014/main" id="{C6707C30-72D4-40B4-A9FF-56A42793D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504" y="377544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11277" name="Line 139">
              <a:extLst>
                <a:ext uri="{FF2B5EF4-FFF2-40B4-BE49-F238E27FC236}">
                  <a16:creationId xmlns:a16="http://schemas.microsoft.com/office/drawing/2014/main" id="{51BCBB55-98CB-4ECA-B043-7B991440BD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59" y="52504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8" name="Line 140">
              <a:extLst>
                <a:ext uri="{FF2B5EF4-FFF2-40B4-BE49-F238E27FC236}">
                  <a16:creationId xmlns:a16="http://schemas.microsoft.com/office/drawing/2014/main" id="{81C4FDF6-6EFE-49CF-BDA9-262BE66D9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59" y="455992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9" name="Line 141">
              <a:extLst>
                <a:ext uri="{FF2B5EF4-FFF2-40B4-BE49-F238E27FC236}">
                  <a16:creationId xmlns:a16="http://schemas.microsoft.com/office/drawing/2014/main" id="{6F37B23F-4168-419A-B0E3-238474FEAC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059" y="317562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0" name="Line 142">
              <a:extLst>
                <a:ext uri="{FF2B5EF4-FFF2-40B4-BE49-F238E27FC236}">
                  <a16:creationId xmlns:a16="http://schemas.microsoft.com/office/drawing/2014/main" id="{FAB27808-4C9F-41AF-A8A8-5E21177F0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059" y="38661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1" name="Line 143">
              <a:extLst>
                <a:ext uri="{FF2B5EF4-FFF2-40B4-BE49-F238E27FC236}">
                  <a16:creationId xmlns:a16="http://schemas.microsoft.com/office/drawing/2014/main" id="{541B9F2F-4573-46F0-AF1F-0B51509F5A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1547" y="3166101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2" name="Rectangle 144">
              <a:extLst>
                <a:ext uri="{FF2B5EF4-FFF2-40B4-BE49-F238E27FC236}">
                  <a16:creationId xmlns:a16="http://schemas.microsoft.com/office/drawing/2014/main" id="{F2E868D8-B52B-4CA0-94C4-6C92280D0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222" y="3068960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90</a:t>
              </a:r>
            </a:p>
          </p:txBody>
        </p:sp>
        <p:sp>
          <p:nvSpPr>
            <p:cNvPr id="11283" name="Rectangle 145">
              <a:extLst>
                <a:ext uri="{FF2B5EF4-FFF2-40B4-BE49-F238E27FC236}">
                  <a16:creationId xmlns:a16="http://schemas.microsoft.com/office/drawing/2014/main" id="{7F3789C6-B25C-4BCB-9A94-F4D66F1E7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472" y="3256109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83</a:t>
              </a:r>
            </a:p>
          </p:txBody>
        </p:sp>
        <p:sp>
          <p:nvSpPr>
            <p:cNvPr id="11284" name="Text Box 148">
              <a:extLst>
                <a:ext uri="{FF2B5EF4-FFF2-40B4-BE49-F238E27FC236}">
                  <a16:creationId xmlns:a16="http://schemas.microsoft.com/office/drawing/2014/main" id="{1EA29B68-7E41-424D-B9BA-41537AEF82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317" y="2900137"/>
              <a:ext cx="34496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1285" name="Rectangle 151">
              <a:extLst>
                <a:ext uri="{FF2B5EF4-FFF2-40B4-BE49-F238E27FC236}">
                  <a16:creationId xmlns:a16="http://schemas.microsoft.com/office/drawing/2014/main" id="{D8FCE030-3044-4567-9EDA-6892594DE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534" y="3657600"/>
              <a:ext cx="609600" cy="2273926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86" name="Rectangle 133">
              <a:extLst>
                <a:ext uri="{FF2B5EF4-FFF2-40B4-BE49-F238E27FC236}">
                  <a16:creationId xmlns:a16="http://schemas.microsoft.com/office/drawing/2014/main" id="{9BFB6454-D118-4AC7-A72F-146D02238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4367" y="3749675"/>
              <a:ext cx="609600" cy="218185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87" name="Rectangle 144">
              <a:extLst>
                <a:ext uri="{FF2B5EF4-FFF2-40B4-BE49-F238E27FC236}">
                  <a16:creationId xmlns:a16="http://schemas.microsoft.com/office/drawing/2014/main" id="{FBF03663-9EA8-44C3-BCF1-4238F7768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9779" y="3345562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79</a:t>
              </a:r>
            </a:p>
          </p:txBody>
        </p:sp>
        <p:sp>
          <p:nvSpPr>
            <p:cNvPr id="11288" name="Rectangle 145">
              <a:extLst>
                <a:ext uri="{FF2B5EF4-FFF2-40B4-BE49-F238E27FC236}">
                  <a16:creationId xmlns:a16="http://schemas.microsoft.com/office/drawing/2014/main" id="{5A86BC0B-BCE3-4626-868B-481387400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0329" y="3256109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83</a:t>
              </a:r>
            </a:p>
          </p:txBody>
        </p:sp>
        <p:sp>
          <p:nvSpPr>
            <p:cNvPr id="11289" name="Rectangle 151">
              <a:extLst>
                <a:ext uri="{FF2B5EF4-FFF2-40B4-BE49-F238E27FC236}">
                  <a16:creationId xmlns:a16="http://schemas.microsoft.com/office/drawing/2014/main" id="{52B25D94-F77F-49EF-AF8C-E1873B473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7617" y="3657600"/>
              <a:ext cx="609600" cy="2273926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90" name="Line 146">
              <a:extLst>
                <a:ext uri="{FF2B5EF4-FFF2-40B4-BE49-F238E27FC236}">
                  <a16:creationId xmlns:a16="http://schemas.microsoft.com/office/drawing/2014/main" id="{90F3F40B-4622-4A64-99E3-1FFD5310E4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058" y="5942638"/>
              <a:ext cx="464932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91" name="AutoShape 165">
              <a:extLst>
                <a:ext uri="{FF2B5EF4-FFF2-40B4-BE49-F238E27FC236}">
                  <a16:creationId xmlns:a16="http://schemas.microsoft.com/office/drawing/2014/main" id="{1A894219-F131-4596-8A80-D8FC85989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9554" y="2456295"/>
              <a:ext cx="3661521" cy="34710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11292" name="Rectangle 3">
              <a:extLst>
                <a:ext uri="{FF2B5EF4-FFF2-40B4-BE49-F238E27FC236}">
                  <a16:creationId xmlns:a16="http://schemas.microsoft.com/office/drawing/2014/main" id="{54267B34-DBC4-44DF-8D66-12E416C19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9092" y="2554720"/>
              <a:ext cx="177800" cy="1444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11293" name="Rectangle 4">
              <a:extLst>
                <a:ext uri="{FF2B5EF4-FFF2-40B4-BE49-F238E27FC236}">
                  <a16:creationId xmlns:a16="http://schemas.microsoft.com/office/drawing/2014/main" id="{0D5081BC-285D-4B1C-9785-988137CD5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8967" y="2564612"/>
              <a:ext cx="177800" cy="144463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11294" name="ZoneTexte 84">
              <a:extLst>
                <a:ext uri="{FF2B5EF4-FFF2-40B4-BE49-F238E27FC236}">
                  <a16:creationId xmlns:a16="http://schemas.microsoft.com/office/drawing/2014/main" id="{0443E395-B9DD-4516-A9AC-A96F8E7B8D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6255" y="2434070"/>
              <a:ext cx="15882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</a:rPr>
                <a:t>RPV + TDF/FTC</a:t>
              </a:r>
            </a:p>
          </p:txBody>
        </p:sp>
        <p:sp>
          <p:nvSpPr>
            <p:cNvPr id="11295" name="ZoneTexte 85">
              <a:extLst>
                <a:ext uri="{FF2B5EF4-FFF2-40B4-BE49-F238E27FC236}">
                  <a16:creationId xmlns:a16="http://schemas.microsoft.com/office/drawing/2014/main" id="{BF838E6B-1FA8-48F3-9267-88A5BC4779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6130" y="2458450"/>
              <a:ext cx="155512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</a:rPr>
                <a:t>EFV + TDF/FTC</a:t>
              </a:r>
            </a:p>
          </p:txBody>
        </p:sp>
        <p:sp>
          <p:nvSpPr>
            <p:cNvPr id="11296" name="Rectangle 133">
              <a:extLst>
                <a:ext uri="{FF2B5EF4-FFF2-40B4-BE49-F238E27FC236}">
                  <a16:creationId xmlns:a16="http://schemas.microsoft.com/office/drawing/2014/main" id="{D03887BA-5A5E-40C2-B1E1-874688BFC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025" y="3573463"/>
              <a:ext cx="609600" cy="235789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297" name="Rectangle 135">
              <a:extLst>
                <a:ext uri="{FF2B5EF4-FFF2-40B4-BE49-F238E27FC236}">
                  <a16:creationId xmlns:a16="http://schemas.microsoft.com/office/drawing/2014/main" id="{E229B29B-E093-4580-A13E-D970E08AA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6870" y="5157991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11298" name="Rectangle 136">
              <a:extLst>
                <a:ext uri="{FF2B5EF4-FFF2-40B4-BE49-F238E27FC236}">
                  <a16:creationId xmlns:a16="http://schemas.microsoft.com/office/drawing/2014/main" id="{FCC008E4-FCF0-4EE5-96CD-73A6BA59D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6870" y="4465841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11299" name="Rectangle 137">
              <a:extLst>
                <a:ext uri="{FF2B5EF4-FFF2-40B4-BE49-F238E27FC236}">
                  <a16:creationId xmlns:a16="http://schemas.microsoft.com/office/drawing/2014/main" id="{F011C3AC-5425-442A-9FCF-963A23062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1911" y="3084716"/>
              <a:ext cx="2548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11300" name="Rectangle 138">
              <a:extLst>
                <a:ext uri="{FF2B5EF4-FFF2-40B4-BE49-F238E27FC236}">
                  <a16:creationId xmlns:a16="http://schemas.microsoft.com/office/drawing/2014/main" id="{2A96830B-4893-4417-82F5-DE39DA136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6870" y="377527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11301" name="Line 139">
              <a:extLst>
                <a:ext uri="{FF2B5EF4-FFF2-40B4-BE49-F238E27FC236}">
                  <a16:creationId xmlns:a16="http://schemas.microsoft.com/office/drawing/2014/main" id="{7D209406-361D-4093-A7F8-0597CC8811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95800" y="525032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302" name="Line 140">
              <a:extLst>
                <a:ext uri="{FF2B5EF4-FFF2-40B4-BE49-F238E27FC236}">
                  <a16:creationId xmlns:a16="http://schemas.microsoft.com/office/drawing/2014/main" id="{BFD1579A-248D-4424-B45A-5C11637326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95800" y="4559762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303" name="Line 141">
              <a:extLst>
                <a:ext uri="{FF2B5EF4-FFF2-40B4-BE49-F238E27FC236}">
                  <a16:creationId xmlns:a16="http://schemas.microsoft.com/office/drawing/2014/main" id="{5BF5244B-5EEA-4968-A8C1-2979F85AE1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95800" y="3175462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304" name="Line 142">
              <a:extLst>
                <a:ext uri="{FF2B5EF4-FFF2-40B4-BE49-F238E27FC236}">
                  <a16:creationId xmlns:a16="http://schemas.microsoft.com/office/drawing/2014/main" id="{227580E7-062C-427D-A9B4-4E8C6E4434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95800" y="386602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305" name="Line 143">
              <a:extLst>
                <a:ext uri="{FF2B5EF4-FFF2-40B4-BE49-F238E27FC236}">
                  <a16:creationId xmlns:a16="http://schemas.microsoft.com/office/drawing/2014/main" id="{5EB26D93-09EA-4541-86B0-6072327B95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6288" y="3165937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306" name="Rectangle 144">
              <a:extLst>
                <a:ext uri="{FF2B5EF4-FFF2-40B4-BE49-F238E27FC236}">
                  <a16:creationId xmlns:a16="http://schemas.microsoft.com/office/drawing/2014/main" id="{A6AA812E-E338-4699-84EC-1285F2613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6963" y="3170064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86</a:t>
              </a:r>
            </a:p>
          </p:txBody>
        </p:sp>
        <p:sp>
          <p:nvSpPr>
            <p:cNvPr id="11307" name="Rectangle 145">
              <a:extLst>
                <a:ext uri="{FF2B5EF4-FFF2-40B4-BE49-F238E27FC236}">
                  <a16:creationId xmlns:a16="http://schemas.microsoft.com/office/drawing/2014/main" id="{CA9979E8-9276-4E33-B490-E8F024E40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5923" y="3126951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87</a:t>
              </a:r>
            </a:p>
          </p:txBody>
        </p:sp>
        <p:sp>
          <p:nvSpPr>
            <p:cNvPr id="11308" name="Text Box 148">
              <a:extLst>
                <a:ext uri="{FF2B5EF4-FFF2-40B4-BE49-F238E27FC236}">
                  <a16:creationId xmlns:a16="http://schemas.microsoft.com/office/drawing/2014/main" id="{BF9C8FC6-F1F6-4625-9F3F-EACDA9E9E5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7151" y="2900137"/>
              <a:ext cx="34496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1309" name="Rectangle 151">
              <a:extLst>
                <a:ext uri="{FF2B5EF4-FFF2-40B4-BE49-F238E27FC236}">
                  <a16:creationId xmlns:a16="http://schemas.microsoft.com/office/drawing/2014/main" id="{612CE45C-3A02-403F-A56F-6D7DCD24E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5275" y="3540587"/>
              <a:ext cx="609600" cy="239077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10" name="Rectangle 133">
              <a:extLst>
                <a:ext uri="{FF2B5EF4-FFF2-40B4-BE49-F238E27FC236}">
                  <a16:creationId xmlns:a16="http://schemas.microsoft.com/office/drawing/2014/main" id="{F4689760-E44A-4F97-B4E3-D98997381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5888" y="4044950"/>
              <a:ext cx="609600" cy="188641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11" name="Rectangle 151">
              <a:extLst>
                <a:ext uri="{FF2B5EF4-FFF2-40B4-BE49-F238E27FC236}">
                  <a16:creationId xmlns:a16="http://schemas.microsoft.com/office/drawing/2014/main" id="{C1EEBBFB-1D13-42AB-B0C0-93E0998C4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9138" y="3933825"/>
              <a:ext cx="609600" cy="1997536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12" name="Line 146">
              <a:extLst>
                <a:ext uri="{FF2B5EF4-FFF2-40B4-BE49-F238E27FC236}">
                  <a16:creationId xmlns:a16="http://schemas.microsoft.com/office/drawing/2014/main" id="{032B9248-A472-41F5-B791-E8D79E01C2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95800" y="5942474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313" name="Rectangle 144">
              <a:extLst>
                <a:ext uri="{FF2B5EF4-FFF2-40B4-BE49-F238E27FC236}">
                  <a16:creationId xmlns:a16="http://schemas.microsoft.com/office/drawing/2014/main" id="{4E6A8D09-E9FB-4C83-B1C5-CDA77360E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1300" y="3645024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68</a:t>
              </a:r>
            </a:p>
          </p:txBody>
        </p:sp>
        <p:sp>
          <p:nvSpPr>
            <p:cNvPr id="11314" name="Rectangle 145">
              <a:extLst>
                <a:ext uri="{FF2B5EF4-FFF2-40B4-BE49-F238E27FC236}">
                  <a16:creationId xmlns:a16="http://schemas.microsoft.com/office/drawing/2014/main" id="{E76D43BC-97C3-4ADA-9E0E-C08548934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1850" y="3524394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73</a:t>
              </a:r>
            </a:p>
          </p:txBody>
        </p:sp>
        <p:sp>
          <p:nvSpPr>
            <p:cNvPr id="11315" name="ZoneTexte 76">
              <a:extLst>
                <a:ext uri="{FF2B5EF4-FFF2-40B4-BE49-F238E27FC236}">
                  <a16:creationId xmlns:a16="http://schemas.microsoft.com/office/drawing/2014/main" id="{075CFD9A-E9DD-4B69-9970-F3106747B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170" y="6200486"/>
              <a:ext cx="13136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 u="sng">
                  <a:solidFill>
                    <a:srgbClr val="000066"/>
                  </a:solidFill>
                </a:rPr>
                <a:t>&lt;</a:t>
              </a:r>
              <a:r>
                <a:rPr lang="fr-FR" altLang="fr-FR" sz="1200" b="1">
                  <a:solidFill>
                    <a:srgbClr val="000066"/>
                  </a:solidFill>
                </a:rPr>
                <a:t> 100,000 c/mL</a:t>
              </a:r>
            </a:p>
          </p:txBody>
        </p:sp>
        <p:sp>
          <p:nvSpPr>
            <p:cNvPr id="11316" name="ZoneTexte 78">
              <a:extLst>
                <a:ext uri="{FF2B5EF4-FFF2-40B4-BE49-F238E27FC236}">
                  <a16:creationId xmlns:a16="http://schemas.microsoft.com/office/drawing/2014/main" id="{F63D310B-5AFA-4CFC-90DE-7149BE47E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585" y="6200486"/>
              <a:ext cx="17849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>
                  <a:solidFill>
                    <a:srgbClr val="000066"/>
                  </a:solidFill>
                </a:rPr>
                <a:t>100,000-500,000 c/mL</a:t>
              </a:r>
            </a:p>
          </p:txBody>
        </p:sp>
        <p:sp>
          <p:nvSpPr>
            <p:cNvPr id="11317" name="ZoneTexte 79">
              <a:extLst>
                <a:ext uri="{FF2B5EF4-FFF2-40B4-BE49-F238E27FC236}">
                  <a16:creationId xmlns:a16="http://schemas.microsoft.com/office/drawing/2014/main" id="{846ADA88-A69C-4B0E-859B-1ECB0F68D3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7914" y="6200486"/>
              <a:ext cx="13136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>
                  <a:solidFill>
                    <a:srgbClr val="000066"/>
                  </a:solidFill>
                </a:rPr>
                <a:t>&gt; 500,000 c/mL</a:t>
              </a:r>
            </a:p>
          </p:txBody>
        </p:sp>
        <p:sp>
          <p:nvSpPr>
            <p:cNvPr id="11318" name="Rectangle 133">
              <a:extLst>
                <a:ext uri="{FF2B5EF4-FFF2-40B4-BE49-F238E27FC236}">
                  <a16:creationId xmlns:a16="http://schemas.microsoft.com/office/drawing/2014/main" id="{8E81E62D-DF6E-4F63-ABD5-9FDA40870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6397" y="4221163"/>
              <a:ext cx="609600" cy="171036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19" name="Rectangle 151">
              <a:extLst>
                <a:ext uri="{FF2B5EF4-FFF2-40B4-BE49-F238E27FC236}">
                  <a16:creationId xmlns:a16="http://schemas.microsoft.com/office/drawing/2014/main" id="{59A3971F-C352-4928-AD7A-B176AF3F7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9647" y="3709988"/>
              <a:ext cx="609600" cy="222153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1320" name="Rectangle 144">
              <a:extLst>
                <a:ext uri="{FF2B5EF4-FFF2-40B4-BE49-F238E27FC236}">
                  <a16:creationId xmlns:a16="http://schemas.microsoft.com/office/drawing/2014/main" id="{05099196-86CF-4358-B603-83213BDEC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1843" y="3820978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62</a:t>
              </a:r>
            </a:p>
          </p:txBody>
        </p:sp>
        <p:sp>
          <p:nvSpPr>
            <p:cNvPr id="11321" name="Rectangle 145">
              <a:extLst>
                <a:ext uri="{FF2B5EF4-FFF2-40B4-BE49-F238E27FC236}">
                  <a16:creationId xmlns:a16="http://schemas.microsoft.com/office/drawing/2014/main" id="{A3DE7771-95EE-4F7E-8BF8-DAA1F7B4E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2393" y="3304234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400" b="1">
                  <a:solidFill>
                    <a:srgbClr val="EA7500"/>
                  </a:solidFill>
                  <a:cs typeface="Arial" panose="020B0604020202020204" pitchFamily="34" charset="0"/>
                </a:rPr>
                <a:t>81</a:t>
              </a:r>
            </a:p>
          </p:txBody>
        </p:sp>
        <p:sp>
          <p:nvSpPr>
            <p:cNvPr id="11322" name="Rectangle 144">
              <a:extLst>
                <a:ext uri="{FF2B5EF4-FFF2-40B4-BE49-F238E27FC236}">
                  <a16:creationId xmlns:a16="http://schemas.microsoft.com/office/drawing/2014/main" id="{E424BCCB-C3B0-47E6-AA0F-1B1EB8787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943" y="588593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181</a:t>
              </a:r>
            </a:p>
          </p:txBody>
        </p:sp>
        <p:sp>
          <p:nvSpPr>
            <p:cNvPr id="11323" name="Rectangle 145">
              <a:extLst>
                <a:ext uri="{FF2B5EF4-FFF2-40B4-BE49-F238E27FC236}">
                  <a16:creationId xmlns:a16="http://schemas.microsoft.com/office/drawing/2014/main" id="{779F67D1-468A-433F-AC84-7A482E521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3493" y="588593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163</a:t>
              </a:r>
            </a:p>
          </p:txBody>
        </p:sp>
        <p:sp>
          <p:nvSpPr>
            <p:cNvPr id="11324" name="Rectangle 144">
              <a:extLst>
                <a:ext uri="{FF2B5EF4-FFF2-40B4-BE49-F238E27FC236}">
                  <a16:creationId xmlns:a16="http://schemas.microsoft.com/office/drawing/2014/main" id="{5779054E-0761-479C-B182-B1C5805F0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0829" y="588593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131</a:t>
              </a:r>
            </a:p>
          </p:txBody>
        </p:sp>
        <p:sp>
          <p:nvSpPr>
            <p:cNvPr id="11325" name="Rectangle 145">
              <a:extLst>
                <a:ext uri="{FF2B5EF4-FFF2-40B4-BE49-F238E27FC236}">
                  <a16:creationId xmlns:a16="http://schemas.microsoft.com/office/drawing/2014/main" id="{24218E84-5B1C-45FB-80D4-73C927798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1379" y="588593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134</a:t>
              </a:r>
            </a:p>
          </p:txBody>
        </p:sp>
        <p:sp>
          <p:nvSpPr>
            <p:cNvPr id="11326" name="Rectangle 144">
              <a:extLst>
                <a:ext uri="{FF2B5EF4-FFF2-40B4-BE49-F238E27FC236}">
                  <a16:creationId xmlns:a16="http://schemas.microsoft.com/office/drawing/2014/main" id="{0734AB46-EA63-4177-A5F7-06030FBC0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1272" y="5885938"/>
              <a:ext cx="3545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11327" name="Rectangle 145">
              <a:extLst>
                <a:ext uri="{FF2B5EF4-FFF2-40B4-BE49-F238E27FC236}">
                  <a16:creationId xmlns:a16="http://schemas.microsoft.com/office/drawing/2014/main" id="{B499260E-0829-46D5-A9A1-74C09EE2C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4194" y="5885938"/>
              <a:ext cx="3545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47</a:t>
              </a:r>
            </a:p>
          </p:txBody>
        </p:sp>
        <p:sp>
          <p:nvSpPr>
            <p:cNvPr id="11328" name="Text Box 134">
              <a:extLst>
                <a:ext uri="{FF2B5EF4-FFF2-40B4-BE49-F238E27FC236}">
                  <a16:creationId xmlns:a16="http://schemas.microsoft.com/office/drawing/2014/main" id="{436766AD-B16C-491E-9AD0-5D93B3ABC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1407" y="1821365"/>
              <a:ext cx="3381073" cy="549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HIV RNA &lt; 50 c/mL (ITT, TLOVR)</a:t>
              </a:r>
            </a:p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  <a:buClrTx/>
                <a:buFontTx/>
                <a:buNone/>
              </a:pPr>
              <a:r>
                <a:rPr lang="en-GB" altLang="fr-FR" sz="1800" b="1">
                  <a:solidFill>
                    <a:srgbClr val="33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according to adherence rate</a:t>
              </a:r>
            </a:p>
          </p:txBody>
        </p:sp>
        <p:sp>
          <p:nvSpPr>
            <p:cNvPr id="11329" name="ZoneTexte 91">
              <a:extLst>
                <a:ext uri="{FF2B5EF4-FFF2-40B4-BE49-F238E27FC236}">
                  <a16:creationId xmlns:a16="http://schemas.microsoft.com/office/drawing/2014/main" id="{3571B5E1-5A57-4E68-A99A-FE25C2E80C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3334" y="6200486"/>
              <a:ext cx="14606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>
                  <a:solidFill>
                    <a:srgbClr val="000066"/>
                  </a:solidFill>
                </a:rPr>
                <a:t>Adherence &gt; 95%</a:t>
              </a:r>
            </a:p>
          </p:txBody>
        </p:sp>
        <p:sp>
          <p:nvSpPr>
            <p:cNvPr id="11330" name="Rectangle 144">
              <a:extLst>
                <a:ext uri="{FF2B5EF4-FFF2-40B4-BE49-F238E27FC236}">
                  <a16:creationId xmlns:a16="http://schemas.microsoft.com/office/drawing/2014/main" id="{01D58B24-2359-406A-9DAE-7A3746242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9061" y="588593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275</a:t>
              </a:r>
            </a:p>
          </p:txBody>
        </p:sp>
        <p:sp>
          <p:nvSpPr>
            <p:cNvPr id="11331" name="Rectangle 145">
              <a:extLst>
                <a:ext uri="{FF2B5EF4-FFF2-40B4-BE49-F238E27FC236}">
                  <a16:creationId xmlns:a16="http://schemas.microsoft.com/office/drawing/2014/main" id="{B1700CD2-0AC1-4811-8AEC-EDCD6FFF6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1983" y="588593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262</a:t>
              </a:r>
            </a:p>
          </p:txBody>
        </p:sp>
        <p:sp>
          <p:nvSpPr>
            <p:cNvPr id="11332" name="ZoneTexte 94">
              <a:extLst>
                <a:ext uri="{FF2B5EF4-FFF2-40B4-BE49-F238E27FC236}">
                  <a16:creationId xmlns:a16="http://schemas.microsoft.com/office/drawing/2014/main" id="{60CFB264-2404-48F3-A4F6-2029FF2EB6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1157" y="6200486"/>
              <a:ext cx="14606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>
                  <a:solidFill>
                    <a:srgbClr val="000066"/>
                  </a:solidFill>
                </a:rPr>
                <a:t>Adherence </a:t>
              </a:r>
              <a:r>
                <a:rPr lang="fr-FR" altLang="fr-FR" sz="1200" b="1" u="sng">
                  <a:solidFill>
                    <a:srgbClr val="000066"/>
                  </a:solidFill>
                </a:rPr>
                <a:t>&lt;</a:t>
              </a:r>
              <a:r>
                <a:rPr lang="fr-FR" altLang="fr-FR" sz="1200" b="1">
                  <a:solidFill>
                    <a:srgbClr val="000066"/>
                  </a:solidFill>
                </a:rPr>
                <a:t> 95%</a:t>
              </a:r>
            </a:p>
          </p:txBody>
        </p:sp>
        <p:sp>
          <p:nvSpPr>
            <p:cNvPr id="11333" name="Rectangle 144">
              <a:extLst>
                <a:ext uri="{FF2B5EF4-FFF2-40B4-BE49-F238E27FC236}">
                  <a16:creationId xmlns:a16="http://schemas.microsoft.com/office/drawing/2014/main" id="{F5B6073E-2FD1-4CF5-8E13-34902324E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6884" y="5885938"/>
              <a:ext cx="3545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44</a:t>
              </a:r>
            </a:p>
          </p:txBody>
        </p:sp>
        <p:sp>
          <p:nvSpPr>
            <p:cNvPr id="11334" name="Rectangle 145">
              <a:extLst>
                <a:ext uri="{FF2B5EF4-FFF2-40B4-BE49-F238E27FC236}">
                  <a16:creationId xmlns:a16="http://schemas.microsoft.com/office/drawing/2014/main" id="{81E52E81-2E2E-40C1-A491-BDF087BE2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9806" y="5885938"/>
              <a:ext cx="3545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>
                  <a:solidFill>
                    <a:srgbClr val="000066"/>
                  </a:solidFill>
                  <a:cs typeface="Arial" panose="020B0604020202020204" pitchFamily="34" charset="0"/>
                </a:rPr>
                <a:t>56</a:t>
              </a:r>
            </a:p>
          </p:txBody>
        </p:sp>
        <p:sp>
          <p:nvSpPr>
            <p:cNvPr id="11335" name="Rectangle 135">
              <a:extLst>
                <a:ext uri="{FF2B5EF4-FFF2-40B4-BE49-F238E27FC236}">
                  <a16:creationId xmlns:a16="http://schemas.microsoft.com/office/drawing/2014/main" id="{376B5918-3CA9-4AAD-827E-FE8CE1EAB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78" y="5839554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1336" name="Rectangle 135">
              <a:extLst>
                <a:ext uri="{FF2B5EF4-FFF2-40B4-BE49-F238E27FC236}">
                  <a16:creationId xmlns:a16="http://schemas.microsoft.com/office/drawing/2014/main" id="{06141359-EBAD-4E59-93EE-373D1EE1A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8854" y="5839554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5">
            <a:extLst>
              <a:ext uri="{FF2B5EF4-FFF2-40B4-BE49-F238E27FC236}">
                <a16:creationId xmlns:a16="http://schemas.microsoft.com/office/drawing/2014/main" id="{94EFB02C-B305-47BF-A550-E088E6250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800" y="1158875"/>
            <a:ext cx="9024938" cy="236855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Font typeface="Wingdings" pitchFamily="-1" charset="2"/>
              <a:buChar char="§"/>
              <a:defRPr/>
            </a:pPr>
            <a:r>
              <a:rPr lang="en-US" sz="2200" b="1" dirty="0" err="1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2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 definition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600" dirty="0">
                <a:ea typeface="ＭＳ Ｐゴシック" pitchFamily="-1" charset="-128"/>
              </a:rPr>
              <a:t>Never suppressed : never achieved 2 consecutive HIV RNA &lt; 50 </a:t>
            </a:r>
            <a:r>
              <a:rPr lang="en-US" sz="1600" dirty="0" err="1">
                <a:ea typeface="ＭＳ Ｐゴシック" pitchFamily="-1" charset="-128"/>
              </a:rPr>
              <a:t>c/mL</a:t>
            </a:r>
            <a:r>
              <a:rPr lang="en-US" sz="1600" dirty="0">
                <a:ea typeface="ＭＳ Ｐゴシック" pitchFamily="-1" charset="-128"/>
              </a:rPr>
              <a:t> and increase</a:t>
            </a:r>
            <a:br>
              <a:rPr lang="en-US" sz="1600" dirty="0">
                <a:ea typeface="ＭＳ Ｐゴシック" pitchFamily="-1" charset="-128"/>
              </a:rPr>
            </a:br>
            <a:r>
              <a:rPr lang="en-US" sz="1600" dirty="0">
                <a:ea typeface="ＭＳ Ｐゴシック" pitchFamily="-1" charset="-128"/>
              </a:rPr>
              <a:t>of HIV RNA </a:t>
            </a:r>
            <a:r>
              <a:rPr lang="en-US" sz="1600" u="sng" dirty="0">
                <a:ea typeface="ＭＳ Ｐゴシック" pitchFamily="-1" charset="-128"/>
              </a:rPr>
              <a:t>&gt;</a:t>
            </a:r>
            <a:r>
              <a:rPr lang="en-US" sz="1600" dirty="0">
                <a:ea typeface="ＭＳ Ｐゴシック" pitchFamily="-1" charset="-128"/>
              </a:rPr>
              <a:t> 0.5 log</a:t>
            </a:r>
            <a:r>
              <a:rPr lang="en-US" sz="1600" baseline="-25000" dirty="0">
                <a:ea typeface="ＭＳ Ｐゴシック" pitchFamily="-1" charset="-128"/>
              </a:rPr>
              <a:t>10</a:t>
            </a:r>
            <a:r>
              <a:rPr lang="en-US" sz="1600" dirty="0">
                <a:ea typeface="ＭＳ Ｐゴシック" pitchFamily="-1" charset="-128"/>
              </a:rPr>
              <a:t> </a:t>
            </a:r>
            <a:r>
              <a:rPr lang="en-US" sz="1600" dirty="0" err="1">
                <a:ea typeface="ＭＳ Ｐゴシック" pitchFamily="-1" charset="-128"/>
              </a:rPr>
              <a:t>c/mL</a:t>
            </a:r>
            <a:r>
              <a:rPr lang="en-US" sz="1600" dirty="0">
                <a:ea typeface="ＭＳ Ｐゴシック" pitchFamily="-1" charset="-128"/>
              </a:rPr>
              <a:t> above the nadir</a:t>
            </a:r>
          </a:p>
          <a:p>
            <a:pPr lvl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sz="1600" dirty="0">
                <a:ea typeface="ＭＳ Ｐゴシック" pitchFamily="-1" charset="-128"/>
              </a:rPr>
              <a:t>Rebounder : achieved 2 consecutive HIV RNA &lt; 50 </a:t>
            </a:r>
            <a:r>
              <a:rPr lang="en-US" sz="1600" dirty="0" err="1">
                <a:ea typeface="ＭＳ Ｐゴシック" pitchFamily="-1" charset="-128"/>
              </a:rPr>
              <a:t>c/mL</a:t>
            </a:r>
            <a:r>
              <a:rPr lang="en-US" sz="1600" dirty="0">
                <a:ea typeface="ＭＳ Ｐゴシック" pitchFamily="-1" charset="-128"/>
              </a:rPr>
              <a:t> with 2 subsequent consecutive (or 1 if last available) HIV RNA </a:t>
            </a:r>
            <a:r>
              <a:rPr lang="en-US" sz="1600" u="sng" dirty="0">
                <a:ea typeface="ＭＳ Ｐゴシック" pitchFamily="-1" charset="-128"/>
              </a:rPr>
              <a:t>&gt;</a:t>
            </a:r>
            <a:r>
              <a:rPr lang="en-US" sz="1600" dirty="0">
                <a:ea typeface="ＭＳ Ｐゴシック" pitchFamily="-1" charset="-128"/>
              </a:rPr>
              <a:t> 50 </a:t>
            </a:r>
            <a:r>
              <a:rPr lang="en-US" sz="1600" dirty="0" err="1">
                <a:ea typeface="ＭＳ Ｐゴシック" pitchFamily="-1" charset="-128"/>
              </a:rPr>
              <a:t>c/mL</a:t>
            </a:r>
            <a:endParaRPr lang="en-US" sz="1600" dirty="0">
              <a:ea typeface="ＭＳ Ｐゴシック" pitchFamily="-1" charset="-128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-1" charset="2"/>
              <a:buChar char="§"/>
              <a:defRPr/>
            </a:pPr>
            <a:r>
              <a:rPr lang="en-US" sz="2200" b="1" dirty="0">
                <a:latin typeface="+mj-lt"/>
                <a:ea typeface="ＭＳ Ｐゴシック" pitchFamily="-1" charset="-128"/>
              </a:rPr>
              <a:t>Criteria for resistance testing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600" dirty="0">
                <a:ea typeface="ＭＳ Ｐゴシック" pitchFamily="-1" charset="-128"/>
              </a:rPr>
              <a:t>All </a:t>
            </a:r>
            <a:r>
              <a:rPr lang="en-US" sz="1600" dirty="0" err="1">
                <a:ea typeface="ＭＳ Ｐゴシック" pitchFamily="-1" charset="-128"/>
              </a:rPr>
              <a:t>virological</a:t>
            </a:r>
            <a:r>
              <a:rPr lang="en-US" sz="1600" dirty="0">
                <a:ea typeface="ＭＳ Ｐゴシック" pitchFamily="-1" charset="-128"/>
              </a:rPr>
              <a:t> failures</a:t>
            </a:r>
          </a:p>
        </p:txBody>
      </p:sp>
      <p:graphicFrame>
        <p:nvGraphicFramePr>
          <p:cNvPr id="210094" name="Group 174">
            <a:extLst>
              <a:ext uri="{FF2B5EF4-FFF2-40B4-BE49-F238E27FC236}">
                <a16:creationId xmlns:a16="http://schemas.microsoft.com/office/drawing/2014/main" id="{2A88B6E7-763F-4EDE-B502-D588B866960C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279400" y="3497263"/>
          <a:ext cx="8469313" cy="3027362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5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2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6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 + TDF/FTC, N = 346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+ TDF/FTC, N = 344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6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 (13%)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 (6%)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Resistance data at time of failure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6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NNRTI mutations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frequent mutations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E138K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K101E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Y181C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K103N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6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NRTI mutations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frequent mutations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M184V/I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K65R</a:t>
                      </a:r>
                    </a:p>
                  </a:txBody>
                  <a:tcPr marT="45711" marB="457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53" name="Rectangle 10">
            <a:extLst>
              <a:ext uri="{FF2B5EF4-FFF2-40B4-BE49-F238E27FC236}">
                <a16:creationId xmlns:a16="http://schemas.microsoft.com/office/drawing/2014/main" id="{EAF5E59F-0442-4F7F-9336-7A77C32FF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25" y="3065463"/>
            <a:ext cx="3055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81000" indent="-3810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fr-FR" b="1">
                <a:solidFill>
                  <a:srgbClr val="333399"/>
                </a:solidFill>
                <a:latin typeface="Calibri" panose="020F0502020204030204" pitchFamily="34" charset="0"/>
              </a:rPr>
              <a:t>Resistance data at week 48</a:t>
            </a:r>
          </a:p>
        </p:txBody>
      </p:sp>
      <p:grpSp>
        <p:nvGrpSpPr>
          <p:cNvPr id="13354" name="Grouper 13">
            <a:extLst>
              <a:ext uri="{FF2B5EF4-FFF2-40B4-BE49-F238E27FC236}">
                <a16:creationId xmlns:a16="http://schemas.microsoft.com/office/drawing/2014/main" id="{AF5A33A0-46F7-4922-B9EB-DC36ADAD7FE7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8338" cy="287337"/>
            <a:chOff x="0" y="6570663"/>
            <a:chExt cx="667756" cy="288111"/>
          </a:xfrm>
        </p:grpSpPr>
        <p:sp>
          <p:nvSpPr>
            <p:cNvPr id="13357" name="AutoShape 162">
              <a:extLst>
                <a:ext uri="{FF2B5EF4-FFF2-40B4-BE49-F238E27FC236}">
                  <a16:creationId xmlns:a16="http://schemas.microsoft.com/office/drawing/2014/main" id="{343A45F4-D048-4D1C-AC01-68652D67C4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667756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58" name="ZoneTexte 23">
              <a:extLst>
                <a:ext uri="{FF2B5EF4-FFF2-40B4-BE49-F238E27FC236}">
                  <a16:creationId xmlns:a16="http://schemas.microsoft.com/office/drawing/2014/main" id="{D0C491D1-7F19-4D65-B4B6-00075FC377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608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</a:t>
              </a:r>
            </a:p>
          </p:txBody>
        </p:sp>
      </p:grpSp>
      <p:sp>
        <p:nvSpPr>
          <p:cNvPr id="13355" name="Rectangle 27">
            <a:extLst>
              <a:ext uri="{FF2B5EF4-FFF2-40B4-BE49-F238E27FC236}">
                <a16:creationId xmlns:a16="http://schemas.microsoft.com/office/drawing/2014/main" id="{16073A57-83BE-49C2-930F-45C6E793D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100">
                <a:ea typeface="ＭＳ Ｐゴシック" panose="020B0600070205080204" pitchFamily="34" charset="-128"/>
              </a:rPr>
              <a:t>ECHO Study: RPV + TDF/FTC QD vs EFV + TDF/FTC QD</a:t>
            </a:r>
          </a:p>
        </p:txBody>
      </p:sp>
      <p:sp>
        <p:nvSpPr>
          <p:cNvPr id="13356" name="ZoneTexte 69">
            <a:extLst>
              <a:ext uri="{FF2B5EF4-FFF2-40B4-BE49-F238E27FC236}">
                <a16:creationId xmlns:a16="http://schemas.microsoft.com/office/drawing/2014/main" id="{06A2B893-2833-4F32-9597-F58A436D0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Molina JM. Lancet 2011;378:238:46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id="{9F6D7873-5338-4376-AC15-413D5A9D70C6}"/>
              </a:ext>
            </a:extLst>
          </p:cNvPr>
          <p:cNvGraphicFramePr>
            <a:graphicFrameLocks noGrp="1"/>
          </p:cNvGraphicFramePr>
          <p:nvPr/>
        </p:nvGraphicFramePr>
        <p:xfrm>
          <a:off x="315913" y="1744663"/>
          <a:ext cx="8466137" cy="3937000"/>
        </p:xfrm>
        <a:graphic>
          <a:graphicData uri="http://schemas.openxmlformats.org/drawingml/2006/table">
            <a:tbl>
              <a:tblPr/>
              <a:tblGrid>
                <a:gridCol w="404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1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29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 + TDF/FTC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+ TDF/FTC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9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Treatment-related adverse event of grade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2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55 (16%)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108 (31%)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9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AE leading to permanent discontinuation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 (2%)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27 (8%)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9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Serious AE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23 (7%)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31 (9%)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53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Treatment-related AE of grade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2 in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2% in either group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Dizziness</a:t>
                      </a: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23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Abnormal dreams or nightmares</a:t>
                      </a: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18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Insomnia</a:t>
                      </a: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9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Nausea</a:t>
                      </a: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9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</a:t>
                      </a: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 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26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0.0002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424" name="Espace réservé du contenu 2">
            <a:extLst>
              <a:ext uri="{FF2B5EF4-FFF2-40B4-BE49-F238E27FC236}">
                <a16:creationId xmlns:a16="http://schemas.microsoft.com/office/drawing/2014/main" id="{91789975-D526-4071-9C48-83F87ECC52D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9688" y="1220788"/>
            <a:ext cx="5629275" cy="466725"/>
          </a:xfrm>
        </p:spPr>
        <p:txBody>
          <a:bodyPr/>
          <a:lstStyle/>
          <a:p>
            <a:pPr>
              <a:lnSpc>
                <a:spcPts val="2275"/>
              </a:lnSpc>
              <a:spcBef>
                <a:spcPct val="0"/>
              </a:spcBef>
            </a:pPr>
            <a:r>
              <a:rPr lang="en-GB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Treatment-emergent adverse events</a:t>
            </a:r>
            <a:endParaRPr lang="en-GB" altLang="fr-FR" sz="1800">
              <a:ea typeface="ＭＳ Ｐゴシック" panose="020B0600070205080204" pitchFamily="34" charset="-128"/>
            </a:endParaRPr>
          </a:p>
        </p:txBody>
      </p:sp>
      <p:grpSp>
        <p:nvGrpSpPr>
          <p:cNvPr id="15425" name="Grouper 12">
            <a:extLst>
              <a:ext uri="{FF2B5EF4-FFF2-40B4-BE49-F238E27FC236}">
                <a16:creationId xmlns:a16="http://schemas.microsoft.com/office/drawing/2014/main" id="{478FE7D1-490A-419B-94DF-26DE4104784C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8338" cy="287337"/>
            <a:chOff x="0" y="6570663"/>
            <a:chExt cx="667756" cy="288111"/>
          </a:xfrm>
        </p:grpSpPr>
        <p:sp>
          <p:nvSpPr>
            <p:cNvPr id="15428" name="AutoShape 162">
              <a:extLst>
                <a:ext uri="{FF2B5EF4-FFF2-40B4-BE49-F238E27FC236}">
                  <a16:creationId xmlns:a16="http://schemas.microsoft.com/office/drawing/2014/main" id="{5FF238BB-1574-46AD-8971-E11CBD061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667756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29" name="ZoneTexte 23">
              <a:extLst>
                <a:ext uri="{FF2B5EF4-FFF2-40B4-BE49-F238E27FC236}">
                  <a16:creationId xmlns:a16="http://schemas.microsoft.com/office/drawing/2014/main" id="{D8CB3593-78EC-4554-879A-BE6E8E49E2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608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</a:t>
              </a:r>
            </a:p>
          </p:txBody>
        </p:sp>
      </p:grpSp>
      <p:sp>
        <p:nvSpPr>
          <p:cNvPr id="15426" name="Rectangle 27">
            <a:extLst>
              <a:ext uri="{FF2B5EF4-FFF2-40B4-BE49-F238E27FC236}">
                <a16:creationId xmlns:a16="http://schemas.microsoft.com/office/drawing/2014/main" id="{CA3D575B-EBCE-401D-9BE5-5BD40E6D7B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100">
                <a:ea typeface="ＭＳ Ｐゴシック" panose="020B0600070205080204" pitchFamily="34" charset="-128"/>
              </a:rPr>
              <a:t>ECHO Study: RPV + TDF/FTC QD vs EFV + TDF/FTC QD</a:t>
            </a:r>
          </a:p>
        </p:txBody>
      </p:sp>
      <p:sp>
        <p:nvSpPr>
          <p:cNvPr id="15427" name="ZoneTexte 69">
            <a:extLst>
              <a:ext uri="{FF2B5EF4-FFF2-40B4-BE49-F238E27FC236}">
                <a16:creationId xmlns:a16="http://schemas.microsoft.com/office/drawing/2014/main" id="{9F34E01C-1704-46B1-AC6B-6351C3F8D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Molina JM. Lancet 2011;378:238:46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>
            <a:extLst>
              <a:ext uri="{FF2B5EF4-FFF2-40B4-BE49-F238E27FC236}">
                <a16:creationId xmlns:a16="http://schemas.microsoft.com/office/drawing/2014/main" id="{7877A51D-9508-413D-AB75-B07640FEA469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9688" y="1220788"/>
            <a:ext cx="5629275" cy="466725"/>
          </a:xfrm>
        </p:spPr>
        <p:txBody>
          <a:bodyPr/>
          <a:lstStyle/>
          <a:p>
            <a:pPr>
              <a:lnSpc>
                <a:spcPts val="2275"/>
              </a:lnSpc>
              <a:spcBef>
                <a:spcPct val="0"/>
              </a:spcBef>
            </a:pPr>
            <a:r>
              <a:rPr lang="en-GB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Adverse events of interest of any grade</a:t>
            </a:r>
            <a:endParaRPr lang="en-GB" altLang="fr-FR" sz="1800">
              <a:ea typeface="ＭＳ Ｐゴシック" panose="020B0600070205080204" pitchFamily="34" charset="-128"/>
            </a:endParaRPr>
          </a:p>
        </p:txBody>
      </p:sp>
      <p:graphicFrame>
        <p:nvGraphicFramePr>
          <p:cNvPr id="11" name="Group 98">
            <a:extLst>
              <a:ext uri="{FF2B5EF4-FFF2-40B4-BE49-F238E27FC236}">
                <a16:creationId xmlns:a16="http://schemas.microsoft.com/office/drawing/2014/main" id="{D7DF6B1C-DFC3-4944-8DA8-803D5C6E7948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670050"/>
          <a:ext cx="8453438" cy="4805363"/>
        </p:xfrm>
        <a:graphic>
          <a:graphicData uri="http://schemas.openxmlformats.org/drawingml/2006/table">
            <a:tbl>
              <a:tblPr/>
              <a:tblGrid>
                <a:gridCol w="403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0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1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7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 + TDF/FTC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+ TDF/FTC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Neurological events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55 (16%)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126 (37%)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Dizziness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22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85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Headache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22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Somnolence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21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Disturbance in attention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Psychiatric events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50 (15%)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86 (25%)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0.0006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Abnormal dreams and nightmares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32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49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0.045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Insomnia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23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Depression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Anxiety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Sleep Disorder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76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 (4%)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50 (15%)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3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Discontinuation because of rash</a:t>
                      </a:r>
                    </a:p>
                  </a:txBody>
                  <a:tcPr marL="90000" marR="90000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391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Mean change in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QTcF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ms (95% CI)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10.9 (9.0 to 12.8)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12.0 (10.1 to 13.7)</a:t>
                      </a: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pSp>
        <p:nvGrpSpPr>
          <p:cNvPr id="17509" name="Grouper 6">
            <a:extLst>
              <a:ext uri="{FF2B5EF4-FFF2-40B4-BE49-F238E27FC236}">
                <a16:creationId xmlns:a16="http://schemas.microsoft.com/office/drawing/2014/main" id="{A47DA0BE-FCF3-4F6E-A31D-C5D4E8438D8E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8338" cy="287337"/>
            <a:chOff x="0" y="6570663"/>
            <a:chExt cx="667756" cy="288111"/>
          </a:xfrm>
        </p:grpSpPr>
        <p:sp>
          <p:nvSpPr>
            <p:cNvPr id="17512" name="AutoShape 162">
              <a:extLst>
                <a:ext uri="{FF2B5EF4-FFF2-40B4-BE49-F238E27FC236}">
                  <a16:creationId xmlns:a16="http://schemas.microsoft.com/office/drawing/2014/main" id="{61531F17-A33F-4F84-8E89-E57983DC4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667756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513" name="ZoneTexte 23">
              <a:extLst>
                <a:ext uri="{FF2B5EF4-FFF2-40B4-BE49-F238E27FC236}">
                  <a16:creationId xmlns:a16="http://schemas.microsoft.com/office/drawing/2014/main" id="{CC24ACD5-3AB9-416B-B226-E27836115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608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</a:t>
              </a:r>
            </a:p>
          </p:txBody>
        </p:sp>
      </p:grpSp>
      <p:sp>
        <p:nvSpPr>
          <p:cNvPr id="17510" name="Rectangle 27">
            <a:extLst>
              <a:ext uri="{FF2B5EF4-FFF2-40B4-BE49-F238E27FC236}">
                <a16:creationId xmlns:a16="http://schemas.microsoft.com/office/drawing/2014/main" id="{D4689A32-93B9-403C-A8A3-90D672E01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100">
                <a:ea typeface="ＭＳ Ｐゴシック" panose="020B0600070205080204" pitchFamily="34" charset="-128"/>
              </a:rPr>
              <a:t>ECHO Study: RPV + TDF/FTC QD vs EFV + TDF/FTC QD</a:t>
            </a:r>
          </a:p>
        </p:txBody>
      </p:sp>
      <p:sp>
        <p:nvSpPr>
          <p:cNvPr id="17511" name="ZoneTexte 69">
            <a:extLst>
              <a:ext uri="{FF2B5EF4-FFF2-40B4-BE49-F238E27FC236}">
                <a16:creationId xmlns:a16="http://schemas.microsoft.com/office/drawing/2014/main" id="{545CCC38-FC9A-44D7-A441-AAF6178D4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Molina JM. Lancet 2011;378:238:46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98">
            <a:extLst>
              <a:ext uri="{FF2B5EF4-FFF2-40B4-BE49-F238E27FC236}">
                <a16:creationId xmlns:a16="http://schemas.microsoft.com/office/drawing/2014/main" id="{D5A8769D-8706-4C1E-A704-55AE19889858}"/>
              </a:ext>
            </a:extLst>
          </p:cNvPr>
          <p:cNvGraphicFramePr>
            <a:graphicFrameLocks noGrp="1"/>
          </p:cNvGraphicFramePr>
          <p:nvPr/>
        </p:nvGraphicFramePr>
        <p:xfrm>
          <a:off x="284163" y="4789488"/>
          <a:ext cx="8710612" cy="1627187"/>
        </p:xfrm>
        <a:graphic>
          <a:graphicData uri="http://schemas.openxmlformats.org/drawingml/2006/table">
            <a:tbl>
              <a:tblPr/>
              <a:tblGrid>
                <a:gridCol w="3446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6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 + TDF/FTC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+ TDF/FTC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0.03 (- 0.06 to 0.11)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0.63 (0.53 to 0.73)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HDL cholesterol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0.07 (0.04 to 0.10)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0.24 (0.21 to 0.27)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cholesterol/HDL cholesterol ratio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- 0.14 (- 0.33 to 0.05)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- 0.24 (- 0.40 to - 0.09)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0.25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LDL cholesterol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- 0.04 (- 0.10 to 0.03)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0.31 (0.23 to 0.39)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0.0001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Triglycerides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/L)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- 0.10 (- 0.19 to - 0.01)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0.16 (- 0.07 to 0.38)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0.01</a:t>
                      </a:r>
                    </a:p>
                  </a:txBody>
                  <a:tcPr marL="90000" marR="90000" marT="46742" marB="46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EE315A52-8FA1-44F2-8053-9F7F077F89D9}"/>
              </a:ext>
            </a:extLst>
          </p:cNvPr>
          <p:cNvSpPr txBox="1">
            <a:spLocks/>
          </p:cNvSpPr>
          <p:nvPr/>
        </p:nvSpPr>
        <p:spPr bwMode="auto">
          <a:xfrm>
            <a:off x="184150" y="4316413"/>
            <a:ext cx="88106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sz="22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Mean (95% CI) change in fasting lipids from baseline to week 48</a:t>
            </a:r>
            <a:endParaRPr lang="en-GB" sz="2200" kern="0" dirty="0">
              <a:solidFill>
                <a:srgbClr val="CC330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2" name="Group 98">
            <a:extLst>
              <a:ext uri="{FF2B5EF4-FFF2-40B4-BE49-F238E27FC236}">
                <a16:creationId xmlns:a16="http://schemas.microsoft.com/office/drawing/2014/main" id="{1900EF84-0F3E-4013-BDAA-77718456409F}"/>
              </a:ext>
            </a:extLst>
          </p:cNvPr>
          <p:cNvGraphicFramePr>
            <a:graphicFrameLocks noGrp="1"/>
          </p:cNvGraphicFramePr>
          <p:nvPr/>
        </p:nvGraphicFramePr>
        <p:xfrm>
          <a:off x="414338" y="1665288"/>
          <a:ext cx="8393112" cy="2527300"/>
        </p:xfrm>
        <a:graphic>
          <a:graphicData uri="http://schemas.openxmlformats.org/drawingml/2006/table">
            <a:tbl>
              <a:tblPr/>
              <a:tblGrid>
                <a:gridCol w="456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3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4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46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 + TDF/FTC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+ TDF/FTC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9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Any abnormality in &gt; 2% in either group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34 (10%)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55 (16%)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Pancreatic amylase</a:t>
                      </a:r>
                    </a:p>
                  </a:txBody>
                  <a:tcPr marL="90000" marR="90000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AST</a:t>
                      </a:r>
                    </a:p>
                  </a:txBody>
                  <a:tcPr marL="90000" marR="90000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Hypophosphatemia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ALT</a:t>
                      </a:r>
                    </a:p>
                  </a:txBody>
                  <a:tcPr marL="90000" marR="90000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LDL cholesterol</a:t>
                      </a:r>
                    </a:p>
                  </a:txBody>
                  <a:tcPr marL="90000" marR="90000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Triglycerides</a:t>
                      </a:r>
                    </a:p>
                  </a:txBody>
                  <a:tcPr marL="90000" marR="90000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</a:t>
                      </a:r>
                    </a:p>
                  </a:txBody>
                  <a:tcPr marL="90000" marR="90000" marT="46811" marB="4681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6176EE59-CC34-4B7B-996D-55E890ED5E91}"/>
              </a:ext>
            </a:extLst>
          </p:cNvPr>
          <p:cNvSpPr txBox="1">
            <a:spLocks/>
          </p:cNvSpPr>
          <p:nvPr/>
        </p:nvSpPr>
        <p:spPr bwMode="auto">
          <a:xfrm>
            <a:off x="184150" y="1198563"/>
            <a:ext cx="85486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US" sz="2200" b="1" kern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Grade 3-4 laboratory abnormalities</a:t>
            </a:r>
            <a:endParaRPr lang="en-US" sz="2200" kern="0">
              <a:solidFill>
                <a:srgbClr val="CC330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9546" name="Grouper 21">
            <a:extLst>
              <a:ext uri="{FF2B5EF4-FFF2-40B4-BE49-F238E27FC236}">
                <a16:creationId xmlns:a16="http://schemas.microsoft.com/office/drawing/2014/main" id="{726A0E92-3598-4A82-B489-4EEC12E41535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668338" cy="287337"/>
            <a:chOff x="0" y="6570663"/>
            <a:chExt cx="667756" cy="288111"/>
          </a:xfrm>
        </p:grpSpPr>
        <p:sp>
          <p:nvSpPr>
            <p:cNvPr id="19549" name="AutoShape 162">
              <a:extLst>
                <a:ext uri="{FF2B5EF4-FFF2-40B4-BE49-F238E27FC236}">
                  <a16:creationId xmlns:a16="http://schemas.microsoft.com/office/drawing/2014/main" id="{98CD0993-B3FC-4824-9714-03ECA13D6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667756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550" name="ZoneTexte 23">
              <a:extLst>
                <a:ext uri="{FF2B5EF4-FFF2-40B4-BE49-F238E27FC236}">
                  <a16:creationId xmlns:a16="http://schemas.microsoft.com/office/drawing/2014/main" id="{8F6C3503-CE61-4BEA-9BC5-8AF72F021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608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ECHO</a:t>
              </a:r>
            </a:p>
          </p:txBody>
        </p:sp>
      </p:grpSp>
      <p:sp>
        <p:nvSpPr>
          <p:cNvPr id="19547" name="Rectangle 27">
            <a:extLst>
              <a:ext uri="{FF2B5EF4-FFF2-40B4-BE49-F238E27FC236}">
                <a16:creationId xmlns:a16="http://schemas.microsoft.com/office/drawing/2014/main" id="{40C167C2-59D6-4573-8608-85E789021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100">
                <a:ea typeface="ＭＳ Ｐゴシック" panose="020B0600070205080204" pitchFamily="34" charset="-128"/>
              </a:rPr>
              <a:t>ECHO Study: RPV + TDF/FTC QD vs EFV + TDF/FTC QD</a:t>
            </a:r>
          </a:p>
        </p:txBody>
      </p:sp>
      <p:sp>
        <p:nvSpPr>
          <p:cNvPr id="19548" name="ZoneTexte 69">
            <a:extLst>
              <a:ext uri="{FF2B5EF4-FFF2-40B4-BE49-F238E27FC236}">
                <a16:creationId xmlns:a16="http://schemas.microsoft.com/office/drawing/2014/main" id="{7255996E-4615-4924-AB57-4955F651E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Molina JM. Lancet 2011;378:238:46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3997</TotalTime>
  <Words>3487</Words>
  <Application>Microsoft Office PowerPoint</Application>
  <PresentationFormat>Affichage à l'écran (4:3)</PresentationFormat>
  <Paragraphs>956</Paragraphs>
  <Slides>23</Slides>
  <Notes>23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2" baseType="lpstr">
      <vt:lpstr>Arial</vt:lpstr>
      <vt:lpstr>Calibri</vt:lpstr>
      <vt:lpstr>ＭＳ Ｐゴシック</vt:lpstr>
      <vt:lpstr>Wingdings</vt:lpstr>
      <vt:lpstr>Cambria</vt:lpstr>
      <vt:lpstr>Verdana</vt:lpstr>
      <vt:lpstr>Symbol</vt:lpstr>
      <vt:lpstr>Trebuchet MS</vt:lpstr>
      <vt:lpstr>ARV_trials_2014</vt:lpstr>
      <vt:lpstr>Comparison of NNRTI vs NNRTI</vt:lpstr>
      <vt:lpstr>ECHO Study: RPV + TDF/FTC QD vs EFV + TDF/FTC QD</vt:lpstr>
      <vt:lpstr>ECHO Study: RPV + TDF/FTC QD vs EFV + TDF/FTC QD</vt:lpstr>
      <vt:lpstr>ECHO Study: RPV + TDF/FTC QD vs EFV + TDF/FTC QD</vt:lpstr>
      <vt:lpstr>ECHO Study: RPV + TDF/FTC QD vs EFV + TDF/FTC QD</vt:lpstr>
      <vt:lpstr>ECHO Study: RPV + TDF/FTC QD vs EFV + TDF/FTC QD</vt:lpstr>
      <vt:lpstr>ECHO Study: RPV + TDF/FTC QD vs EFV + TDF/FTC QD</vt:lpstr>
      <vt:lpstr>ECHO Study: RPV + TDF/FTC QD vs EFV + TDF/FTC QD</vt:lpstr>
      <vt:lpstr>ECHO Study: RPV + TDF/FTC QD vs EFV + TDF/FTC QD</vt:lpstr>
      <vt:lpstr>ECHO Study: RPV + TDF/FTC QD vs EFV + TDF/FTC QD</vt:lpstr>
      <vt:lpstr>THRIVE Study: RPV + 2 NRTI vs EFV + 2 NRTI</vt:lpstr>
      <vt:lpstr>THRIVE Study: RPV + 2 NRTI vs EFV + 2 NRTI</vt:lpstr>
      <vt:lpstr>THRIVE Study: RPV + 2 NRTI vs EFV + 2 NRTI</vt:lpstr>
      <vt:lpstr>THRIVE Study: RPV + 2 NRTI vs EFV + 2 NRTI</vt:lpstr>
      <vt:lpstr>THRIVE Study: RPV + 2 NRTI vs EFV + 2 NRTI</vt:lpstr>
      <vt:lpstr>THRIVE Study: RPV + 2 NRTI vs EFV + 2 NRTI</vt:lpstr>
      <vt:lpstr>THRIVE Study: RPV + 2 NRTI vs EFV + 2 NRTI</vt:lpstr>
      <vt:lpstr>Présentation PowerPoint</vt:lpstr>
      <vt:lpstr>THRIVE Study: RPV + 2 NRTI vs EFV + 2 NRTI</vt:lpstr>
      <vt:lpstr>ECHO &amp; THRIVE Study: W96 results</vt:lpstr>
      <vt:lpstr>Présentation PowerPoint</vt:lpstr>
      <vt:lpstr>ECHO &amp; THRIVE Study: W96 results</vt:lpstr>
      <vt:lpstr>ECHO &amp; THRIVE Study: W96 results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Pilar</cp:lastModifiedBy>
  <cp:revision>170</cp:revision>
  <dcterms:created xsi:type="dcterms:W3CDTF">2014-10-03T07:34:28Z</dcterms:created>
  <dcterms:modified xsi:type="dcterms:W3CDTF">2017-09-04T13:57:45Z</dcterms:modified>
</cp:coreProperties>
</file>