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78" r:id="rId2"/>
    <p:sldId id="257" r:id="rId3"/>
    <p:sldId id="258" r:id="rId4"/>
    <p:sldId id="280" r:id="rId5"/>
    <p:sldId id="275" r:id="rId6"/>
    <p:sldId id="279" r:id="rId7"/>
    <p:sldId id="276" r:id="rId8"/>
    <p:sldId id="262" r:id="rId9"/>
    <p:sldId id="282" r:id="rId10"/>
    <p:sldId id="281" r:id="rId11"/>
    <p:sldId id="277" r:id="rId12"/>
  </p:sldIdLst>
  <p:sldSz cx="9144000" cy="6858000" type="screen4x3"/>
  <p:notesSz cx="6858000" cy="9144000"/>
  <p:custDataLst>
    <p:tags r:id="rId1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CC3300"/>
    <a:srgbClr val="C0C0C0"/>
    <a:srgbClr val="FF9933"/>
    <a:srgbClr val="FFFF66"/>
    <a:srgbClr val="FF9900"/>
    <a:srgbClr val="DDDDDD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128" y="8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2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D0AB3CA-18C4-4ECC-8827-199E697A5D23}" type="datetimeFigureOut">
              <a:rPr lang="fr-FR"/>
              <a:pPr/>
              <a:t>04/09/2017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383092F9-6518-41CD-99D6-C3DAD9C7F1E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5740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409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410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FD19BA41-50C7-4419-BB82-679BE67517FE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1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14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4F17EE06-1F3B-4ABE-A5A9-B2952305D4A3}" type="slidenum">
              <a:rPr lang="fr-FR" sz="1200">
                <a:solidFill>
                  <a:srgbClr val="000000"/>
                </a:solidFill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6CD59867-D9C3-41E2-9BB9-AE14EBF701A8}" type="slidenum">
              <a:rPr 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24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28E1115B-5588-4909-A9FF-A1E43A44FD0B}" type="slidenum">
              <a:rPr lang="fr-FR" sz="1200">
                <a:solidFill>
                  <a:srgbClr val="000000"/>
                </a:solidFill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229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2AD85E01-1455-463E-99A4-EDAAF1ECEBCA}" type="slidenum">
              <a:rPr lang="fr-FR" sz="1200">
                <a:solidFill>
                  <a:srgbClr val="000000"/>
                </a:solidFill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536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953D547D-0528-4865-95F1-53C57D93EED3}" type="slidenum">
              <a:rPr lang="fr-FR" sz="1200">
                <a:latin typeface="Calibri" pitchFamily="34" charset="0"/>
              </a:rPr>
              <a:pPr algn="r" defTabSz="850900"/>
              <a:t>7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A10D505-9600-4039-8913-3B56AC3E9BB7}" type="slidenum">
              <a:rPr lang="fr-FR" sz="1200">
                <a:solidFill>
                  <a:srgbClr val="000000"/>
                </a:solidFill>
              </a:rPr>
              <a:pPr algn="r" defTabSz="850900"/>
              <a:t>8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945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946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26D699C6-2B65-4C77-8A96-AE6864B65254}" type="slidenum">
              <a:rPr lang="fr-FR" sz="1200">
                <a:latin typeface="Calibri" pitchFamily="34" charset="0"/>
              </a:rPr>
              <a:pPr algn="r" defTabSz="850900"/>
              <a:t>9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53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253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4D1CCB3-902A-4586-8C42-B524D539397A}" type="slidenum">
              <a:rPr lang="fr-FR" sz="1200">
                <a:solidFill>
                  <a:srgbClr val="000000"/>
                </a:solidFill>
              </a:rPr>
              <a:pPr algn="r" defTabSz="850900"/>
              <a:t>11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>
                <a:ea typeface="ＭＳ Ｐゴシック" pitchFamily="34" charset="-128"/>
              </a:rPr>
              <a:t>Comparison of NNRTI vs NNRTI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57A894D5-1AAA-4208-9191-762CF300C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" y="1409700"/>
            <a:ext cx="9024938" cy="5303838"/>
          </a:xfrm>
        </p:spPr>
        <p:txBody>
          <a:bodyPr/>
          <a:lstStyle/>
          <a:p>
            <a:r>
              <a:rPr lang="fr-FR" sz="2800" b="1" dirty="0">
                <a:solidFill>
                  <a:srgbClr val="CC0000"/>
                </a:solidFill>
                <a:latin typeface="Calibri" charset="0"/>
                <a:ea typeface="ＭＳ Ｐゴシック" charset="0"/>
                <a:cs typeface="ＭＳ Ｐゴシック" charset="0"/>
              </a:rPr>
              <a:t>ENCORE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EFV vs RPV</a:t>
            </a:r>
          </a:p>
          <a:p>
            <a:pPr lvl="1"/>
            <a:r>
              <a:rPr lang="fr-FR" sz="24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ECHO-THRIVE</a:t>
            </a:r>
          </a:p>
          <a:p>
            <a:pPr lvl="1"/>
            <a:r>
              <a:rPr lang="fr-FR" sz="24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STAR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EFV vs ETR</a:t>
            </a:r>
          </a:p>
          <a:p>
            <a:pPr lvl="1"/>
            <a:r>
              <a:rPr lang="fr-FR" sz="24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SENSE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DOR vs EFV</a:t>
            </a:r>
          </a:p>
          <a:p>
            <a:pPr lvl="1"/>
            <a:r>
              <a:rPr lang="fr-FR" sz="24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DRIVE-AHEAD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ce réservé du contenu 2"/>
          <p:cNvSpPr>
            <a:spLocks noGrp="1"/>
          </p:cNvSpPr>
          <p:nvPr>
            <p:ph idx="1"/>
          </p:nvPr>
        </p:nvSpPr>
        <p:spPr>
          <a:xfrm>
            <a:off x="50800" y="1153588"/>
            <a:ext cx="8861706" cy="2717800"/>
          </a:xfrm>
        </p:spPr>
        <p:txBody>
          <a:bodyPr/>
          <a:lstStyle/>
          <a:p>
            <a:r>
              <a:rPr lang="en-US" sz="2400" b="1" dirty="0" err="1">
                <a:latin typeface="+mj-lt"/>
                <a:ea typeface="ＭＳ Ｐゴシック" pitchFamily="34" charset="-128"/>
              </a:rPr>
              <a:t>Virologic</a:t>
            </a:r>
            <a:r>
              <a:rPr lang="en-US" sz="2400" b="1" dirty="0">
                <a:latin typeface="+mj-lt"/>
                <a:ea typeface="ＭＳ Ｐゴシック" pitchFamily="34" charset="-128"/>
              </a:rPr>
              <a:t> response in patients with baseline NNRTI resistance</a:t>
            </a:r>
          </a:p>
          <a:p>
            <a:pPr lvl="1"/>
            <a:r>
              <a:rPr lang="en-US" sz="2000" dirty="0">
                <a:ea typeface="ＭＳ Ｐゴシック" pitchFamily="34" charset="-128"/>
              </a:rPr>
              <a:t>570 patients with baseline genotypic test : NNRTI resistance, N = 18</a:t>
            </a:r>
          </a:p>
          <a:p>
            <a:pPr lvl="2"/>
            <a:r>
              <a:rPr lang="en-US" sz="1800" dirty="0">
                <a:ea typeface="ＭＳ Ｐゴシック" pitchFamily="34" charset="-128"/>
              </a:rPr>
              <a:t>10 assigned EFV 400</a:t>
            </a:r>
          </a:p>
          <a:p>
            <a:pPr lvl="3"/>
            <a:r>
              <a:rPr lang="en-US" sz="1600" dirty="0">
                <a:ea typeface="ＭＳ Ｐゴシック" pitchFamily="34" charset="-128"/>
              </a:rPr>
              <a:t>6 suppressed at W96 (all on EFV)</a:t>
            </a:r>
          </a:p>
          <a:p>
            <a:pPr lvl="3"/>
            <a:r>
              <a:rPr lang="en-US" sz="1600" dirty="0">
                <a:ea typeface="ＭＳ Ｐゴシック" pitchFamily="34" charset="-128"/>
              </a:rPr>
              <a:t>4 not suppressed at W96 (3/4 on EFV, 1/4 with also baseline FTC resistance)</a:t>
            </a:r>
          </a:p>
          <a:p>
            <a:pPr lvl="2"/>
            <a:r>
              <a:rPr lang="en-US" sz="1800" dirty="0">
                <a:ea typeface="ＭＳ Ｐゴシック" pitchFamily="34" charset="-128"/>
              </a:rPr>
              <a:t>8 assigned EFV 600</a:t>
            </a:r>
          </a:p>
          <a:p>
            <a:pPr lvl="3"/>
            <a:r>
              <a:rPr lang="en-US" sz="1600" dirty="0">
                <a:ea typeface="ＭＳ Ｐゴシック" pitchFamily="34" charset="-128"/>
              </a:rPr>
              <a:t>7 suppressed at W96 (6/7 on EFV)</a:t>
            </a:r>
          </a:p>
          <a:p>
            <a:pPr lvl="3"/>
            <a:r>
              <a:rPr lang="en-US" sz="1600" dirty="0">
                <a:ea typeface="ＭＳ Ｐゴシック" pitchFamily="34" charset="-128"/>
              </a:rPr>
              <a:t>1 not suppressed at W96 (not on EFV)</a:t>
            </a:r>
          </a:p>
        </p:txBody>
      </p:sp>
      <p:sp>
        <p:nvSpPr>
          <p:cNvPr id="20482" name="Espace réservé du contenu 2"/>
          <p:cNvSpPr txBox="1">
            <a:spLocks/>
          </p:cNvSpPr>
          <p:nvPr/>
        </p:nvSpPr>
        <p:spPr bwMode="auto">
          <a:xfrm>
            <a:off x="3577113" y="3905650"/>
            <a:ext cx="23860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None/>
            </a:pPr>
            <a:r>
              <a:rPr lang="en-US" sz="2400" b="1">
                <a:solidFill>
                  <a:srgbClr val="CC3300"/>
                </a:solidFill>
                <a:latin typeface="+mj-lt"/>
              </a:rPr>
              <a:t>Virologic failure*</a:t>
            </a:r>
          </a:p>
        </p:txBody>
      </p:sp>
      <p:graphicFrame>
        <p:nvGraphicFramePr>
          <p:cNvPr id="5" name="Group 98"/>
          <p:cNvGraphicFramePr>
            <a:graphicFrameLocks noGrp="1"/>
          </p:cNvGraphicFramePr>
          <p:nvPr/>
        </p:nvGraphicFramePr>
        <p:xfrm>
          <a:off x="392113" y="4352081"/>
          <a:ext cx="7862887" cy="1388962"/>
        </p:xfrm>
        <a:graphic>
          <a:graphicData uri="http://schemas.openxmlformats.org/drawingml/2006/table">
            <a:tbl>
              <a:tblPr/>
              <a:tblGrid>
                <a:gridCol w="380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5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0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7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4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91" marB="479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400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N = 321</a:t>
                      </a:r>
                    </a:p>
                  </a:txBody>
                  <a:tcPr marL="89999" marR="89999" marT="47991" marB="479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600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N = 309</a:t>
                      </a:r>
                    </a:p>
                  </a:txBody>
                  <a:tcPr marL="89999" marR="89999" marT="47991" marB="479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7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Resistance testing available, N</a:t>
                      </a:r>
                    </a:p>
                  </a:txBody>
                  <a:tcPr marL="89999" marR="89999" marT="47991" marB="479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marL="89999" marR="89999" marT="47991" marB="479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13</a:t>
                      </a:r>
                    </a:p>
                  </a:txBody>
                  <a:tcPr marL="89999" marR="89999" marT="47991" marB="479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74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91" marB="479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NNRTI resistance, N</a:t>
                      </a:r>
                    </a:p>
                  </a:txBody>
                  <a:tcPr marL="89999" marR="89999" marT="47991" marB="479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marL="89999" marR="89999" marT="47991" marB="479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L="89999" marR="89999" marT="47991" marB="479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502" name="Rectangle 5"/>
          <p:cNvSpPr>
            <a:spLocks noChangeArrowheads="1"/>
          </p:cNvSpPr>
          <p:nvPr/>
        </p:nvSpPr>
        <p:spPr bwMode="auto">
          <a:xfrm>
            <a:off x="369888" y="5756463"/>
            <a:ext cx="8612066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2 consecutive HIV RNA &gt; 500 c/</a:t>
            </a:r>
            <a:r>
              <a:rPr lang="en-US" sz="1400" dirty="0" err="1">
                <a:solidFill>
                  <a:srgbClr val="000066"/>
                </a:solidFill>
              </a:rPr>
              <a:t>mL</a:t>
            </a:r>
            <a:endParaRPr lang="en-US" sz="1400" dirty="0">
              <a:solidFill>
                <a:srgbClr val="000066"/>
              </a:solidFill>
            </a:endParaRPr>
          </a:p>
          <a:p>
            <a:r>
              <a:rPr lang="en-US" sz="1400" dirty="0">
                <a:solidFill>
                  <a:srgbClr val="000066"/>
                </a:solidFill>
              </a:rPr>
              <a:t>Among the 36 </a:t>
            </a:r>
            <a:r>
              <a:rPr lang="en-US" sz="1400" dirty="0" err="1">
                <a:solidFill>
                  <a:srgbClr val="000066"/>
                </a:solidFill>
              </a:rPr>
              <a:t>virologic</a:t>
            </a:r>
            <a:r>
              <a:rPr lang="en-US" sz="1400" dirty="0">
                <a:solidFill>
                  <a:srgbClr val="000066"/>
                </a:solidFill>
              </a:rPr>
              <a:t> failures, 5 had baseline NNRTI resistance and 8 were not amplifiable, 23 genotypes could be interpreted</a:t>
            </a:r>
          </a:p>
        </p:txBody>
      </p:sp>
      <p:sp>
        <p:nvSpPr>
          <p:cNvPr id="20503" name="Rectangle 7"/>
          <p:cNvSpPr>
            <a:spLocks noChangeArrowheads="1"/>
          </p:cNvSpPr>
          <p:nvPr/>
        </p:nvSpPr>
        <p:spPr bwMode="auto">
          <a:xfrm>
            <a:off x="4259263" y="6581775"/>
            <a:ext cx="490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CC0000"/>
                </a:solidFill>
              </a:rPr>
              <a:t>ENCORE1 Study Group. Lancet Infect Dis 2015;15:793-802</a:t>
            </a:r>
          </a:p>
        </p:txBody>
      </p:sp>
      <p:sp>
        <p:nvSpPr>
          <p:cNvPr id="2050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fr-FR" sz="3200">
                <a:ea typeface="ＭＳ Ｐゴシック" pitchFamily="34" charset="-128"/>
              </a:rPr>
              <a:t>ENCORE1 Study</a:t>
            </a:r>
            <a:r>
              <a:rPr lang="en-GB" sz="3200">
                <a:ea typeface="ＭＳ Ｐゴシック" pitchFamily="34" charset="-128"/>
              </a:rPr>
              <a:t>: (EFV 400 mg vs 600 mg QD)</a:t>
            </a:r>
            <a:br>
              <a:rPr lang="en-GB" sz="3200">
                <a:ea typeface="ＭＳ Ｐゴシック" pitchFamily="34" charset="-128"/>
              </a:rPr>
            </a:br>
            <a:r>
              <a:rPr lang="en-GB" sz="3200">
                <a:ea typeface="ＭＳ Ｐゴシック" pitchFamily="34" charset="-128"/>
              </a:rPr>
              <a:t>+ TDF/FTC</a:t>
            </a:r>
          </a:p>
        </p:txBody>
      </p:sp>
      <p:grpSp>
        <p:nvGrpSpPr>
          <p:cNvPr id="11" name="Grouper 41"/>
          <p:cNvGrpSpPr>
            <a:grpSpLocks/>
          </p:cNvGrpSpPr>
          <p:nvPr/>
        </p:nvGrpSpPr>
        <p:grpSpPr bwMode="auto">
          <a:xfrm>
            <a:off x="0" y="6570663"/>
            <a:ext cx="863600" cy="287337"/>
            <a:chOff x="0" y="6570663"/>
            <a:chExt cx="1393200" cy="288111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3" name="ZoneTexte 14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ENCORE1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u contenu 2"/>
          <p:cNvSpPr>
            <a:spLocks noGrp="1"/>
          </p:cNvSpPr>
          <p:nvPr>
            <p:ph idx="4294967295"/>
          </p:nvPr>
        </p:nvSpPr>
        <p:spPr>
          <a:xfrm>
            <a:off x="228600" y="1104638"/>
            <a:ext cx="8686800" cy="5303837"/>
          </a:xfrm>
        </p:spPr>
        <p:txBody>
          <a:bodyPr/>
          <a:lstStyle/>
          <a:p>
            <a:pPr>
              <a:spcBef>
                <a:spcPts val="900"/>
              </a:spcBef>
            </a:pPr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Conclusion</a:t>
            </a:r>
          </a:p>
          <a:p>
            <a:pPr lvl="1">
              <a:spcBef>
                <a:spcPts val="900"/>
              </a:spcBef>
            </a:pPr>
            <a:r>
              <a:rPr lang="en-US" sz="2000" dirty="0">
                <a:ea typeface="ＭＳ Ｐゴシック" pitchFamily="34" charset="-128"/>
              </a:rPr>
              <a:t>A reduced dose of 400 mg EFV QD  is non-inferior to the standard dose of 600 mg QD, when combined with TDF/FTC over 96 weeks in ART-naive adults with HIV-1 infection</a:t>
            </a:r>
          </a:p>
          <a:p>
            <a:pPr lvl="1">
              <a:spcBef>
                <a:spcPts val="900"/>
              </a:spcBef>
            </a:pPr>
            <a:r>
              <a:rPr lang="en-US" sz="2000" dirty="0">
                <a:ea typeface="ＭＳ Ｐゴシック" pitchFamily="34" charset="-128"/>
              </a:rPr>
              <a:t>Overall, the frequency of adverse events did not differ and there was no evidence of difference in treatment cessation between groups</a:t>
            </a:r>
          </a:p>
          <a:p>
            <a:pPr lvl="1">
              <a:spcBef>
                <a:spcPts val="900"/>
              </a:spcBef>
            </a:pPr>
            <a:r>
              <a:rPr lang="en-US" sz="2000" dirty="0">
                <a:ea typeface="ＭＳ Ｐゴシック" pitchFamily="34" charset="-128"/>
              </a:rPr>
              <a:t>However, adverse events related to the study drug were more frequent with 600 mg EFV than with 400 mg, and discontinuation due to adverse events more frequent with EFV 600 mg</a:t>
            </a:r>
          </a:p>
          <a:p>
            <a:pPr lvl="1">
              <a:spcBef>
                <a:spcPts val="900"/>
              </a:spcBef>
            </a:pPr>
            <a:r>
              <a:rPr lang="en-US" sz="2000" dirty="0">
                <a:ea typeface="ＭＳ Ｐゴシック" pitchFamily="34" charset="-128"/>
              </a:rPr>
              <a:t>Quality of life, negative emotional state, and </a:t>
            </a:r>
            <a:r>
              <a:rPr lang="en-US" sz="2000" dirty="0" err="1">
                <a:ea typeface="ＭＳ Ｐゴシック" pitchFamily="34" charset="-128"/>
              </a:rPr>
              <a:t>efavirenz</a:t>
            </a:r>
            <a:r>
              <a:rPr lang="en-US" sz="2000" dirty="0">
                <a:ea typeface="ＭＳ Ｐゴシック" pitchFamily="34" charset="-128"/>
              </a:rPr>
              <a:t> side-effect based on specific questionnaires did not differ between EFV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600 and 400 mg QD</a:t>
            </a:r>
          </a:p>
          <a:p>
            <a:pPr lvl="1">
              <a:spcBef>
                <a:spcPts val="900"/>
              </a:spcBef>
            </a:pPr>
            <a:r>
              <a:rPr lang="en-US" sz="2000" dirty="0">
                <a:ea typeface="ＭＳ Ｐゴシック" pitchFamily="34" charset="-128"/>
              </a:rPr>
              <a:t>These findings provide an opportunity to reduce the unit costs of treatment and care models that are based on EFV use (caution when used with </a:t>
            </a:r>
            <a:r>
              <a:rPr lang="en-US" sz="2000" dirty="0" err="1">
                <a:ea typeface="ＭＳ Ｐゴシック" pitchFamily="34" charset="-128"/>
              </a:rPr>
              <a:t>rifampicin</a:t>
            </a:r>
            <a:r>
              <a:rPr lang="en-US" sz="2000" dirty="0">
                <a:ea typeface="ＭＳ Ｐゴシック" pitchFamily="34" charset="-128"/>
              </a:rPr>
              <a:t>)</a:t>
            </a:r>
            <a:endParaRPr lang="en-US" sz="5400" dirty="0">
              <a:ea typeface="ＭＳ Ｐゴシック" pitchFamily="34" charset="-128"/>
            </a:endParaRPr>
          </a:p>
        </p:txBody>
      </p:sp>
      <p:grpSp>
        <p:nvGrpSpPr>
          <p:cNvPr id="21506" name="Grouper 41"/>
          <p:cNvGrpSpPr>
            <a:grpSpLocks/>
          </p:cNvGrpSpPr>
          <p:nvPr/>
        </p:nvGrpSpPr>
        <p:grpSpPr bwMode="auto">
          <a:xfrm>
            <a:off x="0" y="6570663"/>
            <a:ext cx="863600" cy="287337"/>
            <a:chOff x="0" y="6570663"/>
            <a:chExt cx="1393200" cy="288111"/>
          </a:xfrm>
        </p:grpSpPr>
        <p:sp>
          <p:nvSpPr>
            <p:cNvPr id="2150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21510" name="ZoneTexte 5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</a:rPr>
                <a:t>ENCORE1</a:t>
              </a:r>
            </a:p>
          </p:txBody>
        </p:sp>
      </p:grpSp>
      <p:sp>
        <p:nvSpPr>
          <p:cNvPr id="2150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US" sz="3200" dirty="0">
                <a:ea typeface="ＭＳ Ｐゴシック" pitchFamily="34" charset="-128"/>
              </a:rPr>
              <a:t>ENCORE1 Study: (EFV 400 mg </a:t>
            </a:r>
            <a:r>
              <a:rPr lang="en-US" sz="3200" dirty="0" err="1">
                <a:ea typeface="ＭＳ Ｐゴシック" pitchFamily="34" charset="-128"/>
              </a:rPr>
              <a:t>vs</a:t>
            </a:r>
            <a:r>
              <a:rPr lang="en-US" sz="3200" dirty="0">
                <a:ea typeface="ＭＳ Ｐゴシック" pitchFamily="34" charset="-128"/>
              </a:rPr>
              <a:t> 600 mg QD) 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+ TDF/FTC</a:t>
            </a:r>
          </a:p>
        </p:txBody>
      </p:sp>
      <p:sp>
        <p:nvSpPr>
          <p:cNvPr id="21508" name="Rectangle 7"/>
          <p:cNvSpPr>
            <a:spLocks noChangeArrowheads="1"/>
          </p:cNvSpPr>
          <p:nvPr/>
        </p:nvSpPr>
        <p:spPr bwMode="auto">
          <a:xfrm>
            <a:off x="207963" y="6581775"/>
            <a:ext cx="8956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>
                <a:solidFill>
                  <a:srgbClr val="CC0000"/>
                </a:solidFill>
              </a:rPr>
              <a:t>ENCORE1 Study Group, </a:t>
            </a:r>
            <a:r>
              <a:rPr lang="en-US" sz="1200" i="1" dirty="0" err="1">
                <a:solidFill>
                  <a:srgbClr val="CC0000"/>
                </a:solidFill>
              </a:rPr>
              <a:t>Puls</a:t>
            </a:r>
            <a:r>
              <a:rPr lang="en-US" sz="1200" i="1" dirty="0">
                <a:solidFill>
                  <a:srgbClr val="CC0000"/>
                </a:solidFill>
              </a:rPr>
              <a:t> R. Lancet 2014;383:1474-82; ENCORE1 Study Group. Lancet Infect Dis 2015;15:793-802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5122" name="Connecteur droit 66"/>
          <p:cNvCxnSpPr>
            <a:cxnSpLocks noChangeShapeType="1"/>
          </p:cNvCxnSpPr>
          <p:nvPr/>
        </p:nvCxnSpPr>
        <p:spPr bwMode="auto">
          <a:xfrm rot="5400000">
            <a:off x="2536032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5123" name="Espace réservé du contenu 2"/>
          <p:cNvSpPr>
            <a:spLocks/>
          </p:cNvSpPr>
          <p:nvPr/>
        </p:nvSpPr>
        <p:spPr bwMode="auto">
          <a:xfrm>
            <a:off x="34925" y="4724400"/>
            <a:ext cx="89630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Non inferiority of EFV 400 mg at W48: % HIV RNA &lt; 200 c/</a:t>
            </a:r>
            <a:r>
              <a:rPr lang="en-GB" dirty="0" err="1">
                <a:solidFill>
                  <a:srgbClr val="000066"/>
                </a:solidFill>
              </a:rPr>
              <a:t>mL</a:t>
            </a:r>
            <a:r>
              <a:rPr lang="en-GB" dirty="0">
                <a:solidFill>
                  <a:srgbClr val="000066"/>
                </a:solidFill>
              </a:rPr>
              <a:t> by modified intention to treat analysis (all randomised participants who received at least </a:t>
            </a:r>
            <a:br>
              <a:rPr lang="en-GB" dirty="0">
                <a:solidFill>
                  <a:srgbClr val="000066"/>
                </a:solidFill>
              </a:rPr>
            </a:br>
            <a:r>
              <a:rPr lang="en-GB" dirty="0">
                <a:solidFill>
                  <a:srgbClr val="000066"/>
                </a:solidFill>
              </a:rPr>
              <a:t>1 dose of study drug and at least one follow-up visit), 2-sided significance level of 5%, lower margin of the 95% CI for the difference = -10%, 90% power</a:t>
            </a:r>
            <a:endParaRPr lang="en-GB" b="1" dirty="0">
              <a:solidFill>
                <a:srgbClr val="000066"/>
              </a:solidFill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3862388" y="2517775"/>
          <a:ext cx="3533775" cy="481388"/>
        </p:xfrm>
        <a:graphic>
          <a:graphicData uri="http://schemas.openxmlformats.org/drawingml/2006/table">
            <a:tbl>
              <a:tblPr/>
              <a:tblGrid>
                <a:gridCol w="353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+ EFV 400 mg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(2 x 200 mg pills + 1 placebo pill) QD</a:t>
                      </a:r>
                    </a:p>
                  </a:txBody>
                  <a:tcPr marL="91450" marR="91450" marT="45622" marB="4562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3862388" y="3581400"/>
          <a:ext cx="3533775" cy="433388"/>
        </p:xfrm>
        <a:graphic>
          <a:graphicData uri="http://schemas.openxmlformats.org/drawingml/2006/table">
            <a:tbl>
              <a:tblPr/>
              <a:tblGrid>
                <a:gridCol w="353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+ EFV 600 mg 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(3 x 200 mg pills) QD</a:t>
                      </a:r>
                    </a:p>
                  </a:txBody>
                  <a:tcPr marL="91450" marR="91450" marT="45780" marB="4578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28" name="Oval 170"/>
          <p:cNvSpPr>
            <a:spLocks noChangeArrowheads="1"/>
          </p:cNvSpPr>
          <p:nvPr/>
        </p:nvSpPr>
        <p:spPr bwMode="auto">
          <a:xfrm>
            <a:off x="1965325" y="13716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Double-blind</a:t>
            </a:r>
          </a:p>
        </p:txBody>
      </p:sp>
      <p:sp>
        <p:nvSpPr>
          <p:cNvPr id="5129" name="AutoShape 162"/>
          <p:cNvSpPr>
            <a:spLocks noChangeArrowheads="1"/>
          </p:cNvSpPr>
          <p:nvPr/>
        </p:nvSpPr>
        <p:spPr bwMode="auto">
          <a:xfrm>
            <a:off x="76200" y="2420938"/>
            <a:ext cx="2541588" cy="17351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 16 years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 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1,000 c/mL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CD4 cell count: 50-500/mm</a:t>
            </a:r>
            <a:r>
              <a:rPr lang="en-GB" sz="1600" b="1" baseline="3000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3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Creatinine clearance </a:t>
            </a:r>
          </a:p>
          <a:p>
            <a:pPr algn="ctr" defTabSz="914400"/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50 mL/min</a:t>
            </a:r>
          </a:p>
        </p:txBody>
      </p:sp>
      <p:sp>
        <p:nvSpPr>
          <p:cNvPr id="5130" name="ZoneTexte 71"/>
          <p:cNvSpPr txBox="1">
            <a:spLocks noChangeArrowheads="1"/>
          </p:cNvSpPr>
          <p:nvPr/>
        </p:nvSpPr>
        <p:spPr bwMode="auto">
          <a:xfrm>
            <a:off x="50800" y="4216400"/>
            <a:ext cx="9093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400">
                <a:solidFill>
                  <a:srgbClr val="000066"/>
                </a:solidFill>
              </a:rPr>
              <a:t>*Randomisation was stratified by clinical site and by HIV RNA (</a:t>
            </a:r>
            <a:r>
              <a:rPr lang="en-GB" sz="1400" u="sng">
                <a:solidFill>
                  <a:srgbClr val="000066"/>
                </a:solidFill>
              </a:rPr>
              <a:t>&lt;</a:t>
            </a:r>
            <a:r>
              <a:rPr lang="en-GB" sz="1400">
                <a:solidFill>
                  <a:srgbClr val="000066"/>
                </a:solidFill>
              </a:rPr>
              <a:t> or &gt; 100,000 c/mL) at screening</a:t>
            </a:r>
            <a:endParaRPr lang="en-GB" sz="1400" baseline="30000">
              <a:solidFill>
                <a:srgbClr val="000066"/>
              </a:solidFill>
            </a:endParaRPr>
          </a:p>
        </p:txBody>
      </p:sp>
      <p:cxnSp>
        <p:nvCxnSpPr>
          <p:cNvPr id="5131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53487472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5132" name="Line 63"/>
          <p:cNvSpPr>
            <a:spLocks noChangeShapeType="1"/>
          </p:cNvSpPr>
          <p:nvPr/>
        </p:nvSpPr>
        <p:spPr bwMode="auto">
          <a:xfrm>
            <a:off x="2605088" y="3284538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133" name="Rectangle 9"/>
          <p:cNvSpPr>
            <a:spLocks noChangeArrowheads="1"/>
          </p:cNvSpPr>
          <p:nvPr/>
        </p:nvSpPr>
        <p:spPr bwMode="auto">
          <a:xfrm>
            <a:off x="2971800" y="3460750"/>
            <a:ext cx="827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312</a:t>
            </a:r>
          </a:p>
        </p:txBody>
      </p:sp>
      <p:sp>
        <p:nvSpPr>
          <p:cNvPr id="5134" name="Rectangle 8"/>
          <p:cNvSpPr>
            <a:spLocks noChangeArrowheads="1"/>
          </p:cNvSpPr>
          <p:nvPr/>
        </p:nvSpPr>
        <p:spPr bwMode="auto">
          <a:xfrm>
            <a:off x="2971800" y="2466975"/>
            <a:ext cx="827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324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137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138" name="Line 172"/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5139" name="Group 37"/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5145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46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5140" name="Grouper 41"/>
          <p:cNvGrpSpPr>
            <a:grpSpLocks/>
          </p:cNvGrpSpPr>
          <p:nvPr/>
        </p:nvGrpSpPr>
        <p:grpSpPr bwMode="auto">
          <a:xfrm>
            <a:off x="0" y="6570663"/>
            <a:ext cx="863600" cy="287337"/>
            <a:chOff x="0" y="6570663"/>
            <a:chExt cx="1393200" cy="288111"/>
          </a:xfrm>
        </p:grpSpPr>
        <p:sp>
          <p:nvSpPr>
            <p:cNvPr id="514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44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ENCORE1</a:t>
              </a:r>
            </a:p>
          </p:txBody>
        </p:sp>
      </p:grpSp>
      <p:sp>
        <p:nvSpPr>
          <p:cNvPr id="514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1613" cy="1106488"/>
          </a:xfrm>
        </p:spPr>
        <p:txBody>
          <a:bodyPr/>
          <a:lstStyle/>
          <a:p>
            <a:r>
              <a:rPr lang="fr-FR" sz="3200">
                <a:ea typeface="ＭＳ Ｐゴシック" pitchFamily="34" charset="-128"/>
              </a:rPr>
              <a:t>ENCORE1 Study</a:t>
            </a:r>
            <a:r>
              <a:rPr lang="en-GB" sz="3200">
                <a:ea typeface="ＭＳ Ｐゴシック" pitchFamily="34" charset="-128"/>
              </a:rPr>
              <a:t>: (EFV 400 mg vs 600 mg QD)</a:t>
            </a:r>
            <a:br>
              <a:rPr lang="en-GB" sz="3200">
                <a:ea typeface="ＭＳ Ｐゴシック" pitchFamily="34" charset="-128"/>
              </a:rPr>
            </a:br>
            <a:r>
              <a:rPr lang="en-GB" sz="3200">
                <a:ea typeface="ＭＳ Ｐゴシック" pitchFamily="34" charset="-128"/>
              </a:rPr>
              <a:t>+ TDF/FTC</a:t>
            </a:r>
          </a:p>
        </p:txBody>
      </p:sp>
      <p:sp>
        <p:nvSpPr>
          <p:cNvPr id="5142" name="Rectangle 7"/>
          <p:cNvSpPr>
            <a:spLocks noChangeArrowheads="1"/>
          </p:cNvSpPr>
          <p:nvPr/>
        </p:nvSpPr>
        <p:spPr bwMode="auto">
          <a:xfrm>
            <a:off x="207963" y="6581775"/>
            <a:ext cx="8956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>
                <a:solidFill>
                  <a:srgbClr val="CC0000"/>
                </a:solidFill>
              </a:rPr>
              <a:t>ENCORE1 Study Group, </a:t>
            </a:r>
            <a:r>
              <a:rPr lang="en-US" sz="1200" i="1" dirty="0" err="1">
                <a:solidFill>
                  <a:srgbClr val="CC0000"/>
                </a:solidFill>
              </a:rPr>
              <a:t>Puls</a:t>
            </a:r>
            <a:r>
              <a:rPr lang="en-US" sz="1200" i="1" dirty="0">
                <a:solidFill>
                  <a:srgbClr val="CC0000"/>
                </a:solidFill>
              </a:rPr>
              <a:t> R. Lancet 2014;383:1474-82; ENCORE1 Study Group. Lancet Infect Dis 2015;15:793-802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1700213"/>
          <a:ext cx="8353426" cy="4619622"/>
        </p:xfrm>
        <a:graphic>
          <a:graphicData uri="http://schemas.openxmlformats.org/drawingml/2006/table">
            <a:tbl>
              <a:tblPr/>
              <a:tblGrid>
                <a:gridCol w="329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9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04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400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321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 600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309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6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35.8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6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6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4.76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4.73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6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100,000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33.3%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34.6%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6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mean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273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272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6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&lt; 200 per 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6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Hepatitis B / hepatitis C coinfection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 / 2%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 / 19%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6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W48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(3.1%)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 (3.6%)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Died</a:t>
                      </a:r>
                    </a:p>
                  </a:txBody>
                  <a:tcPr marL="90000" marR="90000" marT="46808" marB="46808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Withdrew consent</a:t>
                      </a:r>
                    </a:p>
                  </a:txBody>
                  <a:tcPr marL="90000" marR="90000" marT="46808" marB="46808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</a:p>
                  </a:txBody>
                  <a:tcPr marL="90000" marR="90000" marT="46808" marB="46808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Missed week 48 visit</a:t>
                      </a:r>
                    </a:p>
                  </a:txBody>
                  <a:tcPr marL="90000" marR="90000" marT="46808" marB="46808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 = 5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6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W96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 (7%)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 (7%)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5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Died / withdrew / lost to follow-up, N</a:t>
                      </a:r>
                    </a:p>
                  </a:txBody>
                  <a:tcPr marL="90000" marR="90000" marT="46808" marB="46808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/ 9 / 8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/ 5 / 13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240" name="Rectangle 6"/>
          <p:cNvSpPr>
            <a:spLocks noChangeArrowheads="1"/>
          </p:cNvSpPr>
          <p:nvPr/>
        </p:nvSpPr>
        <p:spPr bwMode="auto">
          <a:xfrm>
            <a:off x="1004888" y="1295400"/>
            <a:ext cx="71628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grpSp>
        <p:nvGrpSpPr>
          <p:cNvPr id="7241" name="Grouper 41"/>
          <p:cNvGrpSpPr>
            <a:grpSpLocks/>
          </p:cNvGrpSpPr>
          <p:nvPr/>
        </p:nvGrpSpPr>
        <p:grpSpPr bwMode="auto">
          <a:xfrm>
            <a:off x="0" y="6570663"/>
            <a:ext cx="863600" cy="287337"/>
            <a:chOff x="0" y="6570663"/>
            <a:chExt cx="1393200" cy="288111"/>
          </a:xfrm>
        </p:grpSpPr>
        <p:sp>
          <p:nvSpPr>
            <p:cNvPr id="724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245" name="ZoneTexte 6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ENCORE1</a:t>
              </a:r>
            </a:p>
          </p:txBody>
        </p:sp>
      </p:grpSp>
      <p:sp>
        <p:nvSpPr>
          <p:cNvPr id="724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fr-FR" sz="3200">
                <a:ea typeface="ＭＳ Ｐゴシック" pitchFamily="34" charset="-128"/>
              </a:rPr>
              <a:t>ENCORE1 Study</a:t>
            </a:r>
            <a:r>
              <a:rPr lang="en-GB" sz="3200">
                <a:ea typeface="ＭＳ Ｐゴシック" pitchFamily="34" charset="-128"/>
              </a:rPr>
              <a:t>: (EFV 400 mg vs 600 mg QD)</a:t>
            </a:r>
            <a:br>
              <a:rPr lang="en-GB" sz="3200">
                <a:ea typeface="ＭＳ Ｐゴシック" pitchFamily="34" charset="-128"/>
              </a:rPr>
            </a:br>
            <a:r>
              <a:rPr lang="en-GB" sz="3200">
                <a:ea typeface="ＭＳ Ｐゴシック" pitchFamily="34" charset="-128"/>
              </a:rPr>
              <a:t>+ TDF/FTC</a:t>
            </a:r>
          </a:p>
        </p:txBody>
      </p:sp>
      <p:sp>
        <p:nvSpPr>
          <p:cNvPr id="7243" name="Rectangle 7"/>
          <p:cNvSpPr>
            <a:spLocks noChangeArrowheads="1"/>
          </p:cNvSpPr>
          <p:nvPr/>
        </p:nvSpPr>
        <p:spPr bwMode="auto">
          <a:xfrm>
            <a:off x="207963" y="6581775"/>
            <a:ext cx="8956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CC0000"/>
                </a:solidFill>
              </a:rPr>
              <a:t>ENCORE1 Study Group, Puls R. Lancet 2014;383:1474-82; ENCORE1 Study Group. Lancet Infect Dis 2015;15:793-802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/>
          <p:cNvSpPr txBox="1">
            <a:spLocks noChangeArrowheads="1"/>
          </p:cNvSpPr>
          <p:nvPr/>
        </p:nvSpPr>
        <p:spPr bwMode="auto">
          <a:xfrm>
            <a:off x="636588" y="1159400"/>
            <a:ext cx="78581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ts val="2863"/>
              </a:lnSpc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Response to treatment at week 48, globally and by baseline </a:t>
            </a:r>
          </a:p>
          <a:p>
            <a:pPr algn="ctr" defTabSz="914400">
              <a:lnSpc>
                <a:spcPts val="2863"/>
              </a:lnSpc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HIV RNA (&lt; 100,000 c/</a:t>
            </a:r>
            <a:r>
              <a:rPr lang="en-GB" sz="2400" b="1" dirty="0" err="1">
                <a:solidFill>
                  <a:srgbClr val="CC3300"/>
                </a:solidFill>
                <a:latin typeface="Calibri" pitchFamily="34" charset="0"/>
              </a:rPr>
              <a:t>mL</a:t>
            </a: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 or </a:t>
            </a:r>
            <a:r>
              <a:rPr lang="en-GB" sz="2400" b="1" u="sng" dirty="0">
                <a:solidFill>
                  <a:srgbClr val="CC3300"/>
                </a:solidFill>
                <a:latin typeface="Calibri" pitchFamily="34" charset="0"/>
              </a:rPr>
              <a:t>&gt;</a:t>
            </a: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 100,000 c/</a:t>
            </a:r>
            <a:r>
              <a:rPr lang="en-GB" sz="2400" b="1" dirty="0" err="1">
                <a:solidFill>
                  <a:srgbClr val="CC3300"/>
                </a:solidFill>
                <a:latin typeface="Calibri" pitchFamily="34" charset="0"/>
              </a:rPr>
              <a:t>mL</a:t>
            </a: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9218" name="Grouper 41"/>
          <p:cNvGrpSpPr>
            <a:grpSpLocks/>
          </p:cNvGrpSpPr>
          <p:nvPr/>
        </p:nvGrpSpPr>
        <p:grpSpPr bwMode="auto">
          <a:xfrm>
            <a:off x="0" y="6570663"/>
            <a:ext cx="863600" cy="287337"/>
            <a:chOff x="0" y="6570663"/>
            <a:chExt cx="1393200" cy="288111"/>
          </a:xfrm>
        </p:grpSpPr>
        <p:sp>
          <p:nvSpPr>
            <p:cNvPr id="929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9298" name="ZoneTexte 11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ENCORE1</a:t>
              </a:r>
            </a:p>
          </p:txBody>
        </p:sp>
      </p:grpSp>
      <p:sp>
        <p:nvSpPr>
          <p:cNvPr id="921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fr-FR" sz="3200">
                <a:ea typeface="ＭＳ Ｐゴシック" pitchFamily="34" charset="-128"/>
              </a:rPr>
              <a:t>ENCORE1 Study</a:t>
            </a:r>
            <a:r>
              <a:rPr lang="en-GB" sz="3200">
                <a:ea typeface="ＭＳ Ｐゴシック" pitchFamily="34" charset="-128"/>
              </a:rPr>
              <a:t>: (EFV 400 mg vs 600 mg QD)</a:t>
            </a:r>
            <a:br>
              <a:rPr lang="en-GB" sz="3200">
                <a:ea typeface="ＭＳ Ｐゴシック" pitchFamily="34" charset="-128"/>
              </a:rPr>
            </a:br>
            <a:r>
              <a:rPr lang="en-GB" sz="3200">
                <a:ea typeface="ＭＳ Ｐゴシック" pitchFamily="34" charset="-128"/>
              </a:rPr>
              <a:t>+ TDF/FTC</a:t>
            </a:r>
          </a:p>
        </p:txBody>
      </p:sp>
      <p:sp>
        <p:nvSpPr>
          <p:cNvPr id="9220" name="Rectangle 83"/>
          <p:cNvSpPr>
            <a:spLocks noChangeArrowheads="1"/>
          </p:cNvSpPr>
          <p:nvPr/>
        </p:nvSpPr>
        <p:spPr bwMode="auto">
          <a:xfrm>
            <a:off x="4816475" y="6581775"/>
            <a:ext cx="4251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>
                <a:solidFill>
                  <a:srgbClr val="CC0000"/>
                </a:solidFill>
              </a:rPr>
              <a:t>ENCORE1 Study Group, Puls R. Lancet 2014;383:1474-82</a:t>
            </a:r>
          </a:p>
        </p:txBody>
      </p:sp>
      <p:grpSp>
        <p:nvGrpSpPr>
          <p:cNvPr id="90" name="Groupe 89"/>
          <p:cNvGrpSpPr/>
          <p:nvPr/>
        </p:nvGrpSpPr>
        <p:grpSpPr>
          <a:xfrm>
            <a:off x="269875" y="1920013"/>
            <a:ext cx="8845550" cy="4709387"/>
            <a:chOff x="269875" y="1920013"/>
            <a:chExt cx="8845550" cy="4709387"/>
          </a:xfrm>
        </p:grpSpPr>
        <p:sp>
          <p:nvSpPr>
            <p:cNvPr id="9222" name="Text Box 134"/>
            <p:cNvSpPr txBox="1">
              <a:spLocks noChangeArrowheads="1"/>
            </p:cNvSpPr>
            <p:nvPr/>
          </p:nvSpPr>
          <p:spPr bwMode="auto">
            <a:xfrm>
              <a:off x="439191" y="1930623"/>
              <a:ext cx="1313153" cy="5586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defTabSz="914400">
                <a:lnSpc>
                  <a:spcPct val="80000"/>
                </a:lnSpc>
                <a:spcBef>
                  <a:spcPct val="5000"/>
                </a:spcBef>
              </a:pPr>
              <a:r>
                <a:rPr lang="en-GB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HIV RNA </a:t>
              </a:r>
            </a:p>
            <a:p>
              <a:pPr algn="ctr" defTabSz="914400">
                <a:lnSpc>
                  <a:spcPct val="80000"/>
                </a:lnSpc>
                <a:spcBef>
                  <a:spcPct val="5000"/>
                </a:spcBef>
              </a:pPr>
              <a:r>
                <a:rPr lang="en-GB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&lt; 200 c/mL </a:t>
              </a:r>
            </a:p>
          </p:txBody>
        </p:sp>
        <p:sp>
          <p:nvSpPr>
            <p:cNvPr id="9223" name="Rectangle 133"/>
            <p:cNvSpPr>
              <a:spLocks noChangeArrowheads="1"/>
            </p:cNvSpPr>
            <p:nvPr/>
          </p:nvSpPr>
          <p:spPr bwMode="auto">
            <a:xfrm>
              <a:off x="923350" y="3072344"/>
              <a:ext cx="338399" cy="2580686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24" name="Rectangle 135"/>
            <p:cNvSpPr>
              <a:spLocks noChangeArrowheads="1"/>
            </p:cNvSpPr>
            <p:nvPr/>
          </p:nvSpPr>
          <p:spPr bwMode="auto">
            <a:xfrm>
              <a:off x="368300" y="4865582"/>
              <a:ext cx="196849" cy="212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9225" name="Rectangle 136"/>
            <p:cNvSpPr>
              <a:spLocks noChangeArrowheads="1"/>
            </p:cNvSpPr>
            <p:nvPr/>
          </p:nvSpPr>
          <p:spPr bwMode="auto">
            <a:xfrm>
              <a:off x="368300" y="4173391"/>
              <a:ext cx="196849" cy="212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9226" name="Rectangle 137"/>
            <p:cNvSpPr>
              <a:spLocks noChangeArrowheads="1"/>
            </p:cNvSpPr>
            <p:nvPr/>
          </p:nvSpPr>
          <p:spPr bwMode="auto">
            <a:xfrm>
              <a:off x="269875" y="2792183"/>
              <a:ext cx="295274" cy="212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9227" name="Rectangle 138"/>
            <p:cNvSpPr>
              <a:spLocks noChangeArrowheads="1"/>
            </p:cNvSpPr>
            <p:nvPr/>
          </p:nvSpPr>
          <p:spPr bwMode="auto">
            <a:xfrm>
              <a:off x="368300" y="3482786"/>
              <a:ext cx="196849" cy="212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9228" name="Line 139"/>
            <p:cNvSpPr>
              <a:spLocks noChangeShapeType="1"/>
            </p:cNvSpPr>
            <p:nvPr/>
          </p:nvSpPr>
          <p:spPr bwMode="auto">
            <a:xfrm>
              <a:off x="633410" y="4971951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9" name="Line 140"/>
            <p:cNvSpPr>
              <a:spLocks noChangeShapeType="1"/>
            </p:cNvSpPr>
            <p:nvPr/>
          </p:nvSpPr>
          <p:spPr bwMode="auto">
            <a:xfrm>
              <a:off x="633410" y="4281347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0" name="Line 141"/>
            <p:cNvSpPr>
              <a:spLocks noChangeShapeType="1"/>
            </p:cNvSpPr>
            <p:nvPr/>
          </p:nvSpPr>
          <p:spPr bwMode="auto">
            <a:xfrm>
              <a:off x="633410" y="2896964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1" name="Line 142"/>
            <p:cNvSpPr>
              <a:spLocks noChangeShapeType="1"/>
            </p:cNvSpPr>
            <p:nvPr/>
          </p:nvSpPr>
          <p:spPr bwMode="auto">
            <a:xfrm>
              <a:off x="633410" y="358756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2" name="Line 143"/>
            <p:cNvSpPr>
              <a:spLocks noChangeShapeType="1"/>
            </p:cNvSpPr>
            <p:nvPr/>
          </p:nvSpPr>
          <p:spPr bwMode="auto">
            <a:xfrm>
              <a:off x="723898" y="2887439"/>
              <a:ext cx="1587" cy="2860847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3" name="Rectangle 144"/>
            <p:cNvSpPr>
              <a:spLocks noChangeArrowheads="1"/>
            </p:cNvSpPr>
            <p:nvPr/>
          </p:nvSpPr>
          <p:spPr bwMode="auto">
            <a:xfrm>
              <a:off x="817449" y="2747767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94.1</a:t>
              </a:r>
            </a:p>
          </p:txBody>
        </p:sp>
        <p:sp>
          <p:nvSpPr>
            <p:cNvPr id="9234" name="Rectangle 145"/>
            <p:cNvSpPr>
              <a:spLocks noChangeArrowheads="1"/>
            </p:cNvSpPr>
            <p:nvPr/>
          </p:nvSpPr>
          <p:spPr bwMode="auto">
            <a:xfrm>
              <a:off x="1205045" y="2782941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92.2</a:t>
              </a:r>
            </a:p>
          </p:txBody>
        </p:sp>
        <p:sp>
          <p:nvSpPr>
            <p:cNvPr id="9235" name="Text Box 148"/>
            <p:cNvSpPr txBox="1">
              <a:spLocks noChangeArrowheads="1"/>
            </p:cNvSpPr>
            <p:nvPr/>
          </p:nvSpPr>
          <p:spPr bwMode="auto">
            <a:xfrm>
              <a:off x="457938" y="2514353"/>
              <a:ext cx="387348" cy="366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9236" name="Rectangle 151"/>
            <p:cNvSpPr>
              <a:spLocks noChangeArrowheads="1"/>
            </p:cNvSpPr>
            <p:nvPr/>
          </p:nvSpPr>
          <p:spPr bwMode="auto">
            <a:xfrm>
              <a:off x="1262535" y="3108819"/>
              <a:ext cx="338399" cy="2544211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37" name="ZoneTexte 86"/>
            <p:cNvSpPr txBox="1">
              <a:spLocks noChangeArrowheads="1"/>
            </p:cNvSpPr>
            <p:nvPr/>
          </p:nvSpPr>
          <p:spPr bwMode="auto">
            <a:xfrm>
              <a:off x="1690727" y="5951738"/>
              <a:ext cx="1456931" cy="67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sym typeface="Symbol" pitchFamily="18" charset="2"/>
                </a:rPr>
                <a:t>D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400">
                  <a:solidFill>
                    <a:srgbClr val="000066"/>
                  </a:solidFill>
                  <a:sym typeface="Symbol" pitchFamily="18" charset="2"/>
                </a:rPr>
                <a:t> </a:t>
              </a:r>
              <a:r>
                <a:rPr lang="en-GB" sz="1400">
                  <a:solidFill>
                    <a:srgbClr val="000066"/>
                  </a:solidFill>
                </a:rPr>
                <a:t>=1.8%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(-3.7 ; 7.4)</a:t>
              </a:r>
            </a:p>
          </p:txBody>
        </p:sp>
        <p:sp>
          <p:nvSpPr>
            <p:cNvPr id="9238" name="Rectangle 133"/>
            <p:cNvSpPr>
              <a:spLocks noChangeArrowheads="1"/>
            </p:cNvSpPr>
            <p:nvPr/>
          </p:nvSpPr>
          <p:spPr bwMode="auto">
            <a:xfrm>
              <a:off x="2764801" y="3206696"/>
              <a:ext cx="338399" cy="2446335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39" name="Rectangle 144"/>
            <p:cNvSpPr>
              <a:spLocks noChangeArrowheads="1"/>
            </p:cNvSpPr>
            <p:nvPr/>
          </p:nvSpPr>
          <p:spPr bwMode="auto">
            <a:xfrm>
              <a:off x="3566447" y="3072151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82.3</a:t>
              </a:r>
            </a:p>
          </p:txBody>
        </p:sp>
        <p:sp>
          <p:nvSpPr>
            <p:cNvPr id="9240" name="Rectangle 145"/>
            <p:cNvSpPr>
              <a:spLocks noChangeArrowheads="1"/>
            </p:cNvSpPr>
            <p:nvPr/>
          </p:nvSpPr>
          <p:spPr bwMode="auto">
            <a:xfrm>
              <a:off x="3959216" y="3087784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80.4</a:t>
              </a:r>
            </a:p>
          </p:txBody>
        </p:sp>
        <p:sp>
          <p:nvSpPr>
            <p:cNvPr id="9241" name="Rectangle 151"/>
            <p:cNvSpPr>
              <a:spLocks noChangeArrowheads="1"/>
            </p:cNvSpPr>
            <p:nvPr/>
          </p:nvSpPr>
          <p:spPr bwMode="auto">
            <a:xfrm>
              <a:off x="3099727" y="3255061"/>
              <a:ext cx="338399" cy="2397970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43" name="Rectangle 40"/>
            <p:cNvSpPr>
              <a:spLocks noChangeArrowheads="1"/>
            </p:cNvSpPr>
            <p:nvPr/>
          </p:nvSpPr>
          <p:spPr bwMode="auto">
            <a:xfrm>
              <a:off x="934943" y="2487712"/>
              <a:ext cx="612664" cy="307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mITT</a:t>
              </a:r>
            </a:p>
          </p:txBody>
        </p:sp>
        <p:sp>
          <p:nvSpPr>
            <p:cNvPr id="9244" name="Rectangle 133"/>
            <p:cNvSpPr>
              <a:spLocks noChangeArrowheads="1"/>
            </p:cNvSpPr>
            <p:nvPr/>
          </p:nvSpPr>
          <p:spPr bwMode="auto">
            <a:xfrm>
              <a:off x="1838632" y="3262111"/>
              <a:ext cx="338399" cy="2390918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45" name="Rectangle 144"/>
            <p:cNvSpPr>
              <a:spLocks noChangeArrowheads="1"/>
            </p:cNvSpPr>
            <p:nvPr/>
          </p:nvSpPr>
          <p:spPr bwMode="auto">
            <a:xfrm>
              <a:off x="2665558" y="2868923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88.3</a:t>
              </a:r>
            </a:p>
          </p:txBody>
        </p:sp>
        <p:sp>
          <p:nvSpPr>
            <p:cNvPr id="9246" name="Rectangle 145"/>
            <p:cNvSpPr>
              <a:spLocks noChangeArrowheads="1"/>
            </p:cNvSpPr>
            <p:nvPr/>
          </p:nvSpPr>
          <p:spPr bwMode="auto">
            <a:xfrm>
              <a:off x="3046767" y="2915821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86.3</a:t>
              </a:r>
            </a:p>
          </p:txBody>
        </p:sp>
        <p:sp>
          <p:nvSpPr>
            <p:cNvPr id="9247" name="Rectangle 151"/>
            <p:cNvSpPr>
              <a:spLocks noChangeArrowheads="1"/>
            </p:cNvSpPr>
            <p:nvPr/>
          </p:nvSpPr>
          <p:spPr bwMode="auto">
            <a:xfrm>
              <a:off x="2181131" y="3315043"/>
              <a:ext cx="338399" cy="2337986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48" name="Rectangle 40"/>
            <p:cNvSpPr>
              <a:spLocks noChangeArrowheads="1"/>
            </p:cNvSpPr>
            <p:nvPr/>
          </p:nvSpPr>
          <p:spPr bwMode="auto">
            <a:xfrm>
              <a:off x="2780421" y="5651540"/>
              <a:ext cx="954103" cy="534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 HIV RNA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 u="sng">
                  <a:solidFill>
                    <a:srgbClr val="000066"/>
                  </a:solidFill>
                  <a:cs typeface="Arial" pitchFamily="34" charset="0"/>
                </a:rPr>
                <a:t>&lt;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 5 log</a:t>
              </a:r>
            </a:p>
          </p:txBody>
        </p:sp>
        <p:sp>
          <p:nvSpPr>
            <p:cNvPr id="9249" name="Rectangle 133"/>
            <p:cNvSpPr>
              <a:spLocks noChangeArrowheads="1"/>
            </p:cNvSpPr>
            <p:nvPr/>
          </p:nvSpPr>
          <p:spPr bwMode="auto">
            <a:xfrm>
              <a:off x="6436815" y="3160203"/>
              <a:ext cx="338399" cy="2479825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50" name="Rectangle 144"/>
            <p:cNvSpPr>
              <a:spLocks noChangeArrowheads="1"/>
            </p:cNvSpPr>
            <p:nvPr/>
          </p:nvSpPr>
          <p:spPr bwMode="auto">
            <a:xfrm>
              <a:off x="6296784" y="2822024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90.4</a:t>
              </a:r>
            </a:p>
          </p:txBody>
        </p:sp>
        <p:sp>
          <p:nvSpPr>
            <p:cNvPr id="9251" name="Rectangle 145"/>
            <p:cNvSpPr>
              <a:spLocks noChangeArrowheads="1"/>
            </p:cNvSpPr>
            <p:nvPr/>
          </p:nvSpPr>
          <p:spPr bwMode="auto">
            <a:xfrm>
              <a:off x="6735628" y="2872831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88.9</a:t>
              </a:r>
            </a:p>
          </p:txBody>
        </p:sp>
        <p:sp>
          <p:nvSpPr>
            <p:cNvPr id="9252" name="Rectangle 151"/>
            <p:cNvSpPr>
              <a:spLocks noChangeArrowheads="1"/>
            </p:cNvSpPr>
            <p:nvPr/>
          </p:nvSpPr>
          <p:spPr bwMode="auto">
            <a:xfrm>
              <a:off x="6774112" y="3206696"/>
              <a:ext cx="338399" cy="2446334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53" name="Rectangle 41"/>
            <p:cNvSpPr>
              <a:spLocks noChangeArrowheads="1"/>
            </p:cNvSpPr>
            <p:nvPr/>
          </p:nvSpPr>
          <p:spPr bwMode="auto">
            <a:xfrm>
              <a:off x="4789520" y="2487712"/>
              <a:ext cx="1054452" cy="307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ITT, NC= F</a:t>
              </a:r>
            </a:p>
          </p:txBody>
        </p:sp>
        <p:sp>
          <p:nvSpPr>
            <p:cNvPr id="9254" name="Rectangle 40"/>
            <p:cNvSpPr>
              <a:spLocks noChangeArrowheads="1"/>
            </p:cNvSpPr>
            <p:nvPr/>
          </p:nvSpPr>
          <p:spPr bwMode="auto">
            <a:xfrm>
              <a:off x="3688432" y="5651540"/>
              <a:ext cx="902983" cy="534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HIV RNA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&gt; 5 log</a:t>
              </a:r>
            </a:p>
          </p:txBody>
        </p:sp>
        <p:sp>
          <p:nvSpPr>
            <p:cNvPr id="9255" name="Rectangle 133"/>
            <p:cNvSpPr>
              <a:spLocks noChangeArrowheads="1"/>
            </p:cNvSpPr>
            <p:nvPr/>
          </p:nvSpPr>
          <p:spPr bwMode="auto">
            <a:xfrm>
              <a:off x="8289150" y="3249108"/>
              <a:ext cx="338399" cy="2390918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56" name="Rectangle 151"/>
            <p:cNvSpPr>
              <a:spLocks noChangeArrowheads="1"/>
            </p:cNvSpPr>
            <p:nvPr/>
          </p:nvSpPr>
          <p:spPr bwMode="auto">
            <a:xfrm>
              <a:off x="8611304" y="3275114"/>
              <a:ext cx="338399" cy="2390918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57" name="Rectangle 133"/>
            <p:cNvSpPr>
              <a:spLocks noChangeArrowheads="1"/>
            </p:cNvSpPr>
            <p:nvPr/>
          </p:nvSpPr>
          <p:spPr bwMode="auto">
            <a:xfrm>
              <a:off x="7362983" y="3129863"/>
              <a:ext cx="338399" cy="2510165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58" name="Rectangle 151"/>
            <p:cNvSpPr>
              <a:spLocks noChangeArrowheads="1"/>
            </p:cNvSpPr>
            <p:nvPr/>
          </p:nvSpPr>
          <p:spPr bwMode="auto">
            <a:xfrm>
              <a:off x="7692708" y="3155869"/>
              <a:ext cx="338399" cy="2492826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59" name="Rectangle 40"/>
            <p:cNvSpPr>
              <a:spLocks noChangeArrowheads="1"/>
            </p:cNvSpPr>
            <p:nvPr/>
          </p:nvSpPr>
          <p:spPr bwMode="auto">
            <a:xfrm>
              <a:off x="766651" y="5651540"/>
              <a:ext cx="1062882" cy="307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All patients</a:t>
              </a:r>
            </a:p>
          </p:txBody>
        </p:sp>
        <p:sp>
          <p:nvSpPr>
            <p:cNvPr id="9260" name="Rectangle 144"/>
            <p:cNvSpPr>
              <a:spLocks noChangeArrowheads="1"/>
            </p:cNvSpPr>
            <p:nvPr/>
          </p:nvSpPr>
          <p:spPr bwMode="auto">
            <a:xfrm>
              <a:off x="5404417" y="3091692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80.6</a:t>
              </a:r>
            </a:p>
          </p:txBody>
        </p:sp>
        <p:sp>
          <p:nvSpPr>
            <p:cNvPr id="9261" name="Rectangle 145"/>
            <p:cNvSpPr>
              <a:spLocks noChangeArrowheads="1"/>
            </p:cNvSpPr>
            <p:nvPr/>
          </p:nvSpPr>
          <p:spPr bwMode="auto">
            <a:xfrm>
              <a:off x="5782152" y="3146407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77.7</a:t>
              </a:r>
            </a:p>
          </p:txBody>
        </p:sp>
        <p:sp>
          <p:nvSpPr>
            <p:cNvPr id="9262" name="Rectangle 144"/>
            <p:cNvSpPr>
              <a:spLocks noChangeArrowheads="1"/>
            </p:cNvSpPr>
            <p:nvPr/>
          </p:nvSpPr>
          <p:spPr bwMode="auto">
            <a:xfrm>
              <a:off x="8163174" y="2904097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87.7</a:t>
              </a:r>
            </a:p>
          </p:txBody>
        </p:sp>
        <p:sp>
          <p:nvSpPr>
            <p:cNvPr id="9263" name="Rectangle 145"/>
            <p:cNvSpPr>
              <a:spLocks noChangeArrowheads="1"/>
            </p:cNvSpPr>
            <p:nvPr/>
          </p:nvSpPr>
          <p:spPr bwMode="auto">
            <a:xfrm>
              <a:off x="8578092" y="2931454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86.1</a:t>
              </a:r>
            </a:p>
          </p:txBody>
        </p:sp>
        <p:cxnSp>
          <p:nvCxnSpPr>
            <p:cNvPr id="67" name="Connecteur droit 66"/>
            <p:cNvCxnSpPr/>
            <p:nvPr/>
          </p:nvCxnSpPr>
          <p:spPr bwMode="auto">
            <a:xfrm rot="5400000" flipH="1" flipV="1">
              <a:off x="-100012" y="3844925"/>
              <a:ext cx="3640138" cy="1587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265" name="Text Box 134"/>
            <p:cNvSpPr txBox="1">
              <a:spLocks noChangeArrowheads="1"/>
            </p:cNvSpPr>
            <p:nvPr/>
          </p:nvSpPr>
          <p:spPr bwMode="auto">
            <a:xfrm>
              <a:off x="3582125" y="2055023"/>
              <a:ext cx="2482315" cy="313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defTabSz="914400">
                <a:lnSpc>
                  <a:spcPct val="80000"/>
                </a:lnSpc>
                <a:spcBef>
                  <a:spcPct val="5000"/>
                </a:spcBef>
              </a:pPr>
              <a:r>
                <a:rPr lang="en-GB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HIV RNA &lt; 50 c/mL </a:t>
              </a:r>
            </a:p>
          </p:txBody>
        </p:sp>
        <p:sp>
          <p:nvSpPr>
            <p:cNvPr id="9266" name="Rectangle 40"/>
            <p:cNvSpPr>
              <a:spLocks noChangeArrowheads="1"/>
            </p:cNvSpPr>
            <p:nvPr/>
          </p:nvSpPr>
          <p:spPr bwMode="auto">
            <a:xfrm>
              <a:off x="2807998" y="2487712"/>
              <a:ext cx="612664" cy="307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mITT</a:t>
              </a:r>
            </a:p>
          </p:txBody>
        </p:sp>
        <p:sp>
          <p:nvSpPr>
            <p:cNvPr id="9267" name="Rectangle 41"/>
            <p:cNvSpPr>
              <a:spLocks noChangeArrowheads="1"/>
            </p:cNvSpPr>
            <p:nvPr/>
          </p:nvSpPr>
          <p:spPr bwMode="auto">
            <a:xfrm>
              <a:off x="6914025" y="2487712"/>
              <a:ext cx="1239437" cy="307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Per protocol</a:t>
              </a:r>
            </a:p>
          </p:txBody>
        </p:sp>
        <p:sp>
          <p:nvSpPr>
            <p:cNvPr id="9268" name="Rectangle 133"/>
            <p:cNvSpPr>
              <a:spLocks noChangeArrowheads="1"/>
            </p:cNvSpPr>
            <p:nvPr/>
          </p:nvSpPr>
          <p:spPr bwMode="auto">
            <a:xfrm>
              <a:off x="3680083" y="3406055"/>
              <a:ext cx="338399" cy="2246975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69" name="Rectangle 151"/>
            <p:cNvSpPr>
              <a:spLocks noChangeArrowheads="1"/>
            </p:cNvSpPr>
            <p:nvPr/>
          </p:nvSpPr>
          <p:spPr bwMode="auto">
            <a:xfrm>
              <a:off x="4018323" y="3436443"/>
              <a:ext cx="338399" cy="2203584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70" name="Rectangle 133"/>
            <p:cNvSpPr>
              <a:spLocks noChangeArrowheads="1"/>
            </p:cNvSpPr>
            <p:nvPr/>
          </p:nvSpPr>
          <p:spPr bwMode="auto">
            <a:xfrm>
              <a:off x="4595365" y="3310709"/>
              <a:ext cx="338399" cy="2337986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71" name="Rectangle 151"/>
            <p:cNvSpPr>
              <a:spLocks noChangeArrowheads="1"/>
            </p:cNvSpPr>
            <p:nvPr/>
          </p:nvSpPr>
          <p:spPr bwMode="auto">
            <a:xfrm>
              <a:off x="4936919" y="3472228"/>
              <a:ext cx="338399" cy="2185996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72" name="Rectangle 133"/>
            <p:cNvSpPr>
              <a:spLocks noChangeArrowheads="1"/>
            </p:cNvSpPr>
            <p:nvPr/>
          </p:nvSpPr>
          <p:spPr bwMode="auto">
            <a:xfrm>
              <a:off x="5521533" y="3432108"/>
              <a:ext cx="338399" cy="2216587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73" name="Rectangle 151"/>
            <p:cNvSpPr>
              <a:spLocks noChangeArrowheads="1"/>
            </p:cNvSpPr>
            <p:nvPr/>
          </p:nvSpPr>
          <p:spPr bwMode="auto">
            <a:xfrm>
              <a:off x="5855516" y="3493900"/>
              <a:ext cx="338399" cy="2159129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74" name="Rectangle 40"/>
            <p:cNvSpPr>
              <a:spLocks noChangeArrowheads="1"/>
            </p:cNvSpPr>
            <p:nvPr/>
          </p:nvSpPr>
          <p:spPr bwMode="auto">
            <a:xfrm>
              <a:off x="1799847" y="5651540"/>
              <a:ext cx="1062882" cy="307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All patients</a:t>
              </a:r>
            </a:p>
          </p:txBody>
        </p:sp>
        <p:sp>
          <p:nvSpPr>
            <p:cNvPr id="9275" name="Rectangle 40"/>
            <p:cNvSpPr>
              <a:spLocks noChangeArrowheads="1"/>
            </p:cNvSpPr>
            <p:nvPr/>
          </p:nvSpPr>
          <p:spPr bwMode="auto">
            <a:xfrm>
              <a:off x="7239710" y="5651540"/>
              <a:ext cx="954103" cy="534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 HIV RNA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 u="sng">
                  <a:solidFill>
                    <a:srgbClr val="000066"/>
                  </a:solidFill>
                  <a:cs typeface="Arial" pitchFamily="34" charset="0"/>
                </a:rPr>
                <a:t>&lt;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 5 log</a:t>
              </a:r>
            </a:p>
          </p:txBody>
        </p:sp>
        <p:sp>
          <p:nvSpPr>
            <p:cNvPr id="9276" name="Rectangle 40"/>
            <p:cNvSpPr>
              <a:spLocks noChangeArrowheads="1"/>
            </p:cNvSpPr>
            <p:nvPr/>
          </p:nvSpPr>
          <p:spPr bwMode="auto">
            <a:xfrm>
              <a:off x="8154106" y="5651540"/>
              <a:ext cx="902983" cy="534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HIV RNA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&gt; 5 log</a:t>
              </a:r>
            </a:p>
          </p:txBody>
        </p:sp>
        <p:sp>
          <p:nvSpPr>
            <p:cNvPr id="9277" name="Rectangle 40"/>
            <p:cNvSpPr>
              <a:spLocks noChangeArrowheads="1"/>
            </p:cNvSpPr>
            <p:nvPr/>
          </p:nvSpPr>
          <p:spPr bwMode="auto">
            <a:xfrm>
              <a:off x="6249114" y="5651540"/>
              <a:ext cx="1062882" cy="307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All patients</a:t>
              </a:r>
            </a:p>
          </p:txBody>
        </p:sp>
        <p:sp>
          <p:nvSpPr>
            <p:cNvPr id="9278" name="Rectangle 40"/>
            <p:cNvSpPr>
              <a:spLocks noChangeArrowheads="1"/>
            </p:cNvSpPr>
            <p:nvPr/>
          </p:nvSpPr>
          <p:spPr bwMode="auto">
            <a:xfrm>
              <a:off x="4456814" y="5651540"/>
              <a:ext cx="954103" cy="534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 HIV RNA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 u="sng">
                  <a:solidFill>
                    <a:srgbClr val="000066"/>
                  </a:solidFill>
                  <a:cs typeface="Arial" pitchFamily="34" charset="0"/>
                </a:rPr>
                <a:t>&lt;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 5 log</a:t>
              </a:r>
            </a:p>
          </p:txBody>
        </p:sp>
        <p:sp>
          <p:nvSpPr>
            <p:cNvPr id="9279" name="Rectangle 40"/>
            <p:cNvSpPr>
              <a:spLocks noChangeArrowheads="1"/>
            </p:cNvSpPr>
            <p:nvPr/>
          </p:nvSpPr>
          <p:spPr bwMode="auto">
            <a:xfrm>
              <a:off x="5316746" y="5651540"/>
              <a:ext cx="902983" cy="534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HIV RNA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&gt; 5 log</a:t>
              </a:r>
            </a:p>
          </p:txBody>
        </p:sp>
        <p:cxnSp>
          <p:nvCxnSpPr>
            <p:cNvPr id="99" name="Connecteur droit 98"/>
            <p:cNvCxnSpPr/>
            <p:nvPr/>
          </p:nvCxnSpPr>
          <p:spPr bwMode="auto">
            <a:xfrm flipV="1">
              <a:off x="4483100" y="2776538"/>
              <a:ext cx="0" cy="2881312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 bwMode="auto">
            <a:xfrm flipH="1" flipV="1">
              <a:off x="6272213" y="2787650"/>
              <a:ext cx="30162" cy="2870200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282" name="ZoneTexte 86"/>
            <p:cNvSpPr txBox="1">
              <a:spLocks noChangeArrowheads="1"/>
            </p:cNvSpPr>
            <p:nvPr/>
          </p:nvSpPr>
          <p:spPr bwMode="auto">
            <a:xfrm>
              <a:off x="305539" y="5951738"/>
              <a:ext cx="1456931" cy="67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sym typeface="Symbol" pitchFamily="18" charset="2"/>
                </a:rPr>
                <a:t>D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400">
                  <a:solidFill>
                    <a:srgbClr val="000066"/>
                  </a:solidFill>
                  <a:sym typeface="Symbol" pitchFamily="18" charset="2"/>
                </a:rPr>
                <a:t> </a:t>
              </a:r>
              <a:r>
                <a:rPr lang="en-GB" sz="1400">
                  <a:solidFill>
                    <a:srgbClr val="000066"/>
                  </a:solidFill>
                </a:rPr>
                <a:t>=1.8%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(-2.1 ; 5.8)</a:t>
              </a:r>
            </a:p>
          </p:txBody>
        </p:sp>
        <p:sp>
          <p:nvSpPr>
            <p:cNvPr id="9283" name="Rectangle 144"/>
            <p:cNvSpPr>
              <a:spLocks noChangeArrowheads="1"/>
            </p:cNvSpPr>
            <p:nvPr/>
          </p:nvSpPr>
          <p:spPr bwMode="auto">
            <a:xfrm>
              <a:off x="1743557" y="2915821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86.0</a:t>
              </a:r>
            </a:p>
          </p:txBody>
        </p:sp>
        <p:sp>
          <p:nvSpPr>
            <p:cNvPr id="9284" name="Rectangle 145"/>
            <p:cNvSpPr>
              <a:spLocks noChangeArrowheads="1"/>
            </p:cNvSpPr>
            <p:nvPr/>
          </p:nvSpPr>
          <p:spPr bwMode="auto">
            <a:xfrm>
              <a:off x="2141439" y="2982261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84.1</a:t>
              </a:r>
            </a:p>
          </p:txBody>
        </p:sp>
        <p:sp>
          <p:nvSpPr>
            <p:cNvPr id="9285" name="Rectangle 144"/>
            <p:cNvSpPr>
              <a:spLocks noChangeArrowheads="1"/>
            </p:cNvSpPr>
            <p:nvPr/>
          </p:nvSpPr>
          <p:spPr bwMode="auto">
            <a:xfrm>
              <a:off x="4467554" y="2966628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84.3</a:t>
              </a:r>
            </a:p>
          </p:txBody>
        </p:sp>
        <p:sp>
          <p:nvSpPr>
            <p:cNvPr id="9286" name="Rectangle 145"/>
            <p:cNvSpPr>
              <a:spLocks noChangeArrowheads="1"/>
            </p:cNvSpPr>
            <p:nvPr/>
          </p:nvSpPr>
          <p:spPr bwMode="auto">
            <a:xfrm>
              <a:off x="4865483" y="3126866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78.7</a:t>
              </a:r>
            </a:p>
          </p:txBody>
        </p:sp>
        <p:sp>
          <p:nvSpPr>
            <p:cNvPr id="9287" name="Rectangle 144"/>
            <p:cNvSpPr>
              <a:spLocks noChangeArrowheads="1"/>
            </p:cNvSpPr>
            <p:nvPr/>
          </p:nvSpPr>
          <p:spPr bwMode="auto">
            <a:xfrm>
              <a:off x="7205312" y="2786850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92.2</a:t>
              </a:r>
            </a:p>
          </p:txBody>
        </p:sp>
        <p:sp>
          <p:nvSpPr>
            <p:cNvPr id="9288" name="Rectangle 145"/>
            <p:cNvSpPr>
              <a:spLocks noChangeArrowheads="1"/>
            </p:cNvSpPr>
            <p:nvPr/>
          </p:nvSpPr>
          <p:spPr bwMode="auto">
            <a:xfrm>
              <a:off x="7638300" y="2829840"/>
              <a:ext cx="534094" cy="400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90.6</a:t>
              </a:r>
            </a:p>
          </p:txBody>
        </p:sp>
        <p:sp>
          <p:nvSpPr>
            <p:cNvPr id="9289" name="ZoneTexte 86"/>
            <p:cNvSpPr txBox="1">
              <a:spLocks noChangeArrowheads="1"/>
            </p:cNvSpPr>
            <p:nvPr/>
          </p:nvSpPr>
          <p:spPr bwMode="auto">
            <a:xfrm>
              <a:off x="6064441" y="5943559"/>
              <a:ext cx="1456931" cy="677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sym typeface="Symbol" pitchFamily="18" charset="2"/>
                </a:rPr>
                <a:t>D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400">
                  <a:solidFill>
                    <a:srgbClr val="000066"/>
                  </a:solidFill>
                  <a:sym typeface="Symbol" pitchFamily="18" charset="2"/>
                </a:rPr>
                <a:t> </a:t>
              </a:r>
              <a:r>
                <a:rPr lang="en-GB" sz="1400">
                  <a:solidFill>
                    <a:srgbClr val="000066"/>
                  </a:solidFill>
                </a:rPr>
                <a:t>=1.5%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(-3.5 ; 6.5)</a:t>
              </a:r>
            </a:p>
          </p:txBody>
        </p:sp>
        <p:sp>
          <p:nvSpPr>
            <p:cNvPr id="9290" name="Line 146"/>
            <p:cNvSpPr>
              <a:spLocks noChangeShapeType="1"/>
            </p:cNvSpPr>
            <p:nvPr/>
          </p:nvSpPr>
          <p:spPr bwMode="auto">
            <a:xfrm>
              <a:off x="633410" y="5651540"/>
              <a:ext cx="848201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91" name="Rectangle 135"/>
            <p:cNvSpPr>
              <a:spLocks noChangeArrowheads="1"/>
            </p:cNvSpPr>
            <p:nvPr/>
          </p:nvSpPr>
          <p:spPr bwMode="auto">
            <a:xfrm>
              <a:off x="474942" y="5512427"/>
              <a:ext cx="99386" cy="215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  <p:grpSp>
          <p:nvGrpSpPr>
            <p:cNvPr id="84" name="Grouper 75"/>
            <p:cNvGrpSpPr>
              <a:grpSpLocks/>
            </p:cNvGrpSpPr>
            <p:nvPr/>
          </p:nvGrpSpPr>
          <p:grpSpPr bwMode="auto">
            <a:xfrm>
              <a:off x="6574421" y="1920013"/>
              <a:ext cx="2376087" cy="582516"/>
              <a:chOff x="697125" y="1643980"/>
              <a:chExt cx="2376088" cy="582417"/>
            </a:xfrm>
          </p:grpSpPr>
          <p:sp>
            <p:nvSpPr>
              <p:cNvPr id="85" name="AutoShape 165"/>
              <p:cNvSpPr>
                <a:spLocks noChangeArrowheads="1"/>
              </p:cNvSpPr>
              <p:nvPr/>
            </p:nvSpPr>
            <p:spPr bwMode="auto">
              <a:xfrm>
                <a:off x="697125" y="1662437"/>
                <a:ext cx="2129743" cy="520074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86" name="Rectangle 3"/>
              <p:cNvSpPr>
                <a:spLocks noChangeArrowheads="1"/>
              </p:cNvSpPr>
              <p:nvPr/>
            </p:nvSpPr>
            <p:spPr bwMode="auto">
              <a:xfrm>
                <a:off x="798586" y="1713476"/>
                <a:ext cx="270548" cy="14446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87" name="Rectangle 4"/>
              <p:cNvSpPr>
                <a:spLocks noChangeArrowheads="1"/>
              </p:cNvSpPr>
              <p:nvPr/>
            </p:nvSpPr>
            <p:spPr bwMode="auto">
              <a:xfrm>
                <a:off x="798586" y="1978588"/>
                <a:ext cx="270548" cy="144463"/>
              </a:xfrm>
              <a:prstGeom prst="rect">
                <a:avLst/>
              </a:prstGeom>
              <a:solidFill>
                <a:srgbClr val="FF99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88" name="ZoneTexte 84"/>
              <p:cNvSpPr txBox="1">
                <a:spLocks noChangeArrowheads="1"/>
              </p:cNvSpPr>
              <p:nvPr/>
            </p:nvSpPr>
            <p:spPr bwMode="auto">
              <a:xfrm>
                <a:off x="1037732" y="1643980"/>
                <a:ext cx="1978531" cy="3384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/>
                <a:r>
                  <a:rPr lang="en-GB" sz="1600" b="1" dirty="0">
                    <a:solidFill>
                      <a:srgbClr val="333399"/>
                    </a:solidFill>
                    <a:latin typeface="Calibri" pitchFamily="34" charset="0"/>
                  </a:rPr>
                  <a:t>EFV 400 + TDF/FTC</a:t>
                </a:r>
              </a:p>
            </p:txBody>
          </p:sp>
          <p:sp>
            <p:nvSpPr>
              <p:cNvPr id="89" name="ZoneTexte 85"/>
              <p:cNvSpPr txBox="1">
                <a:spLocks noChangeArrowheads="1"/>
              </p:cNvSpPr>
              <p:nvPr/>
            </p:nvSpPr>
            <p:spPr bwMode="auto">
              <a:xfrm>
                <a:off x="1037732" y="1887900"/>
                <a:ext cx="2035481" cy="3384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/>
                <a:r>
                  <a:rPr lang="en-GB" sz="1600" b="1" dirty="0">
                    <a:solidFill>
                      <a:srgbClr val="333399"/>
                    </a:solidFill>
                    <a:latin typeface="Calibri" pitchFamily="34" charset="0"/>
                  </a:rPr>
                  <a:t>EFV 600 + TDF/FTC</a:t>
                </a:r>
              </a:p>
            </p:txBody>
          </p:sp>
        </p:grpSp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2"/>
          <p:cNvSpPr txBox="1">
            <a:spLocks noChangeArrowheads="1"/>
          </p:cNvSpPr>
          <p:nvPr/>
        </p:nvSpPr>
        <p:spPr bwMode="auto">
          <a:xfrm>
            <a:off x="660400" y="1159400"/>
            <a:ext cx="7810500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ts val="2863"/>
              </a:lnSpc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Response to treatment at week 96, globally and by baseline </a:t>
            </a:r>
          </a:p>
          <a:p>
            <a:pPr algn="ctr" defTabSz="914400">
              <a:lnSpc>
                <a:spcPts val="2863"/>
              </a:lnSpc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HIV RNA (&lt; 100,000 c/</a:t>
            </a:r>
            <a:r>
              <a:rPr lang="en-GB" sz="2400" b="1" dirty="0" err="1">
                <a:solidFill>
                  <a:srgbClr val="CC3300"/>
                </a:solidFill>
                <a:latin typeface="Calibri" pitchFamily="34" charset="0"/>
              </a:rPr>
              <a:t>mL</a:t>
            </a: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 or </a:t>
            </a:r>
            <a:r>
              <a:rPr lang="en-GB" sz="2400" b="1" u="sng" dirty="0">
                <a:solidFill>
                  <a:srgbClr val="CC3300"/>
                </a:solidFill>
                <a:latin typeface="Calibri" pitchFamily="34" charset="0"/>
              </a:rPr>
              <a:t>&gt;</a:t>
            </a: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 100,000 c/</a:t>
            </a:r>
            <a:r>
              <a:rPr lang="en-GB" sz="2400" b="1" dirty="0" err="1">
                <a:solidFill>
                  <a:srgbClr val="CC3300"/>
                </a:solidFill>
                <a:latin typeface="Calibri" pitchFamily="34" charset="0"/>
              </a:rPr>
              <a:t>mL</a:t>
            </a: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11266" name="Grouper 41"/>
          <p:cNvGrpSpPr>
            <a:grpSpLocks/>
          </p:cNvGrpSpPr>
          <p:nvPr/>
        </p:nvGrpSpPr>
        <p:grpSpPr bwMode="auto">
          <a:xfrm>
            <a:off x="0" y="6570663"/>
            <a:ext cx="863600" cy="287337"/>
            <a:chOff x="0" y="6570663"/>
            <a:chExt cx="1393200" cy="288111"/>
          </a:xfrm>
        </p:grpSpPr>
        <p:sp>
          <p:nvSpPr>
            <p:cNvPr id="1134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1346" name="ZoneTexte 11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ENCORE1</a:t>
              </a:r>
            </a:p>
          </p:txBody>
        </p:sp>
      </p:grpSp>
      <p:sp>
        <p:nvSpPr>
          <p:cNvPr id="1126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fr-FR" sz="3200">
                <a:ea typeface="ＭＳ Ｐゴシック" pitchFamily="34" charset="-128"/>
              </a:rPr>
              <a:t>ENCORE1 Study</a:t>
            </a:r>
            <a:r>
              <a:rPr lang="en-GB" sz="3200">
                <a:ea typeface="ＭＳ Ｐゴシック" pitchFamily="34" charset="-128"/>
              </a:rPr>
              <a:t>: (EFV 400 mg vs 600 mg QD)</a:t>
            </a:r>
            <a:br>
              <a:rPr lang="en-GB" sz="3200">
                <a:ea typeface="ＭＳ Ｐゴシック" pitchFamily="34" charset="-128"/>
              </a:rPr>
            </a:br>
            <a:r>
              <a:rPr lang="en-GB" sz="3200">
                <a:ea typeface="ＭＳ Ｐゴシック" pitchFamily="34" charset="-128"/>
              </a:rPr>
              <a:t>+ TDF/FTC</a:t>
            </a:r>
          </a:p>
        </p:txBody>
      </p:sp>
      <p:sp>
        <p:nvSpPr>
          <p:cNvPr id="11337" name="ZoneTexte 86"/>
          <p:cNvSpPr txBox="1">
            <a:spLocks noChangeArrowheads="1"/>
          </p:cNvSpPr>
          <p:nvPr/>
        </p:nvSpPr>
        <p:spPr bwMode="auto">
          <a:xfrm>
            <a:off x="6012136" y="5943768"/>
            <a:ext cx="1561526" cy="67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400">
                <a:solidFill>
                  <a:srgbClr val="000066"/>
                </a:solidFill>
                <a:sym typeface="Symbol" pitchFamily="18" charset="2"/>
              </a:rPr>
              <a:t>D</a:t>
            </a:r>
            <a:r>
              <a:rPr lang="en-GB" sz="140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ifference</a:t>
            </a:r>
          </a:p>
          <a:p>
            <a:pPr algn="ctr" defTabSz="914400">
              <a:lnSpc>
                <a:spcPct val="90000"/>
              </a:lnSpc>
            </a:pPr>
            <a:r>
              <a:rPr lang="en-GB" sz="140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(95% CI)</a:t>
            </a:r>
            <a:r>
              <a:rPr lang="en-GB" sz="1400">
                <a:solidFill>
                  <a:srgbClr val="000066"/>
                </a:solidFill>
                <a:sym typeface="Symbol" pitchFamily="18" charset="2"/>
              </a:rPr>
              <a:t> : - </a:t>
            </a:r>
            <a:r>
              <a:rPr lang="en-GB" sz="1400">
                <a:solidFill>
                  <a:srgbClr val="000066"/>
                </a:solidFill>
              </a:rPr>
              <a:t>1.1% </a:t>
            </a:r>
          </a:p>
          <a:p>
            <a:pPr algn="ctr" defTabSz="914400">
              <a:lnSpc>
                <a:spcPct val="90000"/>
              </a:lnSpc>
            </a:pPr>
            <a:r>
              <a:rPr lang="en-GB" sz="1400">
                <a:solidFill>
                  <a:srgbClr val="000066"/>
                </a:solidFill>
              </a:rPr>
              <a:t>(- 4.9 ; 2.8)</a:t>
            </a:r>
          </a:p>
        </p:txBody>
      </p:sp>
      <p:grpSp>
        <p:nvGrpSpPr>
          <p:cNvPr id="84" name="Groupe 83"/>
          <p:cNvGrpSpPr/>
          <p:nvPr/>
        </p:nvGrpSpPr>
        <p:grpSpPr>
          <a:xfrm>
            <a:off x="190500" y="1920013"/>
            <a:ext cx="8924925" cy="4678267"/>
            <a:chOff x="190500" y="1920013"/>
            <a:chExt cx="8924925" cy="4678267"/>
          </a:xfrm>
        </p:grpSpPr>
        <p:sp>
          <p:nvSpPr>
            <p:cNvPr id="11270" name="Text Box 134"/>
            <p:cNvSpPr txBox="1">
              <a:spLocks noChangeArrowheads="1"/>
            </p:cNvSpPr>
            <p:nvPr/>
          </p:nvSpPr>
          <p:spPr bwMode="auto">
            <a:xfrm>
              <a:off x="439157" y="1930389"/>
              <a:ext cx="1313158" cy="558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defTabSz="914400">
                <a:lnSpc>
                  <a:spcPct val="80000"/>
                </a:lnSpc>
                <a:spcBef>
                  <a:spcPct val="5000"/>
                </a:spcBef>
              </a:pPr>
              <a:r>
                <a:rPr lang="en-GB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HIV RNA </a:t>
              </a:r>
            </a:p>
            <a:p>
              <a:pPr algn="ctr" defTabSz="914400">
                <a:lnSpc>
                  <a:spcPct val="80000"/>
                </a:lnSpc>
                <a:spcBef>
                  <a:spcPct val="5000"/>
                </a:spcBef>
              </a:pPr>
              <a:r>
                <a:rPr lang="en-GB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&lt; 200 c/mL </a:t>
              </a:r>
            </a:p>
          </p:txBody>
        </p:sp>
        <p:sp>
          <p:nvSpPr>
            <p:cNvPr id="11271" name="Rectangle 133"/>
            <p:cNvSpPr>
              <a:spLocks noChangeArrowheads="1"/>
            </p:cNvSpPr>
            <p:nvPr/>
          </p:nvSpPr>
          <p:spPr bwMode="auto">
            <a:xfrm>
              <a:off x="923318" y="3072235"/>
              <a:ext cx="338400" cy="2580971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272" name="Rectangle 135"/>
            <p:cNvSpPr>
              <a:spLocks noChangeArrowheads="1"/>
            </p:cNvSpPr>
            <p:nvPr/>
          </p:nvSpPr>
          <p:spPr bwMode="auto">
            <a:xfrm>
              <a:off x="368265" y="4865672"/>
              <a:ext cx="196850" cy="212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11273" name="Rectangle 136"/>
            <p:cNvSpPr>
              <a:spLocks noChangeArrowheads="1"/>
            </p:cNvSpPr>
            <p:nvPr/>
          </p:nvSpPr>
          <p:spPr bwMode="auto">
            <a:xfrm>
              <a:off x="368265" y="4173404"/>
              <a:ext cx="196850" cy="212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11274" name="Rectangle 137"/>
            <p:cNvSpPr>
              <a:spLocks noChangeArrowheads="1"/>
            </p:cNvSpPr>
            <p:nvPr/>
          </p:nvSpPr>
          <p:spPr bwMode="auto">
            <a:xfrm>
              <a:off x="269840" y="2792043"/>
              <a:ext cx="295275" cy="212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11275" name="Rectangle 138"/>
            <p:cNvSpPr>
              <a:spLocks noChangeArrowheads="1"/>
            </p:cNvSpPr>
            <p:nvPr/>
          </p:nvSpPr>
          <p:spPr bwMode="auto">
            <a:xfrm>
              <a:off x="368265" y="3482723"/>
              <a:ext cx="196850" cy="212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11276" name="Line 139"/>
            <p:cNvSpPr>
              <a:spLocks noChangeShapeType="1"/>
            </p:cNvSpPr>
            <p:nvPr/>
          </p:nvSpPr>
          <p:spPr bwMode="auto">
            <a:xfrm>
              <a:off x="633377" y="4972052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7" name="Line 140"/>
            <p:cNvSpPr>
              <a:spLocks noChangeShapeType="1"/>
            </p:cNvSpPr>
            <p:nvPr/>
          </p:nvSpPr>
          <p:spPr bwMode="auto">
            <a:xfrm>
              <a:off x="633377" y="4281372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8" name="Line 141"/>
            <p:cNvSpPr>
              <a:spLocks noChangeShapeType="1"/>
            </p:cNvSpPr>
            <p:nvPr/>
          </p:nvSpPr>
          <p:spPr bwMode="auto">
            <a:xfrm>
              <a:off x="633377" y="2896836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9" name="Line 142"/>
            <p:cNvSpPr>
              <a:spLocks noChangeShapeType="1"/>
            </p:cNvSpPr>
            <p:nvPr/>
          </p:nvSpPr>
          <p:spPr bwMode="auto">
            <a:xfrm>
              <a:off x="633377" y="3587516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0" name="Line 143"/>
            <p:cNvSpPr>
              <a:spLocks noChangeShapeType="1"/>
            </p:cNvSpPr>
            <p:nvPr/>
          </p:nvSpPr>
          <p:spPr bwMode="auto">
            <a:xfrm>
              <a:off x="723865" y="2887310"/>
              <a:ext cx="1587" cy="2861163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1" name="Rectangle 144"/>
            <p:cNvSpPr>
              <a:spLocks noChangeArrowheads="1"/>
            </p:cNvSpPr>
            <p:nvPr/>
          </p:nvSpPr>
          <p:spPr bwMode="auto">
            <a:xfrm>
              <a:off x="817416" y="2747623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90.0</a:t>
              </a:r>
            </a:p>
          </p:txBody>
        </p:sp>
        <p:sp>
          <p:nvSpPr>
            <p:cNvPr id="11282" name="Rectangle 145"/>
            <p:cNvSpPr>
              <a:spLocks noChangeArrowheads="1"/>
            </p:cNvSpPr>
            <p:nvPr/>
          </p:nvSpPr>
          <p:spPr bwMode="auto">
            <a:xfrm>
              <a:off x="1205014" y="2735225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90.6</a:t>
              </a:r>
            </a:p>
          </p:txBody>
        </p:sp>
        <p:sp>
          <p:nvSpPr>
            <p:cNvPr id="11283" name="Text Box 148"/>
            <p:cNvSpPr txBox="1">
              <a:spLocks noChangeArrowheads="1"/>
            </p:cNvSpPr>
            <p:nvPr/>
          </p:nvSpPr>
          <p:spPr bwMode="auto">
            <a:xfrm>
              <a:off x="457904" y="2514183"/>
              <a:ext cx="387350" cy="366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1284" name="Rectangle 151"/>
            <p:cNvSpPr>
              <a:spLocks noChangeArrowheads="1"/>
            </p:cNvSpPr>
            <p:nvPr/>
          </p:nvSpPr>
          <p:spPr bwMode="auto">
            <a:xfrm>
              <a:off x="1262504" y="3048946"/>
              <a:ext cx="338400" cy="2604261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285" name="ZoneTexte 86"/>
            <p:cNvSpPr txBox="1">
              <a:spLocks noChangeArrowheads="1"/>
            </p:cNvSpPr>
            <p:nvPr/>
          </p:nvSpPr>
          <p:spPr bwMode="auto">
            <a:xfrm>
              <a:off x="1663346" y="5920585"/>
              <a:ext cx="1511645" cy="677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sym typeface="Symbol" pitchFamily="18" charset="2"/>
                </a:rPr>
                <a:t>D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400">
                  <a:solidFill>
                    <a:srgbClr val="000066"/>
                  </a:solidFill>
                  <a:sym typeface="Symbol" pitchFamily="18" charset="2"/>
                </a:rPr>
                <a:t> : -0.4</a:t>
              </a:r>
              <a:r>
                <a:rPr lang="en-GB" sz="1400">
                  <a:solidFill>
                    <a:srgbClr val="000066"/>
                  </a:solidFill>
                </a:rPr>
                <a:t>%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(-5.8 ; 4.9)</a:t>
              </a:r>
            </a:p>
          </p:txBody>
        </p:sp>
        <p:sp>
          <p:nvSpPr>
            <p:cNvPr id="11286" name="Rectangle 133"/>
            <p:cNvSpPr>
              <a:spLocks noChangeArrowheads="1"/>
            </p:cNvSpPr>
            <p:nvPr/>
          </p:nvSpPr>
          <p:spPr bwMode="auto">
            <a:xfrm>
              <a:off x="2764775" y="3240941"/>
              <a:ext cx="338400" cy="2412266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287" name="Rectangle 144"/>
            <p:cNvSpPr>
              <a:spLocks noChangeArrowheads="1"/>
            </p:cNvSpPr>
            <p:nvPr/>
          </p:nvSpPr>
          <p:spPr bwMode="auto">
            <a:xfrm>
              <a:off x="3566425" y="2877361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86.3</a:t>
              </a:r>
            </a:p>
          </p:txBody>
        </p:sp>
        <p:sp>
          <p:nvSpPr>
            <p:cNvPr id="11288" name="Rectangle 145"/>
            <p:cNvSpPr>
              <a:spLocks noChangeArrowheads="1"/>
            </p:cNvSpPr>
            <p:nvPr/>
          </p:nvSpPr>
          <p:spPr bwMode="auto">
            <a:xfrm>
              <a:off x="3959195" y="2774417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87.5</a:t>
              </a:r>
            </a:p>
          </p:txBody>
        </p:sp>
        <p:sp>
          <p:nvSpPr>
            <p:cNvPr id="11289" name="Rectangle 151"/>
            <p:cNvSpPr>
              <a:spLocks noChangeArrowheads="1"/>
            </p:cNvSpPr>
            <p:nvPr/>
          </p:nvSpPr>
          <p:spPr bwMode="auto">
            <a:xfrm>
              <a:off x="3099703" y="3254972"/>
              <a:ext cx="338400" cy="2398235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grpSp>
          <p:nvGrpSpPr>
            <p:cNvPr id="11290" name="Grouper 75"/>
            <p:cNvGrpSpPr>
              <a:grpSpLocks/>
            </p:cNvGrpSpPr>
            <p:nvPr/>
          </p:nvGrpSpPr>
          <p:grpSpPr bwMode="auto">
            <a:xfrm>
              <a:off x="6574421" y="1920013"/>
              <a:ext cx="2376087" cy="582516"/>
              <a:chOff x="697125" y="1643980"/>
              <a:chExt cx="2376088" cy="582417"/>
            </a:xfrm>
          </p:grpSpPr>
          <p:sp>
            <p:nvSpPr>
              <p:cNvPr id="11340" name="AutoShape 165"/>
              <p:cNvSpPr>
                <a:spLocks noChangeArrowheads="1"/>
              </p:cNvSpPr>
              <p:nvPr/>
            </p:nvSpPr>
            <p:spPr bwMode="auto">
              <a:xfrm>
                <a:off x="697125" y="1662437"/>
                <a:ext cx="2129743" cy="520074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341" name="Rectangle 3"/>
              <p:cNvSpPr>
                <a:spLocks noChangeArrowheads="1"/>
              </p:cNvSpPr>
              <p:nvPr/>
            </p:nvSpPr>
            <p:spPr bwMode="auto">
              <a:xfrm>
                <a:off x="798586" y="1713476"/>
                <a:ext cx="270548" cy="14446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342" name="Rectangle 4"/>
              <p:cNvSpPr>
                <a:spLocks noChangeArrowheads="1"/>
              </p:cNvSpPr>
              <p:nvPr/>
            </p:nvSpPr>
            <p:spPr bwMode="auto">
              <a:xfrm>
                <a:off x="798586" y="1978588"/>
                <a:ext cx="270548" cy="144463"/>
              </a:xfrm>
              <a:prstGeom prst="rect">
                <a:avLst/>
              </a:prstGeom>
              <a:solidFill>
                <a:srgbClr val="FF99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11343" name="ZoneTexte 84"/>
              <p:cNvSpPr txBox="1">
                <a:spLocks noChangeArrowheads="1"/>
              </p:cNvSpPr>
              <p:nvPr/>
            </p:nvSpPr>
            <p:spPr bwMode="auto">
              <a:xfrm>
                <a:off x="1037732" y="1643980"/>
                <a:ext cx="1978531" cy="3384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/>
                <a:r>
                  <a:rPr lang="en-GB" sz="1600" b="1" dirty="0">
                    <a:solidFill>
                      <a:srgbClr val="333399"/>
                    </a:solidFill>
                    <a:latin typeface="Calibri" pitchFamily="34" charset="0"/>
                  </a:rPr>
                  <a:t>EFV 400 + TDF/FTC</a:t>
                </a:r>
              </a:p>
            </p:txBody>
          </p:sp>
          <p:sp>
            <p:nvSpPr>
              <p:cNvPr id="11344" name="ZoneTexte 85"/>
              <p:cNvSpPr txBox="1">
                <a:spLocks noChangeArrowheads="1"/>
              </p:cNvSpPr>
              <p:nvPr/>
            </p:nvSpPr>
            <p:spPr bwMode="auto">
              <a:xfrm>
                <a:off x="1037732" y="1887900"/>
                <a:ext cx="2035481" cy="3384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/>
                <a:r>
                  <a:rPr lang="en-GB" sz="1600" b="1" dirty="0">
                    <a:solidFill>
                      <a:srgbClr val="333399"/>
                    </a:solidFill>
                    <a:latin typeface="Calibri" pitchFamily="34" charset="0"/>
                  </a:rPr>
                  <a:t>EFV 600 + TDF/FTC</a:t>
                </a:r>
              </a:p>
            </p:txBody>
          </p:sp>
        </p:grpSp>
        <p:sp>
          <p:nvSpPr>
            <p:cNvPr id="11291" name="Rectangle 40"/>
            <p:cNvSpPr>
              <a:spLocks noChangeArrowheads="1"/>
            </p:cNvSpPr>
            <p:nvPr/>
          </p:nvSpPr>
          <p:spPr bwMode="auto">
            <a:xfrm>
              <a:off x="934911" y="2487539"/>
              <a:ext cx="612667" cy="307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mITT</a:t>
              </a:r>
            </a:p>
          </p:txBody>
        </p:sp>
        <p:sp>
          <p:nvSpPr>
            <p:cNvPr id="11292" name="Rectangle 133"/>
            <p:cNvSpPr>
              <a:spLocks noChangeArrowheads="1"/>
            </p:cNvSpPr>
            <p:nvPr/>
          </p:nvSpPr>
          <p:spPr bwMode="auto">
            <a:xfrm>
              <a:off x="1838604" y="3262024"/>
              <a:ext cx="338400" cy="2391182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293" name="Rectangle 144"/>
            <p:cNvSpPr>
              <a:spLocks noChangeArrowheads="1"/>
            </p:cNvSpPr>
            <p:nvPr/>
          </p:nvSpPr>
          <p:spPr bwMode="auto">
            <a:xfrm>
              <a:off x="2665532" y="2877361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86.3</a:t>
              </a:r>
            </a:p>
          </p:txBody>
        </p:sp>
        <p:sp>
          <p:nvSpPr>
            <p:cNvPr id="11294" name="Rectangle 145"/>
            <p:cNvSpPr>
              <a:spLocks noChangeArrowheads="1"/>
            </p:cNvSpPr>
            <p:nvPr/>
          </p:nvSpPr>
          <p:spPr bwMode="auto">
            <a:xfrm>
              <a:off x="3046743" y="2877349"/>
              <a:ext cx="534096" cy="400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86.3</a:t>
              </a:r>
            </a:p>
          </p:txBody>
        </p:sp>
        <p:sp>
          <p:nvSpPr>
            <p:cNvPr id="11295" name="Rectangle 151"/>
            <p:cNvSpPr>
              <a:spLocks noChangeArrowheads="1"/>
            </p:cNvSpPr>
            <p:nvPr/>
          </p:nvSpPr>
          <p:spPr bwMode="auto">
            <a:xfrm>
              <a:off x="2181104" y="3234479"/>
              <a:ext cx="338400" cy="2418727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296" name="Rectangle 40"/>
            <p:cNvSpPr>
              <a:spLocks noChangeArrowheads="1"/>
            </p:cNvSpPr>
            <p:nvPr/>
          </p:nvSpPr>
          <p:spPr bwMode="auto">
            <a:xfrm>
              <a:off x="2780396" y="5651717"/>
              <a:ext cx="954107" cy="5340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 HIV RNA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 u="sng">
                  <a:solidFill>
                    <a:srgbClr val="000066"/>
                  </a:solidFill>
                  <a:cs typeface="Arial" pitchFamily="34" charset="0"/>
                </a:rPr>
                <a:t>&lt;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 5 log</a:t>
              </a:r>
            </a:p>
          </p:txBody>
        </p:sp>
        <p:sp>
          <p:nvSpPr>
            <p:cNvPr id="11297" name="Rectangle 133"/>
            <p:cNvSpPr>
              <a:spLocks noChangeArrowheads="1"/>
            </p:cNvSpPr>
            <p:nvPr/>
          </p:nvSpPr>
          <p:spPr bwMode="auto">
            <a:xfrm>
              <a:off x="6436805" y="2988913"/>
              <a:ext cx="338400" cy="2664294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298" name="Rectangle 144"/>
            <p:cNvSpPr>
              <a:spLocks noChangeArrowheads="1"/>
            </p:cNvSpPr>
            <p:nvPr/>
          </p:nvSpPr>
          <p:spPr bwMode="auto">
            <a:xfrm>
              <a:off x="6296773" y="2679497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94.3</a:t>
              </a:r>
            </a:p>
          </p:txBody>
        </p:sp>
        <p:sp>
          <p:nvSpPr>
            <p:cNvPr id="11299" name="Rectangle 145"/>
            <p:cNvSpPr>
              <a:spLocks noChangeArrowheads="1"/>
            </p:cNvSpPr>
            <p:nvPr/>
          </p:nvSpPr>
          <p:spPr bwMode="auto">
            <a:xfrm>
              <a:off x="6735619" y="2639179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95.3</a:t>
              </a:r>
            </a:p>
          </p:txBody>
        </p:sp>
        <p:sp>
          <p:nvSpPr>
            <p:cNvPr id="11300" name="Rectangle 151"/>
            <p:cNvSpPr>
              <a:spLocks noChangeArrowheads="1"/>
            </p:cNvSpPr>
            <p:nvPr/>
          </p:nvSpPr>
          <p:spPr bwMode="auto">
            <a:xfrm>
              <a:off x="6774103" y="2952909"/>
              <a:ext cx="338400" cy="2700298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01" name="Rectangle 41"/>
            <p:cNvSpPr>
              <a:spLocks noChangeArrowheads="1"/>
            </p:cNvSpPr>
            <p:nvPr/>
          </p:nvSpPr>
          <p:spPr bwMode="auto">
            <a:xfrm>
              <a:off x="4789503" y="2487539"/>
              <a:ext cx="1054456" cy="307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ITT, NC= F</a:t>
              </a:r>
            </a:p>
          </p:txBody>
        </p:sp>
        <p:sp>
          <p:nvSpPr>
            <p:cNvPr id="11302" name="Rectangle 40"/>
            <p:cNvSpPr>
              <a:spLocks noChangeArrowheads="1"/>
            </p:cNvSpPr>
            <p:nvPr/>
          </p:nvSpPr>
          <p:spPr bwMode="auto">
            <a:xfrm>
              <a:off x="3688410" y="5651717"/>
              <a:ext cx="902987" cy="5340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HIV RNA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&gt; 5 log</a:t>
              </a:r>
            </a:p>
          </p:txBody>
        </p:sp>
        <p:sp>
          <p:nvSpPr>
            <p:cNvPr id="11303" name="Rectangle 133"/>
            <p:cNvSpPr>
              <a:spLocks noChangeArrowheads="1"/>
            </p:cNvSpPr>
            <p:nvPr/>
          </p:nvSpPr>
          <p:spPr bwMode="auto">
            <a:xfrm>
              <a:off x="8289147" y="2988914"/>
              <a:ext cx="338400" cy="2664293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04" name="Rectangle 151"/>
            <p:cNvSpPr>
              <a:spLocks noChangeArrowheads="1"/>
            </p:cNvSpPr>
            <p:nvPr/>
          </p:nvSpPr>
          <p:spPr bwMode="auto">
            <a:xfrm>
              <a:off x="8611302" y="2988914"/>
              <a:ext cx="338400" cy="2664293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05" name="Rectangle 133"/>
            <p:cNvSpPr>
              <a:spLocks noChangeArrowheads="1"/>
            </p:cNvSpPr>
            <p:nvPr/>
          </p:nvSpPr>
          <p:spPr bwMode="auto">
            <a:xfrm>
              <a:off x="7362976" y="2988913"/>
              <a:ext cx="338400" cy="2664294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06" name="Rectangle 151"/>
            <p:cNvSpPr>
              <a:spLocks noChangeArrowheads="1"/>
            </p:cNvSpPr>
            <p:nvPr/>
          </p:nvSpPr>
          <p:spPr bwMode="auto">
            <a:xfrm>
              <a:off x="7692702" y="2952909"/>
              <a:ext cx="338400" cy="2700298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07" name="Rectangle 40"/>
            <p:cNvSpPr>
              <a:spLocks noChangeArrowheads="1"/>
            </p:cNvSpPr>
            <p:nvPr/>
          </p:nvSpPr>
          <p:spPr bwMode="auto">
            <a:xfrm>
              <a:off x="766618" y="5651717"/>
              <a:ext cx="1062886" cy="307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All patients</a:t>
              </a:r>
            </a:p>
          </p:txBody>
        </p:sp>
        <p:sp>
          <p:nvSpPr>
            <p:cNvPr id="11308" name="Rectangle 144"/>
            <p:cNvSpPr>
              <a:spLocks noChangeArrowheads="1"/>
            </p:cNvSpPr>
            <p:nvPr/>
          </p:nvSpPr>
          <p:spPr bwMode="auto">
            <a:xfrm>
              <a:off x="5404402" y="2994760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83.1</a:t>
              </a:r>
            </a:p>
          </p:txBody>
        </p:sp>
        <p:sp>
          <p:nvSpPr>
            <p:cNvPr id="11309" name="Rectangle 145"/>
            <p:cNvSpPr>
              <a:spLocks noChangeArrowheads="1"/>
            </p:cNvSpPr>
            <p:nvPr/>
          </p:nvSpPr>
          <p:spPr bwMode="auto">
            <a:xfrm>
              <a:off x="5782139" y="3049481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82.1</a:t>
              </a:r>
            </a:p>
          </p:txBody>
        </p:sp>
        <p:sp>
          <p:nvSpPr>
            <p:cNvPr id="11310" name="Rectangle 144"/>
            <p:cNvSpPr>
              <a:spLocks noChangeArrowheads="1"/>
            </p:cNvSpPr>
            <p:nvPr/>
          </p:nvSpPr>
          <p:spPr bwMode="auto">
            <a:xfrm>
              <a:off x="8163170" y="2600672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94.5</a:t>
              </a:r>
            </a:p>
          </p:txBody>
        </p:sp>
        <p:sp>
          <p:nvSpPr>
            <p:cNvPr id="11311" name="Rectangle 145"/>
            <p:cNvSpPr>
              <a:spLocks noChangeArrowheads="1"/>
            </p:cNvSpPr>
            <p:nvPr/>
          </p:nvSpPr>
          <p:spPr bwMode="auto">
            <a:xfrm>
              <a:off x="8578090" y="2628033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94.8</a:t>
              </a:r>
            </a:p>
          </p:txBody>
        </p:sp>
        <p:cxnSp>
          <p:nvCxnSpPr>
            <p:cNvPr id="67" name="Connecteur droit 66"/>
            <p:cNvCxnSpPr/>
            <p:nvPr/>
          </p:nvCxnSpPr>
          <p:spPr bwMode="auto">
            <a:xfrm rot="5400000" flipH="1" flipV="1">
              <a:off x="-100012" y="3844925"/>
              <a:ext cx="3640138" cy="1587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313" name="Text Box 134"/>
            <p:cNvSpPr txBox="1">
              <a:spLocks noChangeArrowheads="1"/>
            </p:cNvSpPr>
            <p:nvPr/>
          </p:nvSpPr>
          <p:spPr bwMode="auto">
            <a:xfrm>
              <a:off x="3582103" y="2054802"/>
              <a:ext cx="2482324" cy="3139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defTabSz="914400">
                <a:lnSpc>
                  <a:spcPct val="80000"/>
                </a:lnSpc>
                <a:spcBef>
                  <a:spcPct val="5000"/>
                </a:spcBef>
              </a:pPr>
              <a:r>
                <a:rPr lang="en-GB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HIV RNA &lt; 50 c/mL </a:t>
              </a:r>
            </a:p>
          </p:txBody>
        </p:sp>
        <p:sp>
          <p:nvSpPr>
            <p:cNvPr id="11314" name="Rectangle 40"/>
            <p:cNvSpPr>
              <a:spLocks noChangeArrowheads="1"/>
            </p:cNvSpPr>
            <p:nvPr/>
          </p:nvSpPr>
          <p:spPr bwMode="auto">
            <a:xfrm>
              <a:off x="2807973" y="2487539"/>
              <a:ext cx="612667" cy="307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mITT</a:t>
              </a:r>
            </a:p>
          </p:txBody>
        </p:sp>
        <p:sp>
          <p:nvSpPr>
            <p:cNvPr id="11315" name="Rectangle 41"/>
            <p:cNvSpPr>
              <a:spLocks noChangeArrowheads="1"/>
            </p:cNvSpPr>
            <p:nvPr/>
          </p:nvSpPr>
          <p:spPr bwMode="auto">
            <a:xfrm>
              <a:off x="7133941" y="2487539"/>
              <a:ext cx="1239442" cy="307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 dirty="0">
                  <a:solidFill>
                    <a:srgbClr val="000066"/>
                  </a:solidFill>
                  <a:cs typeface="Arial" pitchFamily="34" charset="0"/>
                </a:rPr>
                <a:t>Per protocol</a:t>
              </a:r>
            </a:p>
          </p:txBody>
        </p:sp>
        <p:sp>
          <p:nvSpPr>
            <p:cNvPr id="11316" name="Rectangle 133"/>
            <p:cNvSpPr>
              <a:spLocks noChangeArrowheads="1"/>
            </p:cNvSpPr>
            <p:nvPr/>
          </p:nvSpPr>
          <p:spPr bwMode="auto">
            <a:xfrm>
              <a:off x="3680061" y="3240941"/>
              <a:ext cx="338400" cy="2412266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17" name="Rectangle 151"/>
            <p:cNvSpPr>
              <a:spLocks noChangeArrowheads="1"/>
            </p:cNvSpPr>
            <p:nvPr/>
          </p:nvSpPr>
          <p:spPr bwMode="auto">
            <a:xfrm>
              <a:off x="4018303" y="3132930"/>
              <a:ext cx="338400" cy="2520278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18" name="Rectangle 133"/>
            <p:cNvSpPr>
              <a:spLocks noChangeArrowheads="1"/>
            </p:cNvSpPr>
            <p:nvPr/>
          </p:nvSpPr>
          <p:spPr bwMode="auto">
            <a:xfrm>
              <a:off x="4595813" y="3432175"/>
              <a:ext cx="338137" cy="2220913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>
                <a:defRPr/>
              </a:pPr>
              <a:endParaRPr lang="en-GB">
                <a:ln w="38100" cmpd="sng">
                  <a:solidFill>
                    <a:schemeClr val="tx1"/>
                  </a:solidFill>
                </a:ln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319" name="Rectangle 151"/>
            <p:cNvSpPr>
              <a:spLocks noChangeArrowheads="1"/>
            </p:cNvSpPr>
            <p:nvPr/>
          </p:nvSpPr>
          <p:spPr bwMode="auto">
            <a:xfrm>
              <a:off x="4936903" y="3492969"/>
              <a:ext cx="338400" cy="2160238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20" name="Rectangle 133"/>
            <p:cNvSpPr>
              <a:spLocks noChangeArrowheads="1"/>
            </p:cNvSpPr>
            <p:nvPr/>
          </p:nvSpPr>
          <p:spPr bwMode="auto">
            <a:xfrm>
              <a:off x="5521519" y="3348953"/>
              <a:ext cx="338400" cy="2304255"/>
            </a:xfrm>
            <a:prstGeom prst="rect">
              <a:avLst/>
            </a:prstGeom>
            <a:solidFill>
              <a:srgbClr val="FFFF66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21" name="Rectangle 151"/>
            <p:cNvSpPr>
              <a:spLocks noChangeArrowheads="1"/>
            </p:cNvSpPr>
            <p:nvPr/>
          </p:nvSpPr>
          <p:spPr bwMode="auto">
            <a:xfrm>
              <a:off x="5855503" y="3384956"/>
              <a:ext cx="338400" cy="2268251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22" name="Rectangle 40"/>
            <p:cNvSpPr>
              <a:spLocks noChangeArrowheads="1"/>
            </p:cNvSpPr>
            <p:nvPr/>
          </p:nvSpPr>
          <p:spPr bwMode="auto">
            <a:xfrm>
              <a:off x="1799818" y="5651717"/>
              <a:ext cx="1062886" cy="307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All patients</a:t>
              </a:r>
            </a:p>
          </p:txBody>
        </p:sp>
        <p:sp>
          <p:nvSpPr>
            <p:cNvPr id="11323" name="Rectangle 40"/>
            <p:cNvSpPr>
              <a:spLocks noChangeArrowheads="1"/>
            </p:cNvSpPr>
            <p:nvPr/>
          </p:nvSpPr>
          <p:spPr bwMode="auto">
            <a:xfrm>
              <a:off x="7239702" y="5651717"/>
              <a:ext cx="954107" cy="5340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 HIV RNA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 u="sng">
                  <a:solidFill>
                    <a:srgbClr val="000066"/>
                  </a:solidFill>
                  <a:cs typeface="Arial" pitchFamily="34" charset="0"/>
                </a:rPr>
                <a:t>&lt;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 5 log</a:t>
              </a:r>
            </a:p>
          </p:txBody>
        </p:sp>
        <p:sp>
          <p:nvSpPr>
            <p:cNvPr id="11324" name="Rectangle 40"/>
            <p:cNvSpPr>
              <a:spLocks noChangeArrowheads="1"/>
            </p:cNvSpPr>
            <p:nvPr/>
          </p:nvSpPr>
          <p:spPr bwMode="auto">
            <a:xfrm>
              <a:off x="8154102" y="5651717"/>
              <a:ext cx="902987" cy="5340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HIV RNA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&gt; 5 log</a:t>
              </a:r>
            </a:p>
          </p:txBody>
        </p:sp>
        <p:sp>
          <p:nvSpPr>
            <p:cNvPr id="11325" name="Rectangle 40"/>
            <p:cNvSpPr>
              <a:spLocks noChangeArrowheads="1"/>
            </p:cNvSpPr>
            <p:nvPr/>
          </p:nvSpPr>
          <p:spPr bwMode="auto">
            <a:xfrm>
              <a:off x="6249103" y="5651717"/>
              <a:ext cx="1062886" cy="307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All patients</a:t>
              </a:r>
            </a:p>
          </p:txBody>
        </p:sp>
        <p:sp>
          <p:nvSpPr>
            <p:cNvPr id="11326" name="Rectangle 40"/>
            <p:cNvSpPr>
              <a:spLocks noChangeArrowheads="1"/>
            </p:cNvSpPr>
            <p:nvPr/>
          </p:nvSpPr>
          <p:spPr bwMode="auto">
            <a:xfrm>
              <a:off x="4456796" y="5651717"/>
              <a:ext cx="954107" cy="5340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 HIV RNA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 u="sng">
                  <a:solidFill>
                    <a:srgbClr val="000066"/>
                  </a:solidFill>
                  <a:cs typeface="Arial" pitchFamily="34" charset="0"/>
                </a:rPr>
                <a:t>&lt;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 5 log</a:t>
              </a:r>
            </a:p>
          </p:txBody>
        </p:sp>
        <p:sp>
          <p:nvSpPr>
            <p:cNvPr id="11327" name="Rectangle 40"/>
            <p:cNvSpPr>
              <a:spLocks noChangeArrowheads="1"/>
            </p:cNvSpPr>
            <p:nvPr/>
          </p:nvSpPr>
          <p:spPr bwMode="auto">
            <a:xfrm>
              <a:off x="5316731" y="5651717"/>
              <a:ext cx="902987" cy="5340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HIV RNA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&gt; 5 log</a:t>
              </a:r>
            </a:p>
          </p:txBody>
        </p:sp>
        <p:cxnSp>
          <p:nvCxnSpPr>
            <p:cNvPr id="99" name="Connecteur droit 98"/>
            <p:cNvCxnSpPr/>
            <p:nvPr/>
          </p:nvCxnSpPr>
          <p:spPr bwMode="auto">
            <a:xfrm flipV="1">
              <a:off x="4483100" y="2776538"/>
              <a:ext cx="0" cy="2881312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 bwMode="auto">
            <a:xfrm flipH="1" flipV="1">
              <a:off x="6272213" y="2787650"/>
              <a:ext cx="30162" cy="2870200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330" name="ZoneTexte 86"/>
            <p:cNvSpPr txBox="1">
              <a:spLocks noChangeArrowheads="1"/>
            </p:cNvSpPr>
            <p:nvPr/>
          </p:nvSpPr>
          <p:spPr bwMode="auto">
            <a:xfrm>
              <a:off x="190500" y="5920584"/>
              <a:ext cx="1561527" cy="677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sym typeface="Symbol" pitchFamily="18" charset="2"/>
                </a:rPr>
                <a:t>D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400">
                  <a:solidFill>
                    <a:srgbClr val="000066"/>
                  </a:solidFill>
                  <a:sym typeface="Symbol" pitchFamily="18" charset="2"/>
                </a:rPr>
                <a:t> : - 0.6</a:t>
              </a:r>
              <a:r>
                <a:rPr lang="en-GB" sz="1400">
                  <a:solidFill>
                    <a:srgbClr val="000066"/>
                  </a:solidFill>
                </a:rPr>
                <a:t>%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(- 5.2 ; 4.0)</a:t>
              </a:r>
            </a:p>
          </p:txBody>
        </p:sp>
        <p:sp>
          <p:nvSpPr>
            <p:cNvPr id="11331" name="Rectangle 144"/>
            <p:cNvSpPr>
              <a:spLocks noChangeArrowheads="1"/>
            </p:cNvSpPr>
            <p:nvPr/>
          </p:nvSpPr>
          <p:spPr bwMode="auto">
            <a:xfrm>
              <a:off x="1743528" y="2877361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86.3</a:t>
              </a:r>
            </a:p>
          </p:txBody>
        </p:sp>
        <p:sp>
          <p:nvSpPr>
            <p:cNvPr id="11332" name="Rectangle 145"/>
            <p:cNvSpPr>
              <a:spLocks noChangeArrowheads="1"/>
            </p:cNvSpPr>
            <p:nvPr/>
          </p:nvSpPr>
          <p:spPr bwMode="auto">
            <a:xfrm>
              <a:off x="2131898" y="2842699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86.7</a:t>
              </a:r>
            </a:p>
          </p:txBody>
        </p:sp>
        <p:sp>
          <p:nvSpPr>
            <p:cNvPr id="11333" name="Rectangle 144"/>
            <p:cNvSpPr>
              <a:spLocks noChangeArrowheads="1"/>
            </p:cNvSpPr>
            <p:nvPr/>
          </p:nvSpPr>
          <p:spPr bwMode="auto">
            <a:xfrm>
              <a:off x="4484621" y="3103202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81.7</a:t>
              </a:r>
            </a:p>
          </p:txBody>
        </p:sp>
        <p:sp>
          <p:nvSpPr>
            <p:cNvPr id="11334" name="Rectangle 145"/>
            <p:cNvSpPr>
              <a:spLocks noChangeArrowheads="1"/>
            </p:cNvSpPr>
            <p:nvPr/>
          </p:nvSpPr>
          <p:spPr bwMode="auto">
            <a:xfrm>
              <a:off x="4865466" y="3172328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78.2</a:t>
              </a:r>
            </a:p>
          </p:txBody>
        </p:sp>
        <p:sp>
          <p:nvSpPr>
            <p:cNvPr id="11335" name="Rectangle 144"/>
            <p:cNvSpPr>
              <a:spLocks noChangeArrowheads="1"/>
            </p:cNvSpPr>
            <p:nvPr/>
          </p:nvSpPr>
          <p:spPr bwMode="auto">
            <a:xfrm>
              <a:off x="7205304" y="2632928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94.1</a:t>
              </a:r>
            </a:p>
          </p:txBody>
        </p:sp>
        <p:sp>
          <p:nvSpPr>
            <p:cNvPr id="11336" name="Rectangle 145"/>
            <p:cNvSpPr>
              <a:spLocks noChangeArrowheads="1"/>
            </p:cNvSpPr>
            <p:nvPr/>
          </p:nvSpPr>
          <p:spPr bwMode="auto">
            <a:xfrm>
              <a:off x="7638294" y="2596184"/>
              <a:ext cx="534098" cy="400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95.6</a:t>
              </a:r>
            </a:p>
          </p:txBody>
        </p:sp>
        <p:sp>
          <p:nvSpPr>
            <p:cNvPr id="11338" name="Line 146"/>
            <p:cNvSpPr>
              <a:spLocks noChangeShapeType="1"/>
            </p:cNvSpPr>
            <p:nvPr/>
          </p:nvSpPr>
          <p:spPr bwMode="auto">
            <a:xfrm>
              <a:off x="633377" y="5651717"/>
              <a:ext cx="848204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339" name="Rectangle 135"/>
            <p:cNvSpPr>
              <a:spLocks noChangeArrowheads="1"/>
            </p:cNvSpPr>
            <p:nvPr/>
          </p:nvSpPr>
          <p:spPr bwMode="auto">
            <a:xfrm>
              <a:off x="474908" y="5512588"/>
              <a:ext cx="99386" cy="215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</p:grp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4259263" y="6581775"/>
            <a:ext cx="490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CC0000"/>
                </a:solidFill>
              </a:rPr>
              <a:t>ENCORE1 Study Group. Lancet Infect Dis 2015;15:793-802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43400"/>
            <a:ext cx="9024938" cy="4557713"/>
          </a:xfrm>
        </p:spPr>
        <p:txBody>
          <a:bodyPr/>
          <a:lstStyle/>
          <a:p>
            <a:pPr>
              <a:buFont typeface="Wingdings" charset="0"/>
              <a:buChar char="§"/>
              <a:defRPr/>
            </a:pPr>
            <a:r>
              <a:rPr lang="en-US" sz="2400" b="1" dirty="0">
                <a:latin typeface="+mj-lt"/>
              </a:rPr>
              <a:t>Mean CD4 cell counts increase at W96</a:t>
            </a:r>
          </a:p>
          <a:p>
            <a:pPr lvl="1">
              <a:defRPr/>
            </a:pPr>
            <a:r>
              <a:rPr lang="en-US" sz="1800" dirty="0"/>
              <a:t>+ 235/mm</a:t>
            </a:r>
            <a:r>
              <a:rPr lang="en-US" sz="1800" baseline="30000" dirty="0"/>
              <a:t>3</a:t>
            </a:r>
            <a:r>
              <a:rPr lang="en-US" sz="1800" dirty="0"/>
              <a:t> in the EFV 400 group</a:t>
            </a:r>
          </a:p>
          <a:p>
            <a:pPr lvl="1">
              <a:defRPr/>
            </a:pPr>
            <a:r>
              <a:rPr lang="en-US" sz="1800" dirty="0"/>
              <a:t>+ 209/mm</a:t>
            </a:r>
            <a:r>
              <a:rPr lang="en-US" sz="1800" baseline="30000" dirty="0"/>
              <a:t>3</a:t>
            </a:r>
            <a:r>
              <a:rPr lang="en-US" sz="1800" dirty="0"/>
              <a:t> in the EFV 600 group (p = 0.018)</a:t>
            </a:r>
          </a:p>
          <a:p>
            <a:pPr marL="457200" lvl="1" indent="0">
              <a:buFontTx/>
              <a:buNone/>
              <a:defRPr/>
            </a:pPr>
            <a:endParaRPr lang="en-US" sz="2400" b="1" dirty="0">
              <a:latin typeface="+mj-lt"/>
            </a:endParaRPr>
          </a:p>
          <a:p>
            <a:pPr>
              <a:buFont typeface="Wingdings" charset="0"/>
              <a:buChar char="§"/>
              <a:defRPr/>
            </a:pPr>
            <a:r>
              <a:rPr lang="en-US" sz="2400" b="1" dirty="0">
                <a:latin typeface="+mj-lt"/>
              </a:rPr>
              <a:t>No difference between groups in the mean change</a:t>
            </a:r>
          </a:p>
          <a:p>
            <a:pPr lvl="1">
              <a:defRPr/>
            </a:pPr>
            <a:r>
              <a:rPr lang="en-US" sz="1800" dirty="0"/>
              <a:t>In CD4 cell percentage</a:t>
            </a:r>
          </a:p>
          <a:p>
            <a:pPr lvl="1">
              <a:defRPr/>
            </a:pPr>
            <a:r>
              <a:rPr lang="en-US" sz="1800" dirty="0"/>
              <a:t>In CD8 </a:t>
            </a:r>
            <a:r>
              <a:rPr lang="en-US" sz="1800"/>
              <a:t>cell counts</a:t>
            </a:r>
            <a:endParaRPr lang="en-US" sz="1800" dirty="0"/>
          </a:p>
          <a:p>
            <a:pPr lvl="1">
              <a:defRPr/>
            </a:pPr>
            <a:r>
              <a:rPr lang="en-US" sz="1800" dirty="0"/>
              <a:t>Of total lymphocyte counts</a:t>
            </a:r>
          </a:p>
          <a:p>
            <a:pPr lvl="1">
              <a:defRPr/>
            </a:pPr>
            <a:endParaRPr lang="en-US" sz="1800" dirty="0"/>
          </a:p>
          <a:p>
            <a:pPr>
              <a:buFont typeface="Wingdings" charset="0"/>
              <a:buChar char="§"/>
              <a:defRPr/>
            </a:pPr>
            <a:r>
              <a:rPr lang="en-US" sz="2400" b="1" dirty="0">
                <a:latin typeface="+mj-lt"/>
              </a:rPr>
              <a:t>At 96 weeks</a:t>
            </a:r>
            <a:r>
              <a:rPr lang="en-US" dirty="0"/>
              <a:t>, </a:t>
            </a:r>
          </a:p>
          <a:p>
            <a:pPr lvl="1">
              <a:defRPr/>
            </a:pPr>
            <a:r>
              <a:rPr lang="en-US" sz="1800" dirty="0"/>
              <a:t>Change in DASS-21 depression, anxiety, and stress Z scores did not differ between the groups</a:t>
            </a:r>
          </a:p>
        </p:txBody>
      </p:sp>
      <p:sp>
        <p:nvSpPr>
          <p:cNvPr id="13314" name="Rectangle 7"/>
          <p:cNvSpPr>
            <a:spLocks noChangeArrowheads="1"/>
          </p:cNvSpPr>
          <p:nvPr/>
        </p:nvSpPr>
        <p:spPr bwMode="auto">
          <a:xfrm>
            <a:off x="4259263" y="6581775"/>
            <a:ext cx="490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CC0000"/>
                </a:solidFill>
              </a:rPr>
              <a:t>ENCORE1 Study Group. Lancet Infect Dis 2015;15:793-802</a:t>
            </a:r>
          </a:p>
        </p:txBody>
      </p:sp>
      <p:grpSp>
        <p:nvGrpSpPr>
          <p:cNvPr id="13315" name="Grouper 41"/>
          <p:cNvGrpSpPr>
            <a:grpSpLocks/>
          </p:cNvGrpSpPr>
          <p:nvPr/>
        </p:nvGrpSpPr>
        <p:grpSpPr bwMode="auto">
          <a:xfrm>
            <a:off x="0" y="6570663"/>
            <a:ext cx="863600" cy="287337"/>
            <a:chOff x="0" y="6570663"/>
            <a:chExt cx="1393200" cy="288111"/>
          </a:xfrm>
        </p:grpSpPr>
        <p:sp>
          <p:nvSpPr>
            <p:cNvPr id="1331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3318" name="ZoneTexte 14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</a:rPr>
                <a:t>ENCORE1</a:t>
              </a:r>
            </a:p>
          </p:txBody>
        </p:sp>
      </p:grpSp>
      <p:sp>
        <p:nvSpPr>
          <p:cNvPr id="1331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US" sz="3200">
                <a:ea typeface="ＭＳ Ｐゴシック" pitchFamily="34" charset="-128"/>
              </a:rPr>
              <a:t>ENCORE1 Study: (EFV 400 mg vs 600 mg QD)</a:t>
            </a:r>
            <a:br>
              <a:rPr lang="en-US" sz="3200">
                <a:ea typeface="ＭＳ Ｐゴシック" pitchFamily="34" charset="-128"/>
              </a:rPr>
            </a:br>
            <a:r>
              <a:rPr lang="en-US" sz="3200">
                <a:ea typeface="ＭＳ Ｐゴシック" pitchFamily="34" charset="-128"/>
              </a:rPr>
              <a:t>+ TDF/FTC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/>
        </p:nvGraphicFramePr>
        <p:xfrm>
          <a:off x="457200" y="1676400"/>
          <a:ext cx="8458201" cy="4835704"/>
        </p:xfrm>
        <a:graphic>
          <a:graphicData uri="http://schemas.openxmlformats.org/drawingml/2006/table">
            <a:tbl>
              <a:tblPr/>
              <a:tblGrid>
                <a:gridCol w="38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50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400 + TDF/FTC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600 + TDF/FTC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7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Patients with adverse events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89.1%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88.4%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 1</a:t>
                      </a:r>
                    </a:p>
                  </a:txBody>
                  <a:tcPr marL="90000" marR="90000" marT="47941" marB="4794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72.9%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73.1%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 2</a:t>
                      </a:r>
                    </a:p>
                  </a:txBody>
                  <a:tcPr marL="90000" marR="90000" marT="47941" marB="4794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22.5%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21.5%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 3</a:t>
                      </a:r>
                    </a:p>
                  </a:txBody>
                  <a:tcPr marL="90000" marR="90000" marT="47941" marB="4794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4.1%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5.0%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50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 4</a:t>
                      </a:r>
                    </a:p>
                  </a:txBody>
                  <a:tcPr marL="90000" marR="90000" marT="47941" marB="4794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0.4%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0.4%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50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Serious adverse events, N patients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23 (7.1%)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22 (7.1%)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50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Related to study drugs</a:t>
                      </a:r>
                    </a:p>
                  </a:txBody>
                  <a:tcPr marL="90000" marR="90000" marT="47941" marB="4794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3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4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112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Adverse events definitively or probably related to study drug, N patients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118 (36.8%)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146 (47.2%)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0.008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112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Discontinuation due to drug-related adverse event</a:t>
                      </a:r>
                    </a:p>
                  </a:txBody>
                  <a:tcPr marL="90000" marR="90000" marT="47941" marB="4794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6 (1.9%)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18 (5.8%)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0.01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850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Adverse events of specific interest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850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Neuro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-psychiatric</a:t>
                      </a:r>
                    </a:p>
                  </a:txBody>
                  <a:tcPr marL="90000" marR="90000" marT="47941" marB="4794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45%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51%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NS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850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CNS</a:t>
                      </a:r>
                    </a:p>
                  </a:txBody>
                  <a:tcPr marL="90000" marR="90000" marT="47941" marB="4794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231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272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850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Psychiatric</a:t>
                      </a:r>
                    </a:p>
                  </a:txBody>
                  <a:tcPr marL="90000" marR="90000" marT="47941" marB="4794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13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12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850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Rash</a:t>
                      </a:r>
                    </a:p>
                  </a:txBody>
                  <a:tcPr marL="90000" marR="90000" marT="47941" marB="4794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68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105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850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Gastrointestinal</a:t>
                      </a:r>
                    </a:p>
                  </a:txBody>
                  <a:tcPr marL="90000" marR="90000" marT="47941" marB="4794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62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78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850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Hepatotoxicity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0</a:t>
                      </a: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41" marB="4794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39688" y="1214238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algn="ctr" defTabSz="914400">
              <a:lnSpc>
                <a:spcPts val="2280"/>
              </a:lnSpc>
              <a:spcBef>
                <a:spcPts val="0"/>
              </a:spcBef>
              <a:buFont typeface="Wingdings" pitchFamily="-1" charset="2"/>
              <a:buNone/>
              <a:defRPr/>
            </a:pP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at week 48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4442" name="Grouper 41"/>
          <p:cNvGrpSpPr>
            <a:grpSpLocks/>
          </p:cNvGrpSpPr>
          <p:nvPr/>
        </p:nvGrpSpPr>
        <p:grpSpPr bwMode="auto">
          <a:xfrm>
            <a:off x="0" y="6570663"/>
            <a:ext cx="863600" cy="287337"/>
            <a:chOff x="0" y="6570663"/>
            <a:chExt cx="1393200" cy="288111"/>
          </a:xfrm>
        </p:grpSpPr>
        <p:sp>
          <p:nvSpPr>
            <p:cNvPr id="1444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46" name="ZoneTexte 14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ENCORE1</a:t>
              </a:r>
            </a:p>
          </p:txBody>
        </p:sp>
      </p:grpSp>
      <p:sp>
        <p:nvSpPr>
          <p:cNvPr id="1444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ENCORE1 </a:t>
            </a:r>
            <a:r>
              <a:rPr lang="fr-FR" sz="3200" dirty="0" err="1">
                <a:ea typeface="ＭＳ Ｐゴシック" pitchFamily="34" charset="-128"/>
              </a:rPr>
              <a:t>Study</a:t>
            </a:r>
            <a:r>
              <a:rPr lang="en-GB" sz="3200" dirty="0">
                <a:ea typeface="ＭＳ Ｐゴシック" pitchFamily="34" charset="-128"/>
              </a:rPr>
              <a:t>: (EFV 400 mg </a:t>
            </a:r>
            <a:r>
              <a:rPr lang="en-GB" sz="3200" dirty="0" err="1">
                <a:ea typeface="ＭＳ Ｐゴシック" pitchFamily="34" charset="-128"/>
              </a:rPr>
              <a:t>vs</a:t>
            </a:r>
            <a:r>
              <a:rPr lang="en-GB" sz="3200" dirty="0">
                <a:ea typeface="ＭＳ Ｐゴシック" pitchFamily="34" charset="-128"/>
              </a:rPr>
              <a:t> 600 mg QD)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+ TDF/FTC</a:t>
            </a:r>
          </a:p>
        </p:txBody>
      </p:sp>
      <p:sp>
        <p:nvSpPr>
          <p:cNvPr id="14444" name="Rectangle 8"/>
          <p:cNvSpPr>
            <a:spLocks noChangeArrowheads="1"/>
          </p:cNvSpPr>
          <p:nvPr/>
        </p:nvSpPr>
        <p:spPr bwMode="auto">
          <a:xfrm>
            <a:off x="4816475" y="6581775"/>
            <a:ext cx="4251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>
                <a:solidFill>
                  <a:srgbClr val="CC0000"/>
                </a:solidFill>
              </a:rPr>
              <a:t>ENCORE1 Study Group, Puls R. Lancet 2014;383:1474-82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2"/>
          <p:cNvSpPr>
            <a:spLocks noGrp="1"/>
          </p:cNvSpPr>
          <p:nvPr>
            <p:ph idx="4294967295"/>
          </p:nvPr>
        </p:nvSpPr>
        <p:spPr>
          <a:xfrm>
            <a:off x="228600" y="1150938"/>
            <a:ext cx="8686800" cy="53038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b="1" dirty="0">
                <a:latin typeface="Calibri" pitchFamily="34" charset="0"/>
                <a:ea typeface="ＭＳ Ｐゴシック" pitchFamily="34" charset="-128"/>
              </a:rPr>
              <a:t>Other safety aspects at week 48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By week 48, discontinuation of EFV : 26 (8%) in EFV 400 </a:t>
            </a:r>
            <a:r>
              <a:rPr lang="en-US" sz="2000" dirty="0" err="1">
                <a:ea typeface="ＭＳ Ｐゴシック" pitchFamily="34" charset="-128"/>
              </a:rPr>
              <a:t>vs</a:t>
            </a:r>
            <a:r>
              <a:rPr lang="en-US" sz="2000" dirty="0">
                <a:ea typeface="ＭＳ Ｐゴシック" pitchFamily="34" charset="-128"/>
              </a:rPr>
              <a:t> 34 (11%) in EFV 600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Frequency of serious adverse events was similar in both groups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difference between </a:t>
            </a:r>
            <a:r>
              <a:rPr lang="en-US" sz="2000" dirty="0" err="1">
                <a:ea typeface="ＭＳ Ｐゴシック" pitchFamily="34" charset="-128"/>
              </a:rPr>
              <a:t>randomised</a:t>
            </a:r>
            <a:r>
              <a:rPr lang="en-US" sz="2000" dirty="0">
                <a:ea typeface="ＭＳ Ｐゴシック" pitchFamily="34" charset="-128"/>
              </a:rPr>
              <a:t> groups in quality of life, depression, anxiety and stress, and EFV-related symptoms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over 48 weeks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significant differences between EFV 400 and EFV 600 in change from baseline to week 48 for most laboratory parameters, except	</a:t>
            </a:r>
          </a:p>
          <a:p>
            <a:pPr lvl="2">
              <a:spcBef>
                <a:spcPts val="300"/>
              </a:spcBef>
            </a:pPr>
            <a:r>
              <a:rPr lang="en-US" sz="1800" dirty="0" err="1">
                <a:ea typeface="ＭＳ Ｐゴシック" pitchFamily="34" charset="-128"/>
              </a:rPr>
              <a:t>Neutrophils</a:t>
            </a:r>
            <a:r>
              <a:rPr lang="en-US" sz="1800" dirty="0">
                <a:ea typeface="ＭＳ Ｐゴシック" pitchFamily="34" charset="-128"/>
              </a:rPr>
              <a:t> 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Mean change in </a:t>
            </a:r>
            <a:r>
              <a:rPr lang="en-US" sz="1800" dirty="0" err="1">
                <a:ea typeface="ＭＳ Ｐゴシック" pitchFamily="34" charset="-128"/>
              </a:rPr>
              <a:t>creatinine</a:t>
            </a:r>
            <a:r>
              <a:rPr lang="en-US" sz="1800" dirty="0">
                <a:ea typeface="ＭＳ Ｐゴシック" pitchFamily="34" charset="-128"/>
              </a:rPr>
              <a:t> clearance : 1.29 </a:t>
            </a:r>
            <a:r>
              <a:rPr lang="en-US" sz="1800" dirty="0" err="1">
                <a:ea typeface="ＭＳ Ｐゴシック" pitchFamily="34" charset="-128"/>
              </a:rPr>
              <a:t>mL</a:t>
            </a:r>
            <a:r>
              <a:rPr lang="en-US" sz="1800" dirty="0">
                <a:ea typeface="ＭＳ Ｐゴシック" pitchFamily="34" charset="-128"/>
              </a:rPr>
              <a:t>/min </a:t>
            </a:r>
            <a:r>
              <a:rPr lang="en-US" sz="1800" dirty="0" err="1">
                <a:ea typeface="ＭＳ Ｐゴシック" pitchFamily="34" charset="-128"/>
              </a:rPr>
              <a:t>vs</a:t>
            </a:r>
            <a:r>
              <a:rPr lang="en-US" sz="1800" dirty="0">
                <a:ea typeface="ＭＳ Ｐゴシック" pitchFamily="34" charset="-128"/>
              </a:rPr>
              <a:t> – 2.17 </a:t>
            </a:r>
            <a:r>
              <a:rPr lang="en-US" sz="1800" dirty="0" err="1">
                <a:ea typeface="ＭＳ Ｐゴシック" pitchFamily="34" charset="-128"/>
              </a:rPr>
              <a:t>mL</a:t>
            </a:r>
            <a:r>
              <a:rPr lang="en-US" sz="1800" dirty="0">
                <a:ea typeface="ＭＳ Ｐゴシック" pitchFamily="34" charset="-128"/>
              </a:rPr>
              <a:t>/min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Mean alkaline </a:t>
            </a:r>
            <a:r>
              <a:rPr lang="en-US" sz="1800" dirty="0" err="1">
                <a:ea typeface="ＭＳ Ｐゴシック" pitchFamily="34" charset="-128"/>
              </a:rPr>
              <a:t>phosphatase</a:t>
            </a:r>
            <a:r>
              <a:rPr lang="en-US" sz="1800" dirty="0">
                <a:ea typeface="ＭＳ Ｐゴシック" pitchFamily="34" charset="-128"/>
              </a:rPr>
              <a:t> increase : + 26 </a:t>
            </a:r>
            <a:r>
              <a:rPr lang="en-US" sz="1800" dirty="0" err="1">
                <a:ea typeface="ＭＳ Ｐゴシック" pitchFamily="34" charset="-128"/>
              </a:rPr>
              <a:t>vs</a:t>
            </a:r>
            <a:r>
              <a:rPr lang="en-US" sz="1800" dirty="0">
                <a:ea typeface="ＭＳ Ｐゴシック" pitchFamily="34" charset="-128"/>
              </a:rPr>
              <a:t> + 33 IU/L</a:t>
            </a:r>
          </a:p>
          <a:p>
            <a:pPr lvl="2">
              <a:spcBef>
                <a:spcPts val="300"/>
              </a:spcBef>
            </a:pPr>
            <a:endParaRPr lang="en-US" sz="1800" dirty="0">
              <a:solidFill>
                <a:srgbClr val="CC3300"/>
              </a:solidFill>
              <a:ea typeface="ＭＳ Ｐゴシック" pitchFamily="34" charset="-128"/>
            </a:endParaRPr>
          </a:p>
          <a:p>
            <a:pPr>
              <a:spcBef>
                <a:spcPts val="300"/>
              </a:spcBef>
            </a:pPr>
            <a:r>
              <a:rPr lang="en-US" sz="2400" b="1" dirty="0">
                <a:latin typeface="Calibri" pitchFamily="34" charset="0"/>
                <a:ea typeface="ＭＳ Ｐゴシック" pitchFamily="34" charset="-128"/>
              </a:rPr>
              <a:t>At Week 96</a:t>
            </a:r>
          </a:p>
          <a:p>
            <a:pPr lvl="1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Only significant between-group difference : mean change in alkaline </a:t>
            </a:r>
            <a:r>
              <a:rPr lang="en-US" sz="1800" dirty="0" err="1">
                <a:ea typeface="ＭＳ Ｐゴシック" pitchFamily="34" charset="-128"/>
              </a:rPr>
              <a:t>phosphatase</a:t>
            </a:r>
            <a:r>
              <a:rPr lang="en-US" sz="1800" dirty="0">
                <a:ea typeface="ＭＳ Ｐゴシック" pitchFamily="34" charset="-128"/>
              </a:rPr>
              <a:t> : + 21 </a:t>
            </a:r>
            <a:r>
              <a:rPr lang="en-US" sz="1800" dirty="0" err="1">
                <a:ea typeface="ＭＳ Ｐゴシック" pitchFamily="34" charset="-128"/>
              </a:rPr>
              <a:t>vs</a:t>
            </a:r>
            <a:r>
              <a:rPr lang="en-US" sz="1800" dirty="0">
                <a:ea typeface="ＭＳ Ｐゴシック" pitchFamily="34" charset="-128"/>
              </a:rPr>
              <a:t> + 27 U/L (p = 0.046)</a:t>
            </a:r>
            <a:endParaRPr lang="en-US" sz="44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endParaRPr lang="en-US" sz="1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endParaRPr lang="en-US" sz="1800" dirty="0">
              <a:ea typeface="ＭＳ Ｐゴシック" pitchFamily="34" charset="-128"/>
            </a:endParaRPr>
          </a:p>
        </p:txBody>
      </p:sp>
      <p:grpSp>
        <p:nvGrpSpPr>
          <p:cNvPr id="16386" name="Grouper 41"/>
          <p:cNvGrpSpPr>
            <a:grpSpLocks/>
          </p:cNvGrpSpPr>
          <p:nvPr/>
        </p:nvGrpSpPr>
        <p:grpSpPr bwMode="auto">
          <a:xfrm>
            <a:off x="0" y="6570663"/>
            <a:ext cx="863600" cy="287337"/>
            <a:chOff x="0" y="6570663"/>
            <a:chExt cx="1393200" cy="288111"/>
          </a:xfrm>
        </p:grpSpPr>
        <p:sp>
          <p:nvSpPr>
            <p:cNvPr id="1638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6390" name="ZoneTexte 14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</a:rPr>
                <a:t>ENCORE1</a:t>
              </a:r>
            </a:p>
          </p:txBody>
        </p:sp>
      </p:grpSp>
      <p:sp>
        <p:nvSpPr>
          <p:cNvPr id="1638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US" sz="3200">
                <a:ea typeface="ＭＳ Ｐゴシック" pitchFamily="34" charset="-128"/>
              </a:rPr>
              <a:t>ENCORE1 Study: (EFV 400 mg vs 600 mg QD)</a:t>
            </a:r>
            <a:br>
              <a:rPr lang="en-US" sz="3200">
                <a:ea typeface="ＭＳ Ｐゴシック" pitchFamily="34" charset="-128"/>
              </a:rPr>
            </a:br>
            <a:r>
              <a:rPr lang="en-US" sz="3200">
                <a:ea typeface="ＭＳ Ｐゴシック" pitchFamily="34" charset="-128"/>
              </a:rPr>
              <a:t>+ TDF/FTC</a:t>
            </a: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207963" y="6581775"/>
            <a:ext cx="8956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dirty="0">
                <a:solidFill>
                  <a:srgbClr val="CC0000"/>
                </a:solidFill>
              </a:rPr>
              <a:t>ENCORE1 Study Group, </a:t>
            </a:r>
            <a:r>
              <a:rPr lang="en-US" sz="1200" i="1" dirty="0" err="1">
                <a:solidFill>
                  <a:srgbClr val="CC0000"/>
                </a:solidFill>
              </a:rPr>
              <a:t>Puls</a:t>
            </a:r>
            <a:r>
              <a:rPr lang="en-US" sz="1200" i="1" dirty="0">
                <a:solidFill>
                  <a:srgbClr val="CC0000"/>
                </a:solidFill>
              </a:rPr>
              <a:t> R. Lancet 2014;383:1474-82; ENCORE1 Study Group. Lancet Infect Dis 2015;15:793-802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/>
        </p:nvGraphicFramePr>
        <p:xfrm>
          <a:off x="457200" y="1577975"/>
          <a:ext cx="8458201" cy="2962276"/>
        </p:xfrm>
        <a:graphic>
          <a:graphicData uri="http://schemas.openxmlformats.org/drawingml/2006/table">
            <a:tbl>
              <a:tblPr/>
              <a:tblGrid>
                <a:gridCol w="38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5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0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7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5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36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400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N = 321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 600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N = 309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31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Patients with adverse events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91%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92%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ns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% of AE of Grade 3</a:t>
                      </a:r>
                    </a:p>
                  </a:txBody>
                  <a:tcPr marL="90000" marR="90000" marT="47952" marB="4795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4%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5%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3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% of AE of Grade 4</a:t>
                      </a:r>
                    </a:p>
                  </a:txBody>
                  <a:tcPr marL="90000" marR="90000" marT="47952" marB="4795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1%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1%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311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Serious adverse events, N events (N patients)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32 (24)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48 (32)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ns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3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Related to EFV</a:t>
                      </a:r>
                    </a:p>
                  </a:txBody>
                  <a:tcPr marL="90000" marR="90000" marT="47952" marB="4795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2 *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4 **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311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Adverse events related to EFV (N patients)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126 (39%)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148 (48%)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0.03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7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Discontinuation of EFV due to drug-related adverse event</a:t>
                      </a:r>
                    </a:p>
                  </a:txBody>
                  <a:tcPr marL="90000" marR="90000" marT="47952" marB="4795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16 (5%)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34 (11%)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0.03</a:t>
                      </a:r>
                    </a:p>
                  </a:txBody>
                  <a:tcPr marL="90000" marR="90000" marT="47952" marB="479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39688" y="1214238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algn="ctr" defTabSz="914400">
              <a:lnSpc>
                <a:spcPts val="2280"/>
              </a:lnSpc>
              <a:spcBef>
                <a:spcPts val="0"/>
              </a:spcBef>
              <a:buFont typeface="Wingdings" pitchFamily="-1" charset="2"/>
              <a:buNone/>
              <a:defRPr/>
            </a:pP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at week 96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8485" name="Grouper 41"/>
          <p:cNvGrpSpPr>
            <a:grpSpLocks/>
          </p:cNvGrpSpPr>
          <p:nvPr/>
        </p:nvGrpSpPr>
        <p:grpSpPr bwMode="auto">
          <a:xfrm>
            <a:off x="0" y="6570663"/>
            <a:ext cx="863600" cy="287337"/>
            <a:chOff x="0" y="6570663"/>
            <a:chExt cx="1393200" cy="288111"/>
          </a:xfrm>
        </p:grpSpPr>
        <p:sp>
          <p:nvSpPr>
            <p:cNvPr id="1849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8491" name="ZoneTexte 14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ENCORE1</a:t>
              </a:r>
            </a:p>
          </p:txBody>
        </p:sp>
      </p:grpSp>
      <p:sp>
        <p:nvSpPr>
          <p:cNvPr id="1848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fr-FR" sz="3200">
                <a:ea typeface="ＭＳ Ｐゴシック" pitchFamily="34" charset="-128"/>
              </a:rPr>
              <a:t>ENCORE1 Study</a:t>
            </a:r>
            <a:r>
              <a:rPr lang="en-GB" sz="3200">
                <a:ea typeface="ＭＳ Ｐゴシック" pitchFamily="34" charset="-128"/>
              </a:rPr>
              <a:t>: (EFV 400 mg vs 600 mg QD)</a:t>
            </a:r>
            <a:br>
              <a:rPr lang="en-GB" sz="3200">
                <a:ea typeface="ＭＳ Ｐゴシック" pitchFamily="34" charset="-128"/>
              </a:rPr>
            </a:br>
            <a:r>
              <a:rPr lang="en-GB" sz="3200">
                <a:ea typeface="ＭＳ Ｐゴシック" pitchFamily="34" charset="-128"/>
              </a:rPr>
              <a:t>+ TDF/FTC</a:t>
            </a:r>
          </a:p>
        </p:txBody>
      </p:sp>
      <p:sp>
        <p:nvSpPr>
          <p:cNvPr id="18487" name="ZoneTexte 1"/>
          <p:cNvSpPr txBox="1">
            <a:spLocks noChangeArrowheads="1"/>
          </p:cNvSpPr>
          <p:nvPr/>
        </p:nvSpPr>
        <p:spPr bwMode="auto">
          <a:xfrm>
            <a:off x="460375" y="4565650"/>
            <a:ext cx="73805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66"/>
                </a:solidFill>
              </a:rPr>
              <a:t>* Grade 3 dizziness ; possible Stevens Johnson syndrome</a:t>
            </a:r>
          </a:p>
          <a:p>
            <a:r>
              <a:rPr lang="en-US" sz="1400">
                <a:solidFill>
                  <a:srgbClr val="000066"/>
                </a:solidFill>
              </a:rPr>
              <a:t>** Rash with fever and septic shock ; rash with labial oedema ; suicide ; attempted suicide  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119063" y="5132388"/>
            <a:ext cx="9024937" cy="138271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charset="0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defRPr/>
            </a:pPr>
            <a:r>
              <a:rPr lang="en-US" sz="2400" b="1" dirty="0">
                <a:latin typeface="+mj-lt"/>
              </a:rPr>
              <a:t>Mean changes in fasting lipids at W96 </a:t>
            </a:r>
          </a:p>
          <a:p>
            <a:pPr lvl="1">
              <a:defRPr/>
            </a:pPr>
            <a:r>
              <a:rPr lang="en-US" sz="1800" dirty="0"/>
              <a:t>Total cholesterol, LDL-cholesterol, HDL-cholesterol and triglyceride concentrations increased modestly, but mean changes did not differ between the groups</a:t>
            </a:r>
            <a:endParaRPr lang="en-US" dirty="0"/>
          </a:p>
        </p:txBody>
      </p:sp>
      <p:sp>
        <p:nvSpPr>
          <p:cNvPr id="18489" name="Rectangle 7"/>
          <p:cNvSpPr>
            <a:spLocks noChangeArrowheads="1"/>
          </p:cNvSpPr>
          <p:nvPr/>
        </p:nvSpPr>
        <p:spPr bwMode="auto">
          <a:xfrm>
            <a:off x="4259263" y="6581775"/>
            <a:ext cx="490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CC0000"/>
                </a:solidFill>
              </a:rPr>
              <a:t>ENCORE1 Study Group. Lancet Infect Dis 2015;15:793-802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6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1627</Words>
  <Application>Microsoft Office PowerPoint</Application>
  <PresentationFormat>Affichage à l'écran (4:3)</PresentationFormat>
  <Paragraphs>378</Paragraphs>
  <Slides>11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Cambria</vt:lpstr>
      <vt:lpstr>Symbol</vt:lpstr>
      <vt:lpstr>Trebuchet MS</vt:lpstr>
      <vt:lpstr>Wingdings</vt:lpstr>
      <vt:lpstr>ARV_trials_2015</vt:lpstr>
      <vt:lpstr>Comparison of NNRTI vs NNRTI</vt:lpstr>
      <vt:lpstr>ENCORE1 Study: (EFV 400 mg vs 600 mg QD) + TDF/FTC</vt:lpstr>
      <vt:lpstr>ENCORE1 Study: (EFV 400 mg vs 600 mg QD) + TDF/FTC</vt:lpstr>
      <vt:lpstr>ENCORE1 Study: (EFV 400 mg vs 600 mg QD) + TDF/FTC</vt:lpstr>
      <vt:lpstr>ENCORE1 Study: (EFV 400 mg vs 600 mg QD) + TDF/FTC</vt:lpstr>
      <vt:lpstr>ENCORE1 Study: (EFV 400 mg vs 600 mg QD) + TDF/FTC</vt:lpstr>
      <vt:lpstr>ENCORE1 Study: (EFV 400 mg vs 600 mg QD) + TDF/FTC</vt:lpstr>
      <vt:lpstr>ENCORE1 Study: (EFV 400 mg vs 600 mg QD) + TDF/FTC</vt:lpstr>
      <vt:lpstr>ENCORE1 Study: (EFV 400 mg vs 600 mg QD) + TDF/FTC</vt:lpstr>
      <vt:lpstr>ENCORE1 Study: (EFV 400 mg vs 600 mg QD) + TDF/FTC</vt:lpstr>
      <vt:lpstr>ENCORE1 Study: (EFV 400 mg vs 600 mg QD)  + TDF/FTC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>AEI - www.aei.fr</dc:subject>
  <dc:creator>www.arv-trial.com</dc:creator>
  <cp:lastModifiedBy>Pilar</cp:lastModifiedBy>
  <cp:revision>152</cp:revision>
  <dcterms:created xsi:type="dcterms:W3CDTF">2014-10-03T08:02:03Z</dcterms:created>
  <dcterms:modified xsi:type="dcterms:W3CDTF">2017-09-04T13:52:09Z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BD60E294-2743-469D-A4FA-BB93EC78CEBD</vt:lpwstr>
  </property>
  <property fmtid="{D5CDD505-2E9C-101B-9397-08002B2CF9AE}" pid="3" name="ArticulatePath">
    <vt:lpwstr>AEI_ARV trials naive MAJ 2014-ENCORE-v01</vt:lpwstr>
  </property>
</Properties>
</file>