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7.xml" ContentType="application/vnd.openxmlformats-officedocument.presentationml.notesSlide+xml"/>
  <Override PartName="/ppt/tags/tag10.xml" ContentType="application/vnd.openxmlformats-officedocument.presentationml.tags+xml"/>
  <Override PartName="/ppt/notesSlides/notesSlide8.xml" ContentType="application/vnd.openxmlformats-officedocument.presentationml.notesSlide+xml"/>
  <Override PartName="/ppt/tags/tag11.xml" ContentType="application/vnd.openxmlformats-officedocument.presentationml.tags+xml"/>
  <Override PartName="/ppt/notesSlides/notesSlide9.xml" ContentType="application/vnd.openxmlformats-officedocument.presentationml.notesSlide+xml"/>
  <Override PartName="/ppt/tags/tag12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75" r:id="rId2"/>
    <p:sldId id="257" r:id="rId3"/>
    <p:sldId id="258" r:id="rId4"/>
    <p:sldId id="281" r:id="rId5"/>
    <p:sldId id="259" r:id="rId6"/>
    <p:sldId id="277" r:id="rId7"/>
    <p:sldId id="272" r:id="rId8"/>
    <p:sldId id="278" r:id="rId9"/>
    <p:sldId id="264" r:id="rId10"/>
    <p:sldId id="274" r:id="rId11"/>
    <p:sldId id="280" r:id="rId12"/>
    <p:sldId id="262" r:id="rId13"/>
  </p:sldIdLst>
  <p:sldSz cx="9144000" cy="6858000" type="screen4x3"/>
  <p:notesSz cx="6858000" cy="9144000"/>
  <p:custDataLst>
    <p:tags r:id="rId15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ton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CC3300"/>
    <a:srgbClr val="000066"/>
    <a:srgbClr val="FF6600"/>
    <a:srgbClr val="FF9933"/>
    <a:srgbClr val="FE7F00"/>
    <a:srgbClr val="333399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howGuides="1">
      <p:cViewPr>
        <p:scale>
          <a:sx n="114" d="100"/>
          <a:sy n="114" d="100"/>
        </p:scale>
        <p:origin x="-2190" y="18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84" charset="0"/>
              </a:defRPr>
            </a:lvl1pPr>
          </a:lstStyle>
          <a:p>
            <a:pPr>
              <a:defRPr/>
            </a:pPr>
            <a:fld id="{FC97BEA1-4B77-4E30-9DD4-EC2397A56F71}" type="datetime1">
              <a:rPr lang="fr-FR"/>
              <a:pPr>
                <a:defRPr/>
              </a:pPr>
              <a:t>23/09/2015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84" charset="0"/>
              </a:defRPr>
            </a:lvl1pPr>
          </a:lstStyle>
          <a:p>
            <a:pPr>
              <a:defRPr/>
            </a:pPr>
            <a:fld id="{6A134E43-7C6F-4493-AD69-9593F2CE1E6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55390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ＭＳ Ｐゴシック" pitchFamily="-8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53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-84" charset="0"/>
              </a:rPr>
              <a:t>ARV-trial.com</a:t>
            </a:r>
          </a:p>
        </p:txBody>
      </p:sp>
      <p:sp>
        <p:nvSpPr>
          <p:cNvPr id="15365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71E1894-608E-40C5-BCFD-505A7238E3E4}" type="slidenum">
              <a:rPr lang="fr-FR" sz="1200">
                <a:latin typeface="Calibri" pitchFamily="-84" charset="0"/>
              </a:rPr>
              <a:pPr algn="r" defTabSz="850900"/>
              <a:t>1</a:t>
            </a:fld>
            <a:endParaRPr lang="fr-FR" sz="1200">
              <a:latin typeface="Calibri" pitchFamily="-8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</a:endParaRPr>
          </a:p>
        </p:txBody>
      </p:sp>
      <p:sp>
        <p:nvSpPr>
          <p:cNvPr id="2458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-84" charset="0"/>
              </a:rPr>
              <a:t>ARV-trial.com</a:t>
            </a:r>
          </a:p>
        </p:txBody>
      </p:sp>
      <p:sp>
        <p:nvSpPr>
          <p:cNvPr id="24581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D1410459-F05A-4D11-B472-710DF3CB854F}" type="slidenum">
              <a:rPr lang="fr-FR" sz="1200">
                <a:solidFill>
                  <a:srgbClr val="000000"/>
                </a:solidFill>
              </a:rPr>
              <a:pPr algn="r" defTabSz="850900"/>
              <a:t>12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</a:endParaRPr>
          </a:p>
        </p:txBody>
      </p:sp>
      <p:sp>
        <p:nvSpPr>
          <p:cNvPr id="1638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-84" charset="0"/>
              </a:rPr>
              <a:t>ARV-trial.com</a:t>
            </a:r>
          </a:p>
        </p:txBody>
      </p:sp>
      <p:sp>
        <p:nvSpPr>
          <p:cNvPr id="16389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DB532577-32D2-4479-AEFC-682FF659550B}" type="slidenum">
              <a:rPr lang="fr-FR" sz="1200">
                <a:solidFill>
                  <a:srgbClr val="000000"/>
                </a:solidFill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</a:endParaRPr>
          </a:p>
        </p:txBody>
      </p:sp>
      <p:sp>
        <p:nvSpPr>
          <p:cNvPr id="1741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-84" charset="0"/>
              </a:rPr>
              <a:t>ARV-trial.com</a:t>
            </a:r>
          </a:p>
        </p:txBody>
      </p:sp>
      <p:sp>
        <p:nvSpPr>
          <p:cNvPr id="17413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6D54D1C-C977-456F-B479-C9F02EE96D13}" type="slidenum">
              <a:rPr lang="fr-FR" sz="1200">
                <a:solidFill>
                  <a:srgbClr val="000000"/>
                </a:solidFill>
              </a:rPr>
              <a:pPr algn="r" defTabSz="850900"/>
              <a:t>3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</a:endParaRPr>
          </a:p>
        </p:txBody>
      </p:sp>
      <p:sp>
        <p:nvSpPr>
          <p:cNvPr id="1843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-84" charset="0"/>
              </a:rPr>
              <a:t>ARV-trial.com</a:t>
            </a:r>
          </a:p>
        </p:txBody>
      </p:sp>
      <p:sp>
        <p:nvSpPr>
          <p:cNvPr id="18437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E6DC2AE6-D7DB-424C-A909-309D44306A0D}" type="slidenum">
              <a:rPr lang="fr-FR" sz="1200">
                <a:solidFill>
                  <a:srgbClr val="000000"/>
                </a:solidFill>
              </a:rPr>
              <a:pPr algn="r" defTabSz="850900"/>
              <a:t>4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</a:endParaRPr>
          </a:p>
        </p:txBody>
      </p:sp>
      <p:sp>
        <p:nvSpPr>
          <p:cNvPr id="1946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-84" charset="0"/>
              </a:rPr>
              <a:t>ARV-trial.com</a:t>
            </a:r>
          </a:p>
        </p:txBody>
      </p:sp>
      <p:sp>
        <p:nvSpPr>
          <p:cNvPr id="19461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7D9586-59B8-4FE0-86D8-48608D2E6108}" type="slidenum">
              <a:rPr lang="fr-FR" sz="1200">
                <a:solidFill>
                  <a:srgbClr val="000000"/>
                </a:solidFill>
              </a:rPr>
              <a:pPr algn="r" defTabSz="850900"/>
              <a:t>5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</a:endParaRPr>
          </a:p>
        </p:txBody>
      </p:sp>
      <p:sp>
        <p:nvSpPr>
          <p:cNvPr id="2048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-84" charset="0"/>
              </a:rPr>
              <a:t>ARV-trial.com</a:t>
            </a:r>
          </a:p>
        </p:txBody>
      </p:sp>
      <p:sp>
        <p:nvSpPr>
          <p:cNvPr id="20485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70D8C321-C0F8-419C-99A4-A58B079754D0}" type="slidenum">
              <a:rPr lang="fr-FR" sz="1200">
                <a:solidFill>
                  <a:srgbClr val="000000"/>
                </a:solidFill>
              </a:rPr>
              <a:pPr algn="r" defTabSz="850900"/>
              <a:t>6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</a:endParaRPr>
          </a:p>
        </p:txBody>
      </p:sp>
      <p:sp>
        <p:nvSpPr>
          <p:cNvPr id="2150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-84" charset="0"/>
              </a:rPr>
              <a:t>ARV-trial.com</a:t>
            </a:r>
          </a:p>
        </p:txBody>
      </p:sp>
      <p:sp>
        <p:nvSpPr>
          <p:cNvPr id="21509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A466521-F0F2-4327-B3C9-D8CCD465C844}" type="slidenum">
              <a:rPr lang="fr-FR" sz="1200">
                <a:latin typeface="Calibri" pitchFamily="-84" charset="0"/>
              </a:rPr>
              <a:pPr algn="r" defTabSz="850900"/>
              <a:t>9</a:t>
            </a:fld>
            <a:endParaRPr lang="fr-FR" sz="1200">
              <a:latin typeface="Calibri" pitchFamily="-8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</a:endParaRPr>
          </a:p>
        </p:txBody>
      </p:sp>
      <p:sp>
        <p:nvSpPr>
          <p:cNvPr id="2253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-84" charset="0"/>
              </a:rPr>
              <a:t>ARV-trial.com</a:t>
            </a:r>
          </a:p>
        </p:txBody>
      </p:sp>
      <p:sp>
        <p:nvSpPr>
          <p:cNvPr id="22533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83C18A14-10A4-4961-A367-ABF6DB034680}" type="slidenum">
              <a:rPr lang="fr-FR" sz="1200">
                <a:latin typeface="Calibri" pitchFamily="-84" charset="0"/>
              </a:rPr>
              <a:pPr algn="r" defTabSz="850900"/>
              <a:t>10</a:t>
            </a:fld>
            <a:endParaRPr lang="fr-FR" sz="1200">
              <a:latin typeface="Calibri" pitchFamily="-8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</a:endParaRPr>
          </a:p>
        </p:txBody>
      </p:sp>
      <p:sp>
        <p:nvSpPr>
          <p:cNvPr id="2355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-84" charset="0"/>
              </a:rPr>
              <a:t>ARV-trial.com</a:t>
            </a:r>
          </a:p>
        </p:txBody>
      </p:sp>
      <p:sp>
        <p:nvSpPr>
          <p:cNvPr id="23557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8039A927-83AE-4017-85BC-79F3064B88D1}" type="slidenum">
              <a:rPr lang="fr-FR" sz="1200">
                <a:latin typeface="Calibri" pitchFamily="-84" charset="0"/>
              </a:rPr>
              <a:pPr algn="r" defTabSz="850900"/>
              <a:t>11</a:t>
            </a:fld>
            <a:endParaRPr lang="fr-FR" sz="1200">
              <a:latin typeface="Calibri" pitchFamily="-8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-84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-84" charset="-128"/>
              </a:rPr>
              <a:t>Comparison of INSTI vs PI</a:t>
            </a:r>
          </a:p>
        </p:txBody>
      </p:sp>
      <p:sp>
        <p:nvSpPr>
          <p:cNvPr id="205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b="1" dirty="0" smtClean="0">
                <a:latin typeface="Calibri" pitchFamily="-84" charset="0"/>
                <a:ea typeface="ＭＳ Ｐゴシック" pitchFamily="-84" charset="-128"/>
              </a:rPr>
              <a:t>FLAMINGO</a:t>
            </a:r>
          </a:p>
          <a:p>
            <a:r>
              <a:rPr lang="fr-FR" sz="2800" b="1" dirty="0" smtClean="0">
                <a:solidFill>
                  <a:srgbClr val="C0C0C0"/>
                </a:solidFill>
                <a:latin typeface="Calibri" pitchFamily="-84" charset="0"/>
                <a:ea typeface="ＭＳ Ｐゴシック" pitchFamily="-84" charset="-128"/>
              </a:rPr>
              <a:t>GS-236-0103</a:t>
            </a:r>
          </a:p>
          <a:p>
            <a:r>
              <a:rPr lang="fr-FR" sz="2800" b="1" dirty="0" smtClean="0">
                <a:solidFill>
                  <a:srgbClr val="C0C0C0"/>
                </a:solidFill>
                <a:latin typeface="Calibri" pitchFamily="-84" charset="0"/>
                <a:ea typeface="ＭＳ Ｐゴシック" pitchFamily="-84" charset="-128"/>
              </a:rPr>
              <a:t>ACTG </a:t>
            </a:r>
            <a:r>
              <a:rPr lang="fr-FR" sz="2800" b="1" dirty="0" smtClean="0">
                <a:solidFill>
                  <a:srgbClr val="C0C0C0"/>
                </a:solidFill>
                <a:latin typeface="Calibri" pitchFamily="-84" charset="0"/>
                <a:ea typeface="ＭＳ Ｐゴシック" pitchFamily="-84" charset="-128"/>
              </a:rPr>
              <a:t>A5257</a:t>
            </a:r>
          </a:p>
          <a:p>
            <a:r>
              <a:rPr lang="fr-FR" altLang="fr-FR" sz="2800" b="1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WAVES</a:t>
            </a:r>
            <a:r>
              <a:rPr lang="fr-FR" sz="2800" b="1" smtClean="0">
                <a:solidFill>
                  <a:srgbClr val="C0C0C0"/>
                </a:solidFill>
                <a:latin typeface="Calibri" pitchFamily="-84" charset="0"/>
                <a:ea typeface="ＭＳ Ｐゴシック" pitchFamily="-84" charset="-128"/>
              </a:rPr>
              <a:t> </a:t>
            </a:r>
            <a:endParaRPr lang="fr-FR" sz="2800" b="1" smtClean="0">
              <a:solidFill>
                <a:srgbClr val="C0C0C0"/>
              </a:solidFill>
              <a:latin typeface="Calibri" pitchFamily="-84" charset="0"/>
              <a:ea typeface="ＭＳ Ｐゴシック" pitchFamily="-8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contenu 2"/>
          <p:cNvSpPr txBox="1">
            <a:spLocks/>
          </p:cNvSpPr>
          <p:nvPr/>
        </p:nvSpPr>
        <p:spPr bwMode="auto">
          <a:xfrm>
            <a:off x="39688" y="1190625"/>
            <a:ext cx="90249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defTabSz="914400" eaLnBrk="0" hangingPunct="0">
              <a:lnSpc>
                <a:spcPts val="2275"/>
              </a:lnSpc>
              <a:buClr>
                <a:srgbClr val="CC3300"/>
              </a:buClr>
              <a:buFont typeface="Wingdings" pitchFamily="-84" charset="2"/>
              <a:buNone/>
            </a:pPr>
            <a:r>
              <a:rPr lang="en-GB" sz="2400" b="1">
                <a:solidFill>
                  <a:srgbClr val="CC3300"/>
                </a:solidFill>
                <a:latin typeface="Calibri" pitchFamily="-84" charset="0"/>
              </a:rPr>
              <a:t>Safety at week 48</a:t>
            </a:r>
            <a:endParaRPr lang="en-GB">
              <a:solidFill>
                <a:srgbClr val="CC3300"/>
              </a:solidFill>
            </a:endParaRPr>
          </a:p>
        </p:txBody>
      </p:sp>
      <p:sp>
        <p:nvSpPr>
          <p:cNvPr id="11267" name="ZoneTexte 69"/>
          <p:cNvSpPr txBox="1">
            <a:spLocks noChangeArrowheads="1"/>
          </p:cNvSpPr>
          <p:nvPr/>
        </p:nvSpPr>
        <p:spPr bwMode="auto">
          <a:xfrm>
            <a:off x="6400800" y="6581775"/>
            <a:ext cx="2743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Clotet B. </a:t>
            </a:r>
            <a:r>
              <a:rPr lang="fr-FR" sz="1200" i="1">
                <a:solidFill>
                  <a:srgbClr val="CC0000"/>
                </a:solidFill>
              </a:rPr>
              <a:t>Lancet 2014;383;2222-31</a:t>
            </a:r>
            <a:endParaRPr lang="en-GB" sz="1200" i="1">
              <a:solidFill>
                <a:srgbClr val="CC0000"/>
              </a:solidFill>
            </a:endParaRPr>
          </a:p>
        </p:txBody>
      </p:sp>
      <p:grpSp>
        <p:nvGrpSpPr>
          <p:cNvPr id="11268" name="Grouper 41"/>
          <p:cNvGrpSpPr>
            <a:grpSpLocks/>
          </p:cNvGrpSpPr>
          <p:nvPr/>
        </p:nvGrpSpPr>
        <p:grpSpPr bwMode="auto">
          <a:xfrm>
            <a:off x="0" y="6570663"/>
            <a:ext cx="1066800" cy="287337"/>
            <a:chOff x="0" y="6570663"/>
            <a:chExt cx="1393200" cy="288111"/>
          </a:xfrm>
        </p:grpSpPr>
        <p:sp>
          <p:nvSpPr>
            <p:cNvPr id="11362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84" charset="0"/>
                <a:cs typeface="Arial" charset="0"/>
              </a:endParaRPr>
            </a:p>
          </p:txBody>
        </p:sp>
        <p:sp>
          <p:nvSpPr>
            <p:cNvPr id="11363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-84" charset="0"/>
                </a:rPr>
                <a:t>FLAMINGO</a:t>
              </a:r>
            </a:p>
          </p:txBody>
        </p:sp>
      </p:grpSp>
      <p:sp>
        <p:nvSpPr>
          <p:cNvPr id="11269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fr-FR" sz="3200" smtClean="0">
                <a:ea typeface="ＭＳ Ｐゴシック" pitchFamily="-84" charset="-128"/>
              </a:rPr>
              <a:t>FLAMINGO Study</a:t>
            </a:r>
            <a:r>
              <a:rPr lang="en-GB" sz="3200" smtClean="0">
                <a:ea typeface="ＭＳ Ｐゴシック" pitchFamily="-84" charset="-128"/>
              </a:rPr>
              <a:t>: DTG QD + 2 NRTI vs DRV/r QD</a:t>
            </a:r>
            <a:br>
              <a:rPr lang="en-GB" sz="3200" smtClean="0">
                <a:ea typeface="ＭＳ Ｐゴシック" pitchFamily="-84" charset="-128"/>
              </a:rPr>
            </a:br>
            <a:r>
              <a:rPr lang="en-GB" sz="3200" smtClean="0">
                <a:ea typeface="ＭＳ Ｐゴシック" pitchFamily="-84" charset="-128"/>
              </a:rPr>
              <a:t>+ 2 NRTI</a:t>
            </a:r>
          </a:p>
        </p:txBody>
      </p:sp>
      <p:graphicFrame>
        <p:nvGraphicFramePr>
          <p:cNvPr id="13" name="Group 77"/>
          <p:cNvGraphicFramePr>
            <a:graphicFrameLocks noGrp="1"/>
          </p:cNvGraphicFramePr>
          <p:nvPr/>
        </p:nvGraphicFramePr>
        <p:xfrm>
          <a:off x="395288" y="1657350"/>
          <a:ext cx="8353425" cy="4777122"/>
        </p:xfrm>
        <a:graphic>
          <a:graphicData uri="http://schemas.openxmlformats.org/drawingml/2006/table">
            <a:tbl>
              <a:tblPr/>
              <a:tblGrid>
                <a:gridCol w="241300"/>
                <a:gridCol w="4587875"/>
                <a:gridCol w="1689100"/>
                <a:gridCol w="1835150"/>
              </a:tblGrid>
              <a:tr h="2809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DTG + 2 NRTI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DRV/r + 2 NRTI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2397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Any serious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26 (11%)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13 (5%)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Infections and infestations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Gastrointestinal disorders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Psychiatric disorders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Injury, poisoning and procedural complications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Nervous system disorders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Cardiac disorders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Articular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disorders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Renal and urinary disorders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Cholelithiasis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Drug hypersensitivity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Hodgkin’s disease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Asthma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Emergent ALT increase &gt; 3 ULN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9 (4%)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6 (2%)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9713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Protocol liver stopping criteria (all related to other causes)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9250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Mean difference in increase in fasting LDL-cholesterol, mmol/L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-0.30 (95% CI: -0.42 ; -0.19 ;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p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&lt;0.0001)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39713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Grade &gt; 2 LDL-cholesterol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7% (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p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=0.0001)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/>
          <p:cNvSpPr txBox="1">
            <a:spLocks/>
          </p:cNvSpPr>
          <p:nvPr/>
        </p:nvSpPr>
        <p:spPr bwMode="auto">
          <a:xfrm>
            <a:off x="0" y="1182688"/>
            <a:ext cx="90249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defTabSz="914400" eaLnBrk="0" hangingPunct="0">
              <a:lnSpc>
                <a:spcPts val="2275"/>
              </a:lnSpc>
              <a:buClr>
                <a:srgbClr val="CC3300"/>
              </a:buClr>
              <a:buFont typeface="Wingdings" pitchFamily="-84" charset="2"/>
              <a:buNone/>
            </a:pPr>
            <a:r>
              <a:rPr lang="en-GB" sz="2400" b="1">
                <a:solidFill>
                  <a:srgbClr val="CC3300"/>
                </a:solidFill>
                <a:latin typeface="Calibri" pitchFamily="-84" charset="0"/>
              </a:rPr>
              <a:t>Safety at week 96</a:t>
            </a:r>
            <a:endParaRPr lang="en-GB">
              <a:solidFill>
                <a:srgbClr val="CC3300"/>
              </a:solidFill>
            </a:endParaRPr>
          </a:p>
        </p:txBody>
      </p:sp>
      <p:grpSp>
        <p:nvGrpSpPr>
          <p:cNvPr id="12292" name="Grouper 41"/>
          <p:cNvGrpSpPr>
            <a:grpSpLocks/>
          </p:cNvGrpSpPr>
          <p:nvPr/>
        </p:nvGrpSpPr>
        <p:grpSpPr bwMode="auto">
          <a:xfrm>
            <a:off x="0" y="6570663"/>
            <a:ext cx="1066800" cy="287337"/>
            <a:chOff x="0" y="6570663"/>
            <a:chExt cx="1393200" cy="288111"/>
          </a:xfrm>
        </p:grpSpPr>
        <p:sp>
          <p:nvSpPr>
            <p:cNvPr id="1238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84" charset="0"/>
                <a:cs typeface="Arial" charset="0"/>
              </a:endParaRPr>
            </a:p>
          </p:txBody>
        </p:sp>
        <p:sp>
          <p:nvSpPr>
            <p:cNvPr id="12388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-84" charset="0"/>
                </a:rPr>
                <a:t>FLAMINGO</a:t>
              </a:r>
            </a:p>
          </p:txBody>
        </p:sp>
      </p:grpSp>
      <p:sp>
        <p:nvSpPr>
          <p:cNvPr id="12293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fr-FR" sz="3200" smtClean="0">
                <a:ea typeface="ＭＳ Ｐゴシック" pitchFamily="-84" charset="-128"/>
              </a:rPr>
              <a:t>FLAMINGO Study</a:t>
            </a:r>
            <a:r>
              <a:rPr lang="en-GB" sz="3200" smtClean="0">
                <a:ea typeface="ＭＳ Ｐゴシック" pitchFamily="-84" charset="-128"/>
              </a:rPr>
              <a:t>: DTG QD + 2 NRTI vs DRV/r QD</a:t>
            </a:r>
            <a:br>
              <a:rPr lang="en-GB" sz="3200" smtClean="0">
                <a:ea typeface="ＭＳ Ｐゴシック" pitchFamily="-84" charset="-128"/>
              </a:rPr>
            </a:br>
            <a:r>
              <a:rPr lang="en-GB" sz="3200" smtClean="0">
                <a:ea typeface="ＭＳ Ｐゴシック" pitchFamily="-84" charset="-128"/>
              </a:rPr>
              <a:t>+ 2 NRTI</a:t>
            </a:r>
          </a:p>
        </p:txBody>
      </p:sp>
      <p:graphicFrame>
        <p:nvGraphicFramePr>
          <p:cNvPr id="13" name="Group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289123"/>
              </p:ext>
            </p:extLst>
          </p:nvPr>
        </p:nvGraphicFramePr>
        <p:xfrm>
          <a:off x="395288" y="1657350"/>
          <a:ext cx="8455638" cy="4686572"/>
        </p:xfrm>
        <a:graphic>
          <a:graphicData uri="http://schemas.openxmlformats.org/drawingml/2006/table">
            <a:tbl>
              <a:tblPr/>
              <a:tblGrid>
                <a:gridCol w="241300"/>
                <a:gridCol w="4774225"/>
                <a:gridCol w="1741488"/>
                <a:gridCol w="1698625"/>
              </a:tblGrid>
              <a:tr h="254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DTG + 2 NRTI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DRV/r + 2 NRTI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228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Any serious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36 (15%)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21 (9%)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Between W48 and W96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14 in 10 patients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9 in 8 patients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Psychiatric disorders (including suicide attempt / completed suicide)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 (3 / 1)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 (0 / 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8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Adverse event leading to discontinuation of study drug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 (3%)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15 (6%)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Gastrointestinal disorders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Nervous system disorders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Hepatitis C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 (acute)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 (1 acute)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Completed suicide / Psychiatric disorders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 / 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 / 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General disorders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Aminotransferase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increased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Renal colic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Renal failure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Rash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Drug hypersensitivity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Lipodystrophy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Gynaecomastia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Hodgkin’s disease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3328014" y="6581775"/>
            <a:ext cx="5815986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smtClean="0">
                <a:solidFill>
                  <a:srgbClr val="CC0000"/>
                </a:solidFill>
              </a:rPr>
              <a:t>Molina JM. Lancet HIV 2015, 2:e127-136</a:t>
            </a:r>
            <a:endParaRPr lang="en-GB" sz="1200" i="1" dirty="0" smtClean="0">
              <a:solidFill>
                <a:srgbClr val="CC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150938"/>
            <a:ext cx="8864600" cy="5303837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400" b="1" dirty="0" smtClean="0">
                <a:latin typeface="Calibri" pitchFamily="-84" charset="0"/>
                <a:ea typeface="ＭＳ Ｐゴシック" pitchFamily="-84" charset="-128"/>
              </a:rPr>
              <a:t>Conclusion at week 48</a:t>
            </a:r>
          </a:p>
          <a:p>
            <a:pPr lvl="1">
              <a:spcBef>
                <a:spcPts val="300"/>
              </a:spcBef>
            </a:pPr>
            <a:r>
              <a:rPr lang="en-US" sz="1800" dirty="0" smtClean="0">
                <a:ea typeface="ＭＳ Ｐゴシック" pitchFamily="-84" charset="-128"/>
              </a:rPr>
              <a:t>DTG 50 mg QD achieved higher </a:t>
            </a:r>
            <a:r>
              <a:rPr lang="en-US" sz="1800" dirty="0" err="1" smtClean="0">
                <a:ea typeface="ＭＳ Ｐゴシック" pitchFamily="-84" charset="-128"/>
              </a:rPr>
              <a:t>virologic</a:t>
            </a:r>
            <a:r>
              <a:rPr lang="en-US" sz="1800" dirty="0" smtClean="0">
                <a:ea typeface="ＭＳ Ｐゴシック" pitchFamily="-84" charset="-128"/>
              </a:rPr>
              <a:t> success at week 48, </a:t>
            </a:r>
            <a:br>
              <a:rPr lang="en-US" sz="1800" dirty="0" smtClean="0">
                <a:ea typeface="ＭＳ Ｐゴシック" pitchFamily="-84" charset="-128"/>
              </a:rPr>
            </a:br>
            <a:r>
              <a:rPr lang="en-US" sz="1800" dirty="0" smtClean="0">
                <a:ea typeface="ＭＳ Ｐゴシック" pitchFamily="-84" charset="-128"/>
              </a:rPr>
              <a:t>than DRV/</a:t>
            </a:r>
            <a:r>
              <a:rPr lang="en-US" sz="1800" dirty="0" err="1" smtClean="0">
                <a:ea typeface="ＭＳ Ｐゴシック" pitchFamily="-84" charset="-128"/>
              </a:rPr>
              <a:t>r</a:t>
            </a:r>
            <a:r>
              <a:rPr lang="en-US" sz="1800" dirty="0" smtClean="0">
                <a:ea typeface="ＭＳ Ｐゴシック" pitchFamily="-84" charset="-128"/>
              </a:rPr>
              <a:t> QD, when combined with either TDF/FTC or ABC/3TC</a:t>
            </a:r>
          </a:p>
          <a:p>
            <a:pPr lvl="1">
              <a:spcBef>
                <a:spcPts val="300"/>
              </a:spcBef>
            </a:pPr>
            <a:r>
              <a:rPr lang="en-US" sz="1800" dirty="0" smtClean="0">
                <a:ea typeface="ＭＳ Ｐゴシック" pitchFamily="-84" charset="-128"/>
              </a:rPr>
              <a:t>In patients with high baseline viral load, the response rate was higher for DTG</a:t>
            </a:r>
          </a:p>
          <a:p>
            <a:pPr lvl="1">
              <a:spcBef>
                <a:spcPts val="300"/>
              </a:spcBef>
            </a:pPr>
            <a:r>
              <a:rPr lang="en-US" sz="1800" dirty="0" smtClean="0">
                <a:ea typeface="ＭＳ Ｐゴシック" pitchFamily="-84" charset="-128"/>
              </a:rPr>
              <a:t>No resistance mutations were detected through 48 weeks in the 2 groups</a:t>
            </a:r>
          </a:p>
          <a:p>
            <a:pPr lvl="1">
              <a:spcBef>
                <a:spcPts val="300"/>
              </a:spcBef>
            </a:pPr>
            <a:r>
              <a:rPr lang="en-US" sz="1800" dirty="0" smtClean="0">
                <a:ea typeface="ＭＳ Ｐゴシック" pitchFamily="-84" charset="-128"/>
              </a:rPr>
              <a:t>Adverse events leading to discontinuation occurred less frequently in the DTG group</a:t>
            </a:r>
          </a:p>
          <a:p>
            <a:pPr lvl="1">
              <a:spcBef>
                <a:spcPts val="300"/>
              </a:spcBef>
            </a:pPr>
            <a:r>
              <a:rPr lang="en-US" sz="1800" dirty="0" smtClean="0">
                <a:ea typeface="ＭＳ Ｐゴシック" pitchFamily="-84" charset="-128"/>
              </a:rPr>
              <a:t>No specific trends in adverse events</a:t>
            </a:r>
          </a:p>
          <a:p>
            <a:pPr lvl="2">
              <a:spcBef>
                <a:spcPts val="300"/>
              </a:spcBef>
            </a:pPr>
            <a:r>
              <a:rPr lang="en-US" dirty="0" smtClean="0">
                <a:ea typeface="ＭＳ Ｐゴシック" pitchFamily="-84" charset="-128"/>
              </a:rPr>
              <a:t>With the exception of 2 patients reporting suicide attempt and overdose on DTG</a:t>
            </a:r>
          </a:p>
          <a:p>
            <a:pPr lvl="1">
              <a:spcBef>
                <a:spcPts val="300"/>
              </a:spcBef>
            </a:pPr>
            <a:r>
              <a:rPr lang="en-US" sz="1800" dirty="0" smtClean="0">
                <a:ea typeface="ＭＳ Ｐゴシック" pitchFamily="-84" charset="-128"/>
              </a:rPr>
              <a:t>No discontinuation due to renal events</a:t>
            </a:r>
            <a:endParaRPr lang="en-US" dirty="0" smtClean="0">
              <a:ea typeface="ＭＳ Ｐゴシック" pitchFamily="-84" charset="-128"/>
            </a:endParaRPr>
          </a:p>
          <a:p>
            <a:pPr lvl="1">
              <a:spcBef>
                <a:spcPts val="300"/>
              </a:spcBef>
            </a:pPr>
            <a:r>
              <a:rPr lang="en-US" sz="1800" dirty="0" smtClean="0">
                <a:ea typeface="ＭＳ Ｐゴシック" pitchFamily="-84" charset="-128"/>
              </a:rPr>
              <a:t>Mean increases in </a:t>
            </a:r>
            <a:r>
              <a:rPr lang="en-US" sz="1800" dirty="0" err="1" smtClean="0">
                <a:ea typeface="ＭＳ Ｐゴシック" pitchFamily="-84" charset="-128"/>
              </a:rPr>
              <a:t>creatinine</a:t>
            </a:r>
            <a:r>
              <a:rPr lang="en-US" sz="1800" dirty="0" smtClean="0">
                <a:ea typeface="ＭＳ Ｐゴシック" pitchFamily="-84" charset="-128"/>
              </a:rPr>
              <a:t> with accompanying decreases in estimated </a:t>
            </a:r>
            <a:r>
              <a:rPr lang="en-US" sz="1800" dirty="0" err="1" smtClean="0">
                <a:ea typeface="ＭＳ Ｐゴシック" pitchFamily="-84" charset="-128"/>
              </a:rPr>
              <a:t>glomerular</a:t>
            </a:r>
            <a:r>
              <a:rPr lang="en-US" sz="1800" dirty="0" smtClean="0">
                <a:ea typeface="ＭＳ Ｐゴシック" pitchFamily="-84" charset="-128"/>
              </a:rPr>
              <a:t> filtration rate occurred by week 4, and stabilized up to week 48</a:t>
            </a:r>
          </a:p>
          <a:p>
            <a:pPr lvl="1">
              <a:spcBef>
                <a:spcPts val="300"/>
              </a:spcBef>
            </a:pPr>
            <a:r>
              <a:rPr lang="en-US" sz="1800" dirty="0" smtClean="0">
                <a:ea typeface="ＭＳ Ｐゴシック" pitchFamily="-84" charset="-128"/>
              </a:rPr>
              <a:t>Once-daily DTG in combination with fixed-dose </a:t>
            </a:r>
            <a:r>
              <a:rPr lang="en-US" sz="1800" dirty="0" err="1" smtClean="0">
                <a:ea typeface="ＭＳ Ｐゴシック" pitchFamily="-84" charset="-128"/>
              </a:rPr>
              <a:t>NRTIs</a:t>
            </a:r>
            <a:r>
              <a:rPr lang="en-US" sz="1800" dirty="0" smtClean="0">
                <a:ea typeface="ＭＳ Ｐゴシック" pitchFamily="-84" charset="-128"/>
              </a:rPr>
              <a:t> represents an effective treatment option for HIV-1-infected, treatment-naive patients</a:t>
            </a:r>
          </a:p>
          <a:p>
            <a:pPr>
              <a:spcBef>
                <a:spcPts val="300"/>
              </a:spcBef>
            </a:pPr>
            <a:r>
              <a:rPr lang="en-US" sz="2400" b="1" dirty="0" smtClean="0">
                <a:latin typeface="Calibri" pitchFamily="-84" charset="0"/>
                <a:ea typeface="ＭＳ Ｐゴシック" pitchFamily="-84" charset="-128"/>
              </a:rPr>
              <a:t>Conclusion at week 96</a:t>
            </a:r>
          </a:p>
          <a:p>
            <a:pPr lvl="1">
              <a:spcBef>
                <a:spcPts val="300"/>
              </a:spcBef>
            </a:pPr>
            <a:r>
              <a:rPr lang="en-US" sz="1800" dirty="0" smtClean="0">
                <a:ea typeface="ＭＳ Ｐゴシック" pitchFamily="-84" charset="-128"/>
              </a:rPr>
              <a:t>Durable suppression of viral replication with DTG 50 mg + 2 </a:t>
            </a:r>
            <a:r>
              <a:rPr lang="en-US" sz="1800" dirty="0" err="1" smtClean="0">
                <a:ea typeface="ＭＳ Ｐゴシック" pitchFamily="-84" charset="-128"/>
              </a:rPr>
              <a:t>NRTIs</a:t>
            </a:r>
            <a:r>
              <a:rPr lang="en-US" sz="1800" dirty="0" smtClean="0">
                <a:ea typeface="ＭＳ Ｐゴシック" pitchFamily="-84" charset="-128"/>
              </a:rPr>
              <a:t> with no new cases of </a:t>
            </a:r>
            <a:r>
              <a:rPr lang="en-US" sz="1800" dirty="0" err="1" smtClean="0">
                <a:ea typeface="ＭＳ Ｐゴシック" pitchFamily="-84" charset="-128"/>
              </a:rPr>
              <a:t>virological</a:t>
            </a:r>
            <a:r>
              <a:rPr lang="en-US" sz="1800" dirty="0" smtClean="0">
                <a:ea typeface="ＭＳ Ｐゴシック" pitchFamily="-84" charset="-128"/>
              </a:rPr>
              <a:t> failure after 48 weeks</a:t>
            </a:r>
          </a:p>
        </p:txBody>
      </p:sp>
      <p:grpSp>
        <p:nvGrpSpPr>
          <p:cNvPr id="13316" name="Grouper 41"/>
          <p:cNvGrpSpPr>
            <a:grpSpLocks/>
          </p:cNvGrpSpPr>
          <p:nvPr/>
        </p:nvGrpSpPr>
        <p:grpSpPr bwMode="auto">
          <a:xfrm>
            <a:off x="0" y="6570663"/>
            <a:ext cx="1066800" cy="287337"/>
            <a:chOff x="0" y="6570663"/>
            <a:chExt cx="1393200" cy="288111"/>
          </a:xfrm>
        </p:grpSpPr>
        <p:sp>
          <p:nvSpPr>
            <p:cNvPr id="13318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US" b="1">
                <a:solidFill>
                  <a:srgbClr val="000066"/>
                </a:solidFill>
                <a:latin typeface="Calibri" pitchFamily="-84" charset="0"/>
                <a:cs typeface="Arial" charset="0"/>
              </a:endParaRPr>
            </a:p>
          </p:txBody>
        </p:sp>
        <p:sp>
          <p:nvSpPr>
            <p:cNvPr id="13319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US" sz="1200" b="1" i="1">
                  <a:solidFill>
                    <a:srgbClr val="333399"/>
                  </a:solidFill>
                  <a:latin typeface="Cambria" pitchFamily="-84" charset="0"/>
                </a:rPr>
                <a:t>FLAMINGO</a:t>
              </a:r>
            </a:p>
          </p:txBody>
        </p:sp>
      </p:grpSp>
      <p:sp>
        <p:nvSpPr>
          <p:cNvPr id="13317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US" sz="3200" smtClean="0">
                <a:ea typeface="ＭＳ Ｐゴシック" pitchFamily="-84" charset="-128"/>
              </a:rPr>
              <a:t>FLAMINGO Study: DTG QD + 2 NRTI vs DRV/r QD</a:t>
            </a:r>
            <a:br>
              <a:rPr lang="en-US" sz="3200" smtClean="0">
                <a:ea typeface="ＭＳ Ｐゴシック" pitchFamily="-84" charset="-128"/>
              </a:rPr>
            </a:br>
            <a:r>
              <a:rPr lang="en-US" sz="3200" smtClean="0">
                <a:ea typeface="ＭＳ Ｐゴシック" pitchFamily="-84" charset="-128"/>
              </a:rPr>
              <a:t>+ 2 NRTI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3328014" y="6581775"/>
            <a:ext cx="581598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 err="1">
                <a:solidFill>
                  <a:srgbClr val="CC0000"/>
                </a:solidFill>
              </a:rPr>
              <a:t>Clotet</a:t>
            </a:r>
            <a:r>
              <a:rPr lang="en-GB" sz="1200" i="1" dirty="0">
                <a:solidFill>
                  <a:srgbClr val="CC0000"/>
                </a:solidFill>
              </a:rPr>
              <a:t> B. </a:t>
            </a:r>
            <a:r>
              <a:rPr lang="fr-FR" sz="1200" i="1" dirty="0">
                <a:solidFill>
                  <a:srgbClr val="CC0000"/>
                </a:solidFill>
              </a:rPr>
              <a:t>Lancet 2014;383;2222-</a:t>
            </a:r>
            <a:r>
              <a:rPr lang="fr-FR" sz="1200" i="1" dirty="0" smtClean="0">
                <a:solidFill>
                  <a:srgbClr val="CC0000"/>
                </a:solidFill>
              </a:rPr>
              <a:t>31; Molina JM. Lancet HIV 2015, 2:e127-136</a:t>
            </a:r>
            <a:endParaRPr lang="en-GB" sz="1200" i="1" dirty="0" smtClean="0">
              <a:solidFill>
                <a:srgbClr val="CC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3075" name="Connecteur droit 66"/>
          <p:cNvCxnSpPr>
            <a:cxnSpLocks noChangeShapeType="1"/>
          </p:cNvCxnSpPr>
          <p:nvPr/>
        </p:nvCxnSpPr>
        <p:spPr bwMode="auto">
          <a:xfrm rot="5400000">
            <a:off x="2536032" y="25852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3076" name="Espace réservé du contenu 2"/>
          <p:cNvSpPr>
            <a:spLocks/>
          </p:cNvSpPr>
          <p:nvPr/>
        </p:nvSpPr>
        <p:spPr bwMode="auto">
          <a:xfrm>
            <a:off x="34925" y="5181600"/>
            <a:ext cx="896302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84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-84" charset="0"/>
              </a:rPr>
              <a:t>Objective</a:t>
            </a:r>
          </a:p>
          <a:p>
            <a:pPr marL="800100" lvl="1" indent="-342900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Non inferiority of DTG at W48: % HIV RNA &lt; 50 c/mL by intention to treat, snapshot analysis (1-sided significance level of 2.5%, lower margin of the 95% CI for the difference = -12%, 90% power)</a:t>
            </a:r>
            <a:endParaRPr lang="en-GB" b="1">
              <a:solidFill>
                <a:srgbClr val="000066"/>
              </a:solidFill>
            </a:endParaRP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/>
        </p:nvGraphicFramePr>
        <p:xfrm>
          <a:off x="3862388" y="2517775"/>
          <a:ext cx="3533775" cy="377825"/>
        </p:xfrm>
        <a:graphic>
          <a:graphicData uri="http://schemas.openxmlformats.org/drawingml/2006/table">
            <a:tbl>
              <a:tblPr/>
              <a:tblGrid>
                <a:gridCol w="3533775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DTG 50 mg QD + 2 NRTI**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/>
        </p:nvGraphicFramePr>
        <p:xfrm>
          <a:off x="3862388" y="3581400"/>
          <a:ext cx="3533775" cy="368300"/>
        </p:xfrm>
        <a:graphic>
          <a:graphicData uri="http://schemas.openxmlformats.org/drawingml/2006/table">
            <a:tbl>
              <a:tblPr/>
              <a:tblGrid>
                <a:gridCol w="3533775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DRV/r 800/100 mg QD + 2 NRTI**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</a:tbl>
          </a:graphicData>
        </a:graphic>
      </p:graphicFrame>
      <p:sp>
        <p:nvSpPr>
          <p:cNvPr id="3081" name="Oval 170"/>
          <p:cNvSpPr>
            <a:spLocks noChangeArrowheads="1"/>
          </p:cNvSpPr>
          <p:nvPr/>
        </p:nvSpPr>
        <p:spPr bwMode="auto">
          <a:xfrm>
            <a:off x="1965325" y="13716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-84" charset="0"/>
                <a:cs typeface="Arial" charset="0"/>
              </a:rPr>
              <a:t>Randomisation*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-84" charset="0"/>
                <a:cs typeface="Arial" charset="0"/>
              </a:rPr>
              <a:t>1 : 1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-84" charset="0"/>
                <a:cs typeface="Arial" charset="0"/>
              </a:rPr>
              <a:t>Open-label</a:t>
            </a:r>
          </a:p>
        </p:txBody>
      </p:sp>
      <p:sp>
        <p:nvSpPr>
          <p:cNvPr id="3082" name="AutoShape 162"/>
          <p:cNvSpPr>
            <a:spLocks noChangeArrowheads="1"/>
          </p:cNvSpPr>
          <p:nvPr/>
        </p:nvSpPr>
        <p:spPr bwMode="auto">
          <a:xfrm>
            <a:off x="392113" y="2420938"/>
            <a:ext cx="2216150" cy="17351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spAutoFit/>
          </a:bodyPr>
          <a:lstStyle/>
          <a:p>
            <a:pPr algn="ctr" defTabSz="914400"/>
            <a:r>
              <a:rPr lang="en-GB" sz="1600" b="1" u="sng">
                <a:solidFill>
                  <a:srgbClr val="000066"/>
                </a:solidFill>
                <a:latin typeface="Calibri" pitchFamily="-84" charset="0"/>
                <a:cs typeface="Arial" charset="0"/>
              </a:rPr>
              <a:t>&gt;</a:t>
            </a:r>
            <a:r>
              <a:rPr lang="en-GB" sz="1600" b="1">
                <a:solidFill>
                  <a:srgbClr val="000066"/>
                </a:solidFill>
                <a:latin typeface="Calibri" pitchFamily="-84" charset="0"/>
                <a:cs typeface="Arial" charset="0"/>
              </a:rPr>
              <a:t> 18 years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-84" charset="0"/>
                <a:cs typeface="Arial" charset="0"/>
              </a:rPr>
              <a:t>ARV-naïve 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-84" charset="0"/>
                <a:cs typeface="Arial" charset="0"/>
              </a:rPr>
              <a:t>HIV RNA </a:t>
            </a:r>
            <a:r>
              <a:rPr lang="en-GB" sz="1600" b="1" u="sng">
                <a:solidFill>
                  <a:srgbClr val="000066"/>
                </a:solidFill>
                <a:latin typeface="Calibri" pitchFamily="-84" charset="0"/>
                <a:cs typeface="Arial" charset="0"/>
              </a:rPr>
              <a:t>&gt;</a:t>
            </a:r>
            <a:r>
              <a:rPr lang="en-GB" sz="1600" b="1">
                <a:solidFill>
                  <a:srgbClr val="000066"/>
                </a:solidFill>
                <a:latin typeface="Calibri" pitchFamily="-84" charset="0"/>
                <a:cs typeface="Arial" charset="0"/>
              </a:rPr>
              <a:t> 1,000 c/mL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-84" charset="0"/>
                <a:cs typeface="Arial" charset="0"/>
              </a:rPr>
              <a:t>Any CD4 cell count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-84" charset="0"/>
                <a:cs typeface="Arial" charset="0"/>
              </a:rPr>
              <a:t>No primary resistance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-84" charset="0"/>
                <a:cs typeface="Arial" charset="0"/>
              </a:rPr>
              <a:t> in RT or protease</a:t>
            </a:r>
          </a:p>
        </p:txBody>
      </p:sp>
      <p:sp>
        <p:nvSpPr>
          <p:cNvPr id="3083" name="ZoneTexte 71"/>
          <p:cNvSpPr txBox="1">
            <a:spLocks noChangeArrowheads="1"/>
          </p:cNvSpPr>
          <p:nvPr/>
        </p:nvSpPr>
        <p:spPr bwMode="auto">
          <a:xfrm>
            <a:off x="303213" y="4216400"/>
            <a:ext cx="872807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GB" sz="1400">
                <a:solidFill>
                  <a:srgbClr val="000066"/>
                </a:solidFill>
              </a:rPr>
              <a:t>*Randomisation (DTG vs DRV/r) was stratified by HIV RNA (</a:t>
            </a:r>
            <a:r>
              <a:rPr lang="en-GB" sz="1400" u="sng">
                <a:solidFill>
                  <a:srgbClr val="000066"/>
                </a:solidFill>
              </a:rPr>
              <a:t>&lt;</a:t>
            </a:r>
            <a:r>
              <a:rPr lang="en-GB" sz="1400">
                <a:solidFill>
                  <a:srgbClr val="000066"/>
                </a:solidFill>
              </a:rPr>
              <a:t> or &gt; 100,000 c/mL) at screening and NRTI backbone</a:t>
            </a:r>
            <a:endParaRPr lang="en-GB" sz="1400" baseline="30000">
              <a:solidFill>
                <a:srgbClr val="000066"/>
              </a:solidFill>
            </a:endParaRPr>
          </a:p>
        </p:txBody>
      </p:sp>
      <p:cxnSp>
        <p:nvCxnSpPr>
          <p:cNvPr id="3084" name="AutoShape 60"/>
          <p:cNvCxnSpPr>
            <a:cxnSpLocks noChangeShapeType="1"/>
          </p:cNvCxnSpPr>
          <p:nvPr/>
        </p:nvCxnSpPr>
        <p:spPr bwMode="auto">
          <a:xfrm rot="10800000" flipH="1" flipV="1">
            <a:off x="3814763" y="2794000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3085" name="Line 63"/>
          <p:cNvSpPr>
            <a:spLocks noChangeShapeType="1"/>
          </p:cNvSpPr>
          <p:nvPr/>
        </p:nvSpPr>
        <p:spPr bwMode="auto">
          <a:xfrm>
            <a:off x="2605088" y="3284538"/>
            <a:ext cx="43338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086" name="Rectangle 9"/>
          <p:cNvSpPr>
            <a:spLocks noChangeArrowheads="1"/>
          </p:cNvSpPr>
          <p:nvPr/>
        </p:nvSpPr>
        <p:spPr bwMode="auto">
          <a:xfrm>
            <a:off x="3016250" y="3460750"/>
            <a:ext cx="8270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1600" b="1">
                <a:solidFill>
                  <a:srgbClr val="C00000"/>
                </a:solidFill>
                <a:latin typeface="Calibri" pitchFamily="-84" charset="0"/>
                <a:cs typeface="Arial" charset="0"/>
              </a:rPr>
              <a:t>N = 245</a:t>
            </a:r>
          </a:p>
        </p:txBody>
      </p:sp>
      <p:sp>
        <p:nvSpPr>
          <p:cNvPr id="3087" name="Rectangle 8"/>
          <p:cNvSpPr>
            <a:spLocks noChangeArrowheads="1"/>
          </p:cNvSpPr>
          <p:nvPr/>
        </p:nvSpPr>
        <p:spPr bwMode="auto">
          <a:xfrm>
            <a:off x="3016250" y="2466975"/>
            <a:ext cx="8270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1600" b="1">
                <a:solidFill>
                  <a:srgbClr val="C00000"/>
                </a:solidFill>
                <a:latin typeface="Calibri" pitchFamily="-84" charset="0"/>
                <a:cs typeface="Arial" charset="0"/>
              </a:rPr>
              <a:t>N = 243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096125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84" charset="0"/>
              </a:rPr>
              <a:t>W48</a:t>
            </a:r>
            <a:endParaRPr lang="en-GB" sz="1600">
              <a:solidFill>
                <a:srgbClr val="0066FF"/>
              </a:solidFill>
              <a:latin typeface="Calibri" pitchFamily="-84" charset="0"/>
            </a:endParaRPr>
          </a:p>
        </p:txBody>
      </p:sp>
      <p:sp>
        <p:nvSpPr>
          <p:cNvPr id="28782" name="Oval 110"/>
          <p:cNvSpPr>
            <a:spLocks noChangeArrowheads="1"/>
          </p:cNvSpPr>
          <p:nvPr/>
        </p:nvSpPr>
        <p:spPr bwMode="auto">
          <a:xfrm>
            <a:off x="8421688" y="14478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84" charset="0"/>
              </a:rPr>
              <a:t>W96</a:t>
            </a:r>
            <a:endParaRPr lang="en-GB" sz="1600">
              <a:solidFill>
                <a:srgbClr val="0066FF"/>
              </a:solidFill>
              <a:latin typeface="Calibri" pitchFamily="-84" charset="0"/>
            </a:endParaRPr>
          </a:p>
        </p:txBody>
      </p:sp>
      <p:sp>
        <p:nvSpPr>
          <p:cNvPr id="3090" name="Line 172"/>
          <p:cNvSpPr>
            <a:spLocks noChangeShapeType="1"/>
          </p:cNvSpPr>
          <p:nvPr/>
        </p:nvSpPr>
        <p:spPr bwMode="auto">
          <a:xfrm>
            <a:off x="8720138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091" name="Line 172"/>
          <p:cNvSpPr>
            <a:spLocks noChangeShapeType="1"/>
          </p:cNvSpPr>
          <p:nvPr/>
        </p:nvSpPr>
        <p:spPr bwMode="auto">
          <a:xfrm>
            <a:off x="7415213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3092" name="Group 37"/>
          <p:cNvGrpSpPr>
            <a:grpSpLocks/>
          </p:cNvGrpSpPr>
          <p:nvPr/>
        </p:nvGrpSpPr>
        <p:grpSpPr bwMode="auto">
          <a:xfrm>
            <a:off x="7396163" y="2800350"/>
            <a:ext cx="1303337" cy="974725"/>
            <a:chOff x="4502" y="1764"/>
            <a:chExt cx="646" cy="614"/>
          </a:xfrm>
        </p:grpSpPr>
        <p:sp>
          <p:nvSpPr>
            <p:cNvPr id="3099" name="Line 31"/>
            <p:cNvSpPr>
              <a:spLocks noChangeShapeType="1"/>
            </p:cNvSpPr>
            <p:nvPr/>
          </p:nvSpPr>
          <p:spPr bwMode="auto">
            <a:xfrm flipV="1">
              <a:off x="4502" y="1764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00" name="Line 31"/>
            <p:cNvSpPr>
              <a:spLocks noChangeShapeType="1"/>
            </p:cNvSpPr>
            <p:nvPr/>
          </p:nvSpPr>
          <p:spPr bwMode="auto">
            <a:xfrm flipV="1">
              <a:off x="4502" y="2378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3093" name="Grouper 41"/>
          <p:cNvGrpSpPr>
            <a:grpSpLocks/>
          </p:cNvGrpSpPr>
          <p:nvPr/>
        </p:nvGrpSpPr>
        <p:grpSpPr bwMode="auto">
          <a:xfrm>
            <a:off x="0" y="6570663"/>
            <a:ext cx="1066800" cy="287337"/>
            <a:chOff x="0" y="6570663"/>
            <a:chExt cx="1393200" cy="288111"/>
          </a:xfrm>
        </p:grpSpPr>
        <p:sp>
          <p:nvSpPr>
            <p:cNvPr id="309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84" charset="0"/>
                <a:cs typeface="Arial" charset="0"/>
              </a:endParaRPr>
            </a:p>
          </p:txBody>
        </p:sp>
        <p:sp>
          <p:nvSpPr>
            <p:cNvPr id="3098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-84" charset="0"/>
                </a:rPr>
                <a:t>FLAMINGO</a:t>
              </a:r>
            </a:p>
          </p:txBody>
        </p:sp>
      </p:grpSp>
      <p:sp>
        <p:nvSpPr>
          <p:cNvPr id="3094" name="ZoneTexte 71"/>
          <p:cNvSpPr txBox="1">
            <a:spLocks noChangeArrowheads="1"/>
          </p:cNvSpPr>
          <p:nvPr/>
        </p:nvSpPr>
        <p:spPr bwMode="auto">
          <a:xfrm>
            <a:off x="303213" y="4727575"/>
            <a:ext cx="87074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GB" sz="1400">
                <a:solidFill>
                  <a:srgbClr val="000066"/>
                </a:solidFill>
              </a:rPr>
              <a:t>**NRTI backbone (TDF/FTC or ABC/3TC if exclusion of the HLA-B*5701 allele) was selected by investigator</a:t>
            </a:r>
            <a:endParaRPr lang="en-GB" sz="1400" baseline="30000">
              <a:solidFill>
                <a:srgbClr val="000066"/>
              </a:solidFill>
            </a:endParaRPr>
          </a:p>
        </p:txBody>
      </p:sp>
      <p:sp>
        <p:nvSpPr>
          <p:cNvPr id="3095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fr-FR" sz="3200" smtClean="0">
                <a:ea typeface="ＭＳ Ｐゴシック" pitchFamily="-84" charset="-128"/>
              </a:rPr>
              <a:t>FLAMINGO Study</a:t>
            </a:r>
            <a:r>
              <a:rPr lang="en-GB" sz="3200" smtClean="0">
                <a:ea typeface="ＭＳ Ｐゴシック" pitchFamily="-84" charset="-128"/>
              </a:rPr>
              <a:t>: DTG QD + 2 NRTI vs DRV/r QD</a:t>
            </a:r>
            <a:br>
              <a:rPr lang="en-GB" sz="3200" smtClean="0">
                <a:ea typeface="ＭＳ Ｐゴシック" pitchFamily="-84" charset="-128"/>
              </a:rPr>
            </a:br>
            <a:r>
              <a:rPr lang="en-GB" sz="3200" smtClean="0">
                <a:ea typeface="ＭＳ Ｐゴシック" pitchFamily="-84" charset="-128"/>
              </a:rPr>
              <a:t>+ 2 NRTI</a:t>
            </a:r>
          </a:p>
        </p:txBody>
      </p:sp>
      <p:sp>
        <p:nvSpPr>
          <p:cNvPr id="27" name="ZoneTexte 69"/>
          <p:cNvSpPr txBox="1">
            <a:spLocks noChangeArrowheads="1"/>
          </p:cNvSpPr>
          <p:nvPr/>
        </p:nvSpPr>
        <p:spPr bwMode="auto">
          <a:xfrm>
            <a:off x="3328014" y="6581775"/>
            <a:ext cx="581598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 err="1">
                <a:solidFill>
                  <a:srgbClr val="CC0000"/>
                </a:solidFill>
              </a:rPr>
              <a:t>Clotet</a:t>
            </a:r>
            <a:r>
              <a:rPr lang="en-GB" sz="1200" i="1" dirty="0">
                <a:solidFill>
                  <a:srgbClr val="CC0000"/>
                </a:solidFill>
              </a:rPr>
              <a:t> B. </a:t>
            </a:r>
            <a:r>
              <a:rPr lang="fr-FR" sz="1200" i="1" dirty="0">
                <a:solidFill>
                  <a:srgbClr val="CC0000"/>
                </a:solidFill>
              </a:rPr>
              <a:t>Lancet 2014;383;2222-</a:t>
            </a:r>
            <a:r>
              <a:rPr lang="fr-FR" sz="1200" i="1" dirty="0" smtClean="0">
                <a:solidFill>
                  <a:srgbClr val="CC0000"/>
                </a:solidFill>
              </a:rPr>
              <a:t>31; Molina JM. Lancet HIV 2015, 2:e127-136</a:t>
            </a:r>
            <a:endParaRPr lang="en-GB" sz="1200" i="1" dirty="0" smtClean="0">
              <a:solidFill>
                <a:srgbClr val="CC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</p:nvPr>
        </p:nvGraphicFramePr>
        <p:xfrm>
          <a:off x="190500" y="1914745"/>
          <a:ext cx="8748713" cy="4034641"/>
        </p:xfrm>
        <a:graphic>
          <a:graphicData uri="http://schemas.openxmlformats.org/drawingml/2006/table">
            <a:tbl>
              <a:tblPr/>
              <a:tblGrid>
                <a:gridCol w="4932363"/>
                <a:gridCol w="2030412"/>
                <a:gridCol w="1785938"/>
              </a:tblGrid>
              <a:tr h="7664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DTG + 2 NRTI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N = 242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DRV/r + 2 NRTI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N = 242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4085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Median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85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085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 RNA (log</a:t>
                      </a:r>
                      <a:r>
                        <a:rPr kumimoji="0" lang="en-GB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c/mL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), median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4.49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4.48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85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 RNA &gt; 100,000 c/mL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085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cell count (/mm</a:t>
                      </a:r>
                      <a:r>
                        <a:rPr kumimoji="0" lang="en-GB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), median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390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85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&lt; 200 per mm</a:t>
                      </a:r>
                      <a:r>
                        <a:rPr kumimoji="0" lang="en-GB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085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Hepatitis B / hepatitis C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coinfection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4% / 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2% / 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85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Dual NRTI on day 1 : TDF/FTC / ABC/3TC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67% / 33%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67% / 33%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4173" name="Rectangle 6"/>
          <p:cNvSpPr>
            <a:spLocks noChangeArrowheads="1"/>
          </p:cNvSpPr>
          <p:nvPr/>
        </p:nvSpPr>
        <p:spPr bwMode="auto">
          <a:xfrm>
            <a:off x="971550" y="1250950"/>
            <a:ext cx="71628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ts val="1525"/>
              </a:lnSpc>
              <a:spcBef>
                <a:spcPct val="20000"/>
              </a:spcBef>
            </a:pPr>
            <a:r>
              <a:rPr lang="en-GB" sz="2400" b="1">
                <a:solidFill>
                  <a:srgbClr val="CC3300"/>
                </a:solidFill>
                <a:latin typeface="Calibri" pitchFamily="-84" charset="0"/>
              </a:rPr>
              <a:t>Baseline characteristics</a:t>
            </a:r>
          </a:p>
        </p:txBody>
      </p:sp>
      <p:sp>
        <p:nvSpPr>
          <p:cNvPr id="4174" name="ZoneTexte 69"/>
          <p:cNvSpPr txBox="1">
            <a:spLocks noChangeArrowheads="1"/>
          </p:cNvSpPr>
          <p:nvPr/>
        </p:nvSpPr>
        <p:spPr bwMode="auto">
          <a:xfrm>
            <a:off x="3794258" y="6581775"/>
            <a:ext cx="53497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 err="1">
                <a:solidFill>
                  <a:srgbClr val="CC0000"/>
                </a:solidFill>
              </a:rPr>
              <a:t>Clotet</a:t>
            </a:r>
            <a:r>
              <a:rPr lang="en-GB" sz="1200" i="1" dirty="0">
                <a:solidFill>
                  <a:srgbClr val="CC0000"/>
                </a:solidFill>
              </a:rPr>
              <a:t> B. </a:t>
            </a:r>
            <a:r>
              <a:rPr lang="fr-FR" sz="1200" i="1" dirty="0">
                <a:solidFill>
                  <a:srgbClr val="CC0000"/>
                </a:solidFill>
              </a:rPr>
              <a:t>Lancet 2014;383;2222-</a:t>
            </a:r>
            <a:r>
              <a:rPr lang="fr-FR" sz="1200" i="1" dirty="0" smtClean="0">
                <a:solidFill>
                  <a:srgbClr val="CC0000"/>
                </a:solidFill>
              </a:rPr>
              <a:t>31</a:t>
            </a:r>
            <a:endParaRPr lang="en-GB" sz="1200" i="1" dirty="0" smtClean="0">
              <a:solidFill>
                <a:srgbClr val="CC0000"/>
              </a:solidFill>
            </a:endParaRPr>
          </a:p>
        </p:txBody>
      </p:sp>
      <p:grpSp>
        <p:nvGrpSpPr>
          <p:cNvPr id="4175" name="Grouper 41"/>
          <p:cNvGrpSpPr>
            <a:grpSpLocks/>
          </p:cNvGrpSpPr>
          <p:nvPr/>
        </p:nvGrpSpPr>
        <p:grpSpPr bwMode="auto">
          <a:xfrm>
            <a:off x="0" y="6570663"/>
            <a:ext cx="1066800" cy="287337"/>
            <a:chOff x="0" y="6570663"/>
            <a:chExt cx="1393200" cy="288111"/>
          </a:xfrm>
        </p:grpSpPr>
        <p:sp>
          <p:nvSpPr>
            <p:cNvPr id="417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84" charset="0"/>
                <a:cs typeface="Arial" charset="0"/>
              </a:endParaRPr>
            </a:p>
          </p:txBody>
        </p:sp>
        <p:sp>
          <p:nvSpPr>
            <p:cNvPr id="4178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-84" charset="0"/>
                </a:rPr>
                <a:t>FLAMINGO</a:t>
              </a:r>
            </a:p>
          </p:txBody>
        </p:sp>
      </p:grpSp>
      <p:sp>
        <p:nvSpPr>
          <p:cNvPr id="4176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fr-FR" sz="3200" smtClean="0">
                <a:ea typeface="ＭＳ Ｐゴシック" pitchFamily="-84" charset="-128"/>
              </a:rPr>
              <a:t>FLAMINGO Study</a:t>
            </a:r>
            <a:r>
              <a:rPr lang="en-GB" sz="3200" smtClean="0">
                <a:ea typeface="ＭＳ Ｐゴシック" pitchFamily="-84" charset="-128"/>
              </a:rPr>
              <a:t>: DTG QD + 2 NRTI vs DRV/r QD</a:t>
            </a:r>
            <a:br>
              <a:rPr lang="en-GB" sz="3200" smtClean="0">
                <a:ea typeface="ＭＳ Ｐゴシック" pitchFamily="-84" charset="-128"/>
              </a:rPr>
            </a:br>
            <a:r>
              <a:rPr lang="en-GB" sz="3200" smtClean="0">
                <a:ea typeface="ＭＳ Ｐゴシック" pitchFamily="-84" charset="-128"/>
              </a:rPr>
              <a:t>+ 2 NRTI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</p:nvPr>
        </p:nvGraphicFramePr>
        <p:xfrm>
          <a:off x="190500" y="1641475"/>
          <a:ext cx="8748713" cy="4238468"/>
        </p:xfrm>
        <a:graphic>
          <a:graphicData uri="http://schemas.openxmlformats.org/drawingml/2006/table">
            <a:tbl>
              <a:tblPr/>
              <a:tblGrid>
                <a:gridCol w="346075"/>
                <a:gridCol w="5130129"/>
                <a:gridCol w="1629327"/>
                <a:gridCol w="1643182"/>
              </a:tblGrid>
              <a:tr h="6675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DTG + 2 NRTI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N = 242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DRV/r + 2 NRTI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N = 242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32462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Discontinuation by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W48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18 (7.4%)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29 (12.0%)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46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For lack of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efficacy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46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For adverse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event 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/ For liver stopping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criteria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3 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/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 1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9 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/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 1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46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Lost to follow-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up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6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10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46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Protocol deviation / Withdrew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consent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3 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/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 1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3 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/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 1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4626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2462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Discontinuation by W96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34 (14%)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52 (21.5%)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46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For lack of efficacy / AE /  LTFU / Withdrew consent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46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For adverse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event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13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46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Lost to follow-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up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15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18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46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Withdrew consent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184" name="Rectangle 6"/>
          <p:cNvSpPr>
            <a:spLocks noChangeArrowheads="1"/>
          </p:cNvSpPr>
          <p:nvPr/>
        </p:nvSpPr>
        <p:spPr bwMode="auto">
          <a:xfrm>
            <a:off x="971550" y="1250950"/>
            <a:ext cx="71628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-84" charset="0"/>
              </a:rPr>
              <a:t>Patient </a:t>
            </a:r>
            <a:r>
              <a:rPr lang="en-GB" sz="2400" b="1" dirty="0" smtClean="0">
                <a:solidFill>
                  <a:srgbClr val="CC3300"/>
                </a:solidFill>
                <a:latin typeface="Calibri" pitchFamily="-84" charset="0"/>
              </a:rPr>
              <a:t>disposition, </a:t>
            </a:r>
            <a:r>
              <a:rPr lang="en-GB" sz="2400" b="1" dirty="0" err="1" smtClean="0">
                <a:solidFill>
                  <a:srgbClr val="CC3300"/>
                </a:solidFill>
                <a:latin typeface="Calibri" pitchFamily="-84" charset="0"/>
              </a:rPr>
              <a:t>n</a:t>
            </a:r>
            <a:r>
              <a:rPr lang="en-GB" sz="2400" b="1" dirty="0" smtClean="0">
                <a:solidFill>
                  <a:srgbClr val="CC3300"/>
                </a:solidFill>
                <a:latin typeface="Calibri" pitchFamily="-84" charset="0"/>
              </a:rPr>
              <a:t> (%)</a:t>
            </a:r>
            <a:endParaRPr lang="en-GB" sz="2400" b="1" dirty="0">
              <a:solidFill>
                <a:srgbClr val="CC3300"/>
              </a:solidFill>
              <a:latin typeface="Calibri" pitchFamily="-84" charset="0"/>
            </a:endParaRPr>
          </a:p>
        </p:txBody>
      </p:sp>
      <p:grpSp>
        <p:nvGrpSpPr>
          <p:cNvPr id="5186" name="Grouper 41"/>
          <p:cNvGrpSpPr>
            <a:grpSpLocks/>
          </p:cNvGrpSpPr>
          <p:nvPr/>
        </p:nvGrpSpPr>
        <p:grpSpPr bwMode="auto">
          <a:xfrm>
            <a:off x="0" y="6570663"/>
            <a:ext cx="1066800" cy="287337"/>
            <a:chOff x="0" y="6570663"/>
            <a:chExt cx="1393200" cy="288111"/>
          </a:xfrm>
        </p:grpSpPr>
        <p:sp>
          <p:nvSpPr>
            <p:cNvPr id="5188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84" charset="0"/>
                <a:cs typeface="Arial" charset="0"/>
              </a:endParaRPr>
            </a:p>
          </p:txBody>
        </p:sp>
        <p:sp>
          <p:nvSpPr>
            <p:cNvPr id="5189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-84" charset="0"/>
                </a:rPr>
                <a:t>FLAMINGO</a:t>
              </a:r>
            </a:p>
          </p:txBody>
        </p:sp>
      </p:grpSp>
      <p:sp>
        <p:nvSpPr>
          <p:cNvPr id="5187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fr-FR" sz="3200" smtClean="0">
                <a:ea typeface="ＭＳ Ｐゴシック" pitchFamily="-84" charset="-128"/>
              </a:rPr>
              <a:t>FLAMINGO Study</a:t>
            </a:r>
            <a:r>
              <a:rPr lang="en-GB" sz="3200" smtClean="0">
                <a:ea typeface="ＭＳ Ｐゴシック" pitchFamily="-84" charset="-128"/>
              </a:rPr>
              <a:t>: DTG QD + 2 NRTI vs DRV/r QD</a:t>
            </a:r>
            <a:br>
              <a:rPr lang="en-GB" sz="3200" smtClean="0">
                <a:ea typeface="ＭＳ Ｐゴシック" pitchFamily="-84" charset="-128"/>
              </a:rPr>
            </a:br>
            <a:r>
              <a:rPr lang="en-GB" sz="3200" smtClean="0">
                <a:ea typeface="ＭＳ Ｐゴシック" pitchFamily="-84" charset="-128"/>
              </a:rPr>
              <a:t>+ 2 NRTI</a:t>
            </a: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3328014" y="6581775"/>
            <a:ext cx="581598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 err="1">
                <a:solidFill>
                  <a:srgbClr val="CC0000"/>
                </a:solidFill>
              </a:rPr>
              <a:t>Clotet</a:t>
            </a:r>
            <a:r>
              <a:rPr lang="en-GB" sz="1200" i="1" dirty="0">
                <a:solidFill>
                  <a:srgbClr val="CC0000"/>
                </a:solidFill>
              </a:rPr>
              <a:t> B. </a:t>
            </a:r>
            <a:r>
              <a:rPr lang="fr-FR" sz="1200" i="1" dirty="0">
                <a:solidFill>
                  <a:srgbClr val="CC0000"/>
                </a:solidFill>
              </a:rPr>
              <a:t>Lancet 2014;383;2222-</a:t>
            </a:r>
            <a:r>
              <a:rPr lang="fr-FR" sz="1200" i="1" dirty="0" smtClean="0">
                <a:solidFill>
                  <a:srgbClr val="CC0000"/>
                </a:solidFill>
              </a:rPr>
              <a:t>31; Molina JM. Lancet HIV 2015, 2:e127-136</a:t>
            </a:r>
            <a:endParaRPr lang="en-GB" sz="1200" i="1" dirty="0" smtClean="0">
              <a:solidFill>
                <a:srgbClr val="CC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278063" y="1128713"/>
            <a:ext cx="45751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400" b="1">
                <a:solidFill>
                  <a:srgbClr val="CC3300"/>
                </a:solidFill>
                <a:latin typeface="Calibri" pitchFamily="-84" charset="0"/>
              </a:rPr>
              <a:t>Response to treatment at week 48</a:t>
            </a:r>
          </a:p>
        </p:txBody>
      </p:sp>
      <p:sp>
        <p:nvSpPr>
          <p:cNvPr id="6147" name="Text Box 179"/>
          <p:cNvSpPr txBox="1">
            <a:spLocks noChangeArrowheads="1"/>
          </p:cNvSpPr>
          <p:nvPr/>
        </p:nvSpPr>
        <p:spPr bwMode="auto">
          <a:xfrm>
            <a:off x="5181600" y="5467350"/>
            <a:ext cx="365125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914400">
              <a:spcBef>
                <a:spcPct val="5000"/>
              </a:spcBef>
            </a:pPr>
            <a:r>
              <a:rPr lang="en-GB" sz="1700">
                <a:solidFill>
                  <a:srgbClr val="000066"/>
                </a:solidFill>
                <a:cs typeface="Arial" charset="0"/>
              </a:rPr>
              <a:t>Median CD4/mm</a:t>
            </a:r>
            <a:r>
              <a:rPr lang="en-GB" sz="1700" baseline="30000">
                <a:solidFill>
                  <a:srgbClr val="000066"/>
                </a:solidFill>
                <a:cs typeface="Arial" charset="0"/>
              </a:rPr>
              <a:t>3</a:t>
            </a:r>
            <a:r>
              <a:rPr lang="en-GB" sz="1700">
                <a:solidFill>
                  <a:srgbClr val="000066"/>
                </a:solidFill>
                <a:cs typeface="Arial" charset="0"/>
              </a:rPr>
              <a:t> increase at W48 :</a:t>
            </a:r>
          </a:p>
          <a:p>
            <a:pPr defTabSz="914400">
              <a:spcBef>
                <a:spcPct val="5000"/>
              </a:spcBef>
            </a:pPr>
            <a:r>
              <a:rPr lang="en-GB" sz="1700">
                <a:solidFill>
                  <a:srgbClr val="000066"/>
                </a:solidFill>
                <a:cs typeface="Arial" charset="0"/>
              </a:rPr>
              <a:t>+ 210 in both groups</a:t>
            </a:r>
          </a:p>
        </p:txBody>
      </p:sp>
      <p:grpSp>
        <p:nvGrpSpPr>
          <p:cNvPr id="6148" name="Groupe 43"/>
          <p:cNvGrpSpPr>
            <a:grpSpLocks/>
          </p:cNvGrpSpPr>
          <p:nvPr/>
        </p:nvGrpSpPr>
        <p:grpSpPr bwMode="auto">
          <a:xfrm>
            <a:off x="123825" y="1700213"/>
            <a:ext cx="6700838" cy="4687887"/>
            <a:chOff x="123382" y="1700808"/>
            <a:chExt cx="6701409" cy="4686757"/>
          </a:xfrm>
        </p:grpSpPr>
        <p:sp>
          <p:nvSpPr>
            <p:cNvPr id="6155" name="Rectangle 133"/>
            <p:cNvSpPr>
              <a:spLocks noChangeArrowheads="1"/>
            </p:cNvSpPr>
            <p:nvPr/>
          </p:nvSpPr>
          <p:spPr bwMode="auto">
            <a:xfrm>
              <a:off x="922103" y="2903539"/>
              <a:ext cx="793627" cy="2465386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56" name="Rectangle 135"/>
            <p:cNvSpPr>
              <a:spLocks noChangeArrowheads="1"/>
            </p:cNvSpPr>
            <p:nvPr/>
          </p:nvSpPr>
          <p:spPr bwMode="auto">
            <a:xfrm>
              <a:off x="251520" y="4560888"/>
              <a:ext cx="25627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25</a:t>
              </a:r>
            </a:p>
          </p:txBody>
        </p:sp>
        <p:sp>
          <p:nvSpPr>
            <p:cNvPr id="6157" name="Rectangle 136"/>
            <p:cNvSpPr>
              <a:spLocks noChangeArrowheads="1"/>
            </p:cNvSpPr>
            <p:nvPr/>
          </p:nvSpPr>
          <p:spPr bwMode="auto">
            <a:xfrm>
              <a:off x="251520" y="3868738"/>
              <a:ext cx="25627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50</a:t>
              </a:r>
            </a:p>
          </p:txBody>
        </p:sp>
        <p:sp>
          <p:nvSpPr>
            <p:cNvPr id="6158" name="Rectangle 137"/>
            <p:cNvSpPr>
              <a:spLocks noChangeArrowheads="1"/>
            </p:cNvSpPr>
            <p:nvPr/>
          </p:nvSpPr>
          <p:spPr bwMode="auto">
            <a:xfrm>
              <a:off x="123382" y="2487613"/>
              <a:ext cx="384413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100</a:t>
              </a:r>
            </a:p>
          </p:txBody>
        </p:sp>
        <p:sp>
          <p:nvSpPr>
            <p:cNvPr id="6159" name="Rectangle 138"/>
            <p:cNvSpPr>
              <a:spLocks noChangeArrowheads="1"/>
            </p:cNvSpPr>
            <p:nvPr/>
          </p:nvSpPr>
          <p:spPr bwMode="auto">
            <a:xfrm>
              <a:off x="251520" y="3178175"/>
              <a:ext cx="25627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75</a:t>
              </a:r>
            </a:p>
          </p:txBody>
        </p:sp>
        <p:sp>
          <p:nvSpPr>
            <p:cNvPr id="6160" name="Line 139"/>
            <p:cNvSpPr>
              <a:spLocks noChangeShapeType="1"/>
            </p:cNvSpPr>
            <p:nvPr/>
          </p:nvSpPr>
          <p:spPr bwMode="auto">
            <a:xfrm>
              <a:off x="562490" y="4667250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6161" name="Line 140"/>
            <p:cNvSpPr>
              <a:spLocks noChangeShapeType="1"/>
            </p:cNvSpPr>
            <p:nvPr/>
          </p:nvSpPr>
          <p:spPr bwMode="auto">
            <a:xfrm>
              <a:off x="562490" y="3976688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6162" name="Line 141"/>
            <p:cNvSpPr>
              <a:spLocks noChangeShapeType="1"/>
            </p:cNvSpPr>
            <p:nvPr/>
          </p:nvSpPr>
          <p:spPr bwMode="auto">
            <a:xfrm>
              <a:off x="562490" y="2592388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6163" name="Line 142"/>
            <p:cNvSpPr>
              <a:spLocks noChangeShapeType="1"/>
            </p:cNvSpPr>
            <p:nvPr/>
          </p:nvSpPr>
          <p:spPr bwMode="auto">
            <a:xfrm>
              <a:off x="562490" y="3282950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6164" name="Line 143"/>
            <p:cNvSpPr>
              <a:spLocks noChangeShapeType="1"/>
            </p:cNvSpPr>
            <p:nvPr/>
          </p:nvSpPr>
          <p:spPr bwMode="auto">
            <a:xfrm>
              <a:off x="680295" y="2582863"/>
              <a:ext cx="2066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6165" name="Rectangle 144"/>
            <p:cNvSpPr>
              <a:spLocks noChangeArrowheads="1"/>
            </p:cNvSpPr>
            <p:nvPr/>
          </p:nvSpPr>
          <p:spPr bwMode="auto">
            <a:xfrm>
              <a:off x="1070251" y="2537472"/>
              <a:ext cx="53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2060"/>
                  </a:solidFill>
                  <a:cs typeface="Arial" charset="0"/>
                </a:rPr>
                <a:t>89.7</a:t>
              </a:r>
            </a:p>
          </p:txBody>
        </p:sp>
        <p:sp>
          <p:nvSpPr>
            <p:cNvPr id="6166" name="Rectangle 145"/>
            <p:cNvSpPr>
              <a:spLocks noChangeArrowheads="1"/>
            </p:cNvSpPr>
            <p:nvPr/>
          </p:nvSpPr>
          <p:spPr bwMode="auto">
            <a:xfrm>
              <a:off x="1834919" y="2743864"/>
              <a:ext cx="53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FF6600"/>
                  </a:solidFill>
                  <a:cs typeface="Arial" charset="0"/>
                </a:rPr>
                <a:t>82.6</a:t>
              </a:r>
            </a:p>
          </p:txBody>
        </p:sp>
        <p:sp>
          <p:nvSpPr>
            <p:cNvPr id="6167" name="Rectangle 151"/>
            <p:cNvSpPr>
              <a:spLocks noChangeArrowheads="1"/>
            </p:cNvSpPr>
            <p:nvPr/>
          </p:nvSpPr>
          <p:spPr bwMode="auto">
            <a:xfrm>
              <a:off x="1707463" y="3086616"/>
              <a:ext cx="793627" cy="2282309"/>
            </a:xfrm>
            <a:prstGeom prst="rect">
              <a:avLst/>
            </a:prstGeom>
            <a:solidFill>
              <a:srgbClr val="FF66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68" name="ZoneTexte 86"/>
            <p:cNvSpPr txBox="1">
              <a:spLocks noChangeArrowheads="1"/>
            </p:cNvSpPr>
            <p:nvPr/>
          </p:nvSpPr>
          <p:spPr bwMode="auto">
            <a:xfrm>
              <a:off x="762000" y="5668137"/>
              <a:ext cx="1840818" cy="719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</a:rPr>
                <a:t>Adjusted </a:t>
              </a:r>
              <a:r>
                <a:rPr lang="en-GB" sz="1500">
                  <a:solidFill>
                    <a:srgbClr val="000066"/>
                  </a:solidFill>
                  <a:cs typeface="Arial" charset="0"/>
                  <a:sym typeface="Symbol" pitchFamily="-84" charset="2"/>
                </a:rPr>
                <a:t>difference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cs typeface="Arial" charset="0"/>
                  <a:sym typeface="Symbol" pitchFamily="-84" charset="2"/>
                </a:rPr>
                <a:t>(95% CI)</a:t>
              </a:r>
              <a:r>
                <a:rPr lang="en-GB" sz="1500">
                  <a:solidFill>
                    <a:srgbClr val="000066"/>
                  </a:solidFill>
                  <a:sym typeface="Symbol" pitchFamily="-84" charset="2"/>
                </a:rPr>
                <a:t> </a:t>
              </a:r>
              <a:r>
                <a:rPr lang="en-GB" sz="1500">
                  <a:solidFill>
                    <a:srgbClr val="000066"/>
                  </a:solidFill>
                </a:rPr>
                <a:t>= 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</a:rPr>
                <a:t>7.1% (0.9 ; 13.2)</a:t>
              </a:r>
            </a:p>
          </p:txBody>
        </p:sp>
        <p:sp>
          <p:nvSpPr>
            <p:cNvPr id="6169" name="Rectangle 133"/>
            <p:cNvSpPr>
              <a:spLocks noChangeArrowheads="1"/>
            </p:cNvSpPr>
            <p:nvPr/>
          </p:nvSpPr>
          <p:spPr bwMode="auto">
            <a:xfrm>
              <a:off x="3127312" y="2868611"/>
              <a:ext cx="793627" cy="2500314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70" name="Rectangle 144"/>
            <p:cNvSpPr>
              <a:spLocks noChangeArrowheads="1"/>
            </p:cNvSpPr>
            <p:nvPr/>
          </p:nvSpPr>
          <p:spPr bwMode="auto">
            <a:xfrm>
              <a:off x="3254784" y="2509762"/>
              <a:ext cx="53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2060"/>
                  </a:solidFill>
                  <a:cs typeface="Arial" charset="0"/>
                </a:rPr>
                <a:t>91.1</a:t>
              </a:r>
            </a:p>
          </p:txBody>
        </p:sp>
        <p:sp>
          <p:nvSpPr>
            <p:cNvPr id="6171" name="Rectangle 145"/>
            <p:cNvSpPr>
              <a:spLocks noChangeArrowheads="1"/>
            </p:cNvSpPr>
            <p:nvPr/>
          </p:nvSpPr>
          <p:spPr bwMode="auto">
            <a:xfrm>
              <a:off x="4031885" y="2734047"/>
              <a:ext cx="53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FF6600"/>
                  </a:solidFill>
                  <a:cs typeface="Arial" charset="0"/>
                </a:rPr>
                <a:t>83.8</a:t>
              </a:r>
            </a:p>
          </p:txBody>
        </p:sp>
        <p:sp>
          <p:nvSpPr>
            <p:cNvPr id="6172" name="Rectangle 151"/>
            <p:cNvSpPr>
              <a:spLocks noChangeArrowheads="1"/>
            </p:cNvSpPr>
            <p:nvPr/>
          </p:nvSpPr>
          <p:spPr bwMode="auto">
            <a:xfrm>
              <a:off x="3912672" y="3057649"/>
              <a:ext cx="793627" cy="2311276"/>
            </a:xfrm>
            <a:prstGeom prst="rect">
              <a:avLst/>
            </a:prstGeom>
            <a:solidFill>
              <a:srgbClr val="FF66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73" name="ZoneTexte 86"/>
            <p:cNvSpPr txBox="1">
              <a:spLocks noChangeArrowheads="1"/>
            </p:cNvSpPr>
            <p:nvPr/>
          </p:nvSpPr>
          <p:spPr bwMode="auto">
            <a:xfrm>
              <a:off x="2971800" y="5668137"/>
              <a:ext cx="1840818" cy="719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</a:rPr>
                <a:t>Adjusted </a:t>
              </a:r>
              <a:r>
                <a:rPr lang="en-GB" sz="1500">
                  <a:solidFill>
                    <a:srgbClr val="000066"/>
                  </a:solidFill>
                  <a:cs typeface="Arial" charset="0"/>
                  <a:sym typeface="Symbol" pitchFamily="-84" charset="2"/>
                </a:rPr>
                <a:t>difference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cs typeface="Arial" charset="0"/>
                  <a:sym typeface="Symbol" pitchFamily="-84" charset="2"/>
                </a:rPr>
                <a:t>(95% CI)</a:t>
              </a:r>
              <a:r>
                <a:rPr lang="en-GB" sz="1500">
                  <a:solidFill>
                    <a:srgbClr val="000066"/>
                  </a:solidFill>
                  <a:sym typeface="Symbol" pitchFamily="-84" charset="2"/>
                </a:rPr>
                <a:t> </a:t>
              </a:r>
              <a:r>
                <a:rPr lang="en-GB" sz="1500">
                  <a:solidFill>
                    <a:srgbClr val="000066"/>
                  </a:solidFill>
                </a:rPr>
                <a:t>= 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</a:rPr>
                <a:t>7.4% (-1.4 ; 13.3)</a:t>
              </a:r>
            </a:p>
          </p:txBody>
        </p:sp>
        <p:sp>
          <p:nvSpPr>
            <p:cNvPr id="6174" name="Line 146"/>
            <p:cNvSpPr>
              <a:spLocks noChangeShapeType="1"/>
            </p:cNvSpPr>
            <p:nvPr/>
          </p:nvSpPr>
          <p:spPr bwMode="auto">
            <a:xfrm>
              <a:off x="562490" y="5359400"/>
              <a:ext cx="451582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6175" name="Rectangle 40"/>
            <p:cNvSpPr>
              <a:spLocks noChangeArrowheads="1"/>
            </p:cNvSpPr>
            <p:nvPr/>
          </p:nvSpPr>
          <p:spPr bwMode="auto">
            <a:xfrm>
              <a:off x="734848" y="5368925"/>
              <a:ext cx="194712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 b="1">
                  <a:solidFill>
                    <a:srgbClr val="000066"/>
                  </a:solidFill>
                  <a:cs typeface="Arial" charset="0"/>
                </a:rPr>
                <a:t>ITT, snapshot</a:t>
              </a:r>
            </a:p>
          </p:txBody>
        </p:sp>
        <p:sp>
          <p:nvSpPr>
            <p:cNvPr id="6176" name="Rectangle 41"/>
            <p:cNvSpPr>
              <a:spLocks noChangeArrowheads="1"/>
            </p:cNvSpPr>
            <p:nvPr/>
          </p:nvSpPr>
          <p:spPr bwMode="auto">
            <a:xfrm>
              <a:off x="3009500" y="5368925"/>
              <a:ext cx="181369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 b="1">
                  <a:solidFill>
                    <a:srgbClr val="000066"/>
                  </a:solidFill>
                  <a:cs typeface="Arial" charset="0"/>
                </a:rPr>
                <a:t>Per protocol</a:t>
              </a:r>
            </a:p>
          </p:txBody>
        </p:sp>
        <p:grpSp>
          <p:nvGrpSpPr>
            <p:cNvPr id="6177" name="Groupe 54"/>
            <p:cNvGrpSpPr>
              <a:grpSpLocks/>
            </p:cNvGrpSpPr>
            <p:nvPr/>
          </p:nvGrpSpPr>
          <p:grpSpPr bwMode="auto">
            <a:xfrm>
              <a:off x="4823191" y="1809744"/>
              <a:ext cx="2001600" cy="629682"/>
              <a:chOff x="2439988" y="1995488"/>
              <a:chExt cx="2001600" cy="629682"/>
            </a:xfrm>
          </p:grpSpPr>
          <p:sp>
            <p:nvSpPr>
              <p:cNvPr id="6182" name="AutoShape 165"/>
              <p:cNvSpPr>
                <a:spLocks noChangeArrowheads="1"/>
              </p:cNvSpPr>
              <p:nvPr/>
            </p:nvSpPr>
            <p:spPr bwMode="auto">
              <a:xfrm>
                <a:off x="2439988" y="2017713"/>
                <a:ext cx="2001600" cy="59213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GB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6183" name="Rectangle 3"/>
              <p:cNvSpPr>
                <a:spLocks noChangeArrowheads="1"/>
              </p:cNvSpPr>
              <p:nvPr/>
            </p:nvSpPr>
            <p:spPr bwMode="auto">
              <a:xfrm>
                <a:off x="2549525" y="2116138"/>
                <a:ext cx="177800" cy="144462"/>
              </a:xfrm>
              <a:prstGeom prst="rect">
                <a:avLst/>
              </a:prstGeom>
              <a:solidFill>
                <a:srgbClr val="00206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6184" name="Rectangle 4"/>
              <p:cNvSpPr>
                <a:spLocks noChangeArrowheads="1"/>
              </p:cNvSpPr>
              <p:nvPr/>
            </p:nvSpPr>
            <p:spPr bwMode="auto">
              <a:xfrm>
                <a:off x="2549525" y="2381250"/>
                <a:ext cx="177800" cy="144463"/>
              </a:xfrm>
              <a:prstGeom prst="rect">
                <a:avLst/>
              </a:prstGeom>
              <a:solidFill>
                <a:srgbClr val="FF66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6185" name="ZoneTexte 84"/>
              <p:cNvSpPr txBox="1">
                <a:spLocks noChangeArrowheads="1"/>
              </p:cNvSpPr>
              <p:nvPr/>
            </p:nvSpPr>
            <p:spPr bwMode="auto">
              <a:xfrm>
                <a:off x="2706688" y="1995488"/>
                <a:ext cx="142606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b="1">
                    <a:solidFill>
                      <a:srgbClr val="333399"/>
                    </a:solidFill>
                    <a:latin typeface="Calibri" pitchFamily="-84" charset="0"/>
                  </a:rPr>
                  <a:t>DTG + 2 NRTI</a:t>
                </a:r>
              </a:p>
            </p:txBody>
          </p:sp>
          <p:sp>
            <p:nvSpPr>
              <p:cNvPr id="6186" name="ZoneTexte 85"/>
              <p:cNvSpPr txBox="1">
                <a:spLocks noChangeArrowheads="1"/>
              </p:cNvSpPr>
              <p:nvPr/>
            </p:nvSpPr>
            <p:spPr bwMode="auto">
              <a:xfrm>
                <a:off x="2706688" y="2255838"/>
                <a:ext cx="160832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b="1">
                    <a:solidFill>
                      <a:srgbClr val="333399"/>
                    </a:solidFill>
                    <a:latin typeface="Calibri" pitchFamily="-84" charset="0"/>
                  </a:rPr>
                  <a:t>DRV/r + 2 NRTI</a:t>
                </a:r>
              </a:p>
            </p:txBody>
          </p:sp>
        </p:grpSp>
        <p:sp>
          <p:nvSpPr>
            <p:cNvPr id="6178" name="Text Box 134"/>
            <p:cNvSpPr txBox="1">
              <a:spLocks noChangeArrowheads="1"/>
            </p:cNvSpPr>
            <p:nvPr/>
          </p:nvSpPr>
          <p:spPr bwMode="auto">
            <a:xfrm>
              <a:off x="1196851" y="1700808"/>
              <a:ext cx="3159125" cy="348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defTabSz="914400">
                <a:lnSpc>
                  <a:spcPct val="80000"/>
                </a:lnSpc>
                <a:spcBef>
                  <a:spcPct val="5000"/>
                </a:spcBef>
              </a:pPr>
              <a:r>
                <a:rPr lang="en-GB" sz="2000" b="1">
                  <a:solidFill>
                    <a:srgbClr val="333399"/>
                  </a:solidFill>
                  <a:latin typeface="Calibri" pitchFamily="-84" charset="0"/>
                  <a:cs typeface="Arial" charset="0"/>
                </a:rPr>
                <a:t>HIV RNA &lt; 50 c/mL </a:t>
              </a:r>
            </a:p>
          </p:txBody>
        </p:sp>
        <p:sp>
          <p:nvSpPr>
            <p:cNvPr id="6179" name="Rectangle 40"/>
            <p:cNvSpPr>
              <a:spLocks noChangeArrowheads="1"/>
            </p:cNvSpPr>
            <p:nvPr/>
          </p:nvSpPr>
          <p:spPr bwMode="auto">
            <a:xfrm>
              <a:off x="1138309" y="2138619"/>
              <a:ext cx="169302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>
                  <a:solidFill>
                    <a:srgbClr val="000066"/>
                  </a:solidFill>
                  <a:cs typeface="Arial" charset="0"/>
                </a:rPr>
                <a:t>Primary analysis</a:t>
              </a:r>
              <a:endParaRPr lang="en-GB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6180" name="Text Box 148"/>
            <p:cNvSpPr txBox="1">
              <a:spLocks noChangeArrowheads="1"/>
            </p:cNvSpPr>
            <p:nvPr/>
          </p:nvSpPr>
          <p:spPr bwMode="auto">
            <a:xfrm>
              <a:off x="255271" y="2106613"/>
              <a:ext cx="3898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en-GB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6181" name="Rectangle 135"/>
            <p:cNvSpPr>
              <a:spLocks noChangeArrowheads="1"/>
            </p:cNvSpPr>
            <p:nvPr/>
          </p:nvSpPr>
          <p:spPr bwMode="auto">
            <a:xfrm>
              <a:off x="408409" y="5227841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0</a:t>
              </a:r>
            </a:p>
          </p:txBody>
        </p:sp>
      </p:grpSp>
      <p:sp>
        <p:nvSpPr>
          <p:cNvPr id="6149" name="Text Box 179"/>
          <p:cNvSpPr txBox="1">
            <a:spLocks noChangeArrowheads="1"/>
          </p:cNvSpPr>
          <p:nvPr/>
        </p:nvSpPr>
        <p:spPr bwMode="auto">
          <a:xfrm>
            <a:off x="4953000" y="3041650"/>
            <a:ext cx="4114800" cy="160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914400">
              <a:spcBef>
                <a:spcPct val="5000"/>
              </a:spcBef>
            </a:pPr>
            <a:r>
              <a:rPr lang="en-GB" sz="1600">
                <a:solidFill>
                  <a:srgbClr val="000066"/>
                </a:solidFill>
                <a:cs typeface="Arial" charset="0"/>
              </a:rPr>
              <a:t>Protocol-defined virologic failures </a:t>
            </a:r>
            <a:br>
              <a:rPr lang="en-GB" sz="1600">
                <a:solidFill>
                  <a:srgbClr val="000066"/>
                </a:solidFill>
                <a:cs typeface="Arial" charset="0"/>
              </a:rPr>
            </a:br>
            <a:r>
              <a:rPr lang="en-GB" sz="1600">
                <a:solidFill>
                  <a:srgbClr val="000066"/>
                </a:solidFill>
                <a:cs typeface="Arial" charset="0"/>
              </a:rPr>
              <a:t>(2 consecutive HIV RNA &gt; 200 c/mL</a:t>
            </a:r>
            <a:br>
              <a:rPr lang="en-GB" sz="1600">
                <a:solidFill>
                  <a:srgbClr val="000066"/>
                </a:solidFill>
                <a:cs typeface="Arial" charset="0"/>
              </a:rPr>
            </a:br>
            <a:r>
              <a:rPr lang="en-GB" sz="1600">
                <a:solidFill>
                  <a:srgbClr val="000066"/>
                </a:solidFill>
                <a:cs typeface="Arial" charset="0"/>
              </a:rPr>
              <a:t>on or after W24)</a:t>
            </a:r>
          </a:p>
          <a:p>
            <a:pPr defTabSz="914400">
              <a:spcBef>
                <a:spcPct val="5000"/>
              </a:spcBef>
              <a:buClr>
                <a:srgbClr val="CC3300"/>
              </a:buClr>
              <a:buFont typeface="Arial" charset="0"/>
              <a:buChar char="•"/>
            </a:pPr>
            <a:r>
              <a:rPr lang="en-GB" sz="1600">
                <a:solidFill>
                  <a:srgbClr val="000066"/>
                </a:solidFill>
                <a:cs typeface="Arial" charset="0"/>
              </a:rPr>
              <a:t> 2 on DTG + NRTI (TDF/FTC)</a:t>
            </a:r>
          </a:p>
          <a:p>
            <a:pPr defTabSz="914400">
              <a:spcBef>
                <a:spcPct val="5000"/>
              </a:spcBef>
              <a:buClr>
                <a:srgbClr val="CC3300"/>
              </a:buClr>
              <a:buFont typeface="Arial" charset="0"/>
              <a:buChar char="•"/>
            </a:pPr>
            <a:r>
              <a:rPr lang="en-GB" sz="1600">
                <a:solidFill>
                  <a:srgbClr val="000066"/>
                </a:solidFill>
                <a:cs typeface="Arial" charset="0"/>
              </a:rPr>
              <a:t> 2 on DRV/r + NRTI (ABC/3TC)</a:t>
            </a:r>
          </a:p>
          <a:p>
            <a:pPr defTabSz="914400">
              <a:spcBef>
                <a:spcPct val="5000"/>
              </a:spcBef>
              <a:buClr>
                <a:srgbClr val="CC3300"/>
              </a:buClr>
              <a:buFont typeface="Arial" charset="0"/>
              <a:buChar char="•"/>
            </a:pPr>
            <a:r>
              <a:rPr lang="en-GB" sz="1600">
                <a:solidFill>
                  <a:srgbClr val="000066"/>
                </a:solidFill>
                <a:cs typeface="Arial" charset="0"/>
              </a:rPr>
              <a:t> No resistance emergence in the 4 cases</a:t>
            </a:r>
          </a:p>
        </p:txBody>
      </p:sp>
      <p:sp>
        <p:nvSpPr>
          <p:cNvPr id="6150" name="ZoneTexte 69"/>
          <p:cNvSpPr txBox="1">
            <a:spLocks noChangeArrowheads="1"/>
          </p:cNvSpPr>
          <p:nvPr/>
        </p:nvSpPr>
        <p:spPr bwMode="auto">
          <a:xfrm>
            <a:off x="6400800" y="6581775"/>
            <a:ext cx="2743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Clotet B. </a:t>
            </a:r>
            <a:r>
              <a:rPr lang="fr-FR" sz="1200" i="1">
                <a:solidFill>
                  <a:srgbClr val="CC0000"/>
                </a:solidFill>
              </a:rPr>
              <a:t>Lancet 2014;383;2222-31</a:t>
            </a:r>
            <a:endParaRPr lang="en-GB" sz="1200" i="1">
              <a:solidFill>
                <a:srgbClr val="CC0000"/>
              </a:solidFill>
            </a:endParaRPr>
          </a:p>
        </p:txBody>
      </p:sp>
      <p:grpSp>
        <p:nvGrpSpPr>
          <p:cNvPr id="6151" name="Grouper 41"/>
          <p:cNvGrpSpPr>
            <a:grpSpLocks/>
          </p:cNvGrpSpPr>
          <p:nvPr/>
        </p:nvGrpSpPr>
        <p:grpSpPr bwMode="auto">
          <a:xfrm>
            <a:off x="0" y="6570663"/>
            <a:ext cx="1066800" cy="287337"/>
            <a:chOff x="0" y="6570663"/>
            <a:chExt cx="1393200" cy="288111"/>
          </a:xfrm>
        </p:grpSpPr>
        <p:sp>
          <p:nvSpPr>
            <p:cNvPr id="6153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84" charset="0"/>
                <a:cs typeface="Arial" charset="0"/>
              </a:endParaRPr>
            </a:p>
          </p:txBody>
        </p:sp>
        <p:sp>
          <p:nvSpPr>
            <p:cNvPr id="6154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-84" charset="0"/>
                </a:rPr>
                <a:t>FLAMINGO</a:t>
              </a:r>
            </a:p>
          </p:txBody>
        </p:sp>
      </p:grpSp>
      <p:sp>
        <p:nvSpPr>
          <p:cNvPr id="6152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fr-FR" sz="3200" smtClean="0">
                <a:ea typeface="ＭＳ Ｐゴシック" pitchFamily="-84" charset="-128"/>
              </a:rPr>
              <a:t>FLAMINGO Study</a:t>
            </a:r>
            <a:r>
              <a:rPr lang="en-GB" sz="3200" smtClean="0">
                <a:ea typeface="ＭＳ Ｐゴシック" pitchFamily="-84" charset="-128"/>
              </a:rPr>
              <a:t>: DTG QD + 2 NRTI vs DRV/r QD</a:t>
            </a:r>
            <a:br>
              <a:rPr lang="en-GB" sz="3200" smtClean="0">
                <a:ea typeface="ＭＳ Ｐゴシック" pitchFamily="-84" charset="-128"/>
              </a:rPr>
            </a:br>
            <a:r>
              <a:rPr lang="en-GB" sz="3200" smtClean="0">
                <a:ea typeface="ＭＳ Ｐゴシック" pitchFamily="-84" charset="-128"/>
              </a:rPr>
              <a:t>+ 2 NRTI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279650" y="1128713"/>
            <a:ext cx="4572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400" b="1">
                <a:solidFill>
                  <a:srgbClr val="CC3300"/>
                </a:solidFill>
                <a:latin typeface="Calibri" pitchFamily="-84" charset="0"/>
              </a:rPr>
              <a:t>Response to treatment at week 96</a:t>
            </a:r>
          </a:p>
        </p:txBody>
      </p:sp>
      <p:grpSp>
        <p:nvGrpSpPr>
          <p:cNvPr id="7171" name="Groupe 54"/>
          <p:cNvGrpSpPr>
            <a:grpSpLocks/>
          </p:cNvGrpSpPr>
          <p:nvPr/>
        </p:nvGrpSpPr>
        <p:grpSpPr bwMode="auto">
          <a:xfrm>
            <a:off x="3511550" y="1552575"/>
            <a:ext cx="1809750" cy="630238"/>
            <a:chOff x="2505871" y="1995488"/>
            <a:chExt cx="1809137" cy="629682"/>
          </a:xfrm>
        </p:grpSpPr>
        <p:sp>
          <p:nvSpPr>
            <p:cNvPr id="7217" name="AutoShape 165"/>
            <p:cNvSpPr>
              <a:spLocks noChangeArrowheads="1"/>
            </p:cNvSpPr>
            <p:nvPr/>
          </p:nvSpPr>
          <p:spPr bwMode="auto">
            <a:xfrm>
              <a:off x="2505871" y="2017713"/>
              <a:ext cx="1779693" cy="59213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7218" name="Rectangle 3"/>
            <p:cNvSpPr>
              <a:spLocks noChangeArrowheads="1"/>
            </p:cNvSpPr>
            <p:nvPr/>
          </p:nvSpPr>
          <p:spPr bwMode="auto">
            <a:xfrm>
              <a:off x="2549525" y="2116138"/>
              <a:ext cx="177800" cy="144462"/>
            </a:xfrm>
            <a:prstGeom prst="rect">
              <a:avLst/>
            </a:prstGeom>
            <a:solidFill>
              <a:srgbClr val="00206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7219" name="Rectangle 4"/>
            <p:cNvSpPr>
              <a:spLocks noChangeArrowheads="1"/>
            </p:cNvSpPr>
            <p:nvPr/>
          </p:nvSpPr>
          <p:spPr bwMode="auto">
            <a:xfrm>
              <a:off x="2549525" y="2381250"/>
              <a:ext cx="177800" cy="144463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7220" name="ZoneTexte 84"/>
            <p:cNvSpPr txBox="1">
              <a:spLocks noChangeArrowheads="1"/>
            </p:cNvSpPr>
            <p:nvPr/>
          </p:nvSpPr>
          <p:spPr bwMode="auto">
            <a:xfrm>
              <a:off x="2706688" y="1995488"/>
              <a:ext cx="142606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b="1">
                  <a:solidFill>
                    <a:srgbClr val="333399"/>
                  </a:solidFill>
                  <a:latin typeface="Calibri" pitchFamily="-84" charset="0"/>
                </a:rPr>
                <a:t>DTG + 2 NRTI</a:t>
              </a:r>
            </a:p>
          </p:txBody>
        </p:sp>
        <p:sp>
          <p:nvSpPr>
            <p:cNvPr id="7221" name="ZoneTexte 85"/>
            <p:cNvSpPr txBox="1">
              <a:spLocks noChangeArrowheads="1"/>
            </p:cNvSpPr>
            <p:nvPr/>
          </p:nvSpPr>
          <p:spPr bwMode="auto">
            <a:xfrm>
              <a:off x="2706688" y="2255838"/>
              <a:ext cx="160832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b="1">
                  <a:solidFill>
                    <a:srgbClr val="333399"/>
                  </a:solidFill>
                  <a:latin typeface="Calibri" pitchFamily="-84" charset="0"/>
                </a:rPr>
                <a:t>DRV/r + 2 NRTI</a:t>
              </a:r>
            </a:p>
          </p:txBody>
        </p:sp>
      </p:grpSp>
      <p:sp>
        <p:nvSpPr>
          <p:cNvPr id="15368" name="Text Box 134"/>
          <p:cNvSpPr txBox="1">
            <a:spLocks noChangeArrowheads="1"/>
          </p:cNvSpPr>
          <p:nvPr/>
        </p:nvSpPr>
        <p:spPr bwMode="auto">
          <a:xfrm>
            <a:off x="1000125" y="1901825"/>
            <a:ext cx="25527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defTabSz="914400">
              <a:lnSpc>
                <a:spcPct val="80000"/>
              </a:lnSpc>
              <a:spcBef>
                <a:spcPct val="5000"/>
              </a:spcBef>
              <a:defRPr/>
            </a:pPr>
            <a:r>
              <a:rPr lang="en-GB" sz="1600" b="1" dirty="0">
                <a:solidFill>
                  <a:srgbClr val="333399"/>
                </a:solidFill>
                <a:latin typeface="+mj-lt"/>
                <a:cs typeface="Arial" charset="0"/>
              </a:rPr>
              <a:t>HIV RNA &lt; 50 c/</a:t>
            </a:r>
            <a:r>
              <a:rPr lang="en-GB" sz="1600" b="1" dirty="0" err="1">
                <a:solidFill>
                  <a:srgbClr val="333399"/>
                </a:solidFill>
                <a:latin typeface="+mj-lt"/>
                <a:cs typeface="Arial" charset="0"/>
              </a:rPr>
              <a:t>mL</a:t>
            </a:r>
            <a:r>
              <a:rPr lang="en-GB" sz="1600" b="1" dirty="0">
                <a:solidFill>
                  <a:srgbClr val="333399"/>
                </a:solidFill>
                <a:latin typeface="+mj-lt"/>
                <a:cs typeface="Arial" charset="0"/>
              </a:rPr>
              <a:t> </a:t>
            </a:r>
          </a:p>
        </p:txBody>
      </p:sp>
      <p:sp>
        <p:nvSpPr>
          <p:cNvPr id="7173" name="ZoneTexte 69"/>
          <p:cNvSpPr txBox="1">
            <a:spLocks noChangeArrowheads="1"/>
          </p:cNvSpPr>
          <p:nvPr/>
        </p:nvSpPr>
        <p:spPr bwMode="auto">
          <a:xfrm>
            <a:off x="6189785" y="6581775"/>
            <a:ext cx="29542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>
                <a:solidFill>
                  <a:srgbClr val="CC0000"/>
                </a:solidFill>
              </a:rPr>
              <a:t>Molina JM. </a:t>
            </a:r>
            <a:r>
              <a:rPr lang="fr-FR" sz="1200" i="1" dirty="0">
                <a:solidFill>
                  <a:srgbClr val="CC0000"/>
                </a:solidFill>
              </a:rPr>
              <a:t>Lancet HIV </a:t>
            </a:r>
            <a:r>
              <a:rPr lang="fr-FR" sz="1200" i="1" dirty="0" smtClean="0">
                <a:solidFill>
                  <a:srgbClr val="CC0000"/>
                </a:solidFill>
              </a:rPr>
              <a:t>2015, 2:e127-136</a:t>
            </a:r>
            <a:endParaRPr lang="en-GB" sz="1200" i="1" dirty="0">
              <a:solidFill>
                <a:srgbClr val="CC0000"/>
              </a:solidFill>
            </a:endParaRPr>
          </a:p>
        </p:txBody>
      </p:sp>
      <p:grpSp>
        <p:nvGrpSpPr>
          <p:cNvPr id="7174" name="Grouper 41"/>
          <p:cNvGrpSpPr>
            <a:grpSpLocks/>
          </p:cNvGrpSpPr>
          <p:nvPr/>
        </p:nvGrpSpPr>
        <p:grpSpPr bwMode="auto">
          <a:xfrm>
            <a:off x="0" y="6570663"/>
            <a:ext cx="1066800" cy="287337"/>
            <a:chOff x="0" y="6570663"/>
            <a:chExt cx="1393200" cy="288111"/>
          </a:xfrm>
        </p:grpSpPr>
        <p:sp>
          <p:nvSpPr>
            <p:cNvPr id="721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84" charset="0"/>
                <a:cs typeface="Arial" charset="0"/>
              </a:endParaRPr>
            </a:p>
          </p:txBody>
        </p:sp>
        <p:sp>
          <p:nvSpPr>
            <p:cNvPr id="7216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-84" charset="0"/>
                </a:rPr>
                <a:t>FLAMINGO</a:t>
              </a:r>
            </a:p>
          </p:txBody>
        </p:sp>
      </p:grpSp>
      <p:sp>
        <p:nvSpPr>
          <p:cNvPr id="7175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fr-FR" sz="3200" smtClean="0">
                <a:ea typeface="ＭＳ Ｐゴシック" pitchFamily="-84" charset="-128"/>
              </a:rPr>
              <a:t>FLAMINGO Study</a:t>
            </a:r>
            <a:r>
              <a:rPr lang="en-GB" sz="3200" smtClean="0">
                <a:ea typeface="ＭＳ Ｐゴシック" pitchFamily="-84" charset="-128"/>
              </a:rPr>
              <a:t>: DTG QD + 2 NRTI vs DRV/r QD</a:t>
            </a:r>
            <a:br>
              <a:rPr lang="en-GB" sz="3200" smtClean="0">
                <a:ea typeface="ＭＳ Ｐゴシック" pitchFamily="-84" charset="-128"/>
              </a:rPr>
            </a:br>
            <a:r>
              <a:rPr lang="en-GB" sz="3200" smtClean="0">
                <a:ea typeface="ＭＳ Ｐゴシック" pitchFamily="-84" charset="-128"/>
              </a:rPr>
              <a:t>+ 2 NRTI</a:t>
            </a:r>
          </a:p>
        </p:txBody>
      </p:sp>
      <p:sp>
        <p:nvSpPr>
          <p:cNvPr id="15372" name="ZoneTexte 46"/>
          <p:cNvSpPr txBox="1">
            <a:spLocks noChangeArrowheads="1"/>
          </p:cNvSpPr>
          <p:nvPr/>
        </p:nvSpPr>
        <p:spPr bwMode="auto">
          <a:xfrm>
            <a:off x="6175375" y="1606550"/>
            <a:ext cx="2295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600" b="1" dirty="0">
                <a:solidFill>
                  <a:srgbClr val="333399"/>
                </a:solidFill>
                <a:latin typeface="+mj-lt"/>
              </a:rPr>
              <a:t>Kaplan Meier proportion</a:t>
            </a:r>
          </a:p>
          <a:p>
            <a:pPr algn="ctr">
              <a:defRPr/>
            </a:pPr>
            <a:r>
              <a:rPr lang="fr-FR" sz="1600" b="1" dirty="0" err="1">
                <a:solidFill>
                  <a:srgbClr val="333399"/>
                </a:solidFill>
                <a:latin typeface="+mj-lt"/>
              </a:rPr>
              <a:t>without</a:t>
            </a:r>
            <a:r>
              <a:rPr lang="fr-FR" sz="1600" b="1" dirty="0">
                <a:solidFill>
                  <a:srgbClr val="333399"/>
                </a:solidFill>
                <a:latin typeface="+mj-lt"/>
              </a:rPr>
              <a:t> </a:t>
            </a:r>
            <a:r>
              <a:rPr lang="fr-FR" sz="1600" b="1" dirty="0" err="1">
                <a:solidFill>
                  <a:srgbClr val="333399"/>
                </a:solidFill>
                <a:latin typeface="+mj-lt"/>
              </a:rPr>
              <a:t>failure</a:t>
            </a:r>
            <a:endParaRPr lang="fr-FR" sz="1600" b="1" dirty="0">
              <a:solidFill>
                <a:srgbClr val="333399"/>
              </a:solidFill>
              <a:latin typeface="+mj-lt"/>
            </a:endParaRPr>
          </a:p>
        </p:txBody>
      </p:sp>
      <p:sp>
        <p:nvSpPr>
          <p:cNvPr id="7177" name="Rectangle 53"/>
          <p:cNvSpPr>
            <a:spLocks noChangeArrowheads="1"/>
          </p:cNvSpPr>
          <p:nvPr/>
        </p:nvSpPr>
        <p:spPr bwMode="auto">
          <a:xfrm>
            <a:off x="4217988" y="5916613"/>
            <a:ext cx="4854575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1500"/>
              </a:lnSpc>
            </a:pPr>
            <a:r>
              <a:rPr lang="fr-FR" sz="1400">
                <a:solidFill>
                  <a:srgbClr val="333399"/>
                </a:solidFill>
              </a:rPr>
              <a:t>* Protocol-defined virological failure or withdrawal for drug-related AE, safety stopping criteria, or lack of efficacy . </a:t>
            </a:r>
          </a:p>
          <a:p>
            <a:pPr>
              <a:lnSpc>
                <a:spcPts val="1500"/>
              </a:lnSpc>
            </a:pPr>
            <a:r>
              <a:rPr lang="fr-FR" sz="1400">
                <a:solidFill>
                  <a:srgbClr val="333399"/>
                </a:solidFill>
              </a:rPr>
              <a:t>** PDVF or withdrawal because of lack of efficacy</a:t>
            </a:r>
          </a:p>
        </p:txBody>
      </p:sp>
      <p:grpSp>
        <p:nvGrpSpPr>
          <p:cNvPr id="7178" name="Groupe 55"/>
          <p:cNvGrpSpPr>
            <a:grpSpLocks/>
          </p:cNvGrpSpPr>
          <p:nvPr/>
        </p:nvGrpSpPr>
        <p:grpSpPr bwMode="auto">
          <a:xfrm>
            <a:off x="33338" y="1954213"/>
            <a:ext cx="8818562" cy="3935412"/>
            <a:chOff x="33339" y="1954213"/>
            <a:chExt cx="8818561" cy="3935412"/>
          </a:xfrm>
        </p:grpSpPr>
        <p:sp>
          <p:nvSpPr>
            <p:cNvPr id="7179" name="ZoneTexte 86"/>
            <p:cNvSpPr txBox="1">
              <a:spLocks noChangeArrowheads="1"/>
            </p:cNvSpPr>
            <p:nvPr/>
          </p:nvSpPr>
          <p:spPr bwMode="auto">
            <a:xfrm>
              <a:off x="671513" y="5168900"/>
              <a:ext cx="1841500" cy="720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</a:rPr>
                <a:t>Adjusted </a:t>
              </a:r>
              <a:r>
                <a:rPr lang="en-GB" sz="1500">
                  <a:solidFill>
                    <a:srgbClr val="000066"/>
                  </a:solidFill>
                  <a:cs typeface="Arial" charset="0"/>
                  <a:sym typeface="Symbol" pitchFamily="-84" charset="2"/>
                </a:rPr>
                <a:t>difference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cs typeface="Arial" charset="0"/>
                  <a:sym typeface="Symbol" pitchFamily="-84" charset="2"/>
                </a:rPr>
                <a:t>(95% CI)</a:t>
              </a:r>
              <a:r>
                <a:rPr lang="en-GB" sz="1500">
                  <a:solidFill>
                    <a:srgbClr val="000066"/>
                  </a:solidFill>
                  <a:sym typeface="Symbol" pitchFamily="-84" charset="2"/>
                </a:rPr>
                <a:t> </a:t>
              </a:r>
              <a:r>
                <a:rPr lang="en-GB" sz="1500">
                  <a:solidFill>
                    <a:srgbClr val="000066"/>
                  </a:solidFill>
                </a:rPr>
                <a:t>= 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</a:rPr>
                <a:t>12.4% (4.7 ; 20.1)</a:t>
              </a:r>
            </a:p>
          </p:txBody>
        </p:sp>
        <p:sp>
          <p:nvSpPr>
            <p:cNvPr id="7180" name="ZoneTexte 86"/>
            <p:cNvSpPr txBox="1">
              <a:spLocks noChangeArrowheads="1"/>
            </p:cNvSpPr>
            <p:nvPr/>
          </p:nvSpPr>
          <p:spPr bwMode="auto">
            <a:xfrm>
              <a:off x="2881313" y="5168900"/>
              <a:ext cx="1839912" cy="720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</a:rPr>
                <a:t>Adjusted </a:t>
              </a:r>
              <a:r>
                <a:rPr lang="en-GB" sz="1500">
                  <a:solidFill>
                    <a:srgbClr val="000066"/>
                  </a:solidFill>
                  <a:cs typeface="Arial" charset="0"/>
                  <a:sym typeface="Symbol" pitchFamily="-84" charset="2"/>
                </a:rPr>
                <a:t>difference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cs typeface="Arial" charset="0"/>
                  <a:sym typeface="Symbol" pitchFamily="-84" charset="2"/>
                </a:rPr>
                <a:t>(95% CI)</a:t>
              </a:r>
              <a:r>
                <a:rPr lang="en-GB" sz="1500">
                  <a:solidFill>
                    <a:srgbClr val="000066"/>
                  </a:solidFill>
                  <a:sym typeface="Symbol" pitchFamily="-84" charset="2"/>
                </a:rPr>
                <a:t> </a:t>
              </a:r>
              <a:r>
                <a:rPr lang="en-GB" sz="1500">
                  <a:solidFill>
                    <a:srgbClr val="000066"/>
                  </a:solidFill>
                </a:rPr>
                <a:t>= 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</a:rPr>
                <a:t>12.9% (5.3 ; 20.6)</a:t>
              </a:r>
            </a:p>
          </p:txBody>
        </p:sp>
        <p:sp>
          <p:nvSpPr>
            <p:cNvPr id="7181" name="Rectangle 40"/>
            <p:cNvSpPr>
              <a:spLocks noChangeArrowheads="1"/>
            </p:cNvSpPr>
            <p:nvPr/>
          </p:nvSpPr>
          <p:spPr bwMode="auto">
            <a:xfrm>
              <a:off x="644525" y="4886325"/>
              <a:ext cx="1946275" cy="3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 b="1">
                  <a:solidFill>
                    <a:srgbClr val="000066"/>
                  </a:solidFill>
                  <a:cs typeface="Arial" charset="0"/>
                </a:rPr>
                <a:t>ITT, snapshot</a:t>
              </a:r>
            </a:p>
          </p:txBody>
        </p:sp>
        <p:sp>
          <p:nvSpPr>
            <p:cNvPr id="7182" name="Rectangle 41"/>
            <p:cNvSpPr>
              <a:spLocks noChangeArrowheads="1"/>
            </p:cNvSpPr>
            <p:nvPr/>
          </p:nvSpPr>
          <p:spPr bwMode="auto">
            <a:xfrm>
              <a:off x="2919413" y="4886325"/>
              <a:ext cx="1812925" cy="3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 b="1">
                  <a:solidFill>
                    <a:srgbClr val="000066"/>
                  </a:solidFill>
                  <a:cs typeface="Arial" charset="0"/>
                </a:rPr>
                <a:t>Per protocol</a:t>
              </a:r>
            </a:p>
          </p:txBody>
        </p:sp>
        <p:sp>
          <p:nvSpPr>
            <p:cNvPr id="7183" name="Rectangle 41"/>
            <p:cNvSpPr>
              <a:spLocks noChangeArrowheads="1"/>
            </p:cNvSpPr>
            <p:nvPr/>
          </p:nvSpPr>
          <p:spPr bwMode="auto">
            <a:xfrm>
              <a:off x="5492750" y="4886325"/>
              <a:ext cx="811213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 b="1">
                  <a:solidFill>
                    <a:srgbClr val="000066"/>
                  </a:solidFill>
                  <a:cs typeface="Arial" charset="0"/>
                </a:rPr>
                <a:t>TRDF*</a:t>
              </a:r>
            </a:p>
          </p:txBody>
        </p:sp>
        <p:sp>
          <p:nvSpPr>
            <p:cNvPr id="7184" name="Rectangle 41"/>
            <p:cNvSpPr>
              <a:spLocks noChangeArrowheads="1"/>
            </p:cNvSpPr>
            <p:nvPr/>
          </p:nvSpPr>
          <p:spPr bwMode="auto">
            <a:xfrm>
              <a:off x="7474288" y="4886325"/>
              <a:ext cx="903287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 b="1">
                  <a:solidFill>
                    <a:srgbClr val="000066"/>
                  </a:solidFill>
                  <a:cs typeface="Arial" charset="0"/>
                </a:rPr>
                <a:t>ERDF**</a:t>
              </a:r>
            </a:p>
          </p:txBody>
        </p:sp>
        <p:sp>
          <p:nvSpPr>
            <p:cNvPr id="7185" name="Rectangle 133"/>
            <p:cNvSpPr>
              <a:spLocks noChangeArrowheads="1"/>
            </p:cNvSpPr>
            <p:nvPr/>
          </p:nvSpPr>
          <p:spPr bwMode="auto">
            <a:xfrm>
              <a:off x="831993" y="2780928"/>
              <a:ext cx="702002" cy="2081353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7186" name="Rectangle 135"/>
            <p:cNvSpPr>
              <a:spLocks noChangeArrowheads="1"/>
            </p:cNvSpPr>
            <p:nvPr/>
          </p:nvSpPr>
          <p:spPr bwMode="auto">
            <a:xfrm>
              <a:off x="161466" y="4129043"/>
              <a:ext cx="256254" cy="215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25</a:t>
              </a:r>
            </a:p>
          </p:txBody>
        </p:sp>
        <p:sp>
          <p:nvSpPr>
            <p:cNvPr id="7187" name="Rectangle 136"/>
            <p:cNvSpPr>
              <a:spLocks noChangeArrowheads="1"/>
            </p:cNvSpPr>
            <p:nvPr/>
          </p:nvSpPr>
          <p:spPr bwMode="auto">
            <a:xfrm>
              <a:off x="161466" y="3512050"/>
              <a:ext cx="256254" cy="215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50</a:t>
              </a:r>
            </a:p>
          </p:txBody>
        </p:sp>
        <p:sp>
          <p:nvSpPr>
            <p:cNvPr id="7188" name="Rectangle 137"/>
            <p:cNvSpPr>
              <a:spLocks noChangeArrowheads="1"/>
            </p:cNvSpPr>
            <p:nvPr/>
          </p:nvSpPr>
          <p:spPr bwMode="auto">
            <a:xfrm>
              <a:off x="33339" y="2280897"/>
              <a:ext cx="384381" cy="215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100</a:t>
              </a:r>
            </a:p>
          </p:txBody>
        </p:sp>
        <p:sp>
          <p:nvSpPr>
            <p:cNvPr id="7189" name="Rectangle 138"/>
            <p:cNvSpPr>
              <a:spLocks noChangeArrowheads="1"/>
            </p:cNvSpPr>
            <p:nvPr/>
          </p:nvSpPr>
          <p:spPr bwMode="auto">
            <a:xfrm>
              <a:off x="161466" y="2896473"/>
              <a:ext cx="256254" cy="215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75</a:t>
              </a:r>
            </a:p>
          </p:txBody>
        </p:sp>
        <p:sp>
          <p:nvSpPr>
            <p:cNvPr id="7190" name="Line 139"/>
            <p:cNvSpPr>
              <a:spLocks noChangeShapeType="1"/>
            </p:cNvSpPr>
            <p:nvPr/>
          </p:nvSpPr>
          <p:spPr bwMode="auto">
            <a:xfrm>
              <a:off x="472410" y="4236799"/>
              <a:ext cx="11986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7191" name="Line 140"/>
            <p:cNvSpPr>
              <a:spLocks noChangeShapeType="1"/>
            </p:cNvSpPr>
            <p:nvPr/>
          </p:nvSpPr>
          <p:spPr bwMode="auto">
            <a:xfrm>
              <a:off x="472410" y="3621223"/>
              <a:ext cx="11986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7192" name="Line 141"/>
            <p:cNvSpPr>
              <a:spLocks noChangeShapeType="1"/>
            </p:cNvSpPr>
            <p:nvPr/>
          </p:nvSpPr>
          <p:spPr bwMode="auto">
            <a:xfrm>
              <a:off x="472410" y="2387239"/>
              <a:ext cx="11986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7193" name="Line 142"/>
            <p:cNvSpPr>
              <a:spLocks noChangeShapeType="1"/>
            </p:cNvSpPr>
            <p:nvPr/>
          </p:nvSpPr>
          <p:spPr bwMode="auto">
            <a:xfrm>
              <a:off x="472410" y="3002815"/>
              <a:ext cx="11986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7194" name="Line 143"/>
            <p:cNvSpPr>
              <a:spLocks noChangeShapeType="1"/>
            </p:cNvSpPr>
            <p:nvPr/>
          </p:nvSpPr>
          <p:spPr bwMode="auto">
            <a:xfrm>
              <a:off x="590205" y="2378749"/>
              <a:ext cx="2066" cy="2550044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7195" name="Rectangle 144"/>
            <p:cNvSpPr>
              <a:spLocks noChangeArrowheads="1"/>
            </p:cNvSpPr>
            <p:nvPr/>
          </p:nvSpPr>
          <p:spPr bwMode="auto">
            <a:xfrm>
              <a:off x="1008670" y="2477187"/>
              <a:ext cx="384366" cy="400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2060"/>
                  </a:solidFill>
                  <a:cs typeface="Arial" charset="0"/>
                </a:rPr>
                <a:t>80</a:t>
              </a:r>
            </a:p>
          </p:txBody>
        </p:sp>
        <p:sp>
          <p:nvSpPr>
            <p:cNvPr id="7196" name="Rectangle 145"/>
            <p:cNvSpPr>
              <a:spLocks noChangeArrowheads="1"/>
            </p:cNvSpPr>
            <p:nvPr/>
          </p:nvSpPr>
          <p:spPr bwMode="auto">
            <a:xfrm>
              <a:off x="1727915" y="2834791"/>
              <a:ext cx="384366" cy="400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FF6600"/>
                  </a:solidFill>
                  <a:cs typeface="Arial" charset="0"/>
                </a:rPr>
                <a:t>68</a:t>
              </a:r>
            </a:p>
          </p:txBody>
        </p:sp>
        <p:sp>
          <p:nvSpPr>
            <p:cNvPr id="7197" name="Rectangle 151"/>
            <p:cNvSpPr>
              <a:spLocks noChangeArrowheads="1"/>
            </p:cNvSpPr>
            <p:nvPr/>
          </p:nvSpPr>
          <p:spPr bwMode="auto">
            <a:xfrm>
              <a:off x="1548778" y="3140968"/>
              <a:ext cx="702002" cy="1721312"/>
            </a:xfrm>
            <a:prstGeom prst="rect">
              <a:avLst/>
            </a:prstGeom>
            <a:solidFill>
              <a:srgbClr val="FF66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7198" name="Rectangle 133"/>
            <p:cNvSpPr>
              <a:spLocks noChangeArrowheads="1"/>
            </p:cNvSpPr>
            <p:nvPr/>
          </p:nvSpPr>
          <p:spPr bwMode="auto">
            <a:xfrm>
              <a:off x="3037019" y="2708920"/>
              <a:ext cx="702002" cy="2153361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7199" name="Rectangle 144"/>
            <p:cNvSpPr>
              <a:spLocks noChangeArrowheads="1"/>
            </p:cNvSpPr>
            <p:nvPr/>
          </p:nvSpPr>
          <p:spPr bwMode="auto">
            <a:xfrm>
              <a:off x="3181447" y="2406185"/>
              <a:ext cx="384366" cy="400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2060"/>
                  </a:solidFill>
                  <a:cs typeface="Arial" charset="0"/>
                </a:rPr>
                <a:t>83</a:t>
              </a:r>
            </a:p>
          </p:txBody>
        </p:sp>
        <p:sp>
          <p:nvSpPr>
            <p:cNvPr id="7200" name="Rectangle 145"/>
            <p:cNvSpPr>
              <a:spLocks noChangeArrowheads="1"/>
            </p:cNvSpPr>
            <p:nvPr/>
          </p:nvSpPr>
          <p:spPr bwMode="auto">
            <a:xfrm>
              <a:off x="3909579" y="2756591"/>
              <a:ext cx="384366" cy="400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FF6600"/>
                  </a:solidFill>
                  <a:cs typeface="Arial" charset="0"/>
                </a:rPr>
                <a:t>70</a:t>
              </a:r>
            </a:p>
          </p:txBody>
        </p:sp>
        <p:sp>
          <p:nvSpPr>
            <p:cNvPr id="7201" name="Rectangle 151"/>
            <p:cNvSpPr>
              <a:spLocks noChangeArrowheads="1"/>
            </p:cNvSpPr>
            <p:nvPr/>
          </p:nvSpPr>
          <p:spPr bwMode="auto">
            <a:xfrm>
              <a:off x="3738683" y="3068959"/>
              <a:ext cx="702002" cy="1793321"/>
            </a:xfrm>
            <a:prstGeom prst="rect">
              <a:avLst/>
            </a:prstGeom>
            <a:solidFill>
              <a:srgbClr val="FF66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7202" name="Line 146"/>
            <p:cNvSpPr>
              <a:spLocks noChangeShapeType="1"/>
            </p:cNvSpPr>
            <p:nvPr/>
          </p:nvSpPr>
          <p:spPr bwMode="auto">
            <a:xfrm>
              <a:off x="472410" y="4853790"/>
              <a:ext cx="834297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7203" name="Text Box 148"/>
            <p:cNvSpPr txBox="1">
              <a:spLocks noChangeArrowheads="1"/>
            </p:cNvSpPr>
            <p:nvPr/>
          </p:nvSpPr>
          <p:spPr bwMode="auto">
            <a:xfrm>
              <a:off x="165216" y="1954213"/>
              <a:ext cx="389818" cy="3694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defTabSz="914400"/>
              <a:r>
                <a:rPr lang="en-GB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7204" name="Rectangle 135"/>
            <p:cNvSpPr>
              <a:spLocks noChangeArrowheads="1"/>
            </p:cNvSpPr>
            <p:nvPr/>
          </p:nvSpPr>
          <p:spPr bwMode="auto">
            <a:xfrm>
              <a:off x="318342" y="4724785"/>
              <a:ext cx="99378" cy="215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0</a:t>
              </a:r>
            </a:p>
          </p:txBody>
        </p:sp>
        <p:sp>
          <p:nvSpPr>
            <p:cNvPr id="7205" name="Rectangle 133"/>
            <p:cNvSpPr>
              <a:spLocks noChangeArrowheads="1"/>
            </p:cNvSpPr>
            <p:nvPr/>
          </p:nvSpPr>
          <p:spPr bwMode="auto">
            <a:xfrm>
              <a:off x="5200423" y="2492895"/>
              <a:ext cx="702002" cy="2343525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7206" name="Rectangle 151"/>
            <p:cNvSpPr>
              <a:spLocks noChangeArrowheads="1"/>
            </p:cNvSpPr>
            <p:nvPr/>
          </p:nvSpPr>
          <p:spPr bwMode="auto">
            <a:xfrm>
              <a:off x="5894057" y="2564904"/>
              <a:ext cx="702002" cy="2271515"/>
            </a:xfrm>
            <a:prstGeom prst="rect">
              <a:avLst/>
            </a:prstGeom>
            <a:solidFill>
              <a:srgbClr val="FF66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7207" name="Rectangle 133"/>
            <p:cNvSpPr>
              <a:spLocks noChangeArrowheads="1"/>
            </p:cNvSpPr>
            <p:nvPr/>
          </p:nvSpPr>
          <p:spPr bwMode="auto">
            <a:xfrm>
              <a:off x="7227745" y="2420888"/>
              <a:ext cx="702002" cy="2416617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7208" name="Rectangle 151"/>
            <p:cNvSpPr>
              <a:spLocks noChangeArrowheads="1"/>
            </p:cNvSpPr>
            <p:nvPr/>
          </p:nvSpPr>
          <p:spPr bwMode="auto">
            <a:xfrm>
              <a:off x="7924925" y="2492896"/>
              <a:ext cx="702002" cy="2344609"/>
            </a:xfrm>
            <a:prstGeom prst="rect">
              <a:avLst/>
            </a:prstGeom>
            <a:solidFill>
              <a:srgbClr val="FF66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7209" name="Rectangle 144"/>
            <p:cNvSpPr>
              <a:spLocks noChangeArrowheads="1"/>
            </p:cNvSpPr>
            <p:nvPr/>
          </p:nvSpPr>
          <p:spPr bwMode="auto">
            <a:xfrm>
              <a:off x="5297621" y="2123961"/>
              <a:ext cx="534097" cy="400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2060"/>
                  </a:solidFill>
                  <a:cs typeface="Arial" charset="0"/>
                </a:rPr>
                <a:t>97.9</a:t>
              </a:r>
            </a:p>
          </p:txBody>
        </p:sp>
        <p:sp>
          <p:nvSpPr>
            <p:cNvPr id="7210" name="Rectangle 145"/>
            <p:cNvSpPr>
              <a:spLocks noChangeArrowheads="1"/>
            </p:cNvSpPr>
            <p:nvPr/>
          </p:nvSpPr>
          <p:spPr bwMode="auto">
            <a:xfrm>
              <a:off x="5967878" y="2184991"/>
              <a:ext cx="534097" cy="400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FF6600"/>
                  </a:solidFill>
                  <a:cs typeface="Arial" charset="0"/>
                </a:rPr>
                <a:t>94.7</a:t>
              </a:r>
            </a:p>
          </p:txBody>
        </p:sp>
        <p:sp>
          <p:nvSpPr>
            <p:cNvPr id="7211" name="Rectangle 144"/>
            <p:cNvSpPr>
              <a:spLocks noChangeArrowheads="1"/>
            </p:cNvSpPr>
            <p:nvPr/>
          </p:nvSpPr>
          <p:spPr bwMode="auto">
            <a:xfrm>
              <a:off x="7333597" y="2107591"/>
              <a:ext cx="541299" cy="400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2060"/>
                  </a:solidFill>
                  <a:cs typeface="Arial" charset="0"/>
                </a:rPr>
                <a:t>98.7</a:t>
              </a:r>
            </a:p>
          </p:txBody>
        </p:sp>
        <p:sp>
          <p:nvSpPr>
            <p:cNvPr id="7212" name="Rectangle 145"/>
            <p:cNvSpPr>
              <a:spLocks noChangeArrowheads="1"/>
            </p:cNvSpPr>
            <p:nvPr/>
          </p:nvSpPr>
          <p:spPr bwMode="auto">
            <a:xfrm>
              <a:off x="8028250" y="2177041"/>
              <a:ext cx="547821" cy="400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FF6600"/>
                  </a:solidFill>
                  <a:cs typeface="Arial" charset="0"/>
                </a:rPr>
                <a:t>98.1</a:t>
              </a:r>
            </a:p>
          </p:txBody>
        </p:sp>
        <p:sp>
          <p:nvSpPr>
            <p:cNvPr id="7213" name="ZoneTexte 86"/>
            <p:cNvSpPr txBox="1">
              <a:spLocks noChangeArrowheads="1"/>
            </p:cNvSpPr>
            <p:nvPr/>
          </p:nvSpPr>
          <p:spPr bwMode="auto">
            <a:xfrm>
              <a:off x="5014913" y="5168900"/>
              <a:ext cx="1839912" cy="719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</a:rPr>
                <a:t>Adjusted </a:t>
              </a:r>
              <a:r>
                <a:rPr lang="en-GB" sz="1500">
                  <a:solidFill>
                    <a:srgbClr val="000066"/>
                  </a:solidFill>
                  <a:cs typeface="Arial" charset="0"/>
                  <a:sym typeface="Symbol" pitchFamily="-84" charset="2"/>
                </a:rPr>
                <a:t>difference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cs typeface="Arial" charset="0"/>
                  <a:sym typeface="Symbol" pitchFamily="-84" charset="2"/>
                </a:rPr>
                <a:t>(95% CI)</a:t>
              </a:r>
              <a:r>
                <a:rPr lang="en-GB" sz="1500">
                  <a:solidFill>
                    <a:srgbClr val="000066"/>
                  </a:solidFill>
                  <a:sym typeface="Symbol" pitchFamily="-84" charset="2"/>
                </a:rPr>
                <a:t> </a:t>
              </a:r>
              <a:r>
                <a:rPr lang="en-GB" sz="1500">
                  <a:solidFill>
                    <a:srgbClr val="000066"/>
                  </a:solidFill>
                </a:rPr>
                <a:t>= 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</a:rPr>
                <a:t>3.3% (-0.3 ; 6.7)</a:t>
              </a:r>
            </a:p>
          </p:txBody>
        </p:sp>
        <p:sp>
          <p:nvSpPr>
            <p:cNvPr id="7214" name="ZoneTexte 86"/>
            <p:cNvSpPr txBox="1">
              <a:spLocks noChangeArrowheads="1"/>
            </p:cNvSpPr>
            <p:nvPr/>
          </p:nvSpPr>
          <p:spPr bwMode="auto">
            <a:xfrm>
              <a:off x="7011988" y="5168900"/>
              <a:ext cx="1839912" cy="719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500" dirty="0">
                  <a:solidFill>
                    <a:srgbClr val="000066"/>
                  </a:solidFill>
                </a:rPr>
                <a:t>Adjusted </a:t>
              </a:r>
              <a:r>
                <a:rPr lang="en-GB" sz="1500" dirty="0">
                  <a:solidFill>
                    <a:srgbClr val="000066"/>
                  </a:solidFill>
                  <a:cs typeface="Arial" charset="0"/>
                  <a:sym typeface="Symbol" pitchFamily="-84" charset="2"/>
                </a:rPr>
                <a:t>difference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500" dirty="0">
                  <a:solidFill>
                    <a:srgbClr val="000066"/>
                  </a:solidFill>
                  <a:cs typeface="Arial" charset="0"/>
                  <a:sym typeface="Symbol" pitchFamily="-84" charset="2"/>
                </a:rPr>
                <a:t>(95% CI)</a:t>
              </a:r>
              <a:r>
                <a:rPr lang="en-GB" sz="1500" dirty="0">
                  <a:solidFill>
                    <a:srgbClr val="000066"/>
                  </a:solidFill>
                  <a:sym typeface="Symbol" pitchFamily="-84" charset="2"/>
                </a:rPr>
                <a:t> </a:t>
              </a:r>
              <a:r>
                <a:rPr lang="en-GB" sz="1500" dirty="0">
                  <a:solidFill>
                    <a:srgbClr val="000066"/>
                  </a:solidFill>
                </a:rPr>
                <a:t>= 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500" dirty="0">
                  <a:solidFill>
                    <a:srgbClr val="000066"/>
                  </a:solidFill>
                </a:rPr>
                <a:t>0.6% (-1.7 ; 2.9)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877888" y="1128713"/>
            <a:ext cx="7375525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ts val="2763"/>
              </a:lnSpc>
            </a:pPr>
            <a:r>
              <a:rPr lang="en-GB" sz="2400" b="1">
                <a:solidFill>
                  <a:srgbClr val="CC3300"/>
                </a:solidFill>
                <a:latin typeface="Calibri" pitchFamily="-84" charset="0"/>
              </a:rPr>
              <a:t>HIV-1 RNA &lt; 50 c/mL at week 48 by stratification factors </a:t>
            </a:r>
          </a:p>
          <a:p>
            <a:pPr algn="ctr" defTabSz="914400">
              <a:lnSpc>
                <a:spcPts val="2763"/>
              </a:lnSpc>
            </a:pPr>
            <a:r>
              <a:rPr lang="en-GB" sz="2400" b="1">
                <a:solidFill>
                  <a:srgbClr val="CC3300"/>
                </a:solidFill>
                <a:latin typeface="Calibri" pitchFamily="-84" charset="0"/>
              </a:rPr>
              <a:t>(HIV-1 RNA and background NRTI)</a:t>
            </a:r>
          </a:p>
        </p:txBody>
      </p:sp>
      <p:sp>
        <p:nvSpPr>
          <p:cNvPr id="8195" name="ZoneTexte 69"/>
          <p:cNvSpPr txBox="1">
            <a:spLocks noChangeArrowheads="1"/>
          </p:cNvSpPr>
          <p:nvPr/>
        </p:nvSpPr>
        <p:spPr bwMode="auto">
          <a:xfrm>
            <a:off x="6400800" y="6581775"/>
            <a:ext cx="2743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Clotet B. </a:t>
            </a:r>
            <a:r>
              <a:rPr lang="fr-FR" sz="1200" i="1">
                <a:solidFill>
                  <a:srgbClr val="CC0000"/>
                </a:solidFill>
              </a:rPr>
              <a:t>Lancet 2014;383;2222-31</a:t>
            </a:r>
            <a:endParaRPr lang="en-GB" sz="1200" i="1">
              <a:solidFill>
                <a:srgbClr val="CC0000"/>
              </a:solidFill>
            </a:endParaRPr>
          </a:p>
        </p:txBody>
      </p:sp>
      <p:grpSp>
        <p:nvGrpSpPr>
          <p:cNvPr id="8196" name="Grouper 41"/>
          <p:cNvGrpSpPr>
            <a:grpSpLocks/>
          </p:cNvGrpSpPr>
          <p:nvPr/>
        </p:nvGrpSpPr>
        <p:grpSpPr bwMode="auto">
          <a:xfrm>
            <a:off x="0" y="6570663"/>
            <a:ext cx="1066800" cy="287337"/>
            <a:chOff x="0" y="6570663"/>
            <a:chExt cx="1393200" cy="288111"/>
          </a:xfrm>
        </p:grpSpPr>
        <p:sp>
          <p:nvSpPr>
            <p:cNvPr id="825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84" charset="0"/>
                <a:cs typeface="Arial" charset="0"/>
              </a:endParaRPr>
            </a:p>
          </p:txBody>
        </p:sp>
        <p:sp>
          <p:nvSpPr>
            <p:cNvPr id="8256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-84" charset="0"/>
                </a:rPr>
                <a:t>FLAMINGO</a:t>
              </a:r>
            </a:p>
          </p:txBody>
        </p:sp>
      </p:grpSp>
      <p:sp>
        <p:nvSpPr>
          <p:cNvPr id="8197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fr-FR" sz="3200" smtClean="0">
                <a:ea typeface="ＭＳ Ｐゴシック" pitchFamily="-84" charset="-128"/>
              </a:rPr>
              <a:t>FLAMINGO Study</a:t>
            </a:r>
            <a:r>
              <a:rPr lang="en-GB" sz="3200" smtClean="0">
                <a:ea typeface="ＭＳ Ｐゴシック" pitchFamily="-84" charset="-128"/>
              </a:rPr>
              <a:t>: DTG QD + 2 NRTI vs DRV/r QD</a:t>
            </a:r>
            <a:br>
              <a:rPr lang="en-GB" sz="3200" smtClean="0">
                <a:ea typeface="ＭＳ Ｐゴシック" pitchFamily="-84" charset="-128"/>
              </a:rPr>
            </a:br>
            <a:r>
              <a:rPr lang="en-GB" sz="3200" smtClean="0">
                <a:ea typeface="ＭＳ Ｐゴシック" pitchFamily="-84" charset="-128"/>
              </a:rPr>
              <a:t>+ 2 NRTI</a:t>
            </a:r>
          </a:p>
        </p:txBody>
      </p:sp>
      <p:graphicFrame>
        <p:nvGraphicFramePr>
          <p:cNvPr id="12" name="Group 77"/>
          <p:cNvGraphicFramePr>
            <a:graphicFrameLocks noGrp="1"/>
          </p:cNvGraphicFramePr>
          <p:nvPr>
            <p:ph idx="4294967295"/>
          </p:nvPr>
        </p:nvGraphicFramePr>
        <p:xfrm>
          <a:off x="395288" y="2146300"/>
          <a:ext cx="8353425" cy="3940179"/>
        </p:xfrm>
        <a:graphic>
          <a:graphicData uri="http://schemas.openxmlformats.org/drawingml/2006/table">
            <a:tbl>
              <a:tblPr/>
              <a:tblGrid>
                <a:gridCol w="2663825"/>
                <a:gridCol w="1970087"/>
                <a:gridCol w="1671638"/>
                <a:gridCol w="2047875"/>
              </a:tblGrid>
              <a:tr h="758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DTG + 2 NRTI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N = 242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DRV/r + 2 NRTI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N = 242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Difference in % </a:t>
                      </a:r>
                      <a:b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</a:b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(95% CI)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DTG – DRV/r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Number of Responders/N Assessed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-84" charset="-128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 RNA  ≤ 100,000 c/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mL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160/181(88%)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157 / 181 (87%)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1.7 (-5.1, 8.5)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 RNA &gt; 100,000 c/mL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57/61 (93%)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43/61 (70%)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23.0 (9.9, 36.0)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ABC/3TC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71/79 (90%)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68/80 (85%)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4.9 (-5.4, 15.1)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TDF/FTC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146/163 (90%)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132/162 (81%)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8.1 (0.5, 15.7)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ABC/3TC ; ≤ 100,000 c/mL 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59/66 (89%)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60/68 (88%)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ABC/3TC ; &gt; 100,000 c/mL 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12/13 (92%)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8/12 (67%)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TDF/FTC ; ≤ 100,000 c/mL 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101/115 (88%)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97/113 (86%)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TDF/FTCTC ; &gt; 100,000 c/mL 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45/48 (94%)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35/49 (71%)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915988" y="1128713"/>
            <a:ext cx="7299325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ts val="2763"/>
              </a:lnSpc>
            </a:pPr>
            <a:r>
              <a:rPr lang="en-GB" sz="2400" b="1">
                <a:solidFill>
                  <a:srgbClr val="CC3300"/>
                </a:solidFill>
                <a:latin typeface="Calibri" pitchFamily="-84" charset="0"/>
              </a:rPr>
              <a:t>HIV-1 RNA &lt; 50 c/mL at week 96 by stratification factors </a:t>
            </a:r>
          </a:p>
          <a:p>
            <a:pPr algn="ctr" defTabSz="914400">
              <a:lnSpc>
                <a:spcPts val="2763"/>
              </a:lnSpc>
            </a:pPr>
            <a:r>
              <a:rPr lang="en-GB" sz="2400" b="1">
                <a:solidFill>
                  <a:srgbClr val="CC3300"/>
                </a:solidFill>
                <a:latin typeface="Calibri" pitchFamily="-84" charset="0"/>
              </a:rPr>
              <a:t>(HIV-1 RNA and background NRTI)</a:t>
            </a:r>
          </a:p>
        </p:txBody>
      </p:sp>
      <p:grpSp>
        <p:nvGrpSpPr>
          <p:cNvPr id="9220" name="Grouper 41"/>
          <p:cNvGrpSpPr>
            <a:grpSpLocks/>
          </p:cNvGrpSpPr>
          <p:nvPr/>
        </p:nvGrpSpPr>
        <p:grpSpPr bwMode="auto">
          <a:xfrm>
            <a:off x="0" y="6570663"/>
            <a:ext cx="1066800" cy="287337"/>
            <a:chOff x="0" y="6570663"/>
            <a:chExt cx="1393200" cy="288111"/>
          </a:xfrm>
        </p:grpSpPr>
        <p:sp>
          <p:nvSpPr>
            <p:cNvPr id="9260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84" charset="0"/>
                <a:cs typeface="Arial" charset="0"/>
              </a:endParaRPr>
            </a:p>
          </p:txBody>
        </p:sp>
        <p:sp>
          <p:nvSpPr>
            <p:cNvPr id="9261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-84" charset="0"/>
                </a:rPr>
                <a:t>FLAMINGO</a:t>
              </a:r>
            </a:p>
          </p:txBody>
        </p:sp>
      </p:grpSp>
      <p:sp>
        <p:nvSpPr>
          <p:cNvPr id="9221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fr-FR" sz="3200" smtClean="0">
                <a:ea typeface="ＭＳ Ｐゴシック" pitchFamily="-84" charset="-128"/>
              </a:rPr>
              <a:t>FLAMINGO Study</a:t>
            </a:r>
            <a:r>
              <a:rPr lang="en-GB" sz="3200" smtClean="0">
                <a:ea typeface="ＭＳ Ｐゴシック" pitchFamily="-84" charset="-128"/>
              </a:rPr>
              <a:t>: DTG QD + 2 NRTI vs DRV/r QD</a:t>
            </a:r>
            <a:br>
              <a:rPr lang="en-GB" sz="3200" smtClean="0">
                <a:ea typeface="ＭＳ Ｐゴシック" pitchFamily="-84" charset="-128"/>
              </a:rPr>
            </a:br>
            <a:r>
              <a:rPr lang="en-GB" sz="3200" smtClean="0">
                <a:ea typeface="ＭＳ Ｐゴシック" pitchFamily="-84" charset="-128"/>
              </a:rPr>
              <a:t>+ 2 NRTI</a:t>
            </a:r>
          </a:p>
        </p:txBody>
      </p:sp>
      <p:graphicFrame>
        <p:nvGraphicFramePr>
          <p:cNvPr id="12" name="Group 77"/>
          <p:cNvGraphicFramePr>
            <a:graphicFrameLocks noGrp="1"/>
          </p:cNvGraphicFramePr>
          <p:nvPr>
            <p:ph idx="4294967295"/>
          </p:nvPr>
        </p:nvGraphicFramePr>
        <p:xfrm>
          <a:off x="395288" y="2017713"/>
          <a:ext cx="8353425" cy="2059632"/>
        </p:xfrm>
        <a:graphic>
          <a:graphicData uri="http://schemas.openxmlformats.org/drawingml/2006/table">
            <a:tbl>
              <a:tblPr/>
              <a:tblGrid>
                <a:gridCol w="2246312"/>
                <a:gridCol w="1647825"/>
                <a:gridCol w="1693863"/>
                <a:gridCol w="2765425"/>
              </a:tblGrid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DTG + 2 NRTI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DRV/r + 2 NRTI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Unadjusted difference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in % (95% CI) DTG – DRV/r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Number of Responders/N Assessed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-84" charset="-128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 RNA  ≤ 100,000 c/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mL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144/181(80%)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132/181 (73%)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6.6 (-2.1, 15.4)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 RNA &gt; 100,000 c/mL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50/61 (82%)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32/61 (52%)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29.5  (13.7, 45.3)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ABC/3TC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65/79 (82%)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60/80 (75%)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7.3 (-5.4, 20.0)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TDF/FTC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129/163 (79%)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104/162 (64%)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14.9 (5.3, 24.6)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259" name="Espace réservé du contenu 2"/>
          <p:cNvSpPr>
            <a:spLocks noGrp="1"/>
          </p:cNvSpPr>
          <p:nvPr>
            <p:ph idx="1"/>
          </p:nvPr>
        </p:nvSpPr>
        <p:spPr>
          <a:xfrm>
            <a:off x="119063" y="4137025"/>
            <a:ext cx="9024937" cy="2484438"/>
          </a:xfrm>
        </p:spPr>
        <p:txBody>
          <a:bodyPr/>
          <a:lstStyle/>
          <a:p>
            <a:pPr>
              <a:spcBef>
                <a:spcPct val="5000"/>
              </a:spcBef>
            </a:pPr>
            <a:r>
              <a:rPr lang="en-GB" dirty="0" smtClean="0">
                <a:solidFill>
                  <a:srgbClr val="000066"/>
                </a:solidFill>
                <a:ea typeface="ＭＳ Ｐゴシック" pitchFamily="-84" charset="-128"/>
                <a:cs typeface="Arial" charset="0"/>
              </a:rPr>
              <a:t>Median CD4/mm</a:t>
            </a:r>
            <a:r>
              <a:rPr lang="en-GB" baseline="30000" dirty="0" smtClean="0">
                <a:solidFill>
                  <a:srgbClr val="000066"/>
                </a:solidFill>
                <a:ea typeface="ＭＳ Ｐゴシック" pitchFamily="-84" charset="-128"/>
                <a:cs typeface="Arial" charset="0"/>
              </a:rPr>
              <a:t>3</a:t>
            </a:r>
            <a:r>
              <a:rPr lang="en-GB" dirty="0" smtClean="0">
                <a:solidFill>
                  <a:srgbClr val="000066"/>
                </a:solidFill>
                <a:ea typeface="ＭＳ Ｐゴシック" pitchFamily="-84" charset="-128"/>
                <a:cs typeface="Arial" charset="0"/>
              </a:rPr>
              <a:t> increase at W96 :</a:t>
            </a:r>
          </a:p>
          <a:p>
            <a:pPr lvl="1">
              <a:spcBef>
                <a:spcPct val="5000"/>
              </a:spcBef>
            </a:pPr>
            <a:r>
              <a:rPr lang="en-GB" sz="1800" dirty="0" smtClean="0">
                <a:ea typeface="ＭＳ Ｐゴシック" pitchFamily="-84" charset="-128"/>
                <a:cs typeface="Arial" charset="0"/>
              </a:rPr>
              <a:t>+ 260 (IQR 185 – 400) in the DTG group</a:t>
            </a:r>
          </a:p>
          <a:p>
            <a:pPr lvl="1">
              <a:spcBef>
                <a:spcPct val="5000"/>
              </a:spcBef>
            </a:pPr>
            <a:r>
              <a:rPr lang="en-GB" sz="1800" dirty="0" smtClean="0">
                <a:ea typeface="ＭＳ Ｐゴシック" pitchFamily="-84" charset="-128"/>
                <a:cs typeface="Arial" charset="0"/>
              </a:rPr>
              <a:t>+ 250 (IQR 130-400) in the DRV/</a:t>
            </a:r>
            <a:r>
              <a:rPr lang="en-GB" sz="1800" dirty="0" err="1" smtClean="0">
                <a:ea typeface="ＭＳ Ｐゴシック" pitchFamily="-84" charset="-128"/>
                <a:cs typeface="Arial" charset="0"/>
              </a:rPr>
              <a:t>r</a:t>
            </a:r>
            <a:r>
              <a:rPr lang="en-GB" sz="1800" dirty="0" smtClean="0">
                <a:ea typeface="ＭＳ Ｐゴシック" pitchFamily="-84" charset="-128"/>
                <a:cs typeface="Arial" charset="0"/>
              </a:rPr>
              <a:t> group</a:t>
            </a:r>
            <a:endParaRPr lang="en-GB" sz="1000" dirty="0" smtClean="0">
              <a:ea typeface="ＭＳ Ｐゴシック" pitchFamily="-84" charset="-128"/>
              <a:cs typeface="Arial" charset="0"/>
            </a:endParaRPr>
          </a:p>
          <a:p>
            <a:pPr lvl="1">
              <a:spcBef>
                <a:spcPct val="5000"/>
              </a:spcBef>
            </a:pPr>
            <a:endParaRPr lang="en-GB" sz="1800" dirty="0" smtClean="0">
              <a:ea typeface="ＭＳ Ｐゴシック" pitchFamily="-84" charset="-128"/>
              <a:cs typeface="Arial" charset="0"/>
            </a:endParaRPr>
          </a:p>
          <a:p>
            <a:pPr>
              <a:spcBef>
                <a:spcPct val="5000"/>
              </a:spcBef>
            </a:pPr>
            <a:r>
              <a:rPr lang="en-GB" dirty="0" smtClean="0">
                <a:solidFill>
                  <a:srgbClr val="000066"/>
                </a:solidFill>
                <a:ea typeface="ＭＳ Ｐゴシック" pitchFamily="-84" charset="-128"/>
                <a:cs typeface="Arial" charset="0"/>
              </a:rPr>
              <a:t>Protocol-defined </a:t>
            </a:r>
            <a:r>
              <a:rPr lang="en-GB" dirty="0" err="1" smtClean="0">
                <a:solidFill>
                  <a:srgbClr val="000066"/>
                </a:solidFill>
                <a:ea typeface="ＭＳ Ｐゴシック" pitchFamily="-84" charset="-128"/>
                <a:cs typeface="Arial" charset="0"/>
              </a:rPr>
              <a:t>virologic</a:t>
            </a:r>
            <a:r>
              <a:rPr lang="en-GB" dirty="0" smtClean="0">
                <a:solidFill>
                  <a:srgbClr val="000066"/>
                </a:solidFill>
                <a:ea typeface="ＭＳ Ｐゴシック" pitchFamily="-84" charset="-128"/>
                <a:cs typeface="Arial" charset="0"/>
              </a:rPr>
              <a:t> failures (2 consecutive HIV RNA &gt; 200 </a:t>
            </a:r>
            <a:r>
              <a:rPr lang="en-GB" dirty="0" err="1" smtClean="0">
                <a:solidFill>
                  <a:srgbClr val="000066"/>
                </a:solidFill>
                <a:ea typeface="ＭＳ Ｐゴシック" pitchFamily="-84" charset="-128"/>
                <a:cs typeface="Arial" charset="0"/>
              </a:rPr>
              <a:t>c/mL</a:t>
            </a:r>
            <a:r>
              <a:rPr lang="en-GB" dirty="0" smtClean="0">
                <a:solidFill>
                  <a:srgbClr val="000066"/>
                </a:solidFill>
                <a:ea typeface="ＭＳ Ｐゴシック" pitchFamily="-84" charset="-128"/>
                <a:cs typeface="Arial" charset="0"/>
              </a:rPr>
              <a:t/>
            </a:r>
            <a:br>
              <a:rPr lang="en-GB" dirty="0" smtClean="0">
                <a:solidFill>
                  <a:srgbClr val="000066"/>
                </a:solidFill>
                <a:ea typeface="ＭＳ Ｐゴシック" pitchFamily="-84" charset="-128"/>
                <a:cs typeface="Arial" charset="0"/>
              </a:rPr>
            </a:br>
            <a:r>
              <a:rPr lang="en-GB" dirty="0" smtClean="0">
                <a:solidFill>
                  <a:srgbClr val="000066"/>
                </a:solidFill>
                <a:ea typeface="ＭＳ Ｐゴシック" pitchFamily="-84" charset="-128"/>
                <a:cs typeface="Arial" charset="0"/>
              </a:rPr>
              <a:t>on or after W24)</a:t>
            </a:r>
          </a:p>
          <a:p>
            <a:pPr lvl="1">
              <a:spcBef>
                <a:spcPct val="5000"/>
              </a:spcBef>
              <a:buFont typeface="Arial" charset="0"/>
              <a:buChar char="•"/>
            </a:pPr>
            <a:r>
              <a:rPr lang="en-GB" sz="1800" dirty="0" smtClean="0">
                <a:ea typeface="ＭＳ Ｐゴシック" pitchFamily="-84" charset="-128"/>
                <a:cs typeface="Arial" charset="0"/>
              </a:rPr>
              <a:t> 2 on DTG + NRTI (TDF/FTC) ; 4 on DRV/</a:t>
            </a:r>
            <a:r>
              <a:rPr lang="en-GB" sz="1800" dirty="0" err="1" smtClean="0">
                <a:ea typeface="ＭＳ Ｐゴシック" pitchFamily="-84" charset="-128"/>
                <a:cs typeface="Arial" charset="0"/>
              </a:rPr>
              <a:t>r</a:t>
            </a:r>
            <a:r>
              <a:rPr lang="en-GB" sz="1800" dirty="0" smtClean="0">
                <a:ea typeface="ＭＳ Ｐゴシック" pitchFamily="-84" charset="-128"/>
                <a:cs typeface="Arial" charset="0"/>
              </a:rPr>
              <a:t> + NRTI</a:t>
            </a:r>
          </a:p>
          <a:p>
            <a:pPr lvl="1">
              <a:spcBef>
                <a:spcPct val="5000"/>
              </a:spcBef>
              <a:buFont typeface="Arial" charset="0"/>
              <a:buChar char="•"/>
            </a:pPr>
            <a:r>
              <a:rPr lang="en-GB" sz="1800" dirty="0" smtClean="0">
                <a:ea typeface="ＭＳ Ｐゴシック" pitchFamily="-84" charset="-128"/>
                <a:cs typeface="Arial" charset="0"/>
              </a:rPr>
              <a:t> No resistance emergence in the 6 cases</a:t>
            </a:r>
          </a:p>
          <a:p>
            <a:pPr>
              <a:spcBef>
                <a:spcPct val="5000"/>
              </a:spcBef>
            </a:pPr>
            <a:endParaRPr lang="en-GB" sz="1000" dirty="0" smtClean="0">
              <a:solidFill>
                <a:srgbClr val="000066"/>
              </a:solidFill>
              <a:ea typeface="ＭＳ Ｐゴシック" pitchFamily="-84" charset="-128"/>
              <a:cs typeface="Arial" charset="0"/>
            </a:endParaRPr>
          </a:p>
          <a:p>
            <a:endParaRPr lang="fr-FR" dirty="0" smtClean="0">
              <a:ea typeface="ＭＳ Ｐゴシック" pitchFamily="-84" charset="-128"/>
            </a:endParaRP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3328014" y="6581775"/>
            <a:ext cx="581598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smtClean="0">
                <a:solidFill>
                  <a:srgbClr val="CC0000"/>
                </a:solidFill>
              </a:rPr>
              <a:t>Molina JM. Lancet HIV 2015, 2:e127-136</a:t>
            </a:r>
            <a:endParaRPr lang="en-GB" sz="1200" i="1" dirty="0" smtClean="0">
              <a:solidFill>
                <a:srgbClr val="CC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u contenu 2"/>
          <p:cNvSpPr txBox="1">
            <a:spLocks/>
          </p:cNvSpPr>
          <p:nvPr/>
        </p:nvSpPr>
        <p:spPr bwMode="auto">
          <a:xfrm>
            <a:off x="39688" y="1179513"/>
            <a:ext cx="90249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defTabSz="914400" eaLnBrk="0" hangingPunct="0">
              <a:lnSpc>
                <a:spcPts val="2275"/>
              </a:lnSpc>
              <a:buClr>
                <a:srgbClr val="CC3300"/>
              </a:buClr>
              <a:buFont typeface="Wingdings" pitchFamily="-84" charset="2"/>
              <a:buNone/>
            </a:pPr>
            <a:r>
              <a:rPr lang="en-GB" sz="2400" b="1">
                <a:solidFill>
                  <a:srgbClr val="CC3300"/>
                </a:solidFill>
                <a:latin typeface="Calibri" pitchFamily="-84" charset="0"/>
              </a:rPr>
              <a:t>Adverse events occurring in </a:t>
            </a:r>
            <a:r>
              <a:rPr lang="en-GB" sz="2400" b="1" u="sng">
                <a:solidFill>
                  <a:srgbClr val="CC3300"/>
                </a:solidFill>
                <a:latin typeface="Calibri" pitchFamily="-84" charset="0"/>
              </a:rPr>
              <a:t>&gt;</a:t>
            </a:r>
            <a:r>
              <a:rPr lang="en-GB" sz="2400" b="1">
                <a:solidFill>
                  <a:srgbClr val="CC3300"/>
                </a:solidFill>
                <a:latin typeface="Calibri" pitchFamily="-84" charset="0"/>
              </a:rPr>
              <a:t> 5% in either group at week 48</a:t>
            </a:r>
            <a:endParaRPr lang="en-GB">
              <a:solidFill>
                <a:srgbClr val="CC3300"/>
              </a:solidFill>
            </a:endParaRPr>
          </a:p>
        </p:txBody>
      </p:sp>
      <p:sp>
        <p:nvSpPr>
          <p:cNvPr id="10243" name="ZoneTexte 69"/>
          <p:cNvSpPr txBox="1">
            <a:spLocks noChangeArrowheads="1"/>
          </p:cNvSpPr>
          <p:nvPr/>
        </p:nvSpPr>
        <p:spPr bwMode="auto">
          <a:xfrm>
            <a:off x="6400800" y="6581775"/>
            <a:ext cx="2743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Clotet B. </a:t>
            </a:r>
            <a:r>
              <a:rPr lang="fr-FR" sz="1200" i="1">
                <a:solidFill>
                  <a:srgbClr val="CC0000"/>
                </a:solidFill>
              </a:rPr>
              <a:t>Lancet 2014;383;2222-31</a:t>
            </a:r>
            <a:endParaRPr lang="en-GB" sz="1200" i="1">
              <a:solidFill>
                <a:srgbClr val="CC0000"/>
              </a:solidFill>
            </a:endParaRPr>
          </a:p>
        </p:txBody>
      </p:sp>
      <p:grpSp>
        <p:nvGrpSpPr>
          <p:cNvPr id="10244" name="Grouper 41"/>
          <p:cNvGrpSpPr>
            <a:grpSpLocks/>
          </p:cNvGrpSpPr>
          <p:nvPr/>
        </p:nvGrpSpPr>
        <p:grpSpPr bwMode="auto">
          <a:xfrm>
            <a:off x="0" y="6570663"/>
            <a:ext cx="1066800" cy="287337"/>
            <a:chOff x="0" y="6570663"/>
            <a:chExt cx="1393200" cy="288111"/>
          </a:xfrm>
        </p:grpSpPr>
        <p:sp>
          <p:nvSpPr>
            <p:cNvPr id="10350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84" charset="0"/>
                <a:cs typeface="Arial" charset="0"/>
              </a:endParaRPr>
            </a:p>
          </p:txBody>
        </p:sp>
        <p:sp>
          <p:nvSpPr>
            <p:cNvPr id="10351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-84" charset="0"/>
                </a:rPr>
                <a:t>FLAMINGO</a:t>
              </a:r>
            </a:p>
          </p:txBody>
        </p:sp>
      </p:grpSp>
      <p:sp>
        <p:nvSpPr>
          <p:cNvPr id="10245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fr-FR" sz="3200" smtClean="0">
                <a:ea typeface="ＭＳ Ｐゴシック" pitchFamily="-84" charset="-128"/>
              </a:rPr>
              <a:t>FLAMINGO Study</a:t>
            </a:r>
            <a:r>
              <a:rPr lang="en-GB" sz="3200" smtClean="0">
                <a:ea typeface="ＭＳ Ｐゴシック" pitchFamily="-84" charset="-128"/>
              </a:rPr>
              <a:t>: DTG QD + 2 NRTI vs DRV/r QD</a:t>
            </a:r>
            <a:br>
              <a:rPr lang="en-GB" sz="3200" smtClean="0">
                <a:ea typeface="ＭＳ Ｐゴシック" pitchFamily="-84" charset="-128"/>
              </a:rPr>
            </a:br>
            <a:r>
              <a:rPr lang="en-GB" sz="3200" smtClean="0">
                <a:ea typeface="ＭＳ Ｐゴシック" pitchFamily="-84" charset="-128"/>
              </a:rPr>
              <a:t>+ 2 NRTI</a:t>
            </a:r>
          </a:p>
        </p:txBody>
      </p:sp>
      <p:graphicFrame>
        <p:nvGraphicFramePr>
          <p:cNvPr id="9" name="Group 77"/>
          <p:cNvGraphicFramePr>
            <a:graphicFrameLocks noGrp="1"/>
          </p:cNvGraphicFramePr>
          <p:nvPr/>
        </p:nvGraphicFramePr>
        <p:xfrm>
          <a:off x="395288" y="1620838"/>
          <a:ext cx="8353425" cy="4922467"/>
        </p:xfrm>
        <a:graphic>
          <a:graphicData uri="http://schemas.openxmlformats.org/drawingml/2006/table">
            <a:tbl>
              <a:tblPr/>
              <a:tblGrid>
                <a:gridCol w="330200"/>
                <a:gridCol w="3436937"/>
                <a:gridCol w="2292350"/>
                <a:gridCol w="2293938"/>
              </a:tblGrid>
              <a:tr h="260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DTG + 2 NRTI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DRV/r + 2 NRTI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2397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Any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Diarrhea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29%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Nausea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18%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Headache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Nasopharyngitis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9%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Upper respiratory tract infection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Insomnia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Cough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Vomiting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Fatigue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Pyrexia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Dizziness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Rash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Back pain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Pharyngitis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Bronchitis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Sinusitis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Depression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Arthralgia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7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5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1581</Words>
  <Application>Microsoft Office PowerPoint</Application>
  <PresentationFormat>Affichage à l'écran (4:3)</PresentationFormat>
  <Paragraphs>455</Paragraphs>
  <Slides>12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ARV_trials_2015</vt:lpstr>
      <vt:lpstr>Comparison of INSTI vs PI</vt:lpstr>
      <vt:lpstr>FLAMINGO Study: DTG QD + 2 NRTI vs DRV/r QD + 2 NRTI</vt:lpstr>
      <vt:lpstr>FLAMINGO Study: DTG QD + 2 NRTI vs DRV/r QD + 2 NRTI</vt:lpstr>
      <vt:lpstr>FLAMINGO Study: DTG QD + 2 NRTI vs DRV/r QD + 2 NRTI</vt:lpstr>
      <vt:lpstr>FLAMINGO Study: DTG QD + 2 NRTI vs DRV/r QD + 2 NRTI</vt:lpstr>
      <vt:lpstr>FLAMINGO Study: DTG QD + 2 NRTI vs DRV/r QD + 2 NRTI</vt:lpstr>
      <vt:lpstr>FLAMINGO Study: DTG QD + 2 NRTI vs DRV/r QD + 2 NRTI</vt:lpstr>
      <vt:lpstr>FLAMINGO Study: DTG QD + 2 NRTI vs DRV/r QD + 2 NRTI</vt:lpstr>
      <vt:lpstr>FLAMINGO Study: DTG QD + 2 NRTI vs DRV/r QD + 2 NRTI</vt:lpstr>
      <vt:lpstr>FLAMINGO Study: DTG QD + 2 NRTI vs DRV/r QD + 2 NRTI</vt:lpstr>
      <vt:lpstr>FLAMINGO Study: DTG QD + 2 NRTI vs DRV/r QD + 2 NRTI</vt:lpstr>
      <vt:lpstr>FLAMINGO Study: DTG QD + 2 NRTI vs DRV/r QD + 2 NRTI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2015</dc:title>
  <dc:subject/>
  <dc:creator>www.arv-trial.com</dc:creator>
  <cp:keywords/>
  <dc:description/>
  <cp:lastModifiedBy>Utilisateur</cp:lastModifiedBy>
  <cp:revision>162</cp:revision>
  <dcterms:created xsi:type="dcterms:W3CDTF">2015-05-12T12:30:28Z</dcterms:created>
  <dcterms:modified xsi:type="dcterms:W3CDTF">2015-09-23T12:23:16Z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3628DF32-8EA8-4136-A770-D2242A2E6682</vt:lpwstr>
  </property>
  <property fmtid="{D5CDD505-2E9C-101B-9397-08002B2CF9AE}" pid="3" name="ArticulatePath">
    <vt:lpwstr>AEI_ARV trials naive MAJ 2014-FLAMINGO-v01</vt:lpwstr>
  </property>
</Properties>
</file>