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9" r:id="rId2"/>
    <p:sldId id="257" r:id="rId3"/>
    <p:sldId id="258" r:id="rId4"/>
    <p:sldId id="259" r:id="rId5"/>
    <p:sldId id="261" r:id="rId6"/>
    <p:sldId id="270" r:id="rId7"/>
    <p:sldId id="271" r:id="rId8"/>
    <p:sldId id="264" r:id="rId9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zniak, Anton" initials="P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333399"/>
    <a:srgbClr val="FFFFFF"/>
    <a:srgbClr val="CC3300"/>
    <a:srgbClr val="DDDDDD"/>
    <a:srgbClr val="45BD83"/>
    <a:srgbClr val="C0C0C0"/>
    <a:srgbClr val="00206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Objects="1" showGuides="1">
      <p:cViewPr>
        <p:scale>
          <a:sx n="100" d="100"/>
          <a:sy n="100" d="100"/>
        </p:scale>
        <p:origin x="-2730" y="-234"/>
      </p:cViewPr>
      <p:guideLst>
        <p:guide orient="horz" pos="4319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xmlns="" id="{A54D557A-FB8A-48AA-9D5C-8411F56DFF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76EE4C06-BD21-48D6-90AF-E39AF48BA96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87C6AB9-F7A8-4F43-8551-AC99AAE4B04A}" type="datetimeFigureOut">
              <a:rPr lang="fr-FR" altLang="fr-FR"/>
              <a:pPr/>
              <a:t>31/01/2018</a:t>
            </a:fld>
            <a:endParaRPr lang="fr-FR" alt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xmlns="" id="{660582CE-3BC7-4C5D-808E-F92D0BFC9D1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xmlns="" id="{52CFCA9B-7000-4ABC-8B84-6ACD89605A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7A2A162-1452-494A-8E82-54F4666757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00E0F8F-0333-445C-A225-3601D03FE3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073D905-D309-4F71-AE76-337B2760E0A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50779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>
            <a:extLst>
              <a:ext uri="{FF2B5EF4-FFF2-40B4-BE49-F238E27FC236}">
                <a16:creationId xmlns:a16="http://schemas.microsoft.com/office/drawing/2014/main" xmlns="" id="{03A76A00-15C0-4CBE-A7E7-ABD6720E48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8" name="Rectangle 3">
            <a:extLst>
              <a:ext uri="{FF2B5EF4-FFF2-40B4-BE49-F238E27FC236}">
                <a16:creationId xmlns:a16="http://schemas.microsoft.com/office/drawing/2014/main" xmlns="" id="{DA263C92-0B89-4E1E-815A-E4542D6D1E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fr-FR">
              <a:ea typeface="ＭＳ Ｐゴシック" panose="020B0600070205080204" pitchFamily="34" charset="-128"/>
            </a:endParaRPr>
          </a:p>
        </p:txBody>
      </p:sp>
      <p:sp>
        <p:nvSpPr>
          <p:cNvPr id="4099" name="Rectangle 8">
            <a:extLst>
              <a:ext uri="{FF2B5EF4-FFF2-40B4-BE49-F238E27FC236}">
                <a16:creationId xmlns:a16="http://schemas.microsoft.com/office/drawing/2014/main" xmlns="" id="{E0195AA6-31D9-49CC-86C2-99F42A035E3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10001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10001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4100" name="Rectangle 7">
            <a:extLst>
              <a:ext uri="{FF2B5EF4-FFF2-40B4-BE49-F238E27FC236}">
                <a16:creationId xmlns:a16="http://schemas.microsoft.com/office/drawing/2014/main" xmlns="" id="{BA95C5EC-5374-4EB2-92AF-BEA8136C75E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B1007A96-69C2-4243-91D1-E7FFCCF9506D}" type="slidenum">
              <a:rPr lang="fr-FR" altLang="fr-FR" sz="1200"/>
              <a:pPr algn="r" eaLnBrk="1" hangingPunct="1"/>
              <a:t>1</a:t>
            </a:fld>
            <a:endParaRPr lang="fr-FR" altLang="fr-FR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>
            <a:extLst>
              <a:ext uri="{FF2B5EF4-FFF2-40B4-BE49-F238E27FC236}">
                <a16:creationId xmlns:a16="http://schemas.microsoft.com/office/drawing/2014/main" xmlns="" id="{35E19D1E-A7E8-4827-87BE-0ECB748315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6" name="Rectangle 3">
            <a:extLst>
              <a:ext uri="{FF2B5EF4-FFF2-40B4-BE49-F238E27FC236}">
                <a16:creationId xmlns:a16="http://schemas.microsoft.com/office/drawing/2014/main" xmlns="" id="{8298CA0D-9812-41B1-BABC-B54D3DA6B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147" name="Rectangle 8">
            <a:extLst>
              <a:ext uri="{FF2B5EF4-FFF2-40B4-BE49-F238E27FC236}">
                <a16:creationId xmlns:a16="http://schemas.microsoft.com/office/drawing/2014/main" xmlns="" id="{128E1204-4223-468C-8FBC-A0867C73FDA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6148" name="Rectangle 7">
            <a:extLst>
              <a:ext uri="{FF2B5EF4-FFF2-40B4-BE49-F238E27FC236}">
                <a16:creationId xmlns:a16="http://schemas.microsoft.com/office/drawing/2014/main" xmlns="" id="{F2DE33FC-CB0E-4221-BDA4-00947F879EF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DBF08E71-55AD-40C8-A370-7B5B959AB0B4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2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>
            <a:extLst>
              <a:ext uri="{FF2B5EF4-FFF2-40B4-BE49-F238E27FC236}">
                <a16:creationId xmlns:a16="http://schemas.microsoft.com/office/drawing/2014/main" xmlns="" id="{99C7B6C1-F7C2-4BB6-8E0E-DE30F3182F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Rectangle 3">
            <a:extLst>
              <a:ext uri="{FF2B5EF4-FFF2-40B4-BE49-F238E27FC236}">
                <a16:creationId xmlns:a16="http://schemas.microsoft.com/office/drawing/2014/main" xmlns="" id="{B0101EFB-A9C6-4DD0-8184-9B9396EFDF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195" name="Rectangle 8">
            <a:extLst>
              <a:ext uri="{FF2B5EF4-FFF2-40B4-BE49-F238E27FC236}">
                <a16:creationId xmlns:a16="http://schemas.microsoft.com/office/drawing/2014/main" xmlns="" id="{94C00EC3-8AD6-48E6-89BD-7496172AFB2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8196" name="Rectangle 7">
            <a:extLst>
              <a:ext uri="{FF2B5EF4-FFF2-40B4-BE49-F238E27FC236}">
                <a16:creationId xmlns:a16="http://schemas.microsoft.com/office/drawing/2014/main" xmlns="" id="{A0D8C7F2-01BD-48DB-A599-DFFCB276D76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EE1CCD9E-4D61-4FA3-8EEE-2FF7C6EBFDE4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3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>
            <a:extLst>
              <a:ext uri="{FF2B5EF4-FFF2-40B4-BE49-F238E27FC236}">
                <a16:creationId xmlns:a16="http://schemas.microsoft.com/office/drawing/2014/main" xmlns="" id="{E47AEC81-D6E2-4405-8A5A-6EDC29FF78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2" name="Rectangle 3">
            <a:extLst>
              <a:ext uri="{FF2B5EF4-FFF2-40B4-BE49-F238E27FC236}">
                <a16:creationId xmlns:a16="http://schemas.microsoft.com/office/drawing/2014/main" xmlns="" id="{223E42CE-5881-46C1-90D0-4FCA50AC8C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0243" name="Rectangle 8">
            <a:extLst>
              <a:ext uri="{FF2B5EF4-FFF2-40B4-BE49-F238E27FC236}">
                <a16:creationId xmlns:a16="http://schemas.microsoft.com/office/drawing/2014/main" xmlns="" id="{879158F7-15F1-41C2-8196-B47A3A08563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xmlns="" id="{9C9DDFA9-A63B-4B8E-9129-F6E81F7C5A7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9ADCD366-D727-432B-AEC8-FAF67ED96706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4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xmlns="" id="{E80FDB25-FC8A-4974-8D6E-152AD7EE03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xmlns="" id="{6AE0156C-9956-403D-B0F4-8DD128287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2291" name="Rectangle 8">
            <a:extLst>
              <a:ext uri="{FF2B5EF4-FFF2-40B4-BE49-F238E27FC236}">
                <a16:creationId xmlns:a16="http://schemas.microsoft.com/office/drawing/2014/main" xmlns="" id="{CC97A631-10C5-4E16-A1E9-A9D99B94B12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2292" name="Rectangle 7">
            <a:extLst>
              <a:ext uri="{FF2B5EF4-FFF2-40B4-BE49-F238E27FC236}">
                <a16:creationId xmlns:a16="http://schemas.microsoft.com/office/drawing/2014/main" xmlns="" id="{35B85450-FAD7-4E7C-8A0F-16FF8A33EE8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4C200902-C58B-4C07-9BD4-8111A23EDECB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5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xmlns="" id="{F132E5AB-2586-4393-B528-9E100364A2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xmlns="" id="{AE59C7AB-567D-4716-BF08-23F589D45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4339" name="Rectangle 8">
            <a:extLst>
              <a:ext uri="{FF2B5EF4-FFF2-40B4-BE49-F238E27FC236}">
                <a16:creationId xmlns:a16="http://schemas.microsoft.com/office/drawing/2014/main" xmlns="" id="{398EA240-B23D-4EF5-9EFB-48FDA7B26C3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4340" name="Rectangle 7">
            <a:extLst>
              <a:ext uri="{FF2B5EF4-FFF2-40B4-BE49-F238E27FC236}">
                <a16:creationId xmlns:a16="http://schemas.microsoft.com/office/drawing/2014/main" xmlns="" id="{16B3B2B2-C7CE-42C5-B2B3-936FCF87910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AE57928-60C7-4694-9614-E6634E686F91}" type="slidenum">
              <a:rPr lang="fr-FR" altLang="fr-FR" sz="120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/>
              <a:t>6</a:t>
            </a:fld>
            <a:endParaRPr lang="fr-FR" altLang="fr-FR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xmlns="" id="{D2070673-65D7-4458-9A99-09B12E4635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8DD86455-9647-45F0-B3E6-268AB4BB81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6387" name="Rectangle 8">
            <a:extLst>
              <a:ext uri="{FF2B5EF4-FFF2-40B4-BE49-F238E27FC236}">
                <a16:creationId xmlns:a16="http://schemas.microsoft.com/office/drawing/2014/main" xmlns="" id="{6666CC7F-53FE-4B66-8961-CBAE67B76ED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300">
                <a:solidFill>
                  <a:srgbClr val="000000"/>
                </a:solidFill>
                <a:latin typeface="Trebuchet MS" panose="020B0603020202020204" pitchFamily="34" charset="0"/>
              </a:rPr>
              <a:t>ARV-trial.com</a:t>
            </a:r>
          </a:p>
        </p:txBody>
      </p:sp>
      <p:sp>
        <p:nvSpPr>
          <p:cNvPr id="16388" name="Rectangle 7">
            <a:extLst>
              <a:ext uri="{FF2B5EF4-FFF2-40B4-BE49-F238E27FC236}">
                <a16:creationId xmlns:a16="http://schemas.microsoft.com/office/drawing/2014/main" xmlns="" id="{63C8F17C-1972-4531-8041-AF3B0233BB4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50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FDA833AD-CFF1-4AFF-A37A-D4C1A7B3CA79}" type="slidenum">
              <a:rPr lang="fr-FR" altLang="fr-FR" sz="1200">
                <a:solidFill>
                  <a:srgbClr val="000000"/>
                </a:solidFill>
              </a:rPr>
              <a:pPr algn="r" eaLnBrk="1" hangingPunct="1"/>
              <a:t>8</a:t>
            </a:fld>
            <a:endParaRPr lang="fr-FR" altLang="fr-FR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65988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728243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34627E9B-CE09-4CB1-87BB-1A40E4ED6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1E2001D3-16AE-4796-921A-20DCA02AED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re 1">
            <a:extLst>
              <a:ext uri="{FF2B5EF4-FFF2-40B4-BE49-F238E27FC236}">
                <a16:creationId xmlns:a16="http://schemas.microsoft.com/office/drawing/2014/main" xmlns="" id="{5CF42DD3-2164-4E5D-8D09-C8C3F0FD4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Comparison of INSTI vs INSTI</a:t>
            </a:r>
          </a:p>
        </p:txBody>
      </p:sp>
      <p:sp>
        <p:nvSpPr>
          <p:cNvPr id="3074" name="Espace réservé du contenu 2">
            <a:extLst>
              <a:ext uri="{FF2B5EF4-FFF2-40B4-BE49-F238E27FC236}">
                <a16:creationId xmlns:a16="http://schemas.microsoft.com/office/drawing/2014/main" xmlns="" id="{BDDB2BAB-ECEE-4DA8-97CF-CFF4268F48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QDMRK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SPRING-2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ONCEMRK</a:t>
            </a:r>
          </a:p>
          <a:p>
            <a:r>
              <a:rPr lang="fr-FR" altLang="fr-FR" sz="2800" b="1">
                <a:latin typeface="Calibri" panose="020F0502020204030204" pitchFamily="34" charset="0"/>
                <a:ea typeface="ＭＳ Ｐゴシック" panose="020B0600070205080204" pitchFamily="34" charset="-128"/>
              </a:rPr>
              <a:t>GS-US-380-1489</a:t>
            </a:r>
          </a:p>
          <a:p>
            <a:r>
              <a:rPr lang="fr-FR" altLang="fr-FR" sz="2800" b="1">
                <a:solidFill>
                  <a:srgbClr val="C0C0C0"/>
                </a:solidFill>
                <a:latin typeface="Calibri" panose="020F0502020204030204" pitchFamily="34" charset="0"/>
                <a:ea typeface="ＭＳ Ｐゴシック" panose="020B0600070205080204" pitchFamily="34" charset="-128"/>
              </a:rPr>
              <a:t>GS-US-380-1490</a:t>
            </a:r>
          </a:p>
          <a:p>
            <a:endParaRPr lang="fr-FR" altLang="fr-FR" sz="2800" b="1">
              <a:latin typeface="Calibri" panose="020F0502020204030204" pitchFamily="34" charset="0"/>
              <a:ea typeface="ＭＳ Ｐゴシック" panose="020B0600070205080204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ZoneTexte 69">
            <a:extLst>
              <a:ext uri="{FF2B5EF4-FFF2-40B4-BE49-F238E27FC236}">
                <a16:creationId xmlns:a16="http://schemas.microsoft.com/office/drawing/2014/main" xmlns="" id="{B878C313-8D96-4375-8A03-C702A09C3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6" y="6553201"/>
            <a:ext cx="5119489" cy="28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  <p:grpSp>
        <p:nvGrpSpPr>
          <p:cNvPr id="5122" name="Grouper 25">
            <a:extLst>
              <a:ext uri="{FF2B5EF4-FFF2-40B4-BE49-F238E27FC236}">
                <a16:creationId xmlns:a16="http://schemas.microsoft.com/office/drawing/2014/main" xmlns="" id="{25FA8251-8439-41B3-9F9F-2A99E5C11BF8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5157" name="AutoShape 162">
              <a:extLst>
                <a:ext uri="{FF2B5EF4-FFF2-40B4-BE49-F238E27FC236}">
                  <a16:creationId xmlns:a16="http://schemas.microsoft.com/office/drawing/2014/main" xmlns="" id="{2C3322CE-49F3-42A0-AEBA-E28055B35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58" name="ZoneTexte 23">
              <a:extLst>
                <a:ext uri="{FF2B5EF4-FFF2-40B4-BE49-F238E27FC236}">
                  <a16:creationId xmlns:a16="http://schemas.microsoft.com/office/drawing/2014/main" xmlns="" id="{7E01F723-F80B-4CBC-A907-101139B186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xmlns="" id="{54D9B783-A600-47BF-9D20-F7FC5E38B864}"/>
              </a:ext>
            </a:extLst>
          </p:cNvPr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5124" name="Connecteur droit 66">
            <a:extLst>
              <a:ext uri="{FF2B5EF4-FFF2-40B4-BE49-F238E27FC236}">
                <a16:creationId xmlns:a16="http://schemas.microsoft.com/office/drawing/2014/main" xmlns="" id="{B1E46591-2152-44AF-BF04-34521816E58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810744" y="248240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5" name="Espace réservé du contenu 2">
            <a:extLst>
              <a:ext uri="{FF2B5EF4-FFF2-40B4-BE49-F238E27FC236}">
                <a16:creationId xmlns:a16="http://schemas.microsoft.com/office/drawing/2014/main" xmlns="" id="{53738C8F-8E2B-4574-BA2E-47BF31DE2D07}"/>
              </a:ext>
            </a:extLst>
          </p:cNvPr>
          <p:cNvSpPr>
            <a:spLocks/>
          </p:cNvSpPr>
          <p:nvPr/>
        </p:nvSpPr>
        <p:spPr bwMode="auto">
          <a:xfrm>
            <a:off x="34925" y="5128220"/>
            <a:ext cx="91090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001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GB" altLang="fr-FR" sz="2800" b="1" dirty="0">
                <a:solidFill>
                  <a:srgbClr val="CC3300"/>
                </a:solidFill>
                <a:latin typeface="Calibri" panose="020F0502020204030204" pitchFamily="34" charset="0"/>
              </a:rPr>
              <a:t>Objective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800" dirty="0">
                <a:solidFill>
                  <a:srgbClr val="000066"/>
                </a:solidFill>
              </a:rPr>
              <a:t>Non inferiority of BIC/F/TAF at W48: % HIV RNA &lt; 50 c/mL by intention to treat, snapshot analysis (lower margin of the 2-sided 95.002% CI for the difference= -12%, 95% power)</a:t>
            </a:r>
            <a:endParaRPr lang="en-GB" altLang="fr-FR" sz="1800" b="1" dirty="0">
              <a:solidFill>
                <a:srgbClr val="000066"/>
              </a:solidFill>
            </a:endParaRPr>
          </a:p>
        </p:txBody>
      </p:sp>
      <p:graphicFrame>
        <p:nvGraphicFramePr>
          <p:cNvPr id="207880" name="Group 8">
            <a:extLst>
              <a:ext uri="{FF2B5EF4-FFF2-40B4-BE49-F238E27FC236}">
                <a16:creationId xmlns:a16="http://schemas.microsoft.com/office/drawing/2014/main" xmlns="" id="{BDB70FC5-7E6D-4A12-AC79-E4E686137C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389189"/>
              </p:ext>
            </p:extLst>
          </p:nvPr>
        </p:nvGraphicFramePr>
        <p:xfrm>
          <a:off x="3862388" y="2420938"/>
          <a:ext cx="3533775" cy="908050"/>
        </p:xfrm>
        <a:graphic>
          <a:graphicData uri="http://schemas.openxmlformats.org/drawingml/2006/table">
            <a:tbl>
              <a:tblPr/>
              <a:tblGrid>
                <a:gridCol w="35337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30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BIC/F/TAF QD</a:t>
                      </a: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7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DTG/ABC/3TC placebo QD</a:t>
                      </a:r>
                    </a:p>
                  </a:txBody>
                  <a:tcPr marL="91450" marR="91450" marT="45711" marB="4571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07888" name="Group 16">
            <a:extLst>
              <a:ext uri="{FF2B5EF4-FFF2-40B4-BE49-F238E27FC236}">
                <a16:creationId xmlns:a16="http://schemas.microsoft.com/office/drawing/2014/main" xmlns="" id="{7D59314A-94AF-4E2F-AA2C-75FDD80B54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702022"/>
              </p:ext>
            </p:extLst>
          </p:nvPr>
        </p:nvGraphicFramePr>
        <p:xfrm>
          <a:off x="3862388" y="3433763"/>
          <a:ext cx="3533775" cy="733425"/>
        </p:xfrm>
        <a:graphic>
          <a:graphicData uri="http://schemas.openxmlformats.org/drawingml/2006/table">
            <a:tbl>
              <a:tblPr/>
              <a:tblGrid>
                <a:gridCol w="35337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DTG/ABC/3TC QD</a:t>
                      </a: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BIC/F/TAF placebo QD</a:t>
                      </a:r>
                    </a:p>
                  </a:txBody>
                  <a:tcPr marL="91450" marR="9145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142" name="Oval 170">
            <a:extLst>
              <a:ext uri="{FF2B5EF4-FFF2-40B4-BE49-F238E27FC236}">
                <a16:creationId xmlns:a16="http://schemas.microsoft.com/office/drawing/2014/main" xmlns="" id="{BCF4B183-19B9-4CBC-9AF2-3ACB72BB2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0037" y="126876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Randomisation*</a:t>
            </a:r>
          </a:p>
          <a:p>
            <a:pPr algn="ctr"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/>
            <a:r>
              <a:rPr lang="en-GB" altLang="fr-FR" sz="14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Double-blind</a:t>
            </a:r>
          </a:p>
        </p:txBody>
      </p:sp>
      <p:sp>
        <p:nvSpPr>
          <p:cNvPr id="5143" name="AutoShape 162">
            <a:extLst>
              <a:ext uri="{FF2B5EF4-FFF2-40B4-BE49-F238E27FC236}">
                <a16:creationId xmlns:a16="http://schemas.microsoft.com/office/drawing/2014/main" xmlns="" id="{84700851-B3E1-4351-A652-3CB339B81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18" y="2205096"/>
            <a:ext cx="2247424" cy="2088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600" b="1" u="sng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18 years, ARV-naïve 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 RNA </a:t>
            </a:r>
            <a:r>
              <a:rPr lang="en-GB" altLang="fr-FR" sz="1600" b="1" u="sng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500 c/mL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Any CD4 cell count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HLA B*5701 negative</a:t>
            </a:r>
          </a:p>
          <a:p>
            <a:pPr algn="ctr" defTabSz="914400" eaLnBrk="1" hangingPunct="1"/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≥ 50 mL/min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HBs Ag negative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resistance to </a:t>
            </a:r>
          </a:p>
          <a:p>
            <a:pPr algn="ctr"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FTC/3TC, TDF or ABC</a:t>
            </a:r>
          </a:p>
        </p:txBody>
      </p:sp>
      <p:sp>
        <p:nvSpPr>
          <p:cNvPr id="5145" name="Rectangle 27">
            <a:extLst>
              <a:ext uri="{FF2B5EF4-FFF2-40B4-BE49-F238E27FC236}">
                <a16:creationId xmlns:a16="http://schemas.microsoft.com/office/drawing/2014/main" xmlns="" id="{46115D8D-2EFD-4654-9F19-F1AA324D25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cxnSp>
        <p:nvCxnSpPr>
          <p:cNvPr id="5146" name="AutoShape 60">
            <a:extLst>
              <a:ext uri="{FF2B5EF4-FFF2-40B4-BE49-F238E27FC236}">
                <a16:creationId xmlns:a16="http://schemas.microsoft.com/office/drawing/2014/main" xmlns="" id="{AB44F1C9-C040-4449-8DA0-01A7D5218439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3814763" y="2794000"/>
            <a:ext cx="1587" cy="993775"/>
          </a:xfrm>
          <a:prstGeom prst="bentConnector3">
            <a:avLst>
              <a:gd name="adj1" fmla="val -43400630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47" name="Line 63">
            <a:extLst>
              <a:ext uri="{FF2B5EF4-FFF2-40B4-BE49-F238E27FC236}">
                <a16:creationId xmlns:a16="http://schemas.microsoft.com/office/drawing/2014/main" xmlns="" id="{FA8432DD-AE55-4262-93C4-82B8715E9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411412" y="3284538"/>
            <a:ext cx="72128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48" name="Rectangle 9">
            <a:extLst>
              <a:ext uri="{FF2B5EF4-FFF2-40B4-BE49-F238E27FC236}">
                <a16:creationId xmlns:a16="http://schemas.microsoft.com/office/drawing/2014/main" xmlns="" id="{E192125A-89E4-4F39-A04A-6B9A26D3C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888" y="3460750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315</a:t>
            </a:r>
          </a:p>
        </p:txBody>
      </p:sp>
      <p:sp>
        <p:nvSpPr>
          <p:cNvPr id="5149" name="Rectangle 8">
            <a:extLst>
              <a:ext uri="{FF2B5EF4-FFF2-40B4-BE49-F238E27FC236}">
                <a16:creationId xmlns:a16="http://schemas.microsoft.com/office/drawing/2014/main" xmlns="" id="{65E48419-AD16-4DA6-A85E-66CE2E427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888" y="2466975"/>
            <a:ext cx="8255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sz="1600" b="1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314</a:t>
            </a:r>
          </a:p>
        </p:txBody>
      </p:sp>
      <p:sp>
        <p:nvSpPr>
          <p:cNvPr id="28781" name="Oval 109">
            <a:extLst>
              <a:ext uri="{FF2B5EF4-FFF2-40B4-BE49-F238E27FC236}">
                <a16:creationId xmlns:a16="http://schemas.microsoft.com/office/drawing/2014/main" xmlns="" id="{6EC5CE61-B68A-4CE7-9F96-DD040FE64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>
            <a:extLst>
              <a:ext uri="{FF2B5EF4-FFF2-40B4-BE49-F238E27FC236}">
                <a16:creationId xmlns:a16="http://schemas.microsoft.com/office/drawing/2014/main" xmlns="" id="{D6A7D1AD-48F3-4338-9FE2-4D22D099F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W144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5152" name="Line 172">
            <a:extLst>
              <a:ext uri="{FF2B5EF4-FFF2-40B4-BE49-F238E27FC236}">
                <a16:creationId xmlns:a16="http://schemas.microsoft.com/office/drawing/2014/main" xmlns="" id="{9876FB3D-4689-4D87-A1A3-9F16628B8C29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153" name="Line 172">
            <a:extLst>
              <a:ext uri="{FF2B5EF4-FFF2-40B4-BE49-F238E27FC236}">
                <a16:creationId xmlns:a16="http://schemas.microsoft.com/office/drawing/2014/main" xmlns="" id="{EC2E5E52-2A20-40B0-8DE4-0469BA645E2F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5154" name="Group 37">
            <a:extLst>
              <a:ext uri="{FF2B5EF4-FFF2-40B4-BE49-F238E27FC236}">
                <a16:creationId xmlns:a16="http://schemas.microsoft.com/office/drawing/2014/main" xmlns="" id="{B08B95EC-411E-44E5-A2F0-DB4042051E41}"/>
              </a:ext>
            </a:extLst>
          </p:cNvPr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5155" name="Line 31">
              <a:extLst>
                <a:ext uri="{FF2B5EF4-FFF2-40B4-BE49-F238E27FC236}">
                  <a16:creationId xmlns:a16="http://schemas.microsoft.com/office/drawing/2014/main" xmlns="" id="{B74826FF-F94D-4FA8-8550-43047964C1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56" name="Line 31">
              <a:extLst>
                <a:ext uri="{FF2B5EF4-FFF2-40B4-BE49-F238E27FC236}">
                  <a16:creationId xmlns:a16="http://schemas.microsoft.com/office/drawing/2014/main" xmlns="" id="{D2BA452D-12E3-4DC5-A206-45AC05B122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6" name="ZoneTexte 71">
            <a:extLst>
              <a:ext uri="{FF2B5EF4-FFF2-40B4-BE49-F238E27FC236}">
                <a16:creationId xmlns:a16="http://schemas.microsoft.com/office/drawing/2014/main" xmlns="" id="{1EB75909-EB94-491A-AC1A-FBEADD2C1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38" y="4345940"/>
            <a:ext cx="87137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400" dirty="0">
                <a:solidFill>
                  <a:srgbClr val="000066"/>
                </a:solidFill>
              </a:rPr>
              <a:t>* Randomisation was stratified by HIV RNA (</a:t>
            </a:r>
            <a:r>
              <a:rPr lang="en-GB" altLang="fr-FR" sz="1400" u="sng" dirty="0">
                <a:solidFill>
                  <a:srgbClr val="000066"/>
                </a:solidFill>
              </a:rPr>
              <a:t>&lt;</a:t>
            </a:r>
            <a:r>
              <a:rPr lang="en-GB" altLang="fr-FR" sz="1400" dirty="0">
                <a:solidFill>
                  <a:srgbClr val="000066"/>
                </a:solidFill>
              </a:rPr>
              <a:t> 100 000 c/mL, 100 000-4000 000 c/mL or &gt; 100 000 c/mL), CD4 (&lt; 50/mm</a:t>
            </a:r>
            <a:r>
              <a:rPr lang="en-GB" altLang="fr-FR" sz="1400" baseline="30000" dirty="0">
                <a:solidFill>
                  <a:srgbClr val="000066"/>
                </a:solidFill>
              </a:rPr>
              <a:t>3</a:t>
            </a:r>
            <a:r>
              <a:rPr lang="en-GB" altLang="fr-FR" sz="1400" dirty="0">
                <a:solidFill>
                  <a:srgbClr val="000066"/>
                </a:solidFill>
              </a:rPr>
              <a:t>, 50-199/mm</a:t>
            </a:r>
            <a:r>
              <a:rPr lang="en-GB" altLang="fr-FR" sz="1400" baseline="30000" dirty="0">
                <a:solidFill>
                  <a:srgbClr val="000066"/>
                </a:solidFill>
              </a:rPr>
              <a:t>3</a:t>
            </a:r>
            <a:r>
              <a:rPr lang="en-GB" altLang="fr-FR" sz="1400" dirty="0">
                <a:solidFill>
                  <a:srgbClr val="000066"/>
                </a:solidFill>
              </a:rPr>
              <a:t> or ≥ 200/mm</a:t>
            </a:r>
            <a:r>
              <a:rPr lang="en-GB" altLang="fr-FR" sz="1400" baseline="30000" dirty="0">
                <a:solidFill>
                  <a:srgbClr val="000066"/>
                </a:solidFill>
              </a:rPr>
              <a:t>3</a:t>
            </a:r>
            <a:r>
              <a:rPr lang="en-GB" altLang="fr-FR" sz="1400" dirty="0">
                <a:solidFill>
                  <a:srgbClr val="000066"/>
                </a:solidFill>
              </a:rPr>
              <a:t>) at screening and geographic region (USA vs non-USA)</a:t>
            </a:r>
            <a:endParaRPr lang="en-GB" altLang="fr-FR" sz="1400" baseline="30000" dirty="0">
              <a:solidFill>
                <a:srgbClr val="000066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683568" y="4921423"/>
            <a:ext cx="2967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BIC/F/TAF : 50/200/25 mg, as STR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>
            <a:extLst>
              <a:ext uri="{FF2B5EF4-FFF2-40B4-BE49-F238E27FC236}">
                <a16:creationId xmlns:a16="http://schemas.microsoft.com/office/drawing/2014/main" xmlns="" id="{47F9F36C-858F-43EF-80C2-2A5A05D377F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05965553"/>
              </p:ext>
            </p:extLst>
          </p:nvPr>
        </p:nvGraphicFramePr>
        <p:xfrm>
          <a:off x="395288" y="1709738"/>
          <a:ext cx="8353425" cy="4599587"/>
        </p:xfrm>
        <a:graphic>
          <a:graphicData uri="http://schemas.openxmlformats.org/drawingml/2006/table">
            <a:tbl>
              <a:tblPr/>
              <a:tblGrid>
                <a:gridCol w="4333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449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879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314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315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65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65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65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4.42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4.51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465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&gt; 100 000 c/mL, %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465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443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450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65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200/mm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%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651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W48, %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65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lack of efficacy, N</a:t>
                      </a:r>
                    </a:p>
                  </a:txBody>
                  <a:tcPr marL="90000" marR="90000" marT="46465" marB="46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65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event, N</a:t>
                      </a:r>
                    </a:p>
                  </a:txBody>
                  <a:tcPr marL="90000" marR="90000" marT="46465" marB="46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65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follow-up, N</a:t>
                      </a:r>
                    </a:p>
                  </a:txBody>
                  <a:tcPr marL="90000" marR="90000" marT="46465" marB="46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465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Non-compliance / Other, N</a:t>
                      </a:r>
                    </a:p>
                  </a:txBody>
                  <a:tcPr marL="90000" marR="90000" marT="46465" marB="46465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9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5</a:t>
                      </a:r>
                    </a:p>
                  </a:txBody>
                  <a:tcPr marL="90000" marR="90000" marT="46465" marB="46465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7227" name="Rectangle 6">
            <a:extLst>
              <a:ext uri="{FF2B5EF4-FFF2-40B4-BE49-F238E27FC236}">
                <a16:creationId xmlns:a16="http://schemas.microsoft.com/office/drawing/2014/main" xmlns="" id="{DA27C1D0-B7B1-4758-B322-045FAE432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75" y="1295400"/>
            <a:ext cx="7162800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>
              <a:lnSpc>
                <a:spcPts val="1525"/>
              </a:lnSpc>
              <a:spcBef>
                <a:spcPct val="20000"/>
              </a:spcBef>
            </a:pPr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grpSp>
        <p:nvGrpSpPr>
          <p:cNvPr id="7229" name="Grouper 25">
            <a:extLst>
              <a:ext uri="{FF2B5EF4-FFF2-40B4-BE49-F238E27FC236}">
                <a16:creationId xmlns:a16="http://schemas.microsoft.com/office/drawing/2014/main" xmlns="" id="{71D6BC98-CBA6-4F86-859D-1E6ABDB4A781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7231" name="AutoShape 162">
              <a:extLst>
                <a:ext uri="{FF2B5EF4-FFF2-40B4-BE49-F238E27FC236}">
                  <a16:creationId xmlns:a16="http://schemas.microsoft.com/office/drawing/2014/main" xmlns="" id="{B3E630CE-6852-4A15-A12A-3D78A6986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32" name="ZoneTexte 23">
              <a:extLst>
                <a:ext uri="{FF2B5EF4-FFF2-40B4-BE49-F238E27FC236}">
                  <a16:creationId xmlns:a16="http://schemas.microsoft.com/office/drawing/2014/main" xmlns="" id="{E12D0588-E938-4DDF-8307-39D9C46310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7230" name="Rectangle 27">
            <a:extLst>
              <a:ext uri="{FF2B5EF4-FFF2-40B4-BE49-F238E27FC236}">
                <a16:creationId xmlns:a16="http://schemas.microsoft.com/office/drawing/2014/main" xmlns="" id="{CC6131B2-A282-4B24-BD94-1281AEC6E7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xmlns="" id="{B878C313-8D96-4375-8A03-C702A09C3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6" y="6553201"/>
            <a:ext cx="5119489" cy="28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2">
            <a:extLst>
              <a:ext uri="{FF2B5EF4-FFF2-40B4-BE49-F238E27FC236}">
                <a16:creationId xmlns:a16="http://schemas.microsoft.com/office/drawing/2014/main" xmlns="" id="{3A735FDC-BC4F-4A3B-94BE-26AF640BC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4275" y="1128713"/>
            <a:ext cx="39627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Virologic outcome at week 48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xmlns="" id="{63117706-FA97-43D7-8F14-37D9AE5E8136}"/>
              </a:ext>
            </a:extLst>
          </p:cNvPr>
          <p:cNvGrpSpPr/>
          <p:nvPr/>
        </p:nvGrpSpPr>
        <p:grpSpPr>
          <a:xfrm>
            <a:off x="4948238" y="1916113"/>
            <a:ext cx="3546475" cy="2530475"/>
            <a:chOff x="4948238" y="1916113"/>
            <a:chExt cx="3546475" cy="2530475"/>
          </a:xfrm>
        </p:grpSpPr>
        <p:sp>
          <p:nvSpPr>
            <p:cNvPr id="43" name="AutoShape 106">
              <a:extLst>
                <a:ext uri="{FF2B5EF4-FFF2-40B4-BE49-F238E27FC236}">
                  <a16:creationId xmlns:a16="http://schemas.microsoft.com/office/drawing/2014/main" xmlns="" id="{6356B02F-C75A-40D1-BF69-76538D9C2C8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159375" y="2281238"/>
              <a:ext cx="1555750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5B92C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fr-FR" sz="1600" b="1" kern="0" dirty="0">
                  <a:solidFill>
                    <a:schemeClr val="bg1"/>
                  </a:solidFill>
                  <a:latin typeface="+mj-lt"/>
                  <a:ea typeface="MS PGothic"/>
                  <a:cs typeface="Arial" pitchFamily="34" charset="0"/>
                </a:rPr>
                <a:t>DTG/ABC/3TC</a:t>
              </a:r>
            </a:p>
          </p:txBody>
        </p:sp>
        <p:sp>
          <p:nvSpPr>
            <p:cNvPr id="44" name="AutoShape 106">
              <a:extLst>
                <a:ext uri="{FF2B5EF4-FFF2-40B4-BE49-F238E27FC236}">
                  <a16:creationId xmlns:a16="http://schemas.microsoft.com/office/drawing/2014/main" xmlns="" id="{E8BE9F77-0CE1-49ED-9CD5-3837D90198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5125" y="2281238"/>
              <a:ext cx="1552575" cy="787400"/>
            </a:xfrm>
            <a:prstGeom prst="rightArrow">
              <a:avLst>
                <a:gd name="adj1" fmla="val 50000"/>
                <a:gd name="adj2" fmla="val 52787"/>
              </a:avLst>
            </a:prstGeom>
            <a:solidFill>
              <a:srgbClr val="45BD8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defRPr/>
              </a:pPr>
              <a:r>
                <a:rPr lang="fr-FR" sz="1600" b="1" kern="0" dirty="0">
                  <a:solidFill>
                    <a:prstClr val="white"/>
                  </a:solidFill>
                  <a:latin typeface="+mj-lt"/>
                  <a:ea typeface="MS PGothic"/>
                  <a:cs typeface="Arial" pitchFamily="34" charset="0"/>
                </a:rPr>
                <a:t>BIC/F/TAF</a:t>
              </a:r>
            </a:p>
          </p:txBody>
        </p:sp>
        <p:sp>
          <p:nvSpPr>
            <p:cNvPr id="45" name="Line 14">
              <a:extLst>
                <a:ext uri="{FF2B5EF4-FFF2-40B4-BE49-F238E27FC236}">
                  <a16:creationId xmlns:a16="http://schemas.microsoft.com/office/drawing/2014/main" xmlns="" id="{FDB6C994-ABC1-4DEA-B5CE-2C38455537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314950" y="2987675"/>
              <a:ext cx="0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6" name="Line 92">
              <a:extLst>
                <a:ext uri="{FF2B5EF4-FFF2-40B4-BE49-F238E27FC236}">
                  <a16:creationId xmlns:a16="http://schemas.microsoft.com/office/drawing/2014/main" xmlns="" id="{75DC12DC-02A4-4AFF-B57F-C4355924F5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11950" y="2987675"/>
              <a:ext cx="3175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7" name="Line 94">
              <a:extLst>
                <a:ext uri="{FF2B5EF4-FFF2-40B4-BE49-F238E27FC236}">
                  <a16:creationId xmlns:a16="http://schemas.microsoft.com/office/drawing/2014/main" xmlns="" id="{8297E25B-855D-436C-8079-EFD672E3B8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129588" y="2987675"/>
              <a:ext cx="6350" cy="1116013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48" name="Text Box 10">
              <a:extLst>
                <a:ext uri="{FF2B5EF4-FFF2-40B4-BE49-F238E27FC236}">
                  <a16:creationId xmlns:a16="http://schemas.microsoft.com/office/drawing/2014/main" xmlns="" id="{6096509C-9CA6-49F1-AA8F-321835B3FF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5900" y="3963988"/>
              <a:ext cx="295275" cy="48260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tIns="9144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kern="0" dirty="0">
                  <a:solidFill>
                    <a:srgbClr val="000066"/>
                  </a:solidFill>
                  <a:ea typeface="MS PGothic"/>
                </a:rPr>
                <a:t>0 </a:t>
              </a:r>
            </a:p>
          </p:txBody>
        </p:sp>
        <p:sp>
          <p:nvSpPr>
            <p:cNvPr id="9225" name="TextBox 70">
              <a:extLst>
                <a:ext uri="{FF2B5EF4-FFF2-40B4-BE49-F238E27FC236}">
                  <a16:creationId xmlns:a16="http://schemas.microsoft.com/office/drawing/2014/main" xmlns="" id="{185700A7-1440-466D-8AA5-A310AA2C49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8238" y="3963988"/>
              <a:ext cx="731837" cy="48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400">
                  <a:solidFill>
                    <a:srgbClr val="000066"/>
                  </a:solidFill>
                </a:rPr>
                <a:t>‒ 12%</a:t>
              </a:r>
            </a:p>
          </p:txBody>
        </p:sp>
        <p:sp>
          <p:nvSpPr>
            <p:cNvPr id="9226" name="TextBox 70">
              <a:extLst>
                <a:ext uri="{FF2B5EF4-FFF2-40B4-BE49-F238E27FC236}">
                  <a16:creationId xmlns:a16="http://schemas.microsoft.com/office/drawing/2014/main" xmlns="" id="{0F540E43-5324-4D84-AA99-195A2BCD1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64463" y="3963988"/>
              <a:ext cx="730250" cy="482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91440" bIns="91440" anchor="ctr"/>
            <a:lstStyle>
              <a:lvl1pPr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defTabSz="1346200" eaLnBrk="0" hangingPunct="0"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13462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13462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GB" altLang="fr-FR" sz="1400" dirty="0">
                  <a:solidFill>
                    <a:srgbClr val="000066"/>
                  </a:solidFill>
                </a:rPr>
                <a:t>+ 12%</a:t>
              </a:r>
            </a:p>
          </p:txBody>
        </p:sp>
        <p:sp>
          <p:nvSpPr>
            <p:cNvPr id="51" name="Text Box 99">
              <a:extLst>
                <a:ext uri="{FF2B5EF4-FFF2-40B4-BE49-F238E27FC236}">
                  <a16:creationId xmlns:a16="http://schemas.microsoft.com/office/drawing/2014/main" xmlns="" id="{95B533DF-CBEF-464F-8E14-B2DB66589B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8488" y="3532188"/>
              <a:ext cx="519112" cy="3079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GB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3.6</a:t>
              </a:r>
            </a:p>
          </p:txBody>
        </p:sp>
        <p:sp>
          <p:nvSpPr>
            <p:cNvPr id="52" name="Text Box 98">
              <a:extLst>
                <a:ext uri="{FF2B5EF4-FFF2-40B4-BE49-F238E27FC236}">
                  <a16:creationId xmlns:a16="http://schemas.microsoft.com/office/drawing/2014/main" xmlns="" id="{3B9FEDD1-A28E-48ED-98DA-B2BD05C5C7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40425" y="3384550"/>
              <a:ext cx="360363" cy="52387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lIns="0" rIns="0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4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- 4.8</a:t>
              </a:r>
              <a:endParaRPr lang="en-GB" sz="14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sp>
          <p:nvSpPr>
            <p:cNvPr id="53" name="Text Box 99">
              <a:extLst>
                <a:ext uri="{FF2B5EF4-FFF2-40B4-BE49-F238E27FC236}">
                  <a16:creationId xmlns:a16="http://schemas.microsoft.com/office/drawing/2014/main" xmlns="" id="{AA7555D9-D5C5-4B5B-87E4-3E0DD619C3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70638" y="3027363"/>
              <a:ext cx="585787" cy="338137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00" b="1" kern="0" dirty="0">
                  <a:solidFill>
                    <a:srgbClr val="333399"/>
                  </a:solidFill>
                  <a:latin typeface="+mj-lt"/>
                  <a:ea typeface="MS PGothic"/>
                </a:rPr>
                <a:t>- 0.6</a:t>
              </a:r>
              <a:endParaRPr lang="en-GB" sz="1600" b="1" kern="0" dirty="0">
                <a:solidFill>
                  <a:srgbClr val="333399"/>
                </a:solidFill>
                <a:latin typeface="+mj-lt"/>
                <a:ea typeface="MS PGothic"/>
              </a:endParaRPr>
            </a:p>
          </p:txBody>
        </p:sp>
        <p:cxnSp>
          <p:nvCxnSpPr>
            <p:cNvPr id="54" name="Straight Connector 28">
              <a:extLst>
                <a:ext uri="{FF2B5EF4-FFF2-40B4-BE49-F238E27FC236}">
                  <a16:creationId xmlns:a16="http://schemas.microsoft.com/office/drawing/2014/main" xmlns="" id="{14D26867-0ABF-45BD-96D0-E4BE5E75D803}"/>
                </a:ext>
              </a:extLst>
            </p:cNvPr>
            <p:cNvCxnSpPr/>
            <p:nvPr/>
          </p:nvCxnSpPr>
          <p:spPr bwMode="auto">
            <a:xfrm>
              <a:off x="6084888" y="3482975"/>
              <a:ext cx="1150937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9">
              <a:extLst>
                <a:ext uri="{FF2B5EF4-FFF2-40B4-BE49-F238E27FC236}">
                  <a16:creationId xmlns:a16="http://schemas.microsoft.com/office/drawing/2014/main" xmlns="" id="{B7E832CF-EA37-4F07-A1C6-ED256E583E66}"/>
                </a:ext>
              </a:extLst>
            </p:cNvPr>
            <p:cNvCxnSpPr/>
            <p:nvPr/>
          </p:nvCxnSpPr>
          <p:spPr bwMode="auto">
            <a:xfrm rot="16200000">
              <a:off x="6561931" y="3482182"/>
              <a:ext cx="239713" cy="0"/>
            </a:xfrm>
            <a:prstGeom prst="line">
              <a:avLst/>
            </a:prstGeom>
            <a:ln w="31750">
              <a:solidFill>
                <a:srgbClr val="0070C0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Line 92">
              <a:extLst>
                <a:ext uri="{FF2B5EF4-FFF2-40B4-BE49-F238E27FC236}">
                  <a16:creationId xmlns:a16="http://schemas.microsoft.com/office/drawing/2014/main" xmlns="" id="{4975D95C-482A-42BA-8E3E-5AA5D743DB2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6711950" y="2482850"/>
              <a:ext cx="3175" cy="3108325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miter lim="800000"/>
              <a:headEnd/>
              <a:tailEnd/>
            </a:ln>
            <a:extLst/>
          </p:spPr>
          <p:txBody>
            <a:bodyPr/>
            <a:lstStyle/>
            <a:p>
              <a:pPr eaLnBrk="0" hangingPunct="0">
                <a:defRPr/>
              </a:pPr>
              <a:endParaRPr lang="en-US" sz="1100" kern="0" dirty="0">
                <a:latin typeface="Arial"/>
                <a:ea typeface="MS PGothic"/>
                <a:cs typeface="Arial"/>
              </a:endParaRPr>
            </a:p>
          </p:txBody>
        </p:sp>
        <p:sp>
          <p:nvSpPr>
            <p:cNvPr id="57" name="Rectangle 6">
              <a:extLst>
                <a:ext uri="{FF2B5EF4-FFF2-40B4-BE49-F238E27FC236}">
                  <a16:creationId xmlns:a16="http://schemas.microsoft.com/office/drawing/2014/main" xmlns="" id="{3E296A7B-BA48-4AED-B933-10D4B3D23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288" y="1916113"/>
              <a:ext cx="3022600" cy="365125"/>
            </a:xfrm>
            <a:prstGeom prst="rect">
              <a:avLst/>
            </a:prstGeom>
            <a:solidFill>
              <a:srgbClr val="DDDDDD"/>
            </a:solidFill>
            <a:ln w="9525">
              <a:noFill/>
              <a:miter lim="800000"/>
              <a:headEnd/>
              <a:tailEnd/>
            </a:ln>
          </p:spPr>
          <p:txBody>
            <a:bodyPr tIns="0" bIns="0"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600" b="1">
                  <a:solidFill>
                    <a:srgbClr val="333399"/>
                  </a:solidFill>
                  <a:latin typeface="+mj-lt"/>
                  <a:ea typeface="MS PGothic" pitchFamily="34" charset="-128"/>
                </a:rPr>
                <a:t>Difference (95 % CI)</a:t>
              </a: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xmlns="" id="{3F44F94A-8A25-40CE-BA2C-2580E0140782}"/>
              </a:ext>
            </a:extLst>
          </p:cNvPr>
          <p:cNvGrpSpPr/>
          <p:nvPr/>
        </p:nvGrpSpPr>
        <p:grpSpPr>
          <a:xfrm>
            <a:off x="615950" y="1557338"/>
            <a:ext cx="3841750" cy="3724275"/>
            <a:chOff x="615950" y="1557338"/>
            <a:chExt cx="3841750" cy="3724275"/>
          </a:xfrm>
        </p:grpSpPr>
        <p:grpSp>
          <p:nvGrpSpPr>
            <p:cNvPr id="9218" name="Grouper 2">
              <a:extLst>
                <a:ext uri="{FF2B5EF4-FFF2-40B4-BE49-F238E27FC236}">
                  <a16:creationId xmlns:a16="http://schemas.microsoft.com/office/drawing/2014/main" xmlns="" id="{066CF0A4-1A53-4AAF-A34B-72326D15EB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16176" y="1868488"/>
              <a:ext cx="1801622" cy="623887"/>
              <a:chOff x="6821313" y="1737990"/>
              <a:chExt cx="1801505" cy="624749"/>
            </a:xfrm>
          </p:grpSpPr>
          <p:sp>
            <p:nvSpPr>
              <p:cNvPr id="9270" name="AutoShape 165">
                <a:extLst>
                  <a:ext uri="{FF2B5EF4-FFF2-40B4-BE49-F238E27FC236}">
                    <a16:creationId xmlns:a16="http://schemas.microsoft.com/office/drawing/2014/main" xmlns="" id="{F2457DDE-F01A-445F-94BC-5E90E1A80F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21313" y="1760218"/>
                <a:ext cx="1801504" cy="59222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9271" name="Rectangle 3">
                <a:extLst>
                  <a:ext uri="{FF2B5EF4-FFF2-40B4-BE49-F238E27FC236}">
                    <a16:creationId xmlns:a16="http://schemas.microsoft.com/office/drawing/2014/main" xmlns="" id="{85D14240-1F33-4035-8A31-D5353D78AB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2097636"/>
                <a:ext cx="177782" cy="144483"/>
              </a:xfrm>
              <a:prstGeom prst="rect">
                <a:avLst/>
              </a:prstGeom>
              <a:solidFill>
                <a:srgbClr val="5B92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272" name="Rectangle 4">
                <a:extLst>
                  <a:ext uri="{FF2B5EF4-FFF2-40B4-BE49-F238E27FC236}">
                    <a16:creationId xmlns:a16="http://schemas.microsoft.com/office/drawing/2014/main" xmlns="" id="{04E13E32-3940-495F-8D82-0725548832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30838" y="1863918"/>
                <a:ext cx="177782" cy="144484"/>
              </a:xfrm>
              <a:prstGeom prst="rect">
                <a:avLst/>
              </a:prstGeom>
              <a:solidFill>
                <a:srgbClr val="45BD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endParaRPr lang="en-GB" alt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273" name="ZoneTexte 84">
                <a:extLst>
                  <a:ext uri="{FF2B5EF4-FFF2-40B4-BE49-F238E27FC236}">
                    <a16:creationId xmlns:a16="http://schemas.microsoft.com/office/drawing/2014/main" xmlns="" id="{2C04CD3C-890F-487B-A5EB-ECC08C527D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737990"/>
                <a:ext cx="1162135" cy="3698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BIC/F/TAF</a:t>
                </a:r>
              </a:p>
            </p:txBody>
          </p:sp>
          <p:sp>
            <p:nvSpPr>
              <p:cNvPr id="9274" name="ZoneTexte 85">
                <a:extLst>
                  <a:ext uri="{FF2B5EF4-FFF2-40B4-BE49-F238E27FC236}">
                    <a16:creationId xmlns:a16="http://schemas.microsoft.com/office/drawing/2014/main" xmlns="" id="{EDDC6BCB-C792-439F-A118-45271C8A44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7985" y="1993407"/>
                <a:ext cx="153483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defTabSz="914400" eaLnBrk="1" hangingPunct="1"/>
                <a:r>
                  <a:rPr lang="en-GB" altLang="fr-FR" sz="1800" b="1">
                    <a:solidFill>
                      <a:srgbClr val="333399"/>
                    </a:solidFill>
                    <a:latin typeface="Calibri" panose="020F0502020204030204" pitchFamily="34" charset="0"/>
                  </a:rPr>
                  <a:t>DTG/ABC/3TC</a:t>
                </a:r>
              </a:p>
            </p:txBody>
          </p:sp>
        </p:grpSp>
        <p:sp>
          <p:nvSpPr>
            <p:cNvPr id="59" name="Rectangle 40">
              <a:extLst>
                <a:ext uri="{FF2B5EF4-FFF2-40B4-BE49-F238E27FC236}">
                  <a16:creationId xmlns:a16="http://schemas.microsoft.com/office/drawing/2014/main" xmlns="" id="{3DC67613-0D17-4341-A1E2-2D8F5ED53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7642" y="1801813"/>
              <a:ext cx="32220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92.4</a:t>
              </a:r>
            </a:p>
          </p:txBody>
        </p:sp>
        <p:sp>
          <p:nvSpPr>
            <p:cNvPr id="60" name="Rectangle 41">
              <a:extLst>
                <a:ext uri="{FF2B5EF4-FFF2-40B4-BE49-F238E27FC236}">
                  <a16:creationId xmlns:a16="http://schemas.microsoft.com/office/drawing/2014/main" xmlns="" id="{BF86AB68-E302-4AF1-BD1B-43935B75C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8709" y="4394200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1.0</a:t>
              </a:r>
              <a:endParaRPr lang="fr-FR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1" name="Rectangle 42">
              <a:extLst>
                <a:ext uri="{FF2B5EF4-FFF2-40B4-BE49-F238E27FC236}">
                  <a16:creationId xmlns:a16="http://schemas.microsoft.com/office/drawing/2014/main" xmlns="" id="{96D19205-AAAA-47D5-99D8-D229AEEAF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1553" y="4176713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6.7</a:t>
              </a:r>
              <a:endParaRPr lang="fr-FR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2" name="Rectangle 43">
              <a:extLst>
                <a:ext uri="{FF2B5EF4-FFF2-40B4-BE49-F238E27FC236}">
                  <a16:creationId xmlns:a16="http://schemas.microsoft.com/office/drawing/2014/main" xmlns="" id="{8942600F-88B8-4831-B61A-84E0061102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9442" y="1758950"/>
              <a:ext cx="32220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93.0</a:t>
              </a:r>
              <a:endParaRPr lang="fr-FR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3" name="Rectangle 44">
              <a:extLst>
                <a:ext uri="{FF2B5EF4-FFF2-40B4-BE49-F238E27FC236}">
                  <a16:creationId xmlns:a16="http://schemas.microsoft.com/office/drawing/2014/main" xmlns="" id="{F84F11F4-75FF-4F02-A173-B4467ACD53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7809" y="4321175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2.5</a:t>
              </a:r>
              <a:endParaRPr lang="fr-FR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64" name="Rectangle 45">
              <a:extLst>
                <a:ext uri="{FF2B5EF4-FFF2-40B4-BE49-F238E27FC236}">
                  <a16:creationId xmlns:a16="http://schemas.microsoft.com/office/drawing/2014/main" xmlns="" id="{6B200BE6-1CB6-4F56-B6A0-565D6CF91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846" y="4238625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400" b="1" dirty="0">
                  <a:solidFill>
                    <a:srgbClr val="333399"/>
                  </a:solidFill>
                  <a:latin typeface="+mj-lt"/>
                  <a:ea typeface="ＭＳ Ｐゴシック" charset="0"/>
                </a:rPr>
                <a:t>4.4</a:t>
              </a:r>
              <a:endParaRPr lang="fr-FR" dirty="0">
                <a:solidFill>
                  <a:srgbClr val="333399"/>
                </a:solidFill>
                <a:latin typeface="+mj-lt"/>
                <a:ea typeface="ＭＳ Ｐゴシック" charset="0"/>
              </a:endParaRPr>
            </a:p>
          </p:txBody>
        </p:sp>
        <p:sp>
          <p:nvSpPr>
            <p:cNvPr id="9240" name="Rectangle 46">
              <a:extLst>
                <a:ext uri="{FF2B5EF4-FFF2-40B4-BE49-F238E27FC236}">
                  <a16:creationId xmlns:a16="http://schemas.microsoft.com/office/drawing/2014/main" xmlns="" id="{8CB832DA-9468-4108-8586-1E496AF4E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813" y="4635500"/>
              <a:ext cx="84137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1" name="Rectangle 47">
              <a:extLst>
                <a:ext uri="{FF2B5EF4-FFF2-40B4-BE49-F238E27FC236}">
                  <a16:creationId xmlns:a16="http://schemas.microsoft.com/office/drawing/2014/main" xmlns="" id="{99190C0C-E26D-41F6-A7D4-26B222687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4073525"/>
              <a:ext cx="169862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20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2" name="Rectangle 48">
              <a:extLst>
                <a:ext uri="{FF2B5EF4-FFF2-40B4-BE49-F238E27FC236}">
                  <a16:creationId xmlns:a16="http://schemas.microsoft.com/office/drawing/2014/main" xmlns="" id="{E8E6D08B-0E2C-4D70-B85B-703B45DC92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3513138"/>
              <a:ext cx="169862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40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3" name="Rectangle 49">
              <a:extLst>
                <a:ext uri="{FF2B5EF4-FFF2-40B4-BE49-F238E27FC236}">
                  <a16:creationId xmlns:a16="http://schemas.microsoft.com/office/drawing/2014/main" xmlns="" id="{2AD020F8-EC13-4E38-B463-2E4829AD1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2951163"/>
              <a:ext cx="169862" cy="185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60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4" name="Rectangle 50">
              <a:extLst>
                <a:ext uri="{FF2B5EF4-FFF2-40B4-BE49-F238E27FC236}">
                  <a16:creationId xmlns:a16="http://schemas.microsoft.com/office/drawing/2014/main" xmlns="" id="{81024ECD-569A-4213-9C2B-470C7240A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088" y="2390775"/>
              <a:ext cx="169862" cy="1857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80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5" name="Rectangle 51">
              <a:extLst>
                <a:ext uri="{FF2B5EF4-FFF2-40B4-BE49-F238E27FC236}">
                  <a16:creationId xmlns:a16="http://schemas.microsoft.com/office/drawing/2014/main" xmlns="" id="{E79DA96C-D609-4EDE-B570-409B6058BB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950" y="1817688"/>
              <a:ext cx="25400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100</a:t>
              </a:r>
              <a:endParaRPr lang="fr-FR" altLang="fr-FR" sz="1600">
                <a:solidFill>
                  <a:srgbClr val="000066"/>
                </a:solidFill>
              </a:endParaRPr>
            </a:p>
          </p:txBody>
        </p:sp>
        <p:sp>
          <p:nvSpPr>
            <p:cNvPr id="9246" name="Rectangle 52">
              <a:extLst>
                <a:ext uri="{FF2B5EF4-FFF2-40B4-BE49-F238E27FC236}">
                  <a16:creationId xmlns:a16="http://schemas.microsoft.com/office/drawing/2014/main" xmlns="" id="{890695CC-14F6-4154-AC22-5D76A5B16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6338" y="4849813"/>
              <a:ext cx="823912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HIV RNA</a:t>
              </a:r>
            </a:p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&lt; 50 c/mL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9247" name="Rectangle 53">
              <a:extLst>
                <a:ext uri="{FF2B5EF4-FFF2-40B4-BE49-F238E27FC236}">
                  <a16:creationId xmlns:a16="http://schemas.microsoft.com/office/drawing/2014/main" xmlns="" id="{8082E554-A3A4-4829-8668-59892AB98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863" y="4849813"/>
              <a:ext cx="81597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HIV RNA</a:t>
              </a:r>
            </a:p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≥ 50 c/mL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9248" name="Rectangle 54">
              <a:extLst>
                <a:ext uri="{FF2B5EF4-FFF2-40B4-BE49-F238E27FC236}">
                  <a16:creationId xmlns:a16="http://schemas.microsoft.com/office/drawing/2014/main" xmlns="" id="{6DC448A8-9C24-485F-ADFE-E67CEFA23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8700" y="4865688"/>
              <a:ext cx="6667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r>
                <a:rPr lang="en-US" altLang="fr-FR" sz="1400" b="1">
                  <a:solidFill>
                    <a:srgbClr val="000066"/>
                  </a:solidFill>
                </a:rPr>
                <a:t>No data</a:t>
              </a:r>
              <a:endParaRPr lang="en-US" altLang="fr-FR" sz="1800" b="1">
                <a:solidFill>
                  <a:srgbClr val="000066"/>
                </a:solidFill>
              </a:endParaRPr>
            </a:p>
          </p:txBody>
        </p:sp>
        <p:sp>
          <p:nvSpPr>
            <p:cNvPr id="9249" name="ZoneTexte 75">
              <a:extLst>
                <a:ext uri="{FF2B5EF4-FFF2-40B4-BE49-F238E27FC236}">
                  <a16:creationId xmlns:a16="http://schemas.microsoft.com/office/drawing/2014/main" xmlns="" id="{9B331514-5A99-4910-A4AC-E3D79299D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925" y="1557338"/>
              <a:ext cx="366713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9250" name="Freeform 8">
              <a:extLst>
                <a:ext uri="{FF2B5EF4-FFF2-40B4-BE49-F238E27FC236}">
                  <a16:creationId xmlns:a16="http://schemas.microsoft.com/office/drawing/2014/main" xmlns="" id="{5F037D5C-5B00-4FF1-BF37-C4949EA2E8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475" y="1912938"/>
              <a:ext cx="3451225" cy="2846387"/>
            </a:xfrm>
            <a:custGeom>
              <a:avLst/>
              <a:gdLst>
                <a:gd name="T0" fmla="*/ 2147483647 w 3239"/>
                <a:gd name="T1" fmla="*/ 2147483647 h 2671"/>
                <a:gd name="T2" fmla="*/ 0 w 3239"/>
                <a:gd name="T3" fmla="*/ 2147483647 h 2671"/>
                <a:gd name="T4" fmla="*/ 0 w 3239"/>
                <a:gd name="T5" fmla="*/ 0 h 267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1" name="Line 9">
              <a:extLst>
                <a:ext uri="{FF2B5EF4-FFF2-40B4-BE49-F238E27FC236}">
                  <a16:creationId xmlns:a16="http://schemas.microsoft.com/office/drawing/2014/main" xmlns="" id="{9AF80EA6-25D1-44EE-8140-112EB127DE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248920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2" name="Line 10">
              <a:extLst>
                <a:ext uri="{FF2B5EF4-FFF2-40B4-BE49-F238E27FC236}">
                  <a16:creationId xmlns:a16="http://schemas.microsoft.com/office/drawing/2014/main" xmlns="" id="{654A3037-851C-4EA7-A011-70F906772D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30543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3" name="Line 11">
              <a:extLst>
                <a:ext uri="{FF2B5EF4-FFF2-40B4-BE49-F238E27FC236}">
                  <a16:creationId xmlns:a16="http://schemas.microsoft.com/office/drawing/2014/main" xmlns="" id="{38AE6A8C-893A-40FC-8D13-EE751A59A4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361950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4" name="Line 12">
              <a:extLst>
                <a:ext uri="{FF2B5EF4-FFF2-40B4-BE49-F238E27FC236}">
                  <a16:creationId xmlns:a16="http://schemas.microsoft.com/office/drawing/2014/main" xmlns="" id="{38FDDF1F-E21C-4464-8966-49576A62B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41846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5" name="Line 13">
              <a:extLst>
                <a:ext uri="{FF2B5EF4-FFF2-40B4-BE49-F238E27FC236}">
                  <a16:creationId xmlns:a16="http://schemas.microsoft.com/office/drawing/2014/main" xmlns="" id="{72E617F9-A754-4726-A9F7-2A29ED245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47434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6" name="Line 14">
              <a:extLst>
                <a:ext uri="{FF2B5EF4-FFF2-40B4-BE49-F238E27FC236}">
                  <a16:creationId xmlns:a16="http://schemas.microsoft.com/office/drawing/2014/main" xmlns="" id="{CA46CF8F-35D0-4F5A-93D3-430A906C1A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31863" y="1924050"/>
              <a:ext cx="7461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7" name="Freeform 15">
              <a:extLst>
                <a:ext uri="{FF2B5EF4-FFF2-40B4-BE49-F238E27FC236}">
                  <a16:creationId xmlns:a16="http://schemas.microsoft.com/office/drawing/2014/main" xmlns="" id="{F73DEC2F-4AF6-425A-93D7-833036D153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7125" y="2114550"/>
              <a:ext cx="442913" cy="2627313"/>
            </a:xfrm>
            <a:custGeom>
              <a:avLst/>
              <a:gdLst>
                <a:gd name="T0" fmla="*/ 2147483647 w 415"/>
                <a:gd name="T1" fmla="*/ 0 h 2575"/>
                <a:gd name="T2" fmla="*/ 0 w 415"/>
                <a:gd name="T3" fmla="*/ 0 h 2575"/>
                <a:gd name="T4" fmla="*/ 0 w 415"/>
                <a:gd name="T5" fmla="*/ 2147483647 h 2575"/>
                <a:gd name="T6" fmla="*/ 2147483647 w 415"/>
                <a:gd name="T7" fmla="*/ 2147483647 h 2575"/>
                <a:gd name="T8" fmla="*/ 2147483647 w 415"/>
                <a:gd name="T9" fmla="*/ 0 h 2575"/>
                <a:gd name="T10" fmla="*/ 2147483647 w 415"/>
                <a:gd name="T11" fmla="*/ 0 h 257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45B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8" name="Freeform 16">
              <a:extLst>
                <a:ext uri="{FF2B5EF4-FFF2-40B4-BE49-F238E27FC236}">
                  <a16:creationId xmlns:a16="http://schemas.microsoft.com/office/drawing/2014/main" xmlns="" id="{337C6370-E965-4329-BF60-47ED61162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5438" y="2078038"/>
              <a:ext cx="442912" cy="2663825"/>
            </a:xfrm>
            <a:custGeom>
              <a:avLst/>
              <a:gdLst>
                <a:gd name="T0" fmla="*/ 2147483647 w 416"/>
                <a:gd name="T1" fmla="*/ 2147483647 h 2463"/>
                <a:gd name="T2" fmla="*/ 2147483647 w 416"/>
                <a:gd name="T3" fmla="*/ 0 h 2463"/>
                <a:gd name="T4" fmla="*/ 0 w 416"/>
                <a:gd name="T5" fmla="*/ 0 h 2463"/>
                <a:gd name="T6" fmla="*/ 0 w 416"/>
                <a:gd name="T7" fmla="*/ 2147483647 h 2463"/>
                <a:gd name="T8" fmla="*/ 2147483647 w 416"/>
                <a:gd name="T9" fmla="*/ 2147483647 h 2463"/>
                <a:gd name="T10" fmla="*/ 2147483647 w 416"/>
                <a:gd name="T11" fmla="*/ 2147483647 h 24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259" name="Rectangle 17">
              <a:extLst>
                <a:ext uri="{FF2B5EF4-FFF2-40B4-BE49-F238E27FC236}">
                  <a16:creationId xmlns:a16="http://schemas.microsoft.com/office/drawing/2014/main" xmlns="" id="{92104CEC-FCF3-4F18-A2B7-51247D4896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3188" y="4529138"/>
              <a:ext cx="442912" cy="212725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60" name="Rectangle 18">
              <a:extLst>
                <a:ext uri="{FF2B5EF4-FFF2-40B4-BE49-F238E27FC236}">
                  <a16:creationId xmlns:a16="http://schemas.microsoft.com/office/drawing/2014/main" xmlns="" id="{5669FABB-3760-43DD-AE4A-EFB60BD86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3288" y="4454525"/>
              <a:ext cx="444500" cy="287338"/>
            </a:xfrm>
            <a:prstGeom prst="rect">
              <a:avLst/>
            </a:prstGeom>
            <a:solidFill>
              <a:srgbClr val="45B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61" name="Rectangle 19">
              <a:extLst>
                <a:ext uri="{FF2B5EF4-FFF2-40B4-BE49-F238E27FC236}">
                  <a16:creationId xmlns:a16="http://schemas.microsoft.com/office/drawing/2014/main" xmlns="" id="{4DB0BEE4-0C66-4756-BE3F-C6F183498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6375" y="4598988"/>
              <a:ext cx="442913" cy="142875"/>
            </a:xfrm>
            <a:prstGeom prst="rect">
              <a:avLst/>
            </a:prstGeom>
            <a:solidFill>
              <a:srgbClr val="5B92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  <p:sp>
          <p:nvSpPr>
            <p:cNvPr id="9262" name="Rectangle 20">
              <a:extLst>
                <a:ext uri="{FF2B5EF4-FFF2-40B4-BE49-F238E27FC236}">
                  <a16:creationId xmlns:a16="http://schemas.microsoft.com/office/drawing/2014/main" xmlns="" id="{A3383DFF-9FD1-4A9F-950F-F772D56FF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8063" y="4670425"/>
              <a:ext cx="442912" cy="71438"/>
            </a:xfrm>
            <a:prstGeom prst="rect">
              <a:avLst/>
            </a:prstGeom>
            <a:solidFill>
              <a:srgbClr val="45B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fr-FR" altLang="fr-FR" sz="1800">
                <a:solidFill>
                  <a:srgbClr val="000066"/>
                </a:solidFill>
              </a:endParaRPr>
            </a:p>
          </p:txBody>
        </p:sp>
      </p:grpSp>
      <p:sp>
        <p:nvSpPr>
          <p:cNvPr id="9263" name="Espace réservé du contenu 2">
            <a:extLst>
              <a:ext uri="{FF2B5EF4-FFF2-40B4-BE49-F238E27FC236}">
                <a16:creationId xmlns:a16="http://schemas.microsoft.com/office/drawing/2014/main" xmlns="" id="{5695B8B0-0910-41CF-882D-80EB665F07FE}"/>
              </a:ext>
            </a:extLst>
          </p:cNvPr>
          <p:cNvSpPr>
            <a:spLocks/>
          </p:cNvSpPr>
          <p:nvPr/>
        </p:nvSpPr>
        <p:spPr bwMode="auto">
          <a:xfrm>
            <a:off x="5291137" y="4365625"/>
            <a:ext cx="3833813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 indent="-1825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450850" indent="-1841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Calibri" panose="020F0502020204030204" pitchFamily="34" charset="0"/>
              </a:rPr>
              <a:t>Met criteria for resistance testing (HIV RNA ≥ 200 c/mL)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600" dirty="0">
                <a:solidFill>
                  <a:srgbClr val="000066"/>
                </a:solidFill>
              </a:rPr>
              <a:t>BIC/F/TAF: 1 vs</a:t>
            </a:r>
            <a:r>
              <a:rPr lang="en-GB" altLang="fr-FR" sz="1600" baseline="30000" dirty="0">
                <a:solidFill>
                  <a:srgbClr val="000066"/>
                </a:solidFill>
              </a:rPr>
              <a:t> </a:t>
            </a:r>
            <a:r>
              <a:rPr lang="en-GB" altLang="fr-FR" sz="1600" dirty="0">
                <a:solidFill>
                  <a:srgbClr val="000066"/>
                </a:solidFill>
              </a:rPr>
              <a:t>DTG/ABC/3TC: 4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600" dirty="0">
                <a:solidFill>
                  <a:srgbClr val="000066"/>
                </a:solidFill>
              </a:rPr>
              <a:t> </a:t>
            </a:r>
            <a:r>
              <a:rPr lang="fr-FR" altLang="fr-FR" sz="1600" dirty="0">
                <a:solidFill>
                  <a:srgbClr val="000066"/>
                </a:solidFill>
              </a:rPr>
              <a:t>No </a:t>
            </a:r>
            <a:r>
              <a:rPr lang="en-US" altLang="fr-FR" sz="1600" dirty="0">
                <a:solidFill>
                  <a:srgbClr val="000066"/>
                </a:solidFill>
              </a:rPr>
              <a:t>resistance emergence</a:t>
            </a:r>
            <a:endParaRPr lang="en-US" altLang="fr-FR" sz="2000" b="1" dirty="0">
              <a:solidFill>
                <a:srgbClr val="CC3300"/>
              </a:solidFill>
              <a:latin typeface="Calibri" panose="020F0502020204030204" pitchFamily="34" charset="0"/>
            </a:endParaRPr>
          </a:p>
          <a:p>
            <a:pPr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Calibri" panose="020F0502020204030204" pitchFamily="34" charset="0"/>
              </a:rPr>
              <a:t>Mean CD4 increase at W48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600" dirty="0">
                <a:solidFill>
                  <a:srgbClr val="000066"/>
                </a:solidFill>
              </a:rPr>
              <a:t>BIC/F/TAF: + 233/mm</a:t>
            </a:r>
            <a:r>
              <a:rPr lang="en-GB" altLang="fr-FR" sz="1600" baseline="30000" dirty="0">
                <a:solidFill>
                  <a:srgbClr val="000066"/>
                </a:solidFill>
              </a:rPr>
              <a:t>3</a:t>
            </a:r>
          </a:p>
          <a:p>
            <a:pPr lvl="1" defTabSz="914400" eaLnBrk="1" hangingPunct="1">
              <a:spcBef>
                <a:spcPct val="20000"/>
              </a:spcBef>
              <a:buClr>
                <a:srgbClr val="CC3300"/>
              </a:buClr>
              <a:buFont typeface="Arial" panose="020B0604020202020204" pitchFamily="34" charset="0"/>
              <a:buChar char="–"/>
            </a:pPr>
            <a:r>
              <a:rPr lang="en-GB" altLang="fr-FR" sz="1600" dirty="0">
                <a:solidFill>
                  <a:srgbClr val="000066"/>
                </a:solidFill>
              </a:rPr>
              <a:t>DTG/ABC/3TC: + 229/mm</a:t>
            </a:r>
            <a:r>
              <a:rPr lang="en-GB" altLang="fr-FR" sz="1600" baseline="30000" dirty="0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9264" name="ZoneTexte 3">
            <a:extLst>
              <a:ext uri="{FF2B5EF4-FFF2-40B4-BE49-F238E27FC236}">
                <a16:creationId xmlns:a16="http://schemas.microsoft.com/office/drawing/2014/main" xmlns="" id="{D58A6CDB-DD0B-4533-8E3E-54F59B36A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213" y="5445125"/>
            <a:ext cx="402815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eaLnBrk="1" hangingPunct="1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+mj-lt"/>
              </a:rPr>
              <a:t>HIV RNA &lt; 50 c/mL (per-protocol)</a:t>
            </a:r>
          </a:p>
          <a:p>
            <a:pPr marL="450850" lvl="1" indent="-184150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altLang="fr-FR" sz="1800" dirty="0">
                <a:solidFill>
                  <a:srgbClr val="000066"/>
                </a:solidFill>
              </a:rPr>
              <a:t>	BIC/F/TAF: 99.3%</a:t>
            </a:r>
          </a:p>
          <a:p>
            <a:pPr marL="450850" lvl="1" indent="-184150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altLang="fr-FR" sz="1800" dirty="0">
                <a:solidFill>
                  <a:srgbClr val="000066"/>
                </a:solidFill>
              </a:rPr>
              <a:t>	DTG/ABC/3TC: 98.6%</a:t>
            </a:r>
          </a:p>
        </p:txBody>
      </p:sp>
      <p:grpSp>
        <p:nvGrpSpPr>
          <p:cNvPr id="9266" name="Grouper 25">
            <a:extLst>
              <a:ext uri="{FF2B5EF4-FFF2-40B4-BE49-F238E27FC236}">
                <a16:creationId xmlns:a16="http://schemas.microsoft.com/office/drawing/2014/main" xmlns="" id="{CB365561-C2CB-4EC0-BF8A-45E570B8973B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9268" name="AutoShape 162">
              <a:extLst>
                <a:ext uri="{FF2B5EF4-FFF2-40B4-BE49-F238E27FC236}">
                  <a16:creationId xmlns:a16="http://schemas.microsoft.com/office/drawing/2014/main" xmlns="" id="{3416FDE0-6C2C-4FFC-8BAB-A2F35A62E1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69" name="ZoneTexte 23">
              <a:extLst>
                <a:ext uri="{FF2B5EF4-FFF2-40B4-BE49-F238E27FC236}">
                  <a16:creationId xmlns:a16="http://schemas.microsoft.com/office/drawing/2014/main" xmlns="" id="{D5AC3090-B4BB-4639-BB6B-4AFF68351E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9267" name="Rectangle 27">
            <a:extLst>
              <a:ext uri="{FF2B5EF4-FFF2-40B4-BE49-F238E27FC236}">
                <a16:creationId xmlns:a16="http://schemas.microsoft.com/office/drawing/2014/main" xmlns="" id="{83CEB00D-AFE4-43F1-91D8-7DC6B74E34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65" name="ZoneTexte 69">
            <a:extLst>
              <a:ext uri="{FF2B5EF4-FFF2-40B4-BE49-F238E27FC236}">
                <a16:creationId xmlns:a16="http://schemas.microsoft.com/office/drawing/2014/main" xmlns="" id="{B878C313-8D96-4375-8A03-C702A09C3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6" y="6553201"/>
            <a:ext cx="5119489" cy="28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>
            <a:extLst>
              <a:ext uri="{FF2B5EF4-FFF2-40B4-BE49-F238E27FC236}">
                <a16:creationId xmlns:a16="http://schemas.microsoft.com/office/drawing/2014/main" xmlns="" id="{E8DECCB4-32A5-4DC2-B2DA-1D36D58E20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94371"/>
              </p:ext>
            </p:extLst>
          </p:nvPr>
        </p:nvGraphicFramePr>
        <p:xfrm>
          <a:off x="468313" y="1484313"/>
          <a:ext cx="8207375" cy="4565248"/>
        </p:xfrm>
        <a:graphic>
          <a:graphicData uri="http://schemas.openxmlformats.org/drawingml/2006/table">
            <a:tbl>
              <a:tblPr/>
              <a:tblGrid>
                <a:gridCol w="5111750">
                  <a:extLst>
                    <a:ext uri="{9D8B030D-6E8A-4147-A177-3AD203B41FA5}">
                      <a16:colId xmlns:a16="http://schemas.microsoft.com/office/drawing/2014/main" xmlns="" val="9724120"/>
                    </a:ext>
                  </a:extLst>
                </a:gridCol>
                <a:gridCol w="1439862">
                  <a:extLst>
                    <a:ext uri="{9D8B030D-6E8A-4147-A177-3AD203B41FA5}">
                      <a16:colId xmlns:a16="http://schemas.microsoft.com/office/drawing/2014/main" xmlns="" val="959260652"/>
                    </a:ext>
                  </a:extLst>
                </a:gridCol>
                <a:gridCol w="1655763">
                  <a:extLst>
                    <a:ext uri="{9D8B030D-6E8A-4147-A177-3AD203B41FA5}">
                      <a16:colId xmlns:a16="http://schemas.microsoft.com/office/drawing/2014/main" xmlns="" val="1605139327"/>
                    </a:ext>
                  </a:extLst>
                </a:gridCol>
              </a:tblGrid>
              <a:tr h="4137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BIC/F/TAF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N = 314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anose="020B0600070205080204" pitchFamily="34" charset="-128"/>
                        </a:rPr>
                        <a:t>N = 315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086001"/>
                  </a:ext>
                </a:extLst>
              </a:tr>
              <a:tr h="2387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Adverse events leading to study drug discontinuation, N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0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4 *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86638092"/>
                  </a:ext>
                </a:extLst>
              </a:tr>
              <a:tr h="234846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Adverse event ≥ 5% in either group,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Diarrhea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Nasopharyngitis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Cough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Syphilis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Insomnia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Arthralgia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Vomiting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Bronchitis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Abdominal pain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12.7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11.5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10.2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7.3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6.4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6.1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3.8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4.5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3.5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3.8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3.2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2.9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13.0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13.7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22.9 **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9.2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2.5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10.8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8.6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7.9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6.0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5.1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5.1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083519"/>
                  </a:ext>
                </a:extLst>
              </a:tr>
              <a:tr h="88790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Grade 3-4 laboratory abnormalities,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CK elevation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LDL-cholesterol elevation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Amylase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Neutropenia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1.6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2.2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</a:rPr>
                        <a:t>3.2</a:t>
                      </a:r>
                    </a:p>
                  </a:txBody>
                  <a:tcPr marL="90000" marR="90000" marT="46781" marB="4678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691952"/>
                  </a:ext>
                </a:extLst>
              </a:tr>
            </a:tbl>
          </a:graphicData>
        </a:graphic>
      </p:graphicFrame>
      <p:sp>
        <p:nvSpPr>
          <p:cNvPr id="11287" name="Espace réservé du contenu 2">
            <a:extLst>
              <a:ext uri="{FF2B5EF4-FFF2-40B4-BE49-F238E27FC236}">
                <a16:creationId xmlns:a16="http://schemas.microsoft.com/office/drawing/2014/main" xmlns="" id="{A87F4D06-53C1-4269-AF1B-68C887F3E7D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276600" y="1150938"/>
            <a:ext cx="3238500" cy="466725"/>
          </a:xfrm>
        </p:spPr>
        <p:txBody>
          <a:bodyPr/>
          <a:lstStyle/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sz="2400" b="1">
                <a:latin typeface="Calibri" panose="020F0502020204030204" pitchFamily="34" charset="0"/>
                <a:ea typeface="ＭＳ Ｐゴシック" panose="020B0600070205080204" pitchFamily="34" charset="-128"/>
              </a:rPr>
              <a:t>Adverse events</a:t>
            </a:r>
            <a:endParaRPr lang="en-GB" altLang="fr-FR" sz="1800">
              <a:ea typeface="ＭＳ Ｐゴシック" panose="020B0600070205080204" pitchFamily="34" charset="-128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E10A671D-A0F2-443E-81C5-12D96DF64129}"/>
              </a:ext>
            </a:extLst>
          </p:cNvPr>
          <p:cNvSpPr txBox="1"/>
          <p:nvPr/>
        </p:nvSpPr>
        <p:spPr>
          <a:xfrm>
            <a:off x="395536" y="6024439"/>
            <a:ext cx="6681374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400" dirty="0">
                <a:solidFill>
                  <a:srgbClr val="000066"/>
                </a:solidFill>
                <a:latin typeface="+mn-lt"/>
                <a:ea typeface="ＭＳ Ｐゴシック" charset="0"/>
              </a:rPr>
              <a:t>* </a:t>
            </a:r>
            <a:r>
              <a:rPr lang="en-GB" sz="14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Nausea, rash ; thrombocytopenia ; chronic pancreatitis, </a:t>
            </a:r>
            <a:r>
              <a:rPr lang="en-GB" sz="1400" dirty="0" err="1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steatorrhea</a:t>
            </a:r>
            <a:r>
              <a:rPr lang="en-GB" sz="14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 ; depression</a:t>
            </a:r>
          </a:p>
          <a:p>
            <a:pPr lvl="0">
              <a:defRPr/>
            </a:pPr>
            <a:r>
              <a:rPr lang="en-GB" sz="14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** </a:t>
            </a:r>
            <a:r>
              <a:rPr lang="mr-IN" sz="1400" dirty="0">
                <a:solidFill>
                  <a:srgbClr val="000066"/>
                </a:solidFill>
                <a:latin typeface="+mn-lt"/>
                <a:ea typeface="ＭＳ Ｐゴシック" charset="-128"/>
                <a:cs typeface="ＭＳ Ｐゴシック" charset="-128"/>
              </a:rPr>
              <a:t>p &lt; 0.001</a:t>
            </a:r>
          </a:p>
        </p:txBody>
      </p:sp>
      <p:sp>
        <p:nvSpPr>
          <p:cNvPr id="11289" name="ZoneTexte 69">
            <a:extLst>
              <a:ext uri="{FF2B5EF4-FFF2-40B4-BE49-F238E27FC236}">
                <a16:creationId xmlns:a16="http://schemas.microsoft.com/office/drawing/2014/main" xmlns="" id="{E7B4B2D2-559A-4712-9436-4CB0EFFB0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736" y="6553200"/>
            <a:ext cx="691968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  <p:grpSp>
        <p:nvGrpSpPr>
          <p:cNvPr id="11290" name="Grouper 25">
            <a:extLst>
              <a:ext uri="{FF2B5EF4-FFF2-40B4-BE49-F238E27FC236}">
                <a16:creationId xmlns:a16="http://schemas.microsoft.com/office/drawing/2014/main" xmlns="" id="{6129E84B-E6A4-4D3F-9C45-859E0536AB18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1292" name="AutoShape 162">
              <a:extLst>
                <a:ext uri="{FF2B5EF4-FFF2-40B4-BE49-F238E27FC236}">
                  <a16:creationId xmlns:a16="http://schemas.microsoft.com/office/drawing/2014/main" xmlns="" id="{118BF162-0E82-4BBA-996D-CDE117D44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93" name="ZoneTexte 23">
              <a:extLst>
                <a:ext uri="{FF2B5EF4-FFF2-40B4-BE49-F238E27FC236}">
                  <a16:creationId xmlns:a16="http://schemas.microsoft.com/office/drawing/2014/main" xmlns="" id="{40846612-9207-43E4-9C6D-9B1E815010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11291" name="Rectangle 27">
            <a:extLst>
              <a:ext uri="{FF2B5EF4-FFF2-40B4-BE49-F238E27FC236}">
                <a16:creationId xmlns:a16="http://schemas.microsoft.com/office/drawing/2014/main" xmlns="" id="{F48758B1-898A-4B5D-9186-D974B647B1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434" name="Group 98">
            <a:extLst>
              <a:ext uri="{FF2B5EF4-FFF2-40B4-BE49-F238E27FC236}">
                <a16:creationId xmlns:a16="http://schemas.microsoft.com/office/drawing/2014/main" xmlns="" id="{727D1726-0D68-4B5B-99E0-5062FC635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448085"/>
              </p:ext>
            </p:extLst>
          </p:nvPr>
        </p:nvGraphicFramePr>
        <p:xfrm>
          <a:off x="468313" y="1773238"/>
          <a:ext cx="8207375" cy="3790950"/>
        </p:xfrm>
        <a:graphic>
          <a:graphicData uri="http://schemas.openxmlformats.org/drawingml/2006/table">
            <a:tbl>
              <a:tblPr/>
              <a:tblGrid>
                <a:gridCol w="51117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54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2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charset="-128"/>
                        <a:cs typeface="ＭＳ Ｐゴシック" charset="-128"/>
                      </a:endParaRP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BIC/F/TAF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N = 314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5BD8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DTG/ABC/3TC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-128"/>
                          <a:cs typeface="ＭＳ Ｐゴシック" charset="-128"/>
                        </a:rPr>
                        <a:t>N = 315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Median change in eGFR (Cockroft-Gault), mL/min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- 10.5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- 10.8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472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Median percent changes in quantitative proteinuria,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Urine albumin: creatinine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Retinol binding protein : creatinine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Beta2-microglobulin : creatinine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0.6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14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- 23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- 18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38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Mean % changes in bone mineral density,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Hip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Spine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- 0.6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- 0.78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- 0.83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- 1.02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60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Mean changes in fasting lipids, mg/</a:t>
                      </a: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dL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Total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LDL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HDL cholesterol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Triglycerides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9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charset="-128"/>
                        <a:cs typeface="ＭＳ Ｐゴシック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11</a:t>
                      </a:r>
                      <a:b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</a:b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charset="-128"/>
                          <a:cs typeface="ＭＳ Ｐゴシック" charset="-128"/>
                        </a:rPr>
                        <a:t>3</a:t>
                      </a:r>
                    </a:p>
                  </a:txBody>
                  <a:tcPr marL="90000" marR="90000" marT="46794" marB="4679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3339" name="Espace réservé du contenu 2">
            <a:extLst>
              <a:ext uri="{FF2B5EF4-FFF2-40B4-BE49-F238E27FC236}">
                <a16:creationId xmlns:a16="http://schemas.microsoft.com/office/drawing/2014/main" xmlns="" id="{2F7132C7-8923-4B17-870F-B38F648622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07950" y="1233488"/>
            <a:ext cx="8928100" cy="466725"/>
          </a:xfrm>
        </p:spPr>
        <p:txBody>
          <a:bodyPr/>
          <a:lstStyle/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Renal parameters, bone mineral density and lipid changes at W48</a:t>
            </a:r>
            <a:endParaRPr lang="en-GB" altLang="fr-FR" sz="1800" dirty="0">
              <a:ea typeface="ＭＳ Ｐゴシック" panose="020B0600070205080204" pitchFamily="34" charset="-128"/>
            </a:endParaRPr>
          </a:p>
        </p:txBody>
      </p:sp>
      <p:sp>
        <p:nvSpPr>
          <p:cNvPr id="13340" name="ZoneTexte 1">
            <a:extLst>
              <a:ext uri="{FF2B5EF4-FFF2-40B4-BE49-F238E27FC236}">
                <a16:creationId xmlns:a16="http://schemas.microsoft.com/office/drawing/2014/main" xmlns="" id="{CE20732E-436F-4195-9EF8-EECB12ABF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025" y="5562600"/>
            <a:ext cx="82216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285750" indent="-285750" eaLnBrk="1" hangingPunct="1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+mj-lt"/>
              </a:rPr>
              <a:t>None of the differences between groups were significant</a:t>
            </a:r>
          </a:p>
          <a:p>
            <a:pPr marL="285750" indent="-285750" eaLnBrk="1" hangingPunct="1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+mj-lt"/>
              </a:rPr>
              <a:t>No discontinuations due to renal adverse events and no proximal tubulopathy in either arm </a:t>
            </a:r>
          </a:p>
        </p:txBody>
      </p:sp>
      <p:grpSp>
        <p:nvGrpSpPr>
          <p:cNvPr id="13342" name="Grouper 25">
            <a:extLst>
              <a:ext uri="{FF2B5EF4-FFF2-40B4-BE49-F238E27FC236}">
                <a16:creationId xmlns:a16="http://schemas.microsoft.com/office/drawing/2014/main" xmlns="" id="{FCEC88A3-9E59-49AE-81F9-DCC8FF1AB235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3344" name="AutoShape 162">
              <a:extLst>
                <a:ext uri="{FF2B5EF4-FFF2-40B4-BE49-F238E27FC236}">
                  <a16:creationId xmlns:a16="http://schemas.microsoft.com/office/drawing/2014/main" xmlns="" id="{1857A091-87A6-40B3-A824-874CD85E9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45" name="ZoneTexte 23">
              <a:extLst>
                <a:ext uri="{FF2B5EF4-FFF2-40B4-BE49-F238E27FC236}">
                  <a16:creationId xmlns:a16="http://schemas.microsoft.com/office/drawing/2014/main" xmlns="" id="{44F9083E-5C40-49BA-8FAE-86ECCC5CB8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13343" name="Rectangle 27">
            <a:extLst>
              <a:ext uri="{FF2B5EF4-FFF2-40B4-BE49-F238E27FC236}">
                <a16:creationId xmlns:a16="http://schemas.microsoft.com/office/drawing/2014/main" xmlns="" id="{D8DAAFD7-E813-48F8-9BE5-6310548EDD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10" name="ZoneTexte 69">
            <a:extLst>
              <a:ext uri="{FF2B5EF4-FFF2-40B4-BE49-F238E27FC236}">
                <a16:creationId xmlns:a16="http://schemas.microsoft.com/office/drawing/2014/main" xmlns="" id="{B878C313-8D96-4375-8A03-C702A09C3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6" y="6553201"/>
            <a:ext cx="5119489" cy="28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69">
            <a:extLst>
              <a:ext uri="{FF2B5EF4-FFF2-40B4-BE49-F238E27FC236}">
                <a16:creationId xmlns:a16="http://schemas.microsoft.com/office/drawing/2014/main" xmlns="" id="{B878C313-8D96-4375-8A03-C702A09C3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6" y="6553201"/>
            <a:ext cx="5119489" cy="28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  <p:grpSp>
        <p:nvGrpSpPr>
          <p:cNvPr id="5" name="Grouper 25">
            <a:extLst>
              <a:ext uri="{FF2B5EF4-FFF2-40B4-BE49-F238E27FC236}">
                <a16:creationId xmlns:a16="http://schemas.microsoft.com/office/drawing/2014/main" xmlns="" id="{5A39AEC5-5277-4778-AF5D-2FE4225A50E1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6" name="AutoShape 162">
              <a:extLst>
                <a:ext uri="{FF2B5EF4-FFF2-40B4-BE49-F238E27FC236}">
                  <a16:creationId xmlns:a16="http://schemas.microsoft.com/office/drawing/2014/main" xmlns="" id="{953E7FF9-84A8-499A-A77F-829F08564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ZoneTexte 23">
              <a:extLst>
                <a:ext uri="{FF2B5EF4-FFF2-40B4-BE49-F238E27FC236}">
                  <a16:creationId xmlns:a16="http://schemas.microsoft.com/office/drawing/2014/main" xmlns="" id="{070FBAE1-FE15-477E-8D38-A47BF505B5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 dirty="0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8" name="Rectangle 27">
            <a:extLst>
              <a:ext uri="{FF2B5EF4-FFF2-40B4-BE49-F238E27FC236}">
                <a16:creationId xmlns:a16="http://schemas.microsoft.com/office/drawing/2014/main" xmlns="" id="{5AEC8396-91E3-4493-AC8E-AF529BA7E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graphicFrame>
        <p:nvGraphicFramePr>
          <p:cNvPr id="9" name="Group 98">
            <a:extLst>
              <a:ext uri="{FF2B5EF4-FFF2-40B4-BE49-F238E27FC236}">
                <a16:creationId xmlns:a16="http://schemas.microsoft.com/office/drawing/2014/main" xmlns="" id="{BCECEF51-A1ED-464D-9D0A-CE261BDA93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294085"/>
              </p:ext>
            </p:extLst>
          </p:nvPr>
        </p:nvGraphicFramePr>
        <p:xfrm>
          <a:off x="251520" y="1795228"/>
          <a:ext cx="8712967" cy="3990672"/>
        </p:xfrm>
        <a:graphic>
          <a:graphicData uri="http://schemas.openxmlformats.org/drawingml/2006/table">
            <a:tbl>
              <a:tblPr/>
              <a:tblGrid>
                <a:gridCol w="2177040">
                  <a:extLst>
                    <a:ext uri="{9D8B030D-6E8A-4147-A177-3AD203B41FA5}">
                      <a16:colId xmlns:a16="http://schemas.microsoft.com/office/drawing/2014/main" xmlns="" val="2416499864"/>
                    </a:ext>
                  </a:extLst>
                </a:gridCol>
                <a:gridCol w="2180260">
                  <a:extLst>
                    <a:ext uri="{9D8B030D-6E8A-4147-A177-3AD203B41FA5}">
                      <a16:colId xmlns:a16="http://schemas.microsoft.com/office/drawing/2014/main" xmlns="" val="1945924218"/>
                    </a:ext>
                  </a:extLst>
                </a:gridCol>
                <a:gridCol w="23272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28391">
                  <a:extLst>
                    <a:ext uri="{9D8B030D-6E8A-4147-A177-3AD203B41FA5}">
                      <a16:colId xmlns:a16="http://schemas.microsoft.com/office/drawing/2014/main" xmlns="" val="3854589377"/>
                    </a:ext>
                  </a:extLst>
                </a:gridCol>
              </a:tblGrid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Bictegravir</a:t>
                      </a:r>
                      <a:endParaRPr kumimoji="0" lang="en-GB" altLang="fr-F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anose="020F050202020403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FTC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TAF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3631865"/>
                  </a:ext>
                </a:extLst>
              </a:tr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AUC</a:t>
                      </a:r>
                      <a:r>
                        <a:rPr lang="fr-FR" sz="1400" b="1" i="0" u="none" strike="noStrike" kern="1200" baseline="-2500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tau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hr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*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ng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/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mL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)</a:t>
                      </a:r>
                      <a:r>
                        <a:rPr lang="en-GB" altLang="fr-FR" sz="1400" b="1" dirty="0">
                          <a:solidFill>
                            <a:srgbClr val="000066"/>
                          </a:solidFill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400" b="1" dirty="0">
                          <a:solidFill>
                            <a:srgbClr val="000066"/>
                          </a:solidFill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Mean (% CV ; min-max</a:t>
                      </a:r>
                      <a:endParaRPr lang="fr-FR" sz="1400" b="1" i="0" u="none" strike="noStrike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96 181.5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(33.5 ; 36 194-154 317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10 896.4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(29.8 ; 5 602.3-20 773.3)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206.0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(51.2 ; 101.5-458.4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)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61568082"/>
                  </a:ext>
                </a:extLst>
              </a:tr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C</a:t>
                      </a:r>
                      <a:r>
                        <a:rPr lang="fr-FR" sz="1400" b="1" i="0" u="none" strike="noStrike" kern="1200" baseline="-2500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max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ng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/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mL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400" b="1" dirty="0">
                          <a:solidFill>
                            <a:srgbClr val="000066"/>
                          </a:solidFill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Mean (% CV ; min-max)</a:t>
                      </a:r>
                      <a:endParaRPr lang="fr-FR" sz="1400" b="1" i="0" u="none" strike="noStrike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6 704.7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(27.5 ; 3 550-9 550)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1 868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(34.5 ; 822-3 220)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225.5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(68.3 ; 73.3-713)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49175696"/>
                  </a:ext>
                </a:extLst>
              </a:tr>
              <a:tr h="6651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C</a:t>
                      </a:r>
                      <a:r>
                        <a:rPr lang="fr-FR" sz="1400" b="1" i="0" u="none" strike="noStrike" kern="1200" baseline="-2500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tau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ng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/</a:t>
                      </a: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mL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) *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fr-FR" sz="1400" b="1" dirty="0">
                          <a:solidFill>
                            <a:srgbClr val="000066"/>
                          </a:solidFill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Mean (% CV ; min-max)</a:t>
                      </a:r>
                      <a:endParaRPr lang="en-GB" altLang="fr-FR" sz="1100" b="1" dirty="0">
                        <a:solidFill>
                          <a:srgbClr val="000066"/>
                        </a:solidFill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2 311.7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(40.7 ; 429-4 030)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80.9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(37.1 ; 39.5-172.0)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-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33507909"/>
                  </a:ext>
                </a:extLst>
              </a:tr>
              <a:tr h="6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T</a:t>
                      </a:r>
                      <a:r>
                        <a:rPr lang="mr-IN" sz="1400" b="1" i="0" u="none" strike="noStrike" kern="1200" baseline="-2500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max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(h)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endParaRPr lang="fr-FR" sz="1400" b="1" i="0" u="none" strike="noStrike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Arial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Median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(Q1-Q3)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	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1.53 (1.00-2.07)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1.50 (1.00-1.55)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0.53 (0.50-1.03)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51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t</a:t>
                      </a:r>
                      <a:r>
                        <a:rPr lang="mr-IN" sz="1400" b="1" i="0" u="none" strike="noStrike" kern="1200" baseline="-2500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1/2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(h)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endParaRPr lang="fr-FR" sz="1400" b="1" i="0" u="none" strike="noStrike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Arial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i="0" u="none" strike="noStrike" kern="1200" baseline="0" dirty="0" err="1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Median</a:t>
                      </a:r>
                      <a:r>
                        <a:rPr lang="fr-FR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 (Q1-Q3)</a:t>
                      </a:r>
                      <a:r>
                        <a:rPr lang="mr-IN" sz="1400" b="1" i="0" u="none" strike="noStrike" kern="1200" baseline="0" dirty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Arial"/>
                        </a:rPr>
                        <a:t>	</a:t>
                      </a: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15.93 (14.50-17.78)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6.66 (6.32-7.17)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anose="020B0600070205080204" pitchFamily="34" charset="-128"/>
                          <a:cs typeface="Arial"/>
                        </a:rPr>
                        <a:t>0.42 (0.36-0.49)</a:t>
                      </a: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n-lt"/>
                        <a:ea typeface="ＭＳ Ｐゴシック" panose="020B0600070205080204" pitchFamily="34" charset="-128"/>
                        <a:cs typeface="Arial"/>
                      </a:endParaRPr>
                    </a:p>
                  </a:txBody>
                  <a:tcPr marL="90000" marR="90000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0" name="Espace réservé du contenu 2">
            <a:extLst>
              <a:ext uri="{FF2B5EF4-FFF2-40B4-BE49-F238E27FC236}">
                <a16:creationId xmlns:a16="http://schemas.microsoft.com/office/drawing/2014/main" xmlns="" id="{4FB095DD-C166-4A86-9BBB-EFCD51A892EF}"/>
              </a:ext>
            </a:extLst>
          </p:cNvPr>
          <p:cNvSpPr txBox="1">
            <a:spLocks/>
          </p:cNvSpPr>
          <p:nvPr/>
        </p:nvSpPr>
        <p:spPr bwMode="auto">
          <a:xfrm>
            <a:off x="539552" y="1245358"/>
            <a:ext cx="8208912" cy="45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marL="0" indent="0" algn="ctr">
              <a:lnSpc>
                <a:spcPts val="2275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Steady-state pharmacokinetic parameters of BIC/F/TAF (N = 17)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51520" y="5883031"/>
            <a:ext cx="8209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0066"/>
                </a:solidFill>
              </a:rPr>
              <a:t>* BIC mean C</a:t>
            </a:r>
            <a:r>
              <a:rPr lang="en-US" sz="1400" baseline="-25000">
                <a:solidFill>
                  <a:srgbClr val="000066"/>
                </a:solidFill>
              </a:rPr>
              <a:t>tau</a:t>
            </a:r>
            <a:r>
              <a:rPr lang="en-US" sz="1400">
                <a:solidFill>
                  <a:srgbClr val="000066"/>
                </a:solidFill>
              </a:rPr>
              <a:t> about 14 times higher than the protein adjusted effective concentration (162 ng/mL) against wild type HIV-1 virus.</a:t>
            </a:r>
          </a:p>
        </p:txBody>
      </p:sp>
    </p:spTree>
    <p:extLst>
      <p:ext uri="{BB962C8B-B14F-4D97-AF65-F5344CB8AC3E}">
        <p14:creationId xmlns:p14="http://schemas.microsoft.com/office/powerpoint/2010/main" val="2878839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ce réservé du contenu 2">
            <a:extLst>
              <a:ext uri="{FF2B5EF4-FFF2-40B4-BE49-F238E27FC236}">
                <a16:creationId xmlns:a16="http://schemas.microsoft.com/office/drawing/2014/main" xmlns="" id="{5CE6983C-7670-4806-9694-E101777A455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0" y="1150938"/>
            <a:ext cx="9036050" cy="530383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fr-FR" sz="2400" b="1" dirty="0">
                <a:latin typeface="Calibri" panose="020F0502020204030204" pitchFamily="34" charset="0"/>
                <a:ea typeface="ＭＳ Ｐゴシック" panose="020B0600070205080204" pitchFamily="34" charset="-128"/>
              </a:rPr>
              <a:t>Summary of week 48 results</a:t>
            </a:r>
            <a:endParaRPr lang="en-US" altLang="fr-FR" sz="1800" dirty="0">
              <a:ea typeface="ＭＳ Ｐゴシック" panose="020B0600070205080204" pitchFamily="34" charset="-128"/>
            </a:endParaRP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Initial HIV-1 therapy with BIC/F/TAF was non inferior to DTG/ABC/3TC </a:t>
            </a:r>
            <a:br>
              <a:rPr lang="en-US" altLang="fr-FR" sz="2000" dirty="0">
                <a:ea typeface="ＭＳ Ｐゴシック" panose="020B0600070205080204" pitchFamily="34" charset="-128"/>
              </a:rPr>
            </a:br>
            <a:r>
              <a:rPr lang="en-US" altLang="fr-FR" sz="2000" dirty="0">
                <a:ea typeface="ＭＳ Ｐゴシック" panose="020B0600070205080204" pitchFamily="34" charset="-128"/>
              </a:rPr>
              <a:t>at W48 by snapshot algorithm </a:t>
            </a:r>
          </a:p>
          <a:p>
            <a:pPr lvl="2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92.4% of patients on BIC/F/TAF and 93.0% of patients on DTG/ABC/3TC had HIV-1 RNA &lt; 50 copies/mL </a:t>
            </a:r>
          </a:p>
          <a:p>
            <a:pPr lvl="2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Sensitivity analyses confirmed non inferiority </a:t>
            </a: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No treatment emergent resistance </a:t>
            </a:r>
          </a:p>
          <a:p>
            <a:pPr lvl="1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BIC/F/TAF was well tolerated, with no adverse events leading to discontinuation </a:t>
            </a:r>
          </a:p>
          <a:p>
            <a:pPr lvl="2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Nausea was reported significantly more frequently in patients treated with DTG/ABC/3TC (p &lt; 0.001) </a:t>
            </a:r>
          </a:p>
          <a:p>
            <a:pPr lvl="2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Gastrointestinal, neuropsychiatric, and sleep-related symptoms were reported more frequently in patients treated with DTG/ABC/3TC </a:t>
            </a:r>
          </a:p>
          <a:p>
            <a:pPr lvl="2">
              <a:spcBef>
                <a:spcPts val="600"/>
              </a:spcBef>
            </a:pPr>
            <a:r>
              <a:rPr lang="en-US" altLang="fr-FR" sz="2000" dirty="0">
                <a:ea typeface="ＭＳ Ｐゴシック" panose="020B0600070205080204" pitchFamily="34" charset="-128"/>
              </a:rPr>
              <a:t>Changes from baseline in bone mineral density, lipid parameters and renal markers were comparable between treatment arms </a:t>
            </a:r>
          </a:p>
          <a:p>
            <a:pPr lvl="1">
              <a:spcBef>
                <a:spcPts val="600"/>
              </a:spcBef>
            </a:pPr>
            <a:endParaRPr lang="en-US" altLang="fr-FR" sz="2000" dirty="0">
              <a:ea typeface="ＭＳ Ｐゴシック" panose="020B0600070205080204" pitchFamily="34" charset="-128"/>
            </a:endParaRPr>
          </a:p>
        </p:txBody>
      </p:sp>
      <p:grpSp>
        <p:nvGrpSpPr>
          <p:cNvPr id="15363" name="Grouper 25">
            <a:extLst>
              <a:ext uri="{FF2B5EF4-FFF2-40B4-BE49-F238E27FC236}">
                <a16:creationId xmlns:a16="http://schemas.microsoft.com/office/drawing/2014/main" xmlns="" id="{5A39AEC5-5277-4778-AF5D-2FE4225A50E1}"/>
              </a:ext>
            </a:extLst>
          </p:cNvPr>
          <p:cNvGrpSpPr>
            <a:grpSpLocks/>
          </p:cNvGrpSpPr>
          <p:nvPr/>
        </p:nvGrpSpPr>
        <p:grpSpPr bwMode="auto">
          <a:xfrm>
            <a:off x="0" y="6570663"/>
            <a:ext cx="1393825" cy="287337"/>
            <a:chOff x="0" y="6570663"/>
            <a:chExt cx="1393200" cy="288111"/>
          </a:xfrm>
        </p:grpSpPr>
        <p:sp>
          <p:nvSpPr>
            <p:cNvPr id="15365" name="AutoShape 162">
              <a:extLst>
                <a:ext uri="{FF2B5EF4-FFF2-40B4-BE49-F238E27FC236}">
                  <a16:creationId xmlns:a16="http://schemas.microsoft.com/office/drawing/2014/main" xmlns="" id="{953E7FF9-84A8-499A-A77F-829F08564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defTabSz="914400" eaLnBrk="1" hangingPunct="1"/>
              <a:endParaRPr lang="en-GB" altLang="fr-FR" sz="1800" b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66" name="ZoneTexte 23">
              <a:extLst>
                <a:ext uri="{FF2B5EF4-FFF2-40B4-BE49-F238E27FC236}">
                  <a16:creationId xmlns:a16="http://schemas.microsoft.com/office/drawing/2014/main" xmlns="" id="{070FBAE1-FE15-477E-8D38-A47BF505B5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767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defTabSz="914400" eaLnBrk="1" hangingPunct="1"/>
              <a:r>
                <a:rPr lang="en-GB" altLang="fr-FR" sz="1200" b="1" i="1" dirty="0">
                  <a:solidFill>
                    <a:srgbClr val="333399"/>
                  </a:solidFill>
                  <a:latin typeface="Cambria" panose="02040503050406030204" pitchFamily="18" charset="0"/>
                </a:rPr>
                <a:t>GS-US-380-1489</a:t>
              </a:r>
            </a:p>
          </p:txBody>
        </p:sp>
      </p:grpSp>
      <p:sp>
        <p:nvSpPr>
          <p:cNvPr id="15364" name="Rectangle 27">
            <a:extLst>
              <a:ext uri="{FF2B5EF4-FFF2-40B4-BE49-F238E27FC236}">
                <a16:creationId xmlns:a16="http://schemas.microsoft.com/office/drawing/2014/main" xmlns="" id="{5AEC8396-91E3-4493-AC8E-AF529BA7E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7754938" cy="1106488"/>
          </a:xfrm>
        </p:spPr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Study GS-US-380-1489: BIC/F/TAF QD vs DTG/ABC/3TC QD</a:t>
            </a:r>
          </a:p>
        </p:txBody>
      </p:sp>
      <p:sp>
        <p:nvSpPr>
          <p:cNvPr id="8" name="ZoneTexte 69">
            <a:extLst>
              <a:ext uri="{FF2B5EF4-FFF2-40B4-BE49-F238E27FC236}">
                <a16:creationId xmlns:a16="http://schemas.microsoft.com/office/drawing/2014/main" xmlns="" id="{B878C313-8D96-4375-8A03-C702A09C3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936" y="6553201"/>
            <a:ext cx="5119489" cy="28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fr-FR" altLang="fr-FR" sz="1200" i="1" dirty="0">
                <a:solidFill>
                  <a:srgbClr val="CC3300"/>
                </a:solidFill>
              </a:rPr>
              <a:t>Gallant J. Lancet. 2017 </a:t>
            </a:r>
            <a:r>
              <a:rPr lang="fr-FR" altLang="fr-FR" sz="1200" i="1" dirty="0" err="1">
                <a:solidFill>
                  <a:srgbClr val="CC3300"/>
                </a:solidFill>
              </a:rPr>
              <a:t>Nov</a:t>
            </a:r>
            <a:r>
              <a:rPr lang="fr-FR" altLang="fr-FR" sz="1200" i="1" dirty="0">
                <a:solidFill>
                  <a:srgbClr val="CC3300"/>
                </a:solidFill>
              </a:rPr>
              <a:t> 4;390(10107):2063-2072</a:t>
            </a:r>
            <a:endParaRPr lang="en-GB" altLang="fr-FR" sz="1200" i="1" dirty="0">
              <a:solidFill>
                <a:srgbClr val="CC330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891</Words>
  <Application>Microsoft Office PowerPoint</Application>
  <PresentationFormat>Affichage à l'écran (4:3)</PresentationFormat>
  <Paragraphs>285</Paragraphs>
  <Slides>8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ARV_trials_2017</vt:lpstr>
      <vt:lpstr>Comparison of INSTI vs INSTI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  <vt:lpstr>Study GS-US-380-1489: BIC/F/TAF QD vs DTG/ABC/3TC QD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creator>www.arv-trial.com</dc:creator>
  <cp:lastModifiedBy>Utilisateur</cp:lastModifiedBy>
  <cp:revision>121</cp:revision>
  <dcterms:created xsi:type="dcterms:W3CDTF">2014-10-03T08:25:11Z</dcterms:created>
  <dcterms:modified xsi:type="dcterms:W3CDTF">2018-01-31T14:18:37Z</dcterms:modified>
</cp:coreProperties>
</file>