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57" r:id="rId3"/>
    <p:sldId id="258" r:id="rId4"/>
    <p:sldId id="259" r:id="rId5"/>
    <p:sldId id="261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333399"/>
    <a:srgbClr val="FFFFFF"/>
    <a:srgbClr val="CC3300"/>
    <a:srgbClr val="DDDDDD"/>
    <a:srgbClr val="45BD83"/>
    <a:srgbClr val="C0C0C0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2730" y="-23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A54D557A-FB8A-48AA-9D5C-8411F56DFF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EE4C06-BD21-48D6-90AF-E39AF48BA9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C6AB9-F7A8-4F43-8551-AC99AAE4B04A}" type="datetimeFigureOut">
              <a:rPr lang="fr-FR" altLang="fr-FR"/>
              <a:pPr/>
              <a:t>31/01/2018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660582CE-3BC7-4C5D-808E-F92D0BFC9D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52CFCA9B-7000-4ABC-8B84-6ACD89605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7A2A162-1452-494A-8E82-54F4666757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00E0F8F-0333-445C-A225-3601D03FE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073D905-D309-4F71-AE76-337B2760E0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779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03A76A00-15C0-4CBE-A7E7-ABD6720E4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DA263C92-0B89-4E1E-815A-E4542D6D1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E0195AA6-31D9-49CC-86C2-99F42A035E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BA95C5EC-5374-4EB2-92AF-BEA8136C75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1007A96-69C2-4243-91D1-E7FFCCF9506D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xmlns="" id="{35E19D1E-A7E8-4827-87BE-0ECB74831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8298CA0D-9812-41B1-BABC-B54D3DA6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xmlns="" id="{128E1204-4223-468C-8FBC-A0867C73FD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F2DE33FC-CB0E-4221-BDA4-00947F879EF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BF08E71-55AD-40C8-A370-7B5B959AB0B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xmlns="" id="{99C7B6C1-F7C2-4BB6-8E0E-DE30F3182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B0101EFB-A9C6-4DD0-8184-9B9396EFD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xmlns="" id="{94C00EC3-8AD6-48E6-89BD-7496172AFB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xmlns="" id="{A0D8C7F2-01BD-48DB-A599-DFFCB276D76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E1CCD9E-4D61-4FA3-8EEE-2FF7C6EBFD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xmlns="" id="{E47AEC81-D6E2-4405-8A5A-6EDC29FF7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223E42CE-5881-46C1-90D0-4FCA50AC8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xmlns="" id="{879158F7-15F1-41C2-8196-B47A3A0856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xmlns="" id="{9C9DDFA9-A63B-4B8E-9129-F6E81F7C5A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ADCD366-D727-432B-AEC8-FAF67ED96706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xmlns="" id="{E80FDB25-FC8A-4974-8D6E-152AD7EE03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6AE0156C-9956-403D-B0F4-8DD128287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CC97A631-10C5-4E16-A1E9-A9D99B94B12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35B85450-FAD7-4E7C-8A0F-16FF8A33EE8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C200902-C58B-4C07-9BD4-8111A23EDECB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xmlns="" id="{F132E5AB-2586-4393-B528-9E100364A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AE59C7AB-567D-4716-BF08-23F589D45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xmlns="" id="{398EA240-B23D-4EF5-9EFB-48FDA7B26C3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xmlns="" id="{16B3B2B2-C7CE-42C5-B2B3-936FCF8791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AE57928-60C7-4694-9614-E6634E686F91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D2070673-65D7-4458-9A99-09B12E463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DD86455-9647-45F0-B3E6-268AB4BB8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xmlns="" id="{6666CC7F-53FE-4B66-8961-CBAE67B76E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63C8F17C-1972-4531-8041-AF3B0233BB4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DA833AD-CFF1-4AFF-A37A-D4C1A7B3CA79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6598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82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4627E9B-CE09-4CB1-87BB-1A40E4ED6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1E2001D3-16AE-4796-921A-20DCA02AE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xmlns="" id="{5CF42DD3-2164-4E5D-8D09-C8C3F0FD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INSTI vs INSTI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xmlns="" id="{BDDB2BAB-ECEE-4DA8-97CF-CFF4268F4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QDMRK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SPRING-2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ONCEMRK</a:t>
            </a:r>
          </a:p>
          <a:p>
            <a:r>
              <a:rPr lang="fr-FR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GS-US-380-1489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GS-US-380-1490</a:t>
            </a:r>
          </a:p>
          <a:p>
            <a:endParaRPr lang="fr-FR" altLang="fr-FR" sz="2800" b="1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122" name="Grouper 25">
            <a:extLst>
              <a:ext uri="{FF2B5EF4-FFF2-40B4-BE49-F238E27FC236}">
                <a16:creationId xmlns:a16="http://schemas.microsoft.com/office/drawing/2014/main" xmlns="" id="{25FA8251-8439-41B3-9F9F-2A99E5C11BF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xmlns="" id="{2C3322CE-49F3-42A0-AEBA-E28055B35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xmlns="" id="{7E01F723-F80B-4CBC-A907-101139B18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54D9B783-A600-47BF-9D20-F7FC5E38B864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xmlns="" id="{B1E46591-2152-44AF-BF04-34521816E58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810744" y="248240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xmlns="" id="{53738C8F-8E2B-4574-BA2E-47BF31DE2D07}"/>
              </a:ext>
            </a:extLst>
          </p:cNvPr>
          <p:cNvSpPr>
            <a:spLocks/>
          </p:cNvSpPr>
          <p:nvPr/>
        </p:nvSpPr>
        <p:spPr bwMode="auto">
          <a:xfrm>
            <a:off x="34925" y="5128220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 dirty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Non inferiority of BIC/F/TAF at W48: % HIV RNA &lt; 50 c/mL by intention to treat, snapshot analysis (lower margin of the 2-sided 95.002% CI for the difference= -12%, 95% power)</a:t>
            </a:r>
            <a:endParaRPr lang="en-GB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BDB70FC5-7E6D-4A12-AC79-E4E686137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89189"/>
              </p:ext>
            </p:extLst>
          </p:nvPr>
        </p:nvGraphicFramePr>
        <p:xfrm>
          <a:off x="3862388" y="2420938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placebo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7D59314A-94AF-4E2F-AA2C-75FDD80B5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02022"/>
              </p:ext>
            </p:extLst>
          </p:nvPr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placebo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xmlns="" id="{BCF4B183-19B9-4CBC-9AF2-3ACB72BB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037" y="126876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xmlns="" id="{84700851-B3E1-4351-A652-3CB339B8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18" y="2205096"/>
            <a:ext cx="2247424" cy="208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years, ARV-naïve 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HLA B*5701 negative</a:t>
            </a:r>
          </a:p>
          <a:p>
            <a:pPr algn="ctr" defTabSz="914400" eaLnBrk="1" hangingPunct="1"/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50 mL/min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negative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FTC/3TC, TDF or ABC</a:t>
            </a: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xmlns="" id="{46115D8D-2EFD-4654-9F19-F1AA324D2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xmlns="" id="{AB44F1C9-C040-4449-8DA0-01A7D521843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340063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xmlns="" id="{FA8432DD-AE55-4262-93C4-82B8715E9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2" y="3284538"/>
            <a:ext cx="72128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xmlns="" id="{E192125A-89E4-4F39-A04A-6B9A26D3C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xmlns="" id="{65E48419-AD16-4DA6-A85E-66CE2E42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314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6EC5CE61-B68A-4CE7-9F96-DD040FE64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xmlns="" id="{D6A7D1AD-48F3-4338-9FE2-4D22D099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xmlns="" id="{9876FB3D-4689-4D87-A1A3-9F16628B8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xmlns="" id="{EC2E5E52-2A20-40B0-8DE4-0469BA645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xmlns="" id="{B08B95EC-411E-44E5-A2F0-DB4042051E41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xmlns="" id="{B74826FF-F94D-4FA8-8550-43047964C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xmlns="" id="{D2BA452D-12E3-4DC5-A206-45AC05B122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ZoneTexte 71">
            <a:extLst>
              <a:ext uri="{FF2B5EF4-FFF2-40B4-BE49-F238E27FC236}">
                <a16:creationId xmlns:a16="http://schemas.microsoft.com/office/drawing/2014/main" xmlns="" id="{1EB75909-EB94-491A-AC1A-FBEADD2C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345940"/>
            <a:ext cx="8713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 c/mL, 100 000-4000 000 c/mL or &gt; 100 000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or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at screening and geographic region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83568" y="4921423"/>
            <a:ext cx="2967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 : 50/200/25 mg, as STR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47F9F36C-858F-43EF-80C2-2A5A05D377F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5965553"/>
              </p:ext>
            </p:extLst>
          </p:nvPr>
        </p:nvGraphicFramePr>
        <p:xfrm>
          <a:off x="395288" y="1709738"/>
          <a:ext cx="8353425" cy="4599587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87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100 000 c/mL,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443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5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 / Other,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227" name="Rectangle 6">
            <a:extLst>
              <a:ext uri="{FF2B5EF4-FFF2-40B4-BE49-F238E27FC236}">
                <a16:creationId xmlns:a16="http://schemas.microsoft.com/office/drawing/2014/main" xmlns="" id="{DA27C1D0-B7B1-4758-B322-045FAE432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7229" name="Grouper 25">
            <a:extLst>
              <a:ext uri="{FF2B5EF4-FFF2-40B4-BE49-F238E27FC236}">
                <a16:creationId xmlns:a16="http://schemas.microsoft.com/office/drawing/2014/main" xmlns="" id="{71D6BC98-CBA6-4F86-859D-1E6ABDB4A78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1" name="AutoShape 162">
              <a:extLst>
                <a:ext uri="{FF2B5EF4-FFF2-40B4-BE49-F238E27FC236}">
                  <a16:creationId xmlns:a16="http://schemas.microsoft.com/office/drawing/2014/main" xmlns="" id="{B3E630CE-6852-4A15-A12A-3D78A6986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32" name="ZoneTexte 23">
              <a:extLst>
                <a:ext uri="{FF2B5EF4-FFF2-40B4-BE49-F238E27FC236}">
                  <a16:creationId xmlns:a16="http://schemas.microsoft.com/office/drawing/2014/main" xmlns="" id="{E12D0588-E938-4DDF-8307-39D9C4631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7230" name="Rectangle 27">
            <a:extLst>
              <a:ext uri="{FF2B5EF4-FFF2-40B4-BE49-F238E27FC236}">
                <a16:creationId xmlns:a16="http://schemas.microsoft.com/office/drawing/2014/main" xmlns="" id="{CC6131B2-A282-4B24-BD94-1281AEC6E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xmlns="" id="{3A735FDC-BC4F-4A3B-94BE-26AF640B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275" y="1128713"/>
            <a:ext cx="396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3117706-FA97-43D7-8F14-37D9AE5E8136}"/>
              </a:ext>
            </a:extLst>
          </p:cNvPr>
          <p:cNvGrpSpPr/>
          <p:nvPr/>
        </p:nvGrpSpPr>
        <p:grpSpPr>
          <a:xfrm>
            <a:off x="4948238" y="1916113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xmlns="" id="{6356B02F-C75A-40D1-BF69-76538D9C2C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xmlns="" id="{E8BE9F77-0CE1-49ED-9CD5-3837D9019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xmlns="" id="{FDB6C994-ABC1-4DEA-B5CE-2C38455537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xmlns="" id="{75DC12DC-02A4-4AFF-B57F-C4355924F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xmlns="" id="{8297E25B-855D-436C-8079-EFD672E3B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xmlns="" id="{6096509C-9CA6-49F1-AA8F-321835B3F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xmlns="" id="{185700A7-1440-466D-8AA5-A310AA2C4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xmlns="" id="{0F540E43-5324-4D84-AA99-195A2BCD1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xmlns="" id="{95B533DF-CBEF-464F-8E14-B2DB66589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488" y="3532188"/>
              <a:ext cx="519112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3.6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xmlns="" id="{3B9FEDD1-A28E-48ED-98DA-B2BD05C5C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0425" y="3384550"/>
              <a:ext cx="360363" cy="5238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- 4.8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xmlns="" id="{AA7555D9-D5C5-4B5B-87E4-3E0DD619C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0638" y="3027363"/>
              <a:ext cx="585787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- 0.6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xmlns="" id="{14D26867-0ABF-45BD-96D0-E4BE5E75D803}"/>
                </a:ext>
              </a:extLst>
            </p:cNvPr>
            <p:cNvCxnSpPr/>
            <p:nvPr/>
          </p:nvCxnSpPr>
          <p:spPr bwMode="auto">
            <a:xfrm>
              <a:off x="6084888" y="3482975"/>
              <a:ext cx="1150937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xmlns="" id="{B7E832CF-EA37-4F07-A1C6-ED256E583E66}"/>
                </a:ext>
              </a:extLst>
            </p:cNvPr>
            <p:cNvCxnSpPr/>
            <p:nvPr/>
          </p:nvCxnSpPr>
          <p:spPr bwMode="auto">
            <a:xfrm rot="16200000">
              <a:off x="6561931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xmlns="" id="{4975D95C-482A-42BA-8E3E-5AA5D743DB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xmlns="" id="{3E296A7B-BA48-4AED-B933-10D4B3D23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3841750" cy="3724275"/>
            <a:chOff x="615950" y="1557338"/>
            <a:chExt cx="3841750" cy="3724275"/>
          </a:xfrm>
        </p:grpSpPr>
        <p:grpSp>
          <p:nvGrpSpPr>
            <p:cNvPr id="9218" name="Grouper 2">
              <a:extLst>
                <a:ext uri="{FF2B5EF4-FFF2-40B4-BE49-F238E27FC236}">
                  <a16:creationId xmlns:a16="http://schemas.microsoft.com/office/drawing/2014/main" xmlns="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8"/>
              <a:ext cx="1801622" cy="623887"/>
              <a:chOff x="6821313" y="1737990"/>
              <a:chExt cx="1801505" cy="624749"/>
            </a:xfrm>
          </p:grpSpPr>
          <p:sp>
            <p:nvSpPr>
              <p:cNvPr id="9270" name="AutoShape 165">
                <a:extLst>
                  <a:ext uri="{FF2B5EF4-FFF2-40B4-BE49-F238E27FC236}">
                    <a16:creationId xmlns:a16="http://schemas.microsoft.com/office/drawing/2014/main" xmlns="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3" y="1760218"/>
                <a:ext cx="1801504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71" name="Rectangle 3">
                <a:extLst>
                  <a:ext uri="{FF2B5EF4-FFF2-40B4-BE49-F238E27FC236}">
                    <a16:creationId xmlns:a16="http://schemas.microsoft.com/office/drawing/2014/main" xmlns="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2" name="Rectangle 4">
                <a:extLst>
                  <a:ext uri="{FF2B5EF4-FFF2-40B4-BE49-F238E27FC236}">
                    <a16:creationId xmlns:a16="http://schemas.microsoft.com/office/drawing/2014/main" xmlns="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3" name="ZoneTexte 84">
                <a:extLst>
                  <a:ext uri="{FF2B5EF4-FFF2-40B4-BE49-F238E27FC236}">
                    <a16:creationId xmlns:a16="http://schemas.microsoft.com/office/drawing/2014/main" xmlns="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9274" name="ZoneTexte 85">
                <a:extLst>
                  <a:ext uri="{FF2B5EF4-FFF2-40B4-BE49-F238E27FC236}">
                    <a16:creationId xmlns:a16="http://schemas.microsoft.com/office/drawing/2014/main" xmlns="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5348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DTG/ABC/3TC</a:t>
                </a:r>
              </a:p>
            </p:txBody>
          </p:sp>
        </p:grp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xmlns="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42" y="1801813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xmlns="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709" y="4394200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xmlns="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553" y="4176713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6.7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xmlns="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442" y="175895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93.0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xmlns="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809" y="432117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2.5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xmlns="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846" y="423862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xmlns="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xmlns="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xmlns="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xmlns="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xmlns="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xmlns="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xmlns="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82391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xmlns="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863" y="4849813"/>
              <a:ext cx="8159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xmlns="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865688"/>
              <a:ext cx="666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xmlns="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xmlns="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xmlns="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xmlns="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xmlns="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xmlns="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xmlns="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xmlns="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xmlns="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14550"/>
              <a:ext cx="442913" cy="2627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xmlns="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078038"/>
              <a:ext cx="442912" cy="2663825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xmlns="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529138"/>
              <a:ext cx="442912" cy="21272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xmlns="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54525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xmlns="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98988"/>
              <a:ext cx="442913" cy="14287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xmlns="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670425"/>
              <a:ext cx="442912" cy="714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xmlns="" id="{5695B8B0-0910-41CF-882D-80EB665F07FE}"/>
              </a:ext>
            </a:extLst>
          </p:cNvPr>
          <p:cNvSpPr>
            <a:spLocks/>
          </p:cNvSpPr>
          <p:nvPr/>
        </p:nvSpPr>
        <p:spPr bwMode="auto">
          <a:xfrm>
            <a:off x="5291137" y="4365625"/>
            <a:ext cx="38338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Met criteria for resistance testing (HIV RNA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1 vs</a:t>
            </a:r>
            <a:r>
              <a:rPr lang="en-GB" altLang="fr-FR" sz="1600" baseline="30000" dirty="0">
                <a:solidFill>
                  <a:srgbClr val="000066"/>
                </a:solidFill>
              </a:rPr>
              <a:t> </a:t>
            </a:r>
            <a:r>
              <a:rPr lang="en-GB" altLang="fr-FR" sz="1600" dirty="0">
                <a:solidFill>
                  <a:srgbClr val="000066"/>
                </a:solidFill>
              </a:rPr>
              <a:t>DTG/ABC/3TC: 4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 </a:t>
            </a:r>
            <a:r>
              <a:rPr lang="fr-FR" altLang="fr-FR" sz="1600" dirty="0">
                <a:solidFill>
                  <a:srgbClr val="000066"/>
                </a:solidFill>
              </a:rPr>
              <a:t>No </a:t>
            </a:r>
            <a:r>
              <a:rPr lang="en-US" altLang="fr-FR" sz="1600" dirty="0">
                <a:solidFill>
                  <a:srgbClr val="000066"/>
                </a:solidFill>
              </a:rPr>
              <a:t>resistance emergence</a:t>
            </a:r>
            <a:endParaRPr lang="en-US" altLang="fr-FR" sz="2000" b="1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Mean CD4 increase at W48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BIC/F/TAF: + 233/mm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DTG/ABC/3TC: + 229/mm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xmlns="" id="{D58A6CDB-DD0B-4533-8E3E-54F59B36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445125"/>
            <a:ext cx="4028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HIV RNA &lt; 50 c/mL (per-protocol)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 dirty="0">
                <a:solidFill>
                  <a:srgbClr val="000066"/>
                </a:solidFill>
              </a:rPr>
              <a:t>	BIC/F/TAF: 99.3%</a:t>
            </a:r>
          </a:p>
          <a:p>
            <a:pPr marL="450850" lvl="1" indent="-1841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 dirty="0">
                <a:solidFill>
                  <a:srgbClr val="000066"/>
                </a:solidFill>
              </a:rPr>
              <a:t>	DTG/ABC/3TC: 98.6%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xmlns="" id="{CB365561-C2CB-4EC0-BF8A-45E570B8973B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xmlns="" id="{3416FDE0-6C2C-4FFC-8BAB-A2F35A62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xmlns="" id="{D5AC3090-B4BB-4639-BB6B-4AFF6835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xmlns="" id="{83CEB00D-AFE4-43F1-91D8-7DC6B74E3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65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E8DECCB4-32A5-4DC2-B2DA-1D36D58E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94371"/>
              </p:ext>
            </p:extLst>
          </p:nvPr>
        </p:nvGraphicFramePr>
        <p:xfrm>
          <a:off x="468313" y="1484313"/>
          <a:ext cx="8207375" cy="4565248"/>
        </p:xfrm>
        <a:graphic>
          <a:graphicData uri="http://schemas.openxmlformats.org/drawingml/2006/table">
            <a:tbl>
              <a:tblPr/>
              <a:tblGrid>
                <a:gridCol w="5111750">
                  <a:extLst>
                    <a:ext uri="{9D8B030D-6E8A-4147-A177-3AD203B41FA5}">
                      <a16:colId xmlns:a16="http://schemas.microsoft.com/office/drawing/2014/main" xmlns="" val="972412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95926065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xmlns="" val="1605139327"/>
                    </a:ext>
                  </a:extLst>
                </a:gridCol>
              </a:tblGrid>
              <a:tr h="413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86001"/>
                  </a:ext>
                </a:extLst>
              </a:tr>
              <a:tr h="238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events leading to study drug discontinuation, N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 *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6638092"/>
                  </a:ext>
                </a:extLst>
              </a:tr>
              <a:tr h="23484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 ≥ 5%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Diarrhea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Syphilis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Bronchitis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Abdominal pain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6.4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6.1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3.8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2.9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13.7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22.9 **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9.2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10.8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5.1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083519"/>
                  </a:ext>
                </a:extLst>
              </a:tr>
              <a:tr h="887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CK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LDL-cholesterol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Amylase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Neutropenia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1.6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3.2</a:t>
                      </a:r>
                    </a:p>
                  </a:txBody>
                  <a:tcPr marL="90000" marR="90000" marT="46781" marB="4678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691952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xmlns="" id="{A87F4D06-53C1-4269-AF1B-68C887F3E7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76600" y="1150938"/>
            <a:ext cx="32385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</a:t>
            </a:r>
            <a:endParaRPr lang="en-GB" altLang="fr-FR" sz="1800">
              <a:ea typeface="ＭＳ Ｐゴシック" panose="020B0600070205080204" pitchFamily="34" charset="-12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10A671D-A0F2-443E-81C5-12D96DF64129}"/>
              </a:ext>
            </a:extLst>
          </p:cNvPr>
          <p:cNvSpPr txBox="1"/>
          <p:nvPr/>
        </p:nvSpPr>
        <p:spPr>
          <a:xfrm>
            <a:off x="395536" y="6024439"/>
            <a:ext cx="668137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000066"/>
                </a:solidFill>
                <a:latin typeface="+mn-lt"/>
                <a:ea typeface="ＭＳ Ｐゴシック" charset="0"/>
              </a:rPr>
              <a:t>* 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Nausea, rash ; thrombocytopenia ; chronic pancreatitis, </a:t>
            </a:r>
            <a:r>
              <a:rPr lang="en-GB" sz="14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steatorrhea</a:t>
            </a: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 ; depression</a:t>
            </a:r>
          </a:p>
          <a:p>
            <a:pPr lvl="0"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** </a:t>
            </a:r>
            <a:r>
              <a:rPr lang="mr-IN" sz="14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charset="-128"/>
              </a:rPr>
              <a:t>p &lt; 0.001</a:t>
            </a:r>
          </a:p>
        </p:txBody>
      </p:sp>
      <p:sp>
        <p:nvSpPr>
          <p:cNvPr id="11289" name="ZoneTexte 69">
            <a:extLst>
              <a:ext uri="{FF2B5EF4-FFF2-40B4-BE49-F238E27FC236}">
                <a16:creationId xmlns:a16="http://schemas.microsoft.com/office/drawing/2014/main" xmlns="" id="{E7B4B2D2-559A-4712-9436-4CB0EFFB0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6553200"/>
            <a:ext cx="69196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xmlns="" id="{6129E84B-E6A4-4D3F-9C45-859E0536AB1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xmlns="" id="{118BF162-0E82-4BBA-996D-CDE117D44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xmlns="" id="{40846612-9207-43E4-9C6D-9B1E81501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xmlns="" id="{F48758B1-898A-4B5D-9186-D974B647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727D1726-0D68-4B5B-99E0-5062FC635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48085"/>
              </p:ext>
            </p:extLst>
          </p:nvPr>
        </p:nvGraphicFramePr>
        <p:xfrm>
          <a:off x="468313" y="1773238"/>
          <a:ext cx="8207375" cy="3790950"/>
        </p:xfrm>
        <a:graphic>
          <a:graphicData uri="http://schemas.openxmlformats.org/drawingml/2006/table">
            <a:tbl>
              <a:tblPr/>
              <a:tblGrid>
                <a:gridCol w="51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5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314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 change in eGFR (Cockroft-Gault), mL/min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7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Median percent changes in quantitative proteinuria,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Urine albumin: creatinine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Retinol binding protein : creatinine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Beta2-microglobulin : creatinine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0.6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- 23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Mean % changes in bone mineral density,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Hip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Spine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- 0.78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- 0.83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- 1.02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Mean changes in fasting lipids, mg/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339" name="Espace réservé du contenu 2">
            <a:extLst>
              <a:ext uri="{FF2B5EF4-FFF2-40B4-BE49-F238E27FC236}">
                <a16:creationId xmlns:a16="http://schemas.microsoft.com/office/drawing/2014/main" xmlns="" id="{2F7132C7-8923-4B17-870F-B38F648622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233488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Renal parameters, bone mineral density and lipid changes at W48</a:t>
            </a:r>
            <a:endParaRPr lang="en-GB" altLang="fr-FR" sz="1800" dirty="0">
              <a:ea typeface="ＭＳ Ｐゴシック" panose="020B0600070205080204" pitchFamily="34" charset="-128"/>
            </a:endParaRPr>
          </a:p>
        </p:txBody>
      </p:sp>
      <p:sp>
        <p:nvSpPr>
          <p:cNvPr id="13340" name="ZoneTexte 1">
            <a:extLst>
              <a:ext uri="{FF2B5EF4-FFF2-40B4-BE49-F238E27FC236}">
                <a16:creationId xmlns:a16="http://schemas.microsoft.com/office/drawing/2014/main" xmlns="" id="{CE20732E-436F-4195-9EF8-EECB12ABF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5562600"/>
            <a:ext cx="82216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None of the differences between groups were significant</a:t>
            </a:r>
          </a:p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+mj-lt"/>
              </a:rPr>
              <a:t>No discontinuations due to renal adverse events and no proximal tubulopathy in either arm </a:t>
            </a:r>
          </a:p>
        </p:txBody>
      </p:sp>
      <p:grpSp>
        <p:nvGrpSpPr>
          <p:cNvPr id="13342" name="Grouper 25">
            <a:extLst>
              <a:ext uri="{FF2B5EF4-FFF2-40B4-BE49-F238E27FC236}">
                <a16:creationId xmlns:a16="http://schemas.microsoft.com/office/drawing/2014/main" xmlns="" id="{FCEC88A3-9E59-49AE-81F9-DCC8FF1AB235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4" name="AutoShape 162">
              <a:extLst>
                <a:ext uri="{FF2B5EF4-FFF2-40B4-BE49-F238E27FC236}">
                  <a16:creationId xmlns:a16="http://schemas.microsoft.com/office/drawing/2014/main" xmlns="" id="{1857A091-87A6-40B3-A824-874CD85E9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5" name="ZoneTexte 23">
              <a:extLst>
                <a:ext uri="{FF2B5EF4-FFF2-40B4-BE49-F238E27FC236}">
                  <a16:creationId xmlns:a16="http://schemas.microsoft.com/office/drawing/2014/main" xmlns="" id="{44F9083E-5C40-49BA-8FAE-86ECCC5CB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3343" name="Rectangle 27">
            <a:extLst>
              <a:ext uri="{FF2B5EF4-FFF2-40B4-BE49-F238E27FC236}">
                <a16:creationId xmlns:a16="http://schemas.microsoft.com/office/drawing/2014/main" xmlns="" id="{D8DAAFD7-E813-48F8-9BE5-6310548ED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" name="Grouper 25">
            <a:extLst>
              <a:ext uri="{FF2B5EF4-FFF2-40B4-BE49-F238E27FC236}">
                <a16:creationId xmlns:a16="http://schemas.microsoft.com/office/drawing/2014/main" xmlns="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" name="AutoShape 162">
              <a:extLst>
                <a:ext uri="{FF2B5EF4-FFF2-40B4-BE49-F238E27FC236}">
                  <a16:creationId xmlns:a16="http://schemas.microsoft.com/office/drawing/2014/main" xmlns="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>
              <a:extLst>
                <a:ext uri="{FF2B5EF4-FFF2-40B4-BE49-F238E27FC236}">
                  <a16:creationId xmlns:a16="http://schemas.microsoft.com/office/drawing/2014/main" xmlns="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graphicFrame>
        <p:nvGraphicFramePr>
          <p:cNvPr id="9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94085"/>
              </p:ext>
            </p:extLst>
          </p:nvPr>
        </p:nvGraphicFramePr>
        <p:xfrm>
          <a:off x="251520" y="1795228"/>
          <a:ext cx="8712967" cy="3990672"/>
        </p:xfrm>
        <a:graphic>
          <a:graphicData uri="http://schemas.openxmlformats.org/drawingml/2006/table">
            <a:tbl>
              <a:tblPr/>
              <a:tblGrid>
                <a:gridCol w="2177040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2180260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23272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8391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AUC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96 181.5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(33.5 ; 36 194-154 317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10 896.4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(29.8 ; 5 602.3-20 773.3)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206.0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(51.2 ; 101.5-458.4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6 704.7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(27.5 ; 3 550-9 550)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1 868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(34.5 ; 822-3 220)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225.5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(68.3 ; 73.3-713)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2 311.7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(40.7 ; 429-4 030)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80.9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(37.1 ; 39.5-172.0)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1.53 (1.00-2.07)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1.50 (1.00-1.55)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0.53 (0.50-1.03)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15.93 (14.50-17.78)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6.66 (6.32-7.17)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0.42 (0.36-0.49)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539552" y="1245358"/>
            <a:ext cx="8208912" cy="45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Steady-state pharmacokinetic parameters of BIC/F/TAF (N = 17)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1520" y="5883031"/>
            <a:ext cx="820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* BIC mean C</a:t>
            </a:r>
            <a:r>
              <a:rPr lang="en-US" sz="1400" baseline="-25000">
                <a:solidFill>
                  <a:srgbClr val="000066"/>
                </a:solidFill>
              </a:rPr>
              <a:t>tau</a:t>
            </a:r>
            <a:r>
              <a:rPr lang="en-US" sz="1400">
                <a:solidFill>
                  <a:srgbClr val="000066"/>
                </a:solidFill>
              </a:rPr>
              <a:t> about 14 times higher than the protein adjusted effective concentration (162 ng/mL) against wild type HIV-1 virus.</a:t>
            </a:r>
          </a:p>
        </p:txBody>
      </p:sp>
    </p:spTree>
    <p:extLst>
      <p:ext uri="{BB962C8B-B14F-4D97-AF65-F5344CB8AC3E}">
        <p14:creationId xmlns:p14="http://schemas.microsoft.com/office/powerpoint/2010/main" val="287883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xmlns="" id="{5CE6983C-7670-4806-9694-E101777A45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48 results</a:t>
            </a:r>
            <a:endParaRPr lang="en-U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Initial HIV-1 therapy with BIC/F/TAF was non inferior to DTG/ABC/3TC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at W48 by snapshot algorithm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92.4% of patients on BIC/F/TAF and 93.0% of patients on DTG/ABC/3TC had HIV-1 RNA &lt; 50 copies/mL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Sensitivity analyses confirmed non inferiority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treatment emergent resistance 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BIC/F/TAF was well tolerated, with no adverse events leading to discontinuation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Nausea was reported significantly more frequently in patients treated with DTG/ABC/3TC (p &lt; 0.001)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Gastrointestinal, neuropsychiatric, and sleep-related symptoms were reported more frequently in patients treated with DTG/ABC/3TC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Changes from baseline in bone mineral density, lipid parameters and renal markers were comparable between treatment arms </a:t>
            </a:r>
          </a:p>
          <a:p>
            <a:pPr lvl="1">
              <a:spcBef>
                <a:spcPts val="600"/>
              </a:spcBef>
            </a:pPr>
            <a:endParaRPr lang="en-US" altLang="fr-FR" sz="2000" dirty="0">
              <a:ea typeface="ＭＳ Ｐゴシック" panose="020B0600070205080204" pitchFamily="34" charset="-128"/>
            </a:endParaRP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xmlns="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xmlns="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xmlns="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xmlns="" id="{5AEC8396-91E3-4493-AC8E-AF529BA7E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GS-US-380-1489: BIC/F/TAF QD vs DTG/ABC/3TC QD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891</Words>
  <Application>Microsoft Office PowerPoint</Application>
  <PresentationFormat>Affichage à l'écran (4:3)</PresentationFormat>
  <Paragraphs>285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Comparison of INSTI vs INSTI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  <vt:lpstr>Study GS-US-380-1489: BIC/F/TAF QD vs DTG/ABC/3TC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Utilisateur</cp:lastModifiedBy>
  <cp:revision>121</cp:revision>
  <dcterms:created xsi:type="dcterms:W3CDTF">2014-10-03T08:25:11Z</dcterms:created>
  <dcterms:modified xsi:type="dcterms:W3CDTF">2018-01-31T14:18:37Z</dcterms:modified>
</cp:coreProperties>
</file>