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75" r:id="rId2"/>
    <p:sldId id="257" r:id="rId3"/>
    <p:sldId id="258" r:id="rId4"/>
    <p:sldId id="267" r:id="rId5"/>
    <p:sldId id="260" r:id="rId6"/>
    <p:sldId id="264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0066"/>
    <a:srgbClr val="333399"/>
    <a:srgbClr val="008000"/>
    <a:srgbClr val="660066"/>
    <a:srgbClr val="CC3300"/>
    <a:srgbClr val="CC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 showGuides="1">
      <p:cViewPr>
        <p:scale>
          <a:sx n="90" d="100"/>
          <a:sy n="90" d="100"/>
        </p:scale>
        <p:origin x="-3018" y="-462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B1FE7C0B-1CC9-4F29-A879-DDF66EDCDE39}" type="datetime1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" charset="0"/>
              </a:defRPr>
            </a:lvl1pPr>
          </a:lstStyle>
          <a:p>
            <a:pPr>
              <a:defRPr/>
            </a:pPr>
            <a:fld id="{56EF23EF-55E8-42D9-BCEA-48B7DE99A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941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1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45ADA2C-5482-4DC6-A3B5-A6CAD07EDA29}" type="slidenum">
              <a:rPr lang="fr-FR" sz="1200">
                <a:latin typeface="Calibri" pitchFamily="-1" charset="0"/>
              </a:rPr>
              <a:pPr algn="r" defTabSz="850900"/>
              <a:t>1</a:t>
            </a:fld>
            <a:endParaRPr lang="fr-FR" sz="1200">
              <a:latin typeface="Calibri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25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1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11563B6-8636-4A15-9A3E-49F5F8537EA2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8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1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EEB8DD8-6D16-4F84-B676-A74C720339E7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0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1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B157EF0-D6C3-47F5-BE78-E43C7C40E007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2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1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1EA1600-F8C9-4D22-A14F-AA6CA6458387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90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-1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C0816BB-37AB-4CAE-BE16-620F0B748D10}" type="slidenum">
              <a:rPr lang="fr-FR" sz="1200">
                <a:latin typeface="Calibri" pitchFamily="-1" charset="0"/>
              </a:rPr>
              <a:pPr algn="r" defTabSz="850900"/>
              <a:t>6</a:t>
            </a:fld>
            <a:endParaRPr lang="fr-FR" sz="1200">
              <a:latin typeface="Calibri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6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1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D038B86-8973-49F7-B5CF-980C458AB043}" type="slidenum">
              <a:rPr lang="fr-FR" sz="1200">
                <a:solidFill>
                  <a:srgbClr val="000000"/>
                </a:solidFill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24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NRTI-sparing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r>
              <a:rPr lang="en-US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r>
              <a:rPr lang="en-US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</a:t>
            </a:r>
            <a:r>
              <a:rPr lang="en-US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14</a:t>
            </a:r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 </a:t>
            </a:r>
            <a:endParaRPr lang="fr-FR" altLang="fr-FR" sz="2800" b="1" dirty="0" smtClean="0">
              <a:solidFill>
                <a:srgbClr val="C0C0C0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A4001078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VEMAN</a:t>
            </a:r>
            <a:endParaRPr lang="fr-FR" altLang="fr-FR" sz="2800" b="1" dirty="0">
              <a:solidFill>
                <a:srgbClr val="C0C0C0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fr-FR" sz="2800" b="1" dirty="0" smtClean="0">
                <a:latin typeface="Calibri" pitchFamily="-1" charset="0"/>
                <a:ea typeface="ＭＳ Ｐゴシック" pitchFamily="-1" charset="-128"/>
              </a:rPr>
              <a:t>MODERN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2"/>
          <p:cNvSpPr>
            <a:spLocks noChangeShapeType="1"/>
          </p:cNvSpPr>
          <p:nvPr/>
        </p:nvSpPr>
        <p:spPr bwMode="auto">
          <a:xfrm>
            <a:off x="7177088" y="1987550"/>
            <a:ext cx="0" cy="286543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5" name="ZoneTexte 69"/>
          <p:cNvSpPr txBox="1">
            <a:spLocks noChangeArrowheads="1"/>
          </p:cNvSpPr>
          <p:nvPr/>
        </p:nvSpPr>
        <p:spPr bwMode="auto">
          <a:xfrm>
            <a:off x="6051550" y="6609159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</a:t>
            </a:r>
            <a:r>
              <a:rPr lang="en-US" sz="1200" i="1" dirty="0" smtClean="0">
                <a:solidFill>
                  <a:srgbClr val="CC0000"/>
                </a:solidFill>
              </a:rPr>
              <a:t>AIDS 2016; 30:1229-38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7" name="Connecteur droit 66"/>
          <p:cNvCxnSpPr>
            <a:cxnSpLocks noChangeShapeType="1"/>
          </p:cNvCxnSpPr>
          <p:nvPr/>
        </p:nvCxnSpPr>
        <p:spPr bwMode="auto">
          <a:xfrm rot="5400000">
            <a:off x="2369344" y="2578894"/>
            <a:ext cx="73660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4975225"/>
            <a:ext cx="89630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-1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of MVC at W48: % HIV RNA &lt; 50 c/mL by intention to treat, missing, switch, discontinuation = failure, snapshot analysis (lower margin of the 95% CI for the difference = -10%)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5708650" y="2514600"/>
          <a:ext cx="3048000" cy="498348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MVC 150 mg QD +  TDF/FTC placebo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 800 mg QD + RTV 100 mg QD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5708650" y="3046413"/>
          <a:ext cx="3048000" cy="498348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TDF/FTC QD + MVC placebo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 800 mg QD + RTV 100 mg QD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3083" name="Oval 170"/>
          <p:cNvSpPr>
            <a:spLocks noChangeArrowheads="1"/>
          </p:cNvSpPr>
          <p:nvPr/>
        </p:nvSpPr>
        <p:spPr bwMode="auto">
          <a:xfrm>
            <a:off x="1965325" y="12192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Randomisation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to tropism assay</a:t>
            </a:r>
          </a:p>
        </p:txBody>
      </p:sp>
      <p:sp>
        <p:nvSpPr>
          <p:cNvPr id="3084" name="AutoShape 162"/>
          <p:cNvSpPr>
            <a:spLocks noChangeArrowheads="1"/>
          </p:cNvSpPr>
          <p:nvPr/>
        </p:nvSpPr>
        <p:spPr bwMode="auto">
          <a:xfrm>
            <a:off x="76200" y="2743200"/>
            <a:ext cx="2216150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 defTabSz="914400"/>
            <a:r>
              <a:rPr lang="en-GB" sz="1600" b="1" u="sng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 1,000 </a:t>
            </a:r>
            <a:r>
              <a:rPr lang="en-GB" sz="1600" b="1" dirty="0" err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c/mL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cs typeface="Arial" charset="0"/>
            </a:endParaRP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CD4 &gt; 100/mm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3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No resistance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to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DRV, </a:t>
            </a: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cs typeface="Arial" charset="0"/>
              </a:rPr>
              <a:t>TDF, FTC</a:t>
            </a:r>
          </a:p>
        </p:txBody>
      </p:sp>
      <p:sp>
        <p:nvSpPr>
          <p:cNvPr id="308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cxnSp>
        <p:nvCxnSpPr>
          <p:cNvPr id="3086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3030538"/>
            <a:ext cx="1587" cy="1084262"/>
          </a:xfrm>
          <a:prstGeom prst="bentConnector3">
            <a:avLst>
              <a:gd name="adj1" fmla="val -37674546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7" name="Line 63"/>
          <p:cNvSpPr>
            <a:spLocks noChangeShapeType="1"/>
          </p:cNvSpPr>
          <p:nvPr/>
        </p:nvSpPr>
        <p:spPr bwMode="auto">
          <a:xfrm>
            <a:off x="2292350" y="3581400"/>
            <a:ext cx="908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8" name="Rectangle 9"/>
          <p:cNvSpPr>
            <a:spLocks noChangeArrowheads="1"/>
          </p:cNvSpPr>
          <p:nvPr/>
        </p:nvSpPr>
        <p:spPr bwMode="auto">
          <a:xfrm>
            <a:off x="4605146" y="2751138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cs typeface="Arial" charset="0"/>
              </a:rPr>
              <a:t>N = </a:t>
            </a:r>
            <a:r>
              <a:rPr lang="fr-FR" sz="1600" b="1" dirty="0" smtClean="0">
                <a:solidFill>
                  <a:srgbClr val="C00000"/>
                </a:solidFill>
                <a:latin typeface="Calibri" pitchFamily="-1" charset="0"/>
                <a:cs typeface="Arial" charset="0"/>
              </a:rPr>
              <a:t>396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cs typeface="Arial" charset="0"/>
            </a:endParaRPr>
          </a:p>
        </p:txBody>
      </p:sp>
      <p:sp>
        <p:nvSpPr>
          <p:cNvPr id="3089" name="Rectangle 8"/>
          <p:cNvSpPr>
            <a:spLocks noChangeArrowheads="1"/>
          </p:cNvSpPr>
          <p:nvPr/>
        </p:nvSpPr>
        <p:spPr bwMode="auto">
          <a:xfrm>
            <a:off x="2286000" y="3243263"/>
            <a:ext cx="930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-1" charset="0"/>
                <a:cs typeface="Arial" charset="0"/>
              </a:rPr>
              <a:t>N = 1423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858000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9153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1" charset="0"/>
            </a:endParaRPr>
          </a:p>
        </p:txBody>
      </p:sp>
      <p:sp>
        <p:nvSpPr>
          <p:cNvPr id="3092" name="Line 172"/>
          <p:cNvSpPr>
            <a:spLocks noChangeShapeType="1"/>
          </p:cNvSpPr>
          <p:nvPr/>
        </p:nvSpPr>
        <p:spPr bwMode="auto">
          <a:xfrm>
            <a:off x="8789988" y="1987550"/>
            <a:ext cx="0" cy="286543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093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310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310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7190" name="ZoneTexte 26"/>
          <p:cNvSpPr txBox="1">
            <a:spLocks noChangeArrowheads="1"/>
          </p:cNvSpPr>
          <p:nvPr/>
        </p:nvSpPr>
        <p:spPr bwMode="auto">
          <a:xfrm>
            <a:off x="2894013" y="2233613"/>
            <a:ext cx="10636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Trofile</a:t>
            </a:r>
            <a:endParaRPr lang="fr-FR" sz="1400" b="1" dirty="0">
              <a:solidFill>
                <a:srgbClr val="333399"/>
              </a:solidFill>
              <a:latin typeface="+mj-lt"/>
            </a:endParaRPr>
          </a:p>
          <a:p>
            <a:pPr algn="ctr">
              <a:defRPr/>
            </a:pP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Phenotypic</a:t>
            </a:r>
            <a:r>
              <a:rPr lang="fr-FR" sz="1400" b="1" dirty="0">
                <a:solidFill>
                  <a:srgbClr val="333399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Assay</a:t>
            </a:r>
            <a:endParaRPr lang="fr-FR" sz="14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7191" name="ZoneTexte 30"/>
          <p:cNvSpPr txBox="1">
            <a:spLocks noChangeArrowheads="1"/>
          </p:cNvSpPr>
          <p:nvPr/>
        </p:nvSpPr>
        <p:spPr bwMode="auto">
          <a:xfrm>
            <a:off x="2844800" y="4114800"/>
            <a:ext cx="9429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400" b="1">
                <a:solidFill>
                  <a:srgbClr val="333399"/>
                </a:solidFill>
                <a:latin typeface="+mj-lt"/>
              </a:rPr>
              <a:t>Genotypic</a:t>
            </a:r>
          </a:p>
          <a:p>
            <a:pPr algn="ctr">
              <a:defRPr/>
            </a:pPr>
            <a:r>
              <a:rPr lang="fr-FR" sz="1400" b="1">
                <a:solidFill>
                  <a:srgbClr val="333399"/>
                </a:solidFill>
                <a:latin typeface="+mj-lt"/>
              </a:rPr>
              <a:t>Tropism</a:t>
            </a:r>
          </a:p>
          <a:p>
            <a:pPr algn="ctr">
              <a:defRPr/>
            </a:pPr>
            <a:r>
              <a:rPr lang="fr-FR" sz="1400" b="1">
                <a:solidFill>
                  <a:srgbClr val="333399"/>
                </a:solidFill>
                <a:latin typeface="+mj-lt"/>
              </a:rPr>
              <a:t>Assay</a:t>
            </a:r>
          </a:p>
        </p:txBody>
      </p:sp>
      <p:sp>
        <p:nvSpPr>
          <p:cNvPr id="7192" name="ZoneTexte 31"/>
          <p:cNvSpPr txBox="1">
            <a:spLocks noChangeArrowheads="1"/>
          </p:cNvSpPr>
          <p:nvPr/>
        </p:nvSpPr>
        <p:spPr bwMode="auto">
          <a:xfrm>
            <a:off x="3810000" y="2828925"/>
            <a:ext cx="622300" cy="523875"/>
          </a:xfrm>
          <a:prstGeom prst="rect">
            <a:avLst/>
          </a:prstGeom>
          <a:solidFill>
            <a:srgbClr val="E5E5F7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b="1" dirty="0">
                <a:solidFill>
                  <a:srgbClr val="333399"/>
                </a:solidFill>
                <a:latin typeface="+mj-lt"/>
              </a:rPr>
              <a:t>CCR5</a:t>
            </a:r>
          </a:p>
          <a:p>
            <a:pPr>
              <a:defRPr/>
            </a:pPr>
            <a:r>
              <a:rPr lang="fr-FR" sz="1400" b="1" dirty="0" err="1">
                <a:solidFill>
                  <a:srgbClr val="333399"/>
                </a:solidFill>
                <a:latin typeface="+mj-lt"/>
              </a:rPr>
              <a:t>tropic</a:t>
            </a:r>
            <a:endParaRPr lang="fr-FR" sz="1400" b="1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7193" name="ZoneTexte 32"/>
          <p:cNvSpPr txBox="1">
            <a:spLocks noChangeArrowheads="1"/>
          </p:cNvSpPr>
          <p:nvPr/>
        </p:nvSpPr>
        <p:spPr bwMode="auto">
          <a:xfrm>
            <a:off x="3810000" y="3895725"/>
            <a:ext cx="622300" cy="523875"/>
          </a:xfrm>
          <a:prstGeom prst="rect">
            <a:avLst/>
          </a:prstGeom>
          <a:solidFill>
            <a:srgbClr val="E5E5F7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b="1">
                <a:solidFill>
                  <a:srgbClr val="333399"/>
                </a:solidFill>
                <a:latin typeface="+mj-lt"/>
              </a:rPr>
              <a:t>CCR5</a:t>
            </a:r>
          </a:p>
          <a:p>
            <a:pPr>
              <a:defRPr/>
            </a:pPr>
            <a:r>
              <a:rPr lang="fr-FR" sz="1400" b="1">
                <a:solidFill>
                  <a:srgbClr val="333399"/>
                </a:solidFill>
                <a:latin typeface="+mj-lt"/>
              </a:rPr>
              <a:t>tropic</a:t>
            </a:r>
          </a:p>
        </p:txBody>
      </p:sp>
      <p:sp>
        <p:nvSpPr>
          <p:cNvPr id="3098" name="Line 63"/>
          <p:cNvSpPr>
            <a:spLocks noChangeShapeType="1"/>
          </p:cNvSpPr>
          <p:nvPr/>
        </p:nvSpPr>
        <p:spPr bwMode="auto">
          <a:xfrm>
            <a:off x="4483100" y="3090863"/>
            <a:ext cx="12255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99" name="Line 63"/>
          <p:cNvSpPr>
            <a:spLocks noChangeShapeType="1"/>
          </p:cNvSpPr>
          <p:nvPr/>
        </p:nvSpPr>
        <p:spPr bwMode="auto">
          <a:xfrm>
            <a:off x="4483100" y="4178300"/>
            <a:ext cx="12255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00" name="Oval 170"/>
          <p:cNvSpPr>
            <a:spLocks noChangeArrowheads="1"/>
          </p:cNvSpPr>
          <p:nvPr/>
        </p:nvSpPr>
        <p:spPr bwMode="auto">
          <a:xfrm>
            <a:off x="4251325" y="1423988"/>
            <a:ext cx="1539875" cy="101441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Randomisation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double-blind, 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-1" charset="0"/>
                <a:cs typeface="Arial" charset="0"/>
              </a:rPr>
              <a:t>to treatment</a:t>
            </a:r>
          </a:p>
        </p:txBody>
      </p:sp>
      <p:sp>
        <p:nvSpPr>
          <p:cNvPr id="3101" name="Rectangle 9"/>
          <p:cNvSpPr>
            <a:spLocks noChangeArrowheads="1"/>
          </p:cNvSpPr>
          <p:nvPr/>
        </p:nvSpPr>
        <p:spPr bwMode="auto">
          <a:xfrm>
            <a:off x="4605146" y="3803650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cs typeface="Arial" charset="0"/>
              </a:rPr>
              <a:t>N =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cs typeface="Arial" charset="0"/>
              </a:rPr>
              <a:t>40</a:t>
            </a:r>
            <a:r>
              <a:rPr lang="fr-FR" sz="1600" b="1" smtClean="0">
                <a:solidFill>
                  <a:srgbClr val="C00000"/>
                </a:solidFill>
                <a:latin typeface="Calibri" pitchFamily="-1" charset="0"/>
                <a:cs typeface="Arial" charset="0"/>
              </a:rPr>
              <a:t>1</a:t>
            </a:r>
            <a:endParaRPr lang="en-GB" sz="1600" b="1">
              <a:solidFill>
                <a:srgbClr val="C00000"/>
              </a:solidFill>
              <a:latin typeface="Calibri" pitchFamily="-1" charset="0"/>
              <a:cs typeface="Arial" charset="0"/>
            </a:endParaRPr>
          </a:p>
        </p:txBody>
      </p:sp>
      <p:graphicFrame>
        <p:nvGraphicFramePr>
          <p:cNvPr id="39" name="Group 8"/>
          <p:cNvGraphicFramePr>
            <a:graphicFrameLocks noGrp="1"/>
          </p:cNvGraphicFramePr>
          <p:nvPr/>
        </p:nvGraphicFramePr>
        <p:xfrm>
          <a:off x="5708650" y="3733800"/>
          <a:ext cx="3048000" cy="498348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MVC 150 mg QD +  TDF/FTC placebo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 800 mg QD + RTV 100 mg QD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6"/>
          <p:cNvGraphicFramePr>
            <a:graphicFrameLocks noGrp="1"/>
          </p:cNvGraphicFramePr>
          <p:nvPr/>
        </p:nvGraphicFramePr>
        <p:xfrm>
          <a:off x="5708650" y="4265613"/>
          <a:ext cx="3048000" cy="498348"/>
        </p:xfrm>
        <a:graphic>
          <a:graphicData uri="http://schemas.openxmlformats.org/drawingml/2006/table">
            <a:tbl>
              <a:tblPr/>
              <a:tblGrid>
                <a:gridCol w="304800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TDF/FTC QD + MVC placebo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 800 mg QD + RTV 100 mg QD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cxnSp>
        <p:nvCxnSpPr>
          <p:cNvPr id="32" name="Connecteur droit 66"/>
          <p:cNvCxnSpPr>
            <a:cxnSpLocks noChangeShapeType="1"/>
          </p:cNvCxnSpPr>
          <p:nvPr/>
        </p:nvCxnSpPr>
        <p:spPr bwMode="auto">
          <a:xfrm rot="5400000">
            <a:off x="4840994" y="2626606"/>
            <a:ext cx="37800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43075"/>
          <a:ext cx="8353425" cy="4047884"/>
        </p:xfrm>
        <a:graphic>
          <a:graphicData uri="http://schemas.openxmlformats.org/drawingml/2006/table">
            <a:tbl>
              <a:tblPr/>
              <a:tblGrid>
                <a:gridCol w="4481512"/>
                <a:gridCol w="1905000"/>
                <a:gridCol w="1966913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MVC + DRV/r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TDF/FTC + DRV/r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401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c/mL),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&gt;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&lt; 200 per 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 subtype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86.4%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88.3%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73 (18.4%)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50 (12.5%)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insufficient response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Lost to follow-up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Withdrew consent / 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/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6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-1" charset="0"/>
              </a:rPr>
              <a:t>Baseline characteristics and patient disposition</a:t>
            </a:r>
          </a:p>
        </p:txBody>
      </p:sp>
      <p:sp>
        <p:nvSpPr>
          <p:cNvPr id="4157" name="Rectangle 9"/>
          <p:cNvSpPr>
            <a:spLocks noChangeArrowheads="1"/>
          </p:cNvSpPr>
          <p:nvPr/>
        </p:nvSpPr>
        <p:spPr bwMode="auto">
          <a:xfrm>
            <a:off x="395288" y="5846763"/>
            <a:ext cx="8062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66"/>
                </a:solidFill>
              </a:rPr>
              <a:t> Study was terminated early upon recommendation of IDMC</a:t>
            </a:r>
          </a:p>
        </p:txBody>
      </p:sp>
      <p:sp>
        <p:nvSpPr>
          <p:cNvPr id="415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grpSp>
        <p:nvGrpSpPr>
          <p:cNvPr id="4160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416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416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051550" y="6581775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IAC 2014, Abs. TUAB0101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14525" y="1128713"/>
            <a:ext cx="5302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800" b="1">
                <a:solidFill>
                  <a:srgbClr val="CC3300"/>
                </a:solidFill>
                <a:latin typeface="Calibri" pitchFamily="-1" charset="0"/>
              </a:rPr>
              <a:t>Response to treatment at week 48</a:t>
            </a:r>
          </a:p>
        </p:txBody>
      </p:sp>
      <p:sp>
        <p:nvSpPr>
          <p:cNvPr id="5123" name="Text Box 134"/>
          <p:cNvSpPr txBox="1">
            <a:spLocks noChangeArrowheads="1"/>
          </p:cNvSpPr>
          <p:nvPr/>
        </p:nvSpPr>
        <p:spPr bwMode="auto">
          <a:xfrm>
            <a:off x="1547813" y="1670050"/>
            <a:ext cx="5859462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GB" sz="2000" b="1">
                <a:solidFill>
                  <a:srgbClr val="333399"/>
                </a:solidFill>
                <a:latin typeface="Calibri" pitchFamily="-1" charset="0"/>
                <a:cs typeface="Arial" charset="0"/>
              </a:rPr>
              <a:t>HIV RNA &lt; 50 c/mL at week 48, ITT snapshot </a:t>
            </a:r>
          </a:p>
        </p:txBody>
      </p:sp>
      <p:sp>
        <p:nvSpPr>
          <p:cNvPr id="11314" name="Rectangle 84"/>
          <p:cNvSpPr>
            <a:spLocks noChangeArrowheads="1"/>
          </p:cNvSpPr>
          <p:nvPr/>
        </p:nvSpPr>
        <p:spPr bwMode="auto">
          <a:xfrm>
            <a:off x="539750" y="6259513"/>
            <a:ext cx="7639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000066"/>
                </a:solidFill>
                <a:latin typeface="+mn-lt"/>
              </a:rPr>
              <a:t>Mean CD4+ cell count//mm</a:t>
            </a:r>
            <a:r>
              <a:rPr lang="en-GB" sz="1600" baseline="30000" dirty="0">
                <a:solidFill>
                  <a:srgbClr val="000066"/>
                </a:solidFill>
                <a:latin typeface="+mn-lt"/>
              </a:rPr>
              <a:t>3</a:t>
            </a:r>
            <a:r>
              <a:rPr lang="en-GB" sz="1600" dirty="0">
                <a:solidFill>
                  <a:srgbClr val="000066"/>
                </a:solidFill>
                <a:latin typeface="+mn-lt"/>
              </a:rPr>
              <a:t> changes at W48 : MVC = + 195 </a:t>
            </a:r>
            <a:r>
              <a:rPr lang="en-GB" sz="1600" dirty="0" err="1">
                <a:solidFill>
                  <a:srgbClr val="000066"/>
                </a:solidFill>
                <a:latin typeface="+mn-lt"/>
              </a:rPr>
              <a:t>vs</a:t>
            </a:r>
            <a:r>
              <a:rPr lang="en-GB" sz="1600" dirty="0">
                <a:solidFill>
                  <a:srgbClr val="000066"/>
                </a:solidFill>
                <a:latin typeface="+mn-lt"/>
              </a:rPr>
              <a:t> TDF/FTC = + 194</a:t>
            </a:r>
          </a:p>
        </p:txBody>
      </p:sp>
      <p:sp>
        <p:nvSpPr>
          <p:cNvPr id="5131" name="Rectangle 133"/>
          <p:cNvSpPr>
            <a:spLocks noChangeArrowheads="1"/>
          </p:cNvSpPr>
          <p:nvPr/>
        </p:nvSpPr>
        <p:spPr bwMode="auto">
          <a:xfrm>
            <a:off x="873125" y="3159489"/>
            <a:ext cx="609600" cy="2204834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32" name="Rectangle 135"/>
          <p:cNvSpPr>
            <a:spLocks noChangeArrowheads="1"/>
          </p:cNvSpPr>
          <p:nvPr/>
        </p:nvSpPr>
        <p:spPr bwMode="auto">
          <a:xfrm>
            <a:off x="350838" y="4565422"/>
            <a:ext cx="196850" cy="2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  <a:cs typeface="Arial" charset="0"/>
              </a:rPr>
              <a:t>25</a:t>
            </a:r>
          </a:p>
        </p:txBody>
      </p:sp>
      <p:sp>
        <p:nvSpPr>
          <p:cNvPr id="5133" name="Rectangle 136"/>
          <p:cNvSpPr>
            <a:spLocks noChangeArrowheads="1"/>
          </p:cNvSpPr>
          <p:nvPr/>
        </p:nvSpPr>
        <p:spPr bwMode="auto">
          <a:xfrm>
            <a:off x="350838" y="3873335"/>
            <a:ext cx="196850" cy="2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  <a:cs typeface="Arial" charset="0"/>
              </a:rPr>
              <a:t>50</a:t>
            </a:r>
          </a:p>
        </p:txBody>
      </p:sp>
      <p:sp>
        <p:nvSpPr>
          <p:cNvPr id="5134" name="Rectangle 137"/>
          <p:cNvSpPr>
            <a:spLocks noChangeArrowheads="1"/>
          </p:cNvSpPr>
          <p:nvPr/>
        </p:nvSpPr>
        <p:spPr bwMode="auto">
          <a:xfrm>
            <a:off x="252413" y="2492337"/>
            <a:ext cx="295275" cy="2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  <a:cs typeface="Arial" charset="0"/>
              </a:rPr>
              <a:t>100</a:t>
            </a:r>
          </a:p>
        </p:txBody>
      </p:sp>
      <p:sp>
        <p:nvSpPr>
          <p:cNvPr id="5135" name="Rectangle 138"/>
          <p:cNvSpPr>
            <a:spLocks noChangeArrowheads="1"/>
          </p:cNvSpPr>
          <p:nvPr/>
        </p:nvSpPr>
        <p:spPr bwMode="auto">
          <a:xfrm>
            <a:off x="350838" y="3182837"/>
            <a:ext cx="196850" cy="2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  <a:cs typeface="Arial" charset="0"/>
              </a:rPr>
              <a:t>75</a:t>
            </a:r>
          </a:p>
        </p:txBody>
      </p:sp>
      <p:sp>
        <p:nvSpPr>
          <p:cNvPr id="5136" name="Line 139"/>
          <p:cNvSpPr>
            <a:spLocks noChangeShapeType="1"/>
          </p:cNvSpPr>
          <p:nvPr/>
        </p:nvSpPr>
        <p:spPr bwMode="auto">
          <a:xfrm>
            <a:off x="596900" y="467177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5137" name="Line 140"/>
          <p:cNvSpPr>
            <a:spLocks noChangeShapeType="1"/>
          </p:cNvSpPr>
          <p:nvPr/>
        </p:nvSpPr>
        <p:spPr bwMode="auto">
          <a:xfrm>
            <a:off x="596900" y="398127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5138" name="Line 141"/>
          <p:cNvSpPr>
            <a:spLocks noChangeShapeType="1"/>
          </p:cNvSpPr>
          <p:nvPr/>
        </p:nvSpPr>
        <p:spPr bwMode="auto">
          <a:xfrm>
            <a:off x="596900" y="259710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5139" name="Line 142"/>
          <p:cNvSpPr>
            <a:spLocks noChangeShapeType="1"/>
          </p:cNvSpPr>
          <p:nvPr/>
        </p:nvSpPr>
        <p:spPr bwMode="auto">
          <a:xfrm>
            <a:off x="596900" y="328760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5140" name="Line 143"/>
          <p:cNvSpPr>
            <a:spLocks noChangeShapeType="1"/>
          </p:cNvSpPr>
          <p:nvPr/>
        </p:nvSpPr>
        <p:spPr bwMode="auto">
          <a:xfrm>
            <a:off x="687388" y="2587578"/>
            <a:ext cx="1587" cy="28604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1277" name="Rectangle 144"/>
          <p:cNvSpPr>
            <a:spLocks noChangeArrowheads="1"/>
          </p:cNvSpPr>
          <p:nvPr/>
        </p:nvSpPr>
        <p:spPr bwMode="auto">
          <a:xfrm>
            <a:off x="908050" y="2840038"/>
            <a:ext cx="506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77.3</a:t>
            </a:r>
          </a:p>
        </p:txBody>
      </p:sp>
      <p:sp>
        <p:nvSpPr>
          <p:cNvPr id="11278" name="Rectangle 145"/>
          <p:cNvSpPr>
            <a:spLocks noChangeArrowheads="1"/>
          </p:cNvSpPr>
          <p:nvPr/>
        </p:nvSpPr>
        <p:spPr bwMode="auto">
          <a:xfrm>
            <a:off x="1549400" y="2625725"/>
            <a:ext cx="506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86.8</a:t>
            </a:r>
          </a:p>
        </p:txBody>
      </p:sp>
      <p:sp>
        <p:nvSpPr>
          <p:cNvPr id="5143" name="Text Box 148"/>
          <p:cNvSpPr txBox="1">
            <a:spLocks noChangeArrowheads="1"/>
          </p:cNvSpPr>
          <p:nvPr/>
        </p:nvSpPr>
        <p:spPr bwMode="auto">
          <a:xfrm>
            <a:off x="258763" y="2111372"/>
            <a:ext cx="387350" cy="36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5144" name="Rectangle 151"/>
          <p:cNvSpPr>
            <a:spLocks noChangeArrowheads="1"/>
          </p:cNvSpPr>
          <p:nvPr/>
        </p:nvSpPr>
        <p:spPr bwMode="auto">
          <a:xfrm>
            <a:off x="1524000" y="2974612"/>
            <a:ext cx="609600" cy="2389711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45" name="ZoneTexte 86"/>
          <p:cNvSpPr txBox="1">
            <a:spLocks noChangeArrowheads="1"/>
          </p:cNvSpPr>
          <p:nvPr/>
        </p:nvSpPr>
        <p:spPr bwMode="auto">
          <a:xfrm>
            <a:off x="624698" y="5636886"/>
            <a:ext cx="1604927" cy="59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200">
                <a:solidFill>
                  <a:srgbClr val="000066"/>
                </a:solidFill>
              </a:rPr>
              <a:t>Adjusted </a:t>
            </a:r>
            <a:r>
              <a:rPr lang="en-GB" sz="1200">
                <a:solidFill>
                  <a:srgbClr val="000066"/>
                </a:solidFill>
                <a:cs typeface="Arial" charset="0"/>
                <a:sym typeface="Symbol" pitchFamily="-1" charset="2"/>
              </a:rPr>
              <a:t>difference</a:t>
            </a:r>
          </a:p>
          <a:p>
            <a:pPr algn="ctr" defTabSz="914400">
              <a:lnSpc>
                <a:spcPct val="90000"/>
              </a:lnSpc>
            </a:pPr>
            <a:r>
              <a:rPr lang="en-GB" sz="1200">
                <a:solidFill>
                  <a:srgbClr val="000066"/>
                </a:solidFill>
                <a:cs typeface="Arial" charset="0"/>
                <a:sym typeface="Symbol" pitchFamily="-1" charset="2"/>
              </a:rPr>
              <a:t>(95% CI)</a:t>
            </a:r>
            <a:r>
              <a:rPr lang="en-GB" sz="1200">
                <a:solidFill>
                  <a:srgbClr val="000066"/>
                </a:solidFill>
                <a:sym typeface="Symbol" pitchFamily="-1" charset="2"/>
              </a:rPr>
              <a:t> </a:t>
            </a:r>
            <a:r>
              <a:rPr lang="en-GB" sz="1200">
                <a:solidFill>
                  <a:srgbClr val="000066"/>
                </a:solidFill>
              </a:rPr>
              <a:t>=</a:t>
            </a:r>
          </a:p>
          <a:p>
            <a:pPr algn="ctr" defTabSz="914400">
              <a:lnSpc>
                <a:spcPct val="90000"/>
              </a:lnSpc>
            </a:pPr>
            <a:r>
              <a:rPr lang="en-GB" sz="1200">
                <a:solidFill>
                  <a:srgbClr val="000066"/>
                </a:solidFill>
              </a:rPr>
              <a:t> -9.5 % (- 14.8 ; -4.2)</a:t>
            </a:r>
          </a:p>
        </p:txBody>
      </p:sp>
      <p:sp>
        <p:nvSpPr>
          <p:cNvPr id="5146" name="Rectangle 133"/>
          <p:cNvSpPr>
            <a:spLocks noChangeArrowheads="1"/>
          </p:cNvSpPr>
          <p:nvPr/>
        </p:nvSpPr>
        <p:spPr bwMode="auto">
          <a:xfrm>
            <a:off x="2566988" y="3092820"/>
            <a:ext cx="609600" cy="2271503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1283" name="Rectangle 144"/>
          <p:cNvSpPr>
            <a:spLocks noChangeArrowheads="1"/>
          </p:cNvSpPr>
          <p:nvPr/>
        </p:nvSpPr>
        <p:spPr bwMode="auto">
          <a:xfrm>
            <a:off x="2601913" y="2762250"/>
            <a:ext cx="506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80.7</a:t>
            </a:r>
          </a:p>
        </p:txBody>
      </p:sp>
      <p:sp>
        <p:nvSpPr>
          <p:cNvPr id="11284" name="Rectangle 145"/>
          <p:cNvSpPr>
            <a:spLocks noChangeArrowheads="1"/>
          </p:cNvSpPr>
          <p:nvPr/>
        </p:nvSpPr>
        <p:spPr bwMode="auto">
          <a:xfrm>
            <a:off x="3608387" y="2963863"/>
            <a:ext cx="506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74.4</a:t>
            </a:r>
          </a:p>
        </p:txBody>
      </p:sp>
      <p:sp>
        <p:nvSpPr>
          <p:cNvPr id="5149" name="Rectangle 151"/>
          <p:cNvSpPr>
            <a:spLocks noChangeArrowheads="1"/>
          </p:cNvSpPr>
          <p:nvPr/>
        </p:nvSpPr>
        <p:spPr bwMode="auto">
          <a:xfrm>
            <a:off x="3505200" y="3299177"/>
            <a:ext cx="609600" cy="2065146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50" name="ZoneTexte 86"/>
          <p:cNvSpPr txBox="1">
            <a:spLocks noChangeArrowheads="1"/>
          </p:cNvSpPr>
          <p:nvPr/>
        </p:nvSpPr>
        <p:spPr bwMode="auto">
          <a:xfrm>
            <a:off x="2620032" y="5636886"/>
            <a:ext cx="1494768" cy="59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200" dirty="0">
                <a:solidFill>
                  <a:srgbClr val="000066"/>
                </a:solidFill>
              </a:rPr>
              <a:t>Adjusted </a:t>
            </a:r>
            <a:r>
              <a:rPr lang="en-GB" sz="1200" dirty="0">
                <a:solidFill>
                  <a:srgbClr val="000066"/>
                </a:solidFill>
                <a:cs typeface="Arial" charset="0"/>
                <a:sym typeface="Symbol" pitchFamily="-1" charset="2"/>
              </a:rPr>
              <a:t>difference</a:t>
            </a:r>
          </a:p>
          <a:p>
            <a:pPr algn="ctr" defTabSz="914400">
              <a:lnSpc>
                <a:spcPct val="90000"/>
              </a:lnSpc>
            </a:pPr>
            <a:r>
              <a:rPr lang="en-GB" sz="1200" dirty="0">
                <a:solidFill>
                  <a:srgbClr val="000066"/>
                </a:solidFill>
                <a:cs typeface="Arial" charset="0"/>
                <a:sym typeface="Symbol" pitchFamily="-1" charset="2"/>
              </a:rPr>
              <a:t>(95% CI)</a:t>
            </a:r>
            <a:r>
              <a:rPr lang="en-GB" sz="1200" dirty="0">
                <a:solidFill>
                  <a:srgbClr val="000066"/>
                </a:solidFill>
                <a:sym typeface="Symbol" pitchFamily="-1" charset="2"/>
              </a:rPr>
              <a:t> </a:t>
            </a:r>
            <a:r>
              <a:rPr lang="en-GB" sz="1200" dirty="0">
                <a:solidFill>
                  <a:srgbClr val="000066"/>
                </a:solidFill>
              </a:rPr>
              <a:t>=</a:t>
            </a:r>
          </a:p>
          <a:p>
            <a:pPr algn="ctr" defTabSz="914400">
              <a:lnSpc>
                <a:spcPct val="90000"/>
              </a:lnSpc>
            </a:pPr>
            <a:r>
              <a:rPr lang="en-GB" sz="1200" dirty="0">
                <a:solidFill>
                  <a:srgbClr val="000066"/>
                </a:solidFill>
              </a:rPr>
              <a:t>6.9 % (- 1.3 ; 15)</a:t>
            </a:r>
          </a:p>
        </p:txBody>
      </p:sp>
      <p:sp>
        <p:nvSpPr>
          <p:cNvPr id="5151" name="Line 146"/>
          <p:cNvSpPr>
            <a:spLocks noChangeShapeType="1"/>
          </p:cNvSpPr>
          <p:nvPr/>
        </p:nvSpPr>
        <p:spPr bwMode="auto">
          <a:xfrm>
            <a:off x="596900" y="5363861"/>
            <a:ext cx="8089900" cy="11111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5152" name="Rectangle 41"/>
          <p:cNvSpPr>
            <a:spLocks noChangeArrowheads="1"/>
          </p:cNvSpPr>
          <p:nvPr/>
        </p:nvSpPr>
        <p:spPr bwMode="auto">
          <a:xfrm>
            <a:off x="3136900" y="5373386"/>
            <a:ext cx="184150" cy="338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spcBef>
                <a:spcPct val="5000"/>
              </a:spcBef>
            </a:pPr>
            <a:endParaRPr lang="en-GB" sz="1600" b="1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5153" name="Rectangle 133"/>
          <p:cNvSpPr>
            <a:spLocks noChangeArrowheads="1"/>
          </p:cNvSpPr>
          <p:nvPr/>
        </p:nvSpPr>
        <p:spPr bwMode="auto">
          <a:xfrm>
            <a:off x="5338763" y="3072184"/>
            <a:ext cx="608012" cy="2292139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1290" name="Rectangle 144"/>
          <p:cNvSpPr>
            <a:spLocks noChangeArrowheads="1"/>
          </p:cNvSpPr>
          <p:nvPr/>
        </p:nvSpPr>
        <p:spPr bwMode="auto">
          <a:xfrm>
            <a:off x="5390760" y="2762250"/>
            <a:ext cx="505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  <a:cs typeface="Arial" charset="0"/>
              </a:rPr>
              <a:t>79.7</a:t>
            </a:r>
            <a:endParaRPr lang="en-GB" sz="1400" b="1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11291" name="Rectangle 145"/>
          <p:cNvSpPr>
            <a:spLocks noChangeArrowheads="1"/>
          </p:cNvSpPr>
          <p:nvPr/>
        </p:nvSpPr>
        <p:spPr bwMode="auto">
          <a:xfrm>
            <a:off x="6067425" y="2552700"/>
            <a:ext cx="506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88.7</a:t>
            </a:r>
          </a:p>
        </p:txBody>
      </p:sp>
      <p:sp>
        <p:nvSpPr>
          <p:cNvPr id="5156" name="Rectangle 151"/>
          <p:cNvSpPr>
            <a:spLocks noChangeArrowheads="1"/>
          </p:cNvSpPr>
          <p:nvPr/>
        </p:nvSpPr>
        <p:spPr bwMode="auto">
          <a:xfrm>
            <a:off x="6021388" y="2839830"/>
            <a:ext cx="608012" cy="2524493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57" name="ZoneTexte 86"/>
          <p:cNvSpPr txBox="1">
            <a:spLocks noChangeArrowheads="1"/>
          </p:cNvSpPr>
          <p:nvPr/>
        </p:nvSpPr>
        <p:spPr bwMode="auto">
          <a:xfrm>
            <a:off x="5218113" y="5711491"/>
            <a:ext cx="1103312" cy="31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600">
                <a:solidFill>
                  <a:srgbClr val="000066"/>
                </a:solidFill>
              </a:rPr>
              <a:t>&lt; 100,000 </a:t>
            </a:r>
          </a:p>
        </p:txBody>
      </p:sp>
      <p:sp>
        <p:nvSpPr>
          <p:cNvPr id="5158" name="Rectangle 133"/>
          <p:cNvSpPr>
            <a:spLocks noChangeArrowheads="1"/>
          </p:cNvSpPr>
          <p:nvPr/>
        </p:nvSpPr>
        <p:spPr bwMode="auto">
          <a:xfrm>
            <a:off x="7086600" y="3588013"/>
            <a:ext cx="608013" cy="1776310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59" name="Rectangle 151"/>
          <p:cNvSpPr>
            <a:spLocks noChangeArrowheads="1"/>
          </p:cNvSpPr>
          <p:nvPr/>
        </p:nvSpPr>
        <p:spPr bwMode="auto">
          <a:xfrm>
            <a:off x="7773988" y="3182838"/>
            <a:ext cx="608012" cy="2181486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5514946" y="5363861"/>
            <a:ext cx="26511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spcBef>
                <a:spcPct val="5000"/>
              </a:spcBef>
            </a:pPr>
            <a:r>
              <a:rPr lang="en-GB" sz="1600" b="1" smtClean="0">
                <a:solidFill>
                  <a:srgbClr val="000066"/>
                </a:solidFill>
                <a:cs typeface="Arial" charset="0"/>
              </a:rPr>
              <a:t>Baseline HIV </a:t>
            </a:r>
            <a:r>
              <a:rPr lang="en-GB" sz="1600" b="1">
                <a:solidFill>
                  <a:srgbClr val="000066"/>
                </a:solidFill>
                <a:cs typeface="Arial" charset="0"/>
              </a:rPr>
              <a:t>RNA (</a:t>
            </a:r>
            <a:r>
              <a:rPr lang="en-GB" sz="1600" b="1" dirty="0" err="1">
                <a:solidFill>
                  <a:srgbClr val="000066"/>
                </a:solidFill>
                <a:cs typeface="Arial" charset="0"/>
              </a:rPr>
              <a:t>c/mL</a:t>
            </a:r>
            <a:r>
              <a:rPr lang="en-GB" sz="1600" b="1" dirty="0">
                <a:solidFill>
                  <a:srgbClr val="000066"/>
                </a:solidFill>
                <a:cs typeface="Arial" charset="0"/>
              </a:rPr>
              <a:t>)</a:t>
            </a:r>
          </a:p>
        </p:txBody>
      </p:sp>
      <p:grpSp>
        <p:nvGrpSpPr>
          <p:cNvPr id="5161" name="Groupe 56"/>
          <p:cNvGrpSpPr>
            <a:grpSpLocks/>
          </p:cNvGrpSpPr>
          <p:nvPr/>
        </p:nvGrpSpPr>
        <p:grpSpPr bwMode="auto">
          <a:xfrm>
            <a:off x="2360613" y="2081213"/>
            <a:ext cx="3963987" cy="369853"/>
            <a:chOff x="2360613" y="2081213"/>
            <a:chExt cx="3963987" cy="369887"/>
          </a:xfrm>
        </p:grpSpPr>
        <p:sp>
          <p:nvSpPr>
            <p:cNvPr id="5174" name="AutoShape 165"/>
            <p:cNvSpPr>
              <a:spLocks noChangeArrowheads="1"/>
            </p:cNvSpPr>
            <p:nvPr/>
          </p:nvSpPr>
          <p:spPr bwMode="auto">
            <a:xfrm>
              <a:off x="2360613" y="2081213"/>
              <a:ext cx="3963987" cy="3698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175" name="Rectangle 3"/>
            <p:cNvSpPr>
              <a:spLocks noChangeArrowheads="1"/>
            </p:cNvSpPr>
            <p:nvPr/>
          </p:nvSpPr>
          <p:spPr bwMode="auto">
            <a:xfrm>
              <a:off x="2470150" y="2193925"/>
              <a:ext cx="177800" cy="144463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76" name="Rectangle 4"/>
            <p:cNvSpPr>
              <a:spLocks noChangeArrowheads="1"/>
            </p:cNvSpPr>
            <p:nvPr/>
          </p:nvSpPr>
          <p:spPr bwMode="auto">
            <a:xfrm>
              <a:off x="4311650" y="2193925"/>
              <a:ext cx="177800" cy="1444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77" name="ZoneTexte 84"/>
            <p:cNvSpPr txBox="1">
              <a:spLocks noChangeArrowheads="1"/>
            </p:cNvSpPr>
            <p:nvPr/>
          </p:nvSpPr>
          <p:spPr bwMode="auto">
            <a:xfrm>
              <a:off x="2627313" y="2081213"/>
              <a:ext cx="144145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-1" charset="0"/>
                </a:rPr>
                <a:t>MVC + DRV/r</a:t>
              </a:r>
            </a:p>
          </p:txBody>
        </p:sp>
        <p:sp>
          <p:nvSpPr>
            <p:cNvPr id="5178" name="ZoneTexte 85"/>
            <p:cNvSpPr txBox="1">
              <a:spLocks noChangeArrowheads="1"/>
            </p:cNvSpPr>
            <p:nvPr/>
          </p:nvSpPr>
          <p:spPr bwMode="auto">
            <a:xfrm>
              <a:off x="4468813" y="2081213"/>
              <a:ext cx="17795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-1" charset="0"/>
                </a:rPr>
                <a:t>TDF/FTC + DRV/r</a:t>
              </a:r>
            </a:p>
          </p:txBody>
        </p:sp>
      </p:grpSp>
      <p:sp>
        <p:nvSpPr>
          <p:cNvPr id="5162" name="Rectangle 135"/>
          <p:cNvSpPr>
            <a:spLocks noChangeArrowheads="1"/>
          </p:cNvSpPr>
          <p:nvPr/>
        </p:nvSpPr>
        <p:spPr bwMode="auto">
          <a:xfrm>
            <a:off x="447675" y="5241635"/>
            <a:ext cx="100013" cy="215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  <a:cs typeface="Arial" charset="0"/>
              </a:rPr>
              <a:t>0</a:t>
            </a:r>
          </a:p>
        </p:txBody>
      </p:sp>
      <p:sp>
        <p:nvSpPr>
          <p:cNvPr id="5163" name="ZoneTexte 86"/>
          <p:cNvSpPr txBox="1">
            <a:spLocks noChangeArrowheads="1"/>
          </p:cNvSpPr>
          <p:nvPr/>
        </p:nvSpPr>
        <p:spPr bwMode="auto">
          <a:xfrm>
            <a:off x="7134225" y="5711491"/>
            <a:ext cx="1095375" cy="31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600">
                <a:solidFill>
                  <a:srgbClr val="000066"/>
                </a:solidFill>
              </a:rPr>
              <a:t>≥ 100,000</a:t>
            </a:r>
          </a:p>
        </p:txBody>
      </p:sp>
      <p:sp>
        <p:nvSpPr>
          <p:cNvPr id="11305" name="Rectangle 144"/>
          <p:cNvSpPr>
            <a:spLocks noChangeArrowheads="1"/>
          </p:cNvSpPr>
          <p:nvPr/>
        </p:nvSpPr>
        <p:spPr bwMode="auto">
          <a:xfrm>
            <a:off x="7134629" y="3275013"/>
            <a:ext cx="505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  <a:cs typeface="Arial" charset="0"/>
              </a:rPr>
              <a:t>66.2</a:t>
            </a:r>
            <a:endParaRPr lang="en-GB" sz="1400" b="1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11306" name="Rectangle 145"/>
          <p:cNvSpPr>
            <a:spLocks noChangeArrowheads="1"/>
          </p:cNvSpPr>
          <p:nvPr/>
        </p:nvSpPr>
        <p:spPr bwMode="auto">
          <a:xfrm>
            <a:off x="7798204" y="2873375"/>
            <a:ext cx="505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  <a:cs typeface="Arial" charset="0"/>
              </a:rPr>
              <a:t>78.7</a:t>
            </a:r>
            <a:endParaRPr lang="en-GB" sz="1400" b="1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5166" name="ZoneTexte 75"/>
          <p:cNvSpPr txBox="1">
            <a:spLocks noChangeArrowheads="1"/>
          </p:cNvSpPr>
          <p:nvPr/>
        </p:nvSpPr>
        <p:spPr bwMode="auto">
          <a:xfrm>
            <a:off x="912813" y="4849559"/>
            <a:ext cx="533400" cy="52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solidFill>
                  <a:schemeClr val="bg1"/>
                </a:solidFill>
              </a:rPr>
              <a:t>306/</a:t>
            </a:r>
          </a:p>
          <a:p>
            <a:r>
              <a:rPr lang="fr-FR" sz="1400">
                <a:solidFill>
                  <a:schemeClr val="bg1"/>
                </a:solidFill>
              </a:rPr>
              <a:t>396</a:t>
            </a:r>
          </a:p>
        </p:txBody>
      </p:sp>
      <p:sp>
        <p:nvSpPr>
          <p:cNvPr id="5167" name="ZoneTexte 76"/>
          <p:cNvSpPr txBox="1">
            <a:spLocks noChangeArrowheads="1"/>
          </p:cNvSpPr>
          <p:nvPr/>
        </p:nvSpPr>
        <p:spPr bwMode="auto">
          <a:xfrm>
            <a:off x="1600200" y="4851146"/>
            <a:ext cx="533400" cy="52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solidFill>
                  <a:schemeClr val="bg1"/>
                </a:solidFill>
              </a:rPr>
              <a:t>348/</a:t>
            </a:r>
          </a:p>
          <a:p>
            <a:r>
              <a:rPr lang="fr-FR" sz="1400">
                <a:solidFill>
                  <a:schemeClr val="bg1"/>
                </a:solidFill>
              </a:rPr>
              <a:t>401</a:t>
            </a:r>
          </a:p>
        </p:txBody>
      </p:sp>
      <p:sp>
        <p:nvSpPr>
          <p:cNvPr id="5168" name="ZoneTexte 77"/>
          <p:cNvSpPr txBox="1">
            <a:spLocks noChangeArrowheads="1"/>
          </p:cNvSpPr>
          <p:nvPr/>
        </p:nvSpPr>
        <p:spPr bwMode="auto">
          <a:xfrm>
            <a:off x="2566988" y="4849559"/>
            <a:ext cx="533400" cy="52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146/</a:t>
            </a:r>
          </a:p>
          <a:p>
            <a:r>
              <a:rPr lang="fr-FR" sz="1400" dirty="0">
                <a:solidFill>
                  <a:schemeClr val="bg1"/>
                </a:solidFill>
              </a:rPr>
              <a:t>181</a:t>
            </a:r>
          </a:p>
        </p:txBody>
      </p:sp>
      <p:sp>
        <p:nvSpPr>
          <p:cNvPr id="5169" name="ZoneTexte 78"/>
          <p:cNvSpPr txBox="1">
            <a:spLocks noChangeArrowheads="1"/>
          </p:cNvSpPr>
          <p:nvPr/>
        </p:nvSpPr>
        <p:spPr bwMode="auto">
          <a:xfrm>
            <a:off x="3581400" y="4851146"/>
            <a:ext cx="533400" cy="52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160/</a:t>
            </a:r>
            <a:br>
              <a:rPr lang="fr-FR" sz="1400" dirty="0">
                <a:solidFill>
                  <a:schemeClr val="bg1"/>
                </a:solidFill>
              </a:rPr>
            </a:br>
            <a:r>
              <a:rPr lang="fr-FR" sz="1400" dirty="0">
                <a:solidFill>
                  <a:schemeClr val="bg1"/>
                </a:solidFill>
              </a:rPr>
              <a:t>215</a:t>
            </a:r>
          </a:p>
        </p:txBody>
      </p:sp>
      <p:sp>
        <p:nvSpPr>
          <p:cNvPr id="5170" name="Rectangle 40"/>
          <p:cNvSpPr>
            <a:spLocks noChangeArrowheads="1"/>
          </p:cNvSpPr>
          <p:nvPr/>
        </p:nvSpPr>
        <p:spPr bwMode="auto">
          <a:xfrm>
            <a:off x="2209800" y="5373386"/>
            <a:ext cx="1130300" cy="338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spcBef>
                <a:spcPct val="5000"/>
              </a:spcBef>
            </a:pPr>
            <a:r>
              <a:rPr lang="en-GB" sz="1600" b="1">
                <a:solidFill>
                  <a:srgbClr val="000066"/>
                </a:solidFill>
                <a:cs typeface="Arial" charset="0"/>
              </a:rPr>
              <a:t>Genotype</a:t>
            </a:r>
          </a:p>
        </p:txBody>
      </p:sp>
      <p:sp>
        <p:nvSpPr>
          <p:cNvPr id="5171" name="Rectangle 40"/>
          <p:cNvSpPr>
            <a:spLocks noChangeArrowheads="1"/>
          </p:cNvSpPr>
          <p:nvPr/>
        </p:nvSpPr>
        <p:spPr bwMode="auto">
          <a:xfrm>
            <a:off x="3262313" y="5373386"/>
            <a:ext cx="1233487" cy="338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spcBef>
                <a:spcPct val="5000"/>
              </a:spcBef>
            </a:pPr>
            <a:r>
              <a:rPr lang="en-GB" sz="1600" b="1">
                <a:solidFill>
                  <a:srgbClr val="000066"/>
                </a:solidFill>
                <a:cs typeface="Arial" charset="0"/>
              </a:rPr>
              <a:t>Phenotype</a:t>
            </a:r>
          </a:p>
        </p:txBody>
      </p:sp>
      <p:sp>
        <p:nvSpPr>
          <p:cNvPr id="5172" name="Rectangle 40"/>
          <p:cNvSpPr>
            <a:spLocks noChangeArrowheads="1"/>
          </p:cNvSpPr>
          <p:nvPr/>
        </p:nvSpPr>
        <p:spPr bwMode="auto">
          <a:xfrm>
            <a:off x="1023938" y="5373386"/>
            <a:ext cx="881062" cy="338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spcBef>
                <a:spcPct val="5000"/>
              </a:spcBef>
            </a:pPr>
            <a:r>
              <a:rPr lang="en-GB" sz="1600" b="1">
                <a:solidFill>
                  <a:srgbClr val="000066"/>
                </a:solidFill>
                <a:cs typeface="Arial" charset="0"/>
              </a:rPr>
              <a:t>Overall</a:t>
            </a:r>
          </a:p>
        </p:txBody>
      </p:sp>
      <p:cxnSp>
        <p:nvCxnSpPr>
          <p:cNvPr id="87" name="Connecteur droit 86"/>
          <p:cNvCxnSpPr/>
          <p:nvPr/>
        </p:nvCxnSpPr>
        <p:spPr bwMode="auto">
          <a:xfrm rot="5400000">
            <a:off x="3257551" y="4060825"/>
            <a:ext cx="2627312" cy="1587"/>
          </a:xfrm>
          <a:prstGeom prst="line">
            <a:avLst/>
          </a:prstGeom>
          <a:ln>
            <a:solidFill>
              <a:srgbClr val="000066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grpSp>
        <p:nvGrpSpPr>
          <p:cNvPr id="5128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51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5130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60" name="ZoneTexte 75"/>
          <p:cNvSpPr txBox="1">
            <a:spLocks noChangeArrowheads="1"/>
          </p:cNvSpPr>
          <p:nvPr/>
        </p:nvSpPr>
        <p:spPr bwMode="auto">
          <a:xfrm>
            <a:off x="5369807" y="4810511"/>
            <a:ext cx="534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259/</a:t>
            </a:r>
            <a:br>
              <a:rPr lang="fr-FR" sz="1400" dirty="0" smtClean="0">
                <a:solidFill>
                  <a:schemeClr val="bg1"/>
                </a:solidFill>
              </a:rPr>
            </a:br>
            <a:r>
              <a:rPr lang="fr-FR" sz="1400" dirty="0" smtClean="0">
                <a:solidFill>
                  <a:schemeClr val="bg1"/>
                </a:solidFill>
              </a:rPr>
              <a:t>325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1" name="ZoneTexte 76"/>
          <p:cNvSpPr txBox="1">
            <a:spLocks noChangeArrowheads="1"/>
          </p:cNvSpPr>
          <p:nvPr/>
        </p:nvSpPr>
        <p:spPr bwMode="auto">
          <a:xfrm>
            <a:off x="6057194" y="4810511"/>
            <a:ext cx="534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289/</a:t>
            </a:r>
            <a:br>
              <a:rPr lang="fr-FR" sz="1400" dirty="0" smtClean="0">
                <a:solidFill>
                  <a:schemeClr val="bg1"/>
                </a:solidFill>
              </a:rPr>
            </a:br>
            <a:r>
              <a:rPr lang="fr-FR" sz="1400" dirty="0" smtClean="0">
                <a:solidFill>
                  <a:schemeClr val="bg1"/>
                </a:solidFill>
              </a:rPr>
              <a:t>326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2" name="ZoneTexte 77"/>
          <p:cNvSpPr txBox="1">
            <a:spLocks noChangeArrowheads="1"/>
          </p:cNvSpPr>
          <p:nvPr/>
        </p:nvSpPr>
        <p:spPr bwMode="auto">
          <a:xfrm>
            <a:off x="7227198" y="4810511"/>
            <a:ext cx="4411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47/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71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3" name="ZoneTexte 78"/>
          <p:cNvSpPr txBox="1">
            <a:spLocks noChangeArrowheads="1"/>
          </p:cNvSpPr>
          <p:nvPr/>
        </p:nvSpPr>
        <p:spPr bwMode="auto">
          <a:xfrm>
            <a:off x="7884368" y="4810511"/>
            <a:ext cx="4411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59/</a:t>
            </a:r>
            <a:br>
              <a:rPr lang="fr-FR" sz="1400" dirty="0" smtClean="0">
                <a:solidFill>
                  <a:schemeClr val="bg1"/>
                </a:solidFill>
              </a:rPr>
            </a:br>
            <a:r>
              <a:rPr lang="fr-FR" sz="1400" dirty="0" smtClean="0">
                <a:solidFill>
                  <a:schemeClr val="bg1"/>
                </a:solidFill>
              </a:rPr>
              <a:t>75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4" name="ZoneTexte 69"/>
          <p:cNvSpPr txBox="1">
            <a:spLocks noChangeArrowheads="1"/>
          </p:cNvSpPr>
          <p:nvPr/>
        </p:nvSpPr>
        <p:spPr bwMode="auto">
          <a:xfrm>
            <a:off x="6051550" y="6581775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</a:t>
            </a:r>
            <a:r>
              <a:rPr lang="en-US" sz="1200" i="1" dirty="0" smtClean="0">
                <a:solidFill>
                  <a:srgbClr val="CC0000"/>
                </a:solidFill>
              </a:rPr>
              <a:t>AIDS 2016; 30:1229-38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43000"/>
            <a:ext cx="8864600" cy="3124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400" b="1" dirty="0" smtClean="0">
                <a:latin typeface="Calibri" pitchFamily="-1" charset="0"/>
                <a:ea typeface="ＭＳ Ｐゴシック" pitchFamily="-1" charset="-128"/>
              </a:rPr>
              <a:t>Protocol-defined treatment failure (PDTF) criteria</a:t>
            </a:r>
            <a:r>
              <a:rPr lang="en-US" altLang="en-US" sz="2400" b="1" dirty="0" smtClean="0">
                <a:ea typeface="ＭＳ Ｐゴシック" pitchFamily="-1" charset="-128"/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Decrease in plasma HIV RNA &lt; 1 log</a:t>
            </a:r>
            <a:r>
              <a:rPr lang="en-US" altLang="en-US" sz="1800" baseline="-25000" dirty="0" smtClean="0">
                <a:ea typeface="ＭＳ Ｐゴシック" pitchFamily="-1" charset="-128"/>
              </a:rPr>
              <a:t>10</a:t>
            </a:r>
            <a:r>
              <a:rPr lang="en-US" altLang="en-US" sz="1800" dirty="0" smtClean="0">
                <a:ea typeface="ＭＳ Ｐゴシック" pitchFamily="-1" charset="-128"/>
              </a:rPr>
              <a:t> from baseline after W4, unless plasma HIV RNA is &lt; 50 c/mL, or</a:t>
            </a: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Plasma HIV RNA &gt; 1 log</a:t>
            </a:r>
            <a:r>
              <a:rPr lang="en-US" altLang="en-US" sz="1800" baseline="-25000" dirty="0" smtClean="0">
                <a:ea typeface="ＭＳ Ｐゴシック" pitchFamily="-1" charset="-128"/>
              </a:rPr>
              <a:t>10</a:t>
            </a:r>
            <a:r>
              <a:rPr lang="en-US" altLang="en-US" sz="1800" dirty="0" smtClean="0">
                <a:ea typeface="ＭＳ Ｐゴシック" pitchFamily="-1" charset="-128"/>
              </a:rPr>
              <a:t> c/mL above the nadir value after W4, or</a:t>
            </a: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Plasma HIV RNA ≥ 50 c/mL at any time after W24, or</a:t>
            </a: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Plasma HIV RNA ≥ 50 c/mL after suppression to &lt; 50 c/mL on 2 consecutive visits, or</a:t>
            </a: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Decrease in plasma HIV RNA &lt; 2 log</a:t>
            </a:r>
            <a:r>
              <a:rPr lang="en-US" altLang="en-US" sz="1800" baseline="-25000" dirty="0" smtClean="0">
                <a:ea typeface="ＭＳ Ｐゴシック" pitchFamily="-1" charset="-128"/>
              </a:rPr>
              <a:t>10</a:t>
            </a:r>
            <a:r>
              <a:rPr lang="en-US" altLang="en-US" sz="1800" dirty="0" smtClean="0">
                <a:ea typeface="ＭＳ Ｐゴシック" pitchFamily="-1" charset="-128"/>
              </a:rPr>
              <a:t> c/mL from baseline on or after W12, unless plasma HIV RNA is &lt; 50 </a:t>
            </a:r>
            <a:r>
              <a:rPr lang="en-US" altLang="en-US" sz="1800" dirty="0" err="1" smtClean="0">
                <a:ea typeface="ＭＳ Ｐゴシック" pitchFamily="-1" charset="-128"/>
              </a:rPr>
              <a:t>c/mL</a:t>
            </a:r>
            <a:r>
              <a:rPr lang="en-US" altLang="en-US" sz="1800" dirty="0" smtClean="0">
                <a:ea typeface="ＭＳ Ｐゴシック" pitchFamily="-1" charset="-128"/>
              </a:rPr>
              <a:t> (amendment 2), and &lt; 400 </a:t>
            </a:r>
            <a:r>
              <a:rPr lang="en-US" altLang="en-US" sz="1800" dirty="0" err="1" smtClean="0">
                <a:ea typeface="ＭＳ Ｐゴシック" pitchFamily="-1" charset="-128"/>
              </a:rPr>
              <a:t>c/mL</a:t>
            </a:r>
            <a:r>
              <a:rPr lang="en-US" altLang="en-US" sz="1800" dirty="0" smtClean="0">
                <a:ea typeface="ＭＳ Ｐゴシック" pitchFamily="-1" charset="-128"/>
              </a:rPr>
              <a:t> (amendment 3) </a:t>
            </a:r>
            <a:endParaRPr lang="en-US" altLang="en-US" sz="2400" dirty="0" smtClean="0">
              <a:ea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altLang="en-US" sz="1800" dirty="0" smtClean="0">
                <a:ea typeface="ＭＳ Ｐゴシック" pitchFamily="-1" charset="-128"/>
              </a:rPr>
              <a:t>All PDTFs required confirmation within 28 days of the initial event</a:t>
            </a:r>
            <a:endParaRPr lang="en-US" altLang="en-US" sz="2400" dirty="0" smtClean="0">
              <a:ea typeface="ＭＳ Ｐゴシック" pitchFamily="-1" charset="-128"/>
            </a:endParaRP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31082383"/>
              </p:ext>
            </p:extLst>
          </p:nvPr>
        </p:nvGraphicFramePr>
        <p:xfrm>
          <a:off x="590550" y="4572000"/>
          <a:ext cx="7867650" cy="1280503"/>
        </p:xfrm>
        <a:graphic>
          <a:graphicData uri="http://schemas.openxmlformats.org/drawingml/2006/table">
            <a:tbl>
              <a:tblPr/>
              <a:tblGrid>
                <a:gridCol w="3732213"/>
                <a:gridCol w="2209800"/>
                <a:gridCol w="1925637"/>
              </a:tblGrid>
              <a:tr h="348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MVC + DRV/r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TDF/FTC + DRV/r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9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PDTF,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 * (10.1%)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* (3.2%)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&lt; 400 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at PDTF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27 (68%)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 (85%)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5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Emergence of resistance mutations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6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grpSp>
        <p:nvGrpSpPr>
          <p:cNvPr id="6170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617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617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582461" y="5935444"/>
            <a:ext cx="7517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3 in </a:t>
            </a:r>
            <a:r>
              <a:rPr lang="fr-FR" sz="1400" dirty="0" err="1" smtClean="0"/>
              <a:t>each</a:t>
            </a:r>
            <a:r>
              <a:rPr lang="fr-FR" sz="1400" dirty="0" smtClean="0"/>
              <a:t> group </a:t>
            </a:r>
            <a:r>
              <a:rPr lang="fr-FR" sz="1400" dirty="0" err="1"/>
              <a:t>had</a:t>
            </a:r>
            <a:r>
              <a:rPr lang="fr-FR" sz="1400" dirty="0"/>
              <a:t> </a:t>
            </a:r>
            <a:r>
              <a:rPr lang="fr-FR" sz="1400" dirty="0" smtClean="0"/>
              <a:t>HIV RNA &lt; 400 c/</a:t>
            </a:r>
            <a:r>
              <a:rPr lang="fr-FR" sz="1400" dirty="0" err="1" smtClean="0"/>
              <a:t>mL</a:t>
            </a:r>
            <a:r>
              <a:rPr lang="fr-FR" sz="1400" dirty="0" smtClean="0"/>
              <a:t> </a:t>
            </a:r>
            <a:r>
              <a:rPr lang="fr-FR" sz="1400" dirty="0"/>
              <a:t>and </a:t>
            </a:r>
            <a:r>
              <a:rPr lang="fr-FR" sz="1400" dirty="0" err="1"/>
              <a:t>showed</a:t>
            </a:r>
            <a:r>
              <a:rPr lang="fr-FR" sz="1400" dirty="0"/>
              <a:t> a </a:t>
            </a:r>
            <a:r>
              <a:rPr lang="fr-FR" sz="1400" dirty="0" err="1"/>
              <a:t>response</a:t>
            </a:r>
            <a:r>
              <a:rPr lang="fr-FR" sz="1400" dirty="0"/>
              <a:t> </a:t>
            </a:r>
            <a:r>
              <a:rPr lang="fr-FR" sz="1400" dirty="0" err="1" smtClean="0"/>
              <a:t>at</a:t>
            </a:r>
            <a:r>
              <a:rPr lang="fr-FR" sz="1400" dirty="0"/>
              <a:t> </a:t>
            </a:r>
            <a:r>
              <a:rPr lang="nl-NL" sz="1400" dirty="0" smtClean="0"/>
              <a:t>W48</a:t>
            </a:r>
            <a:endParaRPr lang="fr-FR" sz="1400" dirty="0"/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051550" y="6581775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</a:t>
            </a:r>
            <a:r>
              <a:rPr lang="en-US" sz="1200" i="1" dirty="0" smtClean="0">
                <a:solidFill>
                  <a:srgbClr val="CC0000"/>
                </a:solidFill>
              </a:rPr>
              <a:t>AIDS 2016; 30:1229-38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196800"/>
              </p:ext>
            </p:extLst>
          </p:nvPr>
        </p:nvGraphicFramePr>
        <p:xfrm>
          <a:off x="381000" y="1676400"/>
          <a:ext cx="8207375" cy="4798799"/>
        </p:xfrm>
        <a:graphic>
          <a:graphicData uri="http://schemas.openxmlformats.org/drawingml/2006/table">
            <a:tbl>
              <a:tblPr/>
              <a:tblGrid>
                <a:gridCol w="4186238"/>
                <a:gridCol w="1995487"/>
                <a:gridCol w="2025650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MVC + DRV/r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TDF/FTC + DRV/r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AE in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5% of subjects in either group,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Diarrhea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Nasopharyngitis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Upper respiratory tract infection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Rash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Nausea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Fatigue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Cough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Bronchitis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Gastroenteritis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Depression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Insomnia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Malignancies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 = 9 (2.3%)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 = 3 (0.7%)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Grade 3-4 laboratory abnormalities,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ALT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2.3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1.5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Total bilirubin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0.8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0.3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Creatine kinase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4.5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5.5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LDL-cholesterol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12.6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6.0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52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-1" charset="2"/>
              <a:buChar char="§"/>
            </a:pPr>
            <a:r>
              <a:rPr lang="en-GB" sz="2400" b="1">
                <a:solidFill>
                  <a:srgbClr val="CC3300"/>
                </a:solidFill>
                <a:latin typeface="Calibri" pitchFamily="-1" charset="0"/>
              </a:rPr>
              <a:t>Treatment-emergent adverse events at week 48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725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grpSp>
        <p:nvGrpSpPr>
          <p:cNvPr id="7254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725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7256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51550" y="6581775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</a:t>
            </a:r>
            <a:r>
              <a:rPr lang="en-US" sz="1200" i="1" dirty="0" smtClean="0">
                <a:solidFill>
                  <a:srgbClr val="CC0000"/>
                </a:solidFill>
              </a:rPr>
              <a:t>AIDS 2016; 30:1229-38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68680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3200" b="1" dirty="0" smtClean="0">
                <a:latin typeface="Calibri" pitchFamily="-1" charset="0"/>
                <a:ea typeface="ＭＳ Ｐゴシック" pitchFamily="-1" charset="-128"/>
              </a:rPr>
              <a:t>Conclusion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-1" charset="-128"/>
              </a:rPr>
              <a:t>MVC 150 mg </a:t>
            </a:r>
            <a:r>
              <a:rPr lang="en-US" sz="2000" dirty="0" smtClean="0">
                <a:ea typeface="ＭＳ Ｐゴシック" pitchFamily="-1" charset="-128"/>
              </a:rPr>
              <a:t>QD + DRV/</a:t>
            </a:r>
            <a:r>
              <a:rPr lang="en-US" sz="2000" dirty="0" err="1" smtClean="0">
                <a:ea typeface="ＭＳ Ｐゴシック" pitchFamily="-1" charset="-128"/>
              </a:rPr>
              <a:t>r</a:t>
            </a:r>
            <a:r>
              <a:rPr lang="en-US" sz="2000" dirty="0" smtClean="0">
                <a:ea typeface="ＭＳ Ｐゴシック" pitchFamily="-1" charset="-128"/>
              </a:rPr>
              <a:t> QD was statistically inferior to TDF/FTC </a:t>
            </a:r>
            <a:br>
              <a:rPr lang="en-US" sz="2000" dirty="0" smtClean="0">
                <a:ea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</a:rPr>
              <a:t>+ DRV/</a:t>
            </a:r>
            <a:r>
              <a:rPr lang="en-US" sz="2000" dirty="0" err="1" smtClean="0">
                <a:ea typeface="ＭＳ Ｐゴシック" pitchFamily="-1" charset="-128"/>
              </a:rPr>
              <a:t>r</a:t>
            </a:r>
            <a:r>
              <a:rPr lang="en-US" sz="2000" dirty="0" smtClean="0">
                <a:ea typeface="ＭＳ Ｐゴシック" pitchFamily="-1" charset="-128"/>
              </a:rPr>
              <a:t> QD in antiretroviral-naïve subjects over 48 weeks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</a:rPr>
              <a:t>Lower rate of </a:t>
            </a:r>
            <a:r>
              <a:rPr lang="en-US" sz="1800" dirty="0" err="1" smtClean="0">
                <a:ea typeface="ＭＳ Ｐゴシック" pitchFamily="-1" charset="-128"/>
              </a:rPr>
              <a:t>virologic</a:t>
            </a:r>
            <a:r>
              <a:rPr lang="en-US" sz="1800" dirty="0" smtClean="0">
                <a:ea typeface="ＭＳ Ｐゴシック" pitchFamily="-1" charset="-128"/>
              </a:rPr>
              <a:t> suppression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</a:rPr>
              <a:t>IDMC recommended study termination</a:t>
            </a: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</a:rPr>
              <a:t>The majority of failure had HIV RNA &lt; 400 c/</a:t>
            </a:r>
            <a:r>
              <a:rPr lang="en-US" sz="2000" dirty="0" err="1" smtClean="0">
                <a:ea typeface="ＭＳ Ｐゴシック" pitchFamily="-1" charset="-128"/>
              </a:rPr>
              <a:t>mL</a:t>
            </a: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</a:rPr>
              <a:t>There was no treatment-emergent resistance in either arm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</a:rPr>
              <a:t>Safety was comparable</a:t>
            </a:r>
          </a:p>
          <a:p>
            <a:pPr lvl="1">
              <a:spcBef>
                <a:spcPts val="300"/>
              </a:spcBef>
            </a:pP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</a:rPr>
              <a:t>MVC 150 mg QD in dual therapy with DRV/r QD cannot be recommended as first-line antiretroviral therapy</a:t>
            </a:r>
          </a:p>
        </p:txBody>
      </p:sp>
      <p:sp>
        <p:nvSpPr>
          <p:cNvPr id="81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100" smtClean="0">
                <a:ea typeface="ＭＳ Ｐゴシック" pitchFamily="-1" charset="-128"/>
              </a:rPr>
              <a:t>MODERN </a:t>
            </a:r>
            <a:r>
              <a:rPr lang="en-GB" sz="3100" smtClean="0">
                <a:ea typeface="ＭＳ Ｐゴシック" pitchFamily="-1" charset="-128"/>
              </a:rPr>
              <a:t>Study: MVC QD + DRV/r vs TDF/FTC + DRV/r</a:t>
            </a:r>
          </a:p>
        </p:txBody>
      </p:sp>
      <p:grpSp>
        <p:nvGrpSpPr>
          <p:cNvPr id="8196" name="Grouper 41"/>
          <p:cNvGrpSpPr>
            <a:grpSpLocks/>
          </p:cNvGrpSpPr>
          <p:nvPr/>
        </p:nvGrpSpPr>
        <p:grpSpPr bwMode="auto">
          <a:xfrm>
            <a:off x="0" y="6570663"/>
            <a:ext cx="927100" cy="287337"/>
            <a:chOff x="0" y="6570663"/>
            <a:chExt cx="1393200" cy="288111"/>
          </a:xfrm>
        </p:grpSpPr>
        <p:sp>
          <p:nvSpPr>
            <p:cNvPr id="819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1" charset="0"/>
                <a:cs typeface="Arial" charset="0"/>
              </a:endParaRPr>
            </a:p>
          </p:txBody>
        </p:sp>
        <p:sp>
          <p:nvSpPr>
            <p:cNvPr id="819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-1" charset="0"/>
                </a:rPr>
                <a:t>MODERN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51550" y="6581775"/>
            <a:ext cx="309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0000"/>
                </a:solidFill>
              </a:rPr>
              <a:t>Stellbrink</a:t>
            </a:r>
            <a:r>
              <a:rPr lang="en-GB" sz="1200" i="1" dirty="0">
                <a:solidFill>
                  <a:srgbClr val="CC0000"/>
                </a:solidFill>
              </a:rPr>
              <a:t> HJ. </a:t>
            </a:r>
            <a:r>
              <a:rPr lang="en-US" sz="1200" i="1" dirty="0" smtClean="0">
                <a:solidFill>
                  <a:srgbClr val="CC0000"/>
                </a:solidFill>
              </a:rPr>
              <a:t>AIDS 2016; 30:1229-38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836</Words>
  <Application>Microsoft Office PowerPoint</Application>
  <PresentationFormat>Affichage à l'écran (4:3)</PresentationFormat>
  <Paragraphs>245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ARV_trials_2015</vt:lpstr>
      <vt:lpstr>NRTI-sparing</vt:lpstr>
      <vt:lpstr>MODERN Study: MVC QD + DRV/r vs TDF/FTC + DRV/r</vt:lpstr>
      <vt:lpstr>MODERN Study: MVC QD + DRV/r vs TDF/FTC + DRV/r</vt:lpstr>
      <vt:lpstr>MODERN Study: MVC QD + DRV/r vs TDF/FTC + DRV/r</vt:lpstr>
      <vt:lpstr>MODERN Study: MVC QD + DRV/r vs TDF/FTC + DRV/r</vt:lpstr>
      <vt:lpstr>MODERN Study: MVC QD + DRV/r vs TDF/FTC + DRV/r</vt:lpstr>
      <vt:lpstr>MODERN Study: MVC QD + DRV/r vs TDF/FTC + DRV/r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/>
  <dc:creator>www.arv-trial.com</dc:creator>
  <cp:keywords/>
  <dc:description/>
  <cp:lastModifiedBy>Utilisateur</cp:lastModifiedBy>
  <cp:revision>161</cp:revision>
  <dcterms:created xsi:type="dcterms:W3CDTF">2015-05-12T13:37:18Z</dcterms:created>
  <dcterms:modified xsi:type="dcterms:W3CDTF">2016-07-18T13:26:33Z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047B7646-E841-4400-B856-668FC26FEB39</vt:lpwstr>
  </property>
  <property fmtid="{D5CDD505-2E9C-101B-9397-08002B2CF9AE}" pid="3" name="ArticulatePath">
    <vt:lpwstr>AEI_ARV trials naive MAJ 2014-SPRING-2-v01</vt:lpwstr>
  </property>
</Properties>
</file>